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82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7642F-84CF-4E6E-8D9B-1559D5DD298A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7EBA6-D8B2-4F34-9D4D-5B81A547A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532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568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063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883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6425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5277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523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33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1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5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36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57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4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8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2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27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9A97-DE41-4561-83C7-408EDD7DBC4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2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19A97-DE41-4561-83C7-408EDD7DBC48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C9FCE-7576-4096-A12A-C1D91BBA0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57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</p:spPr>
      </p:pic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767" y="4650318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496801" y="5925278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228440" y="1861947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653377" y="1766599"/>
            <a:ext cx="2885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latin typeface="Candara" panose="020E0502030303020204" pitchFamily="34" charset="0"/>
              </a:rPr>
              <a:t>Nói</a:t>
            </a:r>
            <a:r>
              <a:rPr lang="en-US" sz="4000" b="1" i="1" dirty="0" smtClean="0">
                <a:latin typeface="Candara" panose="020E0502030303020204" pitchFamily="34" charset="0"/>
              </a:rPr>
              <a:t> </a:t>
            </a:r>
            <a:r>
              <a:rPr lang="en-US" sz="4000" b="1" i="1" dirty="0" err="1" smtClean="0">
                <a:latin typeface="Candara" panose="020E0502030303020204" pitchFamily="34" charset="0"/>
              </a:rPr>
              <a:t>và</a:t>
            </a:r>
            <a:r>
              <a:rPr lang="en-US" sz="4000" b="1" i="1" dirty="0" smtClean="0">
                <a:latin typeface="Candara" panose="020E0502030303020204" pitchFamily="34" charset="0"/>
              </a:rPr>
              <a:t> </a:t>
            </a:r>
            <a:r>
              <a:rPr lang="en-US" sz="4000" b="1" i="1" dirty="0" err="1" smtClean="0">
                <a:latin typeface="Candara" panose="020E0502030303020204" pitchFamily="34" charset="0"/>
              </a:rPr>
              <a:t>nghe</a:t>
            </a:r>
            <a:r>
              <a:rPr lang="en-US" sz="4000" b="1" i="1" dirty="0" smtClean="0">
                <a:latin typeface="Candara" panose="020E0502030303020204" pitchFamily="34" charset="0"/>
              </a:rPr>
              <a:t>:</a:t>
            </a:r>
            <a:endParaRPr lang="en-US" sz="4000" b="1" i="1" dirty="0">
              <a:latin typeface="Candara" panose="020E0502030303020204" pitchFamily="34" charset="0"/>
            </a:endParaRPr>
          </a:p>
        </p:txBody>
      </p:sp>
      <p:pic>
        <p:nvPicPr>
          <p:cNvPr id="19" name="PA_图片 18">
            <a:extLst>
              <a:ext uri="{FF2B5EF4-FFF2-40B4-BE49-F238E27FC236}">
                <a16:creationId xmlns="" xmlns:a16="http://schemas.microsoft.com/office/drawing/2014/main" id="{11BC83E5-FD8D-456F-97F7-EC96C2FE37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552" y="1"/>
            <a:ext cx="1938949" cy="2361887"/>
          </a:xfrm>
          <a:prstGeom prst="rect">
            <a:avLst/>
          </a:prstGeom>
        </p:spPr>
      </p:pic>
      <p:pic>
        <p:nvPicPr>
          <p:cNvPr id="20" name="PA_图片 12">
            <a:extLst>
              <a:ext uri="{FF2B5EF4-FFF2-40B4-BE49-F238E27FC236}">
                <a16:creationId xmlns="" xmlns:a16="http://schemas.microsoft.com/office/drawing/2014/main" id="{F00B450D-DBE3-42E8-8AD4-A94E148320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137" y="4201873"/>
            <a:ext cx="3311692" cy="2746467"/>
          </a:xfrm>
          <a:prstGeom prst="rect">
            <a:avLst/>
          </a:prstGeom>
        </p:spPr>
      </p:pic>
      <p:sp>
        <p:nvSpPr>
          <p:cNvPr id="13" name="文本框 10">
            <a:extLst>
              <a:ext uri="{FF2B5EF4-FFF2-40B4-BE49-F238E27FC236}">
                <a16:creationId xmlns="" xmlns:a16="http://schemas.microsoft.com/office/drawing/2014/main" id="{6035EB75-F946-4E83-A818-608789F1851B}"/>
              </a:ext>
            </a:extLst>
          </p:cNvPr>
          <p:cNvSpPr txBox="1"/>
          <p:nvPr/>
        </p:nvSpPr>
        <p:spPr>
          <a:xfrm>
            <a:off x="1987622" y="2364159"/>
            <a:ext cx="79351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 Ý KIẾN VỀ MỘT VẤN ĐỀ TRONG ĐỜI SỐNG</a:t>
            </a:r>
          </a:p>
        </p:txBody>
      </p:sp>
    </p:spTree>
    <p:extLst>
      <p:ext uri="{BB962C8B-B14F-4D97-AF65-F5344CB8AC3E}">
        <p14:creationId xmlns:p14="http://schemas.microsoft.com/office/powerpoint/2010/main" val="422324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13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15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-1" y="766813"/>
            <a:ext cx="1219200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52413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500063" algn="l"/>
              </a:tabLst>
            </a:pP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Trao</a:t>
            </a: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thái</a:t>
            </a: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thị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hồi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ý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biện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lvl="0" indent="2540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00063" algn="l"/>
              </a:tabLst>
            </a:pP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Trước</a:t>
            </a: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bác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vệ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lvl="0" indent="2540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  <a:tab pos="500063" algn="l"/>
              </a:tabLst>
            </a:pP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tích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cực</a:t>
            </a: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thái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hoà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nhã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tôn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trọng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lẫn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sẵn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sàng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540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  <a:tab pos="500063" algn="l"/>
              </a:tabLst>
            </a:pP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hiểu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bác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hồi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xác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đáng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mẫu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en-US" sz="36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US" sz="36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…?”, “Theo </a:t>
            </a:r>
            <a:r>
              <a:rPr lang="en-US" sz="36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tôi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hiểu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rằng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…”, “</a:t>
            </a:r>
            <a:r>
              <a:rPr lang="en-US" sz="36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Vì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sao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rằng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…?”, “</a:t>
            </a:r>
            <a:r>
              <a:rPr lang="en-US" sz="36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giải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thích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rõ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hơn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lang="en-US" sz="36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…?”.</a:t>
            </a:r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文本框 14">
            <a:extLst>
              <a:ext uri="{FF2B5EF4-FFF2-40B4-BE49-F238E27FC236}">
                <a16:creationId xmlns=""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0" y="-2628"/>
            <a:ext cx="80882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4400" b="1" dirty="0" err="1" smtClean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Bước</a:t>
            </a:r>
            <a:r>
              <a:rPr lang="en-US" altLang="zh-CN" sz="4400" b="1" dirty="0" smtClean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4. </a:t>
            </a:r>
            <a:r>
              <a:rPr lang="en-US" altLang="zh-CN" sz="44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Trao</a:t>
            </a:r>
            <a:r>
              <a:rPr lang="en-US" altLang="zh-CN" sz="44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đổi</a:t>
            </a:r>
            <a:r>
              <a:rPr lang="en-US" altLang="zh-CN" sz="44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về</a:t>
            </a:r>
            <a:r>
              <a:rPr lang="en-US" altLang="zh-CN" sz="44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44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nói</a:t>
            </a:r>
            <a:endParaRPr kumimoji="0" lang="zh-CN" altLang="en-US" sz="4400" b="1" i="0" u="none" strike="noStrike" kern="1200" cap="none" spc="0" normalizeH="0" baseline="0" noProof="0" dirty="0">
              <a:ln w="25400"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97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0"/>
            <a:ext cx="1197160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524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  <a:tab pos="366713" algn="l"/>
              </a:tabLst>
            </a:pP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xuất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khẳng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đã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hiểu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lầm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tôi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Ý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tôi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…”, “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Tôi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rằng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ý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tôi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…”, “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Tôi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xin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nhắc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đó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…,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chứ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…”.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524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  <a:tab pos="366713" algn="l"/>
              </a:tabLst>
            </a:pP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bác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biện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Tôi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nghĩ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rằng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chưa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bởi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vì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…”, “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Những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chứng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đưa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chưa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thuyết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phục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vì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…”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524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  <a:tab pos="366713" algn="l"/>
              </a:tabLst>
            </a:pP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thuyết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phục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hồi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“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ơn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tôi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sẽ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tiếp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nói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hoàn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thiện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hơn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”, “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ơn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đúng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200" i="1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…”.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5241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366713" algn="l"/>
              </a:tabLst>
            </a:pP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75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076700" y="3867823"/>
            <a:ext cx="184731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076700" y="3833654"/>
          <a:ext cx="4038600" cy="172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5000"/>
                <a:gridCol w="1295400"/>
                <a:gridCol w="838200"/>
              </a:tblGrid>
              <a:tr h="1727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Nội dung kiểm tra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8001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Đạt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2667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Chưa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đạt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25" y="684212"/>
            <a:ext cx="11400503" cy="601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186234" y="-662871"/>
            <a:ext cx="11005766" cy="1325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23672" tIns="779217" rIns="699867" bIns="4602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rgbClr val="3F9B27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Bảng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3F9B27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rgbClr val="3F9B27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kiểm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3F9B27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rgbClr val="3F9B27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trình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3F9B27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rgbClr val="3F9B27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bày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3F9B27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ý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rgbClr val="3F9B27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kiến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3F9B27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rgbClr val="3F9B27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về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3F9B27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rgbClr val="3F9B27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một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3F9B27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rgbClr val="3F9B27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vấn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3F9B27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rgbClr val="3F9B27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đề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3F9B27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rgbClr val="3F9B27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trong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3F9B27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rgbClr val="3F9B27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đời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3F9B27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en-US" sz="3200" b="1" i="1" u="none" strike="noStrike" cap="none" normalizeH="0" baseline="0" dirty="0" err="1" smtClean="0">
                <a:ln>
                  <a:noFill/>
                </a:ln>
                <a:solidFill>
                  <a:srgbClr val="3F9B27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sống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076700" y="3867823"/>
            <a:ext cx="184731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09741" y="769381"/>
            <a:ext cx="29899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1224" y="1410231"/>
            <a:ext cx="7407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1225" y="1978242"/>
            <a:ext cx="48285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7156" y="2644170"/>
            <a:ext cx="7516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0660" y="3172282"/>
            <a:ext cx="5458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0660" y="3867823"/>
            <a:ext cx="5891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1224" y="4470768"/>
            <a:ext cx="75160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4154" y="5516188"/>
            <a:ext cx="7501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thoả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60660" y="6118108"/>
            <a:ext cx="6748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251429" y="740662"/>
            <a:ext cx="822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28536" y="684212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72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3071664" y="2052072"/>
            <a:ext cx="6048672" cy="3072341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4015089" y="3075282"/>
            <a:ext cx="4497578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7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5867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41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9" name="图片 13">
            <a:extLst>
              <a:ext uri="{FF2B5EF4-FFF2-40B4-BE49-F238E27FC236}">
                <a16:creationId xmlns=""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sp>
        <p:nvSpPr>
          <p:cNvPr id="20" name="文本框 14">
            <a:extLst>
              <a:ext uri="{FF2B5EF4-FFF2-40B4-BE49-F238E27FC236}">
                <a16:creationId xmlns=""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1863066" y="657337"/>
            <a:ext cx="32410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b="1" dirty="0" err="1" smtClean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Trò</a:t>
            </a:r>
            <a:r>
              <a:rPr lang="en-US" altLang="zh-CN" sz="6600" b="1" dirty="0" smtClean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600" b="1" dirty="0" err="1" smtClean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chơi</a:t>
            </a:r>
            <a:r>
              <a:rPr lang="en-US" altLang="zh-CN" sz="6600" b="1" dirty="0" smtClean="0">
                <a:ln w="25400">
                  <a:noFill/>
                </a:ln>
                <a:solidFill>
                  <a:srgbClr val="00206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:</a:t>
            </a:r>
            <a:endParaRPr kumimoji="0" lang="zh-CN" altLang="en-US" sz="66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28">
            <a:extLst>
              <a:ext uri="{FF2B5EF4-FFF2-40B4-BE49-F238E27FC236}">
                <a16:creationId xmlns=""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252" y="550650"/>
            <a:ext cx="1328172" cy="1229416"/>
          </a:xfrm>
          <a:prstGeom prst="rect">
            <a:avLst/>
          </a:prstGeom>
        </p:spPr>
      </p:pic>
      <p:grpSp>
        <p:nvGrpSpPr>
          <p:cNvPr id="6" name="组合 8">
            <a:extLst>
              <a:ext uri="{FF2B5EF4-FFF2-40B4-BE49-F238E27FC236}">
                <a16:creationId xmlns="" xmlns:a16="http://schemas.microsoft.com/office/drawing/2014/main" id="{EFD22353-B207-48B5-A681-7C544DA32DF3}"/>
              </a:ext>
            </a:extLst>
          </p:cNvPr>
          <p:cNvGrpSpPr/>
          <p:nvPr/>
        </p:nvGrpSpPr>
        <p:grpSpPr>
          <a:xfrm>
            <a:off x="800576" y="1616903"/>
            <a:ext cx="5823861" cy="4261041"/>
            <a:chOff x="2536369" y="234038"/>
            <a:chExt cx="7119263" cy="5208825"/>
          </a:xfrm>
        </p:grpSpPr>
        <p:grpSp>
          <p:nvGrpSpPr>
            <p:cNvPr id="7" name="组合 4">
              <a:extLst>
                <a:ext uri="{FF2B5EF4-FFF2-40B4-BE49-F238E27FC236}">
                  <a16:creationId xmlns="" xmlns:a16="http://schemas.microsoft.com/office/drawing/2014/main" id="{64723883-66CC-4B2C-903D-12629887E6B2}"/>
                </a:ext>
              </a:extLst>
            </p:cNvPr>
            <p:cNvGrpSpPr/>
            <p:nvPr/>
          </p:nvGrpSpPr>
          <p:grpSpPr>
            <a:xfrm>
              <a:off x="3156857" y="464457"/>
              <a:ext cx="5878286" cy="4978406"/>
              <a:chOff x="3004458" y="406400"/>
              <a:chExt cx="5878286" cy="4978406"/>
            </a:xfrm>
          </p:grpSpPr>
          <p:pic>
            <p:nvPicPr>
              <p:cNvPr id="11" name="图片 2">
                <a:extLst>
                  <a:ext uri="{FF2B5EF4-FFF2-40B4-BE49-F238E27FC236}">
                    <a16:creationId xmlns="" xmlns:a16="http://schemas.microsoft.com/office/drawing/2014/main" id="{A6AB18C0-B05D-4939-81C2-623389C79F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1908" y="406400"/>
                <a:ext cx="4978406" cy="4978406"/>
              </a:xfrm>
              <a:prstGeom prst="rect">
                <a:avLst/>
              </a:prstGeom>
            </p:spPr>
          </p:pic>
          <p:sp>
            <p:nvSpPr>
              <p:cNvPr id="12" name="图文框 3">
                <a:extLst>
                  <a:ext uri="{FF2B5EF4-FFF2-40B4-BE49-F238E27FC236}">
                    <a16:creationId xmlns="" xmlns:a16="http://schemas.microsoft.com/office/drawing/2014/main" id="{15131436-5C57-471C-8F23-1ED44EB6827C}"/>
                  </a:ext>
                </a:extLst>
              </p:cNvPr>
              <p:cNvSpPr/>
              <p:nvPr/>
            </p:nvSpPr>
            <p:spPr>
              <a:xfrm>
                <a:off x="3004458" y="566056"/>
                <a:ext cx="5878286" cy="4267201"/>
              </a:xfrm>
              <a:prstGeom prst="frame">
                <a:avLst>
                  <a:gd name="adj1" fmla="val 637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>
              <a:extLst>
                <a:ext uri="{FF2B5EF4-FFF2-40B4-BE49-F238E27FC236}">
                  <a16:creationId xmlns="" xmlns:a16="http://schemas.microsoft.com/office/drawing/2014/main" id="{952EAC6D-BAD2-4DAD-8AB7-613CAEDD7D63}"/>
                </a:ext>
              </a:extLst>
            </p:cNvPr>
            <p:cNvGrpSpPr/>
            <p:nvPr/>
          </p:nvGrpSpPr>
          <p:grpSpPr>
            <a:xfrm>
              <a:off x="2536369" y="234038"/>
              <a:ext cx="7119263" cy="986977"/>
              <a:chOff x="2536369" y="234038"/>
              <a:chExt cx="7119263" cy="986977"/>
            </a:xfrm>
          </p:grpSpPr>
          <p:pic>
            <p:nvPicPr>
              <p:cNvPr id="9" name="图片 5">
                <a:extLst>
                  <a:ext uri="{FF2B5EF4-FFF2-40B4-BE49-F238E27FC236}">
                    <a16:creationId xmlns="" xmlns:a16="http://schemas.microsoft.com/office/drawing/2014/main" id="{EB07DE6D-33B5-4D6F-81EE-DA3411B314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68655" y="234038"/>
                <a:ext cx="986977" cy="986977"/>
              </a:xfrm>
              <a:prstGeom prst="rect">
                <a:avLst/>
              </a:prstGeom>
            </p:spPr>
          </p:pic>
          <p:pic>
            <p:nvPicPr>
              <p:cNvPr id="10" name="图片 6">
                <a:extLst>
                  <a:ext uri="{FF2B5EF4-FFF2-40B4-BE49-F238E27FC236}">
                    <a16:creationId xmlns="" xmlns:a16="http://schemas.microsoft.com/office/drawing/2014/main" id="{BBCF898D-3AD6-430D-A692-B241A2466A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536369" y="234038"/>
                <a:ext cx="986977" cy="986977"/>
              </a:xfrm>
              <a:prstGeom prst="rect">
                <a:avLst/>
              </a:prstGeom>
            </p:spPr>
          </p:pic>
        </p:grpSp>
      </p:grpSp>
      <p:grpSp>
        <p:nvGrpSpPr>
          <p:cNvPr id="13" name="组合 34">
            <a:extLst>
              <a:ext uri="{FF2B5EF4-FFF2-40B4-BE49-F238E27FC236}">
                <a16:creationId xmlns="" xmlns:a16="http://schemas.microsoft.com/office/drawing/2014/main" id="{4570762A-279B-4EAD-B017-B6DDC6F22BFE}"/>
              </a:ext>
            </a:extLst>
          </p:cNvPr>
          <p:cNvGrpSpPr/>
          <p:nvPr/>
        </p:nvGrpSpPr>
        <p:grpSpPr>
          <a:xfrm>
            <a:off x="6784725" y="1324900"/>
            <a:ext cx="4072548" cy="3800274"/>
            <a:chOff x="427439" y="2703753"/>
            <a:chExt cx="3497134" cy="3136067"/>
          </a:xfrm>
        </p:grpSpPr>
        <p:grpSp>
          <p:nvGrpSpPr>
            <p:cNvPr id="14" name="组合 7">
              <a:extLst>
                <a:ext uri="{FF2B5EF4-FFF2-40B4-BE49-F238E27FC236}">
                  <a16:creationId xmlns="" xmlns:a16="http://schemas.microsoft.com/office/drawing/2014/main" id="{86E5B562-2575-4C3D-80A6-AC8A742C456C}"/>
                </a:ext>
              </a:extLst>
            </p:cNvPr>
            <p:cNvGrpSpPr/>
            <p:nvPr/>
          </p:nvGrpSpPr>
          <p:grpSpPr>
            <a:xfrm>
              <a:off x="1312002" y="3227249"/>
              <a:ext cx="2612571" cy="2612571"/>
              <a:chOff x="1712686" y="1683752"/>
              <a:chExt cx="2612571" cy="2612571"/>
            </a:xfrm>
          </p:grpSpPr>
          <p:grpSp>
            <p:nvGrpSpPr>
              <p:cNvPr id="22" name="组合 8">
                <a:extLst>
                  <a:ext uri="{FF2B5EF4-FFF2-40B4-BE49-F238E27FC236}">
                    <a16:creationId xmlns="" xmlns:a16="http://schemas.microsoft.com/office/drawing/2014/main" id="{A37DD25B-9B79-4A1D-ACC1-AD2AD1CA2E9D}"/>
                  </a:ext>
                </a:extLst>
              </p:cNvPr>
              <p:cNvGrpSpPr/>
              <p:nvPr/>
            </p:nvGrpSpPr>
            <p:grpSpPr>
              <a:xfrm>
                <a:off x="1712686" y="1683752"/>
                <a:ext cx="2612571" cy="2612571"/>
                <a:chOff x="1436914" y="1996996"/>
                <a:chExt cx="2612571" cy="2612571"/>
              </a:xfrm>
            </p:grpSpPr>
            <p:sp>
              <p:nvSpPr>
                <p:cNvPr id="25" name="椭圆 10">
                  <a:extLst>
                    <a:ext uri="{FF2B5EF4-FFF2-40B4-BE49-F238E27FC236}">
                      <a16:creationId xmlns="" xmlns:a16="http://schemas.microsoft.com/office/drawing/2014/main" id="{3F569A37-65AD-4D49-957D-FA7EFE3433F5}"/>
                    </a:ext>
                  </a:extLst>
                </p:cNvPr>
                <p:cNvSpPr/>
                <p:nvPr/>
              </p:nvSpPr>
              <p:spPr>
                <a:xfrm>
                  <a:off x="1436914" y="1996996"/>
                  <a:ext cx="2612571" cy="2612571"/>
                </a:xfrm>
                <a:prstGeom prst="ellipse">
                  <a:avLst/>
                </a:prstGeom>
                <a:solidFill>
                  <a:srgbClr val="1E92E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椭圆 11">
                  <a:extLst>
                    <a:ext uri="{FF2B5EF4-FFF2-40B4-BE49-F238E27FC236}">
                      <a16:creationId xmlns="" xmlns:a16="http://schemas.microsoft.com/office/drawing/2014/main" id="{BB1A1583-F07E-45F5-84D6-9B16678012FD}"/>
                    </a:ext>
                  </a:extLst>
                </p:cNvPr>
                <p:cNvSpPr/>
                <p:nvPr/>
              </p:nvSpPr>
              <p:spPr>
                <a:xfrm>
                  <a:off x="1523358" y="2083440"/>
                  <a:ext cx="2439681" cy="2439681"/>
                </a:xfrm>
                <a:prstGeom prst="ellipse">
                  <a:avLst/>
                </a:prstGeom>
                <a:noFill/>
                <a:ln w="38100">
                  <a:solidFill>
                    <a:schemeClr val="bg1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" name="矩形 9">
                <a:extLst>
                  <a:ext uri="{FF2B5EF4-FFF2-40B4-BE49-F238E27FC236}">
                    <a16:creationId xmlns="" xmlns:a16="http://schemas.microsoft.com/office/drawing/2014/main" id="{33E7A429-33D3-4675-8C90-9CF863E9BED2}"/>
                  </a:ext>
                </a:extLst>
              </p:cNvPr>
              <p:cNvSpPr/>
              <p:nvPr/>
            </p:nvSpPr>
            <p:spPr>
              <a:xfrm>
                <a:off x="1900940" y="2809395"/>
                <a:ext cx="2259063" cy="990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AI NHANH H</a:t>
                </a: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Ơ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N</a:t>
                </a:r>
              </a:p>
            </p:txBody>
          </p:sp>
        </p:grpSp>
        <p:grpSp>
          <p:nvGrpSpPr>
            <p:cNvPr id="15" name="组合 22">
              <a:extLst>
                <a:ext uri="{FF2B5EF4-FFF2-40B4-BE49-F238E27FC236}">
                  <a16:creationId xmlns="" xmlns:a16="http://schemas.microsoft.com/office/drawing/2014/main" id="{CCA4A05F-46EF-473F-B342-99459917102A}"/>
                </a:ext>
              </a:extLst>
            </p:cNvPr>
            <p:cNvGrpSpPr/>
            <p:nvPr/>
          </p:nvGrpSpPr>
          <p:grpSpPr>
            <a:xfrm>
              <a:off x="427439" y="2703753"/>
              <a:ext cx="3001836" cy="1372141"/>
              <a:chOff x="916786" y="1453191"/>
              <a:chExt cx="3001836" cy="1372141"/>
            </a:xfrm>
          </p:grpSpPr>
          <p:sp>
            <p:nvSpPr>
              <p:cNvPr id="16" name="矩形: 圆角 23">
                <a:extLst>
                  <a:ext uri="{FF2B5EF4-FFF2-40B4-BE49-F238E27FC236}">
                    <a16:creationId xmlns="" xmlns:a16="http://schemas.microsoft.com/office/drawing/2014/main" id="{7E605B74-4DDF-4588-97B5-6806286AFE5E}"/>
                  </a:ext>
                </a:extLst>
              </p:cNvPr>
              <p:cNvSpPr/>
              <p:nvPr/>
            </p:nvSpPr>
            <p:spPr>
              <a:xfrm>
                <a:off x="1478941" y="1968589"/>
                <a:ext cx="2439681" cy="495211"/>
              </a:xfrm>
              <a:prstGeom prst="roundRect">
                <a:avLst>
                  <a:gd name="adj" fmla="val 39748"/>
                </a:avLst>
              </a:prstGeom>
              <a:solidFill>
                <a:srgbClr val="F2D92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pic>
            <p:nvPicPr>
              <p:cNvPr id="17" name="图片 24">
                <a:extLst>
                  <a:ext uri="{FF2B5EF4-FFF2-40B4-BE49-F238E27FC236}">
                    <a16:creationId xmlns="" xmlns:a16="http://schemas.microsoft.com/office/drawing/2014/main" id="{FB508CA6-FD53-4F68-8CC8-4B4201264C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16786" y="1453191"/>
                <a:ext cx="1372141" cy="137214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8" name="文本框 25">
                <a:extLst>
                  <a:ext uri="{FF2B5EF4-FFF2-40B4-BE49-F238E27FC236}">
                    <a16:creationId xmlns="" xmlns:a16="http://schemas.microsoft.com/office/drawing/2014/main" id="{D4E7496B-B4E1-4ECA-B1DC-3691837AEA22}"/>
                  </a:ext>
                </a:extLst>
              </p:cNvPr>
              <p:cNvSpPr txBox="1"/>
              <p:nvPr/>
            </p:nvSpPr>
            <p:spPr>
              <a:xfrm>
                <a:off x="2450131" y="2016139"/>
                <a:ext cx="13380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670EB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754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494371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208951" y="4373508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165908" y="2494371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165908" y="4373508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204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44814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32728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44814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32728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 A và B sai.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83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252199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131336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252199"/>
            <a:ext cx="5466745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131336"/>
            <a:ext cx="5466745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</p:txBody>
      </p:sp>
    </p:spTree>
    <p:extLst>
      <p:ext uri="{BB962C8B-B14F-4D97-AF65-F5344CB8AC3E}">
        <p14:creationId xmlns:p14="http://schemas.microsoft.com/office/powerpoint/2010/main" val="157960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video….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448147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327284"/>
            <a:ext cx="5760440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448147"/>
            <a:ext cx="5440619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327284"/>
            <a:ext cx="5440619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415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265268"/>
            <a:ext cx="5479808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144405"/>
            <a:ext cx="5479808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quay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khan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265268"/>
            <a:ext cx="5479808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khan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144405"/>
            <a:ext cx="5479808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A, B, C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12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3071664" y="2052072"/>
            <a:ext cx="6048672" cy="3072341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4015089" y="3075282"/>
            <a:ext cx="4677884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7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99852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565710"/>
            <a:ext cx="5466745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444847"/>
            <a:ext cx="5466745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565710"/>
            <a:ext cx="5466745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444847"/>
            <a:ext cx="5466745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thị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góp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0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879132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7.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mặt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nữa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cạnh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…..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944537"/>
            <a:ext cx="5453682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úp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823674"/>
            <a:ext cx="5453682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mạch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rõ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ràng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944537"/>
            <a:ext cx="5453682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823674"/>
            <a:ext cx="5453682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50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895E93A3-0908-49A9-BBFF-C1EBCF20CA9D}"/>
              </a:ext>
            </a:extLst>
          </p:cNvPr>
          <p:cNvSpPr/>
          <p:nvPr/>
        </p:nvSpPr>
        <p:spPr>
          <a:xfrm>
            <a:off x="696286" y="478172"/>
            <a:ext cx="10939244" cy="1350627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5EE8FF77-32E1-4C9B-B0AD-6054E6B77071}"/>
              </a:ext>
            </a:extLst>
          </p:cNvPr>
          <p:cNvSpPr/>
          <p:nvPr/>
        </p:nvSpPr>
        <p:spPr>
          <a:xfrm>
            <a:off x="335560" y="2487332"/>
            <a:ext cx="5427556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lướt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454CE6A-59C8-4027-A200-78385DE728A4}"/>
              </a:ext>
            </a:extLst>
          </p:cNvPr>
          <p:cNvSpPr/>
          <p:nvPr/>
        </p:nvSpPr>
        <p:spPr>
          <a:xfrm>
            <a:off x="335560" y="4366469"/>
            <a:ext cx="5427556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chậm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rãi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1340B982-47EC-496A-BA7B-CD63240563E3}"/>
              </a:ext>
            </a:extLst>
          </p:cNvPr>
          <p:cNvSpPr/>
          <p:nvPr/>
        </p:nvSpPr>
        <p:spPr>
          <a:xfrm>
            <a:off x="6342078" y="2487332"/>
            <a:ext cx="5427556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cụ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3CED5576-5F2C-432F-B054-4020BD30BA75}"/>
              </a:ext>
            </a:extLst>
          </p:cNvPr>
          <p:cNvSpPr/>
          <p:nvPr/>
        </p:nvSpPr>
        <p:spPr>
          <a:xfrm>
            <a:off x="6342078" y="4366469"/>
            <a:ext cx="5427556" cy="1291904"/>
          </a:xfrm>
          <a:prstGeom prst="roundRect">
            <a:avLst/>
          </a:prstGeom>
          <a:ln w="57150"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Tất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5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3071664" y="2052072"/>
            <a:ext cx="6048672" cy="3072341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4015089" y="3075282"/>
            <a:ext cx="4217821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867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5867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90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3">
            <a:extLst>
              <a:ext uri="{FF2B5EF4-FFF2-40B4-BE49-F238E27FC236}">
                <a16:creationId xmlns="" xmlns:a16="http://schemas.microsoft.com/office/drawing/2014/main" id="{8A5F7F03-AF72-49F3-BD40-DE7D864A44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983655" y="550650"/>
            <a:ext cx="718619" cy="774250"/>
          </a:xfrm>
          <a:prstGeom prst="rect">
            <a:avLst/>
          </a:prstGeom>
        </p:spPr>
      </p:pic>
      <p:pic>
        <p:nvPicPr>
          <p:cNvPr id="23" name="图片 28">
            <a:extLst>
              <a:ext uri="{FF2B5EF4-FFF2-40B4-BE49-F238E27FC236}">
                <a16:creationId xmlns="" xmlns:a16="http://schemas.microsoft.com/office/drawing/2014/main" id="{A91641A5-07F9-4BE1-9AA5-03EAA029AD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59" y="168083"/>
            <a:ext cx="1328172" cy="1229416"/>
          </a:xfrm>
          <a:prstGeom prst="rect">
            <a:avLst/>
          </a:prstGeom>
        </p:spPr>
      </p:pic>
      <p:pic>
        <p:nvPicPr>
          <p:cNvPr id="7" name="图片 11">
            <a:extLst>
              <a:ext uri="{FF2B5EF4-FFF2-40B4-BE49-F238E27FC236}">
                <a16:creationId xmlns="" xmlns:a16="http://schemas.microsoft.com/office/drawing/2014/main" id="{C6CD92D9-5AC2-41A4-AB72-E8A43F223F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9229" y="1690013"/>
            <a:ext cx="2324107" cy="2324107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="" xmlns:a16="http://schemas.microsoft.com/office/drawing/2014/main" id="{76212AB1-FFD9-4AA2-B728-71E8E468DF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2205" y="4296510"/>
            <a:ext cx="2324107" cy="2324107"/>
          </a:xfrm>
          <a:prstGeom prst="rect">
            <a:avLst/>
          </a:prstGeom>
        </p:spPr>
      </p:pic>
      <p:grpSp>
        <p:nvGrpSpPr>
          <p:cNvPr id="9" name="组合 5">
            <a:extLst>
              <a:ext uri="{FF2B5EF4-FFF2-40B4-BE49-F238E27FC236}">
                <a16:creationId xmlns="" xmlns:a16="http://schemas.microsoft.com/office/drawing/2014/main" id="{675141C8-3EE3-45DF-A40E-633C7E066F19}"/>
              </a:ext>
            </a:extLst>
          </p:cNvPr>
          <p:cNvGrpSpPr/>
          <p:nvPr/>
        </p:nvGrpSpPr>
        <p:grpSpPr>
          <a:xfrm>
            <a:off x="3493336" y="914400"/>
            <a:ext cx="6474911" cy="5943599"/>
            <a:chOff x="1099385" y="2069348"/>
            <a:chExt cx="2860812" cy="2163691"/>
          </a:xfrm>
        </p:grpSpPr>
        <p:pic>
          <p:nvPicPr>
            <p:cNvPr id="10" name="图片 8">
              <a:extLst>
                <a:ext uri="{FF2B5EF4-FFF2-40B4-BE49-F238E27FC236}">
                  <a16:creationId xmlns="" xmlns:a16="http://schemas.microsoft.com/office/drawing/2014/main" id="{7684E966-3E31-4D3E-9879-414672D7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385" y="2069348"/>
              <a:ext cx="2860812" cy="2163691"/>
            </a:xfrm>
            <a:prstGeom prst="rect">
              <a:avLst/>
            </a:prstGeom>
          </p:spPr>
        </p:pic>
        <p:sp>
          <p:nvSpPr>
            <p:cNvPr id="11" name="文本框 12">
              <a:extLst>
                <a:ext uri="{FF2B5EF4-FFF2-40B4-BE49-F238E27FC236}">
                  <a16:creationId xmlns="" xmlns:a16="http://schemas.microsoft.com/office/drawing/2014/main" id="{653AF131-19B7-45B2-80CB-17B931194D9B}"/>
                </a:ext>
              </a:extLst>
            </p:cNvPr>
            <p:cNvSpPr txBox="1"/>
            <p:nvPr/>
          </p:nvSpPr>
          <p:spPr>
            <a:xfrm rot="21221573">
              <a:off x="1311472" y="2596819"/>
              <a:ext cx="2436636" cy="1019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44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44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44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nêu</a:t>
              </a:r>
              <a:r>
                <a:rPr lang="en-US" sz="44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44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44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44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44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44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sz="44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sz="44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“</a:t>
              </a:r>
              <a:r>
                <a:rPr lang="en-US" sz="44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Bạo</a:t>
              </a:r>
              <a:r>
                <a:rPr lang="en-US" sz="44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lực</a:t>
              </a:r>
              <a:r>
                <a:rPr lang="en-US" sz="44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44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44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”, quay video </a:t>
              </a:r>
              <a:r>
                <a:rPr lang="en-US" sz="44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gửi</a:t>
              </a:r>
              <a:r>
                <a:rPr lang="en-US" sz="44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44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GV</a:t>
              </a: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图片 3">
            <a:extLst>
              <a:ext uri="{FF2B5EF4-FFF2-40B4-BE49-F238E27FC236}">
                <a16:creationId xmlns="" xmlns:a16="http://schemas.microsoft.com/office/drawing/2014/main" id="{B8765F51-6459-4392-995D-9BD73D4B487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44" t="12777" r="31386" b="20000"/>
          <a:stretch/>
        </p:blipFill>
        <p:spPr>
          <a:xfrm>
            <a:off x="4494" y="4256839"/>
            <a:ext cx="2676939" cy="261772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AEC4F145-B692-41BE-A7DF-C50DA09FEB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547" y="1560295"/>
            <a:ext cx="2583541" cy="258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7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D701CB4B-30DD-43D3-9EB7-6BFF6F05F18B}"/>
              </a:ext>
            </a:extLst>
          </p:cNvPr>
          <p:cNvSpPr txBox="1"/>
          <p:nvPr/>
        </p:nvSpPr>
        <p:spPr>
          <a:xfrm>
            <a:off x="364205" y="1639376"/>
            <a:ext cx="112804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video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B8003D37-4D96-45F1-A3E9-C8FFEFC68C46}"/>
              </a:ext>
            </a:extLst>
          </p:cNvPr>
          <p:cNvSpPr txBox="1"/>
          <p:nvPr/>
        </p:nvSpPr>
        <p:spPr>
          <a:xfrm>
            <a:off x="372441" y="3732257"/>
            <a:ext cx="78878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6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6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4">
            <a:extLst>
              <a:ext uri="{FF2B5EF4-FFF2-40B4-BE49-F238E27FC236}">
                <a16:creationId xmlns=""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3065072" y="629064"/>
            <a:ext cx="62356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Hướng</a:t>
            </a:r>
            <a:r>
              <a:rPr kumimoji="0" lang="en-US" altLang="zh-CN" sz="6000" b="1" i="0" u="none" strike="noStrike" kern="1200" cap="none" spc="0" normalizeH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dẫn</a:t>
            </a:r>
            <a:r>
              <a:rPr kumimoji="0" lang="en-US" altLang="zh-CN" sz="6000" b="1" i="0" u="none" strike="noStrike" kern="1200" cap="none" spc="0" normalizeH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tự</a:t>
            </a:r>
            <a:r>
              <a:rPr kumimoji="0" lang="en-US" altLang="zh-CN" sz="6000" b="1" i="0" u="none" strike="noStrike" kern="1200" cap="none" spc="0" normalizeH="0" noProof="0" dirty="0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 w="25400"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học</a:t>
            </a:r>
            <a:endParaRPr kumimoji="0" lang="zh-CN" altLang="en-US" sz="6000" b="1" i="0" u="none" strike="noStrike" kern="1200" cap="none" spc="0" normalizeH="0" baseline="0" noProof="0" dirty="0">
              <a:ln w="25400"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8" name="图片 3">
            <a:extLst>
              <a:ext uri="{FF2B5EF4-FFF2-40B4-BE49-F238E27FC236}">
                <a16:creationId xmlns="" xmlns:a16="http://schemas.microsoft.com/office/drawing/2014/main" id="{8FAD474D-82C0-4362-BB70-1AD441160E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10683079" y="17483"/>
            <a:ext cx="1050530" cy="1223163"/>
          </a:xfrm>
          <a:prstGeom prst="rect">
            <a:avLst/>
          </a:prstGeom>
        </p:spPr>
      </p:pic>
      <p:pic>
        <p:nvPicPr>
          <p:cNvPr id="23" name="图片 4">
            <a:extLst>
              <a:ext uri="{FF2B5EF4-FFF2-40B4-BE49-F238E27FC236}">
                <a16:creationId xmlns="" xmlns:a16="http://schemas.microsoft.com/office/drawing/2014/main" id="{BB10D9DC-4971-4DFE-8F5E-78F91F2E09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344" y="5700228"/>
            <a:ext cx="872706" cy="905605"/>
          </a:xfrm>
          <a:prstGeom prst="rect">
            <a:avLst/>
          </a:prstGeom>
        </p:spPr>
      </p:pic>
      <p:pic>
        <p:nvPicPr>
          <p:cNvPr id="24" name="图片 5">
            <a:extLst>
              <a:ext uri="{FF2B5EF4-FFF2-40B4-BE49-F238E27FC236}">
                <a16:creationId xmlns="" xmlns:a16="http://schemas.microsoft.com/office/drawing/2014/main" id="{85A37BFE-186F-4AD2-A7BD-9718514EA9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10" y="5333733"/>
            <a:ext cx="1011525" cy="10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4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10">
            <a:extLst>
              <a:ext uri="{FF2B5EF4-FFF2-40B4-BE49-F238E27FC236}">
                <a16:creationId xmlns="" xmlns:a16="http://schemas.microsoft.com/office/drawing/2014/main" id="{DE233F98-2212-496E-8BE0-202F758FA2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17" y="-489249"/>
            <a:ext cx="6188945" cy="6188945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=""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3661109" y="2800998"/>
            <a:ext cx="52815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CHÂN THÀNH CẢM ƠN!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634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="" xmlns:a16="http://schemas.microsoft.com/office/drawing/2014/main" id="{4336D437-3317-4CE1-8544-0C27C4A088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9573">
            <a:off x="200483" y="-149477"/>
            <a:ext cx="1050530" cy="1223163"/>
          </a:xfrm>
          <a:prstGeom prst="rect">
            <a:avLst/>
          </a:prstGeom>
        </p:spPr>
      </p:pic>
      <p:sp>
        <p:nvSpPr>
          <p:cNvPr id="13" name="文本框 11">
            <a:extLst>
              <a:ext uri="{FF2B5EF4-FFF2-40B4-BE49-F238E27FC236}">
                <a16:creationId xmlns="" xmlns:a16="http://schemas.microsoft.com/office/drawing/2014/main" id="{C6095E9E-1F5C-41D8-AE18-43A23A7698E5}"/>
              </a:ext>
            </a:extLst>
          </p:cNvPr>
          <p:cNvSpPr txBox="1"/>
          <p:nvPr/>
        </p:nvSpPr>
        <p:spPr>
          <a:xfrm>
            <a:off x="394900" y="844071"/>
            <a:ext cx="113526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Trò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chơi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: AI NHANH NHẬN QUÀ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4400" b="1" baseline="0" dirty="0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baseline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hãy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quan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sát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video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sau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nhanh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tay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ghi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ra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giấy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nháp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: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Vấn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đề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nói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video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Ghi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ra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lợi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ích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và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hại</a:t>
            </a:r>
            <a:r>
              <a:rPr lang="en-US" altLang="zh-CN" sz="4400" b="1" dirty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của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vấn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đề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nói</a:t>
            </a:r>
            <a:r>
              <a:rPr lang="en-US" altLang="zh-CN" sz="4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đến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. 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3426" y="5448626"/>
            <a:ext cx="59474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https://youtu.be/PPmA4u7iQFM</a:t>
            </a:r>
          </a:p>
        </p:txBody>
      </p:sp>
      <p:sp>
        <p:nvSpPr>
          <p:cNvPr id="5" name="Rectangle 4"/>
          <p:cNvSpPr/>
          <p:nvPr/>
        </p:nvSpPr>
        <p:spPr>
          <a:xfrm>
            <a:off x="3293426" y="4701720"/>
            <a:ext cx="4819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https://youtu.be/8yFA1psdk4I</a:t>
            </a:r>
          </a:p>
        </p:txBody>
      </p:sp>
    </p:spTree>
    <p:extLst>
      <p:ext uri="{BB962C8B-B14F-4D97-AF65-F5344CB8AC3E}">
        <p14:creationId xmlns:p14="http://schemas.microsoft.com/office/powerpoint/2010/main" val="157317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Horizontal Scroll 2"/>
          <p:cNvSpPr/>
          <p:nvPr/>
        </p:nvSpPr>
        <p:spPr>
          <a:xfrm>
            <a:off x="3071664" y="1996226"/>
            <a:ext cx="6896584" cy="3128188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extBox 1"/>
          <p:cNvSpPr txBox="1"/>
          <p:nvPr/>
        </p:nvSpPr>
        <p:spPr>
          <a:xfrm>
            <a:off x="3371146" y="2639200"/>
            <a:ext cx="6288132" cy="18980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867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</a:t>
            </a:r>
          </a:p>
          <a:p>
            <a:r>
              <a:rPr lang="en-US" sz="5867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MỚI</a:t>
            </a:r>
            <a:endParaRPr lang="en-US" sz="5867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537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C9EBC85-6083-467B-9450-44A7B9AEAA40}"/>
              </a:ext>
            </a:extLst>
          </p:cNvPr>
          <p:cNvSpPr/>
          <p:nvPr/>
        </p:nvSpPr>
        <p:spPr>
          <a:xfrm>
            <a:off x="0" y="2094629"/>
            <a:ext cx="11306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Bước</a:t>
            </a:r>
            <a:r>
              <a:rPr lang="en-US" sz="32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1: </a:t>
            </a:r>
            <a:r>
              <a:rPr lang="vi-VN" sz="32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Xác </a:t>
            </a:r>
            <a:r>
              <a:rPr lang="vi-VN" sz="3200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định đề tài, </a:t>
            </a:r>
            <a:r>
              <a:rPr lang="vi-VN" sz="32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không </a:t>
            </a:r>
            <a:r>
              <a:rPr lang="vi-VN" sz="3200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gian và thời gian </a:t>
            </a:r>
            <a:r>
              <a:rPr lang="vi-VN" sz="32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nói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F0502020204030204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01A0F3F3-2380-4DF7-8D00-8C3D45DAF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542953"/>
              </p:ext>
            </p:extLst>
          </p:nvPr>
        </p:nvGraphicFramePr>
        <p:xfrm>
          <a:off x="200783" y="2850872"/>
          <a:ext cx="11782244" cy="3835660"/>
        </p:xfrm>
        <a:graphic>
          <a:graphicData uri="http://schemas.openxmlformats.org/drawingml/2006/table">
            <a:tbl>
              <a:tblPr firstRow="1" firstCol="1" bandRow="1"/>
              <a:tblGrid>
                <a:gridCol w="3146822">
                  <a:extLst>
                    <a:ext uri="{9D8B030D-6E8A-4147-A177-3AD203B41FA5}">
                      <a16:colId xmlns="" xmlns:a16="http://schemas.microsoft.com/office/drawing/2014/main" val="1226048416"/>
                    </a:ext>
                  </a:extLst>
                </a:gridCol>
                <a:gridCol w="3212816">
                  <a:extLst>
                    <a:ext uri="{9D8B030D-6E8A-4147-A177-3AD203B41FA5}">
                      <a16:colId xmlns="" xmlns:a16="http://schemas.microsoft.com/office/drawing/2014/main" val="629730985"/>
                    </a:ext>
                  </a:extLst>
                </a:gridCol>
                <a:gridCol w="5422606">
                  <a:extLst>
                    <a:ext uri="{9D8B030D-6E8A-4147-A177-3AD203B41FA5}">
                      <a16:colId xmlns="" xmlns:a16="http://schemas.microsoft.com/office/drawing/2014/main" val="3040522633"/>
                    </a:ext>
                  </a:extLst>
                </a:gridCol>
              </a:tblGrid>
              <a:tr h="9095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tố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tôi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hợp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1218111"/>
                  </a:ext>
                </a:extLst>
              </a:tr>
              <a:tr h="7134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nói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2024307"/>
                  </a:ext>
                </a:extLst>
              </a:tr>
              <a:tr h="7134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Người nghe</a:t>
                      </a:r>
                      <a:endParaRPr lang="en-US" sz="32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39882362"/>
                  </a:ext>
                </a:extLst>
              </a:tr>
              <a:tr h="7134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Thời gian</a:t>
                      </a:r>
                      <a:endParaRPr lang="en-US" sz="32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87996858"/>
                  </a:ext>
                </a:extLst>
              </a:tr>
              <a:tr h="7134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gian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3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65734576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C9EBC85-6083-467B-9450-44A7B9AEAA40}"/>
              </a:ext>
            </a:extLst>
          </p:cNvPr>
          <p:cNvSpPr/>
          <p:nvPr/>
        </p:nvSpPr>
        <p:spPr>
          <a:xfrm>
            <a:off x="0" y="381847"/>
            <a:ext cx="120525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Vấn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đề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hiện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tôi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sẽ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trình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hững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5400" b="1" dirty="0">
              <a:ln w="12700">
                <a:noFill/>
              </a:ln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DC9EBC85-6083-467B-9450-44A7B9AEAA40}"/>
              </a:ext>
            </a:extLst>
          </p:cNvPr>
          <p:cNvSpPr/>
          <p:nvPr/>
        </p:nvSpPr>
        <p:spPr>
          <a:xfrm>
            <a:off x="-2" y="1507576"/>
            <a:ext cx="121838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:………………………………………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83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156486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95300" algn="l"/>
              </a:tabLst>
            </a:pPr>
            <a:endParaRPr lang="en-US" sz="3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524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  <a:tab pos="495300" algn="l"/>
              </a:tabLst>
            </a:pP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phương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tiện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phi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ngôn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ngữ</a:t>
            </a:r>
            <a:endParaRPr lang="en-US" sz="36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2524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  <a:tab pos="495300" algn="l"/>
              </a:tabLst>
            </a:pP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Dự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hồi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chuẩn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524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  <a:tab pos="495300" algn="l"/>
              </a:tabLst>
            </a:pP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Tóm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tắt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hệ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thống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dưới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dạng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sơ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524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28600" algn="l"/>
                <a:tab pos="495300" algn="l"/>
              </a:tabLst>
            </a:pP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rõ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lẽ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chứng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thuyết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phục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cụ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5241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95300" algn="l"/>
              </a:tabLst>
            </a:pP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Nêu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trực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ý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trọng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tạo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nhấn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5241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95300" algn="l"/>
              </a:tabLst>
            </a:pP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Đảm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bảo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lẽ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đủ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sở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lẽ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trình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trích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dẫn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tăng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thuyết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phục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lẽ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25241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95300" algn="l"/>
              </a:tabLst>
            </a:pP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chứng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thuyết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phục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cụ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tiêu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xác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liên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chặt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chẽ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lí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lẽ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chứng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lọc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thông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điệp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sâu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khơi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gợi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C9EBC85-6083-467B-9450-44A7B9AEAA40}"/>
              </a:ext>
            </a:extLst>
          </p:cNvPr>
          <p:cNvSpPr/>
          <p:nvPr/>
        </p:nvSpPr>
        <p:spPr>
          <a:xfrm>
            <a:off x="0" y="-110316"/>
            <a:ext cx="113061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4800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Bước</a:t>
            </a:r>
            <a:r>
              <a:rPr lang="en-US" sz="4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2: </a:t>
            </a:r>
            <a:r>
              <a:rPr lang="en-US" sz="4800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en-US" sz="4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ý, </a:t>
            </a:r>
            <a:r>
              <a:rPr lang="en-US" sz="4800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lập</a:t>
            </a:r>
            <a:r>
              <a:rPr lang="en-US" sz="4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kern="1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dàn</a:t>
            </a:r>
            <a:r>
              <a:rPr lang="en-US" sz="48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ý: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5410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5756"/>
            <a:ext cx="12192000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vi-VN" sz="2900" b="1" dirty="0" smtClean="0">
                <a:latin typeface="Times New Roman" pitchFamily="18" charset="0"/>
                <a:cs typeface="Times New Roman" pitchFamily="18" charset="0"/>
              </a:rPr>
              <a:t>Mở bài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9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vi-VN" sz="2900" dirty="0">
                <a:latin typeface="Times New Roman" pitchFamily="18" charset="0"/>
                <a:cs typeface="Times New Roman" pitchFamily="18" charset="0"/>
              </a:rPr>
              <a:t>Giới thiệu khái quát về Internet</a:t>
            </a:r>
            <a:br>
              <a:rPr lang="vi-VN" sz="2900" dirty="0">
                <a:latin typeface="Times New Roman" pitchFamily="18" charset="0"/>
                <a:cs typeface="Times New Roman" pitchFamily="18" charset="0"/>
              </a:rPr>
            </a:b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vi-VN" sz="29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vi-VN" sz="2900" dirty="0">
                <a:latin typeface="Times New Roman" pitchFamily="18" charset="0"/>
                <a:cs typeface="Times New Roman" pitchFamily="18" charset="0"/>
              </a:rPr>
              <a:t>Dẫn dắt vào vấn đề tác động của </a:t>
            </a:r>
            <a:r>
              <a:rPr lang="vi-VN" sz="2900" dirty="0" smtClean="0"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9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9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vi-VN" sz="2900" b="1" dirty="0" smtClean="0">
                <a:latin typeface="Times New Roman" pitchFamily="18" charset="0"/>
                <a:cs typeface="Times New Roman" pitchFamily="18" charset="0"/>
              </a:rPr>
              <a:t>Thân bài</a:t>
            </a:r>
            <a:r>
              <a:rPr lang="en-US" sz="29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9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900" b="1" dirty="0">
                <a:latin typeface="Times New Roman" pitchFamily="18" charset="0"/>
                <a:cs typeface="Times New Roman" pitchFamily="18" charset="0"/>
              </a:rPr>
              <a:t>. Tác động tích cực của internet</a:t>
            </a:r>
            <a:r>
              <a:rPr lang="vi-VN" sz="2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900" dirty="0">
                <a:latin typeface="Times New Roman" pitchFamily="18" charset="0"/>
                <a:cs typeface="Times New Roman" pitchFamily="18" charset="0"/>
              </a:rPr>
            </a:br>
            <a:r>
              <a:rPr lang="vi-VN" sz="2900" dirty="0">
                <a:latin typeface="Times New Roman" pitchFamily="18" charset="0"/>
                <a:cs typeface="Times New Roman" pitchFamily="18" charset="0"/>
              </a:rPr>
              <a:t>– Đối với cuộc sống</a:t>
            </a:r>
            <a:br>
              <a:rPr lang="vi-VN" sz="2900" dirty="0">
                <a:latin typeface="Times New Roman" pitchFamily="18" charset="0"/>
                <a:cs typeface="Times New Roman" pitchFamily="18" charset="0"/>
              </a:rPr>
            </a:br>
            <a:r>
              <a:rPr lang="vi-VN" sz="2900" dirty="0">
                <a:latin typeface="Times New Roman" pitchFamily="18" charset="0"/>
                <a:cs typeface="Times New Roman" pitchFamily="18" charset="0"/>
              </a:rPr>
              <a:t>+ Internet là kênh thông tin khổng lồ, từ điển bách khoa đồ sộ, là thế giới tri thức phong phú, đa dạng, cập nhật.</a:t>
            </a:r>
            <a:br>
              <a:rPr lang="vi-VN" sz="2900" dirty="0">
                <a:latin typeface="Times New Roman" pitchFamily="18" charset="0"/>
                <a:cs typeface="Times New Roman" pitchFamily="18" charset="0"/>
              </a:rPr>
            </a:br>
            <a:r>
              <a:rPr lang="vi-VN" sz="2900" dirty="0">
                <a:latin typeface="Times New Roman" pitchFamily="18" charset="0"/>
                <a:cs typeface="Times New Roman" pitchFamily="18" charset="0"/>
              </a:rPr>
              <a:t>+ Internet là phương tiện trao đổi, giao lưu, giải trí giữa mọi người trên toàn thế giới</a:t>
            </a:r>
            <a:br>
              <a:rPr lang="vi-VN" sz="2900" dirty="0">
                <a:latin typeface="Times New Roman" pitchFamily="18" charset="0"/>
                <a:cs typeface="Times New Roman" pitchFamily="18" charset="0"/>
              </a:rPr>
            </a:br>
            <a:r>
              <a:rPr lang="vi-VN" sz="2900" dirty="0">
                <a:latin typeface="Times New Roman" pitchFamily="18" charset="0"/>
                <a:cs typeface="Times New Roman" pitchFamily="18" charset="0"/>
              </a:rPr>
              <a:t>+ Internet có mặt trong mọi mặt đời sống như kinh tế – chính trị, văn hóa – xã hội, góp phần không nhỏ cho sự phát triển của các ngành kinh tế.</a:t>
            </a:r>
          </a:p>
          <a:p>
            <a:r>
              <a:rPr lang="vi-VN" sz="2900" dirty="0">
                <a:latin typeface="Times New Roman" pitchFamily="18" charset="0"/>
                <a:cs typeface="Times New Roman" pitchFamily="18" charset="0"/>
              </a:rPr>
              <a:t>– Đối với con người đặc biệt là với học sinh</a:t>
            </a:r>
            <a:br>
              <a:rPr lang="vi-VN" sz="2900" dirty="0">
                <a:latin typeface="Times New Roman" pitchFamily="18" charset="0"/>
                <a:cs typeface="Times New Roman" pitchFamily="18" charset="0"/>
              </a:rPr>
            </a:br>
            <a:r>
              <a:rPr lang="vi-VN" sz="2900" dirty="0">
                <a:latin typeface="Times New Roman" pitchFamily="18" charset="0"/>
                <a:cs typeface="Times New Roman" pitchFamily="18" charset="0"/>
              </a:rPr>
              <a:t>+ Tiếp cận với nguồn tri thức khổng lồ</a:t>
            </a:r>
            <a:br>
              <a:rPr lang="vi-VN" sz="2900" dirty="0">
                <a:latin typeface="Times New Roman" pitchFamily="18" charset="0"/>
                <a:cs typeface="Times New Roman" pitchFamily="18" charset="0"/>
              </a:rPr>
            </a:br>
            <a:r>
              <a:rPr lang="vi-VN" sz="2900" dirty="0">
                <a:latin typeface="Times New Roman" pitchFamily="18" charset="0"/>
                <a:cs typeface="Times New Roman" pitchFamily="18" charset="0"/>
              </a:rPr>
              <a:t>+ Học tập qua mạng, chủ động tìm kiếm những phương pháp học tập hay, mới lạ</a:t>
            </a:r>
            <a:br>
              <a:rPr lang="vi-VN" sz="2900" dirty="0">
                <a:latin typeface="Times New Roman" pitchFamily="18" charset="0"/>
                <a:cs typeface="Times New Roman" pitchFamily="18" charset="0"/>
              </a:rPr>
            </a:br>
            <a:r>
              <a:rPr lang="vi-VN" sz="2900" dirty="0">
                <a:latin typeface="Times New Roman" pitchFamily="18" charset="0"/>
                <a:cs typeface="Times New Roman" pitchFamily="18" charset="0"/>
              </a:rPr>
              <a:t>+ Là sân chơi bổ ích, giải trí đa màu sắc</a:t>
            </a:r>
            <a:br>
              <a:rPr lang="vi-VN" sz="2900" dirty="0">
                <a:latin typeface="Times New Roman" pitchFamily="18" charset="0"/>
                <a:cs typeface="Times New Roman" pitchFamily="18" charset="0"/>
              </a:rPr>
            </a:br>
            <a:r>
              <a:rPr lang="vi-VN" sz="2900" dirty="0">
                <a:latin typeface="Times New Roman" pitchFamily="18" charset="0"/>
                <a:cs typeface="Times New Roman" pitchFamily="18" charset="0"/>
              </a:rPr>
              <a:t>+ Cập nhật tình hình trong nước và trên thế giới mọi lúc mọi nơi</a:t>
            </a:r>
          </a:p>
        </p:txBody>
      </p:sp>
    </p:spTree>
    <p:extLst>
      <p:ext uri="{BB962C8B-B14F-4D97-AF65-F5344CB8AC3E}">
        <p14:creationId xmlns:p14="http://schemas.microsoft.com/office/powerpoint/2010/main" val="409988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11991"/>
            <a:ext cx="12431949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. Tác động tiêu cực của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– Đối với cuộc sống</a:t>
            </a:r>
            <a:br>
              <a:rPr lang="vi-VN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Nguồn thông tin chưa được kiểm chứng, xác thực một cách chặt chẽ</a:t>
            </a:r>
            <a:br>
              <a:rPr lang="vi-VN" sz="3200" dirty="0">
                <a:latin typeface="Times New Roman" pitchFamily="18" charset="0"/>
                <a:cs typeface="Times New Roman" pitchFamily="18" charset="0"/>
              </a:rPr>
            </a:b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+ Chứa nhiều tin xấu, bạo động, lừa đảo</a:t>
            </a:r>
            <a:br>
              <a:rPr lang="vi-VN" sz="3200" dirty="0">
                <a:latin typeface="Times New Roman" pitchFamily="18" charset="0"/>
                <a:cs typeface="Times New Roman" pitchFamily="18" charset="0"/>
              </a:rPr>
            </a:b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+ Lạm dụng internet dẫn đến hao tốn thời gian, sức khỏe và tiền bạc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– Đối với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sinh</a:t>
            </a:r>
            <a:br>
              <a:rPr lang="vi-VN" sz="3200" dirty="0">
                <a:latin typeface="Times New Roman" pitchFamily="18" charset="0"/>
                <a:cs typeface="Times New Roman" pitchFamily="18" charset="0"/>
              </a:rPr>
            </a:b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+ Tình trạng nghiện internet, nghiện các trò chơi điện tử bỏ bê học hành</a:t>
            </a:r>
            <a:br>
              <a:rPr lang="vi-VN" sz="3200" dirty="0">
                <a:latin typeface="Times New Roman" pitchFamily="18" charset="0"/>
                <a:cs typeface="Times New Roman" pitchFamily="18" charset="0"/>
              </a:rPr>
            </a:b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+ Lạm dụng, sử dụng không đúng mục đích các nền tảng mạng xã hội</a:t>
            </a:r>
            <a:br>
              <a:rPr lang="vi-VN" sz="3200" dirty="0">
                <a:latin typeface="Times New Roman" pitchFamily="18" charset="0"/>
                <a:cs typeface="Times New Roman" pitchFamily="18" charset="0"/>
              </a:rPr>
            </a:b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+ Dễ bị lôi kéo, dụ dỗ, chia sẻ thông tin sai lệch trên mạng xã hội</a:t>
            </a:r>
          </a:p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c. Giải pháp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200" dirty="0">
                <a:latin typeface="Times New Roman" pitchFamily="18" charset="0"/>
                <a:cs typeface="Times New Roman" pitchFamily="18" charset="0"/>
              </a:rPr>
            </a:b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– Sử dụng internet đúng cách, đúng mục đích</a:t>
            </a:r>
            <a:br>
              <a:rPr lang="vi-VN" sz="3200" dirty="0">
                <a:latin typeface="Times New Roman" pitchFamily="18" charset="0"/>
                <a:cs typeface="Times New Roman" pitchFamily="18" charset="0"/>
              </a:rPr>
            </a:b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– Sử dụng internet một cách văn hóa, có chọn lọc và kiểm duyệt</a:t>
            </a:r>
            <a:br>
              <a:rPr lang="vi-VN" sz="3200" dirty="0">
                <a:latin typeface="Times New Roman" pitchFamily="18" charset="0"/>
                <a:cs typeface="Times New Roman" pitchFamily="18" charset="0"/>
              </a:rPr>
            </a:b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– Hạn chế để lộ thông tin cá nhân trên mạng internet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Kết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-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Khẳng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định lại ý kiến của bản thân.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-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học nhận thức và hành động</a:t>
            </a:r>
          </a:p>
        </p:txBody>
      </p:sp>
    </p:spTree>
    <p:extLst>
      <p:ext uri="{BB962C8B-B14F-4D97-AF65-F5344CB8AC3E}">
        <p14:creationId xmlns:p14="http://schemas.microsoft.com/office/powerpoint/2010/main" val="142072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</p:spPr>
      </p:pic>
      <p:sp>
        <p:nvSpPr>
          <p:cNvPr id="20" name="文本框 14">
            <a:extLst>
              <a:ext uri="{FF2B5EF4-FFF2-40B4-BE49-F238E27FC236}">
                <a16:creationId xmlns="" xmlns:a16="http://schemas.microsoft.com/office/drawing/2014/main" id="{F0F96C13-F1CE-4378-A0F1-B16B64AED055}"/>
              </a:ext>
            </a:extLst>
          </p:cNvPr>
          <p:cNvSpPr txBox="1"/>
          <p:nvPr/>
        </p:nvSpPr>
        <p:spPr>
          <a:xfrm>
            <a:off x="0" y="144652"/>
            <a:ext cx="10326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defRPr/>
            </a:pPr>
            <a:r>
              <a:rPr lang="en-US" altLang="zh-CN" sz="4000" b="1" dirty="0" err="1" smtClean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Bước</a:t>
            </a:r>
            <a:r>
              <a:rPr lang="en-US" altLang="zh-CN" sz="4000" b="1" dirty="0" smtClean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3. </a:t>
            </a:r>
            <a:r>
              <a:rPr lang="en-US" altLang="zh-CN" sz="40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Luyện</a:t>
            </a:r>
            <a:r>
              <a:rPr lang="en-US" altLang="zh-CN" sz="40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tập</a:t>
            </a:r>
            <a:r>
              <a:rPr lang="en-US" altLang="zh-CN" sz="40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40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trình</a:t>
            </a:r>
            <a:r>
              <a:rPr lang="en-US" altLang="zh-CN" sz="40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bày</a:t>
            </a:r>
            <a:r>
              <a:rPr lang="en-US" altLang="zh-CN" sz="40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ln w="254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字魂27号-布丁体" panose="00000500000000000000" pitchFamily="2" charset="-122"/>
                <a:cs typeface="Times New Roman" panose="02020603050405020304" pitchFamily="18" charset="0"/>
              </a:rPr>
              <a:t>nói</a:t>
            </a:r>
            <a:endParaRPr kumimoji="0" lang="zh-CN" altLang="en-US" sz="4000" b="1" i="0" u="none" strike="noStrike" kern="1200" cap="none" spc="0" normalizeH="0" baseline="0" noProof="0" dirty="0">
              <a:ln w="25400"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字魂27号-布丁体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15">
            <a:extLst>
              <a:ext uri="{FF2B5EF4-FFF2-40B4-BE49-F238E27FC236}">
                <a16:creationId xmlns="" xmlns:a16="http://schemas.microsoft.com/office/drawing/2014/main" id="{D6659063-46DD-4CD6-AC46-93B275E93F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045" y="3297902"/>
            <a:ext cx="3462076" cy="320176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214821" y="1043556"/>
            <a:ext cx="5919818" cy="2659007"/>
            <a:chOff x="6214821" y="1043556"/>
            <a:chExt cx="5919818" cy="2659007"/>
          </a:xfrm>
        </p:grpSpPr>
        <p:pic>
          <p:nvPicPr>
            <p:cNvPr id="10" name="图片 9">
              <a:extLst>
                <a:ext uri="{FF2B5EF4-FFF2-40B4-BE49-F238E27FC236}">
                  <a16:creationId xmlns="" xmlns:a16="http://schemas.microsoft.com/office/drawing/2014/main" id="{B44DD55D-B81B-4DEE-ACB2-4711D96CD1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6" t="57112" r="11839" b="1779"/>
            <a:stretch/>
          </p:blipFill>
          <p:spPr>
            <a:xfrm>
              <a:off x="6214821" y="1043556"/>
              <a:ext cx="5919818" cy="265900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77243BE6-8057-4540-8DB9-08FD767A1D10}"/>
                </a:ext>
              </a:extLst>
            </p:cNvPr>
            <p:cNvSpPr/>
            <p:nvPr/>
          </p:nvSpPr>
          <p:spPr>
            <a:xfrm>
              <a:off x="6447295" y="1277446"/>
              <a:ext cx="553289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Khẳng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trực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ràng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kiến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Theo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“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rằng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’’…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284204" y="3963761"/>
            <a:ext cx="4850434" cy="2426650"/>
            <a:chOff x="7284204" y="3963761"/>
            <a:chExt cx="4850434" cy="2426650"/>
          </a:xfrm>
        </p:grpSpPr>
        <p:pic>
          <p:nvPicPr>
            <p:cNvPr id="13" name="图片 12">
              <a:extLst>
                <a:ext uri="{FF2B5EF4-FFF2-40B4-BE49-F238E27FC236}">
                  <a16:creationId xmlns="" xmlns:a16="http://schemas.microsoft.com/office/drawing/2014/main" id="{B2309D60-8064-4C7B-869B-9097541E35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36" t="57112" r="11839" b="1779"/>
            <a:stretch/>
          </p:blipFill>
          <p:spPr>
            <a:xfrm>
              <a:off x="7284204" y="3963761"/>
              <a:ext cx="4850434" cy="242665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EE87B2DF-56ED-4192-A280-4B4F093AD936}"/>
                </a:ext>
              </a:extLst>
            </p:cNvPr>
            <p:cNvSpPr/>
            <p:nvPr/>
          </p:nvSpPr>
          <p:spPr>
            <a:xfrm>
              <a:off x="7501180" y="4266376"/>
              <a:ext cx="447901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Sử </a:t>
              </a:r>
              <a:r>
                <a:rPr lang="vi-VN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phương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tiện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phi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ngôn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8931" y="2462066"/>
            <a:ext cx="4338323" cy="1804310"/>
            <a:chOff x="78931" y="2462066"/>
            <a:chExt cx="4338323" cy="1804310"/>
          </a:xfrm>
        </p:grpSpPr>
        <p:pic>
          <p:nvPicPr>
            <p:cNvPr id="7" name="图片 6">
              <a:extLst>
                <a:ext uri="{FF2B5EF4-FFF2-40B4-BE49-F238E27FC236}">
                  <a16:creationId xmlns="" xmlns:a16="http://schemas.microsoft.com/office/drawing/2014/main" id="{96D2BDC6-DFA1-4E80-AFC0-C47597FAC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20" r="10654" b="57226"/>
            <a:stretch/>
          </p:blipFill>
          <p:spPr>
            <a:xfrm>
              <a:off x="78931" y="2462066"/>
              <a:ext cx="4338323" cy="180431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CBE36492-F95F-43DE-AC2F-C5CEFA7F3DF8}"/>
                </a:ext>
              </a:extLst>
            </p:cNvPr>
            <p:cNvSpPr/>
            <p:nvPr/>
          </p:nvSpPr>
          <p:spPr>
            <a:xfrm>
              <a:off x="308349" y="2721904"/>
              <a:ext cx="376608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 bị phần mở đầu và phần kết thúc hấp dẫn 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59976" y="736033"/>
            <a:ext cx="6274797" cy="2003267"/>
            <a:chOff x="-59976" y="736033"/>
            <a:chExt cx="6274797" cy="2003267"/>
          </a:xfrm>
        </p:grpSpPr>
        <p:pic>
          <p:nvPicPr>
            <p:cNvPr id="4" name="图片 3">
              <a:extLst>
                <a:ext uri="{FF2B5EF4-FFF2-40B4-BE49-F238E27FC236}">
                  <a16:creationId xmlns="" xmlns:a16="http://schemas.microsoft.com/office/drawing/2014/main" id="{AB715A7A-8AC3-4E12-ADD6-E9709E70BC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4" r="11491" b="56505"/>
            <a:stretch/>
          </p:blipFill>
          <p:spPr>
            <a:xfrm>
              <a:off x="-59976" y="736033"/>
              <a:ext cx="6274797" cy="2003267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A7562249-F6DE-4F7E-B7DC-D185E74C8B47}"/>
                </a:ext>
              </a:extLst>
            </p:cNvPr>
            <p:cNvSpPr/>
            <p:nvPr/>
          </p:nvSpPr>
          <p:spPr>
            <a:xfrm>
              <a:off x="136858" y="1043556"/>
              <a:ext cx="576322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Lựa</a:t>
              </a:r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phù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en-US" sz="36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0" y="4505108"/>
            <a:ext cx="4642338" cy="1804310"/>
            <a:chOff x="0" y="4505108"/>
            <a:chExt cx="4642338" cy="1804310"/>
          </a:xfrm>
        </p:grpSpPr>
        <p:pic>
          <p:nvPicPr>
            <p:cNvPr id="17" name="图片 6">
              <a:extLst>
                <a:ext uri="{FF2B5EF4-FFF2-40B4-BE49-F238E27FC236}">
                  <a16:creationId xmlns="" xmlns:a16="http://schemas.microsoft.com/office/drawing/2014/main" id="{96D2BDC6-DFA1-4E80-AFC0-C47597FAC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20" r="10654" b="57226"/>
            <a:stretch/>
          </p:blipFill>
          <p:spPr>
            <a:xfrm>
              <a:off x="0" y="4505108"/>
              <a:ext cx="4642338" cy="1804310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CBE36492-F95F-43DE-AC2F-C5CEFA7F3DF8}"/>
                </a:ext>
              </a:extLst>
            </p:cNvPr>
            <p:cNvSpPr/>
            <p:nvPr/>
          </p:nvSpPr>
          <p:spPr>
            <a:xfrm>
              <a:off x="308348" y="4700032"/>
              <a:ext cx="410890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Tương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514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1387</Words>
  <Application>Microsoft Office PowerPoint</Application>
  <PresentationFormat>Widescreen</PresentationFormat>
  <Paragraphs>135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微软雅黑</vt:lpstr>
      <vt:lpstr>宋体</vt:lpstr>
      <vt:lpstr>宋体</vt:lpstr>
      <vt:lpstr>.VnTime</vt:lpstr>
      <vt:lpstr>Arial</vt:lpstr>
      <vt:lpstr>Calibri</vt:lpstr>
      <vt:lpstr>Calibri Light</vt:lpstr>
      <vt:lpstr>Candara</vt:lpstr>
      <vt:lpstr>Times New Roman</vt:lpstr>
      <vt:lpstr>字魂107号-萌趣欢乐体</vt:lpstr>
      <vt:lpstr>字魂27号-布丁体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</cp:revision>
  <dcterms:created xsi:type="dcterms:W3CDTF">2022-06-27T07:38:49Z</dcterms:created>
  <dcterms:modified xsi:type="dcterms:W3CDTF">2022-06-29T12:26:50Z</dcterms:modified>
</cp:coreProperties>
</file>