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7" r:id="rId2"/>
    <p:sldId id="280" r:id="rId3"/>
    <p:sldId id="281" r:id="rId4"/>
    <p:sldId id="282" r:id="rId5"/>
    <p:sldId id="258" r:id="rId6"/>
    <p:sldId id="259" r:id="rId7"/>
    <p:sldId id="260" r:id="rId8"/>
    <p:sldId id="261" r:id="rId9"/>
    <p:sldId id="283" r:id="rId10"/>
    <p:sldId id="262" r:id="rId11"/>
    <p:sldId id="263" r:id="rId12"/>
    <p:sldId id="264" r:id="rId13"/>
    <p:sldId id="265" r:id="rId14"/>
    <p:sldId id="266" r:id="rId15"/>
    <p:sldId id="289" r:id="rId16"/>
    <p:sldId id="288" r:id="rId17"/>
    <p:sldId id="290" r:id="rId18"/>
    <p:sldId id="291" r:id="rId19"/>
    <p:sldId id="292" r:id="rId20"/>
    <p:sldId id="293" r:id="rId21"/>
    <p:sldId id="294" r:id="rId22"/>
    <p:sldId id="267" r:id="rId23"/>
    <p:sldId id="278" r:id="rId24"/>
    <p:sldId id="284" r:id="rId25"/>
    <p:sldId id="285" r:id="rId26"/>
    <p:sldId id="286" r:id="rId27"/>
    <p:sldId id="287" r:id="rId28"/>
    <p:sldId id="296" r:id="rId29"/>
    <p:sldId id="297" r:id="rId30"/>
    <p:sldId id="298" r:id="rId31"/>
    <p:sldId id="299" r:id="rId32"/>
    <p:sldId id="300" r:id="rId33"/>
    <p:sldId id="30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3" d="100"/>
          <a:sy n="83" d="100"/>
        </p:scale>
        <p:origin x="222"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6102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65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1861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2101" y="719200"/>
            <a:ext cx="5708000" cy="10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293" name="Google Shape;293;p9"/>
          <p:cNvSpPr txBox="1">
            <a:spLocks noGrp="1"/>
          </p:cNvSpPr>
          <p:nvPr>
            <p:ph type="subTitle" idx="1"/>
          </p:nvPr>
        </p:nvSpPr>
        <p:spPr>
          <a:xfrm>
            <a:off x="3241900" y="1765600"/>
            <a:ext cx="5708000" cy="2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935" y="3093575"/>
            <a:ext cx="1244824" cy="1721973"/>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80" y="2882581"/>
            <a:ext cx="2045864" cy="1940779"/>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1235"/>
            <a:ext cx="12312296" cy="2436789"/>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7334"/>
            <a:ext cx="12312296" cy="1940736"/>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56" tIns="121856" rIns="121856" bIns="121856"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3662" y="5594621"/>
            <a:ext cx="99208" cy="90016"/>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4708" y="5853117"/>
            <a:ext cx="40903" cy="69172"/>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5086" y="5665219"/>
            <a:ext cx="110519" cy="83437"/>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2186" y="6197496"/>
            <a:ext cx="107935" cy="83437"/>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5199" y="6435312"/>
            <a:ext cx="107008" cy="83437"/>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8971" y="6383787"/>
            <a:ext cx="107057" cy="83437"/>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52" y="5439230"/>
            <a:ext cx="107008" cy="83437"/>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7009" y="6434733"/>
            <a:ext cx="107057" cy="8454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9661" y="6532951"/>
            <a:ext cx="107008" cy="8454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90333" y="5549440"/>
            <a:ext cx="107057" cy="8454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8108" y="6418297"/>
            <a:ext cx="93992" cy="117440"/>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351" y="6309725"/>
            <a:ext cx="46167" cy="118545"/>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50905" y="5838557"/>
            <a:ext cx="98331" cy="13059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7883" y="5488548"/>
            <a:ext cx="50457" cy="93336"/>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859" y="6520899"/>
            <a:ext cx="44412" cy="105388"/>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606" y="6050429"/>
            <a:ext cx="147911" cy="176737"/>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621" y="5539029"/>
            <a:ext cx="119245" cy="105388"/>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8130" y="5164948"/>
            <a:ext cx="50505" cy="94381"/>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60143" y="5644390"/>
            <a:ext cx="55723" cy="125125"/>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883" y="5352540"/>
            <a:ext cx="59184" cy="8669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30091" y="6300391"/>
            <a:ext cx="108764" cy="137237"/>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893" y="5213778"/>
            <a:ext cx="53968" cy="93275"/>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8200" y="6303155"/>
            <a:ext cx="118319" cy="13170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348" y="5418395"/>
            <a:ext cx="59232" cy="125125"/>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195" y="6080070"/>
            <a:ext cx="147911" cy="117439"/>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701" y="4525668"/>
            <a:ext cx="11460900" cy="1003967"/>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697105375"/>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2950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45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128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702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8929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378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596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903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30297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5.svg"/><Relationship Id="rId18" Type="http://schemas.openxmlformats.org/officeDocument/2006/relationships/image" Target="../media/image9.png"/><Relationship Id="rId3" Type="http://schemas.openxmlformats.org/officeDocument/2006/relationships/image" Target="../media/image98.sv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100.svg"/><Relationship Id="rId15" Type="http://schemas.openxmlformats.org/officeDocument/2006/relationships/image" Target="../media/image96.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4.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image" Target="../media/image15.jfif"/><Relationship Id="rId5" Type="http://schemas.openxmlformats.org/officeDocument/2006/relationships/image" Target="../media/image14.jpg"/><Relationship Id="rId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customXml" Target="../ink/ink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customXml" Target="../ink/ink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customXml" Target="../ink/ink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customXml" Target="../ink/ink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7.xml"/><Relationship Id="rId1" Type="http://schemas.openxmlformats.org/officeDocument/2006/relationships/slideLayout" Target="../slideLayouts/slideLayout2.xml"/><Relationship Id="rId4" Type="http://schemas.openxmlformats.org/officeDocument/2006/relationships/customXml" Target="../ink/ink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9.xml"/><Relationship Id="rId1" Type="http://schemas.openxmlformats.org/officeDocument/2006/relationships/slideLayout" Target="../slideLayouts/slideLayout2.xml"/><Relationship Id="rId4" Type="http://schemas.openxmlformats.org/officeDocument/2006/relationships/customXml" Target="../ink/ink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21.xml"/><Relationship Id="rId1" Type="http://schemas.openxmlformats.org/officeDocument/2006/relationships/slideLayout" Target="../slideLayouts/slideLayout2.xml"/><Relationship Id="rId4" Type="http://schemas.openxmlformats.org/officeDocument/2006/relationships/customXml" Target="../ink/ink2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2.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5.svg"/><Relationship Id="rId18" Type="http://schemas.openxmlformats.org/officeDocument/2006/relationships/image" Target="../media/image9.png"/><Relationship Id="rId3" Type="http://schemas.openxmlformats.org/officeDocument/2006/relationships/image" Target="../media/image98.sv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1.jfi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7.svg"/><Relationship Id="rId5" Type="http://schemas.openxmlformats.org/officeDocument/2006/relationships/image" Target="../media/image100.svg"/><Relationship Id="rId15" Type="http://schemas.openxmlformats.org/officeDocument/2006/relationships/image" Target="../media/image96.svg"/><Relationship Id="rId10" Type="http://schemas.openxmlformats.org/officeDocument/2006/relationships/image" Target="../media/image5.png"/><Relationship Id="rId19"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4.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4810" y="2754404"/>
            <a:ext cx="7497579" cy="3929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39" y="-590615"/>
            <a:ext cx="3658123" cy="32328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612806" y="-706207"/>
            <a:ext cx="4379832" cy="346404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3423" y="2210646"/>
            <a:ext cx="810213" cy="8282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44790" y="604295"/>
            <a:ext cx="824653" cy="84304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7933" flipH="1">
            <a:off x="10669443" y="2152586"/>
            <a:ext cx="993945" cy="9939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635">
            <a:off x="10954074" y="3899011"/>
            <a:ext cx="468607" cy="445603"/>
          </a:xfrm>
          <a:prstGeom prst="rect">
            <a:avLst/>
          </a:prstGeom>
        </p:spPr>
      </p:pic>
      <p:sp>
        <p:nvSpPr>
          <p:cNvPr id="10" name="TextBox 10"/>
          <p:cNvSpPr txBox="1"/>
          <p:nvPr/>
        </p:nvSpPr>
        <p:spPr>
          <a:xfrm>
            <a:off x="1426279" y="339346"/>
            <a:ext cx="9094643" cy="2215991"/>
          </a:xfrm>
          <a:prstGeom prst="rect">
            <a:avLst/>
          </a:prstGeom>
        </p:spPr>
        <p:txBody>
          <a:bodyPr wrap="square" lIns="0" tIns="0" rIns="0" bIns="0" rtlCol="0" anchor="t">
            <a:spAutoFit/>
          </a:bodyPr>
          <a:lstStyle/>
          <a:p>
            <a:pPr algn="ctr">
              <a:lnSpc>
                <a:spcPct val="150000"/>
              </a:lnSpc>
            </a:pPr>
            <a:r>
              <a:rPr lang="en-US" sz="4800" b="1" dirty="0">
                <a:solidFill>
                  <a:srgbClr val="5E3023"/>
                </a:solidFill>
                <a:latin typeface="Arial" panose="020B0604020202020204" pitchFamily="34" charset="0"/>
                <a:cs typeface="Arial" panose="020B0604020202020204" pitchFamily="34" charset="0"/>
              </a:rPr>
              <a:t>CHÀO MỪNG CÁC EM ĐẾN VỚI BÀI HỌC NGÀY HÔM NAY!</a:t>
            </a:r>
          </a:p>
        </p:txBody>
      </p:sp>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7976">
            <a:off x="766800" y="3981457"/>
            <a:ext cx="445837" cy="49738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4409">
            <a:off x="996349" y="1121349"/>
            <a:ext cx="399765" cy="38014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flipV="1">
            <a:off x="-20963" y="443374"/>
            <a:ext cx="645944" cy="645944"/>
          </a:xfrm>
          <a:prstGeom prst="rect">
            <a:avLst/>
          </a:prstGeom>
        </p:spPr>
      </p:pic>
    </p:spTree>
    <p:extLst>
      <p:ext uri="{BB962C8B-B14F-4D97-AF65-F5344CB8AC3E}">
        <p14:creationId xmlns:p14="http://schemas.microsoft.com/office/powerpoint/2010/main" val="2454833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2" name="TextBox 1"/>
          <p:cNvSpPr txBox="1"/>
          <p:nvPr/>
        </p:nvSpPr>
        <p:spPr>
          <a:xfrm>
            <a:off x="632178" y="1411111"/>
            <a:ext cx="4786489" cy="584775"/>
          </a:xfrm>
          <a:prstGeom prst="rect">
            <a:avLst/>
          </a:prstGeom>
          <a:noFill/>
        </p:spPr>
        <p:txBody>
          <a:bodyPr wrap="square" rtlCol="0">
            <a:spAutoFit/>
          </a:bodyPr>
          <a:lstStyle/>
          <a:p>
            <a:endParaRPr lang="en-US" sz="32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28889" y="768553"/>
            <a:ext cx="4888089"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1</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021" y="1411111"/>
            <a:ext cx="9155290" cy="53969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4178" y="2246489"/>
            <a:ext cx="4154311" cy="4561556"/>
          </a:xfrm>
          <a:prstGeom prst="rect">
            <a:avLst/>
          </a:prstGeom>
        </p:spPr>
      </p:pic>
    </p:spTree>
    <p:extLst>
      <p:ext uri="{BB962C8B-B14F-4D97-AF65-F5344CB8AC3E}">
        <p14:creationId xmlns:p14="http://schemas.microsoft.com/office/powerpoint/2010/main" val="8324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925689" y="711200"/>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2</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578" y="1237283"/>
            <a:ext cx="10058400" cy="41182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6311" y="3081867"/>
            <a:ext cx="5712178" cy="3589866"/>
          </a:xfrm>
          <a:prstGeom prst="rect">
            <a:avLst/>
          </a:prstGeom>
        </p:spPr>
      </p:pic>
    </p:spTree>
    <p:extLst>
      <p:ext uri="{BB962C8B-B14F-4D97-AF65-F5344CB8AC3E}">
        <p14:creationId xmlns:p14="http://schemas.microsoft.com/office/powerpoint/2010/main" val="71929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016000" y="615205"/>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99" y="1181883"/>
            <a:ext cx="11578167" cy="4870873"/>
          </a:xfrm>
          <a:prstGeom prst="rect">
            <a:avLst/>
          </a:prstGeom>
        </p:spPr>
      </p:pic>
    </p:spTree>
    <p:extLst>
      <p:ext uri="{BB962C8B-B14F-4D97-AF65-F5344CB8AC3E}">
        <p14:creationId xmlns:p14="http://schemas.microsoft.com/office/powerpoint/2010/main" val="372480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440267" y="754127"/>
            <a:ext cx="488808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4</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tắc</a:t>
            </a:r>
            <a:r>
              <a:rPr lang="en-US" sz="3200" b="1" dirty="0" smtClean="0">
                <a:latin typeface="Times New Roman" panose="02020603050405020304" pitchFamily="18" charset="0"/>
                <a:cs typeface="Times New Roman" panose="02020603050405020304" pitchFamily="18" charset="0"/>
              </a:rPr>
              <a:t> 4</a:t>
            </a: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223" y="609600"/>
            <a:ext cx="8094133" cy="5990015"/>
          </a:xfrm>
          <a:prstGeom prst="rect">
            <a:avLst/>
          </a:prstGeom>
        </p:spPr>
      </p:pic>
    </p:spTree>
    <p:extLst>
      <p:ext uri="{BB962C8B-B14F-4D97-AF65-F5344CB8AC3E}">
        <p14:creationId xmlns:p14="http://schemas.microsoft.com/office/powerpoint/2010/main" val="1609758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7" name="TextBox 6"/>
          <p:cNvSpPr txBox="1">
            <a:spLocks noChangeArrowheads="1"/>
          </p:cNvSpPr>
          <p:nvPr/>
        </p:nvSpPr>
        <p:spPr bwMode="auto">
          <a:xfrm>
            <a:off x="1064249" y="907593"/>
            <a:ext cx="9534983"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x-none" b="1" dirty="0" smtClean="0">
                <a:ln>
                  <a:solidFill>
                    <a:srgbClr val="FFFF00"/>
                  </a:solidFill>
                </a:ln>
                <a:latin typeface="Times New Roman" panose="02020603050405020304" pitchFamily="18" charset="0"/>
                <a:cs typeface="Times New Roman" panose="02020603050405020304" pitchFamily="18" charset="0"/>
              </a:rPr>
              <a:t>*</a:t>
            </a:r>
            <a:r>
              <a:rPr lang="en-US" altLang="x-none" b="1" dirty="0" err="1" smtClean="0">
                <a:ln>
                  <a:solidFill>
                    <a:srgbClr val="FFFF00"/>
                  </a:solidFill>
                </a:ln>
                <a:latin typeface="Times New Roman" panose="02020603050405020304" pitchFamily="18" charset="0"/>
                <a:cs typeface="Times New Roman" panose="02020603050405020304" pitchFamily="18" charset="0"/>
              </a:rPr>
              <a:t>Dựa</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vào</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nguyên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tắc</a:t>
            </a:r>
            <a:r>
              <a:rPr lang="en-US" altLang="x-none" b="1" dirty="0" smtClean="0">
                <a:ln>
                  <a:solidFill>
                    <a:srgbClr val="FFFF00"/>
                  </a:solidFill>
                </a:ln>
                <a:latin typeface="Times New Roman" panose="02020603050405020304" pitchFamily="18" charset="0"/>
                <a:cs typeface="Times New Roman" panose="02020603050405020304" pitchFamily="18" charset="0"/>
              </a:rPr>
              <a:t> 4, </a:t>
            </a:r>
            <a:r>
              <a:rPr lang="en-US" altLang="x-none" b="1" dirty="0" err="1" smtClean="0">
                <a:ln>
                  <a:solidFill>
                    <a:srgbClr val="FFFF00"/>
                  </a:solidFill>
                </a:ln>
                <a:latin typeface="Times New Roman" panose="02020603050405020304" pitchFamily="18" charset="0"/>
                <a:cs typeface="Times New Roman" panose="02020603050405020304" pitchFamily="18" charset="0"/>
              </a:rPr>
              <a:t>hoàn</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thành</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phiếu</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học</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tập</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sau</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343" y="1861183"/>
            <a:ext cx="10984632" cy="4041906"/>
          </a:xfrm>
          <a:prstGeom prst="rect">
            <a:avLst/>
          </a:prstGeom>
        </p:spPr>
      </p:pic>
    </p:spTree>
    <p:extLst>
      <p:ext uri="{BB962C8B-B14F-4D97-AF65-F5344CB8AC3E}">
        <p14:creationId xmlns:p14="http://schemas.microsoft.com/office/powerpoint/2010/main" val="19241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3604918">
                  <a:extLst>
                    <a:ext uri="{9D8B030D-6E8A-4147-A177-3AD203B41FA5}">
                      <a16:colId xmlns:a16="http://schemas.microsoft.com/office/drawing/2014/main" val="2845369448"/>
                    </a:ext>
                  </a:extLst>
                </a:gridCol>
                <a:gridCol w="360491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6" name="Table 5"/>
          <p:cNvGraphicFramePr>
            <a:graphicFrameLocks noGrp="1"/>
          </p:cNvGraphicFramePr>
          <p:nvPr/>
        </p:nvGraphicFramePr>
        <p:xfrm>
          <a:off x="903112" y="2215444"/>
          <a:ext cx="10814754" cy="1188720"/>
        </p:xfrm>
        <a:graphic>
          <a:graphicData uri="http://schemas.openxmlformats.org/drawingml/2006/table">
            <a:tbl>
              <a:tblPr firstRow="1" bandRow="1">
                <a:tableStyleId>{5940675A-B579-460E-94D1-54222C63F5DA}</a:tableStyleId>
              </a:tblPr>
              <a:tblGrid>
                <a:gridCol w="3612444">
                  <a:extLst>
                    <a:ext uri="{9D8B030D-6E8A-4147-A177-3AD203B41FA5}">
                      <a16:colId xmlns:a16="http://schemas.microsoft.com/office/drawing/2014/main" val="359475118"/>
                    </a:ext>
                  </a:extLst>
                </a:gridCol>
                <a:gridCol w="3601155">
                  <a:extLst>
                    <a:ext uri="{9D8B030D-6E8A-4147-A177-3AD203B41FA5}">
                      <a16:colId xmlns:a16="http://schemas.microsoft.com/office/drawing/2014/main" val="1898050626"/>
                    </a:ext>
                  </a:extLst>
                </a:gridCol>
                <a:gridCol w="3601155">
                  <a:extLst>
                    <a:ext uri="{9D8B030D-6E8A-4147-A177-3AD203B41FA5}">
                      <a16:colId xmlns:a16="http://schemas.microsoft.com/office/drawing/2014/main" val="1724433080"/>
                    </a:ext>
                  </a:extLst>
                </a:gridCol>
              </a:tblGrid>
              <a:tr h="370840">
                <a:tc>
                  <a:txBody>
                    <a:bodyPr/>
                    <a:lstStyle/>
                    <a:p>
                      <a:pPr algn="ctr"/>
                      <a:r>
                        <a:rPr lang="en-US" sz="3600" dirty="0" smtClean="0">
                          <a:latin typeface="Times New Roman" panose="02020603050405020304" pitchFamily="18" charset="0"/>
                          <a:cs typeface="Times New Roman" panose="02020603050405020304" pitchFamily="18" charset="0"/>
                        </a:rPr>
                        <a:t>1</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dirty="0" err="1" smtClean="0">
                          <a:latin typeface="Times New Roman" panose="02020603050405020304" pitchFamily="18" charset="0"/>
                          <a:cs typeface="Times New Roman" panose="02020603050405020304" pitchFamily="18" charset="0"/>
                        </a:rPr>
                        <a:t>Không</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bơi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sau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khi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ăn</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dirty="0" err="1" smtClean="0">
                          <a:latin typeface="Times New Roman" panose="02020603050405020304" pitchFamily="18" charset="0"/>
                          <a:cs typeface="Times New Roman" panose="02020603050405020304" pitchFamily="18" charset="0"/>
                        </a:rPr>
                        <a:t>bởi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như</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thế</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rất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có</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hại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cho</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dạ</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dày</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3116025"/>
                  </a:ext>
                </a:extLst>
              </a:tr>
            </a:tbl>
          </a:graphicData>
        </a:graphic>
      </p:graphicFrame>
    </p:spTree>
    <p:extLst>
      <p:ext uri="{BB962C8B-B14F-4D97-AF65-F5344CB8AC3E}">
        <p14:creationId xmlns:p14="http://schemas.microsoft.com/office/powerpoint/2010/main" val="347734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extLst>
              <p:ext uri="{D42A27DB-BD31-4B8C-83A1-F6EECF244321}">
                <p14:modId xmlns:p14="http://schemas.microsoft.com/office/powerpoint/2010/main" val="1822947825"/>
              </p:ext>
            </p:extLst>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76569210"/>
              </p:ext>
            </p:extLst>
          </p:nvPr>
        </p:nvGraphicFramePr>
        <p:xfrm>
          <a:off x="903112" y="2216092"/>
          <a:ext cx="7224889" cy="292543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925431">
                <a:tc>
                  <a:txBody>
                    <a:bodyPr/>
                    <a:lstStyle/>
                    <a:p>
                      <a:pPr algn="ctr"/>
                      <a:r>
                        <a:rPr lang="en-US" sz="3600" dirty="0" smtClean="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độ</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sâu</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207492776"/>
              </p:ext>
            </p:extLst>
          </p:nvPr>
        </p:nvGraphicFramePr>
        <p:xfrm>
          <a:off x="8122356" y="2215444"/>
          <a:ext cx="3601156" cy="292608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cú</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nhảy</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nhào</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cạn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21491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827737995"/>
              </p:ext>
            </p:extLst>
          </p:nvPr>
        </p:nvGraphicFramePr>
        <p:xfrm>
          <a:off x="903112" y="2216093"/>
          <a:ext cx="7224889" cy="2742552"/>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2">
                <a:tc>
                  <a:txBody>
                    <a:bodyPr/>
                    <a:lstStyle/>
                    <a:p>
                      <a:pPr algn="ctr"/>
                      <a:r>
                        <a:rPr lang="en-US" sz="3600" dirty="0" smtClean="0">
                          <a:latin typeface="Times New Roman" panose="02020603050405020304" pitchFamily="18" charset="0"/>
                          <a:cs typeface="Times New Roman" panose="02020603050405020304" pitchFamily="18" charset="0"/>
                        </a:rPr>
                        <a:t>3</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Chỉ</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ở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an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toàn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phép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474149970"/>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biết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mặt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hiền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kia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ẩn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chứa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họa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gì</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35176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26223266"/>
              </p:ext>
            </p:extLst>
          </p:nvPr>
        </p:nvGraphicFramePr>
        <p:xfrm>
          <a:off x="903112" y="2216093"/>
          <a:ext cx="7224889" cy="219391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193911">
                <a:tc>
                  <a:txBody>
                    <a:bodyPr/>
                    <a:lstStyle/>
                    <a:p>
                      <a:pPr algn="ctr"/>
                      <a:r>
                        <a:rPr lang="en-US" sz="3600" dirty="0" smtClean="0">
                          <a:latin typeface="Times New Roman" panose="02020603050405020304" pitchFamily="18" charset="0"/>
                          <a:cs typeface="Times New Roman" panose="02020603050405020304" pitchFamily="18" charset="0"/>
                        </a:rPr>
                        <a:t>4</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mình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vẻ</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851436837"/>
              </p:ext>
            </p:extLst>
          </p:nvPr>
        </p:nvGraphicFramePr>
        <p:xfrm>
          <a:off x="8122356" y="2215444"/>
          <a:ext cx="3601156" cy="219456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Sẽ</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ai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cứu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gặp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tình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huống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nguy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hiểm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dù</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giỏi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4379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09417678"/>
              </p:ext>
            </p:extLst>
          </p:nvPr>
        </p:nvGraphicFramePr>
        <p:xfrm>
          <a:off x="903112" y="2216093"/>
          <a:ext cx="7224889" cy="274255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1">
                <a:tc>
                  <a:txBody>
                    <a:bodyPr/>
                    <a:lstStyle/>
                    <a:p>
                      <a:pPr algn="ctr"/>
                      <a:r>
                        <a:rPr lang="en-US"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quá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nóng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mệt</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41320987"/>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làm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thân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xuống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ngột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khiến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sức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hơn</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24104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ÒNG TRÁNH ĐUỐI NƯỚ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2490" y="1226271"/>
            <a:ext cx="10690578" cy="5377728"/>
          </a:xfrm>
        </p:spPr>
      </p:pic>
      <p:sp>
        <p:nvSpPr>
          <p:cNvPr id="3" name="WordArt 12"/>
          <p:cNvSpPr>
            <a:spLocks noChangeArrowheads="1" noChangeShapeType="1" noTextEdit="1"/>
          </p:cNvSpPr>
          <p:nvPr/>
        </p:nvSpPr>
        <p:spPr bwMode="auto">
          <a:xfrm>
            <a:off x="3235569" y="152400"/>
            <a:ext cx="4191000" cy="899482"/>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rPr>
              <a:t>KHÁM PHÁ</a:t>
            </a:r>
            <a:endPar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27987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8126264"/>
              </p:ext>
            </p:extLst>
          </p:nvPr>
        </p:nvGraphicFramePr>
        <p:xfrm>
          <a:off x="903112" y="2216093"/>
          <a:ext cx="7224889" cy="2742551"/>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2742551">
                <a:tc>
                  <a:txBody>
                    <a:bodyPr/>
                    <a:lstStyle/>
                    <a:p>
                      <a:pPr algn="ctr"/>
                      <a:r>
                        <a:rPr lang="en-US" sz="3600" dirty="0" smtClean="0">
                          <a:latin typeface="Times New Roman" panose="02020603050405020304" pitchFamily="18" charset="0"/>
                          <a:cs typeface="Times New Roman" panose="02020603050405020304" pitchFamily="18" charset="0"/>
                        </a:rPr>
                        <a:t>6</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nên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lội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vùng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dơ</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bẩn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hay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bùn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lầy</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70428374"/>
              </p:ext>
            </p:extLst>
          </p:nvPr>
        </p:nvGraphicFramePr>
        <p:xfrm>
          <a:off x="8122356" y="2215444"/>
          <a:ext cx="3601156" cy="2743200"/>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370840">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thấy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đáy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mắc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bệnh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da,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ngứa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ngáy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khắp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spTree>
    <p:extLst>
      <p:ext uri="{BB962C8B-B14F-4D97-AF65-F5344CB8AC3E}">
        <p14:creationId xmlns:p14="http://schemas.microsoft.com/office/powerpoint/2010/main" val="33418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nvGraphicFramePr>
        <p:xfrm>
          <a:off x="903112" y="1148644"/>
          <a:ext cx="10814754" cy="1066800"/>
        </p:xfrm>
        <a:graphic>
          <a:graphicData uri="http://schemas.openxmlformats.org/drawingml/2006/table">
            <a:tbl>
              <a:tblPr firstRow="1" bandRow="1">
                <a:tableStyleId>{5940675A-B579-460E-94D1-54222C63F5DA}</a:tableStyleId>
              </a:tblPr>
              <a:tblGrid>
                <a:gridCol w="2856088">
                  <a:extLst>
                    <a:ext uri="{9D8B030D-6E8A-4147-A177-3AD203B41FA5}">
                      <a16:colId xmlns:a16="http://schemas.microsoft.com/office/drawing/2014/main" val="2845369448"/>
                    </a:ext>
                  </a:extLst>
                </a:gridCol>
                <a:gridCol w="4353748">
                  <a:extLst>
                    <a:ext uri="{9D8B030D-6E8A-4147-A177-3AD203B41FA5}">
                      <a16:colId xmlns:a16="http://schemas.microsoft.com/office/drawing/2014/main" val="1777001027"/>
                    </a:ext>
                  </a:extLst>
                </a:gridCol>
                <a:gridCol w="3604918">
                  <a:extLst>
                    <a:ext uri="{9D8B030D-6E8A-4147-A177-3AD203B41FA5}">
                      <a16:colId xmlns:a16="http://schemas.microsoft.com/office/drawing/2014/main" val="2867305253"/>
                    </a:ext>
                  </a:extLst>
                </a:gridCol>
              </a:tblGrid>
              <a:tr h="1057586">
                <a:tc>
                  <a:txBody>
                    <a:bodyPr/>
                    <a:lstStyle/>
                    <a:p>
                      <a:pPr algn="ct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tên</a:t>
                      </a:r>
                      <a:r>
                        <a:rPr lang="en-US" sz="3200" dirty="0" smtClean="0">
                          <a:latin typeface="Times New Roman" panose="02020603050405020304" pitchFamily="18" charset="0"/>
                          <a:cs typeface="Times New Roman" panose="02020603050405020304" pitchFamily="18" charset="0"/>
                        </a:rPr>
                        <a:t> hay </a:t>
                      </a:r>
                      <a:r>
                        <a:rPr lang="en-US" sz="3200" dirty="0" err="1" smtClean="0">
                          <a:latin typeface="Times New Roman" panose="02020603050405020304" pitchFamily="18" charset="0"/>
                          <a:cs typeface="Times New Roman" panose="02020603050405020304" pitchFamily="18" charset="0"/>
                        </a:rPr>
                        <a:t>tóm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200" dirty="0" err="1" smtClean="0">
                          <a:latin typeface="Times New Roman" panose="02020603050405020304" pitchFamily="18" charset="0"/>
                          <a:cs typeface="Times New Roman" panose="02020603050405020304" pitchFamily="18" charset="0"/>
                        </a:rPr>
                        <a:t>Giải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endParaRPr lang="en-US" sz="32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40974224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772628548"/>
              </p:ext>
            </p:extLst>
          </p:nvPr>
        </p:nvGraphicFramePr>
        <p:xfrm>
          <a:off x="903112" y="2216093"/>
          <a:ext cx="7224889" cy="640080"/>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547991">
                <a:tc>
                  <a:txBody>
                    <a:bodyPr/>
                    <a:lstStyle/>
                    <a:p>
                      <a:pPr algn="ctr"/>
                      <a:r>
                        <a:rPr lang="en-US" sz="3600" dirty="0" smtClean="0">
                          <a:latin typeface="Times New Roman" panose="02020603050405020304" pitchFamily="18" charset="0"/>
                          <a:cs typeface="Times New Roman" panose="02020603050405020304" pitchFamily="18" charset="0"/>
                        </a:rPr>
                        <a:t>7</a:t>
                      </a:r>
                      <a:endParaRPr lang="en-US" sz="3600" dirty="0">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bơi</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176568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763562540"/>
              </p:ext>
            </p:extLst>
          </p:nvPr>
        </p:nvGraphicFramePr>
        <p:xfrm>
          <a:off x="8122356" y="2215443"/>
          <a:ext cx="3601156" cy="640729"/>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640729">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Tránh</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49391590"/>
              </p:ext>
            </p:extLst>
          </p:nvPr>
        </p:nvGraphicFramePr>
        <p:xfrm>
          <a:off x="897467" y="2856172"/>
          <a:ext cx="7224889" cy="1645920"/>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2725553309"/>
                    </a:ext>
                  </a:extLst>
                </a:gridCol>
                <a:gridCol w="4357512">
                  <a:extLst>
                    <a:ext uri="{9D8B030D-6E8A-4147-A177-3AD203B41FA5}">
                      <a16:colId xmlns:a16="http://schemas.microsoft.com/office/drawing/2014/main" val="3693481753"/>
                    </a:ext>
                  </a:extLst>
                </a:gridCol>
              </a:tblGrid>
              <a:tr h="547991">
                <a:tc>
                  <a:txBody>
                    <a:bodyPr/>
                    <a:lstStyle/>
                    <a:p>
                      <a:pPr algn="ctr"/>
                      <a:r>
                        <a:rPr lang="en-US" sz="3600" dirty="0" smtClean="0">
                          <a:latin typeface="Times New Roman" panose="02020603050405020304" pitchFamily="18" charset="0"/>
                          <a:cs typeface="Times New Roman" panose="02020603050405020304" pitchFamily="18" charset="0"/>
                        </a:rPr>
                        <a:t>8</a:t>
                      </a:r>
                      <a:endParaRPr lang="en-US" sz="3600" dirty="0">
                        <a:latin typeface="Times New Roman" panose="02020603050405020304" pitchFamily="18" charset="0"/>
                        <a:cs typeface="Times New Roman" panose="02020603050405020304" pitchFamily="18" charset="0"/>
                      </a:endParaRPr>
                    </a:p>
                  </a:txBody>
                  <a:tcPr/>
                </a:tc>
                <a:tc>
                  <a:txBody>
                    <a:bodyPr/>
                    <a:lstStyle/>
                    <a:p>
                      <a:pPr>
                        <a:spcAft>
                          <a:spcPts val="0"/>
                        </a:spcAft>
                      </a:pP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Không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bơi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nhiều</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mồ</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hôi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vừa</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đi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ngoài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nắng</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về</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176568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38755570"/>
              </p:ext>
            </p:extLst>
          </p:nvPr>
        </p:nvGraphicFramePr>
        <p:xfrm>
          <a:off x="8133646" y="2855523"/>
          <a:ext cx="3601156" cy="1646569"/>
        </p:xfrm>
        <a:graphic>
          <a:graphicData uri="http://schemas.openxmlformats.org/drawingml/2006/table">
            <a:tbl>
              <a:tblPr firstRow="1" bandRow="1">
                <a:tableStyleId>{5940675A-B579-460E-94D1-54222C63F5DA}</a:tableStyleId>
              </a:tblPr>
              <a:tblGrid>
                <a:gridCol w="3601156">
                  <a:extLst>
                    <a:ext uri="{9D8B030D-6E8A-4147-A177-3AD203B41FA5}">
                      <a16:colId xmlns:a16="http://schemas.microsoft.com/office/drawing/2014/main" val="2789601374"/>
                    </a:ext>
                  </a:extLst>
                </a:gridCol>
              </a:tblGrid>
              <a:tr h="1646569">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Dễ</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bị</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cảm</a:t>
                      </a:r>
                      <a:endParaRPr lang="en-US" sz="36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2871274662"/>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976882946"/>
              </p:ext>
            </p:extLst>
          </p:nvPr>
        </p:nvGraphicFramePr>
        <p:xfrm>
          <a:off x="897466" y="4502092"/>
          <a:ext cx="7224889" cy="1757596"/>
        </p:xfrm>
        <a:graphic>
          <a:graphicData uri="http://schemas.openxmlformats.org/drawingml/2006/table">
            <a:tbl>
              <a:tblPr firstRow="1" bandRow="1">
                <a:tableStyleId>{5940675A-B579-460E-94D1-54222C63F5DA}</a:tableStyleId>
              </a:tblPr>
              <a:tblGrid>
                <a:gridCol w="2867377">
                  <a:extLst>
                    <a:ext uri="{9D8B030D-6E8A-4147-A177-3AD203B41FA5}">
                      <a16:colId xmlns:a16="http://schemas.microsoft.com/office/drawing/2014/main" val="3501859348"/>
                    </a:ext>
                  </a:extLst>
                </a:gridCol>
                <a:gridCol w="4357512">
                  <a:extLst>
                    <a:ext uri="{9D8B030D-6E8A-4147-A177-3AD203B41FA5}">
                      <a16:colId xmlns:a16="http://schemas.microsoft.com/office/drawing/2014/main" val="905598214"/>
                    </a:ext>
                  </a:extLst>
                </a:gridCol>
              </a:tblGrid>
              <a:tr h="1757596">
                <a:tc>
                  <a:txBody>
                    <a:bodyPr/>
                    <a:lstStyle/>
                    <a:p>
                      <a:pPr algn="ctr"/>
                      <a:r>
                        <a:rPr lang="en-US" sz="3600" dirty="0" smtClean="0">
                          <a:latin typeface="Times New Roman" panose="02020603050405020304" pitchFamily="18" charset="0"/>
                          <a:cs typeface="Times New Roman" panose="02020603050405020304" pitchFamily="18" charset="0"/>
                        </a:rPr>
                        <a:t>9</a:t>
                      </a:r>
                      <a:endParaRPr lang="en-US" sz="3600" dirty="0">
                        <a:latin typeface="Times New Roman" panose="02020603050405020304" pitchFamily="18" charset="0"/>
                        <a:cs typeface="Times New Roman" panose="02020603050405020304" pitchFamily="18" charset="0"/>
                      </a:endParaRPr>
                    </a:p>
                  </a:txBody>
                  <a:tcPr/>
                </a:tc>
                <a:tc>
                  <a:txBody>
                    <a:bodyPr/>
                    <a:lstStyle/>
                    <a:p>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Lên</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bờ</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ngay</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khi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trời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tối</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sấm</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chớp</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3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3600" kern="1200" dirty="0" err="1" smtClean="0">
                          <a:solidFill>
                            <a:schemeClr val="tx1"/>
                          </a:solidFill>
                          <a:effectLst/>
                          <a:latin typeface="Times New Roman" panose="02020603050405020304" pitchFamily="18" charset="0"/>
                          <a:ea typeface="+mn-ea"/>
                          <a:cs typeface="Times New Roman" panose="02020603050405020304" pitchFamily="18" charset="0"/>
                        </a:rPr>
                        <a:t>mưa</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6516475"/>
                  </a:ext>
                </a:extLst>
              </a:tr>
            </a:tbl>
          </a:graphicData>
        </a:graphic>
      </p:graphicFrame>
    </p:spTree>
    <p:extLst>
      <p:ext uri="{BB962C8B-B14F-4D97-AF65-F5344CB8AC3E}">
        <p14:creationId xmlns:p14="http://schemas.microsoft.com/office/powerpoint/2010/main" val="356584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2" name="Rectangle 1"/>
          <p:cNvSpPr/>
          <p:nvPr/>
        </p:nvSpPr>
        <p:spPr>
          <a:xfrm>
            <a:off x="542522" y="1675179"/>
            <a:ext cx="2659702" cy="584775"/>
          </a:xfrm>
          <a:prstGeom prst="rect">
            <a:avLst/>
          </a:prstGeom>
        </p:spPr>
        <p:txBody>
          <a:bodyPr wrap="none">
            <a:spAutoFit/>
          </a:bodyPr>
          <a:lstStyle/>
          <a:p>
            <a:pPr>
              <a:spcBef>
                <a:spcPct val="0"/>
              </a:spcBef>
              <a:buNone/>
              <a:defRPr/>
            </a:pPr>
            <a:r>
              <a:rPr lang="x-none" altLang="x-none" sz="3200" b="1" dirty="0">
                <a:ln>
                  <a:solidFill>
                    <a:srgbClr val="FFFF00"/>
                  </a:solidFill>
                </a:ln>
                <a:latin typeface="Times New Roman" panose="02020603050405020304" pitchFamily="18" charset="0"/>
                <a:cs typeface="Times New Roman" panose="02020603050405020304" pitchFamily="18" charset="0"/>
              </a:rPr>
              <a:t>I</a:t>
            </a:r>
            <a:r>
              <a:rPr lang="en-US" altLang="x-none" sz="3200" b="1" dirty="0">
                <a:ln>
                  <a:solidFill>
                    <a:srgbClr val="FFFF00"/>
                  </a:solidFill>
                </a:ln>
                <a:latin typeface="Times New Roman" panose="02020603050405020304" pitchFamily="18" charset="0"/>
                <a:cs typeface="Times New Roman" panose="02020603050405020304" pitchFamily="18" charset="0"/>
              </a:rPr>
              <a:t>II</a:t>
            </a:r>
            <a:r>
              <a:rPr lang="x-none" altLang="x-none" sz="3200" b="1" dirty="0">
                <a:ln>
                  <a:solidFill>
                    <a:srgbClr val="FFFF00"/>
                  </a:solidFill>
                </a:ln>
                <a:latin typeface="Times New Roman" panose="02020603050405020304" pitchFamily="18" charset="0"/>
                <a:cs typeface="Times New Roman" panose="02020603050405020304" pitchFamily="18" charset="0"/>
              </a:rPr>
              <a:t>. </a:t>
            </a:r>
            <a:r>
              <a:rPr lang="en-US" altLang="x-none" sz="3200" b="1" dirty="0" err="1" smtClean="0">
                <a:ln>
                  <a:solidFill>
                    <a:srgbClr val="FFFF00"/>
                  </a:solidFill>
                </a:ln>
                <a:latin typeface="Times New Roman" panose="02020603050405020304" pitchFamily="18" charset="0"/>
                <a:cs typeface="Times New Roman" panose="02020603050405020304" pitchFamily="18" charset="0"/>
              </a:rPr>
              <a:t>Luyện</a:t>
            </a:r>
            <a:r>
              <a:rPr lang="en-US" altLang="x-none" sz="3200" b="1" dirty="0" smtClean="0">
                <a:ln>
                  <a:solidFill>
                    <a:srgbClr val="FFFF00"/>
                  </a:solidFill>
                </a:ln>
                <a:latin typeface="Times New Roman" panose="02020603050405020304" pitchFamily="18" charset="0"/>
                <a:cs typeface="Times New Roman" panose="02020603050405020304" pitchFamily="18" charset="0"/>
              </a:rPr>
              <a:t> </a:t>
            </a:r>
            <a:r>
              <a:rPr lang="en-US" altLang="x-none" sz="3200" b="1" dirty="0" err="1" smtClean="0">
                <a:ln>
                  <a:solidFill>
                    <a:srgbClr val="FFFF00"/>
                  </a:solidFill>
                </a:ln>
                <a:latin typeface="Times New Roman" panose="02020603050405020304" pitchFamily="18" charset="0"/>
                <a:cs typeface="Times New Roman" panose="02020603050405020304" pitchFamily="18" charset="0"/>
              </a:rPr>
              <a:t>tập</a:t>
            </a:r>
            <a:endParaRPr lang="x-none" altLang="x-none" sz="3200"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857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6" name="WordArt 8"/>
          <p:cNvSpPr>
            <a:spLocks noChangeArrowheads="1" noChangeShapeType="1" noTextEdit="1"/>
          </p:cNvSpPr>
          <p:nvPr/>
        </p:nvSpPr>
        <p:spPr bwMode="auto">
          <a:xfrm>
            <a:off x="2782745" y="1888602"/>
            <a:ext cx="7657619" cy="3968187"/>
          </a:xfrm>
          <a:prstGeom prst="rect">
            <a:avLst/>
          </a:prstGeom>
        </p:spPr>
        <p:txBody>
          <a:bodyPr wrap="none" fromWordArt="1">
            <a:prstTxWarp prst="textPlain">
              <a:avLst>
                <a:gd name="adj" fmla="val 50000"/>
              </a:avLst>
            </a:prstTxWarp>
          </a:bodyPr>
          <a:lstStyle/>
          <a:p>
            <a:pPr algn="ctr"/>
            <a:r>
              <a:rPr lang="en-US" sz="3600" b="1" kern="10" dirty="0" smtClean="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TRÒ CHƠI “AI ĐÚNG, AI NHANH?”</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pic>
        <p:nvPicPr>
          <p:cNvPr id="31761" name="Picture 17" descr="0036"/>
          <p:cNvPicPr>
            <a:picLocks noChangeAspect="1" noChangeArrowheads="1" noCrop="1"/>
          </p:cNvPicPr>
          <p:nvPr/>
        </p:nvPicPr>
        <p:blipFill>
          <a:blip r:embed="rId4"/>
          <a:srcRect/>
          <a:stretch>
            <a:fillRect/>
          </a:stretch>
        </p:blipFill>
        <p:spPr bwMode="auto">
          <a:xfrm>
            <a:off x="1524000" y="49530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8991601" y="5410201"/>
            <a:ext cx="1400175" cy="1185863"/>
          </a:xfrm>
          <a:prstGeom prst="rect">
            <a:avLst/>
          </a:prstGeom>
          <a:noFill/>
          <a:ln w="9525">
            <a:noFill/>
            <a:miter lim="800000"/>
            <a:headEnd/>
            <a:tailEnd/>
          </a:ln>
        </p:spPr>
      </p:pic>
      <p:pic>
        <p:nvPicPr>
          <p:cNvPr id="31762" name="Picture 18" descr="angelfish"/>
          <p:cNvPicPr>
            <a:picLocks noChangeAspect="1" noChangeArrowheads="1" noCrop="1"/>
          </p:cNvPicPr>
          <p:nvPr/>
        </p:nvPicPr>
        <p:blipFill>
          <a:blip r:embed="rId6"/>
          <a:srcRect/>
          <a:stretch>
            <a:fillRect/>
          </a:stretch>
        </p:blipFill>
        <p:spPr bwMode="auto">
          <a:xfrm rot="-554604">
            <a:off x="1842791" y="3592910"/>
            <a:ext cx="1190625" cy="1219200"/>
          </a:xfrm>
          <a:prstGeom prst="rect">
            <a:avLst/>
          </a:prstGeom>
          <a:noFill/>
          <a:ln w="9525">
            <a:noFill/>
            <a:miter lim="800000"/>
            <a:headEnd/>
            <a:tailEnd/>
          </a:ln>
        </p:spPr>
      </p:pic>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7"/>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7"/>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7"/>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7"/>
            <a:srcRect/>
            <a:stretch>
              <a:fillRect/>
            </a:stretch>
          </p:blipFill>
          <p:spPr bwMode="auto">
            <a:xfrm flipV="1">
              <a:off x="0" y="0"/>
              <a:ext cx="5747" cy="119"/>
            </a:xfrm>
            <a:prstGeom prst="rect">
              <a:avLst/>
            </a:prstGeom>
            <a:noFill/>
            <a:ln w="9525">
              <a:noFill/>
              <a:miter lim="800000"/>
              <a:headEnd/>
              <a:tailEnd/>
            </a:ln>
          </p:spPr>
        </p:pic>
      </p:grpSp>
      <p:sp>
        <p:nvSpPr>
          <p:cNvPr id="19" name="AutoShape 6"/>
          <p:cNvSpPr>
            <a:spLocks noChangeArrowheads="1"/>
          </p:cNvSpPr>
          <p:nvPr/>
        </p:nvSpPr>
        <p:spPr bwMode="auto">
          <a:xfrm>
            <a:off x="2133600" y="2362200"/>
            <a:ext cx="7696200" cy="12954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ctr">
              <a:defRPr/>
            </a:pPr>
            <a:endParaRPr lang="en-US" sz="3600" b="1" dirty="0">
              <a:solidFill>
                <a:prstClr val="black"/>
              </a:solidFill>
              <a:latin typeface="Times New Roman" panose="02020603050405020304" pitchFamily="18" charset="0"/>
            </a:endParaRPr>
          </a:p>
          <a:p>
            <a:pPr algn="ctr">
              <a:defRPr/>
            </a:pPr>
            <a:r>
              <a:rPr lang="en-US" sz="3600" b="1" dirty="0" err="1">
                <a:solidFill>
                  <a:prstClr val="black"/>
                </a:solidFill>
                <a:latin typeface="Times New Roman" panose="02020603050405020304" pitchFamily="18" charset="0"/>
              </a:rPr>
              <a:t>Câu</a:t>
            </a:r>
            <a:r>
              <a:rPr lang="en-US" sz="3600" b="1" dirty="0">
                <a:solidFill>
                  <a:prstClr val="black"/>
                </a:solidFill>
                <a:latin typeface="Times New Roman" panose="02020603050405020304" pitchFamily="18" charset="0"/>
              </a:rPr>
              <a:t> 1.Chúng </a:t>
            </a:r>
            <a:r>
              <a:rPr lang="en-US" sz="3600" b="1" dirty="0">
                <a:solidFill>
                  <a:prstClr val="black"/>
                </a:solidFill>
                <a:latin typeface="Times New Roman" panose="02020603050405020304" pitchFamily="18" charset="0"/>
              </a:rPr>
              <a:t>ta </a:t>
            </a:r>
            <a:r>
              <a:rPr lang="en-US" sz="3600" b="1" dirty="0" err="1">
                <a:solidFill>
                  <a:prstClr val="black"/>
                </a:solidFill>
                <a:latin typeface="Times New Roman" panose="02020603050405020304" pitchFamily="18" charset="0"/>
              </a:rPr>
              <a:t>nên</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tập</a:t>
            </a:r>
            <a:r>
              <a:rPr lang="en-US" sz="3600" b="1" dirty="0">
                <a:solidFill>
                  <a:prstClr val="black"/>
                </a:solidFill>
                <a:latin typeface="Times New Roman" panose="02020603050405020304" pitchFamily="18" charset="0"/>
              </a:rPr>
              <a:t> </a:t>
            </a:r>
            <a:r>
              <a:rPr lang="en-US" sz="3600" b="1" dirty="0" err="1">
                <a:solidFill>
                  <a:prstClr val="black"/>
                </a:solidFill>
                <a:latin typeface="Times New Roman" panose="02020603050405020304" pitchFamily="18" charset="0"/>
              </a:rPr>
              <a:t>bơi</a:t>
            </a:r>
            <a:r>
              <a:rPr lang="en-US" sz="3600" b="1" dirty="0">
                <a:solidFill>
                  <a:prstClr val="black"/>
                </a:solidFill>
                <a:latin typeface="Times New Roman" panose="02020603050405020304" pitchFamily="18" charset="0"/>
              </a:rPr>
              <a:t> ở </a:t>
            </a:r>
            <a:r>
              <a:rPr lang="en-US" sz="3600" b="1" dirty="0" err="1">
                <a:solidFill>
                  <a:prstClr val="black"/>
                </a:solidFill>
                <a:latin typeface="Times New Roman" panose="02020603050405020304" pitchFamily="18" charset="0"/>
              </a:rPr>
              <a:t>đâu</a:t>
            </a:r>
            <a:r>
              <a:rPr lang="en-US" sz="3600" b="1" dirty="0">
                <a:solidFill>
                  <a:prstClr val="black"/>
                </a:solidFill>
                <a:latin typeface="Times New Roman" panose="02020603050405020304" pitchFamily="18" charset="0"/>
              </a:rPr>
              <a:t>?</a:t>
            </a:r>
            <a:endParaRPr lang="en-US" sz="4400" b="1" dirty="0">
              <a:solidFill>
                <a:prstClr val="black"/>
              </a:solidFill>
              <a:latin typeface="Times New Roman" panose="02020603050405020304" pitchFamily="18" charset="0"/>
            </a:endParaRPr>
          </a:p>
          <a:p>
            <a:pPr algn="ctr">
              <a:defRPr/>
            </a:pPr>
            <a:endParaRPr lang="en-US" sz="4400" b="1" dirty="0">
              <a:solidFill>
                <a:prstClr val="black"/>
              </a:solidFill>
              <a:latin typeface="Times New Roman" panose="02020603050405020304" pitchFamily="18" charset="0"/>
            </a:endParaRPr>
          </a:p>
        </p:txBody>
      </p:sp>
      <p:sp>
        <p:nvSpPr>
          <p:cNvPr id="20" name="AutoShape 11"/>
          <p:cNvSpPr>
            <a:spLocks noChangeArrowheads="1"/>
          </p:cNvSpPr>
          <p:nvPr/>
        </p:nvSpPr>
        <p:spPr bwMode="auto">
          <a:xfrm>
            <a:off x="3505200" y="5715000"/>
            <a:ext cx="49530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latin typeface="Times New Roman" panose="02020603050405020304" pitchFamily="18" charset="0"/>
              </a:rPr>
              <a:t>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Biển</a:t>
            </a:r>
            <a:r>
              <a:rPr lang="en-US" sz="3200" b="1" dirty="0">
                <a:solidFill>
                  <a:srgbClr val="FF0000"/>
                </a:solidFill>
                <a:latin typeface="Times New Roman" panose="02020603050405020304" pitchFamily="18" charset="0"/>
              </a:rPr>
              <a:t>. </a:t>
            </a:r>
          </a:p>
        </p:txBody>
      </p:sp>
      <p:sp>
        <p:nvSpPr>
          <p:cNvPr id="21" name="AutoShape 12"/>
          <p:cNvSpPr>
            <a:spLocks noChangeArrowheads="1"/>
          </p:cNvSpPr>
          <p:nvPr/>
        </p:nvSpPr>
        <p:spPr bwMode="auto">
          <a:xfrm>
            <a:off x="3505200" y="4648200"/>
            <a:ext cx="5029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endParaRPr lang="en-US" sz="2400" b="1" dirty="0">
              <a:solidFill>
                <a:srgbClr val="FF0000"/>
              </a:solidFill>
              <a:latin typeface="Times New Roman" panose="02020603050405020304" pitchFamily="18" charset="0"/>
            </a:endParaRPr>
          </a:p>
          <a:p>
            <a:pPr algn="ctr"/>
            <a:r>
              <a:rPr lang="en-US" sz="3200" b="1" dirty="0">
                <a:solidFill>
                  <a:srgbClr val="FF0000"/>
                </a:solidFill>
                <a:latin typeface="Times New Roman" panose="02020603050405020304" pitchFamily="18" charset="0"/>
              </a:rPr>
              <a:t>B. </a:t>
            </a:r>
            <a:r>
              <a:rPr lang="en-US" sz="3200" b="1" dirty="0" err="1">
                <a:solidFill>
                  <a:srgbClr val="FF0000"/>
                </a:solidFill>
                <a:latin typeface="Times New Roman" panose="02020603050405020304" pitchFamily="18" charset="0"/>
              </a:rPr>
              <a:t>Hồ</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p>
          <a:p>
            <a:pPr algn="ctr"/>
            <a:endParaRPr lang="en-US" sz="3200" b="1" dirty="0">
              <a:solidFill>
                <a:srgbClr val="FF0000"/>
              </a:solidFill>
              <a:latin typeface="Times New Roman" panose="02020603050405020304" pitchFamily="18" charset="0"/>
            </a:endParaRPr>
          </a:p>
        </p:txBody>
      </p:sp>
      <p:sp>
        <p:nvSpPr>
          <p:cNvPr id="22" name="AutoShape 13"/>
          <p:cNvSpPr>
            <a:spLocks noChangeArrowheads="1"/>
          </p:cNvSpPr>
          <p:nvPr/>
        </p:nvSpPr>
        <p:spPr bwMode="auto">
          <a:xfrm>
            <a:off x="3429000" y="3733800"/>
            <a:ext cx="50292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latin typeface="Times New Roman" panose="02020603050405020304" pitchFamily="18" charset="0"/>
              </a:rPr>
              <a:t>A. </a:t>
            </a:r>
            <a:r>
              <a:rPr lang="en-US" sz="3200" b="1" dirty="0" err="1">
                <a:solidFill>
                  <a:srgbClr val="FF0000"/>
                </a:solidFill>
                <a:latin typeface="Times New Roman" panose="02020603050405020304" pitchFamily="18" charset="0"/>
              </a:rPr>
              <a:t>Sông</a:t>
            </a:r>
            <a:r>
              <a:rPr lang="en-US" sz="3200" b="1" dirty="0">
                <a:solidFill>
                  <a:srgbClr val="FF0000"/>
                </a:solidFill>
                <a:latin typeface="Times New Roman" panose="02020603050405020304" pitchFamily="18" charset="0"/>
              </a:rPr>
              <a:t>. </a:t>
            </a:r>
          </a:p>
        </p:txBody>
      </p:sp>
      <p:sp>
        <p:nvSpPr>
          <p:cNvPr id="24" name="Oval 23"/>
          <p:cNvSpPr/>
          <p:nvPr/>
        </p:nvSpPr>
        <p:spPr>
          <a:xfrm>
            <a:off x="4648200" y="4669808"/>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B</a:t>
            </a:r>
            <a:endParaRPr lang="en-US" sz="3600" b="1" dirty="0">
              <a:solidFill>
                <a:srgbClr val="0070C0"/>
              </a:solidFill>
            </a:endParaRPr>
          </a:p>
        </p:txBody>
      </p:sp>
    </p:spTree>
    <p:extLst>
      <p:ext uri="{BB962C8B-B14F-4D97-AF65-F5344CB8AC3E}">
        <p14:creationId xmlns:p14="http://schemas.microsoft.com/office/powerpoint/2010/main" val="78716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par>
                                <p:cTn id="22" presetID="4" presetClass="entr" presetSubtype="16" fill="hold" nodeType="withEffect">
                                  <p:stCondLst>
                                    <p:cond delay="0"/>
                                  </p:stCondLst>
                                  <p:childTnLst>
                                    <p:set>
                                      <p:cBhvr>
                                        <p:cTn id="23" dur="1" fill="hold">
                                          <p:stCondLst>
                                            <p:cond delay="0"/>
                                          </p:stCondLst>
                                        </p:cTn>
                                        <p:tgtEl>
                                          <p:spTgt spid="31762"/>
                                        </p:tgtEl>
                                        <p:attrNameLst>
                                          <p:attrName>style.visibility</p:attrName>
                                        </p:attrNameLst>
                                      </p:cBhvr>
                                      <p:to>
                                        <p:strVal val="visible"/>
                                      </p:to>
                                    </p:set>
                                    <p:animEffect transition="in" filter="box(in)">
                                      <p:cBhvr>
                                        <p:cTn id="24" dur="500"/>
                                        <p:tgtEl>
                                          <p:spTgt spid="3176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linds(horizontal)">
                                      <p:cBhvr>
                                        <p:cTn id="29" dur="500"/>
                                        <p:tgtEl>
                                          <p:spTgt spid="1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1761"/>
                    </p:tgtEl>
                  </p:cond>
                </p:stCondLst>
                <p:endSync evt="end" delay="0">
                  <p:rtn val="all"/>
                </p:endSync>
                <p:childTnLst>
                  <p:par>
                    <p:cTn id="45" fill="hold">
                      <p:stCondLst>
                        <p:cond delay="0"/>
                      </p:stCondLst>
                      <p:childTnLst>
                        <p:par>
                          <p:cTn id="46" fill="hold">
                            <p:stCondLst>
                              <p:cond delay="0"/>
                            </p:stCondLst>
                            <p:childTnLst>
                              <p:par>
                                <p:cTn id="47" presetID="4" presetClass="exit" presetSubtype="16" fill="hold" nodeType="clickEffect">
                                  <p:stCondLst>
                                    <p:cond delay="0"/>
                                  </p:stCondLst>
                                  <p:childTnLst>
                                    <p:animEffect transition="out" filter="box(in)">
                                      <p:cBhvr>
                                        <p:cTn id="48" dur="500"/>
                                        <p:tgtEl>
                                          <p:spTgt spid="31761"/>
                                        </p:tgtEl>
                                      </p:cBhvr>
                                    </p:animEffect>
                                    <p:set>
                                      <p:cBhvr>
                                        <p:cTn id="49"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50" restart="whenNotActive" fill="hold" evtFilter="cancelBubble" nodeType="interactiveSeq">
                <p:stCondLst>
                  <p:cond evt="onClick" delay="0">
                    <p:tgtEl>
                      <p:spTgt spid="31759"/>
                    </p:tgtEl>
                  </p:cond>
                </p:stCondLst>
                <p:endSync evt="end" delay="0">
                  <p:rtn val="all"/>
                </p:endSync>
                <p:childTnLst>
                  <p:par>
                    <p:cTn id="51" fill="hold">
                      <p:stCondLst>
                        <p:cond delay="0"/>
                      </p:stCondLst>
                      <p:childTnLst>
                        <p:par>
                          <p:cTn id="52" fill="hold">
                            <p:stCondLst>
                              <p:cond delay="0"/>
                            </p:stCondLst>
                            <p:childTnLst>
                              <p:par>
                                <p:cTn id="53" presetID="4" presetClass="exit" presetSubtype="16" fill="hold" nodeType="withEffect">
                                  <p:stCondLst>
                                    <p:cond delay="0"/>
                                  </p:stCondLst>
                                  <p:childTnLst>
                                    <p:animEffect transition="out" filter="box(in)">
                                      <p:cBhvr>
                                        <p:cTn id="54" dur="500"/>
                                        <p:tgtEl>
                                          <p:spTgt spid="31759"/>
                                        </p:tgtEl>
                                      </p:cBhvr>
                                    </p:animEffect>
                                    <p:set>
                                      <p:cBhvr>
                                        <p:cTn id="55"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6" restart="whenNotActive" fill="hold" evtFilter="cancelBubble" nodeType="interactiveSeq">
                <p:stCondLst>
                  <p:cond evt="onClick" delay="0">
                    <p:tgtEl>
                      <p:spTgt spid="31762"/>
                    </p:tgtEl>
                  </p:cond>
                </p:stCondLst>
                <p:endSync evt="end" delay="0">
                  <p:rtn val="all"/>
                </p:endSync>
                <p:childTnLst>
                  <p:par>
                    <p:cTn id="57" fill="hold">
                      <p:stCondLst>
                        <p:cond delay="0"/>
                      </p:stCondLst>
                      <p:childTnLst>
                        <p:par>
                          <p:cTn id="58" fill="hold">
                            <p:stCondLst>
                              <p:cond delay="0"/>
                            </p:stCondLst>
                            <p:childTnLst>
                              <p:par>
                                <p:cTn id="59" presetID="4" presetClass="exit" presetSubtype="16" fill="hold" nodeType="clickEffect">
                                  <p:stCondLst>
                                    <p:cond delay="0"/>
                                  </p:stCondLst>
                                  <p:childTnLst>
                                    <p:animEffect transition="out" filter="box(in)">
                                      <p:cBhvr>
                                        <p:cTn id="60" dur="500"/>
                                        <p:tgtEl>
                                          <p:spTgt spid="31762"/>
                                        </p:tgtEl>
                                      </p:cBhvr>
                                    </p:animEffect>
                                    <p:set>
                                      <p:cBhvr>
                                        <p:cTn id="61" dur="1" fill="hold">
                                          <p:stCondLst>
                                            <p:cond delay="499"/>
                                          </p:stCondLst>
                                        </p:cTn>
                                        <p:tgtEl>
                                          <p:spTgt spid="31762"/>
                                        </p:tgtEl>
                                        <p:attrNameLst>
                                          <p:attrName>style.visibility</p:attrName>
                                        </p:attrNameLst>
                                      </p:cBhvr>
                                      <p:to>
                                        <p:strVal val="hidden"/>
                                      </p:to>
                                    </p:set>
                                  </p:childTnLst>
                                </p:cTn>
                              </p:par>
                            </p:childTnLst>
                          </p:cTn>
                        </p:par>
                      </p:childTnLst>
                    </p:cTn>
                  </p:par>
                </p:childTnLst>
              </p:cTn>
              <p:nextCondLst>
                <p:cond evt="onClick" delay="0">
                  <p:tgtEl>
                    <p:spTgt spid="31762"/>
                  </p:tgtEl>
                </p:cond>
              </p:nextCondLst>
            </p:seq>
            <p:seq concurrent="1" nextAc="seek">
              <p:cTn id="62" restart="whenNotActive" fill="hold" evtFilter="cancelBubble" nodeType="interactiveSeq">
                <p:stCondLst>
                  <p:cond evt="onClick" delay="0">
                    <p:tgtEl>
                      <p:spTgt spid="86035"/>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0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0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bomb.wav"/>
                                        </p:tgtEl>
                                      </p:cMediaNode>
                                    </p:audio>
                                  </p:subTnLst>
                                </p:cTn>
                              </p:par>
                              <p:par>
                                <p:cTn id="71" presetID="1" presetClass="entr" presetSubtype="0" fill="hold" grpId="0" nodeType="withEffect">
                                  <p:stCondLst>
                                    <p:cond delay="0"/>
                                  </p:stCondLst>
                                  <p:childTnLst>
                                    <p:set>
                                      <p:cBhvr>
                                        <p:cTn id="72"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par>
                                <p:cTn id="73" presetID="1" presetClass="entr" presetSubtype="0" fill="hold" grpId="0" nodeType="withEffect">
                                  <p:stCondLst>
                                    <p:cond delay="0"/>
                                  </p:stCondLst>
                                  <p:childTnLst>
                                    <p:set>
                                      <p:cBhvr>
                                        <p:cTn id="74"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p:stCondLst>
                              <p:cond delay="0"/>
                            </p:stCondLst>
                            <p:childTnLst>
                              <p:par>
                                <p:cTn id="76" presetID="1" presetClass="exit" presetSubtype="0" fill="hold" grpId="1" nodeType="afterEffect">
                                  <p:stCondLst>
                                    <p:cond delay="2000"/>
                                  </p:stCondLst>
                                  <p:childTnLst>
                                    <p:set>
                                      <p:cBhvr>
                                        <p:cTn id="77"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p:stCondLst>
                              <p:cond delay="2000"/>
                            </p:stCondLst>
                            <p:childTnLst>
                              <p:par>
                                <p:cTn id="79" presetID="1" presetClass="exit" presetSubtype="0" fill="hold" grpId="1" nodeType="afterEffect">
                                  <p:stCondLst>
                                    <p:cond delay="2000"/>
                                  </p:stCondLst>
                                  <p:childTnLst>
                                    <p:set>
                                      <p:cBhvr>
                                        <p:cTn id="80"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2" name="bomb.wav"/>
                                        </p:tgtEl>
                                      </p:cMediaNode>
                                    </p:audio>
                                  </p:subTnLst>
                                </p:cTn>
                              </p:par>
                            </p:childTnLst>
                          </p:cTn>
                        </p:par>
                        <p:par>
                          <p:cTn id="81" fill="hold">
                            <p:stCondLst>
                              <p:cond delay="4000"/>
                            </p:stCondLst>
                            <p:childTnLst>
                              <p:par>
                                <p:cTn id="82" presetID="1" presetClass="exit" presetSubtype="0" fill="hold" grpId="1" nodeType="afterEffect">
                                  <p:stCondLst>
                                    <p:cond delay="2000"/>
                                  </p:stCondLst>
                                  <p:childTnLst>
                                    <p:set>
                                      <p:cBhvr>
                                        <p:cTn id="83"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bomb.wav"/>
                                        </p:tgtEl>
                                      </p:cMediaNode>
                                    </p:audio>
                                  </p:subTnLst>
                                </p:cTn>
                              </p:par>
                            </p:childTnLst>
                          </p:cTn>
                        </p:par>
                        <p:par>
                          <p:cTn id="84" fill="hold">
                            <p:stCondLst>
                              <p:cond delay="6000"/>
                            </p:stCondLst>
                            <p:childTnLst>
                              <p:par>
                                <p:cTn id="85" presetID="1" presetClass="exit" presetSubtype="0" fill="hold" grpId="1" nodeType="afterEffect">
                                  <p:stCondLst>
                                    <p:cond delay="2000"/>
                                  </p:stCondLst>
                                  <p:childTnLst>
                                    <p:set>
                                      <p:cBhvr>
                                        <p:cTn id="86"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bomb.wav"/>
                                        </p:tgtEl>
                                      </p:cMediaNode>
                                    </p:audio>
                                  </p:subTnLst>
                                </p:cTn>
                              </p:par>
                            </p:childTnLst>
                          </p:cTn>
                        </p:par>
                        <p:par>
                          <p:cTn id="87" fill="hold">
                            <p:stCondLst>
                              <p:cond delay="8000"/>
                            </p:stCondLst>
                            <p:childTnLst>
                              <p:par>
                                <p:cTn id="88" presetID="1" presetClass="exit" presetSubtype="0" fill="hold" grpId="1" nodeType="afterEffect">
                                  <p:stCondLst>
                                    <p:cond delay="2000"/>
                                  </p:stCondLst>
                                  <p:childTnLst>
                                    <p:set>
                                      <p:cBhvr>
                                        <p:cTn id="89"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19" grpId="0" animBg="1"/>
      <p:bldP spid="20" grpId="0" animBg="1"/>
      <p:bldP spid="21" grpId="0" animBg="1"/>
      <p:bldP spid="2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pic>
        <p:nvPicPr>
          <p:cNvPr id="31761" name="Picture 17" descr="0036"/>
          <p:cNvPicPr>
            <a:picLocks noChangeAspect="1" noChangeArrowheads="1" noCrop="1"/>
          </p:cNvPicPr>
          <p:nvPr/>
        </p:nvPicPr>
        <p:blipFill>
          <a:blip r:embed="rId4"/>
          <a:srcRect/>
          <a:stretch>
            <a:fillRect/>
          </a:stretch>
        </p:blipFill>
        <p:spPr bwMode="auto">
          <a:xfrm>
            <a:off x="1143000" y="5029200"/>
            <a:ext cx="1557338" cy="1600200"/>
          </a:xfrm>
          <a:prstGeom prst="rect">
            <a:avLst/>
          </a:prstGeom>
          <a:noFill/>
          <a:ln w="9525">
            <a:noFill/>
            <a:miter lim="800000"/>
            <a:headEnd/>
            <a:tailEnd/>
          </a:ln>
        </p:spPr>
      </p:pic>
      <p:pic>
        <p:nvPicPr>
          <p:cNvPr id="31759" name="Picture 15" descr="Tweety[1]"/>
          <p:cNvPicPr>
            <a:picLocks noChangeAspect="1" noChangeArrowheads="1" noCrop="1"/>
          </p:cNvPicPr>
          <p:nvPr/>
        </p:nvPicPr>
        <p:blipFill>
          <a:blip r:embed="rId5"/>
          <a:srcRect/>
          <a:stretch>
            <a:fillRect/>
          </a:stretch>
        </p:blipFill>
        <p:spPr bwMode="auto">
          <a:xfrm flipH="1">
            <a:off x="9267826" y="5410201"/>
            <a:ext cx="1400175" cy="1185863"/>
          </a:xfrm>
          <a:prstGeom prst="rect">
            <a:avLst/>
          </a:prstGeom>
          <a:noFill/>
          <a:ln w="9525">
            <a:noFill/>
            <a:miter lim="800000"/>
            <a:headEnd/>
            <a:tailEnd/>
          </a:ln>
        </p:spPr>
      </p:pic>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3048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3048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6"/>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6"/>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6"/>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6"/>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2086968" y="2362200"/>
            <a:ext cx="8305800" cy="965592"/>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ctr">
              <a:defRPr/>
            </a:pPr>
            <a:endParaRPr lang="en-US" sz="3600" b="1" dirty="0">
              <a:solidFill>
                <a:srgbClr val="FF0000"/>
              </a:solidFill>
              <a:latin typeface="Times New Roman" panose="02020603050405020304" pitchFamily="18" charset="0"/>
            </a:endParaRPr>
          </a:p>
          <a:p>
            <a:pPr algn="ctr">
              <a:defRPr/>
            </a:pP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Câu</a:t>
            </a:r>
            <a:r>
              <a:rPr lang="en-US" sz="3600" b="1" dirty="0">
                <a:solidFill>
                  <a:srgbClr val="FF0000"/>
                </a:solidFill>
                <a:latin typeface="Times New Roman" panose="02020603050405020304" pitchFamily="18" charset="0"/>
              </a:rPr>
              <a:t> 2.Trước </a:t>
            </a:r>
            <a:r>
              <a:rPr lang="en-US" sz="3600" b="1" dirty="0" err="1">
                <a:solidFill>
                  <a:srgbClr val="FF0000"/>
                </a:solidFill>
                <a:latin typeface="Times New Roman" panose="02020603050405020304" pitchFamily="18" charset="0"/>
              </a:rPr>
              <a:t>khi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bơi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chúng</a:t>
            </a:r>
            <a:r>
              <a:rPr lang="en-US" sz="3600" b="1" dirty="0">
                <a:solidFill>
                  <a:srgbClr val="FF0000"/>
                </a:solidFill>
                <a:latin typeface="Times New Roman" panose="02020603050405020304" pitchFamily="18" charset="0"/>
              </a:rPr>
              <a:t> ta </a:t>
            </a:r>
            <a:r>
              <a:rPr lang="en-US" sz="3600" b="1" dirty="0" err="1">
                <a:solidFill>
                  <a:srgbClr val="FF0000"/>
                </a:solidFill>
                <a:latin typeface="Times New Roman" panose="02020603050405020304" pitchFamily="18" charset="0"/>
              </a:rPr>
              <a:t>cần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làm</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gì</a:t>
            </a:r>
            <a:r>
              <a:rPr lang="en-US" sz="3600" b="1" dirty="0">
                <a:solidFill>
                  <a:srgbClr val="FF0000"/>
                </a:solidFill>
                <a:latin typeface="Times New Roman" panose="02020603050405020304" pitchFamily="18" charset="0"/>
              </a:rPr>
              <a:t>? </a:t>
            </a:r>
          </a:p>
          <a:p>
            <a:pPr algn="ctr">
              <a:defRPr/>
            </a:pPr>
            <a:endParaRPr lang="en-US" sz="3600" b="1" dirty="0">
              <a:solidFill>
                <a:srgbClr val="FF0000"/>
              </a:solidFill>
              <a:latin typeface="Times New Roman" panose="02020603050405020304" pitchFamily="18" charset="0"/>
            </a:endParaRPr>
          </a:p>
        </p:txBody>
      </p:sp>
      <p:sp>
        <p:nvSpPr>
          <p:cNvPr id="26" name="AutoShape 11"/>
          <p:cNvSpPr>
            <a:spLocks noChangeArrowheads="1"/>
          </p:cNvSpPr>
          <p:nvPr/>
        </p:nvSpPr>
        <p:spPr bwMode="auto">
          <a:xfrm>
            <a:off x="2362201" y="5562600"/>
            <a:ext cx="7315199"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a:solidFill>
                  <a:srgbClr val="FF0000"/>
                </a:solidFill>
                <a:latin typeface="Times New Roman" panose="02020603050405020304" pitchFamily="18" charset="0"/>
              </a:rPr>
              <a:t>C. Ăn thật no rồi mới bơi. </a:t>
            </a:r>
          </a:p>
        </p:txBody>
      </p:sp>
      <p:sp>
        <p:nvSpPr>
          <p:cNvPr id="27" name="AutoShape 12"/>
          <p:cNvSpPr>
            <a:spLocks noChangeArrowheads="1"/>
          </p:cNvSpPr>
          <p:nvPr/>
        </p:nvSpPr>
        <p:spPr bwMode="auto">
          <a:xfrm>
            <a:off x="2438400" y="4495800"/>
            <a:ext cx="7543800" cy="10417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latin typeface="Times New Roman" panose="02020603050405020304" pitchFamily="18" charset="0"/>
              </a:rPr>
              <a:t>B. </a:t>
            </a:r>
            <a:r>
              <a:rPr lang="en-US" sz="3200" b="1" dirty="0" err="1">
                <a:solidFill>
                  <a:srgbClr val="FF0000"/>
                </a:solidFill>
                <a:latin typeface="Times New Roman" panose="02020603050405020304" pitchFamily="18" charset="0"/>
              </a:rPr>
              <a:t>Nhảy</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ngay</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xuống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hồ</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để</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bơi</a:t>
            </a:r>
            <a:r>
              <a:rPr lang="en-US" sz="3200" b="1" dirty="0">
                <a:solidFill>
                  <a:srgbClr val="FF0000"/>
                </a:solidFill>
                <a:latin typeface="Times New Roman" panose="02020603050405020304" pitchFamily="18" charset="0"/>
              </a:rPr>
              <a:t>. </a:t>
            </a:r>
          </a:p>
        </p:txBody>
      </p:sp>
      <p:sp>
        <p:nvSpPr>
          <p:cNvPr id="28" name="AutoShape 13"/>
          <p:cNvSpPr>
            <a:spLocks noChangeArrowheads="1"/>
          </p:cNvSpPr>
          <p:nvPr/>
        </p:nvSpPr>
        <p:spPr bwMode="auto">
          <a:xfrm>
            <a:off x="2362200" y="3429000"/>
            <a:ext cx="7543800" cy="889392"/>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latin typeface="Times New Roman" panose="02020603050405020304" pitchFamily="18" charset="0"/>
              </a:rPr>
              <a:t>A. </a:t>
            </a:r>
            <a:r>
              <a:rPr lang="en-US" sz="3200" b="1" dirty="0" err="1">
                <a:solidFill>
                  <a:srgbClr val="FF0000"/>
                </a:solidFill>
                <a:latin typeface="Times New Roman" panose="02020603050405020304" pitchFamily="18" charset="0"/>
              </a:rPr>
              <a:t>Khởi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động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tập</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thể</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dục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và</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mặc</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áo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phao</a:t>
            </a:r>
            <a:r>
              <a:rPr lang="en-US" sz="3200" b="1" dirty="0">
                <a:solidFill>
                  <a:srgbClr val="FF0000"/>
                </a:solidFill>
                <a:latin typeface="Times New Roman" panose="02020603050405020304" pitchFamily="18" charset="0"/>
              </a:rPr>
              <a:t>. </a:t>
            </a:r>
          </a:p>
        </p:txBody>
      </p:sp>
      <p:sp>
        <p:nvSpPr>
          <p:cNvPr id="29" name="Oval 28"/>
          <p:cNvSpPr/>
          <p:nvPr/>
        </p:nvSpPr>
        <p:spPr>
          <a:xfrm>
            <a:off x="2133600" y="3505200"/>
            <a:ext cx="838200" cy="81659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0070C0"/>
                </a:solidFill>
              </a:rPr>
              <a:t>A</a:t>
            </a:r>
            <a:endParaRPr lang="en-US" sz="3600" b="1" dirty="0">
              <a:solidFill>
                <a:srgbClr val="0070C0"/>
              </a:solidFill>
            </a:endParaRPr>
          </a:p>
        </p:txBody>
      </p:sp>
    </p:spTree>
    <p:extLst>
      <p:ext uri="{BB962C8B-B14F-4D97-AF65-F5344CB8AC3E}">
        <p14:creationId xmlns:p14="http://schemas.microsoft.com/office/powerpoint/2010/main" val="10987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par>
                                <p:cTn id="16" presetID="4" presetClass="entr" presetSubtype="16" fill="hold" nodeType="withEffect">
                                  <p:stCondLst>
                                    <p:cond delay="0"/>
                                  </p:stCondLst>
                                  <p:childTnLst>
                                    <p:set>
                                      <p:cBhvr>
                                        <p:cTn id="17" dur="1" fill="hold">
                                          <p:stCondLst>
                                            <p:cond delay="0"/>
                                          </p:stCondLst>
                                        </p:cTn>
                                        <p:tgtEl>
                                          <p:spTgt spid="31761"/>
                                        </p:tgtEl>
                                        <p:attrNameLst>
                                          <p:attrName>style.visibility</p:attrName>
                                        </p:attrNameLst>
                                      </p:cBhvr>
                                      <p:to>
                                        <p:strVal val="visible"/>
                                      </p:to>
                                    </p:set>
                                    <p:animEffect transition="in" filter="box(in)">
                                      <p:cBhvr>
                                        <p:cTn id="18" dur="500"/>
                                        <p:tgtEl>
                                          <p:spTgt spid="31761"/>
                                        </p:tgtEl>
                                      </p:cBhvr>
                                    </p:animEffect>
                                  </p:childTnLst>
                                </p:cTn>
                              </p:par>
                              <p:par>
                                <p:cTn id="19" presetID="4" presetClass="entr" presetSubtype="16" fill="hold" nodeType="withEffect">
                                  <p:stCondLst>
                                    <p:cond delay="0"/>
                                  </p:stCondLst>
                                  <p:childTnLst>
                                    <p:set>
                                      <p:cBhvr>
                                        <p:cTn id="20" dur="1" fill="hold">
                                          <p:stCondLst>
                                            <p:cond delay="0"/>
                                          </p:stCondLst>
                                        </p:cTn>
                                        <p:tgtEl>
                                          <p:spTgt spid="31759"/>
                                        </p:tgtEl>
                                        <p:attrNameLst>
                                          <p:attrName>style.visibility</p:attrName>
                                        </p:attrNameLst>
                                      </p:cBhvr>
                                      <p:to>
                                        <p:strVal val="visible"/>
                                      </p:to>
                                    </p:set>
                                    <p:animEffect transition="in" filter="box(in)">
                                      <p:cBhvr>
                                        <p:cTn id="21" dur="500"/>
                                        <p:tgtEl>
                                          <p:spTgt spid="3175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linds(horizontal)">
                                      <p:cBhvr>
                                        <p:cTn id="26" dur="500"/>
                                        <p:tgtEl>
                                          <p:spTgt spid="2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1761"/>
                    </p:tgtEl>
                  </p:cond>
                </p:stCondLst>
                <p:endSync evt="end" delay="0">
                  <p:rtn val="all"/>
                </p:endSync>
                <p:childTnLst>
                  <p:par>
                    <p:cTn id="42" fill="hold">
                      <p:stCondLst>
                        <p:cond delay="0"/>
                      </p:stCondLst>
                      <p:childTnLst>
                        <p:par>
                          <p:cTn id="43" fill="hold">
                            <p:stCondLst>
                              <p:cond delay="0"/>
                            </p:stCondLst>
                            <p:childTnLst>
                              <p:par>
                                <p:cTn id="44" presetID="4" presetClass="exit" presetSubtype="16" fill="hold" nodeType="clickEffect">
                                  <p:stCondLst>
                                    <p:cond delay="0"/>
                                  </p:stCondLst>
                                  <p:childTnLst>
                                    <p:animEffect transition="out" filter="box(in)">
                                      <p:cBhvr>
                                        <p:cTn id="45" dur="500"/>
                                        <p:tgtEl>
                                          <p:spTgt spid="31761"/>
                                        </p:tgtEl>
                                      </p:cBhvr>
                                    </p:animEffect>
                                    <p:set>
                                      <p:cBhvr>
                                        <p:cTn id="46" dur="1" fill="hold">
                                          <p:stCondLst>
                                            <p:cond delay="499"/>
                                          </p:stCondLst>
                                        </p:cTn>
                                        <p:tgtEl>
                                          <p:spTgt spid="31761"/>
                                        </p:tgtEl>
                                        <p:attrNameLst>
                                          <p:attrName>style.visibility</p:attrName>
                                        </p:attrNameLst>
                                      </p:cBhvr>
                                      <p:to>
                                        <p:strVal val="hidden"/>
                                      </p:to>
                                    </p:set>
                                  </p:childTnLst>
                                </p:cTn>
                              </p:par>
                            </p:childTnLst>
                          </p:cTn>
                        </p:par>
                      </p:childTnLst>
                    </p:cTn>
                  </p:par>
                </p:childTnLst>
              </p:cTn>
              <p:nextCondLst>
                <p:cond evt="onClick" delay="0">
                  <p:tgtEl>
                    <p:spTgt spid="31761"/>
                  </p:tgtEl>
                </p:cond>
              </p:nextCondLst>
            </p:seq>
            <p:seq concurrent="1" nextAc="seek">
              <p:cTn id="47" restart="whenNotActive" fill="hold" evtFilter="cancelBubble" nodeType="interactiveSeq">
                <p:stCondLst>
                  <p:cond evt="onClick" delay="0">
                    <p:tgtEl>
                      <p:spTgt spid="31759"/>
                    </p:tgtEl>
                  </p:cond>
                </p:stCondLst>
                <p:endSync evt="end" delay="0">
                  <p:rtn val="all"/>
                </p:endSync>
                <p:childTnLst>
                  <p:par>
                    <p:cTn id="48" fill="hold">
                      <p:stCondLst>
                        <p:cond delay="0"/>
                      </p:stCondLst>
                      <p:childTnLst>
                        <p:par>
                          <p:cTn id="49" fill="hold">
                            <p:stCondLst>
                              <p:cond delay="0"/>
                            </p:stCondLst>
                            <p:childTnLst>
                              <p:par>
                                <p:cTn id="50" presetID="4" presetClass="exit" presetSubtype="16" fill="hold" nodeType="withEffect">
                                  <p:stCondLst>
                                    <p:cond delay="0"/>
                                  </p:stCondLst>
                                  <p:childTnLst>
                                    <p:animEffect transition="out" filter="box(in)">
                                      <p:cBhvr>
                                        <p:cTn id="51" dur="500"/>
                                        <p:tgtEl>
                                          <p:spTgt spid="31759"/>
                                        </p:tgtEl>
                                      </p:cBhvr>
                                    </p:animEffect>
                                    <p:set>
                                      <p:cBhvr>
                                        <p:cTn id="52" dur="1" fill="hold">
                                          <p:stCondLst>
                                            <p:cond delay="499"/>
                                          </p:stCondLst>
                                        </p:cTn>
                                        <p:tgtEl>
                                          <p:spTgt spid="31759"/>
                                        </p:tgtEl>
                                        <p:attrNameLst>
                                          <p:attrName>style.visibility</p:attrName>
                                        </p:attrNameLst>
                                      </p:cBhvr>
                                      <p:to>
                                        <p:strVal val="hidden"/>
                                      </p:to>
                                    </p:set>
                                  </p:childTnLst>
                                </p:cTn>
                              </p:par>
                            </p:childTnLst>
                          </p:cTn>
                        </p:par>
                      </p:childTnLst>
                    </p:cTn>
                  </p:par>
                </p:childTnLst>
              </p:cTn>
              <p:nextCondLst>
                <p:cond evt="onClick" delay="0">
                  <p:tgtEl>
                    <p:spTgt spid="31759"/>
                  </p:tgtEl>
                </p:cond>
              </p:nextCondLst>
            </p:seq>
            <p:seq concurrent="1" nextAc="seek">
              <p:cTn id="53" restart="whenNotActive" fill="hold" evtFilter="cancelBubble" nodeType="interactiveSeq">
                <p:stCondLst>
                  <p:cond evt="onClick" delay="0">
                    <p:tgtEl>
                      <p:spTgt spid="8603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60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860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par>
                                <p:cTn id="62" presetID="1" presetClass="entr" presetSubtype="0" fill="hold" grpId="0" nodeType="withEffect">
                                  <p:stCondLst>
                                    <p:cond delay="0"/>
                                  </p:stCondLst>
                                  <p:childTnLst>
                                    <p:set>
                                      <p:cBhvr>
                                        <p:cTn id="63"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bomb.wav"/>
                                        </p:tgtEl>
                                      </p:cMediaNode>
                                    </p:audio>
                                  </p:subTnLst>
                                </p:cTn>
                              </p:par>
                              <p:par>
                                <p:cTn id="64" presetID="1" presetClass="entr" presetSubtype="0" fill="hold" grpId="0" nodeType="withEffect">
                                  <p:stCondLst>
                                    <p:cond delay="0"/>
                                  </p:stCondLst>
                                  <p:childTnLst>
                                    <p:set>
                                      <p:cBhvr>
                                        <p:cTn id="65"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bomb.wav"/>
                                        </p:tgtEl>
                                      </p:cMediaNode>
                                    </p:audio>
                                  </p:subTnLst>
                                </p:cTn>
                              </p:par>
                            </p:childTnLst>
                          </p:cTn>
                        </p:par>
                        <p:par>
                          <p:cTn id="66" fill="hold">
                            <p:stCondLst>
                              <p:cond delay="0"/>
                            </p:stCondLst>
                            <p:childTnLst>
                              <p:par>
                                <p:cTn id="67" presetID="1" presetClass="exit" presetSubtype="0" fill="hold" grpId="1" nodeType="afterEffect">
                                  <p:stCondLst>
                                    <p:cond delay="2000"/>
                                  </p:stCondLst>
                                  <p:childTnLst>
                                    <p:set>
                                      <p:cBhvr>
                                        <p:cTn id="68"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2" name="bomb.wav"/>
                                        </p:tgtEl>
                                      </p:cMediaNode>
                                    </p:audio>
                                  </p:subTnLst>
                                </p:cTn>
                              </p:par>
                            </p:childTnLst>
                          </p:cTn>
                        </p:par>
                        <p:par>
                          <p:cTn id="69" fill="hold">
                            <p:stCondLst>
                              <p:cond delay="2000"/>
                            </p:stCondLst>
                            <p:childTnLst>
                              <p:par>
                                <p:cTn id="70" presetID="1" presetClass="exit" presetSubtype="0" fill="hold" grpId="1" nodeType="afterEffect">
                                  <p:stCondLst>
                                    <p:cond delay="2000"/>
                                  </p:stCondLst>
                                  <p:childTnLst>
                                    <p:set>
                                      <p:cBhvr>
                                        <p:cTn id="71"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bomb.wav"/>
                                        </p:tgtEl>
                                      </p:cMediaNode>
                                    </p:audio>
                                  </p:subTnLst>
                                </p:cTn>
                              </p:par>
                            </p:childTnLst>
                          </p:cTn>
                        </p:par>
                        <p:par>
                          <p:cTn id="72" fill="hold">
                            <p:stCondLst>
                              <p:cond delay="4000"/>
                            </p:stCondLst>
                            <p:childTnLst>
                              <p:par>
                                <p:cTn id="73" presetID="1" presetClass="exit" presetSubtype="0" fill="hold" grpId="1" nodeType="afterEffect">
                                  <p:stCondLst>
                                    <p:cond delay="2000"/>
                                  </p:stCondLst>
                                  <p:childTnLst>
                                    <p:set>
                                      <p:cBhvr>
                                        <p:cTn id="74"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5" fill="hold">
                            <p:stCondLst>
                              <p:cond delay="6000"/>
                            </p:stCondLst>
                            <p:childTnLst>
                              <p:par>
                                <p:cTn id="76" presetID="1" presetClass="exit" presetSubtype="0" fill="hold" grpId="1" nodeType="afterEffect">
                                  <p:stCondLst>
                                    <p:cond delay="2000"/>
                                  </p:stCondLst>
                                  <p:childTnLst>
                                    <p:set>
                                      <p:cBhvr>
                                        <p:cTn id="77"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 name="bomb.wav"/>
                                        </p:tgtEl>
                                      </p:cMediaNode>
                                    </p:audio>
                                  </p:subTnLst>
                                </p:cTn>
                              </p:par>
                            </p:childTnLst>
                          </p:cTn>
                        </p:par>
                        <p:par>
                          <p:cTn id="78" fill="hold">
                            <p:stCondLst>
                              <p:cond delay="8000"/>
                            </p:stCondLst>
                            <p:childTnLst>
                              <p:par>
                                <p:cTn id="79" presetID="1" presetClass="exit" presetSubtype="0" fill="hold" grpId="1" nodeType="afterEffect">
                                  <p:stCondLst>
                                    <p:cond delay="2000"/>
                                  </p:stCondLst>
                                  <p:childTnLst>
                                    <p:set>
                                      <p:cBhvr>
                                        <p:cTn id="80"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185738"/>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1524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5" name="AutoShape 6"/>
          <p:cNvSpPr>
            <a:spLocks noChangeArrowheads="1"/>
          </p:cNvSpPr>
          <p:nvPr/>
        </p:nvSpPr>
        <p:spPr bwMode="auto">
          <a:xfrm>
            <a:off x="1905000" y="2438400"/>
            <a:ext cx="8153400" cy="762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spcBef>
                <a:spcPct val="50000"/>
              </a:spcBef>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không</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nên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làm</a:t>
            </a:r>
            <a:r>
              <a:rPr lang="en-US" sz="3200" b="1" u="sng" dirty="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p:txBody>
      </p:sp>
      <p:sp>
        <p:nvSpPr>
          <p:cNvPr id="26" name="AutoShape 11"/>
          <p:cNvSpPr>
            <a:spLocks noChangeArrowheads="1"/>
          </p:cNvSpPr>
          <p:nvPr/>
        </p:nvSpPr>
        <p:spPr bwMode="auto">
          <a:xfrm>
            <a:off x="2286001" y="5410200"/>
            <a:ext cx="7485063" cy="9906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marL="514350" indent="-514350">
              <a:buAutoNum type="alphaUcPeriod" startAt="3"/>
            </a:pPr>
            <a:r>
              <a:rPr lang="en-US" sz="3000" b="1" dirty="0" err="1">
                <a:solidFill>
                  <a:srgbClr val="FF0000"/>
                </a:solidFill>
                <a:latin typeface="Times New Roman" panose="02020603050405020304" pitchFamily="18" charset="0"/>
                <a:cs typeface="Times New Roman" panose="02020603050405020304" pitchFamily="18" charset="0"/>
              </a:rPr>
              <a:t>Các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thủy</a:t>
            </a:r>
            <a:endParaRPr lang="en-US" sz="3000" b="1" dirty="0">
              <a:solidFill>
                <a:srgbClr val="FF0000"/>
              </a:solidFill>
              <a:latin typeface="Times New Roman" panose="02020603050405020304" pitchFamily="18" charset="0"/>
              <a:cs typeface="Times New Roman" panose="02020603050405020304" pitchFamily="18" charset="0"/>
            </a:endParaRPr>
          </a:p>
          <a:p>
            <a:pPr marL="514350" indent="-514350"/>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phải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trang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áo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hoặc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phao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bơi</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7" name="AutoShape 12"/>
          <p:cNvSpPr>
            <a:spLocks noChangeArrowheads="1"/>
          </p:cNvSpPr>
          <p:nvPr/>
        </p:nvSpPr>
        <p:spPr bwMode="auto">
          <a:xfrm>
            <a:off x="2286000" y="4343400"/>
            <a:ext cx="76962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B.  Qua </a:t>
            </a:r>
            <a:r>
              <a:rPr lang="en-US" sz="3000" b="1" dirty="0" err="1">
                <a:solidFill>
                  <a:srgbClr val="FF0000"/>
                </a:solidFill>
                <a:latin typeface="Times New Roman" panose="02020603050405020304" pitchFamily="18" charset="0"/>
                <a:cs typeface="Times New Roman" panose="02020603050405020304" pitchFamily="18" charset="0"/>
              </a:rPr>
              <a:t>suối</a:t>
            </a:r>
            <a:r>
              <a:rPr lang="en-US" sz="3000" b="1" dirty="0">
                <a:solidFill>
                  <a:srgbClr val="FF0000"/>
                </a:solidFill>
                <a:latin typeface="Times New Roman" panose="02020603050405020304" pitchFamily="18" charset="0"/>
                <a:cs typeface="Times New Roman" panose="02020603050405020304" pitchFamily="18" charset="0"/>
              </a:rPr>
              <a:t> hay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lụt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có</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p>
          <a:p>
            <a:r>
              <a:rPr lang="en-US" sz="3000" b="1" dirty="0" err="1">
                <a:solidFill>
                  <a:srgbClr val="FF0000"/>
                </a:solidFill>
                <a:latin typeface="Times New Roman" panose="02020603050405020304" pitchFamily="18" charset="0"/>
                <a:cs typeface="Times New Roman" panose="02020603050405020304" pitchFamily="18" charset="0"/>
              </a:rPr>
              <a:t>lớn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theo</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8" name="AutoShape 13"/>
          <p:cNvSpPr>
            <a:spLocks noChangeArrowheads="1"/>
          </p:cNvSpPr>
          <p:nvPr/>
        </p:nvSpPr>
        <p:spPr bwMode="auto">
          <a:xfrm>
            <a:off x="2286000" y="3352800"/>
            <a:ext cx="75438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200" b="1" dirty="0">
                <a:solidFill>
                  <a:srgbClr val="FF0000"/>
                </a:solidFill>
              </a:rPr>
              <a:t>A. </a:t>
            </a:r>
            <a:r>
              <a:rPr lang="en-US" sz="3000" b="1" dirty="0" err="1">
                <a:solidFill>
                  <a:srgbClr val="FF0000"/>
                </a:solidFill>
                <a:latin typeface="Times New Roman" panose="02020603050405020304" pitchFamily="18" charset="0"/>
                <a:cs typeface="Times New Roman" panose="02020603050405020304" pitchFamily="18" charset="0"/>
              </a:rPr>
              <a:t>Lội</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suối</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đoạn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ngập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lụt</a:t>
            </a:r>
            <a:r>
              <a:rPr lang="en-US" sz="3200" b="1" dirty="0">
                <a:solidFill>
                  <a:srgbClr val="FF0000"/>
                </a:solidFill>
              </a:rPr>
              <a:t>.</a:t>
            </a:r>
            <a:endParaRPr lang="en-US" sz="3200" b="1" dirty="0">
              <a:solidFill>
                <a:srgbClr val="FF0000"/>
              </a:solidFill>
            </a:endParaRPr>
          </a:p>
        </p:txBody>
      </p:sp>
      <p:sp>
        <p:nvSpPr>
          <p:cNvPr id="29" name="Oval 10"/>
          <p:cNvSpPr>
            <a:spLocks noChangeArrowheads="1"/>
          </p:cNvSpPr>
          <p:nvPr/>
        </p:nvSpPr>
        <p:spPr bwMode="auto">
          <a:xfrm>
            <a:off x="2334904" y="3505201"/>
            <a:ext cx="533400" cy="549275"/>
          </a:xfrm>
          <a:prstGeom prst="ellipse">
            <a:avLst/>
          </a:prstGeom>
          <a:solidFill>
            <a:schemeClr val="accent1"/>
          </a:solidFill>
          <a:ln w="9525">
            <a:solidFill>
              <a:schemeClr val="tx1"/>
            </a:solidFill>
            <a:round/>
          </a:ln>
          <a:effectLst/>
        </p:spPr>
        <p:txBody>
          <a:bodyPr wrap="none" anchor="ctr"/>
          <a:lstStyle/>
          <a:p>
            <a:pPr algn="ctr" eaLnBrk="0" hangingPunct="0"/>
            <a:r>
              <a:rPr lang="en-US" sz="3200" b="1" dirty="0">
                <a:solidFill>
                  <a:srgbClr val="C00000"/>
                </a:solidFill>
                <a:latin typeface=".VnTime" panose="020B7200000000000000" pitchFamily="34" charset="0"/>
              </a:rPr>
              <a:t>A</a:t>
            </a:r>
          </a:p>
        </p:txBody>
      </p:sp>
    </p:spTree>
    <p:extLst>
      <p:ext uri="{BB962C8B-B14F-4D97-AF65-F5344CB8AC3E}">
        <p14:creationId xmlns:p14="http://schemas.microsoft.com/office/powerpoint/2010/main" val="24122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5" grpId="0" animBg="1"/>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WordArt 3"/>
          <p:cNvSpPr>
            <a:spLocks noChangeArrowheads="1" noChangeShapeType="1" noTextEdit="1"/>
          </p:cNvSpPr>
          <p:nvPr/>
        </p:nvSpPr>
        <p:spPr bwMode="auto">
          <a:xfrm>
            <a:off x="2438400" y="1143001"/>
            <a:ext cx="2819400" cy="866775"/>
          </a:xfrm>
          <a:prstGeom prst="rect">
            <a:avLst/>
          </a:prstGeom>
        </p:spPr>
        <p:txBody>
          <a:bodyPr wrap="none" fromWordArt="1">
            <a:prstTxWarp prst="textPlain">
              <a:avLst>
                <a:gd name="adj" fmla="val 50000"/>
              </a:avLst>
            </a:prstTxWarp>
          </a:bodyPr>
          <a:lstStyle/>
          <a:p>
            <a:pPr algn="ctr"/>
            <a:r>
              <a:rPr lang="vi-VN"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rPr>
              <a:t>TRÒ CHƠI:</a:t>
            </a:r>
            <a:endParaRPr lang="en-US" sz="3600" b="1" kern="10" dirty="0">
              <a:ln w="19050">
                <a:solidFill>
                  <a:srgbClr val="99CCFF"/>
                </a:solidFill>
                <a:round/>
              </a:ln>
              <a:solidFill>
                <a:srgbClr val="FFFF00"/>
              </a:solidFill>
              <a:effectLst>
                <a:outerShdw dist="35921" dir="2700000" algn="ctr" rotWithShape="0">
                  <a:srgbClr val="990000"/>
                </a:outerShdw>
              </a:effectLst>
              <a:latin typeface="Times New Roman" panose="02020603050405020304"/>
              <a:cs typeface="Times New Roman" panose="02020603050405020304"/>
            </a:endParaRPr>
          </a:p>
        </p:txBody>
      </p:sp>
      <p:sp>
        <p:nvSpPr>
          <p:cNvPr id="86020" name="WordArt 4"/>
          <p:cNvSpPr>
            <a:spLocks noChangeArrowheads="1" noChangeShapeType="1" noTextEdit="1"/>
          </p:cNvSpPr>
          <p:nvPr/>
        </p:nvSpPr>
        <p:spPr bwMode="auto">
          <a:xfrm>
            <a:off x="5715000" y="1219200"/>
            <a:ext cx="4648200" cy="1295400"/>
          </a:xfrm>
          <a:prstGeom prst="rect">
            <a:avLst/>
          </a:prstGeom>
        </p:spPr>
        <p:style>
          <a:lnRef idx="2">
            <a:schemeClr val="accent4"/>
          </a:lnRef>
          <a:fillRef idx="1">
            <a:schemeClr val="lt1"/>
          </a:fillRef>
          <a:effectRef idx="0">
            <a:schemeClr val="accent4"/>
          </a:effectRef>
          <a:fontRef idx="minor">
            <a:schemeClr val="dk1"/>
          </a:fontRef>
        </p:style>
        <p:txBody>
          <a:bodyPr wrap="none" fromWordArt="1">
            <a:prstTxWarp prst="textDoubleWave1">
              <a:avLst>
                <a:gd name="adj1" fmla="val 6500"/>
                <a:gd name="adj2" fmla="val 0"/>
              </a:avLst>
            </a:prstTxWarp>
          </a:bodyPr>
          <a:lstStyle/>
          <a:p>
            <a:pPr algn="ct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đúng</a:t>
            </a:r>
            <a:r>
              <a:rPr lang="en-US"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 </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t>
            </a:r>
            <a:r>
              <a:rPr 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Ai </a:t>
            </a:r>
            <a:r>
              <a:rPr lang="en-US" altLang="vi-VN" sz="3600" b="1" kern="10" spc="-360" dirty="0">
                <a:ln w="12700">
                  <a:solidFill>
                    <a:srgbClr val="000099"/>
                  </a:solidFill>
                  <a:round/>
                </a:ln>
                <a:solidFill>
                  <a:srgbClr val="CC0099"/>
                </a:solidFill>
                <a:effectLst>
                  <a:outerShdw dist="125724" dir="18900000" algn="ctr" rotWithShape="0">
                    <a:srgbClr val="000099"/>
                  </a:outerShdw>
                </a:effectLst>
                <a:latin typeface="Times New Roman" panose="02020603050405020304"/>
                <a:cs typeface="Times New Roman" panose="02020603050405020304"/>
              </a:rPr>
              <a:t>nhanh</a:t>
            </a:r>
          </a:p>
        </p:txBody>
      </p:sp>
      <p:sp>
        <p:nvSpPr>
          <p:cNvPr id="86034" name="Oval 18"/>
          <p:cNvSpPr>
            <a:spLocks noChangeArrowheads="1"/>
          </p:cNvSpPr>
          <p:nvPr/>
        </p:nvSpPr>
        <p:spPr bwMode="auto">
          <a:xfrm>
            <a:off x="3429000" y="71438"/>
            <a:ext cx="762000" cy="7620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a:solidFill>
                  <a:srgbClr val="FF0000"/>
                </a:solidFill>
              </a:rPr>
              <a:t>0</a:t>
            </a:r>
          </a:p>
        </p:txBody>
      </p:sp>
      <p:sp>
        <p:nvSpPr>
          <p:cNvPr id="86035" name="AutoShape 19"/>
          <p:cNvSpPr>
            <a:spLocks noChangeArrowheads="1"/>
          </p:cNvSpPr>
          <p:nvPr/>
        </p:nvSpPr>
        <p:spPr bwMode="auto">
          <a:xfrm>
            <a:off x="1828800" y="228600"/>
            <a:ext cx="1447800" cy="1109662"/>
          </a:xfrm>
          <a:prstGeom prst="roundRect">
            <a:avLst>
              <a:gd name="adj" fmla="val 16667"/>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3200" b="1" dirty="0" err="1">
                <a:solidFill>
                  <a:srgbClr val="3333FF"/>
                </a:solidFill>
                <a:latin typeface="Times New Roman" panose="02020603050405020304" pitchFamily="18" charset="0"/>
                <a:cs typeface="Times New Roman" panose="02020603050405020304" pitchFamily="18" charset="0"/>
              </a:rPr>
              <a:t>Bắt</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đầu</a:t>
            </a:r>
            <a:endParaRPr lang="en-US" sz="3200" b="1" dirty="0">
              <a:solidFill>
                <a:srgbClr val="3333FF"/>
              </a:solidFill>
              <a:latin typeface="Times New Roman" panose="02020603050405020304" pitchFamily="18" charset="0"/>
              <a:cs typeface="Times New Roman" panose="02020603050405020304" pitchFamily="18" charset="0"/>
            </a:endParaRPr>
          </a:p>
        </p:txBody>
      </p:sp>
      <p:sp>
        <p:nvSpPr>
          <p:cNvPr id="86036" name="Oval 20"/>
          <p:cNvSpPr>
            <a:spLocks noChangeArrowheads="1"/>
          </p:cNvSpPr>
          <p:nvPr/>
        </p:nvSpPr>
        <p:spPr bwMode="auto">
          <a:xfrm>
            <a:off x="3429000" y="109538"/>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1</a:t>
            </a:r>
          </a:p>
        </p:txBody>
      </p:sp>
      <p:sp>
        <p:nvSpPr>
          <p:cNvPr id="86037" name="Oval 21"/>
          <p:cNvSpPr>
            <a:spLocks noChangeArrowheads="1"/>
          </p:cNvSpPr>
          <p:nvPr/>
        </p:nvSpPr>
        <p:spPr bwMode="auto">
          <a:xfrm>
            <a:off x="3429000" y="2286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2</a:t>
            </a:r>
          </a:p>
        </p:txBody>
      </p:sp>
      <p:sp>
        <p:nvSpPr>
          <p:cNvPr id="86038" name="Oval 22"/>
          <p:cNvSpPr>
            <a:spLocks noChangeArrowheads="1"/>
          </p:cNvSpPr>
          <p:nvPr/>
        </p:nvSpPr>
        <p:spPr bwMode="auto">
          <a:xfrm>
            <a:off x="3429000" y="228600"/>
            <a:ext cx="11430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3</a:t>
            </a:r>
          </a:p>
        </p:txBody>
      </p:sp>
      <p:sp>
        <p:nvSpPr>
          <p:cNvPr id="86039" name="Oval 23"/>
          <p:cNvSpPr>
            <a:spLocks noChangeArrowheads="1"/>
          </p:cNvSpPr>
          <p:nvPr/>
        </p:nvSpPr>
        <p:spPr bwMode="auto">
          <a:xfrm>
            <a:off x="3505200" y="152400"/>
            <a:ext cx="1066800" cy="881062"/>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4</a:t>
            </a:r>
          </a:p>
        </p:txBody>
      </p:sp>
      <p:sp>
        <p:nvSpPr>
          <p:cNvPr id="86040" name="Oval 24"/>
          <p:cNvSpPr>
            <a:spLocks noChangeArrowheads="1"/>
          </p:cNvSpPr>
          <p:nvPr/>
        </p:nvSpPr>
        <p:spPr bwMode="auto">
          <a:xfrm>
            <a:off x="3505200" y="228600"/>
            <a:ext cx="1066800" cy="990600"/>
          </a:xfrm>
          <a:prstGeom prst="ellipse">
            <a:avLst/>
          </a:prstGeom>
          <a:solidFill>
            <a:schemeClr val="bg1"/>
          </a:solidFill>
          <a:ln w="9525">
            <a:noFill/>
            <a:round/>
          </a:ln>
          <a:effectLst>
            <a:prstShdw prst="shdw17" dist="17961" dir="2700000">
              <a:schemeClr val="bg1">
                <a:gamma/>
                <a:shade val="60000"/>
                <a:invGamma/>
              </a:schemeClr>
            </a:prstShdw>
          </a:effectLst>
        </p:spPr>
        <p:txBody>
          <a:bodyPr wrap="none" anchor="ctr"/>
          <a:lstStyle/>
          <a:p>
            <a:pPr algn="ctr">
              <a:defRPr/>
            </a:pPr>
            <a:r>
              <a:rPr lang="en-US" sz="5400" b="1" dirty="0">
                <a:solidFill>
                  <a:srgbClr val="FF0000"/>
                </a:solidFill>
              </a:rPr>
              <a:t>5</a:t>
            </a:r>
          </a:p>
        </p:txBody>
      </p:sp>
      <p:grpSp>
        <p:nvGrpSpPr>
          <p:cNvPr id="2" name="Group 13"/>
          <p:cNvGrpSpPr/>
          <p:nvPr/>
        </p:nvGrpSpPr>
        <p:grpSpPr bwMode="auto">
          <a:xfrm>
            <a:off x="1524000" y="0"/>
            <a:ext cx="9144000" cy="6858000"/>
            <a:chOff x="0" y="0"/>
            <a:chExt cx="5760" cy="4333"/>
          </a:xfrm>
        </p:grpSpPr>
        <p:pic>
          <p:nvPicPr>
            <p:cNvPr id="12315" name="Picture 14" descr="N3"/>
            <p:cNvPicPr>
              <a:picLocks noChangeAspect="1" noChangeArrowheads="1"/>
            </p:cNvPicPr>
            <p:nvPr/>
          </p:nvPicPr>
          <p:blipFill>
            <a:blip r:embed="rId4"/>
            <a:srcRect/>
            <a:stretch>
              <a:fillRect/>
            </a:stretch>
          </p:blipFill>
          <p:spPr bwMode="auto">
            <a:xfrm flipV="1">
              <a:off x="0" y="4214"/>
              <a:ext cx="5747" cy="119"/>
            </a:xfrm>
            <a:prstGeom prst="rect">
              <a:avLst/>
            </a:prstGeom>
            <a:noFill/>
            <a:ln w="9525">
              <a:noFill/>
              <a:miter lim="800000"/>
              <a:headEnd/>
              <a:tailEnd/>
            </a:ln>
          </p:spPr>
        </p:pic>
        <p:pic>
          <p:nvPicPr>
            <p:cNvPr id="12316" name="Picture 15" descr="N3"/>
            <p:cNvPicPr>
              <a:picLocks noChangeAspect="1" noChangeArrowheads="1"/>
            </p:cNvPicPr>
            <p:nvPr/>
          </p:nvPicPr>
          <p:blipFill>
            <a:blip r:embed="rId4"/>
            <a:srcRect/>
            <a:stretch>
              <a:fillRect/>
            </a:stretch>
          </p:blipFill>
          <p:spPr bwMode="auto">
            <a:xfrm rot="5400000" flipH="1" flipV="1">
              <a:off x="3562" y="2109"/>
              <a:ext cx="4283" cy="113"/>
            </a:xfrm>
            <a:prstGeom prst="rect">
              <a:avLst/>
            </a:prstGeom>
            <a:noFill/>
            <a:ln w="9525">
              <a:noFill/>
              <a:miter lim="800000"/>
              <a:headEnd/>
              <a:tailEnd/>
            </a:ln>
          </p:spPr>
        </p:pic>
        <p:pic>
          <p:nvPicPr>
            <p:cNvPr id="12317" name="Picture 16" descr="N3"/>
            <p:cNvPicPr>
              <a:picLocks noChangeAspect="1" noChangeArrowheads="1"/>
            </p:cNvPicPr>
            <p:nvPr/>
          </p:nvPicPr>
          <p:blipFill>
            <a:blip r:embed="rId4"/>
            <a:srcRect/>
            <a:stretch>
              <a:fillRect/>
            </a:stretch>
          </p:blipFill>
          <p:spPr bwMode="auto">
            <a:xfrm rot="5400000" flipH="1" flipV="1">
              <a:off x="-2085" y="2122"/>
              <a:ext cx="4283" cy="113"/>
            </a:xfrm>
            <a:prstGeom prst="rect">
              <a:avLst/>
            </a:prstGeom>
            <a:noFill/>
            <a:ln w="9525">
              <a:noFill/>
              <a:miter lim="800000"/>
              <a:headEnd/>
              <a:tailEnd/>
            </a:ln>
          </p:spPr>
        </p:pic>
        <p:pic>
          <p:nvPicPr>
            <p:cNvPr id="12318" name="Picture 17" descr="N3"/>
            <p:cNvPicPr>
              <a:picLocks noChangeAspect="1" noChangeArrowheads="1"/>
            </p:cNvPicPr>
            <p:nvPr/>
          </p:nvPicPr>
          <p:blipFill>
            <a:blip r:embed="rId4"/>
            <a:srcRect/>
            <a:stretch>
              <a:fillRect/>
            </a:stretch>
          </p:blipFill>
          <p:spPr bwMode="auto">
            <a:xfrm flipV="1">
              <a:off x="0" y="0"/>
              <a:ext cx="5747" cy="119"/>
            </a:xfrm>
            <a:prstGeom prst="rect">
              <a:avLst/>
            </a:prstGeom>
            <a:noFill/>
            <a:ln w="9525">
              <a:noFill/>
              <a:miter lim="800000"/>
              <a:headEnd/>
              <a:tailEnd/>
            </a:ln>
          </p:spPr>
        </p:pic>
      </p:grpSp>
      <p:sp>
        <p:nvSpPr>
          <p:cNvPr id="26" name="AutoShape 6"/>
          <p:cNvSpPr>
            <a:spLocks noChangeArrowheads="1"/>
          </p:cNvSpPr>
          <p:nvPr/>
        </p:nvSpPr>
        <p:spPr bwMode="auto">
          <a:xfrm>
            <a:off x="1828800" y="2291688"/>
            <a:ext cx="8153400" cy="1143000"/>
          </a:xfrm>
          <a:prstGeom prst="flowChartTerminator">
            <a:avLst/>
          </a:prstGeom>
          <a:gradFill rotWithShape="1">
            <a:gsLst>
              <a:gs pos="0">
                <a:srgbClr val="3399FF"/>
              </a:gs>
              <a:gs pos="50000">
                <a:schemeClr val="bg1"/>
              </a:gs>
              <a:gs pos="100000">
                <a:srgbClr val="3399FF"/>
              </a:gs>
            </a:gsLst>
            <a:lin ang="5400000" scaled="1"/>
          </a:gradFill>
          <a:ln w="9525">
            <a:solidFill>
              <a:schemeClr val="tx1"/>
            </a:solidFill>
            <a:miter lim="800000"/>
          </a:ln>
          <a:effectLst/>
        </p:spPr>
        <p:txBody>
          <a:bodyPr wrap="none" anchor="ctr"/>
          <a:lstStyle/>
          <a:p>
            <a:pPr algn="just"/>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4: </a:t>
            </a:r>
            <a:r>
              <a:rPr lang="en-US" sz="3000" b="1" dirty="0" err="1">
                <a:latin typeface="Times New Roman" panose="02020603050405020304" pitchFamily="18" charset="0"/>
                <a:cs typeface="Times New Roman" panose="02020603050405020304" pitchFamily="18" charset="0"/>
              </a:rPr>
              <a:t>Nếu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nhìn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xuống</a:t>
            </a:r>
            <a:endParaRPr lang="en-US" sz="3000" b="1" dirty="0">
              <a:latin typeface="Times New Roman" panose="02020603050405020304" pitchFamily="18" charset="0"/>
              <a:cs typeface="Times New Roman" panose="02020603050405020304" pitchFamily="18" charset="0"/>
            </a:endParaRPr>
          </a:p>
          <a:p>
            <a:pPr algn="just"/>
            <a:r>
              <a:rPr lang="en-US" sz="3000" b="1" dirty="0" err="1">
                <a:latin typeface="Times New Roman" panose="02020603050405020304" pitchFamily="18" charset="0"/>
                <a:cs typeface="Times New Roman" panose="02020603050405020304" pitchFamily="18" charset="0"/>
              </a:rPr>
              <a:t>nước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gì</a:t>
            </a:r>
            <a:r>
              <a:rPr lang="en-US" sz="3000" b="1"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27" name="AutoShape 11"/>
          <p:cNvSpPr>
            <a:spLocks noChangeArrowheads="1"/>
          </p:cNvSpPr>
          <p:nvPr/>
        </p:nvSpPr>
        <p:spPr bwMode="auto">
          <a:xfrm>
            <a:off x="2133600" y="5568288"/>
            <a:ext cx="7772400" cy="8382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C. </a:t>
            </a:r>
            <a:r>
              <a:rPr lang="en-US" sz="3000" b="1" dirty="0" err="1">
                <a:solidFill>
                  <a:srgbClr val="FF0000"/>
                </a:solidFill>
                <a:latin typeface="Times New Roman" panose="02020603050405020304" pitchFamily="18" charset="0"/>
                <a:cs typeface="Times New Roman" panose="02020603050405020304" pitchFamily="18" charset="0"/>
              </a:rPr>
              <a:t>Kêu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chạy</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tìm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người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lớn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đó</a:t>
            </a:r>
            <a:r>
              <a:rPr lang="en-US" sz="3000" b="1" dirty="0">
                <a:solidFill>
                  <a:srgbClr val="FF0000"/>
                </a:solidFill>
                <a:latin typeface="Times New Roman" panose="02020603050405020304" pitchFamily="18" charset="0"/>
                <a:cs typeface="Times New Roman" panose="02020603050405020304" pitchFamily="18" charset="0"/>
              </a:rPr>
              <a:t> </a:t>
            </a: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giúp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đỡ</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8" name="AutoShape 12"/>
          <p:cNvSpPr>
            <a:spLocks noChangeArrowheads="1"/>
          </p:cNvSpPr>
          <p:nvPr/>
        </p:nvSpPr>
        <p:spPr bwMode="auto">
          <a:xfrm>
            <a:off x="2133600" y="4577688"/>
            <a:ext cx="7772400" cy="9144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r>
              <a:rPr lang="en-US" sz="3000" b="1" dirty="0">
                <a:solidFill>
                  <a:srgbClr val="FF0000"/>
                </a:solidFill>
                <a:latin typeface="Times New Roman" panose="02020603050405020304" pitchFamily="18" charset="0"/>
                <a:cs typeface="Times New Roman" panose="02020603050405020304" pitchFamily="18" charset="0"/>
              </a:rPr>
              <a:t>B. </a:t>
            </a:r>
            <a:r>
              <a:rPr lang="en-US" sz="3000" b="1" dirty="0" err="1">
                <a:solidFill>
                  <a:srgbClr val="FF0000"/>
                </a:solidFill>
                <a:latin typeface="Times New Roman" panose="02020603050405020304" pitchFamily="18" charset="0"/>
                <a:cs typeface="Times New Roman" panose="02020603050405020304" pitchFamily="18" charset="0"/>
              </a:rPr>
              <a:t>Bỏ</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vì</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nếu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cứu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bạn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sẽ</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bị</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ngã</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xuống</a:t>
            </a:r>
            <a:endParaRPr lang="en-US" sz="3000" b="1" dirty="0">
              <a:solidFill>
                <a:srgbClr val="FF0000"/>
              </a:solidFill>
              <a:latin typeface="Times New Roman" panose="02020603050405020304" pitchFamily="18" charset="0"/>
              <a:cs typeface="Times New Roman" panose="02020603050405020304" pitchFamily="18" charset="0"/>
            </a:endParaRPr>
          </a:p>
          <a:p>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nước</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29" name="AutoShape 13"/>
          <p:cNvSpPr>
            <a:spLocks noChangeArrowheads="1"/>
          </p:cNvSpPr>
          <p:nvPr/>
        </p:nvSpPr>
        <p:spPr bwMode="auto">
          <a:xfrm>
            <a:off x="2133600" y="3587088"/>
            <a:ext cx="7772400" cy="685800"/>
          </a:xfrm>
          <a:prstGeom prst="roundRect">
            <a:avLst>
              <a:gd name="adj" fmla="val 16667"/>
            </a:avLst>
          </a:prstGeom>
          <a:gradFill rotWithShape="1">
            <a:gsLst>
              <a:gs pos="0">
                <a:srgbClr val="FF99FF">
                  <a:alpha val="96999"/>
                </a:srgbClr>
              </a:gs>
              <a:gs pos="100000">
                <a:schemeClr val="bg1">
                  <a:alpha val="98000"/>
                </a:schemeClr>
              </a:gs>
            </a:gsLst>
            <a:lin ang="5400000" scaled="1"/>
          </a:gradFill>
          <a:ln w="9525">
            <a:solidFill>
              <a:schemeClr val="tx1"/>
            </a:solidFill>
            <a:round/>
          </a:ln>
        </p:spPr>
        <p:txBody>
          <a:bodyPr wrap="none" anchor="ctr"/>
          <a:lstStyle/>
          <a:p>
            <a:pPr algn="ctr"/>
            <a:r>
              <a:rPr lang="en-US" sz="3200" b="1" dirty="0">
                <a:solidFill>
                  <a:srgbClr val="FF0000"/>
                </a:solidFill>
              </a:rPr>
              <a:t> </a:t>
            </a:r>
          </a:p>
          <a:p>
            <a:r>
              <a:rPr lang="en-US" sz="3200" dirty="0">
                <a:solidFill>
                  <a:srgbClr val="FF0000"/>
                </a:solidFill>
                <a:latin typeface="Times New Roman" panose="02020603050405020304" pitchFamily="18" charset="0"/>
                <a:cs typeface="Times New Roman" panose="02020603050405020304" pitchFamily="18" charset="0"/>
              </a:rPr>
              <a:t>A. </a:t>
            </a:r>
            <a:r>
              <a:rPr lang="en-US" sz="3200" b="1" dirty="0" err="1">
                <a:solidFill>
                  <a:srgbClr val="FF0000"/>
                </a:solidFill>
                <a:latin typeface="Times New Roman" panose="02020603050405020304" pitchFamily="18" charset="0"/>
                <a:cs typeface="Times New Roman" panose="02020603050405020304" pitchFamily="18" charset="0"/>
              </a:rPr>
              <a:t>Nhảy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xuống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bờ</a:t>
            </a:r>
            <a:r>
              <a:rPr lang="en-US" sz="3200" b="1" dirty="0">
                <a:solidFill>
                  <a:srgbClr val="FF0000"/>
                </a:solidFill>
                <a:latin typeface="Times New Roman" panose="02020603050405020304" pitchFamily="18" charset="0"/>
                <a:cs typeface="Times New Roman" panose="02020603050405020304" pitchFamily="18" charset="0"/>
              </a:rPr>
              <a:t>.</a:t>
            </a:r>
          </a:p>
          <a:p>
            <a:pPr algn="ctr"/>
            <a:r>
              <a:rPr lang="en-US" sz="3200" b="1" dirty="0">
                <a:solidFill>
                  <a:srgbClr val="FF0000"/>
                </a:solidFill>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0" name="Oval 10"/>
          <p:cNvSpPr>
            <a:spLocks noChangeArrowheads="1"/>
          </p:cNvSpPr>
          <p:nvPr/>
        </p:nvSpPr>
        <p:spPr bwMode="auto">
          <a:xfrm>
            <a:off x="2133600" y="5535305"/>
            <a:ext cx="533400" cy="549275"/>
          </a:xfrm>
          <a:prstGeom prst="ellipse">
            <a:avLst/>
          </a:prstGeom>
          <a:solidFill>
            <a:schemeClr val="accent1"/>
          </a:solidFill>
          <a:ln w="9525">
            <a:solidFill>
              <a:schemeClr val="tx1"/>
            </a:solidFill>
            <a:round/>
          </a:ln>
          <a:effectLst/>
        </p:spPr>
        <p:txBody>
          <a:bodyPr wrap="none" anchor="ctr"/>
          <a:lstStyle/>
          <a:p>
            <a:pPr algn="ctr" eaLnBrk="0" hangingPunct="0"/>
            <a:r>
              <a:rPr lang="en-US" sz="3200" b="1" dirty="0">
                <a:solidFill>
                  <a:srgbClr val="C00000"/>
                </a:solidFill>
                <a:latin typeface=".VnTime" panose="020B7200000000000000" pitchFamily="34" charset="0"/>
              </a:rPr>
              <a:t>C</a:t>
            </a:r>
            <a:endParaRPr lang="en-US" sz="3200" b="1" dirty="0">
              <a:solidFill>
                <a:srgbClr val="C00000"/>
              </a:solidFill>
              <a:latin typeface=".VnTime" panose="020B7200000000000000" pitchFamily="34" charset="0"/>
            </a:endParaRPr>
          </a:p>
        </p:txBody>
      </p:sp>
    </p:spTree>
    <p:extLst>
      <p:ext uri="{BB962C8B-B14F-4D97-AF65-F5344CB8AC3E}">
        <p14:creationId xmlns:p14="http://schemas.microsoft.com/office/powerpoint/2010/main" val="2423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86020"/>
                                        </p:tgtEl>
                                        <p:attrNameLst>
                                          <p:attrName>style.visibility</p:attrName>
                                        </p:attrNameLst>
                                      </p:cBhvr>
                                      <p:to>
                                        <p:strVal val="visible"/>
                                      </p:to>
                                    </p:set>
                                    <p:anim from="(-#ppt_w/2)" to="(#ppt_x)" calcmode="lin" valueType="num">
                                      <p:cBhvr>
                                        <p:cTn id="7" dur="1200" fill="hold">
                                          <p:stCondLst>
                                            <p:cond delay="0"/>
                                          </p:stCondLst>
                                        </p:cTn>
                                        <p:tgtEl>
                                          <p:spTgt spid="86020"/>
                                        </p:tgtEl>
                                        <p:attrNameLst>
                                          <p:attrName>ppt_x</p:attrName>
                                        </p:attrNameLst>
                                      </p:cBhvr>
                                    </p:anim>
                                    <p:anim from="0" to="-1.0" calcmode="lin" valueType="num">
                                      <p:cBhvr>
                                        <p:cTn id="8" dur="400" decel="50000" autoRev="1" fill="hold">
                                          <p:stCondLst>
                                            <p:cond delay="1200"/>
                                          </p:stCondLst>
                                        </p:cTn>
                                        <p:tgtEl>
                                          <p:spTgt spid="86020"/>
                                        </p:tgtEl>
                                        <p:attrNameLst>
                                          <p:attrName>xshear</p:attrName>
                                        </p:attrNameLst>
                                      </p:cBhvr>
                                    </p:anim>
                                    <p:animScale>
                                      <p:cBhvr>
                                        <p:cTn id="9" dur="400" decel="100000" autoRev="1" fill="hold">
                                          <p:stCondLst>
                                            <p:cond delay="1200"/>
                                          </p:stCondLst>
                                        </p:cTn>
                                        <p:tgtEl>
                                          <p:spTgt spid="86020"/>
                                        </p:tgtEl>
                                      </p:cBhvr>
                                      <p:from x="100000" y="100000"/>
                                      <p:to x="80000" y="100000"/>
                                    </p:animScale>
                                    <p:anim by="(#ppt_h/3+#ppt_w*0.1)" calcmode="lin" valueType="num">
                                      <p:cBhvr additive="sum">
                                        <p:cTn id="10" dur="400" decel="100000" autoRev="1" fill="hold">
                                          <p:stCondLst>
                                            <p:cond delay="1200"/>
                                          </p:stCondLst>
                                        </p:cTn>
                                        <p:tgtEl>
                                          <p:spTgt spid="86020"/>
                                        </p:tgtEl>
                                        <p:attrNameLst>
                                          <p:attrName>ppt_x</p:attrName>
                                        </p:attrNameLst>
                                      </p:cBhvr>
                                    </p:anim>
                                  </p:childTnLst>
                                </p:cTn>
                              </p:par>
                              <p:par>
                                <p:cTn id="11" presetID="22" presetClass="emph" presetSubtype="0" repeatCount="indefinite" fill="hold" grpId="1" nodeType="withEffect">
                                  <p:stCondLst>
                                    <p:cond delay="0"/>
                                  </p:stCondLst>
                                  <p:childTnLst>
                                    <p:animClr clrSpc="hsl" dir="cw">
                                      <p:cBhvr override="childStyle">
                                        <p:cTn id="12" dur="3000" fill="hold"/>
                                        <p:tgtEl>
                                          <p:spTgt spid="86020"/>
                                        </p:tgtEl>
                                        <p:attrNameLst>
                                          <p:attrName>style.color</p:attrName>
                                        </p:attrNameLst>
                                      </p:cBhvr>
                                      <p:by>
                                        <p:hsl h="-7200000" s="0" l="0"/>
                                      </p:by>
                                    </p:animClr>
                                    <p:animClr clrSpc="hsl" dir="cw">
                                      <p:cBhvr>
                                        <p:cTn id="13" dur="3000" fill="hold"/>
                                        <p:tgtEl>
                                          <p:spTgt spid="86020"/>
                                        </p:tgtEl>
                                        <p:attrNameLst>
                                          <p:attrName>fillcolor</p:attrName>
                                        </p:attrNameLst>
                                      </p:cBhvr>
                                      <p:by>
                                        <p:hsl h="-7200000" s="0" l="0"/>
                                      </p:by>
                                    </p:animClr>
                                    <p:animClr clrSpc="hsl" dir="cw">
                                      <p:cBhvr>
                                        <p:cTn id="14" dur="3000" fill="hold"/>
                                        <p:tgtEl>
                                          <p:spTgt spid="86020"/>
                                        </p:tgtEl>
                                        <p:attrNameLst>
                                          <p:attrName>stroke.color</p:attrName>
                                        </p:attrNameLst>
                                      </p:cBhvr>
                                      <p:by>
                                        <p:hsl h="-7200000" s="0" l="0"/>
                                      </p:by>
                                    </p:animClr>
                                    <p:set>
                                      <p:cBhvr>
                                        <p:cTn id="15" dur="3000" fill="hold"/>
                                        <p:tgtEl>
                                          <p:spTgt spid="8602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horizontal)">
                                      <p:cBhvr>
                                        <p:cTn id="20" dur="500"/>
                                        <p:tgtEl>
                                          <p:spTgt spid="2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linds(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603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60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04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603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omb.wav"/>
                                        </p:tgtEl>
                                      </p:cMediaNode>
                                    </p:audio>
                                  </p:subTnLst>
                                </p:cTn>
                              </p:par>
                              <p:par>
                                <p:cTn id="44" presetID="1" presetClass="entr" presetSubtype="0" fill="hold" grpId="0" nodeType="withEffect">
                                  <p:stCondLst>
                                    <p:cond delay="0"/>
                                  </p:stCondLst>
                                  <p:childTnLst>
                                    <p:set>
                                      <p:cBhvr>
                                        <p:cTn id="45" dur="1" fill="hold">
                                          <p:stCondLst>
                                            <p:cond delay="0"/>
                                          </p:stCondLst>
                                        </p:cTn>
                                        <p:tgtEl>
                                          <p:spTgt spid="8603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bomb.wav"/>
                                        </p:tgtEl>
                                      </p:cMediaNode>
                                    </p:audio>
                                  </p:subTnLst>
                                </p:cTn>
                              </p:par>
                              <p:par>
                                <p:cTn id="46" presetID="1" presetClass="entr" presetSubtype="0" fill="hold" grpId="0" nodeType="withEffect">
                                  <p:stCondLst>
                                    <p:cond delay="0"/>
                                  </p:stCondLst>
                                  <p:childTnLst>
                                    <p:set>
                                      <p:cBhvr>
                                        <p:cTn id="47" dur="1" fill="hold">
                                          <p:stCondLst>
                                            <p:cond delay="0"/>
                                          </p:stCondLst>
                                        </p:cTn>
                                        <p:tgtEl>
                                          <p:spTgt spid="8603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omb.wav"/>
                                        </p:tgtEl>
                                      </p:cMediaNode>
                                    </p:audio>
                                  </p:subTnLst>
                                </p:cTn>
                              </p:par>
                            </p:childTnLst>
                          </p:cTn>
                        </p:par>
                        <p:par>
                          <p:cTn id="48" fill="hold">
                            <p:stCondLst>
                              <p:cond delay="0"/>
                            </p:stCondLst>
                            <p:childTnLst>
                              <p:par>
                                <p:cTn id="49" presetID="1" presetClass="exit" presetSubtype="0" fill="hold" grpId="1" nodeType="afterEffect">
                                  <p:stCondLst>
                                    <p:cond delay="2000"/>
                                  </p:stCondLst>
                                  <p:childTnLst>
                                    <p:set>
                                      <p:cBhvr>
                                        <p:cTn id="50" dur="1" fill="hold">
                                          <p:stCondLst>
                                            <p:cond delay="0"/>
                                          </p:stCondLst>
                                        </p:cTn>
                                        <p:tgtEl>
                                          <p:spTgt spid="8604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bomb.wav"/>
                                        </p:tgtEl>
                                      </p:cMediaNode>
                                    </p:audio>
                                  </p:subTnLst>
                                </p:cTn>
                              </p:par>
                            </p:childTnLst>
                          </p:cTn>
                        </p:par>
                        <p:par>
                          <p:cTn id="51" fill="hold">
                            <p:stCondLst>
                              <p:cond delay="2000"/>
                            </p:stCondLst>
                            <p:childTnLst>
                              <p:par>
                                <p:cTn id="52" presetID="1" presetClass="exit" presetSubtype="0" fill="hold" grpId="1" nodeType="afterEffect">
                                  <p:stCondLst>
                                    <p:cond delay="2000"/>
                                  </p:stCondLst>
                                  <p:childTnLst>
                                    <p:set>
                                      <p:cBhvr>
                                        <p:cTn id="53" dur="1" fill="hold">
                                          <p:stCondLst>
                                            <p:cond delay="0"/>
                                          </p:stCondLst>
                                        </p:cTn>
                                        <p:tgtEl>
                                          <p:spTgt spid="86039"/>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bomb.wav"/>
                                        </p:tgtEl>
                                      </p:cMediaNode>
                                    </p:audio>
                                  </p:subTnLst>
                                </p:cTn>
                              </p:par>
                            </p:childTnLst>
                          </p:cTn>
                        </p:par>
                        <p:par>
                          <p:cTn id="54" fill="hold">
                            <p:stCondLst>
                              <p:cond delay="4000"/>
                            </p:stCondLst>
                            <p:childTnLst>
                              <p:par>
                                <p:cTn id="55" presetID="1" presetClass="exit" presetSubtype="0" fill="hold" grpId="1" nodeType="afterEffect">
                                  <p:stCondLst>
                                    <p:cond delay="2000"/>
                                  </p:stCondLst>
                                  <p:childTnLst>
                                    <p:set>
                                      <p:cBhvr>
                                        <p:cTn id="56" dur="1" fill="hold">
                                          <p:stCondLst>
                                            <p:cond delay="0"/>
                                          </p:stCondLst>
                                        </p:cTn>
                                        <p:tgtEl>
                                          <p:spTgt spid="8603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bomb.wav"/>
                                        </p:tgtEl>
                                      </p:cMediaNode>
                                    </p:audio>
                                  </p:subTnLst>
                                </p:cTn>
                              </p:par>
                            </p:childTnLst>
                          </p:cTn>
                        </p:par>
                        <p:par>
                          <p:cTn id="57" fill="hold">
                            <p:stCondLst>
                              <p:cond delay="6000"/>
                            </p:stCondLst>
                            <p:childTnLst>
                              <p:par>
                                <p:cTn id="58" presetID="1" presetClass="exit" presetSubtype="0" fill="hold" grpId="1" nodeType="afterEffect">
                                  <p:stCondLst>
                                    <p:cond delay="2000"/>
                                  </p:stCondLst>
                                  <p:childTnLst>
                                    <p:set>
                                      <p:cBhvr>
                                        <p:cTn id="59" dur="1" fill="hold">
                                          <p:stCondLst>
                                            <p:cond delay="0"/>
                                          </p:stCondLst>
                                        </p:cTn>
                                        <p:tgtEl>
                                          <p:spTgt spid="8603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par>
                          <p:cTn id="60" fill="hold">
                            <p:stCondLst>
                              <p:cond delay="8000"/>
                            </p:stCondLst>
                            <p:childTnLst>
                              <p:par>
                                <p:cTn id="61" presetID="1" presetClass="exit" presetSubtype="0" fill="hold" grpId="1" nodeType="afterEffect">
                                  <p:stCondLst>
                                    <p:cond delay="2000"/>
                                  </p:stCondLst>
                                  <p:childTnLst>
                                    <p:set>
                                      <p:cBhvr>
                                        <p:cTn id="62" dur="1" fill="hold">
                                          <p:stCondLst>
                                            <p:cond delay="0"/>
                                          </p:stCondLst>
                                        </p:cTn>
                                        <p:tgtEl>
                                          <p:spTgt spid="8603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6035"/>
                  </p:tgtEl>
                </p:cond>
              </p:nextCondLst>
            </p:seq>
          </p:childTnLst>
        </p:cTn>
      </p:par>
    </p:tnLst>
    <p:bldLst>
      <p:bldP spid="86020" grpId="0" animBg="1"/>
      <p:bldP spid="86020" grpId="1" animBg="1"/>
      <p:bldP spid="86036" grpId="0" animBg="1"/>
      <p:bldP spid="86036" grpId="1" animBg="1"/>
      <p:bldP spid="86037" grpId="0" animBg="1"/>
      <p:bldP spid="86037" grpId="1" animBg="1"/>
      <p:bldP spid="86038" grpId="0" animBg="1"/>
      <p:bldP spid="86038" grpId="1" animBg="1"/>
      <p:bldP spid="86039" grpId="0" animBg="1"/>
      <p:bldP spid="86039" grpId="1" animBg="1"/>
      <p:bldP spid="86040" grpId="0" animBg="1"/>
      <p:bldP spid="86040" grpId="1" animBg="1"/>
      <p:bldP spid="26" grpId="0" animBg="1"/>
      <p:bldP spid="27" grpId="0" animBg="1"/>
      <p:bldP spid="28" grpId="0"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p:cNvSpPr/>
          <p:nvPr/>
        </p:nvSpPr>
        <p:spPr>
          <a:xfrm>
            <a:off x="3014982" y="994932"/>
            <a:ext cx="7067662" cy="97526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lí</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huống</a:t>
            </a:r>
            <a:endPar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hought Bubble: Cloud 1"/>
          <p:cNvSpPr/>
          <p:nvPr/>
        </p:nvSpPr>
        <p:spPr>
          <a:xfrm>
            <a:off x="2919626" y="2417627"/>
            <a:ext cx="1393372" cy="1440543"/>
          </a:xfrm>
          <a:prstGeom prst="cloudCallout">
            <a:avLst>
              <a:gd name="adj1" fmla="val 70573"/>
              <a:gd name="adj2" fmla="val 40334"/>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ought Bubble: Cloud 5"/>
          <p:cNvSpPr/>
          <p:nvPr/>
        </p:nvSpPr>
        <p:spPr>
          <a:xfrm>
            <a:off x="4538019" y="1674995"/>
            <a:ext cx="943333" cy="975268"/>
          </a:xfrm>
          <a:prstGeom prst="cloudCallout">
            <a:avLst>
              <a:gd name="adj1" fmla="val 6288"/>
              <a:gd name="adj2" fmla="val 91211"/>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hought Bubble: Cloud 6"/>
          <p:cNvSpPr/>
          <p:nvPr/>
        </p:nvSpPr>
        <p:spPr>
          <a:xfrm>
            <a:off x="5842862" y="1929992"/>
            <a:ext cx="1081400" cy="1118009"/>
          </a:xfrm>
          <a:prstGeom prst="cloudCallout">
            <a:avLst>
              <a:gd name="adj1" fmla="val -59488"/>
              <a:gd name="adj2" fmla="val 102485"/>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loating Island Vector Illustration Low Poly Stock Vector (Royalty Free)  482589238"/>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0801" b="13212"/>
          <a:stretch>
            <a:fillRect/>
          </a:stretch>
        </p:blipFill>
        <p:spPr bwMode="auto">
          <a:xfrm>
            <a:off x="3011893" y="4494134"/>
            <a:ext cx="6168217" cy="4379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7078"/>
          <a:stretch>
            <a:fillRect/>
          </a:stretch>
        </p:blipFill>
        <p:spPr bwMode="auto">
          <a:xfrm>
            <a:off x="4176506" y="2333627"/>
            <a:ext cx="1919495" cy="45243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mium Vector | Kid boy thinking fac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4340" r="6184"/>
          <a:stretch>
            <a:fillRect/>
          </a:stretch>
        </p:blipFill>
        <p:spPr bwMode="auto">
          <a:xfrm>
            <a:off x="6154333" y="2250270"/>
            <a:ext cx="2212565" cy="4524375"/>
          </a:xfrm>
          <a:prstGeom prst="rect">
            <a:avLst/>
          </a:prstGeom>
          <a:noFill/>
          <a:extLst>
            <a:ext uri="{909E8E84-426E-40DD-AFC4-6F175D3DCCD1}">
              <a14:hiddenFill xmlns:a14="http://schemas.microsoft.com/office/drawing/2010/main">
                <a:solidFill>
                  <a:srgbClr val="FFFFFF"/>
                </a:solidFill>
              </a14:hiddenFill>
            </a:ext>
          </a:extLst>
        </p:spPr>
      </p:pic>
      <p:sp>
        <p:nvSpPr>
          <p:cNvPr id="10" name="WordArt 12"/>
          <p:cNvSpPr>
            <a:spLocks noChangeArrowheads="1" noChangeShapeType="1" noTextEdit="1"/>
          </p:cNvSpPr>
          <p:nvPr/>
        </p:nvSpPr>
        <p:spPr bwMode="auto">
          <a:xfrm>
            <a:off x="4000500" y="83727"/>
            <a:ext cx="4191000" cy="899482"/>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rPr>
              <a:t>VẬN DỤNG</a:t>
            </a:r>
            <a:endParaRPr lang="en-US" sz="3600" b="1" kern="10" dirty="0">
              <a:ln w="9525">
                <a:solidFill>
                  <a:srgbClr val="FF0000"/>
                </a:solidFill>
                <a:round/>
              </a:ln>
              <a:solidFill>
                <a:srgbClr val="000000"/>
              </a:solidFill>
              <a:effectLst>
                <a:outerShdw dist="45791" dir="2021404" algn="ctr" rotWithShape="0">
                  <a:srgbClr val="B2B2B2">
                    <a:alpha val="80000"/>
                  </a:srgbClr>
                </a:outerShdw>
              </a:effectLst>
              <a:latin typeface="Times New Roman" panose="02020603050405020304"/>
              <a:cs typeface="Times New Roman" panose="02020603050405020304"/>
            </a:endParaRPr>
          </a:p>
        </p:txBody>
      </p:sp>
    </p:spTree>
    <p:extLst>
      <p:ext uri="{BB962C8B-B14F-4D97-AF65-F5344CB8AC3E}">
        <p14:creationId xmlns:p14="http://schemas.microsoft.com/office/powerpoint/2010/main" val="990506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ppt_x</p:attrName>
                                        </p:attrNameLst>
                                      </p:cBhvr>
                                      <p:tavLst>
                                        <p:tav tm="0">
                                          <p:val>
                                            <p:strVal val="#ppt_x"/>
                                          </p:val>
                                        </p:tav>
                                        <p:tav tm="100000">
                                          <p:val>
                                            <p:strVal val="#ppt_x"/>
                                          </p:val>
                                        </p:tav>
                                      </p:tavLst>
                                    </p:anim>
                                    <p:anim calcmode="lin" valueType="num">
                                      <p:cBhvr>
                                        <p:cTn id="13" dur="1000" fill="hold"/>
                                        <p:tgtEl>
                                          <p:spTgt spid="205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500"/>
                                        <p:tgtEl>
                                          <p:spTgt spid="205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75520" y="2240285"/>
            <a:ext cx="8640960" cy="89255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vi-VN" sz="2600" b="1" u="sng" dirty="0">
                <a:latin typeface="Times New Roman" panose="02020603050405020304" pitchFamily="18" charset="0"/>
                <a:cs typeface="Times New Roman" panose="02020603050405020304" pitchFamily="18" charset="0"/>
                <a:sym typeface="Wingdings" panose="05000000000000000000"/>
              </a:rPr>
              <a:t>1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Hùng và Nam vừa chơi đá bóng về, Nam rủ Hùng ra hồ để tắm. Nếu là Hùng em sẽ ứng xử như thế nào ?</a:t>
            </a:r>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28800" y="49530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a:latin typeface="Times New Roman" panose="02020603050405020304" pitchFamily="18" charset="0"/>
                <a:cs typeface="Times New Roman" panose="02020603050405020304" pitchFamily="18" charset="0"/>
                <a:sym typeface="Wingdings" panose="05000000000000000000"/>
              </a:rPr>
              <a:t>3</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828800" y="35052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2</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Đi</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học</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về</a:t>
            </a:r>
            <a:r>
              <a:rPr lang="en-US" sz="2600" dirty="0">
                <a:latin typeface="Times New Roman" panose="02020603050405020304" pitchFamily="18" charset="0"/>
                <a:cs typeface="Times New Roman" panose="02020603050405020304" pitchFamily="18" charset="0"/>
                <a:sym typeface="Wingdings" panose="05000000000000000000"/>
              </a:rPr>
              <a:t>,</a:t>
            </a:r>
            <a:r>
              <a:rPr lang="vi-VN" sz="2600" dirty="0">
                <a:latin typeface="Times New Roman" panose="02020603050405020304" pitchFamily="18" charset="0"/>
                <a:cs typeface="Times New Roman" panose="02020603050405020304" pitchFamily="18" charset="0"/>
              </a:rPr>
              <a:t>Trung thấy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sp>
        <p:nvSpPr>
          <p:cNvPr id="10" name="WordArt 8"/>
          <p:cNvSpPr>
            <a:spLocks noChangeArrowheads="1" noChangeShapeType="1" noTextEdit="1"/>
          </p:cNvSpPr>
          <p:nvPr/>
        </p:nvSpPr>
        <p:spPr bwMode="auto">
          <a:xfrm>
            <a:off x="2184884" y="571487"/>
            <a:ext cx="7086600" cy="1044575"/>
          </a:xfrm>
          <a:prstGeom prst="rect">
            <a:avLst/>
          </a:prstGeom>
        </p:spPr>
        <p:txBody>
          <a:bodyPr wrap="none" fromWordArt="1">
            <a:prstTxWarp prst="textPlain">
              <a:avLst>
                <a:gd name="adj" fmla="val 50000"/>
              </a:avLst>
            </a:prstTxWarp>
          </a:bodyPr>
          <a:lstStyle/>
          <a:p>
            <a:pPr algn="ct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Em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sẽ</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gì</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huống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sau</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sp>
        <p:nvSpPr>
          <p:cNvPr id="11"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159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2974" y="662295"/>
            <a:ext cx="7622600" cy="76944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indent="228600" algn="just">
              <a:defRPr/>
            </a:pPr>
            <a:r>
              <a:rPr lang="fr-FR" sz="4400" b="1" dirty="0" err="1">
                <a:solidFill>
                  <a:schemeClr val="accent5">
                    <a:lumMod val="75000"/>
                  </a:schemeClr>
                </a:solidFill>
                <a:latin typeface="Times New Roman" panose="02020603050405020304" pitchFamily="18" charset="0"/>
                <a:cs typeface="Times New Roman" panose="02020603050405020304" pitchFamily="18" charset="0"/>
              </a:rPr>
              <a:t>Thế</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nào</a:t>
            </a:r>
            <a:r>
              <a:rPr lang="fr-FR" sz="4400" b="1" dirty="0">
                <a:solidFill>
                  <a:schemeClr val="accent5">
                    <a:lumMod val="75000"/>
                  </a:schemeClr>
                </a:solidFill>
                <a:latin typeface="Times New Roman" panose="02020603050405020304" pitchFamily="18" charset="0"/>
                <a:cs typeface="Times New Roman" panose="02020603050405020304" pitchFamily="18" charset="0"/>
              </a:rPr>
              <a:t> là tai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nạn</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đuối</a:t>
            </a:r>
            <a:r>
              <a:rPr lang="fr-FR" sz="4400" b="1" dirty="0">
                <a:solidFill>
                  <a:schemeClr val="accent5">
                    <a:lumMod val="75000"/>
                  </a:schemeClr>
                </a:solidFill>
                <a:latin typeface="Times New Roman" panose="02020603050405020304" pitchFamily="18" charset="0"/>
                <a:cs typeface="Times New Roman" panose="02020603050405020304" pitchFamily="18" charset="0"/>
              </a:rPr>
              <a:t> </a:t>
            </a:r>
            <a:r>
              <a:rPr lang="fr-FR" sz="4400" b="1" dirty="0" err="1">
                <a:solidFill>
                  <a:schemeClr val="accent5">
                    <a:lumMod val="75000"/>
                  </a:schemeClr>
                </a:solidFill>
                <a:latin typeface="Times New Roman" panose="02020603050405020304" pitchFamily="18" charset="0"/>
                <a:cs typeface="Times New Roman" panose="02020603050405020304" pitchFamily="18" charset="0"/>
              </a:rPr>
              <a:t>nước</a:t>
            </a:r>
            <a:r>
              <a:rPr lang="fr-FR" sz="4400" b="1" dirty="0">
                <a:solidFill>
                  <a:schemeClr val="accent5">
                    <a:lumMod val="75000"/>
                  </a:schemeClr>
                </a:solidFill>
                <a:latin typeface="Times New Roman" panose="02020603050405020304" pitchFamily="18" charset="0"/>
                <a:cs typeface="Times New Roman" panose="02020603050405020304" pitchFamily="18" charset="0"/>
              </a:rPr>
              <a:t>?</a:t>
            </a:r>
            <a:endParaRPr lang="en-US" sz="44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804333" y="1893712"/>
            <a:ext cx="8763000" cy="1938992"/>
          </a:xfrm>
          <a:prstGeom prst="rect">
            <a:avLst/>
          </a:prstGeom>
        </p:spPr>
        <p:txBody>
          <a:bodyPr wrap="square">
            <a:spAutoFit/>
          </a:bodyPr>
          <a:lstStyle/>
          <a:p>
            <a:pPr algn="just"/>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Tai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nạn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chết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là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tình</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trạng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thiếu</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oxy</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do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cơ</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thể</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bị</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chìm</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trong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có</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thể</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dẫn</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đến</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tử</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vong</a:t>
            </a:r>
            <a:r>
              <a:rPr lang="fr-FR" sz="4000" b="1" i="1" dirty="0">
                <a:ln w="1905"/>
                <a:solidFill>
                  <a:srgbClr val="FF0000"/>
                </a:solidFill>
                <a:effectLst>
                  <a:innerShdw blurRad="69850" dist="43180" dir="5400000">
                    <a:srgbClr val="000000">
                      <a:alpha val="65000"/>
                    </a:srgbClr>
                  </a:innerShdw>
                </a:effectLst>
                <a:latin typeface="Times New Roman" panose="02020603050405020304" pitchFamily="18" charset="0"/>
              </a:rPr>
              <a:t>. </a:t>
            </a:r>
            <a:endParaRPr lang="en-US" sz="4000" dirty="0"/>
          </a:p>
        </p:txBody>
      </p:sp>
      <p:sp>
        <p:nvSpPr>
          <p:cNvPr id="8" name="Rectangle 7"/>
          <p:cNvSpPr/>
          <p:nvPr/>
        </p:nvSpPr>
        <p:spPr>
          <a:xfrm>
            <a:off x="804333" y="4102767"/>
            <a:ext cx="8534400" cy="2554545"/>
          </a:xfrm>
          <a:prstGeom prst="rect">
            <a:avLst/>
          </a:prstGeom>
        </p:spPr>
        <p:txBody>
          <a:bodyPr wrap="square">
            <a:spAutoFit/>
          </a:bodyPr>
          <a:lstStyle/>
          <a:p>
            <a:pPr algn="just"/>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Trên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thực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tế</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một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số</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người</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bị</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ngạt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thở</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do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vẫn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có</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khả</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năng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được</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cứu</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sống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Vì</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vậy</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những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chuyên</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gia</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y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tế</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đã</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dùng</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thuật</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ngữ</a:t>
            </a:r>
            <a:r>
              <a:rPr lang="fr-FR" sz="4000" b="1" dirty="0">
                <a:ln w="1905"/>
                <a:solidFill>
                  <a:schemeClr val="tx1">
                    <a:lumMod val="95000"/>
                    <a:lumOff val="5000"/>
                  </a:schemeClr>
                </a:solidFill>
                <a:effectLst>
                  <a:innerShdw blurRad="69850" dist="43180" dir="5400000">
                    <a:srgbClr val="000000">
                      <a:alpha val="65000"/>
                    </a:srgbClr>
                  </a:innerShdw>
                </a:effectLst>
                <a:latin typeface="Times New Roman" panose="02020603050405020304" pitchFamily="18" charset="0"/>
              </a:rPr>
              <a:t> -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đuối</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r>
              <a:rPr lang="fr-FR" sz="4000" b="1" dirty="0" err="1">
                <a:ln w="1905"/>
                <a:solidFill>
                  <a:srgbClr val="FF0000"/>
                </a:solidFill>
                <a:effectLst>
                  <a:innerShdw blurRad="69850" dist="43180" dir="5400000">
                    <a:srgbClr val="000000">
                      <a:alpha val="65000"/>
                    </a:srgbClr>
                  </a:innerShdw>
                </a:effectLst>
                <a:latin typeface="Times New Roman" panose="02020603050405020304" pitchFamily="18" charset="0"/>
              </a:rPr>
              <a:t>nước</a:t>
            </a:r>
            <a:r>
              <a:rPr lang="fr-FR" sz="4000" b="1" dirty="0">
                <a:ln w="1905"/>
                <a:solidFill>
                  <a:srgbClr val="FF0000"/>
                </a:solidFill>
                <a:effectLst>
                  <a:innerShdw blurRad="69850" dist="43180" dir="5400000">
                    <a:srgbClr val="000000">
                      <a:alpha val="65000"/>
                    </a:srgbClr>
                  </a:innerShdw>
                </a:effectLst>
                <a:latin typeface="Times New Roman" panose="02020603050405020304" pitchFamily="18" charset="0"/>
              </a:rPr>
              <a:t> </a:t>
            </a:r>
            <a:endParaRPr lang="en-US" sz="4000" dirty="0">
              <a:solidFill>
                <a:srgbClr val="FF0000"/>
              </a:solidFill>
            </a:endParaRPr>
          </a:p>
        </p:txBody>
      </p:sp>
    </p:spTree>
    <p:extLst>
      <p:ext uri="{BB962C8B-B14F-4D97-AF65-F5344CB8AC3E}">
        <p14:creationId xmlns:p14="http://schemas.microsoft.com/office/powerpoint/2010/main" val="340758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ết quả hình ảnh cho hình ảnh học sinh nam đa bóng"/>
          <p:cNvPicPr>
            <a:picLocks noChangeAspect="1" noChangeArrowheads="1"/>
          </p:cNvPicPr>
          <p:nvPr/>
        </p:nvPicPr>
        <p:blipFill>
          <a:blip r:embed="rId2"/>
          <a:srcRect/>
          <a:stretch>
            <a:fillRect/>
          </a:stretch>
        </p:blipFill>
        <p:spPr bwMode="auto">
          <a:xfrm>
            <a:off x="1524000" y="1066800"/>
            <a:ext cx="9144000" cy="3962400"/>
          </a:xfrm>
          <a:prstGeom prst="rect">
            <a:avLst/>
          </a:prstGeom>
          <a:noFill/>
        </p:spPr>
      </p:pic>
      <p:sp>
        <p:nvSpPr>
          <p:cNvPr id="5" name="TextBox 4"/>
          <p:cNvSpPr txBox="1"/>
          <p:nvPr/>
        </p:nvSpPr>
        <p:spPr>
          <a:xfrm>
            <a:off x="1565557" y="23446"/>
            <a:ext cx="8640960" cy="89255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1</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Hùng và Nam vừa chơi đá bóng về, Nam rủ Hùng ra hồ để tắm. Nếu là Hùng em sẽ ứng xử như thế nào ?</a:t>
            </a:r>
            <a:endParaRPr lang="en-US" sz="2600" dirty="0">
              <a:latin typeface="Times New Roman" panose="02020603050405020304" pitchFamily="18" charset="0"/>
              <a:cs typeface="Times New Roman" panose="02020603050405020304" pitchFamily="18" charset="0"/>
            </a:endParaRPr>
          </a:p>
        </p:txBody>
      </p:sp>
      <p:sp>
        <p:nvSpPr>
          <p:cNvPr id="2" name="Rectangle 1"/>
          <p:cNvSpPr/>
          <p:nvPr/>
        </p:nvSpPr>
        <p:spPr>
          <a:xfrm>
            <a:off x="1683990" y="5029201"/>
            <a:ext cx="8824020" cy="1384995"/>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 </a:t>
            </a:r>
            <a:r>
              <a:rPr lang="nl-NL" sz="2800" dirty="0">
                <a:solidFill>
                  <a:srgbClr val="FF0000"/>
                </a:solidFill>
                <a:latin typeface="Times New Roman" panose="02020603050405020304" pitchFamily="18" charset="0"/>
                <a:cs typeface="Times New Roman" panose="02020603050405020304" pitchFamily="18" charset="0"/>
              </a:rPr>
              <a:t>Em sẽ nói với Nam là vừa đi đá bóng về mệt, mồ hôi ra nhiều, nếu đi bơi hay tắm ngay rất dễ bị cảm lạnh. Hãy nghỉ ngơi cho đỡ mệt và khô mồ hôi rồi hãy đi tắm.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21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anim calcmode="lin" valueType="num">
                                      <p:cBhvr>
                                        <p:cTn id="14" dur="1000" fill="hold"/>
                                        <p:tgtEl>
                                          <p:spTgt spid="11266"/>
                                        </p:tgtEl>
                                        <p:attrNameLst>
                                          <p:attrName>ppt_x</p:attrName>
                                        </p:attrNameLst>
                                      </p:cBhvr>
                                      <p:tavLst>
                                        <p:tav tm="0">
                                          <p:val>
                                            <p:strVal val="#ppt_x"/>
                                          </p:val>
                                        </p:tav>
                                        <p:tav tm="100000">
                                          <p:val>
                                            <p:strVal val="#ppt_x"/>
                                          </p:val>
                                        </p:tav>
                                      </p:tavLst>
                                    </p:anim>
                                    <p:anim calcmode="lin" valueType="num">
                                      <p:cBhvr>
                                        <p:cTn id="15"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ết quả hình ảnh cho hình ảnh tắm lại sau khi bơi"/>
          <p:cNvPicPr>
            <a:picLocks noChangeAspect="1" noChangeArrowheads="1"/>
          </p:cNvPicPr>
          <p:nvPr/>
        </p:nvPicPr>
        <p:blipFill>
          <a:blip r:embed="rId2"/>
          <a:srcRect/>
          <a:stretch>
            <a:fillRect/>
          </a:stretch>
        </p:blipFill>
        <p:spPr bwMode="auto">
          <a:xfrm>
            <a:off x="1600200" y="1371600"/>
            <a:ext cx="9067800" cy="3505200"/>
          </a:xfrm>
          <a:prstGeom prst="rect">
            <a:avLst/>
          </a:prstGeom>
          <a:noFill/>
        </p:spPr>
      </p:pic>
      <p:sp>
        <p:nvSpPr>
          <p:cNvPr id="5" name="TextBox 4"/>
          <p:cNvSpPr txBox="1"/>
          <p:nvPr/>
        </p:nvSpPr>
        <p:spPr>
          <a:xfrm>
            <a:off x="1776046" y="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Tính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huồng</a:t>
            </a:r>
            <a:r>
              <a:rPr lang="en-US" sz="2600" b="1" u="sng" dirty="0">
                <a:latin typeface="Times New Roman" panose="02020603050405020304" pitchFamily="18" charset="0"/>
                <a:cs typeface="Times New Roman" panose="02020603050405020304" pitchFamily="18" charset="0"/>
                <a:sym typeface="Wingdings" panose="05000000000000000000"/>
              </a:rPr>
              <a:t> 2</a:t>
            </a:r>
            <a:r>
              <a:rPr lang="vi-VN" sz="2600" b="1" dirty="0">
                <a:latin typeface="Times New Roman" panose="02020603050405020304" pitchFamily="18" charset="0"/>
                <a:cs typeface="Times New Roman" panose="02020603050405020304" pitchFamily="18" charset="0"/>
                <a:sym typeface="Wingdings" panose="05000000000000000000"/>
              </a:rPr>
              <a:t>:</a:t>
            </a:r>
            <a:r>
              <a:rPr lang="en-US" sz="2600" dirty="0" err="1">
                <a:latin typeface="Times New Roman" panose="02020603050405020304" pitchFamily="18" charset="0"/>
                <a:cs typeface="Times New Roman" panose="02020603050405020304" pitchFamily="18" charset="0"/>
                <a:sym typeface="Wingdings" panose="05000000000000000000"/>
              </a:rPr>
              <a:t>Đi</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học</a:t>
            </a:r>
            <a:r>
              <a:rPr lang="en-US" sz="2600" dirty="0">
                <a:latin typeface="Times New Roman" panose="02020603050405020304" pitchFamily="18" charset="0"/>
                <a:cs typeface="Times New Roman" panose="02020603050405020304" pitchFamily="18" charset="0"/>
                <a:sym typeface="Wingdings" panose="05000000000000000000"/>
              </a:rPr>
              <a:t> </a:t>
            </a:r>
            <a:r>
              <a:rPr lang="en-US" sz="2600" dirty="0" err="1">
                <a:latin typeface="Times New Roman" panose="02020603050405020304" pitchFamily="18" charset="0"/>
                <a:cs typeface="Times New Roman" panose="02020603050405020304" pitchFamily="18" charset="0"/>
                <a:sym typeface="Wingdings" panose="05000000000000000000"/>
              </a:rPr>
              <a:t>về</a:t>
            </a:r>
            <a:r>
              <a:rPr lang="en-US" sz="2600" dirty="0">
                <a:latin typeface="Times New Roman" panose="02020603050405020304" pitchFamily="18" charset="0"/>
                <a:cs typeface="Times New Roman" panose="02020603050405020304" pitchFamily="18" charset="0"/>
                <a:sym typeface="Wingdings" panose="05000000000000000000"/>
              </a:rPr>
              <a:t>,</a:t>
            </a:r>
            <a:r>
              <a:rPr lang="vi-VN" sz="2600"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Trung thấy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mình</a:t>
            </a:r>
            <a:r>
              <a:rPr lang="vi-VN"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hồ</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a:t>
            </a:r>
          </a:p>
        </p:txBody>
      </p:sp>
      <p:sp>
        <p:nvSpPr>
          <p:cNvPr id="3" name="Rectangle 2"/>
          <p:cNvSpPr/>
          <p:nvPr/>
        </p:nvSpPr>
        <p:spPr>
          <a:xfrm>
            <a:off x="1758461" y="5029200"/>
            <a:ext cx="8757139" cy="1815882"/>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 </a:t>
            </a:r>
            <a:r>
              <a:rPr lang="nl-NL" sz="2800" dirty="0">
                <a:solidFill>
                  <a:srgbClr val="FF0000"/>
                </a:solidFill>
                <a:latin typeface="Times New Roman" panose="02020603050405020304" pitchFamily="18" charset="0"/>
                <a:cs typeface="Times New Roman" panose="02020603050405020304" pitchFamily="18" charset="0"/>
              </a:rPr>
              <a:t>Em sẽ bảo các em không cố lấy bóng nữa, </a:t>
            </a:r>
            <a:r>
              <a:rPr lang="nl-NL" sz="2800" dirty="0">
                <a:solidFill>
                  <a:srgbClr val="FF0000"/>
                </a:solidFill>
                <a:latin typeface="Times New Roman" panose="02020603050405020304" pitchFamily="18" charset="0"/>
                <a:cs typeface="Times New Roman" panose="02020603050405020304" pitchFamily="18" charset="0"/>
              </a:rPr>
              <a:t>đứng </a:t>
            </a:r>
            <a:r>
              <a:rPr lang="nl-NL" sz="2800" dirty="0">
                <a:solidFill>
                  <a:srgbClr val="FF0000"/>
                </a:solidFill>
                <a:latin typeface="Times New Roman" panose="02020603050405020304" pitchFamily="18" charset="0"/>
                <a:cs typeface="Times New Roman" panose="02020603050405020304" pitchFamily="18" charset="0"/>
              </a:rPr>
              <a:t>xa bờ ao và nhờ người lớn lấy giúp. Vì trẻ em không nên </a:t>
            </a:r>
            <a:r>
              <a:rPr lang="nl-NL" sz="2800" dirty="0">
                <a:solidFill>
                  <a:srgbClr val="FF0000"/>
                </a:solidFill>
                <a:latin typeface="Times New Roman" panose="02020603050405020304" pitchFamily="18" charset="0"/>
                <a:cs typeface="Times New Roman" panose="02020603050405020304" pitchFamily="18" charset="0"/>
              </a:rPr>
              <a:t>đến </a:t>
            </a:r>
            <a:r>
              <a:rPr lang="nl-NL" sz="2800" dirty="0">
                <a:solidFill>
                  <a:srgbClr val="FF0000"/>
                </a:solidFill>
                <a:latin typeface="Times New Roman" panose="02020603050405020304" pitchFamily="18" charset="0"/>
                <a:cs typeface="Times New Roman" panose="02020603050405020304" pitchFamily="18" charset="0"/>
              </a:rPr>
              <a:t>gần bờ ao, rất dễ bị ngã xuống nước khi lấy một vật gì đó, dễ xảy ra tai nạn.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9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wipe(down)">
                                      <p:cBhvr>
                                        <p:cTn id="7" dur="500"/>
                                        <p:tgtEl>
                                          <p:spTgt spid="440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7128" y="381000"/>
            <a:ext cx="8640960" cy="1292662"/>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600" b="1" u="sng" dirty="0" err="1">
                <a:latin typeface="Times New Roman" panose="02020603050405020304" pitchFamily="18" charset="0"/>
                <a:cs typeface="Times New Roman" panose="02020603050405020304" pitchFamily="18" charset="0"/>
                <a:sym typeface="Wingdings" panose="05000000000000000000"/>
              </a:rPr>
              <a:t>Tình</a:t>
            </a:r>
            <a:r>
              <a:rPr lang="en-US" sz="2600" b="1" u="sng" dirty="0">
                <a:latin typeface="Times New Roman" panose="02020603050405020304" pitchFamily="18" charset="0"/>
                <a:cs typeface="Times New Roman" panose="02020603050405020304" pitchFamily="18" charset="0"/>
                <a:sym typeface="Wingdings" panose="05000000000000000000"/>
              </a:rPr>
              <a:t> </a:t>
            </a:r>
            <a:r>
              <a:rPr lang="en-US" sz="2600" b="1" u="sng" dirty="0" err="1">
                <a:latin typeface="Times New Roman" panose="02020603050405020304" pitchFamily="18" charset="0"/>
                <a:cs typeface="Times New Roman" panose="02020603050405020304" pitchFamily="18" charset="0"/>
                <a:sym typeface="Wingdings" panose="05000000000000000000"/>
              </a:rPr>
              <a:t>huống</a:t>
            </a:r>
            <a:r>
              <a:rPr lang="en-US" sz="2600" b="1" u="sng" dirty="0">
                <a:latin typeface="Times New Roman" panose="02020603050405020304" pitchFamily="18" charset="0"/>
                <a:cs typeface="Times New Roman" panose="02020603050405020304" pitchFamily="18" charset="0"/>
                <a:sym typeface="Wingdings" panose="05000000000000000000"/>
              </a:rPr>
              <a:t> 3</a:t>
            </a:r>
            <a:r>
              <a:rPr lang="vi-VN" sz="2600" b="1" u="sng" dirty="0">
                <a:latin typeface="Times New Roman" panose="02020603050405020304" pitchFamily="18" charset="0"/>
                <a:cs typeface="Times New Roman" panose="02020603050405020304" pitchFamily="18" charset="0"/>
                <a:sym typeface="Wingdings" panose="05000000000000000000"/>
              </a:rPr>
              <a:t> </a:t>
            </a:r>
            <a:r>
              <a:rPr lang="vi-VN" sz="2600" b="1" dirty="0">
                <a:latin typeface="Times New Roman" panose="02020603050405020304" pitchFamily="18" charset="0"/>
                <a:cs typeface="Times New Roman" panose="02020603050405020304" pitchFamily="18" charset="0"/>
                <a:sym typeface="Wingdings" panose="05000000000000000000"/>
              </a:rPr>
              <a:t>: </a:t>
            </a:r>
            <a:r>
              <a:rPr lang="vi-VN" sz="2600" dirty="0">
                <a:latin typeface="Times New Roman" panose="02020603050405020304" pitchFamily="18" charset="0"/>
                <a:cs typeface="Times New Roman" panose="02020603050405020304" pitchFamily="18" charset="0"/>
              </a:rPr>
              <a:t>Nhà Thảo và An cách một dòng suối, đúng lúc đi học về trời đổ mưa to và nước chảy xiết. Đợi mãi nhưng chẳng thấy ai đi qua. Nếu là Thảo và An, em sẽ làm gì ? </a:t>
            </a:r>
            <a:endParaRPr lang="en-US" sz="2600" dirty="0">
              <a:latin typeface="Times New Roman" panose="02020603050405020304" pitchFamily="18" charset="0"/>
              <a:cs typeface="Times New Roman" panose="02020603050405020304" pitchFamily="18" charset="0"/>
            </a:endParaRPr>
          </a:p>
        </p:txBody>
      </p:sp>
      <p:pic>
        <p:nvPicPr>
          <p:cNvPr id="11266" name="Picture 2" descr="Kết quả hình ảnh cho hình ảnh nước lũ lên"/>
          <p:cNvPicPr>
            <a:picLocks noChangeAspect="1" noChangeArrowheads="1"/>
          </p:cNvPicPr>
          <p:nvPr/>
        </p:nvPicPr>
        <p:blipFill>
          <a:blip r:embed="rId2"/>
          <a:srcRect/>
          <a:stretch>
            <a:fillRect/>
          </a:stretch>
        </p:blipFill>
        <p:spPr bwMode="auto">
          <a:xfrm>
            <a:off x="1676400" y="1905000"/>
            <a:ext cx="8839200" cy="3533776"/>
          </a:xfrm>
          <a:prstGeom prst="rect">
            <a:avLst/>
          </a:prstGeom>
          <a:noFill/>
        </p:spPr>
      </p:pic>
      <p:sp>
        <p:nvSpPr>
          <p:cNvPr id="2" name="Rectangle 1"/>
          <p:cNvSpPr/>
          <p:nvPr/>
        </p:nvSpPr>
        <p:spPr>
          <a:xfrm>
            <a:off x="1676400" y="5715001"/>
            <a:ext cx="8489872" cy="954107"/>
          </a:xfrm>
          <a:prstGeom prst="rect">
            <a:avLst/>
          </a:prstGeom>
        </p:spPr>
        <p:txBody>
          <a:bodyPr wrap="square">
            <a:spAutoFit/>
          </a:bodyPr>
          <a:lstStyle/>
          <a:p>
            <a:r>
              <a:rPr lang="nl-NL" sz="2800" dirty="0">
                <a:solidFill>
                  <a:srgbClr val="FF0000"/>
                </a:solidFill>
                <a:latin typeface="Times New Roman" panose="02020603050405020304" pitchFamily="18" charset="0"/>
                <a:cs typeface="Times New Roman" panose="02020603050405020304" pitchFamily="18" charset="0"/>
              </a:rPr>
              <a:t>Em sẽ trở về trường nhờ sự giúp đỡ của các thầy cô giáo hay vào nhà dân gần đó nhờ các bác đưa qua suối.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0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1593" y="332415"/>
            <a:ext cx="5138741" cy="752528"/>
          </a:xfrm>
          <a:prstGeom prst="rect">
            <a:avLst/>
          </a:prstGeom>
        </p:spPr>
        <p:txBody>
          <a:bodyPr spcFirstLastPara="1" vert="horz" wrap="square" lIns="121856" tIns="121856" rIns="121856" bIns="121856" rtlCol="0" anchor="ctr" anchorCtr="0">
            <a:noAutofit/>
          </a:bodyPr>
          <a:lstStyle/>
          <a:p>
            <a:r>
              <a:rPr lang="en-US" sz="3599" b="1" dirty="0">
                <a:latin typeface="Times New Roman" panose="02020603050405020304" pitchFamily="18" charset="0"/>
                <a:cs typeface="Times New Roman" panose="02020603050405020304" pitchFamily="18" charset="0"/>
              </a:rPr>
              <a:t>H</a:t>
            </a:r>
            <a:r>
              <a:rPr lang="vi-VN" sz="3599" b="1" dirty="0">
                <a:latin typeface="Times New Roman" panose="02020603050405020304" pitchFamily="18" charset="0"/>
                <a:cs typeface="Times New Roman" panose="02020603050405020304" pitchFamily="18" charset="0"/>
              </a:rPr>
              <a:t>ư</a:t>
            </a:r>
            <a:r>
              <a:rPr lang="en-US" sz="3599" b="1" dirty="0" err="1">
                <a:latin typeface="Times New Roman" panose="02020603050405020304" pitchFamily="18" charset="0"/>
                <a:cs typeface="Times New Roman" panose="02020603050405020304" pitchFamily="18" charset="0"/>
              </a:rPr>
              <a:t>ớng</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dẫn</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tự</a:t>
            </a:r>
            <a:r>
              <a:rPr lang="en-US" sz="3599" b="1" dirty="0">
                <a:latin typeface="Times New Roman" panose="02020603050405020304" pitchFamily="18" charset="0"/>
                <a:cs typeface="Times New Roman" panose="02020603050405020304" pitchFamily="18" charset="0"/>
              </a:rPr>
              <a:t> </a:t>
            </a:r>
            <a:r>
              <a:rPr lang="en-US" sz="3599" b="1" dirty="0" err="1">
                <a:latin typeface="Times New Roman" panose="02020603050405020304" pitchFamily="18" charset="0"/>
                <a:cs typeface="Times New Roman" panose="02020603050405020304" pitchFamily="18" charset="0"/>
              </a:rPr>
              <a:t>học</a:t>
            </a:r>
            <a:endParaRPr sz="3599"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646" y="12200"/>
            <a:ext cx="2851796" cy="1196787"/>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5560" y="1193303"/>
            <a:ext cx="3214881"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9754" y="3358679"/>
            <a:ext cx="1192237" cy="1155654"/>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8965" y="2270040"/>
            <a:ext cx="1192237" cy="112214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126">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126">
                <a:defRPr/>
              </a:pPr>
              <a:r>
                <a:rPr lang="nb-NO" altLang="id-ID" sz="6598"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1202" y="2861361"/>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854" y="2094885"/>
            <a:ext cx="4073047" cy="953886"/>
          </a:xfrm>
          <a:prstGeom prst="rect">
            <a:avLst/>
          </a:prstGeom>
        </p:spPr>
        <p:txBody>
          <a:bodyPr wrap="square">
            <a:spAutoFit/>
            <a:scene3d>
              <a:camera prst="orthographicFront"/>
              <a:lightRig rig="threePt" dir="t"/>
            </a:scene3d>
            <a:sp3d contourW="12700"/>
          </a:bodyPr>
          <a:lstStyle/>
          <a:p>
            <a:pPr defTabSz="914217">
              <a:defRPr/>
            </a:pPr>
            <a:r>
              <a:rPr lang="it-IT" sz="2799" b="1" i="1" dirty="0">
                <a:solidFill>
                  <a:srgbClr val="2A4849"/>
                </a:solidFill>
                <a:latin typeface="Times New Roman" panose="02020603050405020304" pitchFamily="18" charset="0"/>
                <a:cs typeface="Times New Roman" panose="02020603050405020304" pitchFamily="18" charset="0"/>
              </a:rPr>
              <a:t>* Bài cũ: hoàn thành bài tập theo yêu cầu.</a:t>
            </a:r>
            <a:endParaRPr lang="en-US" sz="2799" dirty="0">
              <a:solidFill>
                <a:srgbClr val="2A4849"/>
              </a:solidFill>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620" y="3914795"/>
            <a:ext cx="1142660"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909" y="3578857"/>
            <a:ext cx="3607992" cy="2246128"/>
          </a:xfrm>
          <a:prstGeom prst="rect">
            <a:avLst/>
          </a:prstGeom>
          <a:noFill/>
        </p:spPr>
        <p:txBody>
          <a:bodyPr wrap="square" rtlCol="0">
            <a:spAutoFit/>
            <a:scene3d>
              <a:camera prst="orthographicFront"/>
              <a:lightRig rig="threePt" dir="t"/>
            </a:scene3d>
            <a:sp3d contourW="12700"/>
          </a:bodyPr>
          <a:lstStyle/>
          <a:p>
            <a:pPr algn="just" defTabSz="914217">
              <a:defRPr/>
            </a:pP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mới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Soạn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bài</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Viết</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a:solidFill>
                  <a:srgbClr val="2A4849"/>
                </a:solidFill>
                <a:latin typeface="Times New Roman" panose="02020603050405020304" pitchFamily="18" charset="0"/>
                <a:cs typeface="Times New Roman" panose="02020603050405020304" pitchFamily="18" charset="0"/>
              </a:rPr>
              <a:t>văn</a:t>
            </a:r>
            <a:r>
              <a:rPr lang="en-US" sz="2799" b="1" i="1" dirty="0">
                <a:solidFill>
                  <a:srgbClr val="2A4849"/>
                </a:solidFill>
                <a:latin typeface="Times New Roman" panose="02020603050405020304" pitchFamily="18" charset="0"/>
                <a:cs typeface="Times New Roman" panose="02020603050405020304" pitchFamily="18" charset="0"/>
              </a:rPr>
              <a:t> </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bản</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thuyết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a:solidFill>
                  <a:srgbClr val="2A4849"/>
                </a:solidFill>
                <a:latin typeface="Times New Roman" panose="02020603050405020304" pitchFamily="18" charset="0"/>
                <a:cs typeface="Times New Roman" panose="02020603050405020304" pitchFamily="18" charset="0"/>
              </a:rPr>
              <a:t>minh </a:t>
            </a:r>
            <a:r>
              <a:rPr lang="en-US" sz="2799" b="1" i="1" dirty="0" err="1" smtClean="0">
                <a:solidFill>
                  <a:srgbClr val="2A4849"/>
                </a:solidFill>
                <a:latin typeface="Times New Roman" panose="02020603050405020304" pitchFamily="18" charset="0"/>
                <a:cs typeface="Times New Roman" panose="02020603050405020304" pitchFamily="18" charset="0"/>
              </a:rPr>
              <a:t>về</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một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quy</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tắc</a:t>
            </a:r>
            <a:r>
              <a:rPr lang="en-US" sz="2799" b="1" i="1" dirty="0" smtClean="0">
                <a:solidFill>
                  <a:srgbClr val="2A4849"/>
                </a:solidFill>
                <a:latin typeface="Times New Roman" panose="02020603050405020304" pitchFamily="18" charset="0"/>
                <a:cs typeface="Times New Roman" panose="02020603050405020304" pitchFamily="18" charset="0"/>
              </a:rPr>
              <a:t> hay </a:t>
            </a:r>
            <a:r>
              <a:rPr lang="en-US" sz="2799" b="1" i="1" dirty="0" err="1" smtClean="0">
                <a:solidFill>
                  <a:srgbClr val="2A4849"/>
                </a:solidFill>
                <a:latin typeface="Times New Roman" panose="02020603050405020304" pitchFamily="18" charset="0"/>
                <a:cs typeface="Times New Roman" panose="02020603050405020304" pitchFamily="18" charset="0"/>
              </a:rPr>
              <a:t>luật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lệ</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trong</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hoạt</a:t>
            </a:r>
            <a:r>
              <a:rPr lang="en-US" sz="2799" b="1" i="1" dirty="0" smtClean="0">
                <a:solidFill>
                  <a:srgbClr val="2A4849"/>
                </a:solidFill>
                <a:latin typeface="Times New Roman" panose="02020603050405020304" pitchFamily="18" charset="0"/>
                <a:cs typeface="Times New Roman" panose="02020603050405020304" pitchFamily="18" charset="0"/>
              </a:rPr>
              <a:t> </a:t>
            </a:r>
            <a:r>
              <a:rPr lang="en-US" sz="2799" b="1" i="1" dirty="0" err="1" smtClean="0">
                <a:solidFill>
                  <a:srgbClr val="2A4849"/>
                </a:solidFill>
                <a:latin typeface="Times New Roman" panose="02020603050405020304" pitchFamily="18" charset="0"/>
                <a:cs typeface="Times New Roman" panose="02020603050405020304" pitchFamily="18" charset="0"/>
              </a:rPr>
              <a:t>động</a:t>
            </a:r>
            <a:r>
              <a:rPr lang="en-US" sz="2799" b="1" i="1" dirty="0" smtClean="0">
                <a:solidFill>
                  <a:srgbClr val="2A4849"/>
                </a:solidFill>
                <a:latin typeface="Times New Roman" panose="02020603050405020304" pitchFamily="18" charset="0"/>
                <a:cs typeface="Times New Roman" panose="02020603050405020304" pitchFamily="18" charset="0"/>
              </a:rPr>
              <a:t>.</a:t>
            </a:r>
            <a:endParaRPr lang="en-US" sz="2799" dirty="0">
              <a:solidFill>
                <a:srgbClr val="2A4849"/>
              </a:solidFill>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32" y="2486760"/>
            <a:ext cx="5227013" cy="4162603"/>
          </a:xfrm>
          <a:prstGeom prst="rect">
            <a:avLst/>
          </a:prstGeom>
        </p:spPr>
      </p:pic>
    </p:spTree>
    <p:extLst>
      <p:ext uri="{BB962C8B-B14F-4D97-AF65-F5344CB8AC3E}">
        <p14:creationId xmlns:p14="http://schemas.microsoft.com/office/powerpoint/2010/main" val="14776175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1501" y="338006"/>
            <a:ext cx="9974205"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indent="228600" algn="just">
              <a:defRPr/>
            </a:pP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gây</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tai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nạn</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đuối</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trẻ</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fr-FR" sz="36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fr-FR" sz="3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225778" y="1300788"/>
            <a:ext cx="11401777" cy="1754326"/>
          </a:xfrm>
          <a:prstGeom prst="rect">
            <a:avLst/>
          </a:prstGeom>
        </p:spPr>
        <p:txBody>
          <a:bodyPr wrap="square">
            <a:spAutoFit/>
          </a:bodyPr>
          <a:lstStyle/>
          <a:p>
            <a:pPr algn="just"/>
            <a:r>
              <a:rPr lang="fr-FR" sz="360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N</a:t>
            </a:r>
            <a:r>
              <a:rPr lang="vi-VN" sz="3600" dirty="0">
                <a:solidFill>
                  <a:srgbClr val="FF0000"/>
                </a:solidFill>
                <a:latin typeface="+mj-lt"/>
              </a:rPr>
              <a:t>guyên </a:t>
            </a:r>
            <a:r>
              <a:rPr lang="vi-VN" sz="3600" dirty="0">
                <a:solidFill>
                  <a:srgbClr val="FF0000"/>
                </a:solidFill>
                <a:latin typeface="+mj-lt"/>
              </a:rPr>
              <a:t>nhân phổ biến dẫn tới những tai nạn đuối nước </a:t>
            </a:r>
            <a:r>
              <a:rPr lang="vi-VN" sz="3600" dirty="0">
                <a:solidFill>
                  <a:srgbClr val="FF0000"/>
                </a:solidFill>
                <a:latin typeface="+mj-lt"/>
              </a:rPr>
              <a:t>là </a:t>
            </a:r>
            <a:r>
              <a:rPr lang="vi-VN" sz="3600" dirty="0">
                <a:solidFill>
                  <a:srgbClr val="FF0000"/>
                </a:solidFill>
                <a:latin typeface="+mj-lt"/>
              </a:rPr>
              <a:t>do thiếu sự giám sát của người lớn, chủ quan của </a:t>
            </a:r>
            <a:r>
              <a:rPr lang="en-US" sz="3600" dirty="0">
                <a:solidFill>
                  <a:srgbClr val="FF0000"/>
                </a:solidFill>
                <a:latin typeface="+mj-lt"/>
              </a:rPr>
              <a:t>cha</a:t>
            </a:r>
            <a:r>
              <a:rPr lang="vi-VN" sz="3600" dirty="0">
                <a:solidFill>
                  <a:srgbClr val="FF0000"/>
                </a:solidFill>
                <a:latin typeface="+mj-lt"/>
              </a:rPr>
              <a:t> </a:t>
            </a:r>
            <a:r>
              <a:rPr lang="vi-VN" sz="3600" dirty="0">
                <a:solidFill>
                  <a:srgbClr val="FF0000"/>
                </a:solidFill>
                <a:latin typeface="+mj-lt"/>
              </a:rPr>
              <a:t>mẹ để trẻ tự do vui chơi tại </a:t>
            </a:r>
            <a:r>
              <a:rPr lang="vi-VN" sz="3600" dirty="0">
                <a:solidFill>
                  <a:srgbClr val="FF0000"/>
                </a:solidFill>
                <a:latin typeface="+mj-lt"/>
              </a:rPr>
              <a:t>khu </a:t>
            </a:r>
            <a:r>
              <a:rPr lang="vi-VN" sz="3600" dirty="0">
                <a:solidFill>
                  <a:srgbClr val="FF0000"/>
                </a:solidFill>
                <a:latin typeface="+mj-lt"/>
              </a:rPr>
              <a:t>vực nguy </a:t>
            </a:r>
            <a:r>
              <a:rPr lang="vi-VN" sz="3600" dirty="0">
                <a:solidFill>
                  <a:srgbClr val="FF0000"/>
                </a:solidFill>
                <a:latin typeface="+mj-lt"/>
              </a:rPr>
              <a:t>hiểm</a:t>
            </a:r>
            <a:r>
              <a:rPr lang="en-US" sz="3600" dirty="0" smtClean="0">
                <a:solidFill>
                  <a:srgbClr val="FF0000"/>
                </a:solidFill>
                <a:latin typeface="+mj-lt"/>
              </a:rPr>
              <a:t>: </a:t>
            </a:r>
            <a:r>
              <a:rPr lang="vi-VN" sz="3600" dirty="0" smtClean="0">
                <a:solidFill>
                  <a:srgbClr val="FF0000"/>
                </a:solidFill>
                <a:latin typeface="+mj-lt"/>
              </a:rPr>
              <a:t>sông</a:t>
            </a:r>
            <a:r>
              <a:rPr lang="vi-VN" sz="3600" dirty="0">
                <a:solidFill>
                  <a:srgbClr val="FF0000"/>
                </a:solidFill>
                <a:latin typeface="+mj-lt"/>
              </a:rPr>
              <a:t>, suối, ao, hồ</a:t>
            </a:r>
            <a:r>
              <a:rPr lang="vi-VN" sz="3600" dirty="0">
                <a:solidFill>
                  <a:srgbClr val="FF0000"/>
                </a:solidFill>
                <a:latin typeface="+mj-lt"/>
              </a:rPr>
              <a:t>.</a:t>
            </a:r>
            <a:r>
              <a:rPr lang="fr-FR" sz="3600" dirty="0">
                <a:ln w="1905"/>
                <a:solidFill>
                  <a:srgbClr val="FF0000"/>
                </a:solidFill>
                <a:effectLst>
                  <a:innerShdw blurRad="69850" dist="43180" dir="5400000">
                    <a:srgbClr val="000000">
                      <a:alpha val="65000"/>
                    </a:srgbClr>
                  </a:innerShdw>
                </a:effectLst>
                <a:latin typeface="+mj-lt"/>
              </a:rPr>
              <a:t> </a:t>
            </a:r>
          </a:p>
        </p:txBody>
      </p:sp>
      <p:sp>
        <p:nvSpPr>
          <p:cNvPr id="8" name="Rectangle 7"/>
          <p:cNvSpPr/>
          <p:nvPr/>
        </p:nvSpPr>
        <p:spPr>
          <a:xfrm>
            <a:off x="225778" y="3256913"/>
            <a:ext cx="11401777" cy="1754326"/>
          </a:xfrm>
          <a:prstGeom prst="rect">
            <a:avLst/>
          </a:prstGeom>
        </p:spPr>
        <p:txBody>
          <a:bodyPr wrap="square">
            <a:spAutoFit/>
          </a:bodyPr>
          <a:lstStyle/>
          <a:p>
            <a:pPr algn="just"/>
            <a:r>
              <a:rPr lang="fr-FR" sz="3600" dirty="0">
                <a:ln w="1905"/>
                <a:solidFill>
                  <a:schemeClr val="accent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600" dirty="0">
                <a:solidFill>
                  <a:schemeClr val="accent5"/>
                </a:solidFill>
                <a:latin typeface="Times New Roman" panose="02020603050405020304" pitchFamily="18" charset="0"/>
                <a:cs typeface="Times New Roman" panose="02020603050405020304" pitchFamily="18" charset="0"/>
              </a:rPr>
              <a:t>T</a:t>
            </a:r>
            <a:r>
              <a:rPr lang="vi-VN" sz="3600" dirty="0">
                <a:solidFill>
                  <a:schemeClr val="accent5"/>
                </a:solidFill>
                <a:latin typeface="Times New Roman" panose="02020603050405020304" pitchFamily="18" charset="0"/>
                <a:cs typeface="Times New Roman" panose="02020603050405020304" pitchFamily="18" charset="0"/>
              </a:rPr>
              <a:t>rẻ </a:t>
            </a:r>
            <a:r>
              <a:rPr lang="vi-VN" sz="3600" dirty="0">
                <a:solidFill>
                  <a:schemeClr val="accent5"/>
                </a:solidFill>
                <a:latin typeface="Times New Roman" panose="02020603050405020304" pitchFamily="18" charset="0"/>
                <a:cs typeface="Times New Roman" panose="02020603050405020304" pitchFamily="18" charset="0"/>
              </a:rPr>
              <a:t>không biết bơi, chưa được dạy kỹ năng đảm bảo an toàn và xử lý tình huống khi bơi và không có kỹ năng cứu đuối.</a:t>
            </a:r>
            <a:r>
              <a:rPr lang="fr-FR" sz="3600" dirty="0">
                <a:ln w="1905"/>
                <a:solidFill>
                  <a:schemeClr val="accent5"/>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p>
        </p:txBody>
      </p:sp>
      <p:sp>
        <p:nvSpPr>
          <p:cNvPr id="2" name="TextBox 1"/>
          <p:cNvSpPr txBox="1"/>
          <p:nvPr/>
        </p:nvSpPr>
        <p:spPr>
          <a:xfrm>
            <a:off x="225778" y="4938644"/>
            <a:ext cx="11480799"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 </a:t>
            </a:r>
            <a:r>
              <a:rPr lang="vi-VN" sz="3600" dirty="0">
                <a:solidFill>
                  <a:srgbClr val="7030A0"/>
                </a:solidFill>
                <a:latin typeface="Times New Roman" panose="02020603050405020304" pitchFamily="18" charset="0"/>
                <a:cs typeface="Times New Roman" panose="02020603050405020304" pitchFamily="18" charset="0"/>
              </a:rPr>
              <a:t>Bên </a:t>
            </a:r>
            <a:r>
              <a:rPr lang="vi-VN" sz="3600" dirty="0">
                <a:solidFill>
                  <a:srgbClr val="7030A0"/>
                </a:solidFill>
                <a:latin typeface="Times New Roman" panose="02020603050405020304" pitchFamily="18" charset="0"/>
                <a:cs typeface="Times New Roman" panose="02020603050405020304" pitchFamily="18" charset="0"/>
              </a:rPr>
              <a:t>cạnh đó, cũng xảy ra trường hợp trẻ bị chết đuối do sự không an toàn của các môi trường sống xung quanh.</a:t>
            </a:r>
          </a:p>
        </p:txBody>
      </p:sp>
    </p:spTree>
    <p:extLst>
      <p:ext uri="{BB962C8B-B14F-4D97-AF65-F5344CB8AC3E}">
        <p14:creationId xmlns:p14="http://schemas.microsoft.com/office/powerpoint/2010/main" val="42675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33317" y="2928451"/>
            <a:ext cx="7497579" cy="3929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24439" y="-590615"/>
            <a:ext cx="3658123" cy="323286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612806" y="-706207"/>
            <a:ext cx="4379832" cy="346404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83423" y="2210646"/>
            <a:ext cx="810213" cy="8282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44790" y="604295"/>
            <a:ext cx="824653" cy="843047"/>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97933" flipH="1">
            <a:off x="10669443" y="2152586"/>
            <a:ext cx="993945" cy="993945"/>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84635">
            <a:off x="10954074" y="3899011"/>
            <a:ext cx="468607" cy="44560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417976">
            <a:off x="766800" y="3981457"/>
            <a:ext cx="445837" cy="49738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604409">
            <a:off x="996349" y="1121349"/>
            <a:ext cx="399765" cy="38014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flipV="1">
            <a:off x="-20963" y="443374"/>
            <a:ext cx="645944" cy="645944"/>
          </a:xfrm>
          <a:prstGeom prst="rect">
            <a:avLst/>
          </a:prstGeom>
        </p:spPr>
      </p:pic>
      <p:sp>
        <p:nvSpPr>
          <p:cNvPr id="11" name="Rectangle 10"/>
          <p:cNvSpPr/>
          <p:nvPr/>
        </p:nvSpPr>
        <p:spPr>
          <a:xfrm>
            <a:off x="2236250" y="119821"/>
            <a:ext cx="7643349" cy="1938992"/>
          </a:xfrm>
          <a:prstGeom prst="rect">
            <a:avLst/>
          </a:prstGeom>
        </p:spPr>
        <p:txBody>
          <a:bodyPr wrap="square">
            <a:spAutoFit/>
          </a:bodyPr>
          <a:lstStyle/>
          <a:p>
            <a:pPr algn="ctr"/>
            <a:r>
              <a:rPr lang="en-US" sz="4000" b="1" u="sng" dirty="0">
                <a:solidFill>
                  <a:srgbClr val="C00000"/>
                </a:solidFill>
                <a:latin typeface="Times New Roman" pitchFamily="18" charset="0"/>
                <a:cs typeface="Times New Roman" pitchFamily="18" charset="0"/>
              </a:rPr>
              <a:t>TIẾT  </a:t>
            </a:r>
            <a:r>
              <a:rPr lang="en-US" sz="4000" b="1" dirty="0" smtClean="0">
                <a:solidFill>
                  <a:srgbClr val="C00000"/>
                </a:solidFill>
                <a:latin typeface="Times New Roman" pitchFamily="18" charset="0"/>
                <a:cs typeface="Times New Roman" pitchFamily="18" charset="0"/>
              </a:rPr>
              <a:t>: </a:t>
            </a:r>
            <a:r>
              <a:rPr lang="en-US" sz="4000" b="1" dirty="0">
                <a:solidFill>
                  <a:srgbClr val="C00000"/>
                </a:solidFill>
                <a:latin typeface="Times New Roman" pitchFamily="18" charset="0"/>
                <a:cs typeface="Times New Roman" pitchFamily="18" charset="0"/>
              </a:rPr>
              <a:t>ĐỌC MỞ RỘNG THEO THỂ LOẠI</a:t>
            </a:r>
            <a:r>
              <a:rPr lang="en-US" sz="4000" b="1" dirty="0" smtClean="0">
                <a:solidFill>
                  <a:srgbClr val="C00000"/>
                </a:solidFill>
                <a:latin typeface="Times New Roman" pitchFamily="18" charset="0"/>
                <a:cs typeface="Times New Roman" pitchFamily="18" charset="0"/>
              </a:rPr>
              <a:t>: PHÒNG TRÁNH ĐUỐI NƯỚC</a:t>
            </a:r>
            <a:endParaRPr lang="en-US" sz="4000" b="1" dirty="0">
              <a:solidFill>
                <a:srgbClr val="C00000"/>
              </a:solidFill>
              <a:latin typeface="Times New Roman" pitchFamily="18" charset="0"/>
              <a:cs typeface="Times New Roman" pitchFamily="18" charset="0"/>
            </a:endParaRPr>
          </a:p>
        </p:txBody>
      </p:sp>
      <p:sp>
        <p:nvSpPr>
          <p:cNvPr id="15" name="AutoShape 2" descr="Các biện pháp phòng tránh tai nạn đuối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1033" y="1989870"/>
            <a:ext cx="4562284" cy="4692230"/>
          </a:xfrm>
          <a:prstGeom prst="rect">
            <a:avLst/>
          </a:prstGeom>
        </p:spPr>
      </p:pic>
      <p:sp>
        <p:nvSpPr>
          <p:cNvPr id="20" name="TextBox 19"/>
          <p:cNvSpPr txBox="1"/>
          <p:nvPr/>
        </p:nvSpPr>
        <p:spPr>
          <a:xfrm>
            <a:off x="7407797" y="1902307"/>
            <a:ext cx="3261646"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22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750711" y="110399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20721" y="1688767"/>
            <a:ext cx="1782796" cy="52322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sz="2800" b="1" dirty="0">
                <a:ln>
                  <a:solidFill>
                    <a:srgbClr val="FFFF00"/>
                  </a:solidFill>
                </a:ln>
                <a:latin typeface="Times New Roman" panose="02020603050405020304" pitchFamily="18" charset="0"/>
                <a:cs typeface="Times New Roman" panose="02020603050405020304" pitchFamily="18" charset="0"/>
              </a:rPr>
              <a:t>1. Tác giả:</a:t>
            </a:r>
          </a:p>
        </p:txBody>
      </p:sp>
      <p:sp>
        <p:nvSpPr>
          <p:cNvPr id="21510" name="TextBox 9"/>
          <p:cNvSpPr txBox="1">
            <a:spLocks noChangeArrowheads="1"/>
          </p:cNvSpPr>
          <p:nvPr/>
        </p:nvSpPr>
        <p:spPr bwMode="auto">
          <a:xfrm>
            <a:off x="1020322" y="2211987"/>
            <a:ext cx="50149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20000"/>
              </a:spcBef>
              <a:buClrTx/>
              <a:buSzTx/>
              <a:buNone/>
            </a:pPr>
            <a:r>
              <a:rPr lang="en-US" alt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Nguyễn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gia</a:t>
            </a:r>
            <a:r>
              <a:rPr lang="en-US" sz="3600" dirty="0" smtClean="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6311724" y="1688767"/>
            <a:ext cx="0" cy="4410075"/>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8319" y="907593"/>
            <a:ext cx="5402748" cy="5764140"/>
          </a:xfrm>
          <a:prstGeom prst="rect">
            <a:avLst/>
          </a:prstGeom>
        </p:spPr>
      </p:pic>
    </p:spTree>
    <p:extLst>
      <p:ext uri="{BB962C8B-B14F-4D97-AF65-F5344CB8AC3E}">
        <p14:creationId xmlns:p14="http://schemas.microsoft.com/office/powerpoint/2010/main" val="2361855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strips(downLeft)">
                                      <p:cBhvr>
                                        <p:cTn id="18"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567554" y="1588390"/>
            <a:ext cx="2204386" cy="523220"/>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x-none" sz="2800" b="1" dirty="0" smtClean="0">
                <a:ln>
                  <a:solidFill>
                    <a:srgbClr val="FFFF00"/>
                  </a:solidFill>
                </a:ln>
                <a:latin typeface="Times New Roman" panose="02020603050405020304" pitchFamily="18" charset="0"/>
                <a:cs typeface="Times New Roman" panose="02020603050405020304" pitchFamily="18" charset="0"/>
              </a:rPr>
              <a:t>2</a:t>
            </a:r>
            <a:r>
              <a:rPr lang="x-none" altLang="x-none" sz="2800" b="1" dirty="0" smtClean="0">
                <a:ln>
                  <a:solidFill>
                    <a:srgbClr val="FFFF00"/>
                  </a:solidFill>
                </a:ln>
                <a:latin typeface="Times New Roman" panose="02020603050405020304" pitchFamily="18" charset="0"/>
                <a:cs typeface="Times New Roman" panose="02020603050405020304" pitchFamily="18" charset="0"/>
              </a:rPr>
              <a:t>. </a:t>
            </a:r>
            <a:r>
              <a:rPr lang="x-none" altLang="x-none" sz="2800" b="1" dirty="0">
                <a:ln>
                  <a:solidFill>
                    <a:srgbClr val="FFFF00"/>
                  </a:solidFill>
                </a:ln>
                <a:latin typeface="Times New Roman" panose="02020603050405020304" pitchFamily="18" charset="0"/>
                <a:cs typeface="Times New Roman" panose="02020603050405020304" pitchFamily="18" charset="0"/>
              </a:rPr>
              <a:t>Tác </a:t>
            </a:r>
            <a:r>
              <a:rPr lang="en-US" altLang="x-none" sz="2800" b="1" dirty="0" err="1" smtClean="0">
                <a:ln>
                  <a:solidFill>
                    <a:srgbClr val="FFFF00"/>
                  </a:solidFill>
                </a:ln>
                <a:latin typeface="Times New Roman" panose="02020603050405020304" pitchFamily="18" charset="0"/>
                <a:cs typeface="Times New Roman" panose="02020603050405020304" pitchFamily="18" charset="0"/>
              </a:rPr>
              <a:t>phẩm</a:t>
            </a:r>
            <a:r>
              <a:rPr lang="x-none" altLang="x-none" sz="2800" b="1" dirty="0" smtClean="0">
                <a:ln>
                  <a:solidFill>
                    <a:srgbClr val="FFFF00"/>
                  </a:solidFill>
                </a:ln>
                <a:latin typeface="Times New Roman" panose="02020603050405020304" pitchFamily="18" charset="0"/>
                <a:cs typeface="Times New Roman" panose="02020603050405020304" pitchFamily="18" charset="0"/>
              </a:rPr>
              <a:t>:</a:t>
            </a:r>
            <a:endParaRPr lang="x-none" altLang="x-none" sz="2800" b="1" dirty="0">
              <a:ln>
                <a:solidFill>
                  <a:srgbClr val="FFFF00"/>
                </a:solidFill>
              </a:ln>
              <a:latin typeface="Times New Roman" panose="02020603050405020304" pitchFamily="18" charset="0"/>
              <a:cs typeface="Times New Roman" panose="02020603050405020304" pitchFamily="18" charset="0"/>
            </a:endParaRPr>
          </a:p>
        </p:txBody>
      </p:sp>
      <p:sp>
        <p:nvSpPr>
          <p:cNvPr id="21510" name="TextBox 9"/>
          <p:cNvSpPr txBox="1">
            <a:spLocks noChangeArrowheads="1"/>
          </p:cNvSpPr>
          <p:nvPr/>
        </p:nvSpPr>
        <p:spPr bwMode="auto">
          <a:xfrm>
            <a:off x="420782" y="2587918"/>
            <a:ext cx="8631983" cy="197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20000"/>
              </a:spcBef>
              <a:buClrTx/>
              <a:buSzTx/>
              <a:buNone/>
            </a:pPr>
            <a:r>
              <a:rPr lang="en-US" altLang="en-US" sz="3600" dirty="0" smtClean="0">
                <a:latin typeface="Times New Roman" panose="02020603050405020304" pitchFamily="18" charset="0"/>
                <a:cs typeface="Times New Roman" panose="02020603050405020304" pitchFamily="18" charset="0"/>
              </a:rPr>
              <a:t>  - </a:t>
            </a:r>
            <a:r>
              <a:rPr lang="en-US" altLang="en-US" sz="3600" dirty="0" err="1" smtClean="0">
                <a:latin typeface="Times New Roman" panose="02020603050405020304" pitchFamily="18" charset="0"/>
                <a:cs typeface="Times New Roman" panose="02020603050405020304" pitchFamily="18" charset="0"/>
              </a:rPr>
              <a:t>Xuất</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xứ</a:t>
            </a:r>
            <a:r>
              <a:rPr lang="en-US" altLang="en-US" sz="3600" dirty="0">
                <a:latin typeface="Times New Roman" panose="02020603050405020304" pitchFamily="18" charset="0"/>
                <a:cs typeface="Times New Roman" panose="02020603050405020304" pitchFamily="18" charset="0"/>
              </a:rPr>
              <a:t>: </a:t>
            </a:r>
            <a:r>
              <a:rPr lang="vi-VN" altLang="en-US" sz="3600" dirty="0" smtClean="0">
                <a:latin typeface="Times New Roman" panose="02020603050405020304" pitchFamily="18" charset="0"/>
                <a:cs typeface="Times New Roman" panose="02020603050405020304" pitchFamily="18" charset="0"/>
              </a:rPr>
              <a:t> Trích trong Cẩm </a:t>
            </a:r>
          </a:p>
          <a:p>
            <a:pPr>
              <a:spcBef>
                <a:spcPct val="20000"/>
              </a:spcBef>
              <a:buClrTx/>
              <a:buSzTx/>
              <a:buNone/>
            </a:pPr>
            <a:r>
              <a:rPr lang="vi-VN" altLang="en-US" sz="3600" dirty="0" smtClean="0">
                <a:latin typeface="Times New Roman" panose="02020603050405020304" pitchFamily="18" charset="0"/>
                <a:cs typeface="Times New Roman" panose="02020603050405020304" pitchFamily="18" charset="0"/>
              </a:rPr>
              <a:t>nang phòng tránh đuối nước</a:t>
            </a:r>
          </a:p>
          <a:p>
            <a:pPr>
              <a:spcBef>
                <a:spcPct val="20000"/>
              </a:spcBef>
              <a:buClrTx/>
              <a:buSzTx/>
              <a:buNone/>
            </a:pPr>
            <a:r>
              <a:rPr lang="en-US" altLang="en-US" sz="3600" dirty="0" smtClean="0">
                <a:latin typeface="Times New Roman" panose="02020603050405020304" pitchFamily="18" charset="0"/>
                <a:cs typeface="Times New Roman" panose="02020603050405020304" pitchFamily="18" charset="0"/>
              </a:rPr>
              <a:t>NXB Kim </a:t>
            </a:r>
            <a:r>
              <a:rPr lang="en-US" altLang="en-US" sz="3600" dirty="0" err="1" smtClean="0">
                <a:latin typeface="Times New Roman" panose="02020603050405020304" pitchFamily="18" charset="0"/>
                <a:cs typeface="Times New Roman" panose="02020603050405020304" pitchFamily="18" charset="0"/>
              </a:rPr>
              <a:t>Đồng</a:t>
            </a:r>
            <a:r>
              <a:rPr lang="en-US" altLang="en-US" sz="3600" dirty="0" smtClean="0">
                <a:latin typeface="Times New Roman" panose="02020603050405020304" pitchFamily="18" charset="0"/>
                <a:cs typeface="Times New Roman" panose="02020603050405020304" pitchFamily="18" charset="0"/>
              </a:rPr>
              <a:t>, 2019</a:t>
            </a:r>
            <a:endParaRPr lang="en-US" altLang="en-US" sz="3600" dirty="0" smtClean="0">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6729413" y="1608139"/>
            <a:ext cx="0" cy="4410075"/>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a:t>
            </a:r>
            <a:r>
              <a:rPr lang="en-US" altLang="en-US" sz="2400" dirty="0" smtClean="0">
                <a:latin typeface="Times New Roman" panose="02020603050405020304" pitchFamily="18" charset="0"/>
                <a:cs typeface="Times New Roman" panose="02020603050405020304" pitchFamily="18" charset="0"/>
              </a:rPr>
              <a:t>PHÒNG CHỐNG ĐUỐI NƯỚC</a:t>
            </a:r>
            <a:r>
              <a:rPr lang="en-US" altLang="en-US" sz="24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361" y="778934"/>
            <a:ext cx="5810160" cy="5689600"/>
          </a:xfrm>
          <a:prstGeom prst="rect">
            <a:avLst/>
          </a:prstGeom>
        </p:spPr>
      </p:pic>
      <p:cxnSp>
        <p:nvCxnSpPr>
          <p:cNvPr id="11" name="Straight Connector 10"/>
          <p:cNvCxnSpPr>
            <a:cxnSpLocks/>
          </p:cNvCxnSpPr>
          <p:nvPr/>
        </p:nvCxnSpPr>
        <p:spPr>
          <a:xfrm>
            <a:off x="6144479" y="778934"/>
            <a:ext cx="43921" cy="5802488"/>
          </a:xfrm>
          <a:prstGeom prst="line">
            <a:avLst/>
          </a:prstGeom>
          <a:ln w="25400">
            <a:solidFill>
              <a:srgbClr val="FF0000"/>
            </a:solidFill>
          </a:ln>
        </p:spPr>
        <p:style>
          <a:lnRef idx="2">
            <a:schemeClr val="accent3"/>
          </a:lnRef>
          <a:fillRef idx="0">
            <a:schemeClr val="accent3"/>
          </a:fillRef>
          <a:effectRef idx="1">
            <a:schemeClr val="accent3"/>
          </a:effectRef>
          <a:fontRef idx="minor">
            <a:schemeClr val="tx1"/>
          </a:fontRef>
        </p:style>
      </p:cxnSp>
      <p:sp>
        <p:nvSpPr>
          <p:cNvPr id="13" name="TextBox 9"/>
          <p:cNvSpPr txBox="1">
            <a:spLocks noChangeArrowheads="1"/>
          </p:cNvSpPr>
          <p:nvPr/>
        </p:nvSpPr>
        <p:spPr bwMode="auto">
          <a:xfrm>
            <a:off x="525615" y="4563844"/>
            <a:ext cx="6208357"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20000"/>
              </a:spcBef>
              <a:buClrTx/>
              <a:buSzTx/>
              <a:buFontTx/>
              <a:buNone/>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loại</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Văn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bản</a:t>
            </a:r>
            <a:r>
              <a:rPr lang="en-US" altLang="en-US" sz="3600" dirty="0" smtClean="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thông</a:t>
            </a:r>
            <a:r>
              <a:rPr lang="en-US" altLang="en-US" sz="3600" dirty="0" smtClean="0">
                <a:latin typeface="Times New Roman" panose="02020603050405020304" pitchFamily="18" charset="0"/>
                <a:cs typeface="Times New Roman" panose="02020603050405020304" pitchFamily="18" charset="0"/>
              </a:rPr>
              <a:t> tin.</a:t>
            </a:r>
            <a:endParaRPr lang="en-US" altLang="en-US" sz="3600" dirty="0">
              <a:latin typeface="Times New Roman" panose="02020603050405020304" pitchFamily="18" charset="0"/>
              <a:cs typeface="Times New Roman" panose="02020603050405020304" pitchFamily="18" charset="0"/>
            </a:endParaRPr>
          </a:p>
          <a:p>
            <a:pPr eaLnBrk="1" hangingPunct="1">
              <a:spcBef>
                <a:spcPct val="20000"/>
              </a:spcBef>
              <a:buClrTx/>
              <a:buSzTx/>
              <a:buFontTx/>
              <a:buNone/>
            </a:pPr>
            <a:r>
              <a:rPr lang="en-US" altLang="en-US" sz="3600" dirty="0" smtClean="0">
                <a:latin typeface="Times New Roman" panose="02020603050405020304" pitchFamily="18" charset="0"/>
                <a:cs typeface="Times New Roman" panose="02020603050405020304" pitchFamily="18" charset="0"/>
              </a:rPr>
              <a:t>- </a:t>
            </a:r>
            <a:r>
              <a:rPr lang="en-US" altLang="en-US" sz="3600" dirty="0">
                <a:latin typeface="Times New Roman" panose="02020603050405020304" pitchFamily="18" charset="0"/>
                <a:cs typeface="Times New Roman" panose="02020603050405020304" pitchFamily="18" charset="0"/>
              </a:rPr>
              <a:t>PTBĐ </a:t>
            </a:r>
            <a:r>
              <a:rPr lang="en-US" altLang="en-US" sz="3600" dirty="0" err="1">
                <a:latin typeface="Times New Roman" panose="02020603050405020304" pitchFamily="18" charset="0"/>
                <a:cs typeface="Times New Roman" panose="02020603050405020304" pitchFamily="18" charset="0"/>
              </a:rPr>
              <a:t>chính</a:t>
            </a:r>
            <a:r>
              <a:rPr lang="en-US" altLang="en-US" sz="3600" dirty="0">
                <a:latin typeface="Times New Roman" panose="02020603050405020304" pitchFamily="18" charset="0"/>
                <a:cs typeface="Times New Roman" panose="02020603050405020304" pitchFamily="18" charset="0"/>
              </a:rPr>
              <a:t>: </a:t>
            </a:r>
            <a:r>
              <a:rPr lang="en-US" altLang="en-US" sz="3600" dirty="0" err="1" smtClean="0">
                <a:latin typeface="Times New Roman" panose="02020603050405020304" pitchFamily="18" charset="0"/>
                <a:cs typeface="Times New Roman" panose="02020603050405020304" pitchFamily="18" charset="0"/>
              </a:rPr>
              <a:t>Thuyết</a:t>
            </a:r>
            <a:r>
              <a:rPr lang="en-US" altLang="en-US" sz="3600" dirty="0" smtClean="0">
                <a:latin typeface="Times New Roman" panose="02020603050405020304" pitchFamily="18" charset="0"/>
                <a:cs typeface="Times New Roman" panose="02020603050405020304" pitchFamily="18" charset="0"/>
              </a:rPr>
              <a:t> minh.</a:t>
            </a:r>
            <a:endParaRPr lang="en-US" altLang="en-US" sz="3600"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flipH="1">
            <a:off x="638752" y="6018214"/>
            <a:ext cx="5287758" cy="646331"/>
          </a:xfrm>
          <a:prstGeom prst="rect">
            <a:avLst/>
          </a:prstGeom>
          <a:noFill/>
        </p:spPr>
        <p:txBody>
          <a:bodyPr wrap="square" rtlCol="0">
            <a:spAutoFit/>
          </a:bodyPr>
          <a:lstStyle/>
          <a:p>
            <a:r>
              <a:rPr lang="vi-VN" sz="3600" dirty="0" smtClean="0">
                <a:latin typeface="+mj-lt"/>
              </a:rPr>
              <a:t>- Bố cục 4 phần</a:t>
            </a:r>
            <a:endParaRPr lang="en-US" sz="3600" dirty="0">
              <a:latin typeface="+mj-lt"/>
            </a:endParaRPr>
          </a:p>
        </p:txBody>
      </p:sp>
    </p:spTree>
    <p:extLst>
      <p:ext uri="{BB962C8B-B14F-4D97-AF65-F5344CB8AC3E}">
        <p14:creationId xmlns:p14="http://schemas.microsoft.com/office/powerpoint/2010/main" val="3237480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1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1510"/>
                                        </p:tgtEl>
                                        <p:attrNameLst>
                                          <p:attrName>style.visibility</p:attrName>
                                        </p:attrNameLst>
                                      </p:cBhvr>
                                      <p:to>
                                        <p:strVal val="visible"/>
                                      </p:to>
                                    </p:set>
                                    <p:animEffect transition="in" filter="strips(downLeft)">
                                      <p:cBhvr>
                                        <p:cTn id="18" dur="500"/>
                                        <p:tgtEl>
                                          <p:spTgt spid="215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utoUpdateAnimBg="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16" name="TextBox 15"/>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420782" y="1992616"/>
            <a:ext cx="9660017" cy="403187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Bố</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altLang="x-none" b="1" dirty="0" err="1" smtClean="0">
                <a:ln>
                  <a:solidFill>
                    <a:srgbClr val="FFFF00"/>
                  </a:solidFill>
                </a:ln>
                <a:latin typeface="Times New Roman" panose="02020603050405020304" pitchFamily="18" charset="0"/>
                <a:cs typeface="Times New Roman" panose="02020603050405020304" pitchFamily="18" charset="0"/>
              </a:rPr>
              <a:t>cục</a:t>
            </a:r>
            <a:r>
              <a:rPr lang="en-US" altLang="x-none" b="1" dirty="0" smtClean="0">
                <a:ln>
                  <a:solidFill>
                    <a:srgbClr val="FFFF00"/>
                  </a:solidFill>
                </a:ln>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mục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đảm</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bơi</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buNone/>
            </a:pP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lội</a:t>
            </a:r>
            <a:r>
              <a:rPr lang="en-US" dirty="0">
                <a:latin typeface="Times New Roman" panose="02020603050405020304" pitchFamily="18" charset="0"/>
                <a:cs typeface="Times New Roman" panose="02020603050405020304" pitchFamily="18" charset="0"/>
              </a:rPr>
              <a:t>.</a:t>
            </a:r>
          </a:p>
          <a:p>
            <a:pPr>
              <a:spcBef>
                <a:spcPct val="0"/>
              </a:spcBef>
              <a:buNone/>
              <a:defRPr/>
            </a:pP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7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3763984" y="3934313"/>
              <a:ext cx="360" cy="360"/>
            </p14:xfrm>
          </p:contentPart>
        </mc:Choice>
        <mc:Fallback xmlns="">
          <p:pic>
            <p:nvPicPr>
              <p:cNvPr id="4" name="Ink 3"/>
              <p:cNvPicPr/>
              <p:nvPr/>
            </p:nvPicPr>
            <p:blipFill>
              <a:blip r:embed="rId3"/>
              <a:stretch>
                <a:fillRect/>
              </a:stretch>
            </p:blipFill>
            <p:spPr>
              <a:xfrm>
                <a:off x="3751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56824" y="4515353"/>
              <a:ext cx="360" cy="360"/>
            </p14:xfrm>
          </p:contentPart>
        </mc:Choice>
        <mc:Fallback xmlns="">
          <p:pic>
            <p:nvPicPr>
              <p:cNvPr id="5" name="Ink 4"/>
              <p:cNvPicPr/>
              <p:nvPr/>
            </p:nvPicPr>
            <p:blipFill>
              <a:blip r:embed="rId3"/>
              <a:stretch>
                <a:fillRect/>
              </a:stretch>
            </p:blipFill>
            <p:spPr>
              <a:xfrm>
                <a:off x="4244584" y="4503113"/>
                <a:ext cx="24840" cy="24840"/>
              </a:xfrm>
              <a:prstGeom prst="rect">
                <a:avLst/>
              </a:prstGeom>
            </p:spPr>
          </p:pic>
        </mc:Fallback>
      </mc:AlternateContent>
      <p:sp>
        <p:nvSpPr>
          <p:cNvPr id="7176" name="TextBox 17"/>
          <p:cNvSpPr txBox="1">
            <a:spLocks noChangeArrowheads="1"/>
          </p:cNvSpPr>
          <p:nvPr/>
        </p:nvSpPr>
        <p:spPr bwMode="auto">
          <a:xfrm>
            <a:off x="135467" y="76596"/>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en-US" altLang="en-US" sz="2400" b="1" dirty="0" smtClean="0">
                <a:latin typeface="Times New Roman" panose="02020603050405020304" pitchFamily="18" charset="0"/>
                <a:cs typeface="Times New Roman" panose="02020603050405020304" pitchFamily="18" charset="0"/>
              </a:rPr>
              <a:t>         TIẾT : </a:t>
            </a:r>
            <a:r>
              <a:rPr lang="en-US" altLang="en-US" sz="2400" b="1" dirty="0">
                <a:latin typeface="Times New Roman" panose="02020603050405020304" pitchFamily="18" charset="0"/>
                <a:cs typeface="Times New Roman" panose="02020603050405020304" pitchFamily="18" charset="0"/>
              </a:rPr>
              <a:t>ĐỌC MỞ RỘNG THEO THỂ </a:t>
            </a:r>
            <a:r>
              <a:rPr lang="en-US" altLang="en-US" sz="2400" b="1" dirty="0" smtClean="0">
                <a:latin typeface="Times New Roman" panose="02020603050405020304" pitchFamily="18" charset="0"/>
                <a:cs typeface="Times New Roman" panose="02020603050405020304" pitchFamily="18" charset="0"/>
              </a:rPr>
              <a:t>LOẠI  PHÒNG CHỐNG ĐUỐI NƯỚC</a:t>
            </a:r>
            <a:r>
              <a:rPr lang="en-US" altLang="en-US" sz="2400" dirty="0">
                <a:latin typeface="Times New Roman" panose="02020603050405020304" pitchFamily="18" charset="0"/>
                <a:cs typeface="Times New Roman" panose="02020603050405020304" pitchFamily="18" charset="0"/>
              </a:rPr>
              <a:t>										</a:t>
            </a:r>
          </a:p>
        </p:txBody>
      </p:sp>
      <p:sp>
        <p:nvSpPr>
          <p:cNvPr id="16" name="TextBox 15"/>
          <p:cNvSpPr txBox="1">
            <a:spLocks noChangeArrowheads="1"/>
          </p:cNvSpPr>
          <p:nvPr/>
        </p:nvSpPr>
        <p:spPr bwMode="auto">
          <a:xfrm>
            <a:off x="420782" y="1112082"/>
            <a:ext cx="3299878"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a:ln>
                  <a:solidFill>
                    <a:srgbClr val="FFFF00"/>
                  </a:solidFill>
                </a:ln>
                <a:latin typeface="Times New Roman" panose="02020603050405020304" pitchFamily="18" charset="0"/>
                <a:cs typeface="Times New Roman" panose="02020603050405020304" pitchFamily="18" charset="0"/>
              </a:rPr>
              <a:t>I. </a:t>
            </a:r>
            <a:r>
              <a:rPr lang="en-US" altLang="x-none" b="1" dirty="0" err="1">
                <a:ln>
                  <a:solidFill>
                    <a:srgbClr val="FFFF00"/>
                  </a:solidFill>
                </a:ln>
                <a:latin typeface="Times New Roman" panose="02020603050405020304" pitchFamily="18" charset="0"/>
                <a:cs typeface="Times New Roman" panose="02020603050405020304" pitchFamily="18" charset="0"/>
              </a:rPr>
              <a:t>Tìm</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hiểu</a:t>
            </a:r>
            <a:r>
              <a:rPr lang="en-US" altLang="x-none" b="1" dirty="0">
                <a:ln>
                  <a:solidFill>
                    <a:srgbClr val="FFFF00"/>
                  </a:solidFill>
                </a:ln>
                <a:latin typeface="Times New Roman" panose="02020603050405020304" pitchFamily="18" charset="0"/>
                <a:cs typeface="Times New Roman" panose="02020603050405020304" pitchFamily="18" charset="0"/>
              </a:rPr>
              <a:t> </a:t>
            </a:r>
            <a:r>
              <a:rPr lang="en-US" altLang="x-none" b="1" dirty="0" err="1">
                <a:ln>
                  <a:solidFill>
                    <a:srgbClr val="FFFF00"/>
                  </a:solidFill>
                </a:ln>
                <a:latin typeface="Times New Roman" panose="02020603050405020304" pitchFamily="18" charset="0"/>
                <a:cs typeface="Times New Roman" panose="02020603050405020304" pitchFamily="18" charset="0"/>
              </a:rPr>
              <a:t>chung</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
        <p:nvSpPr>
          <p:cNvPr id="17" name="TextBox 16"/>
          <p:cNvSpPr txBox="1">
            <a:spLocks noChangeArrowheads="1"/>
          </p:cNvSpPr>
          <p:nvPr/>
        </p:nvSpPr>
        <p:spPr bwMode="auto">
          <a:xfrm>
            <a:off x="420782" y="1992616"/>
            <a:ext cx="4060727" cy="58477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x-none" altLang="x-none" b="1" dirty="0" smtClean="0">
                <a:ln>
                  <a:solidFill>
                    <a:srgbClr val="FFFF00"/>
                  </a:solidFill>
                </a:ln>
                <a:latin typeface="Times New Roman" panose="02020603050405020304" pitchFamily="18" charset="0"/>
                <a:cs typeface="Times New Roman" panose="02020603050405020304" pitchFamily="18" charset="0"/>
              </a:rPr>
              <a:t>I</a:t>
            </a:r>
            <a:r>
              <a:rPr lang="en-US" altLang="x-none" b="1" dirty="0" smtClean="0">
                <a:ln>
                  <a:solidFill>
                    <a:srgbClr val="FFFF00"/>
                  </a:solidFill>
                </a:ln>
                <a:latin typeface="Times New Roman" panose="02020603050405020304" pitchFamily="18" charset="0"/>
                <a:cs typeface="Times New Roman" panose="02020603050405020304" pitchFamily="18" charset="0"/>
              </a:rPr>
              <a:t>I</a:t>
            </a:r>
            <a:r>
              <a:rPr lang="x-none" altLang="x-none" b="1" dirty="0" smtClean="0">
                <a:ln>
                  <a:solidFill>
                    <a:srgbClr val="FFFF00"/>
                  </a:solidFill>
                </a:ln>
                <a:latin typeface="Times New Roman" panose="02020603050405020304" pitchFamily="18" charset="0"/>
                <a:cs typeface="Times New Roman" panose="02020603050405020304" pitchFamily="18" charset="0"/>
              </a:rPr>
              <a:t>. </a:t>
            </a:r>
            <a:r>
              <a:rPr lang="vi-VN" altLang="x-none" b="1" dirty="0" smtClean="0">
                <a:ln>
                  <a:solidFill>
                    <a:srgbClr val="FFFF00"/>
                  </a:solidFill>
                </a:ln>
                <a:latin typeface="Times New Roman" panose="02020603050405020304" pitchFamily="18" charset="0"/>
                <a:cs typeface="Times New Roman" panose="02020603050405020304" pitchFamily="18" charset="0"/>
              </a:rPr>
              <a:t>Đọc – hiểu văn bản</a:t>
            </a:r>
            <a:endParaRPr lang="x-none" altLang="x-none" b="1" dirty="0">
              <a:ln>
                <a:solidFill>
                  <a:srgbClr val="FFFF00"/>
                </a:solidFill>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21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TotalTime>
  <Words>1627</Words>
  <Application>Microsoft Office PowerPoint</Application>
  <PresentationFormat>Widescreen</PresentationFormat>
  <Paragraphs>187</Paragraphs>
  <Slides>33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MS PGothic</vt:lpstr>
      <vt:lpstr>.VnTime</vt:lpstr>
      <vt:lpstr>Arial</vt:lpstr>
      <vt:lpstr>Calibri</vt:lpstr>
      <vt:lpstr>Calibri Light</vt:lpstr>
      <vt:lpstr>Times New Roman</vt:lpstr>
      <vt:lpstr>Wingdings</vt:lpstr>
      <vt:lpstr>Wingdings 3</vt:lpstr>
      <vt:lpstr>仓耳玄三M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41</cp:revision>
  <dcterms:created xsi:type="dcterms:W3CDTF">2022-06-13T02:53:12Z</dcterms:created>
  <dcterms:modified xsi:type="dcterms:W3CDTF">2022-06-23T04:32:06Z</dcterms:modified>
</cp:coreProperties>
</file>