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69" r:id="rId4"/>
    <p:sldId id="259" r:id="rId5"/>
    <p:sldId id="270" r:id="rId6"/>
    <p:sldId id="257" r:id="rId7"/>
    <p:sldId id="279" r:id="rId8"/>
    <p:sldId id="285" r:id="rId9"/>
    <p:sldId id="286" r:id="rId10"/>
    <p:sldId id="258" r:id="rId11"/>
    <p:sldId id="280" r:id="rId12"/>
    <p:sldId id="281" r:id="rId13"/>
    <p:sldId id="282" r:id="rId14"/>
    <p:sldId id="283" r:id="rId15"/>
    <p:sldId id="262" r:id="rId16"/>
    <p:sldId id="260" r:id="rId17"/>
    <p:sldId id="284" r:id="rId18"/>
    <p:sldId id="263"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1" d="100"/>
          <a:sy n="71" d="100"/>
        </p:scale>
        <p:origin x="-138"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53C29E54-23A1-4066-8A4A-B6411328F44C}"/>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BB12AF1F-8223-4C33-B1BD-86845575B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8FAE154-636E-4FAF-BD1C-3E182D466779}"/>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42245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477B75-8362-48F4-820D-260BECAC9BF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44E4F40-D4B1-4B44-8BC3-B527EF48B95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2761FAD-C74A-40A7-839C-858C6CBEBBB5}"/>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2B42D47D-F4B4-4A73-8D1E-11C3AE683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870A524-F2AE-479B-BA44-0EB1BBB28749}"/>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330973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25ABDF9-A0F0-471B-8EA6-3BD2ADD36958}"/>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9CA493F0-C4F9-4651-B6BD-47E1CF70A4D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3775F62-E237-4CBD-8D98-9D88D2B60458}"/>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BC81D538-CA7B-4084-9B47-5147AF13E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818B1E5-B393-4EA0-95F0-C1E6A1618F28}"/>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46377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DB90F6A5-6B71-4069-8526-03003AC40513}"/>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A855F6D3-5025-4906-ACBE-23FA4E0F62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DC2DEA1-0785-4CEA-B6F1-F45BC0D3CDD2}"/>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414627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82F88B-C46F-4693-A058-B990FD37056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6F837C8-F726-40D4-AF85-FCF4F9D5C65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E14E5EA-62A0-4409-A9F6-2AE617825857}"/>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FE8C50A6-1057-477F-A7D9-0329315867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FAC533B-F312-449B-9249-2A6736BC736C}"/>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162246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6B4945-920E-4FAE-A7C5-60FB5043D08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0013838-FA0C-44D2-A7F9-88BAC3B586C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DCA7557F-8320-40FB-8F6D-355CFE249164}"/>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AE2A8C85-57A6-48D1-B6E9-E26B70628025}"/>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6" name="Footer Placeholder 5">
            <a:extLst>
              <a:ext uri="{FF2B5EF4-FFF2-40B4-BE49-F238E27FC236}">
                <a16:creationId xmlns="" xmlns:a16="http://schemas.microsoft.com/office/drawing/2014/main" id="{7DC64122-7BA5-4D55-A7F9-FBBCC61BB7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1224003-7925-4D44-AE3C-68490A059D76}"/>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4256795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76261B-94D9-4047-96C3-803CF5DFE81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 xmlns:a16="http://schemas.microsoft.com/office/drawing/2014/main" id="{BD2376C9-2DC8-4E60-BD0F-0B4E72CD1A73}"/>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8EF8428-4686-4ED1-B35D-82C1177EBD32}"/>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95C6E8D-DA32-4678-8B11-751E8ECC256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6F268B37-A591-4B33-BA5E-391D406FA36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8305596-1EDA-40D9-A39C-C0021E9A2209}"/>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8" name="Footer Placeholder 7">
            <a:extLst>
              <a:ext uri="{FF2B5EF4-FFF2-40B4-BE49-F238E27FC236}">
                <a16:creationId xmlns="" xmlns:a16="http://schemas.microsoft.com/office/drawing/2014/main" id="{C1316889-E045-4E98-8FD9-42C5F75548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2E3BFE02-376D-4B6E-82B8-DB731B0C1C6D}"/>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338692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DBFEDF-A59D-452B-B9B9-754D99894A8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 xmlns:a16="http://schemas.microsoft.com/office/drawing/2014/main" id="{7A5BBE30-76CD-44A2-B558-AF6D3AFAE503}"/>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4" name="Footer Placeholder 3">
            <a:extLst>
              <a:ext uri="{FF2B5EF4-FFF2-40B4-BE49-F238E27FC236}">
                <a16:creationId xmlns="" xmlns:a16="http://schemas.microsoft.com/office/drawing/2014/main" id="{28E4F902-14EE-4F36-ADE5-7727206E51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7CD33E7-0EF7-46DD-852F-0692BD73A2E7}"/>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256560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D29A391-EF3B-403C-98DA-F99AEE074144}"/>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3" name="Footer Placeholder 2">
            <a:extLst>
              <a:ext uri="{FF2B5EF4-FFF2-40B4-BE49-F238E27FC236}">
                <a16:creationId xmlns="" xmlns:a16="http://schemas.microsoft.com/office/drawing/2014/main" id="{1A4A3B7B-0254-46B3-BAA9-FA7B56E4B5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C6C43648-59D8-4DBE-B0ED-807179BC8CF0}"/>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101412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F04986-0698-4AA0-B388-6411B950168C}"/>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F28EC8A-EADD-4B17-B436-1F90412B52FA}"/>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FFC98A0-BF37-486A-886E-BE28A27CBD0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293373E-140D-45AC-A90F-174740989885}"/>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6" name="Footer Placeholder 5">
            <a:extLst>
              <a:ext uri="{FF2B5EF4-FFF2-40B4-BE49-F238E27FC236}">
                <a16:creationId xmlns="" xmlns:a16="http://schemas.microsoft.com/office/drawing/2014/main" id="{C9F3FDD5-F27E-4E0A-926A-E7A9F4F679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AF6D273-BCCC-41AB-A5BE-5CDC0EEAB662}"/>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374761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9409C6-5A3F-4862-8280-A797A0137B5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1102E21C-B24D-4DFC-8773-3780125EE3C8}"/>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5A87EFB3-20D4-4D98-A607-308DE37213D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1E2EE6F-9AAB-4E79-8622-27E18A6FD1BD}"/>
              </a:ext>
            </a:extLst>
          </p:cNvPr>
          <p:cNvSpPr>
            <a:spLocks noGrp="1"/>
          </p:cNvSpPr>
          <p:nvPr>
            <p:ph type="dt" sz="half" idx="10"/>
          </p:nvPr>
        </p:nvSpPr>
        <p:spPr/>
        <p:txBody>
          <a:bodyPr/>
          <a:lstStyle/>
          <a:p>
            <a:fld id="{4A8F1692-9F8D-411A-9C16-425555511FE8}" type="datetimeFigureOut">
              <a:rPr lang="en-US" smtClean="0"/>
              <a:t>6/29/2022</a:t>
            </a:fld>
            <a:endParaRPr lang="en-US"/>
          </a:p>
        </p:txBody>
      </p:sp>
      <p:sp>
        <p:nvSpPr>
          <p:cNvPr id="6" name="Footer Placeholder 5">
            <a:extLst>
              <a:ext uri="{FF2B5EF4-FFF2-40B4-BE49-F238E27FC236}">
                <a16:creationId xmlns="" xmlns:a16="http://schemas.microsoft.com/office/drawing/2014/main" id="{A71284BD-6CCB-4CAD-B3D3-9FA3B01D0B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25C7652-FAAD-4379-BD84-DB4662A1D829}"/>
              </a:ext>
            </a:extLst>
          </p:cNvPr>
          <p:cNvSpPr>
            <a:spLocks noGrp="1"/>
          </p:cNvSpPr>
          <p:nvPr>
            <p:ph type="sldNum" sz="quarter" idx="12"/>
          </p:nvPr>
        </p:nvSpPr>
        <p:spPr/>
        <p:txBody>
          <a:bodyPr/>
          <a:lstStyle/>
          <a:p>
            <a:fld id="{65C251A6-B550-4BE8-B3BA-DA9D45F97ABA}" type="slidenum">
              <a:rPr lang="en-US" smtClean="0"/>
              <a:t>‹#›</a:t>
            </a:fld>
            <a:endParaRPr lang="en-US"/>
          </a:p>
        </p:txBody>
      </p:sp>
    </p:spTree>
    <p:extLst>
      <p:ext uri="{BB962C8B-B14F-4D97-AF65-F5344CB8AC3E}">
        <p14:creationId xmlns:p14="http://schemas.microsoft.com/office/powerpoint/2010/main" val="493227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tile tx="0" ty="0" sx="100000" sy="100000" flip="none" algn="tl"/>
        </a:blip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A82B293A-E929-45EC-B172-A52F9F0FD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F1692-9F8D-411A-9C16-425555511FE8}" type="datetimeFigureOut">
              <a:rPr lang="en-US" smtClean="0"/>
              <a:t>6/29/2022</a:t>
            </a:fld>
            <a:endParaRPr lang="en-US"/>
          </a:p>
        </p:txBody>
      </p:sp>
      <p:sp>
        <p:nvSpPr>
          <p:cNvPr id="5" name="Footer Placeholder 4">
            <a:extLst>
              <a:ext uri="{FF2B5EF4-FFF2-40B4-BE49-F238E27FC236}">
                <a16:creationId xmlns="" xmlns:a16="http://schemas.microsoft.com/office/drawing/2014/main" id="{3575E5DC-538A-47F7-A859-B3EC7F3C5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55307D87-B1F1-48B7-87DE-C6DFF3739A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251A6-B550-4BE8-B3BA-DA9D45F97ABA}" type="slidenum">
              <a:rPr lang="en-US" smtClean="0"/>
              <a:t>‹#›</a:t>
            </a:fld>
            <a:endParaRPr lang="en-US"/>
          </a:p>
        </p:txBody>
      </p:sp>
      <p:cxnSp>
        <p:nvCxnSpPr>
          <p:cNvPr id="12" name="Straight Connector 11">
            <a:extLst>
              <a:ext uri="{FF2B5EF4-FFF2-40B4-BE49-F238E27FC236}">
                <a16:creationId xmlns="" xmlns:a16="http://schemas.microsoft.com/office/drawing/2014/main" id="{A9F950BE-4E64-4452-AC0B-9810ED614D97}"/>
              </a:ext>
            </a:extLst>
          </p:cNvPr>
          <p:cNvCxnSpPr/>
          <p:nvPr userDrawn="1"/>
        </p:nvCxnSpPr>
        <p:spPr>
          <a:xfrm>
            <a:off x="0" y="0"/>
            <a:ext cx="12192000" cy="0"/>
          </a:xfrm>
          <a:prstGeom prst="line">
            <a:avLst/>
          </a:prstGeom>
          <a:ln w="66675" cmpd="thickThi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27A5E837-23AE-46BA-9089-2A740991D032}"/>
              </a:ext>
            </a:extLst>
          </p:cNvPr>
          <p:cNvCxnSpPr/>
          <p:nvPr userDrawn="1"/>
        </p:nvCxnSpPr>
        <p:spPr>
          <a:xfrm>
            <a:off x="0" y="6858000"/>
            <a:ext cx="12192000" cy="0"/>
          </a:xfrm>
          <a:prstGeom prst="line">
            <a:avLst/>
          </a:prstGeom>
          <a:ln w="66675" cmpd="thinThick"/>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16860469-0E52-49D0-B73F-73ABCDA2F281}"/>
              </a:ext>
            </a:extLst>
          </p:cNvPr>
          <p:cNvCxnSpPr/>
          <p:nvPr userDrawn="1"/>
        </p:nvCxnSpPr>
        <p:spPr>
          <a:xfrm>
            <a:off x="0"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7DC1A378-A5AC-42CE-B712-1B04FCAB40FB}"/>
              </a:ext>
            </a:extLst>
          </p:cNvPr>
          <p:cNvCxnSpPr/>
          <p:nvPr userDrawn="1"/>
        </p:nvCxnSpPr>
        <p:spPr>
          <a:xfrm>
            <a:off x="0" y="0"/>
            <a:ext cx="0" cy="6858000"/>
          </a:xfrm>
          <a:prstGeom prst="line">
            <a:avLst/>
          </a:prstGeom>
          <a:ln w="66675" cmpd="thinThick"/>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3AC6CBE7-8EBE-47A5-B0FA-121905B3B785}"/>
              </a:ext>
            </a:extLst>
          </p:cNvPr>
          <p:cNvCxnSpPr/>
          <p:nvPr userDrawn="1"/>
        </p:nvCxnSpPr>
        <p:spPr>
          <a:xfrm>
            <a:off x="12192000" y="0"/>
            <a:ext cx="0" cy="6858000"/>
          </a:xfrm>
          <a:prstGeom prst="line">
            <a:avLst/>
          </a:prstGeom>
          <a:ln w="66675"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330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88F11DBE-D7E8-420A-A853-43C452BD19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6" name="TextBox 5">
            <a:extLst>
              <a:ext uri="{FF2B5EF4-FFF2-40B4-BE49-F238E27FC236}">
                <a16:creationId xmlns="" xmlns:a16="http://schemas.microsoft.com/office/drawing/2014/main" id="{C65CFE94-99FC-4697-A83B-4CE42C598F1F}"/>
              </a:ext>
            </a:extLst>
          </p:cNvPr>
          <p:cNvSpPr txBox="1"/>
          <p:nvPr/>
        </p:nvSpPr>
        <p:spPr>
          <a:xfrm>
            <a:off x="4154613" y="5453077"/>
            <a:ext cx="6272981" cy="461665"/>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Giáo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p>
        </p:txBody>
      </p:sp>
      <p:sp>
        <p:nvSpPr>
          <p:cNvPr id="7" name="TextBox 6">
            <a:extLst>
              <a:ext uri="{FF2B5EF4-FFF2-40B4-BE49-F238E27FC236}">
                <a16:creationId xmlns="" xmlns:a16="http://schemas.microsoft.com/office/drawing/2014/main" id="{B5060D0C-5F3E-4FE5-8034-952AE9C48E65}"/>
              </a:ext>
            </a:extLst>
          </p:cNvPr>
          <p:cNvSpPr txBox="1"/>
          <p:nvPr/>
        </p:nvSpPr>
        <p:spPr>
          <a:xfrm>
            <a:off x="4154612" y="5831930"/>
            <a:ext cx="6272981" cy="461665"/>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THCS….</a:t>
            </a:r>
          </a:p>
        </p:txBody>
      </p:sp>
      <p:sp>
        <p:nvSpPr>
          <p:cNvPr id="2" name="Rectangle 1"/>
          <p:cNvSpPr/>
          <p:nvPr/>
        </p:nvSpPr>
        <p:spPr>
          <a:xfrm>
            <a:off x="2502794" y="751344"/>
            <a:ext cx="7186411" cy="2677656"/>
          </a:xfrm>
          <a:prstGeom prst="rect">
            <a:avLst/>
          </a:prstGeom>
        </p:spPr>
        <p:txBody>
          <a:bodyPr wrap="square">
            <a:spAutoFit/>
          </a:bodyPr>
          <a:lstStyle/>
          <a:p>
            <a:pPr algn="ctr"/>
            <a:r>
              <a:rPr lang="en-US" sz="2800" b="1" dirty="0">
                <a:solidFill>
                  <a:srgbClr val="FF0000"/>
                </a:solidFill>
                <a:latin typeface="Times New Roman" pitchFamily="18" charset="0"/>
                <a:cs typeface="Times New Roman" pitchFamily="18" charset="0"/>
              </a:rPr>
              <a:t>BÀI 4</a:t>
            </a:r>
            <a:r>
              <a:rPr lang="en-US" sz="2800" b="1" dirty="0" smtClean="0">
                <a:solidFill>
                  <a:srgbClr val="FF0000"/>
                </a:solidFill>
                <a:latin typeface="Times New Roman" pitchFamily="18" charset="0"/>
                <a:cs typeface="Times New Roman" pitchFamily="18" charset="0"/>
              </a:rPr>
              <a:t>:</a:t>
            </a:r>
          </a:p>
          <a:p>
            <a:pPr algn="ctr"/>
            <a:r>
              <a:rPr lang="en-US" sz="2800" b="1" dirty="0">
                <a:solidFill>
                  <a:srgbClr val="FF0000"/>
                </a:solidFill>
                <a:latin typeface="Times New Roman" pitchFamily="18" charset="0"/>
                <a:cs typeface="Times New Roman" pitchFamily="18" charset="0"/>
              </a:rPr>
              <a:t>THỰC HÀNH TIẾNG VIỆT:  </a:t>
            </a:r>
            <a:endParaRPr lang="vi-VN" sz="2800" dirty="0">
              <a:solidFill>
                <a:srgbClr val="FF0000"/>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 </a:t>
            </a:r>
            <a:endParaRPr lang="vi-VN" sz="2800" dirty="0">
              <a:solidFill>
                <a:srgbClr val="FF0000"/>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MẠCH LẠC TRONG VĂN BẢN. </a:t>
            </a:r>
            <a:endParaRPr lang="vi-VN" sz="2800" dirty="0">
              <a:solidFill>
                <a:srgbClr val="FF0000"/>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 NGÔN NGỮ CỦA CÁC VÙNG MIỀN</a:t>
            </a:r>
            <a:endParaRPr lang="vi-VN" sz="2800" dirty="0">
              <a:solidFill>
                <a:srgbClr val="FF0000"/>
              </a:solidFill>
              <a:latin typeface="Times New Roman" pitchFamily="18" charset="0"/>
              <a:cs typeface="Times New Roman" pitchFamily="18" charset="0"/>
            </a:endParaRPr>
          </a:p>
          <a:p>
            <a:pPr algn="ctr"/>
            <a:endParaRPr lang="vi-VN" sz="2800" dirty="0">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07866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921" y="191835"/>
            <a:ext cx="11492248" cy="523220"/>
          </a:xfrm>
          <a:prstGeom prst="rect">
            <a:avLst/>
          </a:prstGeom>
        </p:spPr>
        <p:txBody>
          <a:bodyPr wrap="square">
            <a:spAutoFit/>
          </a:bodyPr>
          <a:lstStyle/>
          <a:p>
            <a:r>
              <a:rPr lang="vi-VN" sz="2800" b="1" dirty="0" smtClean="0">
                <a:solidFill>
                  <a:srgbClr val="0000CC"/>
                </a:solidFill>
                <a:latin typeface="Times New Roman" pitchFamily="18" charset="0"/>
                <a:cs typeface="Times New Roman" pitchFamily="18" charset="0"/>
              </a:rPr>
              <a:t>2. </a:t>
            </a:r>
            <a:r>
              <a:rPr lang="vi-VN" sz="2800" b="1" u="sng" dirty="0" smtClean="0">
                <a:solidFill>
                  <a:srgbClr val="0000CC"/>
                </a:solidFill>
                <a:latin typeface="Times New Roman" pitchFamily="18" charset="0"/>
                <a:cs typeface="Times New Roman" pitchFamily="18" charset="0"/>
              </a:rPr>
              <a:t>Cách </a:t>
            </a:r>
            <a:r>
              <a:rPr lang="vi-VN" sz="2800" b="1" u="sng" dirty="0">
                <a:solidFill>
                  <a:srgbClr val="0000CC"/>
                </a:solidFill>
                <a:latin typeface="Times New Roman" pitchFamily="18" charset="0"/>
                <a:cs typeface="Times New Roman" pitchFamily="18" charset="0"/>
              </a:rPr>
              <a:t>xây dựng tính mạch lạc trong văn </a:t>
            </a:r>
            <a:r>
              <a:rPr lang="vi-VN" sz="2800" b="1" u="sng" dirty="0" smtClean="0">
                <a:solidFill>
                  <a:srgbClr val="0000CC"/>
                </a:solidFill>
                <a:latin typeface="Times New Roman" pitchFamily="18" charset="0"/>
                <a:cs typeface="Times New Roman" pitchFamily="18" charset="0"/>
              </a:rPr>
              <a:t>bản</a:t>
            </a:r>
            <a:r>
              <a:rPr lang="vi-VN" sz="2800" b="1"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
        <p:nvSpPr>
          <p:cNvPr id="3" name="Rectangle 2"/>
          <p:cNvSpPr/>
          <p:nvPr/>
        </p:nvSpPr>
        <p:spPr>
          <a:xfrm>
            <a:off x="0" y="715055"/>
            <a:ext cx="11492248" cy="1384995"/>
          </a:xfrm>
          <a:prstGeom prst="rect">
            <a:avLst/>
          </a:prstGeom>
        </p:spPr>
        <p:txBody>
          <a:bodyPr wrap="square">
            <a:spAutoFit/>
          </a:bodyPr>
          <a:lstStyle/>
          <a:p>
            <a:r>
              <a:rPr lang="vi-VN" sz="2800" dirty="0" smtClean="0">
                <a:latin typeface="Times New Roman" pitchFamily="18" charset="0"/>
                <a:cs typeface="Times New Roman" pitchFamily="18" charset="0"/>
              </a:rPr>
              <a:t>- Yêu cầu </a:t>
            </a:r>
            <a:r>
              <a:rPr lang="vi-VN" sz="2800" dirty="0">
                <a:latin typeface="Times New Roman" pitchFamily="18" charset="0"/>
                <a:cs typeface="Times New Roman" pitchFamily="18" charset="0"/>
              </a:rPr>
              <a:t>mỗi HS đánh số các đoạn, rồi thay đổi theo một trật tự khác, nhưng phải giải thích được lí do thay đổi. </a:t>
            </a:r>
          </a:p>
          <a:p>
            <a:r>
              <a:rPr lang="vi-VN" sz="2800" dirty="0" smtClean="0">
                <a:latin typeface="Times New Roman" pitchFamily="18" charset="0"/>
                <a:cs typeface="Times New Roman" pitchFamily="18" charset="0"/>
              </a:rPr>
              <a:t>- HS </a:t>
            </a:r>
            <a:r>
              <a:rPr lang="vi-VN" sz="2800" dirty="0">
                <a:latin typeface="Times New Roman" pitchFamily="18" charset="0"/>
                <a:cs typeface="Times New Roman" pitchFamily="18" charset="0"/>
              </a:rPr>
              <a:t>chia sẻ trong nhóm để trao đổi, thảo luận. </a:t>
            </a:r>
          </a:p>
        </p:txBody>
      </p:sp>
    </p:spTree>
    <p:extLst>
      <p:ext uri="{BB962C8B-B14F-4D97-AF65-F5344CB8AC3E}">
        <p14:creationId xmlns:p14="http://schemas.microsoft.com/office/powerpoint/2010/main" val="184431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755"/>
            <a:ext cx="12192000" cy="3970318"/>
          </a:xfrm>
          <a:prstGeom prst="rect">
            <a:avLst/>
          </a:prstGeom>
        </p:spPr>
        <p:txBody>
          <a:bodyPr wrap="square">
            <a:spAutoFit/>
          </a:bodyPr>
          <a:lstStyle/>
          <a:p>
            <a:r>
              <a:rPr lang="vi-VN" sz="2800" dirty="0" smtClean="0"/>
              <a:t>   </a:t>
            </a:r>
            <a:r>
              <a:rPr lang="vi-VN" sz="2800" dirty="0" smtClean="0">
                <a:latin typeface="Times New Roman" pitchFamily="18" charset="0"/>
                <a:cs typeface="Times New Roman" pitchFamily="18" charset="0"/>
              </a:rPr>
              <a:t>Chú </a:t>
            </a:r>
            <a:r>
              <a:rPr lang="vi-VN" sz="2800" dirty="0">
                <a:latin typeface="Times New Roman" pitchFamily="18" charset="0"/>
                <a:cs typeface="Times New Roman" pitchFamily="18" charset="0"/>
              </a:rPr>
              <a:t>trọng  tính mạch lạc của văn bản qua mạch chảy chính: Cốm là đặc sản của làng Vòng, xuất phát từ hạt non của “thóc nếp hoa vàng”, nhờ công khéo và kinh nghiệm của người làng Vòng, trải qua nhiều công đoạn cuối cùng đã trở thành món ăn tinh khiết, thơm tho, trang nhã. Thưởng thức cốm cũng chính là thưởng thức văn hoá ẩm thực nước nhà, thể hiện vẻ đẹp thanh nhã tinh tế trong lối sống của con người.</a:t>
            </a:r>
          </a:p>
          <a:p>
            <a:r>
              <a:rPr lang="vi-VN" sz="2800" dirty="0" smtClean="0">
                <a:latin typeface="Times New Roman" pitchFamily="18" charset="0"/>
                <a:cs typeface="Times New Roman" pitchFamily="18" charset="0"/>
              </a:rPr>
              <a:t>   Vũ </a:t>
            </a:r>
            <a:r>
              <a:rPr lang="vi-VN" sz="2800" dirty="0">
                <a:latin typeface="Times New Roman" pitchFamily="18" charset="0"/>
                <a:cs typeface="Times New Roman" pitchFamily="18" charset="0"/>
              </a:rPr>
              <a:t>Bằng đã triển khai vấn đề từ nhỏ đến lớn, từ cụ thể đến khái quát. VB cũng có thể được sắp xếp lại, đi từ khái quát đến cụ thể, mạch logic vẫn được đảm bảo, nhưng mạch cảm xúc sẽ không được mượt mà hấp dẫn như cách sắp xếp ban đầu.</a:t>
            </a:r>
            <a:endParaRPr lang="vi-VN"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5538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681" y="213157"/>
            <a:ext cx="3648691" cy="530594"/>
          </a:xfrm>
          <a:prstGeom prst="rect">
            <a:avLst/>
          </a:prstGeom>
        </p:spPr>
        <p:txBody>
          <a:bodyPr wrap="none">
            <a:spAutoFit/>
          </a:bodyPr>
          <a:lstStyle/>
          <a:p>
            <a:pPr marR="0" lvl="0" algn="just">
              <a:lnSpc>
                <a:spcPct val="107000"/>
              </a:lnSpc>
              <a:spcBef>
                <a:spcPts val="0"/>
              </a:spcBef>
              <a:spcAft>
                <a:spcPts val="0"/>
              </a:spcAft>
            </a:pPr>
            <a:r>
              <a:rPr lang="en-US" sz="2800" b="1" dirty="0" smtClean="0">
                <a:solidFill>
                  <a:srgbClr val="0000CC"/>
                </a:solidFill>
                <a:latin typeface="Times New Roman"/>
                <a:ea typeface="Arial"/>
                <a:cs typeface="Times New Roman"/>
              </a:rPr>
              <a:t>3. </a:t>
            </a:r>
            <a:r>
              <a:rPr lang="en-US" sz="2800" b="1" u="sng" dirty="0" err="1" smtClean="0">
                <a:solidFill>
                  <a:srgbClr val="0000CC"/>
                </a:solidFill>
                <a:latin typeface="Times New Roman"/>
                <a:ea typeface="Arial"/>
                <a:cs typeface="Times New Roman"/>
              </a:rPr>
              <a:t>Từ</a:t>
            </a:r>
            <a:r>
              <a:rPr lang="en-US" sz="2800" b="1" u="sng" dirty="0" smtClean="0">
                <a:solidFill>
                  <a:srgbClr val="0000CC"/>
                </a:solidFill>
                <a:latin typeface="Times New Roman"/>
                <a:ea typeface="Arial"/>
                <a:cs typeface="Times New Roman"/>
              </a:rPr>
              <a:t> </a:t>
            </a:r>
            <a:r>
              <a:rPr lang="en-US" sz="2800" b="1" u="sng" dirty="0" err="1">
                <a:solidFill>
                  <a:srgbClr val="0000CC"/>
                </a:solidFill>
                <a:latin typeface="Times New Roman"/>
                <a:ea typeface="Arial"/>
                <a:cs typeface="Times New Roman"/>
              </a:rPr>
              <a:t>ngữ</a:t>
            </a:r>
            <a:r>
              <a:rPr lang="en-US" sz="2800" b="1" u="sng" dirty="0">
                <a:solidFill>
                  <a:srgbClr val="0000CC"/>
                </a:solidFill>
                <a:latin typeface="Times New Roman"/>
                <a:ea typeface="Arial"/>
                <a:cs typeface="Times New Roman"/>
              </a:rPr>
              <a:t> </a:t>
            </a:r>
            <a:r>
              <a:rPr lang="en-US" sz="2800" b="1" u="sng" dirty="0" err="1">
                <a:solidFill>
                  <a:srgbClr val="0000CC"/>
                </a:solidFill>
                <a:latin typeface="Times New Roman"/>
                <a:ea typeface="Arial"/>
                <a:cs typeface="Times New Roman"/>
              </a:rPr>
              <a:t>địa</a:t>
            </a:r>
            <a:r>
              <a:rPr lang="en-US" sz="2800" b="1" u="sng" dirty="0">
                <a:solidFill>
                  <a:srgbClr val="0000CC"/>
                </a:solidFill>
                <a:latin typeface="Times New Roman"/>
                <a:ea typeface="Arial"/>
                <a:cs typeface="Times New Roman"/>
              </a:rPr>
              <a:t> </a:t>
            </a:r>
            <a:r>
              <a:rPr lang="en-US" sz="2800" b="1" u="sng" dirty="0" err="1">
                <a:solidFill>
                  <a:srgbClr val="0000CC"/>
                </a:solidFill>
                <a:latin typeface="Times New Roman"/>
                <a:ea typeface="Arial"/>
                <a:cs typeface="Times New Roman"/>
              </a:rPr>
              <a:t>phương</a:t>
            </a:r>
            <a:r>
              <a:rPr lang="en-US" sz="2800" b="1" dirty="0">
                <a:solidFill>
                  <a:srgbClr val="0000CC"/>
                </a:solidFill>
                <a:latin typeface="Times New Roman"/>
                <a:ea typeface="Arial"/>
                <a:cs typeface="Times New Roman"/>
              </a:rPr>
              <a:t>:</a:t>
            </a:r>
            <a:endParaRPr lang="vi-VN" sz="2800" dirty="0">
              <a:solidFill>
                <a:srgbClr val="0000CC"/>
              </a:solidFill>
              <a:effectLst/>
              <a:latin typeface="Calibri"/>
              <a:ea typeface="Calibri"/>
              <a:cs typeface="Times New Roman"/>
            </a:endParaRPr>
          </a:p>
        </p:txBody>
      </p:sp>
      <p:sp>
        <p:nvSpPr>
          <p:cNvPr id="3" name="Rectangle 2"/>
          <p:cNvSpPr/>
          <p:nvPr/>
        </p:nvSpPr>
        <p:spPr>
          <a:xfrm>
            <a:off x="1" y="764344"/>
            <a:ext cx="12192000" cy="2397451"/>
          </a:xfrm>
          <a:prstGeom prst="rect">
            <a:avLst/>
          </a:prstGeom>
        </p:spPr>
        <p:txBody>
          <a:bodyPr wrap="square">
            <a:spAutoFit/>
          </a:bodyPr>
          <a:lstStyle/>
          <a:p>
            <a:pPr algn="just">
              <a:lnSpc>
                <a:spcPct val="107000"/>
              </a:lnSpc>
            </a:pPr>
            <a:r>
              <a:rPr lang="vi-VN" sz="2800" dirty="0">
                <a:solidFill>
                  <a:srgbClr val="231F20"/>
                </a:solidFill>
                <a:latin typeface="Times New Roman" pitchFamily="18" charset="0"/>
                <a:ea typeface="Times New Roman"/>
                <a:cs typeface="Times New Roman" pitchFamily="18" charset="0"/>
              </a:rPr>
              <a:t>HS</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chia</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sẻ</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về</a:t>
            </a:r>
            <a:r>
              <a:rPr lang="vi-VN" sz="2800" spc="-30"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ngôn</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ngữ</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các</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vùng</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miền</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mà</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các</a:t>
            </a:r>
            <a:r>
              <a:rPr lang="vi-VN" sz="2800" spc="-30"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em</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biết,</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từ</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đó</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nhắc</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lại</a:t>
            </a:r>
            <a:r>
              <a:rPr lang="vi-VN" sz="2800" spc="-25" dirty="0">
                <a:solidFill>
                  <a:srgbClr val="231F20"/>
                </a:solidFill>
                <a:latin typeface="Times New Roman" pitchFamily="18" charset="0"/>
                <a:ea typeface="Times New Roman"/>
                <a:cs typeface="Times New Roman" pitchFamily="18" charset="0"/>
              </a:rPr>
              <a:t> </a:t>
            </a:r>
            <a:r>
              <a:rPr lang="vi-VN" sz="2800" dirty="0">
                <a:solidFill>
                  <a:srgbClr val="231F20"/>
                </a:solidFill>
                <a:latin typeface="Times New Roman" pitchFamily="18" charset="0"/>
                <a:ea typeface="Times New Roman"/>
                <a:cs typeface="Times New Roman" pitchFamily="18" charset="0"/>
              </a:rPr>
              <a:t>kiến thức về ngôn ngữ các vùng miền đã học:</a:t>
            </a:r>
            <a:endParaRPr lang="vi-VN" sz="2800" dirty="0">
              <a:latin typeface="Times New Roman" pitchFamily="18" charset="0"/>
              <a:ea typeface="Calibri"/>
              <a:cs typeface="Times New Roman" pitchFamily="18" charset="0"/>
            </a:endParaRPr>
          </a:p>
          <a:p>
            <a:pPr algn="just">
              <a:lnSpc>
                <a:spcPct val="107000"/>
              </a:lnSpc>
            </a:pPr>
            <a:r>
              <a:rPr lang="vi-VN" sz="2800" dirty="0">
                <a:solidFill>
                  <a:srgbClr val="FF0000"/>
                </a:solidFill>
                <a:latin typeface="Times New Roman" pitchFamily="18" charset="0"/>
                <a:ea typeface="Times New Roman"/>
                <a:cs typeface="Times New Roman" pitchFamily="18" charset="0"/>
              </a:rPr>
              <a:t>? Em hãy nêu một số từ ngữ địa phương mà em biết?</a:t>
            </a:r>
            <a:endParaRPr lang="vi-VN" sz="2800" dirty="0">
              <a:solidFill>
                <a:srgbClr val="FF0000"/>
              </a:solidFill>
              <a:latin typeface="Times New Roman" pitchFamily="18" charset="0"/>
              <a:ea typeface="Calibri"/>
              <a:cs typeface="Times New Roman" pitchFamily="18" charset="0"/>
            </a:endParaRPr>
          </a:p>
          <a:p>
            <a:pPr algn="just">
              <a:lnSpc>
                <a:spcPct val="107000"/>
              </a:lnSpc>
            </a:pPr>
            <a:r>
              <a:rPr lang="vi-VN" sz="2800" dirty="0">
                <a:solidFill>
                  <a:srgbClr val="FF0000"/>
                </a:solidFill>
                <a:latin typeface="Times New Roman" pitchFamily="18" charset="0"/>
                <a:ea typeface="Times New Roman"/>
                <a:cs typeface="Times New Roman" pitchFamily="18" charset="0"/>
              </a:rPr>
              <a:t>? Từ đó, hãy rút ra đặc điểm của từ ngữ địa phương?</a:t>
            </a:r>
            <a:endParaRPr lang="vi-VN" sz="2800" dirty="0">
              <a:solidFill>
                <a:srgbClr val="FF0000"/>
              </a:solidFill>
              <a:latin typeface="Times New Roman" pitchFamily="18" charset="0"/>
              <a:ea typeface="Calibri"/>
              <a:cs typeface="Times New Roman" pitchFamily="18" charset="0"/>
            </a:endParaRPr>
          </a:p>
          <a:p>
            <a:pPr algn="just">
              <a:lnSpc>
                <a:spcPct val="107000"/>
              </a:lnSpc>
            </a:pPr>
            <a:r>
              <a:rPr lang="vi-VN" sz="2800" dirty="0">
                <a:solidFill>
                  <a:srgbClr val="FF0000"/>
                </a:solidFill>
                <a:latin typeface="Times New Roman" pitchFamily="18" charset="0"/>
                <a:ea typeface="Times New Roman"/>
                <a:cs typeface="Times New Roman" pitchFamily="18" charset="0"/>
              </a:rPr>
              <a:t>? Xác định các từ ngữ địa phương theo bảng </a:t>
            </a:r>
            <a:r>
              <a:rPr lang="vi-VN" sz="2800" dirty="0" smtClean="0">
                <a:solidFill>
                  <a:srgbClr val="FF0000"/>
                </a:solidFill>
                <a:latin typeface="Times New Roman" pitchFamily="18" charset="0"/>
                <a:ea typeface="Times New Roman"/>
                <a:cs typeface="Times New Roman" pitchFamily="18" charset="0"/>
              </a:rPr>
              <a:t>sau:</a:t>
            </a:r>
            <a:endParaRPr lang="vi-VN" sz="2800" dirty="0">
              <a:solidFill>
                <a:srgbClr val="FF0000"/>
              </a:solidFill>
              <a:effectLst/>
              <a:latin typeface="Times New Roman" pitchFamily="18" charset="0"/>
              <a:ea typeface="Calibri"/>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681" y="3161795"/>
            <a:ext cx="11486154" cy="3440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664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7"/>
                                        </p:tgtEl>
                                        <p:attrNameLst>
                                          <p:attrName>style.visibility</p:attrName>
                                        </p:attrNameLst>
                                      </p:cBhvr>
                                      <p:to>
                                        <p:strVal val="visible"/>
                                      </p:to>
                                    </p:set>
                                    <p:anim calcmode="lin" valueType="num">
                                      <p:cBhvr additive="base">
                                        <p:cTn id="31" dur="500" fill="hold"/>
                                        <p:tgtEl>
                                          <p:spTgt spid="1027"/>
                                        </p:tgtEl>
                                        <p:attrNameLst>
                                          <p:attrName>ppt_x</p:attrName>
                                        </p:attrNameLst>
                                      </p:cBhvr>
                                      <p:tavLst>
                                        <p:tav tm="0">
                                          <p:val>
                                            <p:strVal val="#ppt_x"/>
                                          </p:val>
                                        </p:tav>
                                        <p:tav tm="100000">
                                          <p:val>
                                            <p:strVal val="#ppt_x"/>
                                          </p:val>
                                        </p:tav>
                                      </p:tavLst>
                                    </p:anim>
                                    <p:anim calcmode="lin" valueType="num">
                                      <p:cBhvr additive="base">
                                        <p:cTn id="32"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212006102"/>
              </p:ext>
            </p:extLst>
          </p:nvPr>
        </p:nvGraphicFramePr>
        <p:xfrm>
          <a:off x="94129" y="170139"/>
          <a:ext cx="11981330" cy="4605879"/>
        </p:xfrm>
        <a:graphic>
          <a:graphicData uri="http://schemas.openxmlformats.org/drawingml/2006/table">
            <a:tbl>
              <a:tblPr firstRow="1" firstCol="1" bandRow="1">
                <a:tableStyleId>{5C22544A-7EE6-4342-B048-85BDC9FD1C3A}</a:tableStyleId>
              </a:tblPr>
              <a:tblGrid>
                <a:gridCol w="3905089"/>
                <a:gridCol w="2592887"/>
                <a:gridCol w="2844972"/>
                <a:gridCol w="2638382"/>
              </a:tblGrid>
              <a:tr h="916053">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Từ ngữ</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Miền Bắc</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Miền Trung</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Miền Nam</a:t>
                      </a:r>
                      <a:endParaRPr lang="vi-VN" sz="2800" dirty="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dirty="0">
                          <a:effectLst/>
                          <a:latin typeface="Times New Roman" pitchFamily="18" charset="0"/>
                          <a:cs typeface="Times New Roman" pitchFamily="18" charset="0"/>
                        </a:rPr>
                        <a:t>Ba má</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 </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X</a:t>
                      </a:r>
                      <a:endParaRPr lang="vi-VN" sz="2800">
                        <a:effectLst/>
                        <a:latin typeface="Times New Roman" pitchFamily="18" charset="0"/>
                        <a:ea typeface="Calibri"/>
                        <a:cs typeface="Times New Roman" pitchFamily="18" charset="0"/>
                      </a:endParaRPr>
                    </a:p>
                  </a:txBody>
                  <a:tcPr marL="47625" marR="47625" marT="47625" marB="47625"/>
                </a:tc>
              </a:tr>
              <a:tr h="549480">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Đìa</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 </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X</a:t>
                      </a:r>
                      <a:endParaRPr lang="vi-VN" sz="280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Thức quà</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X</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Chè xanh</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X</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a:effectLst/>
                          <a:latin typeface="Times New Roman" pitchFamily="18" charset="0"/>
                          <a:cs typeface="Times New Roman" pitchFamily="18" charset="0"/>
                        </a:rPr>
                        <a:t> </a:t>
                      </a:r>
                      <a:endParaRPr lang="vi-VN" sz="2800">
                        <a:effectLst/>
                        <a:latin typeface="Times New Roman" pitchFamily="18" charset="0"/>
                        <a:ea typeface="Calibri"/>
                        <a:cs typeface="Times New Roman" pitchFamily="18" charset="0"/>
                      </a:endParaRPr>
                    </a:p>
                  </a:txBody>
                  <a:tcPr marL="47625" marR="47625" marT="47625" marB="47625"/>
                </a:tc>
              </a:tr>
              <a:tr h="646549">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Răng rứa</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X</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r>
              <a:tr h="549480">
                <a:tc>
                  <a:txBody>
                    <a:bodyPr/>
                    <a:lstStyle/>
                    <a:p>
                      <a:pPr marL="0" marR="0" algn="l">
                        <a:lnSpc>
                          <a:spcPct val="107000"/>
                        </a:lnSpc>
                        <a:spcBef>
                          <a:spcPts val="0"/>
                        </a:spcBef>
                        <a:spcAft>
                          <a:spcPts val="0"/>
                        </a:spcAft>
                      </a:pPr>
                      <a:r>
                        <a:rPr lang="vi-VN" sz="2800">
                          <a:effectLst/>
                          <a:latin typeface="Times New Roman" pitchFamily="18" charset="0"/>
                          <a:cs typeface="Times New Roman" pitchFamily="18" charset="0"/>
                        </a:rPr>
                        <a:t>Mô tê</a:t>
                      </a:r>
                      <a:endParaRPr lang="vi-VN" sz="280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X</a:t>
                      </a:r>
                      <a:endParaRPr lang="vi-VN" sz="2800" dirty="0">
                        <a:effectLst/>
                        <a:latin typeface="Times New Roman" pitchFamily="18" charset="0"/>
                        <a:ea typeface="Calibri"/>
                        <a:cs typeface="Times New Roman" pitchFamily="18" charset="0"/>
                      </a:endParaRPr>
                    </a:p>
                  </a:txBody>
                  <a:tcPr marL="47625" marR="47625" marT="47625" marB="47625"/>
                </a:tc>
                <a:tc>
                  <a:txBody>
                    <a:bodyPr/>
                    <a:lstStyle/>
                    <a:p>
                      <a:pPr marL="0" marR="0" algn="ctr">
                        <a:lnSpc>
                          <a:spcPct val="107000"/>
                        </a:lnSpc>
                        <a:spcBef>
                          <a:spcPts val="0"/>
                        </a:spcBef>
                        <a:spcAft>
                          <a:spcPts val="0"/>
                        </a:spcAft>
                      </a:pPr>
                      <a:r>
                        <a:rPr lang="vi-VN" sz="2800" dirty="0">
                          <a:effectLst/>
                          <a:latin typeface="Times New Roman" pitchFamily="18" charset="0"/>
                          <a:cs typeface="Times New Roman" pitchFamily="18" charset="0"/>
                        </a:rPr>
                        <a:t> </a:t>
                      </a:r>
                      <a:endParaRPr lang="vi-VN" sz="2800" dirty="0">
                        <a:effectLst/>
                        <a:latin typeface="Times New Roman" pitchFamily="18" charset="0"/>
                        <a:ea typeface="Calibri"/>
                        <a:cs typeface="Times New Roman" pitchFamily="18" charset="0"/>
                      </a:endParaRPr>
                    </a:p>
                  </a:txBody>
                  <a:tcPr marL="47625" marR="47625" marT="47625" marB="47625"/>
                </a:tc>
              </a:tr>
            </a:tbl>
          </a:graphicData>
        </a:graphic>
      </p:graphicFrame>
      <p:sp>
        <p:nvSpPr>
          <p:cNvPr id="9" name="Rectangle 8"/>
          <p:cNvSpPr/>
          <p:nvPr/>
        </p:nvSpPr>
        <p:spPr>
          <a:xfrm>
            <a:off x="107576" y="5163235"/>
            <a:ext cx="11873753" cy="954107"/>
          </a:xfrm>
          <a:prstGeom prst="rect">
            <a:avLst/>
          </a:prstGeom>
        </p:spPr>
        <p:txBody>
          <a:bodyPr wrap="square">
            <a:spAutoFit/>
          </a:bodyPr>
          <a:lstStyle/>
          <a:p>
            <a:r>
              <a:rPr lang="vi-VN" sz="2800" dirty="0">
                <a:solidFill>
                  <a:srgbClr val="0000CC"/>
                </a:solidFill>
                <a:latin typeface="Times New Roman" pitchFamily="18" charset="0"/>
                <a:cs typeface="Times New Roman" pitchFamily="18" charset="0"/>
              </a:rPr>
              <a:t>=&gt; Từ ngữ địa phương là những từ ngữ chỉ được dùng trong phạm vi một hoặc một số địa phương nhất định. </a:t>
            </a:r>
          </a:p>
        </p:txBody>
      </p:sp>
    </p:spTree>
    <p:extLst>
      <p:ext uri="{BB962C8B-B14F-4D97-AF65-F5344CB8AC3E}">
        <p14:creationId xmlns:p14="http://schemas.microsoft.com/office/powerpoint/2010/main" val="19595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FB626B3A-F700-4275-BF85-B5473750AD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19819" cy="7132115"/>
          </a:xfrm>
          <a:prstGeom prst="rect">
            <a:avLst/>
          </a:prstGeom>
        </p:spPr>
      </p:pic>
      <p:sp>
        <p:nvSpPr>
          <p:cNvPr id="3" name="TextBox 2">
            <a:extLst>
              <a:ext uri="{FF2B5EF4-FFF2-40B4-BE49-F238E27FC236}">
                <a16:creationId xmlns="" xmlns:a16="http://schemas.microsoft.com/office/drawing/2014/main" id="{FDA9B80F-F52C-43CB-816E-F9D9850AC3B2}"/>
              </a:ext>
            </a:extLst>
          </p:cNvPr>
          <p:cNvSpPr txBox="1"/>
          <p:nvPr/>
        </p:nvSpPr>
        <p:spPr>
          <a:xfrm>
            <a:off x="3294529" y="3692011"/>
            <a:ext cx="2865379" cy="584775"/>
          </a:xfrm>
          <a:prstGeom prst="rect">
            <a:avLst/>
          </a:prstGeom>
          <a:noFill/>
        </p:spPr>
        <p:txBody>
          <a:bodyPr wrap="square" rtlCol="0">
            <a:spAutoFit/>
          </a:bodyPr>
          <a:lstStyle/>
          <a:p>
            <a:pPr algn="ctr"/>
            <a:r>
              <a:rPr lang="en-US" sz="3200" b="1" dirty="0">
                <a:solidFill>
                  <a:srgbClr val="C00000"/>
                </a:solidFill>
                <a:latin typeface="Times New Roman" panose="02020603050405020304" pitchFamily="18" charset="0"/>
                <a:cs typeface="Times New Roman" panose="02020603050405020304" pitchFamily="18" charset="0"/>
              </a:rPr>
              <a:t>LUYỆN </a:t>
            </a:r>
            <a:r>
              <a:rPr lang="en-US" sz="3200" b="1" dirty="0" smtClean="0">
                <a:solidFill>
                  <a:srgbClr val="C00000"/>
                </a:solidFill>
                <a:latin typeface="Times New Roman" panose="02020603050405020304" pitchFamily="18" charset="0"/>
                <a:cs typeface="Times New Roman" panose="02020603050405020304" pitchFamily="18" charset="0"/>
              </a:rPr>
              <a:t>TẬP</a:t>
            </a:r>
            <a:endParaRPr lang="en-US"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818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EEBA9E59-FB1F-444B-AC36-7A41B8E6B5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 xmlns:a16="http://schemas.microsoft.com/office/drawing/2014/main" id="{DB57C374-473F-40EF-ADF1-26917F687C1A}"/>
              </a:ext>
            </a:extLst>
          </p:cNvPr>
          <p:cNvSpPr txBox="1"/>
          <p:nvPr/>
        </p:nvSpPr>
        <p:spPr>
          <a:xfrm>
            <a:off x="3264310" y="3167390"/>
            <a:ext cx="5909187" cy="523220"/>
          </a:xfrm>
          <a:prstGeom prst="rect">
            <a:avLst/>
          </a:prstGeom>
          <a:noFill/>
        </p:spPr>
        <p:txBody>
          <a:bodyPr wrap="square" rtlCol="0">
            <a:spAutoFit/>
          </a:bodyPr>
          <a:lstStyle/>
          <a:p>
            <a:pPr algn="ctr"/>
            <a:r>
              <a:rPr lang="en-US" sz="2800" b="1" dirty="0">
                <a:solidFill>
                  <a:srgbClr val="FF0000"/>
                </a:solidFill>
                <a:latin typeface="Times New Roman" pitchFamily="18" charset="0"/>
                <a:cs typeface="Times New Roman" pitchFamily="18" charset="0"/>
              </a:rPr>
              <a:t>THỰC HÀNH TIẾNG VIỆT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1174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059" y="20583"/>
            <a:ext cx="1681871" cy="523220"/>
          </a:xfrm>
          <a:prstGeom prst="rect">
            <a:avLst/>
          </a:prstGeom>
        </p:spPr>
        <p:txBody>
          <a:bodyPr wrap="none">
            <a:spAutoFit/>
          </a:bodyPr>
          <a:lstStyle/>
          <a:p>
            <a:r>
              <a:rPr lang="vi-VN" sz="2800" b="1" dirty="0">
                <a:solidFill>
                  <a:srgbClr val="0000CC"/>
                </a:solidFill>
                <a:latin typeface="Times New Roman" pitchFamily="18" charset="0"/>
                <a:cs typeface="Times New Roman" pitchFamily="18" charset="0"/>
              </a:rPr>
              <a:t>Bài tập 3:</a:t>
            </a:r>
            <a:endParaRPr lang="vi-VN" sz="2800" dirty="0">
              <a:solidFill>
                <a:srgbClr val="0000CC"/>
              </a:solidFill>
              <a:latin typeface="Times New Roman" pitchFamily="18" charset="0"/>
              <a:cs typeface="Times New Roman" pitchFamily="18" charset="0"/>
            </a:endParaRPr>
          </a:p>
        </p:txBody>
      </p:sp>
      <p:sp>
        <p:nvSpPr>
          <p:cNvPr id="5" name="Rectangle 4"/>
          <p:cNvSpPr/>
          <p:nvPr/>
        </p:nvSpPr>
        <p:spPr>
          <a:xfrm>
            <a:off x="144059" y="608040"/>
            <a:ext cx="12047941" cy="1815882"/>
          </a:xfrm>
          <a:prstGeom prst="rect">
            <a:avLst/>
          </a:prstGeom>
        </p:spPr>
        <p:txBody>
          <a:bodyPr wrap="square">
            <a:spAutoFit/>
          </a:bodyPr>
          <a:lstStyle/>
          <a:p>
            <a:r>
              <a:rPr lang="vi-VN" sz="2800" dirty="0" smtClean="0">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Văn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bản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Trùng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Khánh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nghe</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dẻ</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cập</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đến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nhiều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nội</a:t>
            </a:r>
            <a:r>
              <a:rPr lang="en-US" sz="2800" dirty="0">
                <a:solidFill>
                  <a:srgbClr val="FF0000"/>
                </a:solidFill>
                <a:latin typeface="Times New Roman" pitchFamily="18" charset="0"/>
                <a:cs typeface="Times New Roman" pitchFamily="18" charset="0"/>
              </a:rPr>
              <a:t> dung </a:t>
            </a:r>
            <a:r>
              <a:rPr lang="en-US" sz="2800" dirty="0" err="1">
                <a:solidFill>
                  <a:srgbClr val="FF0000"/>
                </a:solidFill>
                <a:latin typeface="Times New Roman" pitchFamily="18" charset="0"/>
                <a:cs typeface="Times New Roman" pitchFamily="18" charset="0"/>
              </a:rPr>
              <a:t>như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dẻ</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cốm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dẻ</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rừng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thu</a:t>
            </a:r>
            <a:r>
              <a:rPr lang="en-US" sz="2800" dirty="0">
                <a:solidFill>
                  <a:srgbClr val="FF0000"/>
                </a:solidFill>
                <a:latin typeface="Times New Roman" pitchFamily="18" charset="0"/>
                <a:cs typeface="Times New Roman" pitchFamily="18" charset="0"/>
              </a:rPr>
              <a:t>, du </a:t>
            </a:r>
            <a:r>
              <a:rPr lang="en-US" sz="2800" dirty="0" err="1">
                <a:solidFill>
                  <a:srgbClr val="FF0000"/>
                </a:solidFill>
                <a:latin typeface="Times New Roman" pitchFamily="18" charset="0"/>
                <a:cs typeface="Times New Roman" pitchFamily="18" charset="0"/>
              </a:rPr>
              <a:t>lịch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Trùng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Khánh</a:t>
            </a:r>
            <a:r>
              <a:rPr lang="en-US" sz="2800" dirty="0">
                <a:solidFill>
                  <a:srgbClr val="FF0000"/>
                </a:solidFill>
                <a:latin typeface="Times New Roman" pitchFamily="18" charset="0"/>
                <a:cs typeface="Times New Roman" pitchFamily="18" charset="0"/>
              </a:rPr>
              <a:t>, con </a:t>
            </a:r>
            <a:r>
              <a:rPr lang="en-US" sz="2800" dirty="0" err="1">
                <a:solidFill>
                  <a:srgbClr val="FF0000"/>
                </a:solidFill>
                <a:latin typeface="Times New Roman" pitchFamily="18" charset="0"/>
                <a:cs typeface="Times New Roman" pitchFamily="18" charset="0"/>
              </a:rPr>
              <a:t>người</a:t>
            </a:r>
            <a:r>
              <a:rPr lang="en-US" sz="2800" dirty="0">
                <a:solidFill>
                  <a:srgbClr val="FF0000"/>
                </a:solidFill>
                <a:latin typeface="Times New Roman" pitchFamily="18" charset="0"/>
                <a:cs typeface="Times New Roman" pitchFamily="18" charset="0"/>
              </a:rPr>
              <a:t> ở </a:t>
            </a:r>
            <a:r>
              <a:rPr lang="en-US" sz="2800" dirty="0" err="1">
                <a:solidFill>
                  <a:srgbClr val="FF0000"/>
                </a:solidFill>
                <a:latin typeface="Times New Roman" pitchFamily="18" charset="0"/>
                <a:cs typeface="Times New Roman" pitchFamily="18" charset="0"/>
              </a:rPr>
              <a:t>quê</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sống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lâu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và</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hiền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hòa</a:t>
            </a:r>
            <a:r>
              <a:rPr lang="en-US" sz="2800" dirty="0">
                <a:solidFill>
                  <a:srgbClr val="FF0000"/>
                </a:solidFill>
                <a:latin typeface="Times New Roman" pitchFamily="18" charset="0"/>
                <a:cs typeface="Times New Roman" pitchFamily="18" charset="0"/>
              </a:rPr>
              <a:t>,..</a:t>
            </a:r>
            <a:r>
              <a:rPr lang="en-US" sz="2800" dirty="0" err="1">
                <a:solidFill>
                  <a:srgbClr val="FF0000"/>
                </a:solidFill>
                <a:latin typeface="Times New Roman" pitchFamily="18" charset="0"/>
                <a:cs typeface="Times New Roman" pitchFamily="18" charset="0"/>
              </a:rPr>
              <a:t>Như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vậy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có</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phải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là</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văn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bản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thiếu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mạch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lạc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không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Vì</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sao</a:t>
            </a:r>
            <a:r>
              <a:rPr lang="en-US" sz="2800" dirty="0">
                <a:solidFill>
                  <a:srgbClr val="FF0000"/>
                </a:solidFill>
                <a:latin typeface="Times New Roman" pitchFamily="18" charset="0"/>
                <a:cs typeface="Times New Roman" pitchFamily="18" charset="0"/>
              </a:rPr>
              <a:t>?</a:t>
            </a:r>
            <a:endParaRPr lang="vi-VN" sz="2800" dirty="0">
              <a:solidFill>
                <a:srgbClr val="FF0000"/>
              </a:solidFill>
              <a:latin typeface="Times New Roman" pitchFamily="18" charset="0"/>
              <a:cs typeface="Times New Roman" pitchFamily="18" charset="0"/>
            </a:endParaRPr>
          </a:p>
        </p:txBody>
      </p:sp>
      <p:sp>
        <p:nvSpPr>
          <p:cNvPr id="3" name="Rectangle 2"/>
          <p:cNvSpPr/>
          <p:nvPr/>
        </p:nvSpPr>
        <p:spPr>
          <a:xfrm>
            <a:off x="144059" y="2760099"/>
            <a:ext cx="11826375" cy="2677656"/>
          </a:xfrm>
          <a:prstGeom prst="rect">
            <a:avLst/>
          </a:prstGeom>
        </p:spPr>
        <p:txBody>
          <a:bodyPr wrap="square">
            <a:spAutoFit/>
          </a:bodyPr>
          <a:lstStyle/>
          <a:p>
            <a:r>
              <a:rPr lang="vi-VN" sz="2800" dirty="0" smtClean="0">
                <a:solidFill>
                  <a:srgbClr val="0000CC"/>
                </a:solidFill>
                <a:latin typeface="Times New Roman" pitchFamily="18" charset="0"/>
                <a:cs typeface="Times New Roman" pitchFamily="18" charset="0"/>
              </a:rPr>
              <a:t>     Văn </a:t>
            </a:r>
            <a:r>
              <a:rPr lang="vi-VN" sz="2800" dirty="0">
                <a:solidFill>
                  <a:srgbClr val="0000CC"/>
                </a:solidFill>
                <a:latin typeface="Times New Roman" pitchFamily="18" charset="0"/>
                <a:cs typeface="Times New Roman" pitchFamily="18" charset="0"/>
              </a:rPr>
              <a:t>bản </a:t>
            </a:r>
            <a:r>
              <a:rPr lang="vi-VN" sz="2800" i="1" dirty="0">
                <a:solidFill>
                  <a:srgbClr val="0000CC"/>
                </a:solidFill>
                <a:latin typeface="Times New Roman" pitchFamily="18" charset="0"/>
                <a:cs typeface="Times New Roman" pitchFamily="18" charset="0"/>
              </a:rPr>
              <a:t>Mùa thu về Trùng Khánh nghe hạt dẻ hát </a:t>
            </a:r>
            <a:r>
              <a:rPr lang="vi-VN" sz="2800" dirty="0">
                <a:solidFill>
                  <a:srgbClr val="0000CC"/>
                </a:solidFill>
                <a:latin typeface="Times New Roman" pitchFamily="18" charset="0"/>
                <a:cs typeface="Times New Roman" pitchFamily="18" charset="0"/>
              </a:rPr>
              <a:t>đề cập đến rất nhiều vấn đề như: miêu tả hạt dẻ, cốm hạt dẻ, rừng cây mùa thu, du lịch Trùng Khánh, con người ở quê sống lâu và hiền hoà,... nhưng đều xoay quanh một vấn đề trung tâm là hạt dẻ và rừng dẻ Trùng Khánh, món quà mà thiên nhiên ban tặng vào mùa thu, có nhiều công dụng và lợi ích đối với cuộc sống của con người. Vì thế, VB đảm bảo tính mạch lạc</a:t>
            </a:r>
            <a:r>
              <a:rPr lang="vi-VN" sz="2800"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331489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FB626B3A-F700-4275-BF85-B5473750AD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19819" cy="7132115"/>
          </a:xfrm>
          <a:prstGeom prst="rect">
            <a:avLst/>
          </a:prstGeom>
        </p:spPr>
      </p:pic>
      <p:sp>
        <p:nvSpPr>
          <p:cNvPr id="3" name="TextBox 2">
            <a:extLst>
              <a:ext uri="{FF2B5EF4-FFF2-40B4-BE49-F238E27FC236}">
                <a16:creationId xmlns="" xmlns:a16="http://schemas.microsoft.com/office/drawing/2014/main" id="{FDA9B80F-F52C-43CB-816E-F9D9850AC3B2}"/>
              </a:ext>
            </a:extLst>
          </p:cNvPr>
          <p:cNvSpPr txBox="1"/>
          <p:nvPr/>
        </p:nvSpPr>
        <p:spPr>
          <a:xfrm>
            <a:off x="2702859" y="3679185"/>
            <a:ext cx="3026743" cy="584775"/>
          </a:xfrm>
          <a:prstGeom prst="rect">
            <a:avLst/>
          </a:prstGeom>
          <a:noFill/>
        </p:spPr>
        <p:txBody>
          <a:bodyPr wrap="square" rtlCol="0">
            <a:spAutoFit/>
          </a:bodyPr>
          <a:lstStyle/>
          <a:p>
            <a:pPr algn="ctr"/>
            <a:r>
              <a:rPr lang="en-US" sz="3200" b="1" dirty="0" smtClean="0">
                <a:solidFill>
                  <a:srgbClr val="C00000"/>
                </a:solidFill>
                <a:latin typeface="Times New Roman" panose="02020603050405020304" pitchFamily="18" charset="0"/>
                <a:cs typeface="Times New Roman" panose="02020603050405020304" pitchFamily="18" charset="0"/>
              </a:rPr>
              <a:t>VẬN DỤNG </a:t>
            </a:r>
            <a:endParaRPr lang="en-US"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075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637" y="372345"/>
            <a:ext cx="10148932" cy="523220"/>
          </a:xfrm>
          <a:prstGeom prst="rect">
            <a:avLst/>
          </a:prstGeom>
        </p:spPr>
        <p:txBody>
          <a:bodyPr wrap="none">
            <a:spAutoFit/>
          </a:bodyPr>
          <a:lstStyle/>
          <a:p>
            <a:r>
              <a:rPr lang="vi-VN" sz="2800" dirty="0">
                <a:solidFill>
                  <a:srgbClr val="C00000"/>
                </a:solidFill>
                <a:latin typeface="Times New Roman" pitchFamily="18" charset="0"/>
                <a:cs typeface="Times New Roman" pitchFamily="18" charset="0"/>
              </a:rPr>
              <a:t>Em hãy viết một đoạn văn ngắn (từ 7 đến 10 câu) về loài cây em </a:t>
            </a:r>
            <a:r>
              <a:rPr lang="vi-VN" sz="2800" dirty="0" smtClean="0">
                <a:solidFill>
                  <a:srgbClr val="C00000"/>
                </a:solidFill>
                <a:latin typeface="Times New Roman" pitchFamily="18" charset="0"/>
                <a:cs typeface="Times New Roman" pitchFamily="18" charset="0"/>
              </a:rPr>
              <a:t>yêu?</a:t>
            </a:r>
            <a:endParaRPr lang="vi-VN" sz="2800" dirty="0">
              <a:solidFill>
                <a:srgbClr val="C00000"/>
              </a:solidFill>
              <a:latin typeface="Times New Roman" pitchFamily="18" charset="0"/>
              <a:cs typeface="Times New Roman" pitchFamily="18" charset="0"/>
            </a:endParaRPr>
          </a:p>
        </p:txBody>
      </p:sp>
      <p:sp>
        <p:nvSpPr>
          <p:cNvPr id="4" name="Rectangle 3"/>
          <p:cNvSpPr/>
          <p:nvPr/>
        </p:nvSpPr>
        <p:spPr>
          <a:xfrm>
            <a:off x="198782" y="1279878"/>
            <a:ext cx="11834191" cy="2677656"/>
          </a:xfrm>
          <a:prstGeom prst="rect">
            <a:avLst/>
          </a:prstGeom>
        </p:spPr>
        <p:txBody>
          <a:bodyPr wrap="square">
            <a:spAutoFit/>
          </a:bodyPr>
          <a:lstStyle/>
          <a:p>
            <a:r>
              <a:rPr lang="vi-VN" sz="2800" i="1" dirty="0">
                <a:latin typeface="Times New Roman" pitchFamily="18" charset="0"/>
                <a:cs typeface="Times New Roman" pitchFamily="18" charset="0"/>
              </a:rPr>
              <a:t>Đoạn văn biểu cảm trực tiếp kết hợp biểu cảm gián tiếp: </a:t>
            </a:r>
            <a:endParaRPr lang="vi-VN" sz="2800" dirty="0">
              <a:latin typeface="Times New Roman" pitchFamily="18" charset="0"/>
              <a:cs typeface="Times New Roman" pitchFamily="18" charset="0"/>
            </a:endParaRPr>
          </a:p>
          <a:p>
            <a:r>
              <a:rPr lang="vi-VN" sz="2800" dirty="0" smtClean="0">
                <a:latin typeface="Times New Roman" pitchFamily="18" charset="0"/>
                <a:cs typeface="Times New Roman" pitchFamily="18" charset="0"/>
              </a:rPr>
              <a:t>    Ở </a:t>
            </a:r>
            <a:r>
              <a:rPr lang="vi-VN" sz="2800" dirty="0">
                <a:latin typeface="Times New Roman" pitchFamily="18" charset="0"/>
                <a:cs typeface="Times New Roman" pitchFamily="18" charset="0"/>
              </a:rPr>
              <a:t>sân trường em có rất nhiều loại cây như là bàng, keo, xà cừ, nhưng em thích nhất là cây phượng vĩ. Nhìn từ đằng xa, cây phượng giống như một cái ô khổng lồ. Thân cây sần sùi và nâu sẫm, ba đứa trẻ ôm không hết. Những cái rễ to đùng trồi trên mặt đất như những con trăn khổng lồ bò trên mặt đất. Những tán lá dang tay đón chào những chú chim đến hót cho bọn em nghe.</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128294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6D482055-10BD-4283-9AB0-690C305989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580" y="0"/>
            <a:ext cx="12874580" cy="6858000"/>
          </a:xfrm>
          <a:prstGeom prst="rect">
            <a:avLst/>
          </a:prstGeom>
        </p:spPr>
      </p:pic>
      <p:sp>
        <p:nvSpPr>
          <p:cNvPr id="2" name="Rectangle 1"/>
          <p:cNvSpPr/>
          <p:nvPr/>
        </p:nvSpPr>
        <p:spPr>
          <a:xfrm>
            <a:off x="-134471" y="250155"/>
            <a:ext cx="9433018" cy="4401205"/>
          </a:xfrm>
          <a:prstGeom prst="rect">
            <a:avLst/>
          </a:prstGeom>
        </p:spPr>
        <p:txBody>
          <a:bodyPr wrap="square">
            <a:spAutoFit/>
          </a:bodyPr>
          <a:lstStyle/>
          <a:p>
            <a:pPr algn="just"/>
            <a:r>
              <a:rPr lang="vi-VN" sz="2800" dirty="0">
                <a:solidFill>
                  <a:srgbClr val="FF0000"/>
                </a:solidFill>
                <a:latin typeface="Times New Roman" pitchFamily="18" charset="0"/>
                <a:cs typeface="Times New Roman" pitchFamily="18" charset="0"/>
              </a:rPr>
              <a:t>- Đối với bài học này:</a:t>
            </a:r>
          </a:p>
          <a:p>
            <a:pPr lvl="0"/>
            <a:r>
              <a:rPr lang="vi-VN" sz="2800" dirty="0">
                <a:latin typeface="Times New Roman" pitchFamily="18" charset="0"/>
                <a:cs typeface="Times New Roman" pitchFamily="18" charset="0"/>
              </a:rPr>
              <a:t>- Nhận biết được sự mạch lạc của văn bản.</a:t>
            </a:r>
          </a:p>
          <a:p>
            <a:pPr lvl="0"/>
            <a:r>
              <a:rPr lang="vi-VN" sz="2800" dirty="0">
                <a:latin typeface="Times New Roman" pitchFamily="18" charset="0"/>
                <a:cs typeface="Times New Roman" pitchFamily="18" charset="0"/>
              </a:rPr>
              <a:t>- Nhận biết ngôn ngữ của các vùng miền; hiểu và trân trọng sự khác biệt về ngôn ngữ giữa các vùng miền.</a:t>
            </a:r>
          </a:p>
          <a:p>
            <a:pPr lvl="0"/>
            <a:r>
              <a:rPr lang="vi-VN"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Đối </a:t>
            </a:r>
            <a:r>
              <a:rPr lang="vi-VN" sz="2800" dirty="0">
                <a:solidFill>
                  <a:srgbClr val="FF0000"/>
                </a:solidFill>
                <a:latin typeface="Times New Roman" pitchFamily="18" charset="0"/>
                <a:cs typeface="Times New Roman" pitchFamily="18" charset="0"/>
              </a:rPr>
              <a:t>với bài học sau: </a:t>
            </a:r>
            <a:r>
              <a:rPr lang="vi-VN" sz="2800" dirty="0">
                <a:latin typeface="Times New Roman" pitchFamily="18" charset="0"/>
                <a:cs typeface="Times New Roman" pitchFamily="18" charset="0"/>
              </a:rPr>
              <a:t>- Chuẩn bị tiết “Mùa phơi sân trước”: Nắm được thông tin về tác giả Nguyễn Ngọc Tư, tác phẩm.</a:t>
            </a:r>
          </a:p>
          <a:p>
            <a:pPr lvl="0"/>
            <a:r>
              <a:rPr lang="vi-VN" sz="2800" dirty="0">
                <a:latin typeface="Times New Roman" pitchFamily="18" charset="0"/>
                <a:cs typeface="Times New Roman" pitchFamily="18" charset="0"/>
              </a:rPr>
              <a:t>- Các đặc điểm về nội dung và nghệ thuật của văn bản: Cảm xúc của nhân vật trữ tình; chất trữ tình trong văn bản; cái tôi của tác giả được thể hiện qua văn bản; nội dung và nghệ thuật của văn bản.</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2417764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B236ED90-D7F4-4176-87D4-E95D2889A4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4313"/>
          </a:xfrm>
          <a:prstGeom prst="rect">
            <a:avLst/>
          </a:prstGeom>
        </p:spPr>
      </p:pic>
    </p:spTree>
    <p:extLst>
      <p:ext uri="{BB962C8B-B14F-4D97-AF65-F5344CB8AC3E}">
        <p14:creationId xmlns:p14="http://schemas.microsoft.com/office/powerpoint/2010/main" val="1322425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190820"/>
            <a:ext cx="11294772" cy="1815882"/>
          </a:xfrm>
          <a:prstGeom prst="rect">
            <a:avLst/>
          </a:prstGeom>
        </p:spPr>
        <p:txBody>
          <a:bodyPr wrap="square">
            <a:spAutoFit/>
          </a:bodyPr>
          <a:lstStyle/>
          <a:p>
            <a:r>
              <a:rPr lang="vi-VN" sz="2800" b="1" i="1" dirty="0">
                <a:solidFill>
                  <a:srgbClr val="FF0000"/>
                </a:solidFill>
                <a:latin typeface="+mj-lt"/>
              </a:rPr>
              <a:t>Sắp xếp các cụm từ sau theo trình tự phù hợp:</a:t>
            </a:r>
            <a:r>
              <a:rPr lang="vi-VN" sz="2800" i="1" dirty="0">
                <a:solidFill>
                  <a:srgbClr val="FF0000"/>
                </a:solidFill>
                <a:latin typeface="+mj-lt"/>
              </a:rPr>
              <a:t> </a:t>
            </a:r>
            <a:endParaRPr lang="vi-VN" sz="2800" dirty="0">
              <a:solidFill>
                <a:srgbClr val="FF0000"/>
              </a:solidFill>
              <a:latin typeface="+mj-lt"/>
            </a:endParaRPr>
          </a:p>
          <a:p>
            <a:pPr lvl="0"/>
            <a:r>
              <a:rPr lang="en-US" sz="2800" i="1" dirty="0" smtClean="0">
                <a:latin typeface="Times New Roman" pitchFamily="18" charset="0"/>
                <a:cs typeface="Times New Roman" pitchFamily="18" charset="0"/>
              </a:rPr>
              <a:t>       (1) </a:t>
            </a:r>
            <a:r>
              <a:rPr lang="en-US" sz="2800" i="1" dirty="0" err="1" smtClean="0">
                <a:latin typeface="Times New Roman" pitchFamily="18" charset="0"/>
                <a:cs typeface="Times New Roman" pitchFamily="18" charset="0"/>
              </a:rPr>
              <a:t>nhảy</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lên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lưng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a:latin typeface="Times New Roman" pitchFamily="18" charset="0"/>
                <a:cs typeface="Times New Roman" pitchFamily="18" charset="0"/>
              </a:rPr>
              <a:t>, </a:t>
            </a:r>
            <a:endParaRPr lang="vi-VN" sz="2800" dirty="0">
              <a:latin typeface="Times New Roman" pitchFamily="18" charset="0"/>
              <a:cs typeface="Times New Roman" pitchFamily="18" charset="0"/>
            </a:endParaRPr>
          </a:p>
          <a:p>
            <a:pPr lvl="0"/>
            <a:r>
              <a:rPr lang="en-US" sz="2800" i="1" dirty="0" smtClean="0">
                <a:latin typeface="Times New Roman" pitchFamily="18" charset="0"/>
                <a:cs typeface="Times New Roman" pitchFamily="18" charset="0"/>
              </a:rPr>
              <a:t>       (2)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gác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rừng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chắc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lvl="0"/>
            <a:r>
              <a:rPr lang="en-US" sz="2800" i="1" dirty="0" smtClean="0">
                <a:latin typeface="Times New Roman" pitchFamily="18" charset="0"/>
                <a:cs typeface="Times New Roman" pitchFamily="18" charset="0"/>
              </a:rPr>
              <a:t>       (3) </a:t>
            </a:r>
            <a:r>
              <a:rPr lang="en-US" sz="2800" i="1" dirty="0" err="1" smtClean="0">
                <a:latin typeface="Times New Roman" pitchFamily="18" charset="0"/>
                <a:cs typeface="Times New Roman" pitchFamily="18" charset="0"/>
              </a:rPr>
              <a:t>rồi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lao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vào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chiều</a:t>
            </a:r>
            <a:endParaRPr lang="vi-VN" sz="2800" dirty="0">
              <a:latin typeface="Times New Roman" pitchFamily="18" charset="0"/>
              <a:cs typeface="Times New Roman" pitchFamily="18" charset="0"/>
            </a:endParaRPr>
          </a:p>
        </p:txBody>
      </p:sp>
      <p:sp>
        <p:nvSpPr>
          <p:cNvPr id="7" name="Rectangle 6"/>
          <p:cNvSpPr/>
          <p:nvPr/>
        </p:nvSpPr>
        <p:spPr>
          <a:xfrm>
            <a:off x="255431" y="2300809"/>
            <a:ext cx="11294772" cy="1815882"/>
          </a:xfrm>
          <a:prstGeom prst="rect">
            <a:avLst/>
          </a:prstGeom>
        </p:spPr>
        <p:txBody>
          <a:bodyPr wrap="square">
            <a:spAutoFit/>
          </a:bodyPr>
          <a:lstStyle/>
          <a:p>
            <a:r>
              <a:rPr lang="vi-VN" sz="2800" b="1" i="1" dirty="0" smtClean="0">
                <a:solidFill>
                  <a:srgbClr val="FF0000"/>
                </a:solidFill>
                <a:latin typeface="+mj-lt"/>
              </a:rPr>
              <a:t>- Trình tự </a:t>
            </a:r>
            <a:r>
              <a:rPr lang="vi-VN" sz="2800" b="1" i="1" dirty="0">
                <a:solidFill>
                  <a:srgbClr val="FF0000"/>
                </a:solidFill>
                <a:latin typeface="+mj-lt"/>
              </a:rPr>
              <a:t>phù hợp:</a:t>
            </a:r>
            <a:r>
              <a:rPr lang="vi-VN" sz="2800" i="1" dirty="0">
                <a:solidFill>
                  <a:srgbClr val="FF0000"/>
                </a:solidFill>
                <a:latin typeface="+mj-lt"/>
              </a:rPr>
              <a:t> </a:t>
            </a:r>
            <a:endParaRPr lang="vi-VN" sz="2800" dirty="0">
              <a:solidFill>
                <a:srgbClr val="FF0000"/>
              </a:solidFill>
              <a:latin typeface="+mj-lt"/>
            </a:endParaRPr>
          </a:p>
          <a:p>
            <a:pPr lvl="0"/>
            <a:r>
              <a:rPr lang="en-US" sz="2800" i="1" dirty="0" smtClean="0">
                <a:latin typeface="Times New Roman" pitchFamily="18" charset="0"/>
                <a:cs typeface="Times New Roman" pitchFamily="18" charset="0"/>
              </a:rPr>
              <a:t>        (2)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gác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rừng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chắc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smtClean="0">
                <a:latin typeface="Times New Roman" pitchFamily="18" charset="0"/>
                <a:cs typeface="Times New Roman" pitchFamily="18" charset="0"/>
              </a:rPr>
              <a:t>,</a:t>
            </a:r>
          </a:p>
          <a:p>
            <a:r>
              <a:rPr lang="en-US" sz="2800" i="1" dirty="0" smtClean="0">
                <a:latin typeface="Times New Roman" pitchFamily="18" charset="0"/>
                <a:cs typeface="Times New Roman" pitchFamily="18" charset="0"/>
              </a:rPr>
              <a:t>        (</a:t>
            </a:r>
            <a:r>
              <a:rPr lang="en-US" sz="2800" i="1" dirty="0">
                <a:latin typeface="Times New Roman" pitchFamily="18" charset="0"/>
                <a:cs typeface="Times New Roman" pitchFamily="18" charset="0"/>
              </a:rPr>
              <a:t>1) </a:t>
            </a:r>
            <a:r>
              <a:rPr lang="en-US" sz="2800" i="1" dirty="0" err="1">
                <a:latin typeface="Times New Roman" pitchFamily="18" charset="0"/>
                <a:cs typeface="Times New Roman" pitchFamily="18" charset="0"/>
              </a:rPr>
              <a:t>nhảy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lưng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ngựa</a:t>
            </a:r>
            <a:r>
              <a:rPr lang="en-US" sz="2800" i="1" dirty="0">
                <a:latin typeface="Times New Roman" pitchFamily="18" charset="0"/>
                <a:cs typeface="Times New Roman" pitchFamily="18" charset="0"/>
              </a:rPr>
              <a:t>, </a:t>
            </a:r>
            <a:endParaRPr lang="vi-VN" sz="2800" dirty="0">
              <a:latin typeface="Times New Roman" pitchFamily="18" charset="0"/>
              <a:cs typeface="Times New Roman" pitchFamily="18" charset="0"/>
            </a:endParaRPr>
          </a:p>
          <a:p>
            <a:pPr lvl="0"/>
            <a:r>
              <a:rPr lang="en-US" sz="2800" i="1" dirty="0" smtClean="0">
                <a:latin typeface="Times New Roman" pitchFamily="18" charset="0"/>
                <a:cs typeface="Times New Roman" pitchFamily="18" charset="0"/>
              </a:rPr>
              <a:t>       (3) </a:t>
            </a:r>
            <a:r>
              <a:rPr lang="en-US" sz="2800" i="1" dirty="0" err="1" smtClean="0">
                <a:latin typeface="Times New Roman" pitchFamily="18" charset="0"/>
                <a:cs typeface="Times New Roman" pitchFamily="18" charset="0"/>
              </a:rPr>
              <a:t>rồi</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lao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vào</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bóng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chiều</a:t>
            </a:r>
            <a:endParaRPr lang="vi-VN" sz="2800" dirty="0">
              <a:latin typeface="Times New Roman" pitchFamily="18" charset="0"/>
              <a:cs typeface="Times New Roman" pitchFamily="18" charset="0"/>
            </a:endParaRPr>
          </a:p>
        </p:txBody>
      </p:sp>
      <p:sp>
        <p:nvSpPr>
          <p:cNvPr id="8" name="TextBox 7"/>
          <p:cNvSpPr txBox="1"/>
          <p:nvPr/>
        </p:nvSpPr>
        <p:spPr>
          <a:xfrm>
            <a:off x="372414" y="4237150"/>
            <a:ext cx="7989708"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Sự</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sắp</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xếp</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câu</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đoạn</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văn</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theo</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một</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trình</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tự</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hợp</a:t>
            </a:r>
            <a:r>
              <a:rPr lang="en-US" sz="2800" dirty="0" smtClean="0">
                <a:solidFill>
                  <a:srgbClr val="FF0000"/>
                </a:solidFill>
                <a:latin typeface="Times New Roman" pitchFamily="18" charset="0"/>
                <a:cs typeface="Times New Roman" pitchFamily="18" charset="0"/>
                <a:sym typeface="Wingdings" pitchFamily="2" charset="2"/>
              </a:rPr>
              <a:t> </a:t>
            </a:r>
            <a:r>
              <a:rPr lang="en-US" sz="2800" dirty="0" err="1" smtClean="0">
                <a:solidFill>
                  <a:srgbClr val="FF0000"/>
                </a:solidFill>
                <a:latin typeface="Times New Roman" pitchFamily="18" charset="0"/>
                <a:cs typeface="Times New Roman" pitchFamily="18" charset="0"/>
                <a:sym typeface="Wingdings" pitchFamily="2" charset="2"/>
              </a:rPr>
              <a:t>lí</a:t>
            </a:r>
            <a:endParaRPr lang="vi-VN"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4778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 calcmode="lin" valueType="num">
                                      <p:cBhvr additive="base">
                                        <p:cTn id="2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xEl>
                                              <p:pRg st="1" end="1"/>
                                            </p:txEl>
                                          </p:spTgt>
                                        </p:tgtEl>
                                        <p:attrNameLst>
                                          <p:attrName>style.visibility</p:attrName>
                                        </p:attrNameLst>
                                      </p:cBhvr>
                                      <p:to>
                                        <p:strVal val="visible"/>
                                      </p:to>
                                    </p:set>
                                    <p:anim calcmode="lin" valueType="num">
                                      <p:cBhvr additive="base">
                                        <p:cTn id="3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2" end="2"/>
                                            </p:txEl>
                                          </p:spTgt>
                                        </p:tgtEl>
                                        <p:attrNameLst>
                                          <p:attrName>style.visibility</p:attrName>
                                        </p:attrNameLst>
                                      </p:cBhvr>
                                      <p:to>
                                        <p:strVal val="visible"/>
                                      </p:to>
                                    </p:set>
                                    <p:anim calcmode="lin" valueType="num">
                                      <p:cBhvr additive="base">
                                        <p:cTn id="3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 calcmode="lin" valueType="num">
                                      <p:cBhvr additive="base">
                                        <p:cTn id="4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8">
                                            <p:txEl>
                                              <p:pRg st="0" end="0"/>
                                            </p:txEl>
                                          </p:spTgt>
                                        </p:tgtEl>
                                        <p:attrNameLst>
                                          <p:attrName>style.visibility</p:attrName>
                                        </p:attrNameLst>
                                      </p:cBhvr>
                                      <p:to>
                                        <p:strVal val="visible"/>
                                      </p:to>
                                    </p:set>
                                    <p:anim calcmode="lin" valueType="num">
                                      <p:cBhvr additive="base">
                                        <p:cTn id="5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FB626B3A-F700-4275-BF85-B5473750AD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19819" cy="7132115"/>
          </a:xfrm>
          <a:prstGeom prst="rect">
            <a:avLst/>
          </a:prstGeom>
        </p:spPr>
      </p:pic>
      <p:sp>
        <p:nvSpPr>
          <p:cNvPr id="3" name="TextBox 2">
            <a:extLst>
              <a:ext uri="{FF2B5EF4-FFF2-40B4-BE49-F238E27FC236}">
                <a16:creationId xmlns="" xmlns:a16="http://schemas.microsoft.com/office/drawing/2014/main" id="{FDA9B80F-F52C-43CB-816E-F9D9850AC3B2}"/>
              </a:ext>
            </a:extLst>
          </p:cNvPr>
          <p:cNvSpPr txBox="1"/>
          <p:nvPr/>
        </p:nvSpPr>
        <p:spPr>
          <a:xfrm>
            <a:off x="2113935" y="3539613"/>
            <a:ext cx="3038168"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HÌNH THÀNH </a:t>
            </a:r>
            <a:endParaRPr lang="en-US" sz="32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 xmlns:a16="http://schemas.microsoft.com/office/drawing/2014/main" id="{6235236C-2F4D-44A1-999C-DC00323B3431}"/>
              </a:ext>
            </a:extLst>
          </p:cNvPr>
          <p:cNvSpPr txBox="1"/>
          <p:nvPr/>
        </p:nvSpPr>
        <p:spPr>
          <a:xfrm>
            <a:off x="7140676" y="3692012"/>
            <a:ext cx="3038168"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KIẾN THỨC</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4034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3" y="142624"/>
            <a:ext cx="11771289" cy="523220"/>
          </a:xfrm>
          <a:prstGeom prst="rect">
            <a:avLst/>
          </a:prstGeom>
        </p:spPr>
        <p:txBody>
          <a:bodyPr wrap="square">
            <a:spAutoFit/>
          </a:bodyPr>
          <a:lstStyle/>
          <a:p>
            <a:r>
              <a:rPr lang="vi-VN" sz="2800" b="1" dirty="0" smtClean="0">
                <a:solidFill>
                  <a:srgbClr val="0000CC"/>
                </a:solidFill>
                <a:latin typeface="Times New Roman" pitchFamily="18" charset="0"/>
                <a:cs typeface="Times New Roman" pitchFamily="18" charset="0"/>
              </a:rPr>
              <a:t>    </a:t>
            </a:r>
            <a:r>
              <a:rPr lang="vi-VN" sz="2800" b="1" dirty="0" smtClean="0">
                <a:solidFill>
                  <a:srgbClr val="0000CC"/>
                </a:solidFill>
                <a:latin typeface="Times New Roman" pitchFamily="18" charset="0"/>
                <a:cs typeface="Times New Roman" pitchFamily="18" charset="0"/>
              </a:rPr>
              <a:t>I.  </a:t>
            </a:r>
            <a:r>
              <a:rPr lang="vi-VN" sz="2800" b="1" u="sng" dirty="0">
                <a:solidFill>
                  <a:srgbClr val="0000CC"/>
                </a:solidFill>
                <a:latin typeface="Times New Roman" pitchFamily="18" charset="0"/>
                <a:cs typeface="Times New Roman" pitchFamily="18" charset="0"/>
              </a:rPr>
              <a:t>TRI</a:t>
            </a:r>
            <a:r>
              <a:rPr lang="en-US" sz="2800" b="1" u="sng" dirty="0">
                <a:solidFill>
                  <a:srgbClr val="0000CC"/>
                </a:solidFill>
                <a:latin typeface="Times New Roman" pitchFamily="18" charset="0"/>
                <a:cs typeface="Times New Roman" pitchFamily="18" charset="0"/>
              </a:rPr>
              <a:t> THỨC TIẾNG </a:t>
            </a:r>
            <a:r>
              <a:rPr lang="en-US" sz="2800" b="1" u="sng" dirty="0" smtClean="0">
                <a:solidFill>
                  <a:srgbClr val="0000CC"/>
                </a:solidFill>
                <a:latin typeface="Times New Roman" pitchFamily="18" charset="0"/>
                <a:cs typeface="Times New Roman" pitchFamily="18" charset="0"/>
              </a:rPr>
              <a:t>VIÊT</a:t>
            </a:r>
            <a:r>
              <a:rPr lang="en-US" sz="2800" b="1" dirty="0" smtClean="0">
                <a:solidFill>
                  <a:srgbClr val="0000CC"/>
                </a:solidFill>
                <a:latin typeface="Times New Roman" pitchFamily="18" charset="0"/>
                <a:cs typeface="Times New Roman" pitchFamily="18" charset="0"/>
              </a:rPr>
              <a:t>:</a:t>
            </a:r>
            <a:endParaRPr lang="vi-VN" sz="2800" b="1" dirty="0">
              <a:solidFill>
                <a:srgbClr val="0000CC"/>
              </a:solidFill>
              <a:latin typeface="Times New Roman" pitchFamily="18" charset="0"/>
              <a:cs typeface="Times New Roman" pitchFamily="18" charset="0"/>
            </a:endParaRPr>
          </a:p>
        </p:txBody>
      </p:sp>
      <p:sp>
        <p:nvSpPr>
          <p:cNvPr id="3" name="Rectangle 2"/>
          <p:cNvSpPr/>
          <p:nvPr/>
        </p:nvSpPr>
        <p:spPr>
          <a:xfrm>
            <a:off x="489398" y="1765253"/>
            <a:ext cx="10509160" cy="523220"/>
          </a:xfrm>
          <a:prstGeom prst="rect">
            <a:avLst/>
          </a:prstGeom>
        </p:spPr>
        <p:txBody>
          <a:bodyPr wrap="square">
            <a:spAutoFit/>
          </a:bodyPr>
          <a:lstStyle/>
          <a:p>
            <a:r>
              <a:rPr lang="vi-VN" sz="2800" dirty="0" smtClean="0">
                <a:solidFill>
                  <a:srgbClr val="FF0000"/>
                </a:solidFill>
                <a:latin typeface="Times New Roman" pitchFamily="18" charset="0"/>
                <a:cs typeface="Times New Roman" pitchFamily="18" charset="0"/>
              </a:rPr>
              <a:t>a</a:t>
            </a:r>
            <a:r>
              <a:rPr lang="vi-VN" sz="2800" dirty="0">
                <a:solidFill>
                  <a:srgbClr val="FF0000"/>
                </a:solidFill>
                <a:latin typeface="Times New Roman" pitchFamily="18" charset="0"/>
                <a:cs typeface="Times New Roman" pitchFamily="18" charset="0"/>
              </a:rPr>
              <a:t>. Chủ đề xuyên suốt các đoạn, các câu trong văn bản là gì</a:t>
            </a:r>
            <a:r>
              <a:rPr lang="vi-VN" sz="2800" dirty="0" smtClean="0">
                <a:solidFill>
                  <a:srgbClr val="FF0000"/>
                </a:solidFill>
                <a:latin typeface="Times New Roman" pitchFamily="18" charset="0"/>
                <a:cs typeface="Times New Roman" pitchFamily="18" charset="0"/>
              </a:rPr>
              <a:t>?</a:t>
            </a:r>
            <a:endParaRPr lang="vi-VN" sz="2800" dirty="0">
              <a:solidFill>
                <a:srgbClr val="FF0000"/>
              </a:solidFill>
              <a:latin typeface="Times New Roman" pitchFamily="18" charset="0"/>
              <a:cs typeface="Times New Roman" pitchFamily="18" charset="0"/>
            </a:endParaRPr>
          </a:p>
        </p:txBody>
      </p:sp>
      <p:sp>
        <p:nvSpPr>
          <p:cNvPr id="4" name="Rectangle 3"/>
          <p:cNvSpPr/>
          <p:nvPr/>
        </p:nvSpPr>
        <p:spPr>
          <a:xfrm>
            <a:off x="822102" y="636022"/>
            <a:ext cx="10509160" cy="523220"/>
          </a:xfrm>
          <a:prstGeom prst="rect">
            <a:avLst/>
          </a:prstGeom>
        </p:spPr>
        <p:txBody>
          <a:bodyPr wrap="square">
            <a:spAutoFit/>
          </a:bodyPr>
          <a:lstStyle/>
          <a:p>
            <a:r>
              <a:rPr lang="vi-VN" sz="2800" b="1" dirty="0" smtClean="0">
                <a:solidFill>
                  <a:srgbClr val="0000CC"/>
                </a:solidFill>
                <a:latin typeface="Times New Roman" pitchFamily="18" charset="0"/>
                <a:cs typeface="Times New Roman" pitchFamily="18" charset="0"/>
              </a:rPr>
              <a:t>1</a:t>
            </a:r>
            <a:r>
              <a:rPr lang="vi-VN" sz="2800" dirty="0" smtClean="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Sự</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mạch</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lạc</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của</a:t>
            </a:r>
            <a:r>
              <a:rPr lang="en-US" sz="2800" b="1" u="sng" dirty="0">
                <a:solidFill>
                  <a:srgbClr val="0000CC"/>
                </a:solidFill>
                <a:latin typeface="Times New Roman" pitchFamily="18" charset="0"/>
                <a:cs typeface="Times New Roman" pitchFamily="18" charset="0"/>
              </a:rPr>
              <a:t> </a:t>
            </a:r>
            <a:r>
              <a:rPr lang="en-US" sz="2800" b="1" u="sng" dirty="0" err="1">
                <a:solidFill>
                  <a:srgbClr val="0000CC"/>
                </a:solidFill>
                <a:latin typeface="Times New Roman" pitchFamily="18" charset="0"/>
                <a:cs typeface="Times New Roman" pitchFamily="18" charset="0"/>
              </a:rPr>
              <a:t>văn</a:t>
            </a:r>
            <a:r>
              <a:rPr lang="en-US" sz="2800" b="1" u="sng" dirty="0">
                <a:solidFill>
                  <a:srgbClr val="0000CC"/>
                </a:solidFill>
                <a:latin typeface="Times New Roman" pitchFamily="18" charset="0"/>
                <a:cs typeface="Times New Roman" pitchFamily="18" charset="0"/>
              </a:rPr>
              <a:t> </a:t>
            </a:r>
            <a:r>
              <a:rPr lang="en-US" sz="2800" b="1" u="sng" dirty="0" err="1" smtClean="0">
                <a:solidFill>
                  <a:srgbClr val="0000CC"/>
                </a:solidFill>
                <a:latin typeface="Times New Roman" pitchFamily="18" charset="0"/>
                <a:cs typeface="Times New Roman" pitchFamily="18" charset="0"/>
              </a:rPr>
              <a:t>bản</a:t>
            </a:r>
            <a:r>
              <a:rPr lang="vi-VN" sz="2800" b="1"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
        <p:nvSpPr>
          <p:cNvPr id="5" name="TextBox 4"/>
          <p:cNvSpPr txBox="1"/>
          <p:nvPr/>
        </p:nvSpPr>
        <p:spPr>
          <a:xfrm>
            <a:off x="1521850" y="1159242"/>
            <a:ext cx="4647127" cy="523220"/>
          </a:xfrm>
          <a:prstGeom prst="rect">
            <a:avLst/>
          </a:prstGeom>
          <a:noFill/>
        </p:spPr>
        <p:txBody>
          <a:bodyPr wrap="square" rtlCol="0">
            <a:spAutoFit/>
          </a:bodyPr>
          <a:lstStyle/>
          <a:p>
            <a:r>
              <a:rPr lang="vi-VN" sz="2800" dirty="0" smtClean="0">
                <a:solidFill>
                  <a:srgbClr val="0000CC"/>
                </a:solidFill>
                <a:latin typeface="Times New Roman" pitchFamily="18" charset="0"/>
                <a:cs typeface="Times New Roman" pitchFamily="18" charset="0"/>
              </a:rPr>
              <a:t>* Văn bản: CỐM VÒNG</a:t>
            </a:r>
            <a:endParaRPr lang="vi-VN" sz="2800" dirty="0">
              <a:solidFill>
                <a:srgbClr val="0000CC"/>
              </a:solidFill>
              <a:latin typeface="Times New Roman" pitchFamily="18" charset="0"/>
              <a:cs typeface="Times New Roman" pitchFamily="18" charset="0"/>
            </a:endParaRPr>
          </a:p>
        </p:txBody>
      </p:sp>
      <p:sp>
        <p:nvSpPr>
          <p:cNvPr id="6" name="TextBox 5"/>
          <p:cNvSpPr txBox="1"/>
          <p:nvPr/>
        </p:nvSpPr>
        <p:spPr>
          <a:xfrm>
            <a:off x="529153" y="2425148"/>
            <a:ext cx="10998837" cy="1384995"/>
          </a:xfrm>
          <a:prstGeom prst="rect">
            <a:avLst/>
          </a:prstGeom>
          <a:noFill/>
        </p:spPr>
        <p:txBody>
          <a:bodyPr wrap="square" rtlCol="0">
            <a:spAutoFit/>
          </a:bodyPr>
          <a:lstStyle/>
          <a:p>
            <a:pPr lvl="1"/>
            <a:r>
              <a:rPr lang="vi-VN" sz="2800" dirty="0" smtClean="0">
                <a:solidFill>
                  <a:srgbClr val="0000CC"/>
                </a:solidFill>
                <a:latin typeface="Times New Roman" pitchFamily="18" charset="0"/>
                <a:cs typeface="Times New Roman" pitchFamily="18" charset="0"/>
              </a:rPr>
              <a:t>a.  Chủ đề xuyên suốt </a:t>
            </a:r>
            <a:r>
              <a:rPr lang="vi-VN" sz="2800" dirty="0">
                <a:solidFill>
                  <a:srgbClr val="0000CC"/>
                </a:solidFill>
                <a:latin typeface="Times New Roman" pitchFamily="18" charset="0"/>
                <a:cs typeface="Times New Roman" pitchFamily="18" charset="0"/>
              </a:rPr>
              <a:t>các đoạn, các câu trong VB </a:t>
            </a:r>
            <a:r>
              <a:rPr lang="vi-VN" sz="2800" i="1" dirty="0">
                <a:solidFill>
                  <a:srgbClr val="0000CC"/>
                </a:solidFill>
                <a:latin typeface="Times New Roman" pitchFamily="18" charset="0"/>
                <a:cs typeface="Times New Roman" pitchFamily="18" charset="0"/>
              </a:rPr>
              <a:t>Cốm Vòng </a:t>
            </a:r>
            <a:r>
              <a:rPr lang="vi-VN" sz="2800" dirty="0">
                <a:solidFill>
                  <a:srgbClr val="0000CC"/>
                </a:solidFill>
                <a:latin typeface="Times New Roman" pitchFamily="18" charset="0"/>
                <a:cs typeface="Times New Roman" pitchFamily="18" charset="0"/>
              </a:rPr>
              <a:t>là:</a:t>
            </a:r>
          </a:p>
          <a:p>
            <a:pPr lvl="1"/>
            <a:r>
              <a:rPr lang="vi-VN" sz="2800" dirty="0" smtClean="0">
                <a:solidFill>
                  <a:srgbClr val="0000CC"/>
                </a:solidFill>
                <a:latin typeface="Times New Roman" pitchFamily="18" charset="0"/>
                <a:cs typeface="Times New Roman" pitchFamily="18" charset="0"/>
              </a:rPr>
              <a:t>- Giới </a:t>
            </a:r>
            <a:r>
              <a:rPr lang="vi-VN" sz="2800" dirty="0">
                <a:solidFill>
                  <a:srgbClr val="0000CC"/>
                </a:solidFill>
                <a:latin typeface="Times New Roman" pitchFamily="18" charset="0"/>
                <a:cs typeface="Times New Roman" pitchFamily="18" charset="0"/>
              </a:rPr>
              <a:t>thiệu về cốm, một thức quà ngon và tinh tế.</a:t>
            </a:r>
          </a:p>
          <a:p>
            <a:pPr lvl="1"/>
            <a:r>
              <a:rPr lang="vi-VN" sz="2800" dirty="0" smtClean="0">
                <a:solidFill>
                  <a:srgbClr val="0000CC"/>
                </a:solidFill>
                <a:latin typeface="Times New Roman" pitchFamily="18" charset="0"/>
                <a:cs typeface="Times New Roman" pitchFamily="18" charset="0"/>
              </a:rPr>
              <a:t>- Ca </a:t>
            </a:r>
            <a:r>
              <a:rPr lang="vi-VN" sz="2800" dirty="0">
                <a:solidFill>
                  <a:srgbClr val="0000CC"/>
                </a:solidFill>
                <a:latin typeface="Times New Roman" pitchFamily="18" charset="0"/>
                <a:cs typeface="Times New Roman" pitchFamily="18" charset="0"/>
              </a:rPr>
              <a:t>ngợi vẻ đẹp, vị ngon, hương thơm và giá trị của cốm</a:t>
            </a:r>
            <a:r>
              <a:rPr lang="vi-VN" sz="2800" dirty="0" smtClean="0">
                <a:solidFill>
                  <a:srgbClr val="0000CC"/>
                </a:solidFill>
                <a:latin typeface="Times New Roman" pitchFamily="18" charset="0"/>
                <a:cs typeface="Times New Roman" pitchFamily="18" charset="0"/>
              </a:rPr>
              <a:t>.</a:t>
            </a:r>
            <a:endParaRPr lang="vi-VN" sz="2800"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76831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 calcmode="lin" valueType="num">
                                      <p:cBhvr additive="base">
                                        <p:cTn id="3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1" name="Cloud Callout 10"/>
          <p:cNvSpPr/>
          <p:nvPr/>
        </p:nvSpPr>
        <p:spPr>
          <a:xfrm>
            <a:off x="675862" y="-1"/>
            <a:ext cx="7779025" cy="4373217"/>
          </a:xfrm>
          <a:prstGeom prst="cloudCallout">
            <a:avLst>
              <a:gd name="adj1" fmla="val -40885"/>
              <a:gd name="adj2" fmla="val 657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vi-VN" sz="3200" dirty="0" smtClean="0">
              <a:solidFill>
                <a:srgbClr val="FF0000"/>
              </a:solidFill>
              <a:latin typeface="Times New Roman" pitchFamily="18" charset="0"/>
              <a:cs typeface="Times New Roman" pitchFamily="18" charset="0"/>
            </a:endParaRPr>
          </a:p>
          <a:p>
            <a:r>
              <a:rPr lang="vi-VN" sz="3600" dirty="0" smtClean="0">
                <a:solidFill>
                  <a:srgbClr val="FF0000"/>
                </a:solidFill>
                <a:latin typeface="Times New Roman" pitchFamily="18" charset="0"/>
                <a:cs typeface="Times New Roman" pitchFamily="18" charset="0"/>
              </a:rPr>
              <a:t>? </a:t>
            </a:r>
            <a:r>
              <a:rPr lang="vi-VN" sz="3600" dirty="0">
                <a:solidFill>
                  <a:srgbClr val="FF0000"/>
                </a:solidFill>
                <a:latin typeface="Times New Roman" pitchFamily="18" charset="0"/>
                <a:cs typeface="Times New Roman" pitchFamily="18" charset="0"/>
              </a:rPr>
              <a:t>b. Trình tự sắp xếp các đoạn, các câu trong văn bản có giúp chủ đề được liền mạch, thông suốt hay không? </a:t>
            </a:r>
          </a:p>
          <a:p>
            <a:r>
              <a:rPr lang="vi-VN" sz="3600" dirty="0">
                <a:solidFill>
                  <a:srgbClr val="FF0000"/>
                </a:solidFill>
                <a:latin typeface="Times New Roman" pitchFamily="18" charset="0"/>
                <a:cs typeface="Times New Roman" pitchFamily="18" charset="0"/>
              </a:rPr>
              <a:t>   Tại sao?</a:t>
            </a:r>
          </a:p>
          <a:p>
            <a:pPr algn="ctr"/>
            <a:endParaRPr lang="vi-VN" dirty="0"/>
          </a:p>
        </p:txBody>
      </p:sp>
    </p:spTree>
    <p:extLst>
      <p:ext uri="{BB962C8B-B14F-4D97-AF65-F5344CB8AC3E}">
        <p14:creationId xmlns:p14="http://schemas.microsoft.com/office/powerpoint/2010/main" val="42135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858" y="194301"/>
            <a:ext cx="12156141" cy="5262979"/>
          </a:xfrm>
          <a:prstGeom prst="rect">
            <a:avLst/>
          </a:prstGeom>
        </p:spPr>
        <p:txBody>
          <a:bodyPr wrap="square">
            <a:spAutoFit/>
          </a:bodyPr>
          <a:lstStyle/>
          <a:p>
            <a:r>
              <a:rPr lang="vi-VN" sz="2800" dirty="0">
                <a:latin typeface="Times New Roman" pitchFamily="18" charset="0"/>
                <a:cs typeface="Times New Roman" pitchFamily="18" charset="0"/>
              </a:rPr>
              <a:t>b.  Trình tự sắp xếp trong VB </a:t>
            </a:r>
            <a:r>
              <a:rPr lang="vi-VN" sz="2800" i="1" dirty="0">
                <a:latin typeface="Times New Roman" pitchFamily="18" charset="0"/>
                <a:cs typeface="Times New Roman" pitchFamily="18" charset="0"/>
              </a:rPr>
              <a:t>Cốm Vòng </a:t>
            </a:r>
            <a:r>
              <a:rPr lang="vi-VN" sz="2800" dirty="0">
                <a:latin typeface="Times New Roman" pitchFamily="18" charset="0"/>
                <a:cs typeface="Times New Roman" pitchFamily="18" charset="0"/>
              </a:rPr>
              <a:t>có thể chia thành 3 phần (mỗi phần gồm có nhiều đoạn) như sau:</a:t>
            </a:r>
          </a:p>
          <a:p>
            <a:r>
              <a:rPr lang="vi-VN" sz="2800" dirty="0" smtClean="0">
                <a:latin typeface="Times New Roman" pitchFamily="18" charset="0"/>
                <a:cs typeface="Times New Roman" pitchFamily="18" charset="0"/>
              </a:rPr>
              <a:t>- Phần </a:t>
            </a:r>
            <a:r>
              <a:rPr lang="vi-VN" sz="2800" dirty="0">
                <a:latin typeface="Times New Roman" pitchFamily="18" charset="0"/>
                <a:cs typeface="Times New Roman" pitchFamily="18" charset="0"/>
              </a:rPr>
              <a:t>1: Từ “Tôi đố ai tìm được” đến “sản xuất được cốm quý”, giới thiệu về đặc sản cốm Vòng và truyền thống làm cốm của người làng Vòng.</a:t>
            </a:r>
          </a:p>
          <a:p>
            <a:r>
              <a:rPr lang="vi-VN" sz="2800" dirty="0" smtClean="0">
                <a:latin typeface="Times New Roman" pitchFamily="18" charset="0"/>
                <a:cs typeface="Times New Roman" pitchFamily="18" charset="0"/>
              </a:rPr>
              <a:t>- Phần </a:t>
            </a:r>
            <a:r>
              <a:rPr lang="vi-VN" sz="2800" dirty="0">
                <a:latin typeface="Times New Roman" pitchFamily="18" charset="0"/>
                <a:cs typeface="Times New Roman" pitchFamily="18" charset="0"/>
              </a:rPr>
              <a:t>2: Từ “Dù sao, ta cũng nên biết rằng” đến “tinh khiết và thơm tho lạ lùng”, mô tả nguyên liệu và các công đoạn chế biến công phu để ra được sản phẩm cốm Vòng.</a:t>
            </a:r>
          </a:p>
          <a:p>
            <a:r>
              <a:rPr lang="vi-VN" sz="2800" dirty="0" smtClean="0">
                <a:latin typeface="Times New Roman" pitchFamily="18" charset="0"/>
                <a:cs typeface="Times New Roman" pitchFamily="18" charset="0"/>
              </a:rPr>
              <a:t>- Phần </a:t>
            </a:r>
            <a:r>
              <a:rPr lang="vi-VN" sz="2800" dirty="0">
                <a:latin typeface="Times New Roman" pitchFamily="18" charset="0"/>
                <a:cs typeface="Times New Roman" pitchFamily="18" charset="0"/>
              </a:rPr>
              <a:t>3: Từ “Đã có lúc ngồi nhìn người hàng cốm xẻ từng mẻ cốm” đến “cảm khái nhường bao!”, nêu lên những suy tư, cảm nhận của tác giả về cốm, từ đó nhấn mạnh sự trân trọng, nâng niu cốm chính là trân trọng nâng niu công sức của đất trời, của con người. Đây là một trình tự hợp lí của các ý, thể hiện qua trình tự hợp lí của câu, của đoạn</a:t>
            </a:r>
            <a:r>
              <a:rPr lang="vi-VN" sz="2800"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236088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loud Callout 7"/>
          <p:cNvSpPr/>
          <p:nvPr/>
        </p:nvSpPr>
        <p:spPr>
          <a:xfrm>
            <a:off x="2020958" y="222759"/>
            <a:ext cx="5267738" cy="2981739"/>
          </a:xfrm>
          <a:prstGeom prst="cloudCallout">
            <a:avLst>
              <a:gd name="adj1" fmla="val -40024"/>
              <a:gd name="adj2" fmla="val 4643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solidFill>
                  <a:srgbClr val="FF0000"/>
                </a:solidFill>
                <a:latin typeface="Times New Roman" pitchFamily="18" charset="0"/>
                <a:cs typeface="Times New Roman" pitchFamily="18" charset="0"/>
              </a:rPr>
              <a:t>? Mạch lạc trong văn bản là gì?</a:t>
            </a:r>
          </a:p>
          <a:p>
            <a:pPr algn="ctr"/>
            <a:endParaRPr lang="vi-VN" dirty="0"/>
          </a:p>
        </p:txBody>
      </p:sp>
    </p:spTree>
    <p:extLst>
      <p:ext uri="{BB962C8B-B14F-4D97-AF65-F5344CB8AC3E}">
        <p14:creationId xmlns:p14="http://schemas.microsoft.com/office/powerpoint/2010/main" val="3092366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859" y="32936"/>
            <a:ext cx="12156141" cy="2246769"/>
          </a:xfrm>
          <a:prstGeom prst="rect">
            <a:avLst/>
          </a:prstGeom>
        </p:spPr>
        <p:txBody>
          <a:bodyPr wrap="square">
            <a:spAutoFit/>
          </a:bodyPr>
          <a:lstStyle/>
          <a:p>
            <a:r>
              <a:rPr lang="vi-VN" sz="2800" dirty="0">
                <a:latin typeface="Times New Roman" pitchFamily="18" charset="0"/>
                <a:cs typeface="Times New Roman" pitchFamily="18" charset="0"/>
              </a:rPr>
              <a:t>b.  </a:t>
            </a:r>
            <a:endParaRPr lang="vi-VN" sz="2800" dirty="0" smtClean="0">
              <a:latin typeface="Times New Roman" pitchFamily="18" charset="0"/>
              <a:cs typeface="Times New Roman" pitchFamily="18" charset="0"/>
            </a:endParaRPr>
          </a:p>
          <a:p>
            <a:r>
              <a:rPr lang="vi-VN" sz="2800" dirty="0" smtClean="0">
                <a:latin typeface="Times New Roman" pitchFamily="18" charset="0"/>
                <a:cs typeface="Times New Roman" pitchFamily="18" charset="0"/>
              </a:rPr>
              <a:t>=&gt; </a:t>
            </a:r>
            <a:r>
              <a:rPr lang="vi-VN" sz="2800" dirty="0">
                <a:latin typeface="Times New Roman" pitchFamily="18" charset="0"/>
                <a:cs typeface="Times New Roman" pitchFamily="18" charset="0"/>
              </a:rPr>
              <a:t>Mạch lạc trong văn bản là các câu, các ý, các phần, các đoạn trong văn bản đều phải hướng về một sự thống nhất, một ý hay một chủ đề nào đó. Hay nói một cách đơn giản thì mạch lạc là sợi dây vô hình gắn kết các phần, các ý, các đoạn trong văn bản.</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296439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932</Words>
  <Application>Microsoft Office PowerPoint</Application>
  <PresentationFormat>Custom</PresentationFormat>
  <Paragraphs>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Hoang Thi Ha GV</dc:creator>
  <cp:lastModifiedBy>Asus</cp:lastModifiedBy>
  <cp:revision>29</cp:revision>
  <dcterms:created xsi:type="dcterms:W3CDTF">2021-12-19T15:46:24Z</dcterms:created>
  <dcterms:modified xsi:type="dcterms:W3CDTF">2022-06-29T17:54:23Z</dcterms:modified>
</cp:coreProperties>
</file>