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69" r:id="rId4"/>
    <p:sldId id="259" r:id="rId5"/>
    <p:sldId id="270" r:id="rId6"/>
    <p:sldId id="257" r:id="rId7"/>
    <p:sldId id="258" r:id="rId8"/>
    <p:sldId id="262" r:id="rId9"/>
    <p:sldId id="260" r:id="rId10"/>
    <p:sldId id="263" r:id="rId11"/>
    <p:sldId id="265" r:id="rId12"/>
    <p:sldId id="272" r:id="rId13"/>
    <p:sldId id="273" r:id="rId14"/>
    <p:sldId id="274" r:id="rId15"/>
    <p:sldId id="275" r:id="rId16"/>
    <p:sldId id="276" r:id="rId17"/>
    <p:sldId id="277" r:id="rId18"/>
    <p:sldId id="278" r:id="rId19"/>
    <p:sldId id="264" r:id="rId20"/>
    <p:sldId id="271" r:id="rId21"/>
    <p:sldId id="266"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2" d="100"/>
          <a:sy n="72" d="100"/>
        </p:scale>
        <p:origin x="-96"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53C29E54-23A1-4066-8A4A-B6411328F44C}"/>
              </a:ext>
            </a:extLst>
          </p:cNvPr>
          <p:cNvSpPr>
            <a:spLocks noGrp="1"/>
          </p:cNvSpPr>
          <p:nvPr>
            <p:ph type="dt" sz="half" idx="10"/>
          </p:nvPr>
        </p:nvSpPr>
        <p:spPr/>
        <p:txBody>
          <a:bodyPr/>
          <a:lstStyle/>
          <a:p>
            <a:fld id="{4A8F1692-9F8D-411A-9C16-425555511FE8}" type="datetimeFigureOut">
              <a:rPr lang="en-US" smtClean="0"/>
              <a:t>6/29/2022</a:t>
            </a:fld>
            <a:endParaRPr lang="en-US"/>
          </a:p>
        </p:txBody>
      </p:sp>
      <p:sp>
        <p:nvSpPr>
          <p:cNvPr id="5" name="Footer Placeholder 4">
            <a:extLst>
              <a:ext uri="{FF2B5EF4-FFF2-40B4-BE49-F238E27FC236}">
                <a16:creationId xmlns:a16="http://schemas.microsoft.com/office/drawing/2014/main" xmlns="" id="{BB12AF1F-8223-4C33-B1BD-86845575B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8FAE154-636E-4FAF-BD1C-3E182D466779}"/>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42245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77B75-8362-48F4-820D-260BECAC9BF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44E4F40-D4B1-4B44-8BC3-B527EF48B95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761FAD-C74A-40A7-839C-858C6CBEBBB5}"/>
              </a:ext>
            </a:extLst>
          </p:cNvPr>
          <p:cNvSpPr>
            <a:spLocks noGrp="1"/>
          </p:cNvSpPr>
          <p:nvPr>
            <p:ph type="dt" sz="half" idx="10"/>
          </p:nvPr>
        </p:nvSpPr>
        <p:spPr/>
        <p:txBody>
          <a:bodyPr/>
          <a:lstStyle/>
          <a:p>
            <a:fld id="{4A8F1692-9F8D-411A-9C16-425555511FE8}" type="datetimeFigureOut">
              <a:rPr lang="en-US" smtClean="0"/>
              <a:t>6/29/2022</a:t>
            </a:fld>
            <a:endParaRPr lang="en-US"/>
          </a:p>
        </p:txBody>
      </p:sp>
      <p:sp>
        <p:nvSpPr>
          <p:cNvPr id="5" name="Footer Placeholder 4">
            <a:extLst>
              <a:ext uri="{FF2B5EF4-FFF2-40B4-BE49-F238E27FC236}">
                <a16:creationId xmlns:a16="http://schemas.microsoft.com/office/drawing/2014/main" xmlns="" id="{2B42D47D-F4B4-4A73-8D1E-11C3AE683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70A524-F2AE-479B-BA44-0EB1BBB28749}"/>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33097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25ABDF9-A0F0-471B-8EA6-3BD2ADD3695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CA493F0-C4F9-4651-B6BD-47E1CF70A4D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3775F62-E237-4CBD-8D98-9D88D2B60458}"/>
              </a:ext>
            </a:extLst>
          </p:cNvPr>
          <p:cNvSpPr>
            <a:spLocks noGrp="1"/>
          </p:cNvSpPr>
          <p:nvPr>
            <p:ph type="dt" sz="half" idx="10"/>
          </p:nvPr>
        </p:nvSpPr>
        <p:spPr/>
        <p:txBody>
          <a:bodyPr/>
          <a:lstStyle/>
          <a:p>
            <a:fld id="{4A8F1692-9F8D-411A-9C16-425555511FE8}" type="datetimeFigureOut">
              <a:rPr lang="en-US" smtClean="0"/>
              <a:t>6/29/2022</a:t>
            </a:fld>
            <a:endParaRPr lang="en-US"/>
          </a:p>
        </p:txBody>
      </p:sp>
      <p:sp>
        <p:nvSpPr>
          <p:cNvPr id="5" name="Footer Placeholder 4">
            <a:extLst>
              <a:ext uri="{FF2B5EF4-FFF2-40B4-BE49-F238E27FC236}">
                <a16:creationId xmlns:a16="http://schemas.microsoft.com/office/drawing/2014/main" xmlns="" id="{BC81D538-CA7B-4084-9B47-5147AF13E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18B1E5-B393-4EA0-95F0-C1E6A1618F28}"/>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46377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B90F6A5-6B71-4069-8526-03003AC40513}"/>
              </a:ext>
            </a:extLst>
          </p:cNvPr>
          <p:cNvSpPr>
            <a:spLocks noGrp="1"/>
          </p:cNvSpPr>
          <p:nvPr>
            <p:ph type="dt" sz="half" idx="10"/>
          </p:nvPr>
        </p:nvSpPr>
        <p:spPr/>
        <p:txBody>
          <a:bodyPr/>
          <a:lstStyle/>
          <a:p>
            <a:fld id="{4A8F1692-9F8D-411A-9C16-425555511FE8}" type="datetimeFigureOut">
              <a:rPr lang="en-US" smtClean="0"/>
              <a:t>6/29/2022</a:t>
            </a:fld>
            <a:endParaRPr lang="en-US"/>
          </a:p>
        </p:txBody>
      </p:sp>
      <p:sp>
        <p:nvSpPr>
          <p:cNvPr id="5" name="Footer Placeholder 4">
            <a:extLst>
              <a:ext uri="{FF2B5EF4-FFF2-40B4-BE49-F238E27FC236}">
                <a16:creationId xmlns:a16="http://schemas.microsoft.com/office/drawing/2014/main" xmlns="" id="{A855F6D3-5025-4906-ACBE-23FA4E0F6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DC2DEA1-0785-4CEA-B6F1-F45BC0D3CDD2}"/>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414627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82F88B-C46F-4693-A058-B990FD37056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6F837C8-F726-40D4-AF85-FCF4F9D5C65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E14E5EA-62A0-4409-A9F6-2AE617825857}"/>
              </a:ext>
            </a:extLst>
          </p:cNvPr>
          <p:cNvSpPr>
            <a:spLocks noGrp="1"/>
          </p:cNvSpPr>
          <p:nvPr>
            <p:ph type="dt" sz="half" idx="10"/>
          </p:nvPr>
        </p:nvSpPr>
        <p:spPr/>
        <p:txBody>
          <a:bodyPr/>
          <a:lstStyle/>
          <a:p>
            <a:fld id="{4A8F1692-9F8D-411A-9C16-425555511FE8}" type="datetimeFigureOut">
              <a:rPr lang="en-US" smtClean="0"/>
              <a:t>6/29/2022</a:t>
            </a:fld>
            <a:endParaRPr lang="en-US"/>
          </a:p>
        </p:txBody>
      </p:sp>
      <p:sp>
        <p:nvSpPr>
          <p:cNvPr id="5" name="Footer Placeholder 4">
            <a:extLst>
              <a:ext uri="{FF2B5EF4-FFF2-40B4-BE49-F238E27FC236}">
                <a16:creationId xmlns:a16="http://schemas.microsoft.com/office/drawing/2014/main" xmlns="" id="{FE8C50A6-1057-477F-A7D9-032931586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AC533B-F312-449B-9249-2A6736BC736C}"/>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16224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6B4945-920E-4FAE-A7C5-60FB5043D0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0013838-FA0C-44D2-A7F9-88BAC3B586C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CA7557F-8320-40FB-8F6D-355CFE24916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E2A8C85-57A6-48D1-B6E9-E26B70628025}"/>
              </a:ext>
            </a:extLst>
          </p:cNvPr>
          <p:cNvSpPr>
            <a:spLocks noGrp="1"/>
          </p:cNvSpPr>
          <p:nvPr>
            <p:ph type="dt" sz="half" idx="10"/>
          </p:nvPr>
        </p:nvSpPr>
        <p:spPr/>
        <p:txBody>
          <a:bodyPr/>
          <a:lstStyle/>
          <a:p>
            <a:fld id="{4A8F1692-9F8D-411A-9C16-425555511FE8}" type="datetimeFigureOut">
              <a:rPr lang="en-US" smtClean="0"/>
              <a:t>6/29/2022</a:t>
            </a:fld>
            <a:endParaRPr lang="en-US"/>
          </a:p>
        </p:txBody>
      </p:sp>
      <p:sp>
        <p:nvSpPr>
          <p:cNvPr id="6" name="Footer Placeholder 5">
            <a:extLst>
              <a:ext uri="{FF2B5EF4-FFF2-40B4-BE49-F238E27FC236}">
                <a16:creationId xmlns:a16="http://schemas.microsoft.com/office/drawing/2014/main" xmlns="" id="{7DC64122-7BA5-4D55-A7F9-FBBCC61BB7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1224003-7925-4D44-AE3C-68490A059D76}"/>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425679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76261B-94D9-4047-96C3-803CF5DFE81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D2376C9-2DC8-4E60-BD0F-0B4E72CD1A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8EF8428-4686-4ED1-B35D-82C1177EBD3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95C6E8D-DA32-4678-8B11-751E8ECC25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F268B37-A591-4B33-BA5E-391D406FA36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8305596-1EDA-40D9-A39C-C0021E9A2209}"/>
              </a:ext>
            </a:extLst>
          </p:cNvPr>
          <p:cNvSpPr>
            <a:spLocks noGrp="1"/>
          </p:cNvSpPr>
          <p:nvPr>
            <p:ph type="dt" sz="half" idx="10"/>
          </p:nvPr>
        </p:nvSpPr>
        <p:spPr/>
        <p:txBody>
          <a:bodyPr/>
          <a:lstStyle/>
          <a:p>
            <a:fld id="{4A8F1692-9F8D-411A-9C16-425555511FE8}" type="datetimeFigureOut">
              <a:rPr lang="en-US" smtClean="0"/>
              <a:t>6/29/2022</a:t>
            </a:fld>
            <a:endParaRPr lang="en-US"/>
          </a:p>
        </p:txBody>
      </p:sp>
      <p:sp>
        <p:nvSpPr>
          <p:cNvPr id="8" name="Footer Placeholder 7">
            <a:extLst>
              <a:ext uri="{FF2B5EF4-FFF2-40B4-BE49-F238E27FC236}">
                <a16:creationId xmlns:a16="http://schemas.microsoft.com/office/drawing/2014/main" xmlns="" id="{C1316889-E045-4E98-8FD9-42C5F75548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E3BFE02-376D-4B6E-82B8-DB731B0C1C6D}"/>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3386929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DBFEDF-A59D-452B-B9B9-754D99894A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7A5BBE30-76CD-44A2-B558-AF6D3AFAE503}"/>
              </a:ext>
            </a:extLst>
          </p:cNvPr>
          <p:cNvSpPr>
            <a:spLocks noGrp="1"/>
          </p:cNvSpPr>
          <p:nvPr>
            <p:ph type="dt" sz="half" idx="10"/>
          </p:nvPr>
        </p:nvSpPr>
        <p:spPr/>
        <p:txBody>
          <a:bodyPr/>
          <a:lstStyle/>
          <a:p>
            <a:fld id="{4A8F1692-9F8D-411A-9C16-425555511FE8}" type="datetimeFigureOut">
              <a:rPr lang="en-US" smtClean="0"/>
              <a:t>6/29/2022</a:t>
            </a:fld>
            <a:endParaRPr lang="en-US"/>
          </a:p>
        </p:txBody>
      </p:sp>
      <p:sp>
        <p:nvSpPr>
          <p:cNvPr id="4" name="Footer Placeholder 3">
            <a:extLst>
              <a:ext uri="{FF2B5EF4-FFF2-40B4-BE49-F238E27FC236}">
                <a16:creationId xmlns:a16="http://schemas.microsoft.com/office/drawing/2014/main" xmlns="" id="{28E4F902-14EE-4F36-ADE5-7727206E51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7CD33E7-0EF7-46DD-852F-0692BD73A2E7}"/>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56560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D29A391-EF3B-403C-98DA-F99AEE074144}"/>
              </a:ext>
            </a:extLst>
          </p:cNvPr>
          <p:cNvSpPr>
            <a:spLocks noGrp="1"/>
          </p:cNvSpPr>
          <p:nvPr>
            <p:ph type="dt" sz="half" idx="10"/>
          </p:nvPr>
        </p:nvSpPr>
        <p:spPr/>
        <p:txBody>
          <a:bodyPr/>
          <a:lstStyle/>
          <a:p>
            <a:fld id="{4A8F1692-9F8D-411A-9C16-425555511FE8}" type="datetimeFigureOut">
              <a:rPr lang="en-US" smtClean="0"/>
              <a:t>6/29/2022</a:t>
            </a:fld>
            <a:endParaRPr lang="en-US"/>
          </a:p>
        </p:txBody>
      </p:sp>
      <p:sp>
        <p:nvSpPr>
          <p:cNvPr id="3" name="Footer Placeholder 2">
            <a:extLst>
              <a:ext uri="{FF2B5EF4-FFF2-40B4-BE49-F238E27FC236}">
                <a16:creationId xmlns:a16="http://schemas.microsoft.com/office/drawing/2014/main" xmlns="" id="{1A4A3B7B-0254-46B3-BAA9-FA7B56E4B5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6C43648-59D8-4DBE-B0ED-807179BC8CF0}"/>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101412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F04986-0698-4AA0-B388-6411B950168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F28EC8A-EADD-4B17-B436-1F90412B52F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FFC98A0-BF37-486A-886E-BE28A27CBD0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293373E-140D-45AC-A90F-174740989885}"/>
              </a:ext>
            </a:extLst>
          </p:cNvPr>
          <p:cNvSpPr>
            <a:spLocks noGrp="1"/>
          </p:cNvSpPr>
          <p:nvPr>
            <p:ph type="dt" sz="half" idx="10"/>
          </p:nvPr>
        </p:nvSpPr>
        <p:spPr/>
        <p:txBody>
          <a:bodyPr/>
          <a:lstStyle/>
          <a:p>
            <a:fld id="{4A8F1692-9F8D-411A-9C16-425555511FE8}" type="datetimeFigureOut">
              <a:rPr lang="en-US" smtClean="0"/>
              <a:t>6/29/2022</a:t>
            </a:fld>
            <a:endParaRPr lang="en-US"/>
          </a:p>
        </p:txBody>
      </p:sp>
      <p:sp>
        <p:nvSpPr>
          <p:cNvPr id="6" name="Footer Placeholder 5">
            <a:extLst>
              <a:ext uri="{FF2B5EF4-FFF2-40B4-BE49-F238E27FC236}">
                <a16:creationId xmlns:a16="http://schemas.microsoft.com/office/drawing/2014/main" xmlns="" id="{C9F3FDD5-F27E-4E0A-926A-E7A9F4F67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AF6D273-BCCC-41AB-A5BE-5CDC0EEAB662}"/>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374761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409C6-5A3F-4862-8280-A797A0137B5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102E21C-B24D-4DFC-8773-3780125EE3C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A87EFB3-20D4-4D98-A607-308DE37213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1E2EE6F-9AAB-4E79-8622-27E18A6FD1BD}"/>
              </a:ext>
            </a:extLst>
          </p:cNvPr>
          <p:cNvSpPr>
            <a:spLocks noGrp="1"/>
          </p:cNvSpPr>
          <p:nvPr>
            <p:ph type="dt" sz="half" idx="10"/>
          </p:nvPr>
        </p:nvSpPr>
        <p:spPr/>
        <p:txBody>
          <a:bodyPr/>
          <a:lstStyle/>
          <a:p>
            <a:fld id="{4A8F1692-9F8D-411A-9C16-425555511FE8}" type="datetimeFigureOut">
              <a:rPr lang="en-US" smtClean="0"/>
              <a:t>6/29/2022</a:t>
            </a:fld>
            <a:endParaRPr lang="en-US"/>
          </a:p>
        </p:txBody>
      </p:sp>
      <p:sp>
        <p:nvSpPr>
          <p:cNvPr id="6" name="Footer Placeholder 5">
            <a:extLst>
              <a:ext uri="{FF2B5EF4-FFF2-40B4-BE49-F238E27FC236}">
                <a16:creationId xmlns:a16="http://schemas.microsoft.com/office/drawing/2014/main" xmlns="" id="{A71284BD-6CCB-4CAD-B3D3-9FA3B01D0B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25C7652-FAAD-4379-BD84-DB4662A1D829}"/>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49322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A82B293A-E929-45EC-B172-A52F9F0FD8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F1692-9F8D-411A-9C16-425555511FE8}" type="datetimeFigureOut">
              <a:rPr lang="en-US" smtClean="0"/>
              <a:t>6/29/2022</a:t>
            </a:fld>
            <a:endParaRPr lang="en-US"/>
          </a:p>
        </p:txBody>
      </p:sp>
      <p:sp>
        <p:nvSpPr>
          <p:cNvPr id="5" name="Footer Placeholder 4">
            <a:extLst>
              <a:ext uri="{FF2B5EF4-FFF2-40B4-BE49-F238E27FC236}">
                <a16:creationId xmlns:a16="http://schemas.microsoft.com/office/drawing/2014/main" xmlns="" id="{3575E5DC-538A-47F7-A859-B3EC7F3C56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5307D87-B1F1-48B7-87DE-C6DFF3739A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251A6-B550-4BE8-B3BA-DA9D45F97ABA}" type="slidenum">
              <a:rPr lang="en-US" smtClean="0"/>
              <a:t>‹#›</a:t>
            </a:fld>
            <a:endParaRPr lang="en-US"/>
          </a:p>
        </p:txBody>
      </p:sp>
      <p:cxnSp>
        <p:nvCxnSpPr>
          <p:cNvPr id="12" name="Straight Connector 11">
            <a:extLst>
              <a:ext uri="{FF2B5EF4-FFF2-40B4-BE49-F238E27FC236}">
                <a16:creationId xmlns:a16="http://schemas.microsoft.com/office/drawing/2014/main" xmlns="" id="{A9F950BE-4E64-4452-AC0B-9810ED614D97}"/>
              </a:ext>
            </a:extLst>
          </p:cNvPr>
          <p:cNvCxnSpPr/>
          <p:nvPr userDrawn="1"/>
        </p:nvCxnSpPr>
        <p:spPr>
          <a:xfrm>
            <a:off x="0" y="0"/>
            <a:ext cx="12192000" cy="0"/>
          </a:xfrm>
          <a:prstGeom prst="line">
            <a:avLst/>
          </a:prstGeom>
          <a:ln w="66675" cmpd="thickThi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27A5E837-23AE-46BA-9089-2A740991D032}"/>
              </a:ext>
            </a:extLst>
          </p:cNvPr>
          <p:cNvCxnSpPr/>
          <p:nvPr userDrawn="1"/>
        </p:nvCxnSpPr>
        <p:spPr>
          <a:xfrm>
            <a:off x="0" y="6858000"/>
            <a:ext cx="12192000" cy="0"/>
          </a:xfrm>
          <a:prstGeom prst="line">
            <a:avLst/>
          </a:prstGeom>
          <a:ln w="66675" cmpd="thinThick"/>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16860469-0E52-49D0-B73F-73ABCDA2F281}"/>
              </a:ext>
            </a:extLst>
          </p:cNvPr>
          <p:cNvCxnSpPr/>
          <p:nvPr userDrawn="1"/>
        </p:nvCxnSpPr>
        <p:spPr>
          <a:xfrm>
            <a:off x="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7DC1A378-A5AC-42CE-B712-1B04FCAB40FB}"/>
              </a:ext>
            </a:extLst>
          </p:cNvPr>
          <p:cNvCxnSpPr/>
          <p:nvPr userDrawn="1"/>
        </p:nvCxnSpPr>
        <p:spPr>
          <a:xfrm>
            <a:off x="0" y="0"/>
            <a:ext cx="0" cy="6858000"/>
          </a:xfrm>
          <a:prstGeom prst="line">
            <a:avLst/>
          </a:prstGeom>
          <a:ln w="66675" cmpd="thinThick"/>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3AC6CBE7-8EBE-47A5-B0FA-121905B3B785}"/>
              </a:ext>
            </a:extLst>
          </p:cNvPr>
          <p:cNvCxnSpPr/>
          <p:nvPr userDrawn="1"/>
        </p:nvCxnSpPr>
        <p:spPr>
          <a:xfrm>
            <a:off x="12192000" y="0"/>
            <a:ext cx="0" cy="6858000"/>
          </a:xfrm>
          <a:prstGeom prst="line">
            <a:avLst/>
          </a:prstGeom>
          <a:ln w="66675" cmpd="thickThi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330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vi.wikipedia.org/wiki/24_th%C3%A1ng_12"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s://vi.wikipedia.org/wiki/Cao_B%E1%BA%B1ng" TargetMode="External"/><Relationship Id="rId4" Type="http://schemas.openxmlformats.org/officeDocument/2006/relationships/hyperlink" Target="https://vi.wikipedia.org/wiki/Tr%C3%B9ng_Kh%C3%A1nh,_Cao_B%E1%BA%B1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vi.wikipedia.org/wiki/C%E1%BB%ADa_kh%E1%BA%A9u_Tr%C3%A0_L%C4%A9nh" TargetMode="External"/><Relationship Id="rId2" Type="http://schemas.openxmlformats.org/officeDocument/2006/relationships/hyperlink" Target="https://vi.wikipedia.org/wiki/Cao_B%E1%BA%B1ng_(th%C3%A0nh_ph%E1%BB%91)" TargetMode="External"/><Relationship Id="rId1" Type="http://schemas.openxmlformats.org/officeDocument/2006/relationships/slideLayout" Target="../slideLayouts/slideLayout2.xml"/><Relationship Id="rId4" Type="http://schemas.openxmlformats.org/officeDocument/2006/relationships/hyperlink" Target="https://vi.wikipedia.org/wiki/H%C3%A0_N%E1%BB%99i"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8F11DBE-D7E8-420A-A853-43C452BD1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TextBox 5">
            <a:extLst>
              <a:ext uri="{FF2B5EF4-FFF2-40B4-BE49-F238E27FC236}">
                <a16:creationId xmlns:a16="http://schemas.microsoft.com/office/drawing/2014/main" xmlns="" id="{C65CFE94-99FC-4697-A83B-4CE42C598F1F}"/>
              </a:ext>
            </a:extLst>
          </p:cNvPr>
          <p:cNvSpPr txBox="1"/>
          <p:nvPr/>
        </p:nvSpPr>
        <p:spPr>
          <a:xfrm>
            <a:off x="4154613" y="5453077"/>
            <a:ext cx="6272981"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xmlns="" id="{B5060D0C-5F3E-4FE5-8034-952AE9C48E65}"/>
              </a:ext>
            </a:extLst>
          </p:cNvPr>
          <p:cNvSpPr txBox="1"/>
          <p:nvPr/>
        </p:nvSpPr>
        <p:spPr>
          <a:xfrm>
            <a:off x="4154612" y="5831930"/>
            <a:ext cx="6272981"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THCS….</a:t>
            </a:r>
          </a:p>
        </p:txBody>
      </p:sp>
      <p:sp>
        <p:nvSpPr>
          <p:cNvPr id="2" name="Rectangle 1"/>
          <p:cNvSpPr/>
          <p:nvPr/>
        </p:nvSpPr>
        <p:spPr>
          <a:xfrm>
            <a:off x="1876022" y="1325421"/>
            <a:ext cx="9663447" cy="2246769"/>
          </a:xfrm>
          <a:prstGeom prst="rect">
            <a:avLst/>
          </a:prstGeom>
        </p:spPr>
        <p:txBody>
          <a:bodyPr wrap="square">
            <a:spAutoFit/>
          </a:bodyPr>
          <a:lstStyle/>
          <a:p>
            <a:pPr algn="ctr"/>
            <a:r>
              <a:rPr lang="en-US" sz="2800" b="1" dirty="0">
                <a:solidFill>
                  <a:srgbClr val="FF0000"/>
                </a:solidFill>
                <a:latin typeface="Times New Roman" pitchFamily="18" charset="0"/>
                <a:cs typeface="Times New Roman" pitchFamily="18" charset="0"/>
              </a:rPr>
              <a:t>BÀI 4: QUÀ TẶNG CỦA THIÊN NHIÊN</a:t>
            </a:r>
            <a:endParaRPr lang="vi-VN" sz="2800" dirty="0">
              <a:solidFill>
                <a:srgbClr val="FF0000"/>
              </a:solidFill>
              <a:latin typeface="Times New Roman" pitchFamily="18" charset="0"/>
              <a:cs typeface="Times New Roman" pitchFamily="18" charset="0"/>
            </a:endParaRPr>
          </a:p>
          <a:p>
            <a:pPr algn="ct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Tản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tùy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bút</a:t>
            </a:r>
            <a:r>
              <a:rPr lang="en-US" sz="2800" b="1"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v</a:t>
            </a:r>
            <a:r>
              <a:rPr lang="vi-VN" sz="2800" b="1" dirty="0">
                <a:solidFill>
                  <a:srgbClr val="FF0000"/>
                </a:solidFill>
                <a:latin typeface="Times New Roman" pitchFamily="18" charset="0"/>
                <a:cs typeface="Times New Roman" pitchFamily="18" charset="0"/>
              </a:rPr>
              <a:t>ăn bản (</a:t>
            </a:r>
            <a:r>
              <a:rPr lang="en-US" sz="2800" b="1" dirty="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a:p>
            <a:pPr algn="ctr"/>
            <a:r>
              <a:rPr lang="vi-VN" sz="2800" b="1" dirty="0">
                <a:solidFill>
                  <a:srgbClr val="FF0000"/>
                </a:solidFill>
                <a:latin typeface="Times New Roman" pitchFamily="18" charset="0"/>
                <a:cs typeface="Times New Roman" pitchFamily="18" charset="0"/>
              </a:rPr>
              <a:t>MÙA THU VỀ TRÙNG KHÁNH NGHE HẠT DẺ HÁT</a:t>
            </a:r>
            <a:endParaRPr lang="vi-VN" sz="2800" dirty="0">
              <a:solidFill>
                <a:srgbClr val="FF0000"/>
              </a:solidFill>
              <a:latin typeface="Times New Roman" pitchFamily="18" charset="0"/>
              <a:cs typeface="Times New Roman" pitchFamily="18" charset="0"/>
            </a:endParaRPr>
          </a:p>
          <a:p>
            <a:pPr algn="ctr"/>
            <a:r>
              <a:rPr lang="vi-VN" sz="2800" b="1" dirty="0">
                <a:solidFill>
                  <a:srgbClr val="FF0000"/>
                </a:solidFill>
                <a:latin typeface="Times New Roman" pitchFamily="18" charset="0"/>
                <a:cs typeface="Times New Roman" pitchFamily="18" charset="0"/>
              </a:rPr>
              <a:t>                                                                                 – </a:t>
            </a:r>
            <a:r>
              <a:rPr lang="en-US" sz="2800" b="1" i="1" dirty="0">
                <a:solidFill>
                  <a:srgbClr val="FF0000"/>
                </a:solidFill>
                <a:latin typeface="Times New Roman" pitchFamily="18" charset="0"/>
                <a:cs typeface="Times New Roman" pitchFamily="18" charset="0"/>
              </a:rPr>
              <a:t>Y </a:t>
            </a:r>
            <a:r>
              <a:rPr lang="en-US" sz="2800" b="1" i="1" dirty="0" err="1">
                <a:solidFill>
                  <a:srgbClr val="FF0000"/>
                </a:solidFill>
                <a:latin typeface="Times New Roman" pitchFamily="18" charset="0"/>
                <a:cs typeface="Times New Roman" pitchFamily="18" charset="0"/>
              </a:rPr>
              <a:t>Phương</a:t>
            </a:r>
            <a:r>
              <a:rPr lang="vi-VN" sz="2800" b="1" dirty="0">
                <a:solidFill>
                  <a:srgbClr val="FF0000"/>
                </a:solidFill>
                <a:latin typeface="Times New Roman" pitchFamily="18" charset="0"/>
                <a:cs typeface="Times New Roman" pitchFamily="18" charset="0"/>
              </a:rPr>
              <a:t> – </a:t>
            </a:r>
            <a:endParaRPr lang="vi-VN" sz="2800" dirty="0">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707866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6637" y="372345"/>
            <a:ext cx="1662571" cy="523220"/>
          </a:xfrm>
          <a:prstGeom prst="rect">
            <a:avLst/>
          </a:prstGeom>
        </p:spPr>
        <p:txBody>
          <a:bodyPr wrap="none">
            <a:spAutoFit/>
          </a:bodyPr>
          <a:lstStyle/>
          <a:p>
            <a:r>
              <a:rPr lang="vi-VN" sz="2800" b="1" dirty="0">
                <a:solidFill>
                  <a:srgbClr val="FF0000"/>
                </a:solidFill>
                <a:latin typeface="+mj-lt"/>
              </a:rPr>
              <a:t>1. Tác giả</a:t>
            </a:r>
            <a:endParaRPr lang="vi-VN" sz="2800" dirty="0">
              <a:solidFill>
                <a:srgbClr val="FF0000"/>
              </a:solidFill>
              <a:latin typeface="+mj-lt"/>
            </a:endParaRPr>
          </a:p>
        </p:txBody>
      </p:sp>
      <p:pic>
        <p:nvPicPr>
          <p:cNvPr id="3" name="Picture 2" descr="Nhà thơ Y Phương qua đời - VnExpress Giải trí"/>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0799" y="402816"/>
            <a:ext cx="3229431" cy="3731302"/>
          </a:xfrm>
          <a:prstGeom prst="rect">
            <a:avLst/>
          </a:prstGeom>
          <a:noFill/>
          <a:ln>
            <a:noFill/>
          </a:ln>
        </p:spPr>
      </p:pic>
      <p:sp>
        <p:nvSpPr>
          <p:cNvPr id="4" name="Rectangle 3"/>
          <p:cNvSpPr/>
          <p:nvPr/>
        </p:nvSpPr>
        <p:spPr>
          <a:xfrm>
            <a:off x="506637" y="895565"/>
            <a:ext cx="8109329" cy="5693866"/>
          </a:xfrm>
          <a:prstGeom prst="rect">
            <a:avLst/>
          </a:prstGeom>
        </p:spPr>
        <p:txBody>
          <a:bodyPr wrap="square">
            <a:spAutoFit/>
          </a:bodyPr>
          <a:lstStyle/>
          <a:p>
            <a:pPr lvl="0"/>
            <a:r>
              <a:rPr lang="vi-VN" sz="2800" dirty="0" smtClean="0">
                <a:latin typeface="Times New Roman" pitchFamily="18" charset="0"/>
                <a:cs typeface="Times New Roman" pitchFamily="18" charset="0"/>
              </a:rPr>
              <a:t>	- Y </a:t>
            </a:r>
            <a:r>
              <a:rPr lang="vi-VN" sz="2800" dirty="0">
                <a:latin typeface="Times New Roman" pitchFamily="18" charset="0"/>
                <a:cs typeface="Times New Roman" pitchFamily="18" charset="0"/>
              </a:rPr>
              <a:t>Phương tên thật là Hứa Vĩnh Sước ( </a:t>
            </a:r>
            <a:r>
              <a:rPr lang="vi-VN" sz="2800" u="sng" dirty="0">
                <a:latin typeface="Times New Roman" pitchFamily="18" charset="0"/>
                <a:cs typeface="Times New Roman" pitchFamily="18" charset="0"/>
                <a:hlinkClick r:id="rId3" tooltip="24 tháng 12"/>
              </a:rPr>
              <a:t>24 tháng 12</a:t>
            </a:r>
            <a:r>
              <a:rPr lang="vi-VN" sz="2800" dirty="0">
                <a:latin typeface="Times New Roman" pitchFamily="18" charset="0"/>
                <a:cs typeface="Times New Roman" pitchFamily="18" charset="0"/>
              </a:rPr>
              <a:t> năm 1948 - ngày 9 tháng 2 năm 2022), quê ở huyện </a:t>
            </a:r>
            <a:r>
              <a:rPr lang="vi-VN" sz="2800" u="sng" dirty="0">
                <a:latin typeface="Times New Roman" pitchFamily="18" charset="0"/>
                <a:cs typeface="Times New Roman" pitchFamily="18" charset="0"/>
                <a:hlinkClick r:id="rId4" tooltip="Trùng Khánh, Cao Bằng"/>
              </a:rPr>
              <a:t>Trùng Khánh</a:t>
            </a:r>
            <a:r>
              <a:rPr lang="vi-VN" sz="2800" dirty="0">
                <a:latin typeface="Times New Roman" pitchFamily="18" charset="0"/>
                <a:cs typeface="Times New Roman" pitchFamily="18" charset="0"/>
              </a:rPr>
              <a:t>, tỉnh </a:t>
            </a:r>
            <a:r>
              <a:rPr lang="vi-VN" sz="2800" u="sng" dirty="0">
                <a:latin typeface="Times New Roman" pitchFamily="18" charset="0"/>
                <a:cs typeface="Times New Roman" pitchFamily="18" charset="0"/>
                <a:hlinkClick r:id="rId5"/>
              </a:rPr>
              <a:t>Cao Bằng</a:t>
            </a:r>
            <a:r>
              <a:rPr lang="vi-VN" sz="2800" dirty="0">
                <a:latin typeface="Times New Roman" pitchFamily="18" charset="0"/>
                <a:cs typeface="Times New Roman" pitchFamily="18" charset="0"/>
              </a:rPr>
              <a:t>.</a:t>
            </a:r>
          </a:p>
          <a:p>
            <a:pPr lvl="0"/>
            <a:r>
              <a:rPr lang="vi-VN" sz="2800" dirty="0" smtClean="0">
                <a:latin typeface="Times New Roman" pitchFamily="18" charset="0"/>
                <a:cs typeface="Times New Roman" pitchFamily="18" charset="0"/>
              </a:rPr>
              <a:t>	- Các </a:t>
            </a:r>
            <a:r>
              <a:rPr lang="vi-VN" sz="2800" dirty="0">
                <a:latin typeface="Times New Roman" pitchFamily="18" charset="0"/>
                <a:cs typeface="Times New Roman" pitchFamily="18" charset="0"/>
              </a:rPr>
              <a:t>tác phẩm của Y Phương thể hiện vẻ đẹp chân thật, trong sáng và mạnh mẽ; cách biểu đạt giàu hình ảnh theo cách nhìn, cách nghĩ của người miền núi. Văn xuôi Y Phương giàu hình ảnh và chất thơ.</a:t>
            </a:r>
          </a:p>
          <a:p>
            <a:pPr lvl="0"/>
            <a:r>
              <a:rPr lang="vi-VN" sz="2800" dirty="0" smtClean="0">
                <a:latin typeface="Times New Roman" pitchFamily="18" charset="0"/>
                <a:cs typeface="Times New Roman" pitchFamily="18" charset="0"/>
              </a:rPr>
              <a:t>	- Tác </a:t>
            </a:r>
            <a:r>
              <a:rPr lang="vi-VN" sz="2800" dirty="0">
                <a:latin typeface="Times New Roman" pitchFamily="18" charset="0"/>
                <a:cs typeface="Times New Roman" pitchFamily="18" charset="0"/>
              </a:rPr>
              <a:t>phẩm tiêu biểu: </a:t>
            </a:r>
            <a:r>
              <a:rPr lang="vi-VN" sz="2800" u="sng" dirty="0">
                <a:solidFill>
                  <a:schemeClr val="accent1">
                    <a:lumMod val="75000"/>
                  </a:schemeClr>
                </a:solidFill>
                <a:latin typeface="Times New Roman" pitchFamily="18" charset="0"/>
                <a:cs typeface="Times New Roman" pitchFamily="18" charset="0"/>
              </a:rPr>
              <a:t>tập thơ: </a:t>
            </a:r>
            <a:r>
              <a:rPr lang="vi-VN" sz="2800" dirty="0">
                <a:latin typeface="Times New Roman" pitchFamily="18" charset="0"/>
                <a:cs typeface="Times New Roman" pitchFamily="18" charset="0"/>
              </a:rPr>
              <a:t>Người Núi Hoa (1982), Tiếng hát tháng Giêng (1986), Lửa hồng một góc (1987), Lời chúc (1991), Đàn Then (1996), Thơ Y Phương (2002)…và </a:t>
            </a:r>
            <a:r>
              <a:rPr lang="vi-VN" sz="2800" u="sng" dirty="0">
                <a:solidFill>
                  <a:schemeClr val="accent1">
                    <a:lumMod val="75000"/>
                  </a:schemeClr>
                </a:solidFill>
                <a:latin typeface="Times New Roman" pitchFamily="18" charset="0"/>
                <a:cs typeface="Times New Roman" pitchFamily="18" charset="0"/>
              </a:rPr>
              <a:t>các tập tản văn: </a:t>
            </a:r>
            <a:r>
              <a:rPr lang="vi-VN" sz="2800" dirty="0">
                <a:latin typeface="Times New Roman" pitchFamily="18" charset="0"/>
                <a:cs typeface="Times New Roman" pitchFamily="18" charset="0"/>
              </a:rPr>
              <a:t>Tháng Giêng – tháng Giêng một còng dao quắm (2009), Kungfu người Co Xàu (2011).</a:t>
            </a:r>
          </a:p>
        </p:txBody>
      </p:sp>
    </p:spTree>
    <p:extLst>
      <p:ext uri="{BB962C8B-B14F-4D97-AF65-F5344CB8AC3E}">
        <p14:creationId xmlns:p14="http://schemas.microsoft.com/office/powerpoint/2010/main" val="128294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890" y="114561"/>
            <a:ext cx="6096000" cy="1815882"/>
          </a:xfrm>
          <a:prstGeom prst="rect">
            <a:avLst/>
          </a:prstGeom>
        </p:spPr>
        <p:txBody>
          <a:bodyPr>
            <a:spAutoFit/>
          </a:bodyPr>
          <a:lstStyle/>
          <a:p>
            <a:r>
              <a:rPr lang="vi-VN" sz="2800" b="1" dirty="0">
                <a:solidFill>
                  <a:srgbClr val="FF0000"/>
                </a:solidFill>
                <a:latin typeface="Times New Roman" pitchFamily="18" charset="0"/>
                <a:cs typeface="Times New Roman" pitchFamily="18" charset="0"/>
              </a:rPr>
              <a:t>2. Tác phẩm:</a:t>
            </a:r>
            <a:endParaRPr lang="vi-VN" sz="2800" dirty="0">
              <a:solidFill>
                <a:srgbClr val="FF0000"/>
              </a:solidFill>
              <a:latin typeface="Times New Roman" pitchFamily="18" charset="0"/>
              <a:cs typeface="Times New Roman" pitchFamily="18" charset="0"/>
            </a:endParaRPr>
          </a:p>
          <a:p>
            <a:r>
              <a:rPr lang="vi-VN" sz="2800" b="1" dirty="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a</a:t>
            </a:r>
            <a:r>
              <a:rPr lang="vi-VN" sz="2800" dirty="0">
                <a:solidFill>
                  <a:srgbClr val="FF0000"/>
                </a:solidFill>
                <a:latin typeface="Times New Roman" pitchFamily="18" charset="0"/>
                <a:cs typeface="Times New Roman" pitchFamily="18" charset="0"/>
              </a:rPr>
              <a:t>) Đọc và tóm tắt</a:t>
            </a:r>
          </a:p>
          <a:p>
            <a:r>
              <a:rPr lang="vi-VN" sz="2800" dirty="0">
                <a:latin typeface="Times New Roman" pitchFamily="18" charset="0"/>
                <a:cs typeface="Times New Roman" pitchFamily="18" charset="0"/>
              </a:rPr>
              <a:t>- Đọc</a:t>
            </a:r>
          </a:p>
          <a:p>
            <a:r>
              <a:rPr lang="vi-VN" sz="2800" dirty="0">
                <a:latin typeface="Times New Roman" pitchFamily="18" charset="0"/>
                <a:cs typeface="Times New Roman" pitchFamily="18" charset="0"/>
              </a:rPr>
              <a:t>- Tóm tắt</a:t>
            </a:r>
          </a:p>
        </p:txBody>
      </p:sp>
      <p:sp>
        <p:nvSpPr>
          <p:cNvPr id="3" name="Rectangle 2"/>
          <p:cNvSpPr/>
          <p:nvPr/>
        </p:nvSpPr>
        <p:spPr>
          <a:xfrm>
            <a:off x="305563" y="1849847"/>
            <a:ext cx="3124510" cy="523220"/>
          </a:xfrm>
          <a:prstGeom prst="rect">
            <a:avLst/>
          </a:prstGeom>
        </p:spPr>
        <p:txBody>
          <a:bodyPr wrap="none">
            <a:spAutoFit/>
          </a:bodyPr>
          <a:lstStyle/>
          <a:p>
            <a:r>
              <a:rPr lang="vi-VN" sz="2800" b="1" dirty="0">
                <a:solidFill>
                  <a:srgbClr val="FF0000"/>
                </a:solidFill>
                <a:latin typeface="+mj-lt"/>
              </a:rPr>
              <a:t>b) Tìm hiểu chung:</a:t>
            </a:r>
            <a:endParaRPr lang="vi-VN" sz="2800" dirty="0">
              <a:solidFill>
                <a:srgbClr val="FF0000"/>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2996674481"/>
              </p:ext>
            </p:extLst>
          </p:nvPr>
        </p:nvGraphicFramePr>
        <p:xfrm>
          <a:off x="305563" y="2440816"/>
          <a:ext cx="11395890" cy="4157068"/>
        </p:xfrm>
        <a:graphic>
          <a:graphicData uri="http://schemas.openxmlformats.org/drawingml/2006/table">
            <a:tbl>
              <a:tblPr firstRow="1" firstCol="1" bandRow="1">
                <a:tableStyleId>{5C22544A-7EE6-4342-B048-85BDC9FD1C3A}</a:tableStyleId>
              </a:tblPr>
              <a:tblGrid>
                <a:gridCol w="5697945"/>
                <a:gridCol w="5697945"/>
              </a:tblGrid>
              <a:tr h="724460">
                <a:tc gridSpan="2">
                  <a:txBody>
                    <a:bodyPr/>
                    <a:lstStyle/>
                    <a:p>
                      <a:pPr marL="0" marR="0" algn="just">
                        <a:lnSpc>
                          <a:spcPct val="115000"/>
                        </a:lnSpc>
                        <a:spcBef>
                          <a:spcPts val="0"/>
                        </a:spcBef>
                        <a:spcAft>
                          <a:spcPts val="0"/>
                        </a:spcAft>
                      </a:pPr>
                      <a:r>
                        <a:rPr lang="vi-VN" sz="2800" dirty="0">
                          <a:effectLst/>
                          <a:latin typeface="Times New Roman" pitchFamily="18" charset="0"/>
                          <a:cs typeface="Times New Roman" pitchFamily="18" charset="0"/>
                        </a:rPr>
                        <a:t>Tìm hiểu chung về “Mùa thu về Trùng Khánh nghe hạt dẻ hát”.</a:t>
                      </a:r>
                      <a:endParaRPr lang="vi-VN" sz="2800" dirty="0">
                        <a:solidFill>
                          <a:srgbClr val="000000"/>
                        </a:solidFill>
                        <a:effectLst/>
                        <a:latin typeface="Times New Roman" pitchFamily="18" charset="0"/>
                        <a:ea typeface="Calibri"/>
                        <a:cs typeface="Times New Roman" pitchFamily="18" charset="0"/>
                      </a:endParaRPr>
                    </a:p>
                  </a:txBody>
                  <a:tcPr marL="68580" marR="68580" marT="0" marB="0"/>
                </a:tc>
                <a:tc hMerge="1">
                  <a:txBody>
                    <a:bodyPr/>
                    <a:lstStyle/>
                    <a:p>
                      <a:endParaRPr lang="vi-VN"/>
                    </a:p>
                  </a:txBody>
                  <a:tcPr/>
                </a:tc>
              </a:tr>
              <a:tr h="724460">
                <a:tc>
                  <a:txBody>
                    <a:bodyPr/>
                    <a:lstStyle/>
                    <a:p>
                      <a:pPr marL="0" marR="0" algn="just">
                        <a:lnSpc>
                          <a:spcPct val="115000"/>
                        </a:lnSpc>
                        <a:spcBef>
                          <a:spcPts val="0"/>
                        </a:spcBef>
                        <a:spcAft>
                          <a:spcPts val="0"/>
                        </a:spcAft>
                      </a:pPr>
                      <a:r>
                        <a:rPr lang="vi-VN" sz="2800" dirty="0">
                          <a:effectLst/>
                          <a:latin typeface="Times New Roman" pitchFamily="18" charset="0"/>
                          <a:cs typeface="Times New Roman" pitchFamily="18" charset="0"/>
                        </a:rPr>
                        <a:t>Vị trí địa lí Trùng Khánh</a:t>
                      </a:r>
                      <a:endParaRPr lang="vi-VN" sz="2800" dirty="0">
                        <a:solidFill>
                          <a:srgbClr val="000000"/>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vi-VN" sz="2800">
                          <a:effectLst/>
                          <a:latin typeface="Times New Roman" pitchFamily="18" charset="0"/>
                          <a:cs typeface="Times New Roman" pitchFamily="18" charset="0"/>
                        </a:rPr>
                        <a:t> </a:t>
                      </a:r>
                      <a:endParaRPr lang="vi-VN" sz="2800">
                        <a:solidFill>
                          <a:srgbClr val="000000"/>
                        </a:solidFill>
                        <a:effectLst/>
                        <a:latin typeface="Times New Roman" pitchFamily="18" charset="0"/>
                        <a:ea typeface="Calibri"/>
                        <a:cs typeface="Times New Roman" pitchFamily="18" charset="0"/>
                      </a:endParaRPr>
                    </a:p>
                  </a:txBody>
                  <a:tcPr marL="68580" marR="68580" marT="0" marB="0"/>
                </a:tc>
              </a:tr>
              <a:tr h="350182">
                <a:tc>
                  <a:txBody>
                    <a:bodyPr/>
                    <a:lstStyle/>
                    <a:p>
                      <a:pPr marL="0" marR="0" algn="just">
                        <a:lnSpc>
                          <a:spcPct val="115000"/>
                        </a:lnSpc>
                        <a:spcBef>
                          <a:spcPts val="0"/>
                        </a:spcBef>
                        <a:spcAft>
                          <a:spcPts val="0"/>
                        </a:spcAft>
                      </a:pPr>
                      <a:r>
                        <a:rPr lang="vi-VN" sz="2800" dirty="0">
                          <a:effectLst/>
                          <a:latin typeface="Times New Roman" pitchFamily="18" charset="0"/>
                          <a:cs typeface="Times New Roman" pitchFamily="18" charset="0"/>
                        </a:rPr>
                        <a:t>Thể loại</a:t>
                      </a:r>
                      <a:endParaRPr lang="vi-VN" sz="2800" dirty="0">
                        <a:solidFill>
                          <a:srgbClr val="000000"/>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vi-VN" sz="2800">
                          <a:effectLst/>
                          <a:latin typeface="Times New Roman" pitchFamily="18" charset="0"/>
                          <a:cs typeface="Times New Roman" pitchFamily="18" charset="0"/>
                        </a:rPr>
                        <a:t> </a:t>
                      </a:r>
                      <a:endParaRPr lang="vi-VN" sz="2800">
                        <a:solidFill>
                          <a:srgbClr val="000000"/>
                        </a:solidFill>
                        <a:effectLst/>
                        <a:latin typeface="Times New Roman" pitchFamily="18" charset="0"/>
                        <a:ea typeface="Calibri"/>
                        <a:cs typeface="Times New Roman" pitchFamily="18" charset="0"/>
                      </a:endParaRPr>
                    </a:p>
                  </a:txBody>
                  <a:tcPr marL="68580" marR="68580" marT="0" marB="0"/>
                </a:tc>
              </a:tr>
              <a:tr h="350182">
                <a:tc>
                  <a:txBody>
                    <a:bodyPr/>
                    <a:lstStyle/>
                    <a:p>
                      <a:pPr marL="0" marR="0" algn="just">
                        <a:lnSpc>
                          <a:spcPct val="115000"/>
                        </a:lnSpc>
                        <a:spcBef>
                          <a:spcPts val="0"/>
                        </a:spcBef>
                        <a:spcAft>
                          <a:spcPts val="0"/>
                        </a:spcAft>
                      </a:pPr>
                      <a:r>
                        <a:rPr lang="vi-VN" sz="2800" dirty="0">
                          <a:effectLst/>
                          <a:latin typeface="Times New Roman" pitchFamily="18" charset="0"/>
                          <a:cs typeface="Times New Roman" pitchFamily="18" charset="0"/>
                        </a:rPr>
                        <a:t>Sản vật</a:t>
                      </a:r>
                      <a:endParaRPr lang="vi-VN" sz="2800" dirty="0">
                        <a:solidFill>
                          <a:srgbClr val="000000"/>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vi-VN" sz="2800">
                          <a:effectLst/>
                          <a:latin typeface="Times New Roman" pitchFamily="18" charset="0"/>
                          <a:cs typeface="Times New Roman" pitchFamily="18" charset="0"/>
                        </a:rPr>
                        <a:t> </a:t>
                      </a:r>
                      <a:endParaRPr lang="vi-VN" sz="2800">
                        <a:solidFill>
                          <a:srgbClr val="000000"/>
                        </a:solidFill>
                        <a:effectLst/>
                        <a:latin typeface="Times New Roman" pitchFamily="18" charset="0"/>
                        <a:ea typeface="Calibri"/>
                        <a:cs typeface="Times New Roman" pitchFamily="18" charset="0"/>
                      </a:endParaRPr>
                    </a:p>
                  </a:txBody>
                  <a:tcPr marL="68580" marR="68580" marT="0" marB="0"/>
                </a:tc>
              </a:tr>
              <a:tr h="350182">
                <a:tc>
                  <a:txBody>
                    <a:bodyPr/>
                    <a:lstStyle/>
                    <a:p>
                      <a:pPr marL="0" marR="0" algn="just">
                        <a:lnSpc>
                          <a:spcPct val="115000"/>
                        </a:lnSpc>
                        <a:spcBef>
                          <a:spcPts val="0"/>
                        </a:spcBef>
                        <a:spcAft>
                          <a:spcPts val="0"/>
                        </a:spcAft>
                      </a:pPr>
                      <a:r>
                        <a:rPr lang="vi-VN" sz="2800" dirty="0">
                          <a:effectLst/>
                          <a:latin typeface="Times New Roman" pitchFamily="18" charset="0"/>
                          <a:cs typeface="Times New Roman" pitchFamily="18" charset="0"/>
                        </a:rPr>
                        <a:t>Ngôi kể</a:t>
                      </a:r>
                      <a:endParaRPr lang="vi-VN" sz="2800" dirty="0">
                        <a:solidFill>
                          <a:srgbClr val="000000"/>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vi-VN" sz="2800">
                          <a:effectLst/>
                          <a:latin typeface="Times New Roman" pitchFamily="18" charset="0"/>
                          <a:cs typeface="Times New Roman" pitchFamily="18" charset="0"/>
                        </a:rPr>
                        <a:t> </a:t>
                      </a:r>
                      <a:endParaRPr lang="vi-VN" sz="2800">
                        <a:solidFill>
                          <a:srgbClr val="000000"/>
                        </a:solidFill>
                        <a:effectLst/>
                        <a:latin typeface="Times New Roman" pitchFamily="18" charset="0"/>
                        <a:ea typeface="Calibri"/>
                        <a:cs typeface="Times New Roman" pitchFamily="18" charset="0"/>
                      </a:endParaRPr>
                    </a:p>
                  </a:txBody>
                  <a:tcPr marL="68580" marR="68580" marT="0" marB="0"/>
                </a:tc>
              </a:tr>
              <a:tr h="350182">
                <a:tc rowSpan="3">
                  <a:txBody>
                    <a:bodyPr/>
                    <a:lstStyle/>
                    <a:p>
                      <a:pPr marL="0" marR="0" algn="just">
                        <a:lnSpc>
                          <a:spcPct val="115000"/>
                        </a:lnSpc>
                        <a:spcBef>
                          <a:spcPts val="0"/>
                        </a:spcBef>
                        <a:spcAft>
                          <a:spcPts val="0"/>
                        </a:spcAft>
                      </a:pPr>
                      <a:r>
                        <a:rPr lang="vi-VN" sz="2800" dirty="0">
                          <a:effectLst/>
                          <a:latin typeface="Times New Roman" pitchFamily="18" charset="0"/>
                          <a:cs typeface="Times New Roman" pitchFamily="18" charset="0"/>
                        </a:rPr>
                        <a:t>Bố cục:</a:t>
                      </a:r>
                      <a:endParaRPr lang="vi-VN" sz="2800" dirty="0">
                        <a:solidFill>
                          <a:srgbClr val="000000"/>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vi-VN" sz="2800">
                          <a:effectLst/>
                          <a:latin typeface="Times New Roman" pitchFamily="18" charset="0"/>
                          <a:cs typeface="Times New Roman" pitchFamily="18" charset="0"/>
                        </a:rPr>
                        <a:t>Phần 1: </a:t>
                      </a:r>
                      <a:endParaRPr lang="vi-VN" sz="2800">
                        <a:solidFill>
                          <a:srgbClr val="000000"/>
                        </a:solidFill>
                        <a:effectLst/>
                        <a:latin typeface="Times New Roman" pitchFamily="18" charset="0"/>
                        <a:ea typeface="Calibri"/>
                        <a:cs typeface="Times New Roman" pitchFamily="18" charset="0"/>
                      </a:endParaRPr>
                    </a:p>
                  </a:txBody>
                  <a:tcPr marL="68580" marR="68580" marT="0" marB="0"/>
                </a:tc>
              </a:tr>
              <a:tr h="350182">
                <a:tc vMerge="1">
                  <a:txBody>
                    <a:bodyPr/>
                    <a:lstStyle/>
                    <a:p>
                      <a:endParaRPr lang="vi-VN"/>
                    </a:p>
                  </a:txBody>
                  <a:tcPr/>
                </a:tc>
                <a:tc>
                  <a:txBody>
                    <a:bodyPr/>
                    <a:lstStyle/>
                    <a:p>
                      <a:pPr marL="0" marR="0" algn="just">
                        <a:lnSpc>
                          <a:spcPct val="115000"/>
                        </a:lnSpc>
                        <a:spcBef>
                          <a:spcPts val="0"/>
                        </a:spcBef>
                        <a:spcAft>
                          <a:spcPts val="0"/>
                        </a:spcAft>
                      </a:pPr>
                      <a:r>
                        <a:rPr lang="vi-VN" sz="2800" dirty="0">
                          <a:effectLst/>
                          <a:latin typeface="Times New Roman" pitchFamily="18" charset="0"/>
                          <a:cs typeface="Times New Roman" pitchFamily="18" charset="0"/>
                        </a:rPr>
                        <a:t>Phần 2:</a:t>
                      </a:r>
                      <a:endParaRPr lang="vi-VN" sz="2800" dirty="0">
                        <a:solidFill>
                          <a:srgbClr val="000000"/>
                        </a:solidFill>
                        <a:effectLst/>
                        <a:latin typeface="Times New Roman" pitchFamily="18" charset="0"/>
                        <a:ea typeface="Calibri"/>
                        <a:cs typeface="Times New Roman" pitchFamily="18" charset="0"/>
                      </a:endParaRPr>
                    </a:p>
                  </a:txBody>
                  <a:tcPr marL="68580" marR="68580" marT="0" marB="0"/>
                </a:tc>
              </a:tr>
              <a:tr h="350182">
                <a:tc vMerge="1">
                  <a:txBody>
                    <a:bodyPr/>
                    <a:lstStyle/>
                    <a:p>
                      <a:endParaRPr lang="vi-VN"/>
                    </a:p>
                  </a:txBody>
                  <a:tcPr/>
                </a:tc>
                <a:tc>
                  <a:txBody>
                    <a:bodyPr/>
                    <a:lstStyle/>
                    <a:p>
                      <a:pPr marL="0" marR="0" algn="just">
                        <a:lnSpc>
                          <a:spcPct val="115000"/>
                        </a:lnSpc>
                        <a:spcBef>
                          <a:spcPts val="0"/>
                        </a:spcBef>
                        <a:spcAft>
                          <a:spcPts val="0"/>
                        </a:spcAft>
                      </a:pPr>
                      <a:r>
                        <a:rPr lang="vi-VN" sz="2800" dirty="0">
                          <a:effectLst/>
                          <a:latin typeface="Times New Roman" pitchFamily="18" charset="0"/>
                          <a:cs typeface="Times New Roman" pitchFamily="18" charset="0"/>
                        </a:rPr>
                        <a:t>Phần 3:</a:t>
                      </a:r>
                      <a:endParaRPr lang="vi-VN" sz="2800" dirty="0">
                        <a:solidFill>
                          <a:srgbClr val="000000"/>
                        </a:solidFill>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240266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661" y="97777"/>
            <a:ext cx="5981700" cy="479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69392" y="5055079"/>
            <a:ext cx="4597925" cy="523220"/>
          </a:xfrm>
          <a:prstGeom prst="rect">
            <a:avLst/>
          </a:prstGeom>
        </p:spPr>
        <p:txBody>
          <a:bodyPr wrap="none">
            <a:spAutoFit/>
          </a:bodyPr>
          <a:lstStyle/>
          <a:p>
            <a:r>
              <a:rPr lang="en-US" sz="2800" dirty="0" err="1">
                <a:latin typeface="Times New Roman" pitchFamily="18" charset="0"/>
                <a:cs typeface="Times New Roman" pitchFamily="18" charset="0"/>
              </a:rPr>
              <a:t>Thác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Khánh</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3047827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768" y="159535"/>
            <a:ext cx="11724069" cy="2677656"/>
          </a:xfrm>
          <a:prstGeom prst="rect">
            <a:avLst/>
          </a:prstGeom>
        </p:spPr>
        <p:txBody>
          <a:bodyPr wrap="square">
            <a:spAutoFit/>
          </a:bodyPr>
          <a:lstStyle/>
          <a:p>
            <a:r>
              <a:rPr lang="vi-VN"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Trùng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Khánh</a:t>
            </a:r>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nằm</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phía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tỉnh</a:t>
            </a:r>
            <a:r>
              <a:rPr lang="en-US" sz="2800" dirty="0">
                <a:latin typeface="Times New Roman" pitchFamily="18" charset="0"/>
                <a:cs typeface="Times New Roman" pitchFamily="18" charset="0"/>
              </a:rPr>
              <a:t> Cao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phố</a:t>
            </a:r>
            <a:r>
              <a:rPr lang="en-US" sz="2800" dirty="0">
                <a:latin typeface="Times New Roman" pitchFamily="18" charset="0"/>
                <a:cs typeface="Times New Roman" pitchFamily="18" charset="0"/>
              </a:rPr>
              <a:t> </a:t>
            </a:r>
            <a:r>
              <a:rPr lang="en-US" sz="2800" u="sng" dirty="0">
                <a:latin typeface="Times New Roman" pitchFamily="18" charset="0"/>
                <a:cs typeface="Times New Roman" pitchFamily="18" charset="0"/>
                <a:hlinkClick r:id="rId2" tooltip="Cao Bằng (thành phố)"/>
              </a:rPr>
              <a:t>Cao </a:t>
            </a:r>
            <a:r>
              <a:rPr lang="en-US" sz="2800" u="sng" dirty="0" err="1">
                <a:latin typeface="Times New Roman" pitchFamily="18" charset="0"/>
                <a:cs typeface="Times New Roman" pitchFamily="18" charset="0"/>
                <a:hlinkClick r:id="rId2" tooltip="Cao Bằng (thành phố)"/>
              </a:rPr>
              <a:t>Bằng</a:t>
            </a:r>
            <a:r>
              <a:rPr lang="en-US" sz="2800" dirty="0">
                <a:latin typeface="Times New Roman" pitchFamily="18" charset="0"/>
                <a:cs typeface="Times New Roman" pitchFamily="18" charset="0"/>
              </a:rPr>
              <a:t> 58 km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u="sng" dirty="0" err="1">
                <a:latin typeface="Times New Roman" pitchFamily="18" charset="0"/>
                <a:cs typeface="Times New Roman" pitchFamily="18" charset="0"/>
                <a:hlinkClick r:id="rId3" tooltip="Cửa khẩu Trà Lĩnh"/>
              </a:rPr>
              <a:t>Cửa</a:t>
            </a:r>
            <a:r>
              <a:rPr lang="en-US" sz="2800" u="sng" dirty="0">
                <a:latin typeface="Times New Roman" pitchFamily="18" charset="0"/>
                <a:cs typeface="Times New Roman" pitchFamily="18" charset="0"/>
                <a:hlinkClick r:id="rId3" tooltip="Cửa khẩu Trà Lĩnh"/>
              </a:rPr>
              <a:t> </a:t>
            </a:r>
            <a:r>
              <a:rPr lang="en-US" sz="2800" u="sng" dirty="0" err="1">
                <a:latin typeface="Times New Roman" pitchFamily="18" charset="0"/>
                <a:cs typeface="Times New Roman" pitchFamily="18" charset="0"/>
                <a:hlinkClick r:id="rId3" tooltip="Cửa khẩu Trà Lĩnh"/>
              </a:rPr>
              <a:t>khẩu</a:t>
            </a:r>
            <a:r>
              <a:rPr lang="en-US" sz="2800" u="sng" dirty="0">
                <a:latin typeface="Times New Roman" pitchFamily="18" charset="0"/>
                <a:cs typeface="Times New Roman" pitchFamily="18" charset="0"/>
                <a:hlinkClick r:id="rId3" tooltip="Cửa khẩu Trà Lĩnh"/>
              </a:rPr>
              <a:t> </a:t>
            </a:r>
            <a:r>
              <a:rPr lang="en-US" sz="2800" u="sng" dirty="0" err="1">
                <a:latin typeface="Times New Roman" pitchFamily="18" charset="0"/>
                <a:cs typeface="Times New Roman" pitchFamily="18" charset="0"/>
                <a:hlinkClick r:id="rId3" tooltip="Cửa khẩu Trà Lĩnh"/>
              </a:rPr>
              <a:t>Trà</a:t>
            </a:r>
            <a:r>
              <a:rPr lang="en-US" sz="2800" u="sng" dirty="0">
                <a:latin typeface="Times New Roman" pitchFamily="18" charset="0"/>
                <a:cs typeface="Times New Roman" pitchFamily="18" charset="0"/>
                <a:hlinkClick r:id="rId3" tooltip="Cửa khẩu Trà Lĩnh"/>
              </a:rPr>
              <a:t> </a:t>
            </a:r>
            <a:r>
              <a:rPr lang="en-US" sz="2800" u="sng" dirty="0" err="1">
                <a:latin typeface="Times New Roman" pitchFamily="18" charset="0"/>
                <a:cs typeface="Times New Roman" pitchFamily="18" charset="0"/>
                <a:hlinkClick r:id="rId3" tooltip="Cửa khẩu Trà Lĩnh"/>
              </a:rPr>
              <a:t>Lĩnh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28 km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phố</a:t>
            </a:r>
            <a:r>
              <a:rPr lang="en-US" sz="2800" dirty="0">
                <a:latin typeface="Times New Roman" pitchFamily="18" charset="0"/>
                <a:cs typeface="Times New Roman" pitchFamily="18" charset="0"/>
              </a:rPr>
              <a:t> </a:t>
            </a:r>
            <a:r>
              <a:rPr lang="en-US" sz="2800" u="sng" dirty="0" err="1">
                <a:latin typeface="Times New Roman" pitchFamily="18" charset="0"/>
                <a:cs typeface="Times New Roman" pitchFamily="18" charset="0"/>
                <a:hlinkClick r:id="rId4" tooltip="Hà Nội"/>
              </a:rPr>
              <a:t>Hà</a:t>
            </a:r>
            <a:r>
              <a:rPr lang="en-US" sz="2800" u="sng" dirty="0">
                <a:latin typeface="Times New Roman" pitchFamily="18" charset="0"/>
                <a:cs typeface="Times New Roman" pitchFamily="18" charset="0"/>
                <a:hlinkClick r:id="rId4" tooltip="Hà Nội"/>
              </a:rPr>
              <a:t> </a:t>
            </a:r>
            <a:r>
              <a:rPr lang="en-US" sz="2800" u="sng" dirty="0" err="1">
                <a:latin typeface="Times New Roman" pitchFamily="18" charset="0"/>
                <a:cs typeface="Times New Roman" pitchFamily="18" charset="0"/>
                <a:hlinkClick r:id="rId4" tooltip="Hà Nội"/>
              </a:rPr>
              <a:t>Nội</a:t>
            </a:r>
            <a:r>
              <a:rPr lang="en-US" sz="2800" dirty="0">
                <a:latin typeface="Times New Roman" pitchFamily="18" charset="0"/>
                <a:cs typeface="Times New Roman" pitchFamily="18" charset="0"/>
              </a:rPr>
              <a:t> 307 km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nam</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Thể loại</a:t>
            </a:r>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dẻ</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Ngôi kể</a:t>
            </a:r>
            <a:r>
              <a:rPr lang="vi-VN" sz="2800" dirty="0">
                <a:latin typeface="Times New Roman" pitchFamily="18" charset="0"/>
                <a:cs typeface="Times New Roman" pitchFamily="18" charset="0"/>
              </a:rPr>
              <a:t>: </a:t>
            </a:r>
            <a:r>
              <a:rPr lang="en-US" sz="2800" dirty="0">
                <a:latin typeface="Times New Roman" pitchFamily="18" charset="0"/>
                <a:cs typeface="Times New Roman" pitchFamily="18" charset="0"/>
              </a:rPr>
              <a:t>N</a:t>
            </a:r>
            <a:r>
              <a:rPr lang="vi-VN" sz="2800" dirty="0">
                <a:latin typeface="Times New Roman" pitchFamily="18" charset="0"/>
                <a:cs typeface="Times New Roman" pitchFamily="18" charset="0"/>
              </a:rPr>
              <a:t>gôi thứ nhất.</a:t>
            </a:r>
          </a:p>
        </p:txBody>
      </p:sp>
      <p:sp>
        <p:nvSpPr>
          <p:cNvPr id="3" name="Rectangle 2"/>
          <p:cNvSpPr/>
          <p:nvPr/>
        </p:nvSpPr>
        <p:spPr>
          <a:xfrm>
            <a:off x="201768" y="2837191"/>
            <a:ext cx="11827100" cy="2677656"/>
          </a:xfrm>
          <a:prstGeom prst="rect">
            <a:avLst/>
          </a:prstGeom>
        </p:spPr>
        <p:txBody>
          <a:bodyPr wrap="square">
            <a:spAutoFit/>
          </a:bodyPr>
          <a:lstStyle/>
          <a:p>
            <a:r>
              <a:rPr lang="vi-VN"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Bố cục</a:t>
            </a:r>
            <a:r>
              <a:rPr lang="vi-VN" sz="2800" dirty="0">
                <a:latin typeface="Times New Roman" pitchFamily="18" charset="0"/>
                <a:cs typeface="Times New Roman" pitchFamily="18" charset="0"/>
              </a:rPr>
              <a:t>: 3 phần</a:t>
            </a:r>
          </a:p>
          <a:p>
            <a:r>
              <a:rPr lang="vi-VN" sz="2800" dirty="0">
                <a:latin typeface="Times New Roman" pitchFamily="18" charset="0"/>
                <a:cs typeface="Times New Roman" pitchFamily="18" charset="0"/>
              </a:rPr>
              <a:t>+ Phần 1: Từ đầu đến </a:t>
            </a:r>
            <a:r>
              <a:rPr lang="vi-VN" sz="2800" dirty="0" smtClean="0">
                <a:latin typeface="Times New Roman" pitchFamily="18" charset="0"/>
                <a:cs typeface="Times New Roman" pitchFamily="18" charset="0"/>
              </a:rPr>
              <a:t>....“</a:t>
            </a:r>
            <a:r>
              <a:rPr lang="vi-VN" sz="2800" dirty="0">
                <a:latin typeface="Times New Roman" pitchFamily="18" charset="0"/>
                <a:cs typeface="Times New Roman" pitchFamily="18" charset="0"/>
              </a:rPr>
              <a:t>cốm trộn hạt dẻ là một thứ vật quý, dùng để khoản đãi quý nhân”: Giới thiệu về vị ngon và giá trị của hạt dẻ truyền thống.</a:t>
            </a:r>
          </a:p>
          <a:p>
            <a:r>
              <a:rPr lang="vi-VN" sz="2800" dirty="0">
                <a:latin typeface="Times New Roman" pitchFamily="18" charset="0"/>
                <a:cs typeface="Times New Roman" pitchFamily="18" charset="0"/>
              </a:rPr>
              <a:t>+ Phần 2: Tiếp theo </a:t>
            </a:r>
            <a:r>
              <a:rPr lang="vi-VN" sz="2800" dirty="0" smtClean="0">
                <a:latin typeface="Times New Roman" pitchFamily="18" charset="0"/>
                <a:cs typeface="Times New Roman" pitchFamily="18" charset="0"/>
              </a:rPr>
              <a:t>đến.... </a:t>
            </a:r>
            <a:r>
              <a:rPr lang="vi-VN" sz="2800" dirty="0">
                <a:latin typeface="Times New Roman" pitchFamily="18" charset="0"/>
                <a:cs typeface="Times New Roman" pitchFamily="18" charset="0"/>
              </a:rPr>
              <a:t>“trên đầu mẹ có cả một rừng hạt dẻ đang độ ngọt bùi”: ca ngợi vẻ đẹp và giá trị văn hóa, du lịch của rừng dẻ.</a:t>
            </a:r>
          </a:p>
          <a:p>
            <a:r>
              <a:rPr lang="vi-VN" sz="2800" dirty="0">
                <a:latin typeface="Times New Roman" pitchFamily="18" charset="0"/>
                <a:cs typeface="Times New Roman" pitchFamily="18" charset="0"/>
              </a:rPr>
              <a:t>+ Phần 3: phần còn lại: ý nghĩa của mối tương giao giữa con người và tự nhiên.</a:t>
            </a:r>
          </a:p>
        </p:txBody>
      </p:sp>
    </p:spTree>
    <p:extLst>
      <p:ext uri="{BB962C8B-B14F-4D97-AF65-F5344CB8AC3E}">
        <p14:creationId xmlns:p14="http://schemas.microsoft.com/office/powerpoint/2010/main" val="38015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1000"/>
                                        <p:tgtEl>
                                          <p:spTgt spid="3">
                                            <p:txEl>
                                              <p:pRg st="1" end="1"/>
                                            </p:txEl>
                                          </p:spTgt>
                                        </p:tgtEl>
                                      </p:cBhvr>
                                    </p:animEffect>
                                    <p:anim calcmode="lin" valueType="num">
                                      <p:cBhvr>
                                        <p:cTn id="3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1000"/>
                                        <p:tgtEl>
                                          <p:spTgt spid="3">
                                            <p:txEl>
                                              <p:pRg st="2" end="2"/>
                                            </p:txEl>
                                          </p:spTgt>
                                        </p:tgtEl>
                                      </p:cBhvr>
                                    </p:animEffect>
                                    <p:anim calcmode="lin" valueType="num">
                                      <p:cBhvr>
                                        <p:cTn id="4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059" y="256435"/>
            <a:ext cx="6009722" cy="523220"/>
          </a:xfrm>
          <a:prstGeom prst="rect">
            <a:avLst/>
          </a:prstGeom>
        </p:spPr>
        <p:txBody>
          <a:bodyPr wrap="none">
            <a:spAutoFit/>
          </a:bodyPr>
          <a:lstStyle/>
          <a:p>
            <a:r>
              <a:rPr lang="vi-VN" sz="2800" b="1" dirty="0">
                <a:solidFill>
                  <a:srgbClr val="FF0000"/>
                </a:solidFill>
                <a:latin typeface="Times New Roman" pitchFamily="18" charset="0"/>
                <a:cs typeface="Times New Roman" pitchFamily="18" charset="0"/>
              </a:rPr>
              <a:t>II. ĐỌC &amp; TÌM HIỂU CHI TIẾT VB </a:t>
            </a:r>
            <a:endParaRPr lang="vi-VN" sz="2800" dirty="0">
              <a:solidFill>
                <a:srgbClr val="FF0000"/>
              </a:solidFill>
              <a:latin typeface="Times New Roman" pitchFamily="18" charset="0"/>
              <a:cs typeface="Times New Roman" pitchFamily="18" charset="0"/>
            </a:endParaRPr>
          </a:p>
        </p:txBody>
      </p:sp>
      <p:sp>
        <p:nvSpPr>
          <p:cNvPr id="3" name="Rectangle 2"/>
          <p:cNvSpPr/>
          <p:nvPr/>
        </p:nvSpPr>
        <p:spPr>
          <a:xfrm>
            <a:off x="905944" y="2505670"/>
            <a:ext cx="10569132" cy="1384995"/>
          </a:xfrm>
          <a:prstGeom prst="rect">
            <a:avLst/>
          </a:prstGeom>
        </p:spPr>
        <p:txBody>
          <a:bodyPr wrap="square">
            <a:spAutoFit/>
          </a:bodyPr>
          <a:lstStyle/>
          <a:p>
            <a:r>
              <a:rPr lang="vi-VN" sz="2800" dirty="0">
                <a:solidFill>
                  <a:srgbClr val="FF0000"/>
                </a:solidFill>
                <a:latin typeface="Times New Roman" pitchFamily="18" charset="0"/>
                <a:cs typeface="Times New Roman" pitchFamily="18" charset="0"/>
              </a:rPr>
              <a:t>? Mùa thu ở Cao Bằng có điểm gì đặc biệt?</a:t>
            </a:r>
          </a:p>
          <a:p>
            <a:r>
              <a:rPr lang="vi-VN" sz="2800" dirty="0">
                <a:solidFill>
                  <a:srgbClr val="FF0000"/>
                </a:solidFill>
                <a:latin typeface="Times New Roman" pitchFamily="18" charset="0"/>
                <a:cs typeface="Times New Roman" pitchFamily="18" charset="0"/>
              </a:rPr>
              <a:t>? Từ “Về” gợi lên tình cảm gì?</a:t>
            </a:r>
          </a:p>
          <a:p>
            <a:r>
              <a:rPr lang="vi-VN" sz="2800" dirty="0">
                <a:solidFill>
                  <a:srgbClr val="FF0000"/>
                </a:solidFill>
                <a:latin typeface="Times New Roman" pitchFamily="18" charset="0"/>
                <a:cs typeface="Times New Roman" pitchFamily="18" charset="0"/>
              </a:rPr>
              <a:t>? “Nghe hạt dẻ hát” gợi lên hình ảnh và cảm xúc gì?</a:t>
            </a:r>
          </a:p>
        </p:txBody>
      </p:sp>
      <p:sp>
        <p:nvSpPr>
          <p:cNvPr id="4" name="Rectangle 3"/>
          <p:cNvSpPr/>
          <p:nvPr/>
        </p:nvSpPr>
        <p:spPr>
          <a:xfrm>
            <a:off x="495057" y="1054926"/>
            <a:ext cx="6976590" cy="523220"/>
          </a:xfrm>
          <a:prstGeom prst="rect">
            <a:avLst/>
          </a:prstGeom>
        </p:spPr>
        <p:txBody>
          <a:bodyPr wrap="none">
            <a:spAutoFit/>
          </a:bodyPr>
          <a:lstStyle/>
          <a:p>
            <a:r>
              <a:rPr lang="vi-VN" sz="2800" dirty="0">
                <a:solidFill>
                  <a:srgbClr val="FF0000"/>
                </a:solidFill>
                <a:latin typeface="Times New Roman" pitchFamily="18" charset="0"/>
                <a:cs typeface="Times New Roman" pitchFamily="18" charset="0"/>
              </a:rPr>
              <a:t>? Nhan đề của văn bản gợi cho em suy nghĩ gì?</a:t>
            </a:r>
          </a:p>
        </p:txBody>
      </p:sp>
      <p:sp>
        <p:nvSpPr>
          <p:cNvPr id="5" name="Rectangle 4"/>
          <p:cNvSpPr/>
          <p:nvPr/>
        </p:nvSpPr>
        <p:spPr>
          <a:xfrm>
            <a:off x="737848" y="1559312"/>
            <a:ext cx="6491008" cy="523220"/>
          </a:xfrm>
          <a:prstGeom prst="rect">
            <a:avLst/>
          </a:prstGeom>
        </p:spPr>
        <p:txBody>
          <a:bodyPr wrap="none">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Mùa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hát</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
        <p:nvSpPr>
          <p:cNvPr id="6" name="Rectangle 5"/>
          <p:cNvSpPr/>
          <p:nvPr/>
        </p:nvSpPr>
        <p:spPr>
          <a:xfrm>
            <a:off x="495057" y="4174575"/>
            <a:ext cx="10672163" cy="2246769"/>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Mùa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thu</a:t>
            </a:r>
            <a:r>
              <a:rPr lang="en-US" sz="2800" dirty="0">
                <a:latin typeface="Times New Roman" pitchFamily="18" charset="0"/>
                <a:cs typeface="Times New Roman" pitchFamily="18" charset="0"/>
              </a:rPr>
              <a:t> -&gt; </a:t>
            </a:r>
            <a:r>
              <a:rPr lang="en-US" sz="2800" dirty="0" err="1">
                <a:latin typeface="Times New Roman" pitchFamily="18" charset="0"/>
                <a:cs typeface="Times New Roman" pitchFamily="18" charset="0"/>
              </a:rPr>
              <a:t>Mùa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đẹp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mùa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Nghe</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hạt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dẻ</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niềm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Khánh</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sym typeface="Wingdings"/>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578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829" y="147448"/>
            <a:ext cx="5174750"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Tình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xúc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vi-VN" sz="2800" dirty="0">
              <a:solidFill>
                <a:srgbClr val="FF0000"/>
              </a:solidFill>
              <a:latin typeface="Times New Roman" pitchFamily="18" charset="0"/>
              <a:cs typeface="Times New Roman" pitchFamily="18" charset="0"/>
            </a:endParaRPr>
          </a:p>
        </p:txBody>
      </p:sp>
      <p:sp>
        <p:nvSpPr>
          <p:cNvPr id="3" name="Rectangle 2"/>
          <p:cNvSpPr/>
          <p:nvPr/>
        </p:nvSpPr>
        <p:spPr>
          <a:xfrm>
            <a:off x="2120395" y="695284"/>
            <a:ext cx="8382423" cy="523220"/>
          </a:xfrm>
          <a:prstGeom prst="rect">
            <a:avLst/>
          </a:prstGeom>
        </p:spPr>
        <p:txBody>
          <a:bodyPr wrap="none">
            <a:spAutoFit/>
          </a:bodyPr>
          <a:lstStyle/>
          <a:p>
            <a:r>
              <a:rPr lang="vi-VN" sz="2800" dirty="0">
                <a:solidFill>
                  <a:srgbClr val="FF0000"/>
                </a:solidFill>
                <a:latin typeface="Times New Roman" pitchFamily="18" charset="0"/>
                <a:cs typeface="Times New Roman" pitchFamily="18" charset="0"/>
              </a:rPr>
              <a:t>Tìm những từ ngữ thể hiện tình cảm, cảm xúc của tác giả</a:t>
            </a:r>
          </a:p>
        </p:txBody>
      </p:sp>
      <p:sp>
        <p:nvSpPr>
          <p:cNvPr id="4" name="Rectangle 3"/>
          <p:cNvSpPr/>
          <p:nvPr/>
        </p:nvSpPr>
        <p:spPr>
          <a:xfrm>
            <a:off x="191828" y="1167270"/>
            <a:ext cx="11849917" cy="5693866"/>
          </a:xfrm>
          <a:prstGeom prst="rect">
            <a:avLst/>
          </a:prstGeom>
        </p:spPr>
        <p:txBody>
          <a:bodyPr wrap="square">
            <a:spAutoFit/>
          </a:bodyPr>
          <a:lstStyle/>
          <a:p>
            <a:r>
              <a:rPr lang="vi-VN" sz="2800" dirty="0">
                <a:latin typeface="Times New Roman" pitchFamily="18" charset="0"/>
                <a:cs typeface="Times New Roman" pitchFamily="18" charset="0"/>
              </a:rPr>
              <a:t>Những từ ngữ, hình ảnh thể hiện tình cảm, cảm xúc của tác giả về hạt dẻ, rừng dẻ quê hương:</a:t>
            </a:r>
          </a:p>
          <a:p>
            <a:r>
              <a:rPr lang="vi-VN" sz="2800" dirty="0">
                <a:latin typeface="Times New Roman" pitchFamily="18" charset="0"/>
                <a:cs typeface="Times New Roman" pitchFamily="18" charset="0"/>
              </a:rPr>
              <a:t>- Trên khắp đất nước ta, không đâu có giống mác lịch ngon ngọt và thơm bùi như ở Trùng Khánh.</a:t>
            </a:r>
          </a:p>
          <a:p>
            <a:r>
              <a:rPr lang="vi-VN" sz="2800" dirty="0">
                <a:latin typeface="Times New Roman" pitchFamily="18" charset="0"/>
                <a:cs typeface="Times New Roman" pitchFamily="18" charset="0"/>
              </a:rPr>
              <a:t>- Cái đó thì ...vưỡn.</a:t>
            </a:r>
          </a:p>
          <a:p>
            <a:r>
              <a:rPr lang="vi-VN" sz="2800" dirty="0">
                <a:latin typeface="Times New Roman" pitchFamily="18" charset="0"/>
                <a:cs typeface="Times New Roman" pitchFamily="18" charset="0"/>
              </a:rPr>
              <a:t>- Cốm trộn hạt dẻ là một thứ vật quý, dùng để khoản đãi quý nhân.</a:t>
            </a:r>
          </a:p>
          <a:p>
            <a:r>
              <a:rPr lang="vi-VN" sz="2800" dirty="0">
                <a:latin typeface="Times New Roman" pitchFamily="18" charset="0"/>
                <a:cs typeface="Times New Roman" pitchFamily="18" charset="0"/>
              </a:rPr>
              <a:t>- Hạt dẻ rơi rơi như mưa màu nâu. Đó là bản nhạc mùa thu ở quê tôi không thể nào quên.</a:t>
            </a:r>
          </a:p>
          <a:p>
            <a:r>
              <a:rPr lang="vi-VN" sz="2800" dirty="0">
                <a:latin typeface="Times New Roman" pitchFamily="18" charset="0"/>
                <a:cs typeface="Times New Roman" pitchFamily="18" charset="0"/>
              </a:rPr>
              <a:t>- Đó là điểm du lịch mang màu sắc, hương vị của tình yêu.</a:t>
            </a:r>
          </a:p>
          <a:p>
            <a:r>
              <a:rPr lang="vi-VN" sz="2800" dirty="0">
                <a:latin typeface="Times New Roman" pitchFamily="18" charset="0"/>
                <a:cs typeface="Times New Roman" pitchFamily="18" charset="0"/>
              </a:rPr>
              <a:t>- Thật là tuyệt vời, khi được lang thang trong một khu rừng dẻ cực kì lãng mạn.</a:t>
            </a:r>
          </a:p>
          <a:p>
            <a:r>
              <a:rPr lang="vi-VN" sz="2800" dirty="0">
                <a:latin typeface="Times New Roman" pitchFamily="18" charset="0"/>
                <a:cs typeface="Times New Roman" pitchFamily="18" charset="0"/>
              </a:rPr>
              <a:t>- Rừng dẻ khe khẽ hát như rang bởi đây đang là mùa lá đỏ.</a:t>
            </a:r>
          </a:p>
          <a:p>
            <a:r>
              <a:rPr lang="vi-VN" sz="2800" dirty="0">
                <a:latin typeface="Times New Roman" pitchFamily="18" charset="0"/>
                <a:cs typeface="Times New Roman" pitchFamily="18" charset="0"/>
              </a:rPr>
              <a:t>- Nắng chiều quê tôi sánh vàng như mật bủa lấy rừng vàng.</a:t>
            </a:r>
          </a:p>
          <a:p>
            <a:r>
              <a:rPr lang="vi-VN" sz="2800" dirty="0">
                <a:latin typeface="Times New Roman" pitchFamily="18" charset="0"/>
                <a:cs typeface="Times New Roman" pitchFamily="18" charset="0"/>
              </a:rPr>
              <a:t>-&gt; sự say mê, tự hào của tác giả đối với hạt dẻ, rừng dẻ.</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275046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009" y="153404"/>
            <a:ext cx="4838119"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3</a:t>
            </a:r>
            <a:r>
              <a:rPr lang="vi-VN"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trữ</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bản</a:t>
            </a:r>
            <a:endParaRPr lang="vi-VN" sz="2800" dirty="0">
              <a:solidFill>
                <a:srgbClr val="FF0000"/>
              </a:solidFill>
              <a:latin typeface="Times New Roman" pitchFamily="18" charset="0"/>
              <a:cs typeface="Times New Roman" pitchFamily="18" charset="0"/>
            </a:endParaRPr>
          </a:p>
        </p:txBody>
      </p:sp>
      <p:sp>
        <p:nvSpPr>
          <p:cNvPr id="3" name="Rectangle 2"/>
          <p:cNvSpPr/>
          <p:nvPr/>
        </p:nvSpPr>
        <p:spPr>
          <a:xfrm>
            <a:off x="382072" y="884126"/>
            <a:ext cx="11299065" cy="1384995"/>
          </a:xfrm>
          <a:prstGeom prst="rect">
            <a:avLst/>
          </a:prstGeom>
        </p:spPr>
        <p:txBody>
          <a:bodyPr wrap="square">
            <a:spAutoFit/>
          </a:bodyPr>
          <a:lstStyle/>
          <a:p>
            <a:r>
              <a:rPr lang="vi-VN" sz="2800" dirty="0">
                <a:solidFill>
                  <a:srgbClr val="FF0000"/>
                </a:solidFill>
                <a:latin typeface="Times New Roman" pitchFamily="18" charset="0"/>
                <a:cs typeface="Times New Roman" pitchFamily="18" charset="0"/>
              </a:rPr>
              <a:t>Em hình dung thế nào về cảnh được tả trong đoạn văn này?</a:t>
            </a:r>
          </a:p>
          <a:p>
            <a:r>
              <a:rPr lang="vi-VN" sz="2800" dirty="0">
                <a:solidFill>
                  <a:srgbClr val="FF0000"/>
                </a:solidFill>
                <a:latin typeface="Times New Roman" pitchFamily="18" charset="0"/>
                <a:cs typeface="Times New Roman" pitchFamily="18" charset="0"/>
              </a:rPr>
              <a:t>Đoạn văn gợi cho em suy nghĩ gì về mối quan hệ giữa con người và thiên nhiên?</a:t>
            </a:r>
          </a:p>
        </p:txBody>
      </p:sp>
      <p:sp>
        <p:nvSpPr>
          <p:cNvPr id="4" name="Rectangle 3"/>
          <p:cNvSpPr/>
          <p:nvPr/>
        </p:nvSpPr>
        <p:spPr>
          <a:xfrm>
            <a:off x="643944" y="2435721"/>
            <a:ext cx="10650827" cy="3539430"/>
          </a:xfrm>
          <a:prstGeom prst="rect">
            <a:avLst/>
          </a:prstGeom>
        </p:spPr>
        <p:txBody>
          <a:bodyPr wrap="square">
            <a:spAutoFit/>
          </a:bodyPr>
          <a:lstStyle/>
          <a:p>
            <a:r>
              <a:rPr lang="vi-VN" sz="2800" dirty="0">
                <a:latin typeface="Times New Roman" pitchFamily="18" charset="0"/>
                <a:cs typeface="Times New Roman" pitchFamily="18" charset="0"/>
              </a:rPr>
              <a:t>- Không khí đầy sự yên bình, tĩnh mịch cùng với tiếng dẻ lao xao, rì rào tạo nên khung cảnh thiên nhiên đẹp và đầy thú vị. Qua đoạn văn em có thể hình dung được, cảnh được tả ở đây chính là nói về sự trù phú của hạt dẻ Trùng Khánh.</a:t>
            </a:r>
          </a:p>
          <a:p>
            <a:r>
              <a:rPr lang="vi-VN" sz="2800" dirty="0">
                <a:latin typeface="Times New Roman" pitchFamily="18" charset="0"/>
                <a:cs typeface="Times New Roman" pitchFamily="18" charset="0"/>
              </a:rPr>
              <a:t>- Đoạn văn cho em thấy cuộc sống của con người như được hòa quyện với thiên nhiên đất trời. Đó là một cuộc sống không toan tính, yên ả cùng thiên nhiên đẹp đến nao lòng, vừa tôn được nét đẹp lao động của con người, vừa khoe khéo léo cảnh đẹp nơi đây.</a:t>
            </a:r>
          </a:p>
        </p:txBody>
      </p:sp>
    </p:spTree>
    <p:extLst>
      <p:ext uri="{BB962C8B-B14F-4D97-AF65-F5344CB8AC3E}">
        <p14:creationId xmlns:p14="http://schemas.microsoft.com/office/powerpoint/2010/main" val="273585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479" y="153405"/>
            <a:ext cx="3296095" cy="523220"/>
          </a:xfrm>
          <a:prstGeom prst="rect">
            <a:avLst/>
          </a:prstGeom>
        </p:spPr>
        <p:txBody>
          <a:bodyPr wrap="none">
            <a:spAutoFit/>
          </a:bodyPr>
          <a:lstStyle/>
          <a:p>
            <a:r>
              <a:rPr lang="vi-VN" sz="2800" b="1" dirty="0">
                <a:solidFill>
                  <a:srgbClr val="FF0000"/>
                </a:solidFill>
                <a:latin typeface="Times New Roman" pitchFamily="18" charset="0"/>
                <a:cs typeface="Times New Roman" pitchFamily="18" charset="0"/>
              </a:rPr>
              <a:t>4. Cái tôi của tác giả</a:t>
            </a:r>
            <a:endParaRPr lang="vi-VN" sz="2800" dirty="0">
              <a:solidFill>
                <a:srgbClr val="FF0000"/>
              </a:solidFill>
              <a:latin typeface="Times New Roman" pitchFamily="18" charset="0"/>
              <a:cs typeface="Times New Roman" pitchFamily="18" charset="0"/>
            </a:endParaRPr>
          </a:p>
        </p:txBody>
      </p:sp>
      <p:sp>
        <p:nvSpPr>
          <p:cNvPr id="3" name="Rectangle 2"/>
          <p:cNvSpPr/>
          <p:nvPr/>
        </p:nvSpPr>
        <p:spPr>
          <a:xfrm>
            <a:off x="729803" y="906715"/>
            <a:ext cx="10899820" cy="954107"/>
          </a:xfrm>
          <a:prstGeom prst="rect">
            <a:avLst/>
          </a:prstGeom>
        </p:spPr>
        <p:txBody>
          <a:bodyPr wrap="square">
            <a:spAutoFit/>
          </a:bodyPr>
          <a:lstStyle/>
          <a:p>
            <a:r>
              <a:rPr lang="vi-VN" sz="2800" dirty="0">
                <a:solidFill>
                  <a:srgbClr val="FF0000"/>
                </a:solidFill>
                <a:latin typeface="Times New Roman" pitchFamily="18" charset="0"/>
                <a:cs typeface="Times New Roman" pitchFamily="18" charset="0"/>
              </a:rPr>
              <a:t>Đọc văn bản Mùa thu về Trùng Khánh nghe hạt dẻ hát, em cảm nhận được điều gì về cái tôi của tác giả Y Phương?</a:t>
            </a:r>
          </a:p>
        </p:txBody>
      </p:sp>
      <p:sp>
        <p:nvSpPr>
          <p:cNvPr id="4" name="Rectangle 3"/>
          <p:cNvSpPr/>
          <p:nvPr/>
        </p:nvSpPr>
        <p:spPr>
          <a:xfrm>
            <a:off x="497982" y="2091159"/>
            <a:ext cx="11028609" cy="3970318"/>
          </a:xfrm>
          <a:prstGeom prst="rect">
            <a:avLst/>
          </a:prstGeom>
        </p:spPr>
        <p:txBody>
          <a:bodyPr wrap="square">
            <a:spAutoFit/>
          </a:bodyPr>
          <a:lstStyle/>
          <a:p>
            <a:r>
              <a:rPr lang="vi-VN" sz="2800" dirty="0" smtClean="0">
                <a:latin typeface="Times New Roman" pitchFamily="18" charset="0"/>
                <a:cs typeface="Times New Roman" pitchFamily="18" charset="0"/>
              </a:rPr>
              <a:t>	Tác </a:t>
            </a:r>
            <a:r>
              <a:rPr lang="vi-VN" sz="2800" dirty="0">
                <a:latin typeface="Times New Roman" pitchFamily="18" charset="0"/>
                <a:cs typeface="Times New Roman" pitchFamily="18" charset="0"/>
              </a:rPr>
              <a:t>giả kể về đặc sản hạt dẻ Trùng Khánh quê hương mình với lòng vui sướng, đầy tự hào đã cho thấy cái tôi của tác giả - nhận thức và đánh giá được sự khác biệt giữa hạt dẻ Trùng Khánh khác so với các loại khác. Đó là một cái tôi tinh tế, độc đáo, mới lạ chứa đựng sự nhạy cảm với sự rung động về cảnh vật thiên nhiên.</a:t>
            </a:r>
          </a:p>
          <a:p>
            <a:r>
              <a:rPr lang="en-US" sz="2800" dirty="0">
                <a:latin typeface="Times New Roman" pitchFamily="18" charset="0"/>
                <a:cs typeface="Times New Roman" pitchFamily="18" charset="0"/>
                <a:sym typeface="Wingdings"/>
              </a:rPr>
              <a:t></a:t>
            </a:r>
            <a:r>
              <a:rPr lang="vi-VN" sz="2800" dirty="0">
                <a:latin typeface="Times New Roman" pitchFamily="18" charset="0"/>
                <a:cs typeface="Times New Roman" pitchFamily="18" charset="0"/>
              </a:rPr>
              <a:t> Chủ đề văn bản: Tình cảm say mê, tự hào của tác giả đối với hạt dẻ, rừng dẻ và niềm mong muốn được giao hoà với thiên nhiên.</a:t>
            </a:r>
          </a:p>
          <a:p>
            <a:r>
              <a:rPr lang="vi-VN" sz="2800" dirty="0" smtClean="0">
                <a:latin typeface="Times New Roman" pitchFamily="18" charset="0"/>
                <a:cs typeface="Times New Roman" pitchFamily="18" charset="0"/>
              </a:rPr>
              <a:t>	- </a:t>
            </a:r>
            <a:r>
              <a:rPr lang="vi-VN" sz="2800" dirty="0">
                <a:latin typeface="Times New Roman" pitchFamily="18" charset="0"/>
                <a:cs typeface="Times New Roman" pitchFamily="18" charset="0"/>
              </a:rPr>
              <a:t>Dựa vào nhan đề của bài và những cảm xúc, suy nghĩ của tác giả mà em xác định được như vậy.</a:t>
            </a:r>
          </a:p>
        </p:txBody>
      </p:sp>
    </p:spTree>
    <p:extLst>
      <p:ext uri="{BB962C8B-B14F-4D97-AF65-F5344CB8AC3E}">
        <p14:creationId xmlns:p14="http://schemas.microsoft.com/office/powerpoint/2010/main" val="410874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077" y="14627"/>
            <a:ext cx="2762166" cy="523220"/>
          </a:xfrm>
          <a:prstGeom prst="rect">
            <a:avLst/>
          </a:prstGeom>
        </p:spPr>
        <p:txBody>
          <a:bodyPr wrap="none">
            <a:spAutoFit/>
          </a:bodyPr>
          <a:lstStyle/>
          <a:p>
            <a:r>
              <a:rPr lang="vi-VN" sz="2800" b="1" dirty="0">
                <a:solidFill>
                  <a:srgbClr val="FF0000"/>
                </a:solidFill>
                <a:latin typeface="Times New Roman" pitchFamily="18" charset="0"/>
                <a:cs typeface="Times New Roman" pitchFamily="18" charset="0"/>
              </a:rPr>
              <a:t>III. TỔNG KẾT </a:t>
            </a:r>
            <a:endParaRPr lang="vi-VN" sz="2800" dirty="0">
              <a:solidFill>
                <a:srgbClr val="FF0000"/>
              </a:solidFill>
              <a:latin typeface="Times New Roman" pitchFamily="18" charset="0"/>
              <a:cs typeface="Times New Roman" pitchFamily="18" charset="0"/>
            </a:endParaRPr>
          </a:p>
        </p:txBody>
      </p:sp>
      <p:sp>
        <p:nvSpPr>
          <p:cNvPr id="3" name="Rectangle 2"/>
          <p:cNvSpPr/>
          <p:nvPr/>
        </p:nvSpPr>
        <p:spPr>
          <a:xfrm>
            <a:off x="295258" y="533331"/>
            <a:ext cx="11372999" cy="954107"/>
          </a:xfrm>
          <a:prstGeom prst="rect">
            <a:avLst/>
          </a:prstGeom>
        </p:spPr>
        <p:txBody>
          <a:bodyPr wrap="square">
            <a:spAutoFit/>
          </a:bodyPr>
          <a:lstStyle/>
          <a:p>
            <a:r>
              <a:rPr lang="vi-VN" sz="2800" dirty="0">
                <a:solidFill>
                  <a:srgbClr val="FF0000"/>
                </a:solidFill>
                <a:latin typeface="Times New Roman" pitchFamily="18" charset="0"/>
                <a:cs typeface="Times New Roman" pitchFamily="18" charset="0"/>
              </a:rPr>
              <a:t>? Em hãy chỉ ra những nét nghệ thuật đặc sắc được sử dụng trong văn bản?</a:t>
            </a:r>
          </a:p>
          <a:p>
            <a:r>
              <a:rPr lang="vi-VN" sz="2800" dirty="0">
                <a:solidFill>
                  <a:srgbClr val="FF0000"/>
                </a:solidFill>
                <a:latin typeface="Times New Roman" pitchFamily="18" charset="0"/>
                <a:cs typeface="Times New Roman" pitchFamily="18" charset="0"/>
              </a:rPr>
              <a:t>? Qua văn bản, em cảm nhận được gì về tâm hồn tác giả?</a:t>
            </a:r>
          </a:p>
        </p:txBody>
      </p:sp>
      <p:sp>
        <p:nvSpPr>
          <p:cNvPr id="4" name="Rectangle 3"/>
          <p:cNvSpPr/>
          <p:nvPr/>
        </p:nvSpPr>
        <p:spPr>
          <a:xfrm>
            <a:off x="0" y="1475689"/>
            <a:ext cx="12192000" cy="5262979"/>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Nghệ</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thuật</a:t>
            </a:r>
            <a:endParaRPr lang="vi-VN" sz="2800" dirty="0">
              <a:solidFill>
                <a:srgbClr val="FF0000"/>
              </a:solidFill>
              <a:latin typeface="Times New Roman" pitchFamily="18" charset="0"/>
              <a:cs typeface="Times New Roman" pitchFamily="18" charset="0"/>
            </a:endParaRPr>
          </a:p>
          <a:p>
            <a:pPr lvl="0"/>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M</a:t>
            </a:r>
            <a:r>
              <a:rPr lang="vi-VN" sz="2800" dirty="0">
                <a:latin typeface="Times New Roman" pitchFamily="18" charset="0"/>
                <a:cs typeface="Times New Roman" pitchFamily="18" charset="0"/>
              </a:rPr>
              <a:t>iêu tả chi tiết màu sắc, hình dáng, mùi vị của hạt dẻ, âm thanh, màu sắc của rừng dẻ, qua cách nói khẳng định: “Giống hạt dẻ Trùng Khánh là số một La Mã chứ không chịu nhì”.</a:t>
            </a:r>
          </a:p>
          <a:p>
            <a:pPr lvl="0"/>
            <a:r>
              <a:rPr lang="vi-VN" sz="2800" dirty="0">
                <a:latin typeface="Times New Roman" pitchFamily="18" charset="0"/>
                <a:cs typeface="Times New Roman" pitchFamily="18" charset="0"/>
              </a:rPr>
              <a:t> </a:t>
            </a:r>
            <a:r>
              <a:rPr lang="vi-VN" sz="2800" dirty="0" smtClean="0">
                <a:latin typeface="Times New Roman" pitchFamily="18" charset="0"/>
                <a:cs typeface="Times New Roman" pitchFamily="18" charset="0"/>
              </a:rPr>
              <a:t>   Cái </a:t>
            </a:r>
            <a:r>
              <a:rPr lang="vi-VN" sz="2800" dirty="0">
                <a:latin typeface="Times New Roman" pitchFamily="18" charset="0"/>
                <a:cs typeface="Times New Roman" pitchFamily="18" charset="0"/>
              </a:rPr>
              <a:t>tôi của người viết tuỳ bút hiện ra rõ nét qua tình cảm, thái độ, suy nghĩ của  tác giả.</a:t>
            </a:r>
          </a:p>
          <a:p>
            <a:pPr lvl="0"/>
            <a:r>
              <a:rPr lang="vi-VN" sz="2800" dirty="0">
                <a:latin typeface="Times New Roman" pitchFamily="18" charset="0"/>
                <a:cs typeface="Times New Roman" pitchFamily="18" charset="0"/>
              </a:rPr>
              <a:t> </a:t>
            </a:r>
            <a:r>
              <a:rPr lang="vi-VN" sz="2800" dirty="0" smtClean="0">
                <a:latin typeface="Times New Roman" pitchFamily="18" charset="0"/>
                <a:cs typeface="Times New Roman" pitchFamily="18" charset="0"/>
              </a:rPr>
              <a:t>   Ngôn </a:t>
            </a:r>
            <a:r>
              <a:rPr lang="vi-VN" sz="2800" dirty="0">
                <a:latin typeface="Times New Roman" pitchFamily="18" charset="0"/>
                <a:cs typeface="Times New Roman" pitchFamily="18" charset="0"/>
              </a:rPr>
              <a:t>ngữ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vi-VN" sz="2800" dirty="0">
                <a:latin typeface="Times New Roman" pitchFamily="18" charset="0"/>
                <a:cs typeface="Times New Roman" pitchFamily="18" charset="0"/>
              </a:rPr>
              <a:t>: Sử dụng khẩu ngữ, từ láy, văn phong gợi hình, gợi cảm,…</a:t>
            </a:r>
          </a:p>
          <a:p>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Nội</a:t>
            </a:r>
            <a:r>
              <a:rPr lang="en-US" sz="2800" b="1" dirty="0">
                <a:solidFill>
                  <a:srgbClr val="FF0000"/>
                </a:solidFill>
                <a:latin typeface="Times New Roman" pitchFamily="18" charset="0"/>
                <a:cs typeface="Times New Roman" pitchFamily="18" charset="0"/>
              </a:rPr>
              <a:t> dung</a:t>
            </a:r>
            <a:endParaRPr lang="vi-VN" sz="2800" dirty="0">
              <a:solidFill>
                <a:srgbClr val="FF0000"/>
              </a:solidFill>
              <a:latin typeface="Times New Roman" pitchFamily="18" charset="0"/>
              <a:cs typeface="Times New Roman" pitchFamily="18" charset="0"/>
            </a:endParaRPr>
          </a:p>
          <a:p>
            <a:r>
              <a:rPr lang="en-US" sz="2800" dirty="0" smtClean="0">
                <a:latin typeface="Times New Roman" pitchFamily="18" charset="0"/>
                <a:cs typeface="Times New Roman" pitchFamily="18" charset="0"/>
              </a:rPr>
              <a:t>	Qua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a:t>
            </a:r>
            <a:r>
              <a:rPr lang="en-US" sz="2800" dirty="0">
                <a:latin typeface="Times New Roman" pitchFamily="18" charset="0"/>
                <a:cs typeface="Times New Roman" pitchFamily="18" charset="0"/>
              </a:rPr>
              <a:t> Y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rung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nâng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5713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barn(inVertical)">
                                      <p:cBhvr>
                                        <p:cTn id="40" dur="5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barn(inVertical)">
                                      <p:cBhvr>
                                        <p:cTn id="4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1101614-FFAC-48B4-B0D3-740A72655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4" name="TextBox 3">
            <a:extLst>
              <a:ext uri="{FF2B5EF4-FFF2-40B4-BE49-F238E27FC236}">
                <a16:creationId xmlns:a16="http://schemas.microsoft.com/office/drawing/2014/main" xmlns="" id="{6D82486B-05BF-43F6-AA5E-3182B8EA32E0}"/>
              </a:ext>
            </a:extLst>
          </p:cNvPr>
          <p:cNvSpPr txBox="1"/>
          <p:nvPr/>
        </p:nvSpPr>
        <p:spPr>
          <a:xfrm>
            <a:off x="2989005" y="3844413"/>
            <a:ext cx="3038168"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SUY NGẪM</a:t>
            </a:r>
          </a:p>
        </p:txBody>
      </p:sp>
      <p:sp>
        <p:nvSpPr>
          <p:cNvPr id="5" name="TextBox 4">
            <a:extLst>
              <a:ext uri="{FF2B5EF4-FFF2-40B4-BE49-F238E27FC236}">
                <a16:creationId xmlns:a16="http://schemas.microsoft.com/office/drawing/2014/main" xmlns="" id="{C72B92EF-857A-4606-B5B9-D46D3D7258CA}"/>
              </a:ext>
            </a:extLst>
          </p:cNvPr>
          <p:cNvSpPr txBox="1"/>
          <p:nvPr/>
        </p:nvSpPr>
        <p:spPr>
          <a:xfrm>
            <a:off x="5361036" y="3844413"/>
            <a:ext cx="3038168"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VÀ PHẢN HỒI</a:t>
            </a:r>
          </a:p>
        </p:txBody>
      </p:sp>
    </p:spTree>
    <p:extLst>
      <p:ext uri="{BB962C8B-B14F-4D97-AF65-F5344CB8AC3E}">
        <p14:creationId xmlns:p14="http://schemas.microsoft.com/office/powerpoint/2010/main" val="2943838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236ED90-D7F4-4176-87D4-E95D2889A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4313"/>
          </a:xfrm>
          <a:prstGeom prst="rect">
            <a:avLst/>
          </a:prstGeom>
        </p:spPr>
      </p:pic>
    </p:spTree>
    <p:extLst>
      <p:ext uri="{BB962C8B-B14F-4D97-AF65-F5344CB8AC3E}">
        <p14:creationId xmlns:p14="http://schemas.microsoft.com/office/powerpoint/2010/main" val="1322425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05" y="298241"/>
            <a:ext cx="11655380" cy="523220"/>
          </a:xfrm>
          <a:prstGeom prst="rect">
            <a:avLst/>
          </a:prstGeom>
        </p:spPr>
        <p:txBody>
          <a:bodyPr wrap="square">
            <a:spAutoFit/>
          </a:bodyPr>
          <a:lstStyle/>
          <a:p>
            <a:r>
              <a:rPr lang="vi-VN" sz="2800" i="1" dirty="0">
                <a:solidFill>
                  <a:srgbClr val="FF0000"/>
                </a:solidFill>
                <a:latin typeface="Times New Roman" pitchFamily="18" charset="0"/>
                <a:cs typeface="Times New Roman" pitchFamily="18" charset="0"/>
              </a:rPr>
              <a:t>? Em hãy chỉ ra một số đặc điểm của tản văn được thể hiện trong văn bản trên?</a:t>
            </a:r>
            <a:endParaRPr lang="vi-VN" sz="2800" dirty="0">
              <a:solidFill>
                <a:srgbClr val="FF0000"/>
              </a:solidFill>
              <a:latin typeface="Times New Roman" pitchFamily="18" charset="0"/>
              <a:cs typeface="Times New Roman" pitchFamily="18" charset="0"/>
            </a:endParaRPr>
          </a:p>
        </p:txBody>
      </p:sp>
      <p:sp>
        <p:nvSpPr>
          <p:cNvPr id="3" name="Rectangle 2"/>
          <p:cNvSpPr/>
          <p:nvPr/>
        </p:nvSpPr>
        <p:spPr>
          <a:xfrm>
            <a:off x="613893" y="1213008"/>
            <a:ext cx="11221792" cy="1815882"/>
          </a:xfrm>
          <a:prstGeom prst="rect">
            <a:avLst/>
          </a:prstGeom>
        </p:spPr>
        <p:txBody>
          <a:bodyPr wrap="square">
            <a:spAutoFit/>
          </a:bodyPr>
          <a:lstStyle/>
          <a:p>
            <a:r>
              <a:rPr lang="vi-VN" sz="2800" dirty="0">
                <a:solidFill>
                  <a:srgbClr val="FF0000"/>
                </a:solidFill>
                <a:latin typeface="Times New Roman" pitchFamily="18" charset="0"/>
                <a:cs typeface="Times New Roman" pitchFamily="18" charset="0"/>
              </a:rPr>
              <a:t>Đặc điểm của tản văn được thể hiện trong văn bản:</a:t>
            </a:r>
            <a:r>
              <a:rPr lang="vi-VN" sz="2800" dirty="0">
                <a:latin typeface="Times New Roman" pitchFamily="18" charset="0"/>
                <a:cs typeface="Times New Roman" pitchFamily="18" charset="0"/>
              </a:rPr>
              <a:t> tác giả bày tỏ cảm xúc, suy nghĩ riêng của tác giả thông qua các từ ngữ mà tác giả sử dụng. Tác giả thể hiện rõ cái tôi của mình khi nói về hạt dẻ Trùng Khánh và con người quê hương ông.</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296917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093" y="117937"/>
            <a:ext cx="11397801" cy="954107"/>
          </a:xfrm>
          <a:prstGeom prst="rect">
            <a:avLst/>
          </a:prstGeom>
        </p:spPr>
        <p:txBody>
          <a:bodyPr wrap="square">
            <a:spAutoFit/>
          </a:bodyPr>
          <a:lstStyle/>
          <a:p>
            <a:r>
              <a:rPr lang="vi-VN" sz="2800" dirty="0">
                <a:solidFill>
                  <a:srgbClr val="FF0000"/>
                </a:solidFill>
                <a:latin typeface="Times New Roman" pitchFamily="18" charset="0"/>
                <a:cs typeface="Times New Roman" pitchFamily="18" charset="0"/>
              </a:rPr>
              <a:t>? Viết một đoạn văn nêu cảm nhận của em khi đọc văn bản “Mùa thu về Trùng Khánh nghe hạt dẻ hát”?</a:t>
            </a:r>
          </a:p>
        </p:txBody>
      </p:sp>
    </p:spTree>
    <p:extLst>
      <p:ext uri="{BB962C8B-B14F-4D97-AF65-F5344CB8AC3E}">
        <p14:creationId xmlns:p14="http://schemas.microsoft.com/office/powerpoint/2010/main" val="406333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D482055-10BD-4283-9AB0-690C30598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80" y="0"/>
            <a:ext cx="12874580" cy="6858000"/>
          </a:xfrm>
          <a:prstGeom prst="rect">
            <a:avLst/>
          </a:prstGeom>
        </p:spPr>
      </p:pic>
      <p:sp>
        <p:nvSpPr>
          <p:cNvPr id="2" name="Rectangle 1"/>
          <p:cNvSpPr/>
          <p:nvPr/>
        </p:nvSpPr>
        <p:spPr>
          <a:xfrm>
            <a:off x="1133341" y="693906"/>
            <a:ext cx="8165206" cy="3970318"/>
          </a:xfrm>
          <a:prstGeom prst="rect">
            <a:avLst/>
          </a:prstGeom>
        </p:spPr>
        <p:txBody>
          <a:bodyPr wrap="square">
            <a:spAutoFit/>
          </a:bodyPr>
          <a:lstStyle/>
          <a:p>
            <a:pPr algn="just"/>
            <a:r>
              <a:rPr lang="vi-VN" sz="2800" dirty="0">
                <a:solidFill>
                  <a:srgbClr val="FF0000"/>
                </a:solidFill>
                <a:latin typeface="Times New Roman" pitchFamily="18" charset="0"/>
                <a:cs typeface="Times New Roman" pitchFamily="18" charset="0"/>
              </a:rPr>
              <a:t>- Đối với bài học này:</a:t>
            </a:r>
          </a:p>
          <a:p>
            <a:pPr algn="just"/>
            <a:r>
              <a:rPr lang="vi-VN" sz="2800" dirty="0">
                <a:solidFill>
                  <a:srgbClr val="0070C0"/>
                </a:solidFill>
                <a:latin typeface="Times New Roman" pitchFamily="18" charset="0"/>
                <a:cs typeface="Times New Roman" pitchFamily="18" charset="0"/>
              </a:rPr>
              <a:t>+ Đọc kĩ văn bản  “Mùa thu về Trùng Khánh nghe hạt dẻ hát”.</a:t>
            </a:r>
          </a:p>
          <a:p>
            <a:pPr algn="just"/>
            <a:r>
              <a:rPr lang="vi-VN" sz="2800" dirty="0">
                <a:solidFill>
                  <a:srgbClr val="0070C0"/>
                </a:solidFill>
                <a:latin typeface="Times New Roman" pitchFamily="18" charset="0"/>
                <a:cs typeface="Times New Roman" pitchFamily="18" charset="0"/>
              </a:rPr>
              <a:t>+ Học bài về: tản văn;  tìm hiểu những từ ngữ, hình ảnh thể hiện tình cảm, cảm xúc của tác giả về hạt dẻ, rừng dẻ quê hương; tìm hiểu về cái tôi của tác giả được thể hiện trong bài; chủ đề của văn bản.</a:t>
            </a:r>
          </a:p>
          <a:p>
            <a:pPr lvl="0" algn="just"/>
            <a:r>
              <a:rPr lang="vi-VN" sz="2800" dirty="0" smtClean="0">
                <a:solidFill>
                  <a:srgbClr val="FF0000"/>
                </a:solidFill>
                <a:latin typeface="Times New Roman" pitchFamily="18" charset="0"/>
                <a:cs typeface="Times New Roman" pitchFamily="18" charset="0"/>
              </a:rPr>
              <a:t>- Đối </a:t>
            </a:r>
            <a:r>
              <a:rPr lang="vi-VN" sz="2800" dirty="0">
                <a:solidFill>
                  <a:srgbClr val="FF0000"/>
                </a:solidFill>
                <a:latin typeface="Times New Roman" pitchFamily="18" charset="0"/>
                <a:cs typeface="Times New Roman" pitchFamily="18" charset="0"/>
              </a:rPr>
              <a:t>với bài học sau: </a:t>
            </a:r>
            <a:r>
              <a:rPr lang="vi-VN" sz="2800" dirty="0">
                <a:solidFill>
                  <a:srgbClr val="0070C0"/>
                </a:solidFill>
                <a:latin typeface="Times New Roman" pitchFamily="18" charset="0"/>
                <a:cs typeface="Times New Roman" pitchFamily="18" charset="0"/>
              </a:rPr>
              <a:t>Đọc và trả lời câu hỏi phần suy ngẫm và phản hồi bài “Thu sang’ (Đỗ Trọng Khơi)</a:t>
            </a:r>
          </a:p>
        </p:txBody>
      </p:sp>
    </p:spTree>
    <p:extLst>
      <p:ext uri="{BB962C8B-B14F-4D97-AF65-F5344CB8AC3E}">
        <p14:creationId xmlns:p14="http://schemas.microsoft.com/office/powerpoint/2010/main" val="2417764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0062" y="11737"/>
            <a:ext cx="10582592" cy="954107"/>
          </a:xfrm>
          <a:prstGeom prst="rect">
            <a:avLst/>
          </a:prstGeom>
        </p:spPr>
        <p:txBody>
          <a:bodyPr wrap="square">
            <a:spAutoFit/>
          </a:bodyPr>
          <a:lstStyle/>
          <a:p>
            <a:r>
              <a:rPr lang="vi-VN" sz="2800" dirty="0">
                <a:solidFill>
                  <a:srgbClr val="FF0000"/>
                </a:solidFill>
              </a:rPr>
              <a:t>Quan sát hình ảnh, em hãy chia sẻ trải nghiệm của mình về sản vật đặc trưng cho một vùng đất?</a:t>
            </a:r>
            <a:endParaRPr lang="vi-VN" sz="2800" dirty="0">
              <a:solidFill>
                <a:srgbClr val="FF0000"/>
              </a:solidFill>
            </a:endParaRPr>
          </a:p>
        </p:txBody>
      </p:sp>
      <p:pic>
        <p:nvPicPr>
          <p:cNvPr id="3" name="Picture 2" descr="Nguồn gốc, xuất xứ của hạt dẻ Trùng Khán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177" y="1107584"/>
            <a:ext cx="6157350" cy="4700788"/>
          </a:xfrm>
          <a:prstGeom prst="rect">
            <a:avLst/>
          </a:prstGeom>
          <a:noFill/>
          <a:ln>
            <a:noFill/>
          </a:ln>
        </p:spPr>
      </p:pic>
      <p:pic>
        <p:nvPicPr>
          <p:cNvPr id="4" name="Picture 3" descr="Dừa sáp Trà Vinh muốn ngon phải ăn đúng cách - Đại Lý Mua Bán Dừa Sáp Cầu  Kè Trà Vinh"/>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527" y="1083884"/>
            <a:ext cx="5731635" cy="4827518"/>
          </a:xfrm>
          <a:prstGeom prst="rect">
            <a:avLst/>
          </a:prstGeom>
          <a:noFill/>
          <a:ln>
            <a:noFill/>
          </a:ln>
        </p:spPr>
      </p:pic>
      <p:sp>
        <p:nvSpPr>
          <p:cNvPr id="5" name="Rectangle 4"/>
          <p:cNvSpPr/>
          <p:nvPr/>
        </p:nvSpPr>
        <p:spPr>
          <a:xfrm>
            <a:off x="166177" y="5945728"/>
            <a:ext cx="6257932" cy="461665"/>
          </a:xfrm>
          <a:prstGeom prst="rect">
            <a:avLst/>
          </a:prstGeom>
        </p:spPr>
        <p:txBody>
          <a:bodyPr wrap="none">
            <a:spAutoFit/>
          </a:bodyPr>
          <a:lstStyle/>
          <a:p>
            <a:r>
              <a:rPr lang="en-US" sz="2400" dirty="0" err="1">
                <a:solidFill>
                  <a:srgbClr val="FF0000"/>
                </a:solidFill>
              </a:rPr>
              <a:t>Hạt</a:t>
            </a:r>
            <a:r>
              <a:rPr lang="en-US" sz="2400" dirty="0">
                <a:solidFill>
                  <a:srgbClr val="FF0000"/>
                </a:solidFill>
              </a:rPr>
              <a:t> </a:t>
            </a:r>
            <a:r>
              <a:rPr lang="en-US" sz="2400" dirty="0" err="1">
                <a:solidFill>
                  <a:srgbClr val="FF0000"/>
                </a:solidFill>
              </a:rPr>
              <a:t>dẻ</a:t>
            </a:r>
            <a:r>
              <a:rPr lang="en-US" sz="2400" dirty="0">
                <a:solidFill>
                  <a:srgbClr val="FF0000"/>
                </a:solidFill>
              </a:rPr>
              <a:t> </a:t>
            </a:r>
            <a:r>
              <a:rPr lang="en-US" sz="2400" dirty="0" err="1">
                <a:solidFill>
                  <a:srgbClr val="FF0000"/>
                </a:solidFill>
              </a:rPr>
              <a:t>Trùng</a:t>
            </a:r>
            <a:r>
              <a:rPr lang="en-US" sz="2400" dirty="0">
                <a:solidFill>
                  <a:srgbClr val="FF0000"/>
                </a:solidFill>
              </a:rPr>
              <a:t> </a:t>
            </a:r>
            <a:r>
              <a:rPr lang="en-US" sz="2400" dirty="0" err="1">
                <a:solidFill>
                  <a:srgbClr val="FF0000"/>
                </a:solidFill>
              </a:rPr>
              <a:t>Khánh</a:t>
            </a:r>
            <a:r>
              <a:rPr lang="en-US" sz="2400" dirty="0">
                <a:solidFill>
                  <a:srgbClr val="FF0000"/>
                </a:solidFill>
              </a:rPr>
              <a:t> (</a:t>
            </a:r>
            <a:r>
              <a:rPr lang="en-US" sz="2400" dirty="0" err="1">
                <a:solidFill>
                  <a:srgbClr val="FF0000"/>
                </a:solidFill>
              </a:rPr>
              <a:t>Báo</a:t>
            </a:r>
            <a:r>
              <a:rPr lang="en-US" sz="2400" dirty="0">
                <a:solidFill>
                  <a:srgbClr val="FF0000"/>
                </a:solidFill>
              </a:rPr>
              <a:t> </a:t>
            </a:r>
            <a:r>
              <a:rPr lang="en-US" sz="2400" dirty="0" err="1">
                <a:solidFill>
                  <a:srgbClr val="FF0000"/>
                </a:solidFill>
              </a:rPr>
              <a:t>Khoa</a:t>
            </a:r>
            <a:r>
              <a:rPr lang="en-US" sz="2400" dirty="0">
                <a:solidFill>
                  <a:srgbClr val="FF0000"/>
                </a:solidFill>
              </a:rPr>
              <a:t> </a:t>
            </a:r>
            <a:r>
              <a:rPr lang="en-US" sz="2400" dirty="0" err="1">
                <a:solidFill>
                  <a:srgbClr val="FF0000"/>
                </a:solidFill>
              </a:rPr>
              <a:t>học</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phát</a:t>
            </a:r>
            <a:r>
              <a:rPr lang="en-US" sz="2400" dirty="0">
                <a:solidFill>
                  <a:srgbClr val="FF0000"/>
                </a:solidFill>
              </a:rPr>
              <a:t> </a:t>
            </a:r>
            <a:r>
              <a:rPr lang="en-US" sz="2400" dirty="0" err="1">
                <a:solidFill>
                  <a:srgbClr val="FF0000"/>
                </a:solidFill>
              </a:rPr>
              <a:t>triển</a:t>
            </a:r>
            <a:r>
              <a:rPr lang="en-US" sz="2400" dirty="0">
                <a:solidFill>
                  <a:srgbClr val="FF0000"/>
                </a:solidFill>
              </a:rPr>
              <a:t>)</a:t>
            </a:r>
            <a:endParaRPr lang="vi-VN" sz="2400" dirty="0">
              <a:solidFill>
                <a:srgbClr val="FF0000"/>
              </a:solidFill>
            </a:endParaRPr>
          </a:p>
        </p:txBody>
      </p:sp>
      <p:sp>
        <p:nvSpPr>
          <p:cNvPr id="6" name="Rectangle 5"/>
          <p:cNvSpPr/>
          <p:nvPr/>
        </p:nvSpPr>
        <p:spPr>
          <a:xfrm>
            <a:off x="7246061" y="5923725"/>
            <a:ext cx="4696799" cy="523220"/>
          </a:xfrm>
          <a:prstGeom prst="rect">
            <a:avLst/>
          </a:prstGeom>
        </p:spPr>
        <p:txBody>
          <a:bodyPr wrap="none">
            <a:spAutoFit/>
          </a:bodyPr>
          <a:lstStyle/>
          <a:p>
            <a:r>
              <a:rPr lang="en-US" sz="2800" dirty="0" err="1">
                <a:solidFill>
                  <a:srgbClr val="FF0000"/>
                </a:solidFill>
              </a:rPr>
              <a:t>Dừa</a:t>
            </a:r>
            <a:r>
              <a:rPr lang="en-US" sz="2800" dirty="0">
                <a:solidFill>
                  <a:srgbClr val="FF0000"/>
                </a:solidFill>
              </a:rPr>
              <a:t> </a:t>
            </a:r>
            <a:r>
              <a:rPr lang="en-US" sz="2800" dirty="0" err="1">
                <a:solidFill>
                  <a:srgbClr val="FF0000"/>
                </a:solidFill>
              </a:rPr>
              <a:t>sáp</a:t>
            </a:r>
            <a:r>
              <a:rPr lang="en-US" sz="2800" dirty="0">
                <a:solidFill>
                  <a:srgbClr val="FF0000"/>
                </a:solidFill>
              </a:rPr>
              <a:t> </a:t>
            </a:r>
            <a:r>
              <a:rPr lang="en-US" sz="2800" dirty="0" err="1">
                <a:solidFill>
                  <a:srgbClr val="FF0000"/>
                </a:solidFill>
              </a:rPr>
              <a:t>Trà</a:t>
            </a:r>
            <a:r>
              <a:rPr lang="en-US" sz="2800" dirty="0">
                <a:solidFill>
                  <a:srgbClr val="FF0000"/>
                </a:solidFill>
              </a:rPr>
              <a:t> </a:t>
            </a:r>
            <a:r>
              <a:rPr lang="en-US" sz="2800" dirty="0" err="1">
                <a:solidFill>
                  <a:srgbClr val="FF0000"/>
                </a:solidFill>
              </a:rPr>
              <a:t>Vinh</a:t>
            </a:r>
            <a:r>
              <a:rPr lang="en-US" sz="2800" dirty="0">
                <a:solidFill>
                  <a:srgbClr val="FF0000"/>
                </a:solidFill>
              </a:rPr>
              <a:t> (</a:t>
            </a:r>
            <a:r>
              <a:rPr lang="en-US" sz="2800" dirty="0" err="1">
                <a:solidFill>
                  <a:srgbClr val="FF0000"/>
                </a:solidFill>
              </a:rPr>
              <a:t>Thịnh</a:t>
            </a:r>
            <a:r>
              <a:rPr lang="en-US" sz="2800" dirty="0">
                <a:solidFill>
                  <a:srgbClr val="FF0000"/>
                </a:solidFill>
              </a:rPr>
              <a:t> </a:t>
            </a:r>
            <a:r>
              <a:rPr lang="en-US" sz="2800" dirty="0" err="1">
                <a:solidFill>
                  <a:srgbClr val="FF0000"/>
                </a:solidFill>
              </a:rPr>
              <a:t>Karim</a:t>
            </a:r>
            <a:r>
              <a:rPr lang="en-US" sz="2800" dirty="0">
                <a:solidFill>
                  <a:srgbClr val="FF0000"/>
                </a:solidFill>
              </a:rPr>
              <a:t>)</a:t>
            </a:r>
            <a:endParaRPr lang="vi-VN" sz="2800" dirty="0">
              <a:solidFill>
                <a:srgbClr val="FF0000"/>
              </a:solidFill>
            </a:endParaRPr>
          </a:p>
        </p:txBody>
      </p:sp>
    </p:spTree>
    <p:extLst>
      <p:ext uri="{BB962C8B-B14F-4D97-AF65-F5344CB8AC3E}">
        <p14:creationId xmlns:p14="http://schemas.microsoft.com/office/powerpoint/2010/main" val="3547781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B626B3A-F700-4275-BF85-B5473750A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19819" cy="7132115"/>
          </a:xfrm>
          <a:prstGeom prst="rect">
            <a:avLst/>
          </a:prstGeom>
        </p:spPr>
      </p:pic>
      <p:sp>
        <p:nvSpPr>
          <p:cNvPr id="3" name="TextBox 2">
            <a:extLst>
              <a:ext uri="{FF2B5EF4-FFF2-40B4-BE49-F238E27FC236}">
                <a16:creationId xmlns:a16="http://schemas.microsoft.com/office/drawing/2014/main" xmlns="" id="{FDA9B80F-F52C-43CB-816E-F9D9850AC3B2}"/>
              </a:ext>
            </a:extLst>
          </p:cNvPr>
          <p:cNvSpPr txBox="1"/>
          <p:nvPr/>
        </p:nvSpPr>
        <p:spPr>
          <a:xfrm>
            <a:off x="2113935" y="3539613"/>
            <a:ext cx="3038168"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TRI THỨC</a:t>
            </a:r>
          </a:p>
        </p:txBody>
      </p:sp>
      <p:sp>
        <p:nvSpPr>
          <p:cNvPr id="4" name="TextBox 3">
            <a:extLst>
              <a:ext uri="{FF2B5EF4-FFF2-40B4-BE49-F238E27FC236}">
                <a16:creationId xmlns:a16="http://schemas.microsoft.com/office/drawing/2014/main" xmlns="" id="{6235236C-2F4D-44A1-999C-DC00323B3431}"/>
              </a:ext>
            </a:extLst>
          </p:cNvPr>
          <p:cNvSpPr txBox="1"/>
          <p:nvPr/>
        </p:nvSpPr>
        <p:spPr>
          <a:xfrm>
            <a:off x="7140676" y="3692012"/>
            <a:ext cx="3038168"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ĐỌC – HIỂU</a:t>
            </a:r>
          </a:p>
        </p:txBody>
      </p:sp>
    </p:spTree>
    <p:extLst>
      <p:ext uri="{BB962C8B-B14F-4D97-AF65-F5344CB8AC3E}">
        <p14:creationId xmlns:p14="http://schemas.microsoft.com/office/powerpoint/2010/main" val="2794034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334" y="404234"/>
            <a:ext cx="11771289" cy="2246769"/>
          </a:xfrm>
          <a:prstGeom prst="rect">
            <a:avLst/>
          </a:prstGeom>
        </p:spPr>
        <p:txBody>
          <a:bodyPr wrap="square">
            <a:spAutoFit/>
          </a:bodyPr>
          <a:lstStyle/>
          <a:p>
            <a:r>
              <a:rPr lang="vi-VN" sz="2800" dirty="0" smtClean="0">
                <a:solidFill>
                  <a:srgbClr val="FF0000"/>
                </a:solidFill>
                <a:latin typeface="Times New Roman" pitchFamily="18" charset="0"/>
                <a:cs typeface="Times New Roman" pitchFamily="18" charset="0"/>
              </a:rPr>
              <a:t>      Các </a:t>
            </a:r>
            <a:r>
              <a:rPr lang="vi-VN" sz="2800" dirty="0">
                <a:solidFill>
                  <a:srgbClr val="FF0000"/>
                </a:solidFill>
                <a:latin typeface="Times New Roman" pitchFamily="18" charset="0"/>
                <a:cs typeface="Times New Roman" pitchFamily="18" charset="0"/>
              </a:rPr>
              <a:t>cặp đôi trao đổi sản phẩm đã chuẩn bị cho nhau để cùng nhau trao đổi về sơ đồ tư duy đã chuẩn bị từ ở nhà, có thể chỉnh sửa nếu cần thiết</a:t>
            </a:r>
            <a:r>
              <a:rPr lang="vi-VN" sz="2800" dirty="0" smtClean="0">
                <a:solidFill>
                  <a:srgbClr val="FF0000"/>
                </a:solidFill>
                <a:latin typeface="Times New Roman" pitchFamily="18" charset="0"/>
                <a:cs typeface="Times New Roman" pitchFamily="18" charset="0"/>
              </a:rPr>
              <a:t>.</a:t>
            </a:r>
          </a:p>
          <a:p>
            <a:endParaRPr lang="vi-VN" sz="2800" dirty="0">
              <a:latin typeface="Times New Roman" pitchFamily="18" charset="0"/>
              <a:cs typeface="Times New Roman" pitchFamily="18" charset="0"/>
            </a:endParaRPr>
          </a:p>
          <a:p>
            <a:endParaRPr lang="vi-VN" sz="2800" dirty="0" smtClean="0">
              <a:latin typeface="Times New Roman" pitchFamily="18" charset="0"/>
              <a:cs typeface="Times New Roman" pitchFamily="18" charset="0"/>
            </a:endParaRPr>
          </a:p>
          <a:p>
            <a:endParaRPr lang="vi-VN" sz="2800" dirty="0">
              <a:latin typeface="Times New Roman" pitchFamily="18" charset="0"/>
              <a:cs typeface="Times New Roman" pitchFamily="18" charset="0"/>
            </a:endParaRPr>
          </a:p>
        </p:txBody>
      </p:sp>
      <p:sp>
        <p:nvSpPr>
          <p:cNvPr id="3" name="Rectangle 2"/>
          <p:cNvSpPr/>
          <p:nvPr/>
        </p:nvSpPr>
        <p:spPr>
          <a:xfrm>
            <a:off x="940158" y="2661960"/>
            <a:ext cx="10509160" cy="1815882"/>
          </a:xfrm>
          <a:prstGeom prst="rect">
            <a:avLst/>
          </a:prstGeom>
        </p:spPr>
        <p:txBody>
          <a:bodyPr wrap="square">
            <a:spAutoFit/>
          </a:bodyPr>
          <a:lstStyle/>
          <a:p>
            <a:r>
              <a:rPr lang="vi-VN" sz="2800" dirty="0">
                <a:solidFill>
                  <a:srgbClr val="FF0000"/>
                </a:solidFill>
                <a:latin typeface="Times New Roman" pitchFamily="18" charset="0"/>
                <a:cs typeface="Times New Roman" pitchFamily="18" charset="0"/>
              </a:rPr>
              <a:t>? Em hãy nêu đặc điểm của tản văn</a:t>
            </a:r>
            <a:r>
              <a:rPr lang="vi-VN" sz="2800" dirty="0" smtClean="0">
                <a:solidFill>
                  <a:srgbClr val="FF0000"/>
                </a:solidFill>
                <a:latin typeface="Times New Roman" pitchFamily="18" charset="0"/>
                <a:cs typeface="Times New Roman" pitchFamily="18" charset="0"/>
              </a:rPr>
              <a:t>?</a:t>
            </a:r>
          </a:p>
          <a:p>
            <a:r>
              <a:rPr lang="vi-VN" sz="2800" dirty="0" smtClean="0">
                <a:solidFill>
                  <a:srgbClr val="FF0000"/>
                </a:solidFill>
                <a:latin typeface="Times New Roman" pitchFamily="18" charset="0"/>
                <a:cs typeface="Times New Roman" pitchFamily="18" charset="0"/>
              </a:rPr>
              <a:t>? Em hiểu thế nào là chất trữ tình trong tản văn?</a:t>
            </a:r>
          </a:p>
          <a:p>
            <a:r>
              <a:rPr lang="vi-VN" sz="2800" dirty="0" smtClean="0">
                <a:solidFill>
                  <a:srgbClr val="FF0000"/>
                </a:solidFill>
                <a:latin typeface="Times New Roman" pitchFamily="18" charset="0"/>
                <a:cs typeface="Times New Roman" pitchFamily="18" charset="0"/>
              </a:rPr>
              <a:t>? Em hiểu thế nào là cái tôi của tác giả trong tản văn?</a:t>
            </a:r>
          </a:p>
          <a:p>
            <a:r>
              <a:rPr lang="vi-VN" sz="2800" dirty="0" smtClean="0">
                <a:solidFill>
                  <a:srgbClr val="FF0000"/>
                </a:solidFill>
                <a:latin typeface="Times New Roman" pitchFamily="18" charset="0"/>
                <a:cs typeface="Times New Roman" pitchFamily="18" charset="0"/>
              </a:rPr>
              <a:t>? Em hiểu thế nào là ngôn ngữ vùng miền?</a:t>
            </a:r>
            <a:endParaRPr lang="vi-VN"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6831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18186" y="162702"/>
            <a:ext cx="10977093" cy="3108543"/>
          </a:xfrm>
          <a:prstGeom prst="rect">
            <a:avLst/>
          </a:prstGeom>
        </p:spPr>
        <p:txBody>
          <a:bodyPr wrap="square">
            <a:spAutoFit/>
          </a:bodyPr>
          <a:lstStyle/>
          <a:p>
            <a:r>
              <a:rPr lang="vi-VN" sz="2800" b="1" dirty="0">
                <a:solidFill>
                  <a:srgbClr val="FF0000"/>
                </a:solidFill>
                <a:latin typeface="Times New Roman" pitchFamily="18" charset="0"/>
                <a:cs typeface="Times New Roman" pitchFamily="18" charset="0"/>
              </a:rPr>
              <a:t>1. Khái niệm tản văn: </a:t>
            </a:r>
            <a:endParaRPr lang="vi-VN" sz="2800" dirty="0">
              <a:solidFill>
                <a:srgbClr val="FF0000"/>
              </a:solidFill>
              <a:latin typeface="Times New Roman" pitchFamily="18" charset="0"/>
              <a:cs typeface="Times New Roman" pitchFamily="18" charset="0"/>
            </a:endParaRPr>
          </a:p>
          <a:p>
            <a:r>
              <a:rPr lang="vi-VN" sz="2800" i="1" dirty="0" smtClean="0">
                <a:latin typeface="Times New Roman" pitchFamily="18" charset="0"/>
                <a:cs typeface="Times New Roman" pitchFamily="18" charset="0"/>
              </a:rPr>
              <a:t>	Tản </a:t>
            </a:r>
            <a:r>
              <a:rPr lang="vi-VN" sz="2800" i="1" dirty="0">
                <a:latin typeface="Times New Roman" pitchFamily="18" charset="0"/>
                <a:cs typeface="Times New Roman" pitchFamily="18" charset="0"/>
              </a:rPr>
              <a:t>văn là thể loại văn học chú trọng việc ghi lại những gì đã trải qua, đã nghe thấy, cảm thấy, thể nghiệm liên tưởng của cái tôi hoặc ghi lại những câu chuyện, những trạng thái cảnh vật hoặc trữ tình hoài niệm; là loại tác phẩm văn học giàu tính trữ tình, rộng rãi về đề tài, tinh túy về nội dung, khuôn khổ tương đối nhỏ, ngôn ngữ tự nhiên mới mẻ, thủ pháp biểu hiện linh hoạt, văn phong sáng sủa.</a:t>
            </a:r>
            <a:endParaRPr lang="vi-VN" sz="2800" dirty="0">
              <a:latin typeface="Times New Roman" pitchFamily="18" charset="0"/>
              <a:cs typeface="Times New Roman" pitchFamily="18" charset="0"/>
            </a:endParaRPr>
          </a:p>
        </p:txBody>
      </p:sp>
      <p:sp>
        <p:nvSpPr>
          <p:cNvPr id="3" name="Rectangle 2"/>
          <p:cNvSpPr/>
          <p:nvPr/>
        </p:nvSpPr>
        <p:spPr>
          <a:xfrm>
            <a:off x="618185" y="3429000"/>
            <a:ext cx="10977093" cy="2677656"/>
          </a:xfrm>
          <a:prstGeom prst="rect">
            <a:avLst/>
          </a:prstGeom>
        </p:spPr>
        <p:txBody>
          <a:bodyPr wrap="square">
            <a:spAutoFit/>
          </a:bodyPr>
          <a:lstStyle/>
          <a:p>
            <a:r>
              <a:rPr lang="vi-VN" sz="2800" b="1" dirty="0">
                <a:solidFill>
                  <a:srgbClr val="FF0000"/>
                </a:solidFill>
                <a:latin typeface="+mj-lt"/>
              </a:rPr>
              <a:t>2. Chất trữ trình trong tản văn:</a:t>
            </a:r>
            <a:endParaRPr lang="vi-VN" sz="2800" dirty="0">
              <a:solidFill>
                <a:srgbClr val="FF0000"/>
              </a:solidFill>
              <a:latin typeface="+mj-lt"/>
            </a:endParaRPr>
          </a:p>
          <a:p>
            <a:r>
              <a:rPr lang="vi-VN" sz="2800" dirty="0" smtClean="0">
                <a:latin typeface="+mj-lt"/>
              </a:rPr>
              <a:t>	Tản </a:t>
            </a:r>
            <a:r>
              <a:rPr lang="vi-VN" sz="2800" dirty="0">
                <a:latin typeface="+mj-lt"/>
              </a:rPr>
              <a:t>văn trữ tình là tản văn lấy sự bộc lộ tư tưởng, tình cảm của tác giả làm chủ đạo, điều căn bản của nó là bộc lộ tình cảm. Trữ tình ở đây đã chỉ ra nội dung chủ yếu của nó là tình cảm, đồng thời cũng chỉ ra thủ pháp biểu hiện chủ yếu của nó là trữ tình. “Tình” trong tản văn trữ tình chiếm vị trí vô cùng quan trọng.</a:t>
            </a:r>
          </a:p>
        </p:txBody>
      </p:sp>
    </p:spTree>
    <p:extLst>
      <p:ext uri="{BB962C8B-B14F-4D97-AF65-F5344CB8AC3E}">
        <p14:creationId xmlns:p14="http://schemas.microsoft.com/office/powerpoint/2010/main" val="42135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921" y="191835"/>
            <a:ext cx="11492248" cy="1815882"/>
          </a:xfrm>
          <a:prstGeom prst="rect">
            <a:avLst/>
          </a:prstGeom>
        </p:spPr>
        <p:txBody>
          <a:bodyPr wrap="square">
            <a:spAutoFit/>
          </a:bodyPr>
          <a:lstStyle/>
          <a:p>
            <a:r>
              <a:rPr lang="vi-VN" sz="2800" b="1" dirty="0">
                <a:solidFill>
                  <a:srgbClr val="FF0000"/>
                </a:solidFill>
                <a:latin typeface="Times New Roman" pitchFamily="18" charset="0"/>
                <a:cs typeface="Times New Roman" pitchFamily="18" charset="0"/>
              </a:rPr>
              <a:t>3. Cái tôi của tác giả trong tản văn:</a:t>
            </a:r>
            <a:endParaRPr lang="vi-VN" sz="2800" dirty="0">
              <a:solidFill>
                <a:srgbClr val="FF0000"/>
              </a:solidFill>
              <a:latin typeface="Times New Roman" pitchFamily="18" charset="0"/>
              <a:cs typeface="Times New Roman" pitchFamily="18" charset="0"/>
            </a:endParaRPr>
          </a:p>
          <a:p>
            <a:r>
              <a:rPr lang="vi-VN" sz="2800" dirty="0" smtClean="0">
                <a:latin typeface="Times New Roman" pitchFamily="18" charset="0"/>
                <a:cs typeface="Times New Roman" pitchFamily="18" charset="0"/>
              </a:rPr>
              <a:t>	Cái </a:t>
            </a:r>
            <a:r>
              <a:rPr lang="vi-VN" sz="2800" dirty="0">
                <a:latin typeface="Times New Roman" pitchFamily="18" charset="0"/>
                <a:cs typeface="Times New Roman" pitchFamily="18" charset="0"/>
              </a:rPr>
              <a:t>tôi tác giả là khả năng xử lí thông tin, khả năng nắm bắt những thông tin, chi tiết hay, đặc sắc. Cái tôi tác giả ở đây là cách tiếp cận vấn đề, cách chọn vấn đề thể hiện tác phẩm.</a:t>
            </a:r>
          </a:p>
        </p:txBody>
      </p:sp>
      <p:sp>
        <p:nvSpPr>
          <p:cNvPr id="3" name="Rectangle 2"/>
          <p:cNvSpPr/>
          <p:nvPr/>
        </p:nvSpPr>
        <p:spPr>
          <a:xfrm>
            <a:off x="291921" y="2184686"/>
            <a:ext cx="11492248" cy="2677656"/>
          </a:xfrm>
          <a:prstGeom prst="rect">
            <a:avLst/>
          </a:prstGeom>
        </p:spPr>
        <p:txBody>
          <a:bodyPr wrap="square">
            <a:spAutoFit/>
          </a:bodyPr>
          <a:lstStyle/>
          <a:p>
            <a:r>
              <a:rPr lang="vi-VN" sz="2800" b="1" dirty="0">
                <a:solidFill>
                  <a:srgbClr val="FF0000"/>
                </a:solidFill>
                <a:latin typeface="Times New Roman" pitchFamily="18" charset="0"/>
                <a:cs typeface="Times New Roman" pitchFamily="18" charset="0"/>
              </a:rPr>
              <a:t>4. Ngôn ngữ các vùng </a:t>
            </a:r>
            <a:r>
              <a:rPr lang="vi-VN" sz="2800" b="1" dirty="0" smtClean="0">
                <a:solidFill>
                  <a:srgbClr val="FF0000"/>
                </a:solidFill>
                <a:latin typeface="Times New Roman" pitchFamily="18" charset="0"/>
                <a:cs typeface="Times New Roman" pitchFamily="18" charset="0"/>
              </a:rPr>
              <a:t>miền:</a:t>
            </a:r>
            <a:endParaRPr lang="vi-VN" sz="2800" dirty="0">
              <a:solidFill>
                <a:srgbClr val="FF0000"/>
              </a:solidFill>
              <a:latin typeface="Times New Roman" pitchFamily="18" charset="0"/>
              <a:cs typeface="Times New Roman" pitchFamily="18" charset="0"/>
            </a:endParaRPr>
          </a:p>
          <a:p>
            <a:r>
              <a:rPr lang="vi-VN" sz="2800" dirty="0">
                <a:latin typeface="Times New Roman" pitchFamily="18" charset="0"/>
                <a:cs typeface="Times New Roman" pitchFamily="18" charset="0"/>
              </a:rPr>
              <a:t>- Tiếng Việt là ngôn ngữ quốc gia của Việt Nam, vừa có tính thống nhất cao, vừa có tính đa dạng. Tính đa dạng tiếng Việt thể hiện ở mặt ngữ âm và từ vựng:</a:t>
            </a:r>
          </a:p>
          <a:p>
            <a:r>
              <a:rPr lang="vi-VN" sz="2800" dirty="0">
                <a:latin typeface="Times New Roman" pitchFamily="18" charset="0"/>
                <a:cs typeface="Times New Roman" pitchFamily="18" charset="0"/>
              </a:rPr>
              <a:t>+ Về ngữ âm: một từ ngữ có thể được phát âm không giống nhau ở các vùng miền khác nhau.</a:t>
            </a:r>
          </a:p>
          <a:p>
            <a:r>
              <a:rPr lang="vi-VN" sz="2800" dirty="0">
                <a:latin typeface="Times New Roman" pitchFamily="18" charset="0"/>
                <a:cs typeface="Times New Roman" pitchFamily="18" charset="0"/>
              </a:rPr>
              <a:t>+ Về từ vựng: Các vùng miền khác nhau đều có từ ngữ mang tính địa phương.</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84431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EBA9E59-FB1F-444B-AC36-7A41B8E6B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DB57C374-473F-40EF-ADF1-26917F687C1A}"/>
              </a:ext>
            </a:extLst>
          </p:cNvPr>
          <p:cNvSpPr txBox="1"/>
          <p:nvPr/>
        </p:nvSpPr>
        <p:spPr>
          <a:xfrm>
            <a:off x="3264310" y="3167390"/>
            <a:ext cx="5909187"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TRẢI NGHIỆM CÙNG VĂN BẢN</a:t>
            </a:r>
          </a:p>
        </p:txBody>
      </p:sp>
    </p:spTree>
    <p:extLst>
      <p:ext uri="{BB962C8B-B14F-4D97-AF65-F5344CB8AC3E}">
        <p14:creationId xmlns:p14="http://schemas.microsoft.com/office/powerpoint/2010/main" val="1241174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059" y="282193"/>
            <a:ext cx="3326552" cy="369332"/>
          </a:xfrm>
          <a:prstGeom prst="rect">
            <a:avLst/>
          </a:prstGeom>
        </p:spPr>
        <p:txBody>
          <a:bodyPr wrap="none">
            <a:spAutoFit/>
          </a:bodyPr>
          <a:lstStyle/>
          <a:p>
            <a:r>
              <a:rPr lang="vi-VN" b="1" dirty="0">
                <a:solidFill>
                  <a:srgbClr val="FF0000"/>
                </a:solidFill>
              </a:rPr>
              <a:t>I. ĐỌC VÀ TÌM HIỂU CHUNG </a:t>
            </a:r>
            <a:endParaRPr lang="vi-VN" dirty="0">
              <a:solidFill>
                <a:srgbClr val="FF0000"/>
              </a:solidFill>
            </a:endParaRPr>
          </a:p>
        </p:txBody>
      </p:sp>
      <p:sp>
        <p:nvSpPr>
          <p:cNvPr id="5" name="Rectangle 4"/>
          <p:cNvSpPr/>
          <p:nvPr/>
        </p:nvSpPr>
        <p:spPr>
          <a:xfrm>
            <a:off x="2455572" y="971109"/>
            <a:ext cx="8633138" cy="1384995"/>
          </a:xfrm>
          <a:prstGeom prst="rect">
            <a:avLst/>
          </a:prstGeom>
        </p:spPr>
        <p:txBody>
          <a:bodyPr wrap="square">
            <a:spAutoFit/>
          </a:bodyPr>
          <a:lstStyle/>
          <a:p>
            <a:pPr algn="just"/>
            <a:r>
              <a:rPr lang="vi-VN" sz="2800" dirty="0" smtClean="0">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Các </a:t>
            </a:r>
            <a:r>
              <a:rPr lang="vi-VN" sz="2800" dirty="0">
                <a:solidFill>
                  <a:srgbClr val="FF0000"/>
                </a:solidFill>
                <a:latin typeface="Times New Roman" pitchFamily="18" charset="0"/>
                <a:cs typeface="Times New Roman" pitchFamily="18" charset="0"/>
              </a:rPr>
              <a:t>cặp đôi trao đổi sản phẩm đã chuẩn bị cho nhau để cùng nhau trao đổi về sơ đồ tư duy đã chuẩn bị từ ở nhà, có thể chỉnh sửa nếu cần thiết.</a:t>
            </a:r>
            <a:endParaRPr lang="vi-VN" sz="2800" dirty="0">
              <a:solidFill>
                <a:srgbClr val="FF0000"/>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387183841"/>
              </p:ext>
            </p:extLst>
          </p:nvPr>
        </p:nvGraphicFramePr>
        <p:xfrm>
          <a:off x="412124" y="2537139"/>
          <a:ext cx="11487954" cy="3966694"/>
        </p:xfrm>
        <a:graphic>
          <a:graphicData uri="http://schemas.openxmlformats.org/drawingml/2006/table">
            <a:tbl>
              <a:tblPr firstRow="1" firstCol="1" bandRow="1">
                <a:tableStyleId>{5C22544A-7EE6-4342-B048-85BDC9FD1C3A}</a:tableStyleId>
              </a:tblPr>
              <a:tblGrid>
                <a:gridCol w="5743977"/>
                <a:gridCol w="5743977"/>
              </a:tblGrid>
              <a:tr h="488211">
                <a:tc gridSpan="2">
                  <a:txBody>
                    <a:bodyPr/>
                    <a:lstStyle/>
                    <a:p>
                      <a:pPr marL="0" marR="0" algn="ctr">
                        <a:lnSpc>
                          <a:spcPct val="115000"/>
                        </a:lnSpc>
                        <a:spcBef>
                          <a:spcPts val="0"/>
                        </a:spcBef>
                        <a:spcAft>
                          <a:spcPts val="0"/>
                        </a:spcAft>
                      </a:pPr>
                      <a:r>
                        <a:rPr lang="en-US" sz="2800" dirty="0" err="1">
                          <a:effectLst/>
                        </a:rPr>
                        <a:t>Tác</a:t>
                      </a:r>
                      <a:r>
                        <a:rPr lang="en-US" sz="2800" dirty="0">
                          <a:effectLst/>
                        </a:rPr>
                        <a:t> </a:t>
                      </a:r>
                      <a:r>
                        <a:rPr lang="en-US" sz="2800" dirty="0" err="1">
                          <a:effectLst/>
                        </a:rPr>
                        <a:t>giả</a:t>
                      </a:r>
                      <a:r>
                        <a:rPr lang="en-US" sz="2800" dirty="0">
                          <a:effectLst/>
                        </a:rPr>
                        <a:t> Y </a:t>
                      </a:r>
                      <a:r>
                        <a:rPr lang="en-US" sz="2800" dirty="0" err="1">
                          <a:effectLst/>
                        </a:rPr>
                        <a:t>Phương</a:t>
                      </a:r>
                      <a:endParaRPr lang="vi-VN" sz="2800" dirty="0">
                        <a:solidFill>
                          <a:srgbClr val="000000"/>
                        </a:solidFill>
                        <a:effectLst/>
                        <a:latin typeface="Calibri"/>
                        <a:ea typeface="Calibri"/>
                        <a:cs typeface="Times New Roman"/>
                      </a:endParaRPr>
                    </a:p>
                  </a:txBody>
                  <a:tcPr marL="68580" marR="68580" marT="0" marB="0"/>
                </a:tc>
                <a:tc hMerge="1">
                  <a:txBody>
                    <a:bodyPr/>
                    <a:lstStyle/>
                    <a:p>
                      <a:endParaRPr lang="vi-VN"/>
                    </a:p>
                  </a:txBody>
                  <a:tcPr/>
                </a:tc>
              </a:tr>
              <a:tr h="488211">
                <a:tc>
                  <a:txBody>
                    <a:bodyPr/>
                    <a:lstStyle/>
                    <a:p>
                      <a:pPr marL="0" marR="0" algn="ctr">
                        <a:lnSpc>
                          <a:spcPct val="115000"/>
                        </a:lnSpc>
                        <a:spcBef>
                          <a:spcPts val="0"/>
                        </a:spcBef>
                        <a:spcAft>
                          <a:spcPts val="0"/>
                        </a:spcAft>
                      </a:pPr>
                      <a:r>
                        <a:rPr lang="en-US" sz="2800">
                          <a:effectLst/>
                        </a:rPr>
                        <a:t>Tên thật</a:t>
                      </a:r>
                      <a:endParaRPr lang="vi-VN" sz="2800">
                        <a:solidFill>
                          <a:srgbClr val="000000"/>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vi-VN" sz="2800">
                        <a:solidFill>
                          <a:srgbClr val="000000"/>
                        </a:solidFill>
                        <a:effectLst/>
                        <a:latin typeface="Calibri"/>
                        <a:ea typeface="Calibri"/>
                        <a:cs typeface="Times New Roman"/>
                      </a:endParaRPr>
                    </a:p>
                  </a:txBody>
                  <a:tcPr marL="68580" marR="68580" marT="0" marB="0"/>
                </a:tc>
              </a:tr>
              <a:tr h="1006925">
                <a:tc>
                  <a:txBody>
                    <a:bodyPr/>
                    <a:lstStyle/>
                    <a:p>
                      <a:pPr marL="0" marR="0" algn="ctr">
                        <a:lnSpc>
                          <a:spcPct val="115000"/>
                        </a:lnSpc>
                        <a:spcBef>
                          <a:spcPts val="0"/>
                        </a:spcBef>
                        <a:spcAft>
                          <a:spcPts val="0"/>
                        </a:spcAft>
                      </a:pPr>
                      <a:r>
                        <a:rPr lang="en-US" sz="2800">
                          <a:effectLst/>
                        </a:rPr>
                        <a:t>Năm sinh, năm mất, quê quán</a:t>
                      </a:r>
                      <a:endParaRPr lang="vi-VN" sz="2800">
                        <a:solidFill>
                          <a:srgbClr val="000000"/>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vi-VN" sz="2800">
                        <a:solidFill>
                          <a:srgbClr val="000000"/>
                        </a:solidFill>
                        <a:effectLst/>
                        <a:latin typeface="Calibri"/>
                        <a:ea typeface="Calibri"/>
                        <a:cs typeface="Times New Roman"/>
                      </a:endParaRPr>
                    </a:p>
                  </a:txBody>
                  <a:tcPr marL="68580" marR="68580" marT="0" marB="0"/>
                </a:tc>
              </a:tr>
              <a:tr h="1006925">
                <a:tc>
                  <a:txBody>
                    <a:bodyPr/>
                    <a:lstStyle/>
                    <a:p>
                      <a:pPr marL="0" marR="0" algn="ctr">
                        <a:lnSpc>
                          <a:spcPct val="115000"/>
                        </a:lnSpc>
                        <a:spcBef>
                          <a:spcPts val="0"/>
                        </a:spcBef>
                        <a:spcAft>
                          <a:spcPts val="0"/>
                        </a:spcAft>
                      </a:pPr>
                      <a:r>
                        <a:rPr lang="en-US" sz="2800" dirty="0" err="1">
                          <a:effectLst/>
                        </a:rPr>
                        <a:t>Đặc</a:t>
                      </a:r>
                      <a:r>
                        <a:rPr lang="en-US" sz="2800" dirty="0">
                          <a:effectLst/>
                        </a:rPr>
                        <a:t> </a:t>
                      </a:r>
                      <a:r>
                        <a:rPr lang="en-US" sz="2800" dirty="0" err="1">
                          <a:effectLst/>
                        </a:rPr>
                        <a:t>điểm</a:t>
                      </a:r>
                      <a:r>
                        <a:rPr lang="en-US" sz="2800" dirty="0">
                          <a:effectLst/>
                        </a:rPr>
                        <a:t> </a:t>
                      </a:r>
                      <a:r>
                        <a:rPr lang="en-US" sz="2800" dirty="0" err="1">
                          <a:effectLst/>
                        </a:rPr>
                        <a:t>nổi</a:t>
                      </a:r>
                      <a:r>
                        <a:rPr lang="en-US" sz="2800" dirty="0">
                          <a:effectLst/>
                        </a:rPr>
                        <a:t> </a:t>
                      </a:r>
                      <a:r>
                        <a:rPr lang="en-US" sz="2800" dirty="0" err="1">
                          <a:effectLst/>
                        </a:rPr>
                        <a:t>bật</a:t>
                      </a:r>
                      <a:r>
                        <a:rPr lang="en-US" sz="2800" dirty="0">
                          <a:effectLst/>
                        </a:rPr>
                        <a:t> </a:t>
                      </a:r>
                      <a:r>
                        <a:rPr lang="en-US" sz="2800" dirty="0" err="1">
                          <a:effectLst/>
                        </a:rPr>
                        <a:t>trong</a:t>
                      </a:r>
                      <a:r>
                        <a:rPr lang="en-US" sz="2800" dirty="0">
                          <a:effectLst/>
                        </a:rPr>
                        <a:t> </a:t>
                      </a:r>
                      <a:r>
                        <a:rPr lang="en-US" sz="2800" dirty="0" err="1">
                          <a:effectLst/>
                        </a:rPr>
                        <a:t>các</a:t>
                      </a:r>
                      <a:r>
                        <a:rPr lang="en-US" sz="2800" dirty="0">
                          <a:effectLst/>
                        </a:rPr>
                        <a:t> </a:t>
                      </a:r>
                      <a:r>
                        <a:rPr lang="en-US" sz="2800" dirty="0" err="1">
                          <a:effectLst/>
                        </a:rPr>
                        <a:t>tác</a:t>
                      </a:r>
                      <a:r>
                        <a:rPr lang="en-US" sz="2800" dirty="0">
                          <a:effectLst/>
                        </a:rPr>
                        <a:t> </a:t>
                      </a:r>
                      <a:r>
                        <a:rPr lang="en-US" sz="2800" dirty="0" err="1">
                          <a:effectLst/>
                        </a:rPr>
                        <a:t>phẩm</a:t>
                      </a:r>
                      <a:r>
                        <a:rPr lang="en-US" sz="2800" dirty="0">
                          <a:effectLst/>
                        </a:rPr>
                        <a:t> </a:t>
                      </a:r>
                      <a:r>
                        <a:rPr lang="en-US" sz="2800" dirty="0" err="1">
                          <a:effectLst/>
                        </a:rPr>
                        <a:t>của</a:t>
                      </a:r>
                      <a:r>
                        <a:rPr lang="en-US" sz="2800" dirty="0">
                          <a:effectLst/>
                        </a:rPr>
                        <a:t> </a:t>
                      </a:r>
                      <a:r>
                        <a:rPr lang="en-US" sz="2800" dirty="0" err="1">
                          <a:effectLst/>
                        </a:rPr>
                        <a:t>ông</a:t>
                      </a:r>
                      <a:endParaRPr lang="vi-VN" sz="2800" dirty="0">
                        <a:solidFill>
                          <a:srgbClr val="000000"/>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vi-VN" sz="2800">
                        <a:solidFill>
                          <a:srgbClr val="000000"/>
                        </a:solidFill>
                        <a:effectLst/>
                        <a:latin typeface="Calibri"/>
                        <a:ea typeface="Calibri"/>
                        <a:cs typeface="Times New Roman"/>
                      </a:endParaRPr>
                    </a:p>
                  </a:txBody>
                  <a:tcPr marL="68580" marR="68580" marT="0" marB="0"/>
                </a:tc>
              </a:tr>
              <a:tr h="488211">
                <a:tc rowSpan="2">
                  <a:txBody>
                    <a:bodyPr/>
                    <a:lstStyle/>
                    <a:p>
                      <a:pPr marL="0" marR="0" algn="ctr">
                        <a:lnSpc>
                          <a:spcPct val="115000"/>
                        </a:lnSpc>
                        <a:spcBef>
                          <a:spcPts val="0"/>
                        </a:spcBef>
                        <a:spcAft>
                          <a:spcPts val="0"/>
                        </a:spcAft>
                      </a:pPr>
                      <a:r>
                        <a:rPr lang="en-US" sz="2800" dirty="0" err="1">
                          <a:effectLst/>
                        </a:rPr>
                        <a:t>Tác</a:t>
                      </a:r>
                      <a:r>
                        <a:rPr lang="en-US" sz="2800" dirty="0">
                          <a:effectLst/>
                        </a:rPr>
                        <a:t> </a:t>
                      </a:r>
                      <a:r>
                        <a:rPr lang="en-US" sz="2800" dirty="0" err="1">
                          <a:effectLst/>
                        </a:rPr>
                        <a:t>phẩm</a:t>
                      </a:r>
                      <a:r>
                        <a:rPr lang="en-US" sz="2800" dirty="0">
                          <a:effectLst/>
                        </a:rPr>
                        <a:t> </a:t>
                      </a:r>
                      <a:r>
                        <a:rPr lang="en-US" sz="2800" dirty="0" err="1">
                          <a:effectLst/>
                        </a:rPr>
                        <a:t>tiêu</a:t>
                      </a:r>
                      <a:r>
                        <a:rPr lang="en-US" sz="2800" dirty="0">
                          <a:effectLst/>
                        </a:rPr>
                        <a:t> </a:t>
                      </a:r>
                      <a:r>
                        <a:rPr lang="en-US" sz="2800" dirty="0" err="1">
                          <a:effectLst/>
                        </a:rPr>
                        <a:t>biểu</a:t>
                      </a:r>
                      <a:endParaRPr lang="vi-VN" sz="2800" dirty="0">
                        <a:solidFill>
                          <a:srgbClr val="00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800">
                          <a:effectLst/>
                        </a:rPr>
                        <a:t>Thơ: </a:t>
                      </a:r>
                      <a:endParaRPr lang="vi-VN" sz="2800">
                        <a:solidFill>
                          <a:srgbClr val="000000"/>
                        </a:solidFill>
                        <a:effectLst/>
                        <a:latin typeface="Calibri"/>
                        <a:ea typeface="Calibri"/>
                        <a:cs typeface="Times New Roman"/>
                      </a:endParaRPr>
                    </a:p>
                  </a:txBody>
                  <a:tcPr marL="68580" marR="68580" marT="0" marB="0"/>
                </a:tc>
              </a:tr>
              <a:tr h="488211">
                <a:tc vMerge="1">
                  <a:txBody>
                    <a:bodyPr/>
                    <a:lstStyle/>
                    <a:p>
                      <a:endParaRPr lang="vi-VN"/>
                    </a:p>
                  </a:txBody>
                  <a:tcPr/>
                </a:tc>
                <a:tc>
                  <a:txBody>
                    <a:bodyPr/>
                    <a:lstStyle/>
                    <a:p>
                      <a:pPr marL="0" marR="0">
                        <a:lnSpc>
                          <a:spcPct val="115000"/>
                        </a:lnSpc>
                        <a:spcBef>
                          <a:spcPts val="0"/>
                        </a:spcBef>
                        <a:spcAft>
                          <a:spcPts val="0"/>
                        </a:spcAft>
                      </a:pPr>
                      <a:r>
                        <a:rPr lang="en-US" sz="2800" dirty="0" err="1">
                          <a:effectLst/>
                        </a:rPr>
                        <a:t>Tản</a:t>
                      </a:r>
                      <a:r>
                        <a:rPr lang="en-US" sz="2800" dirty="0">
                          <a:effectLst/>
                        </a:rPr>
                        <a:t> </a:t>
                      </a:r>
                      <a:r>
                        <a:rPr lang="en-US" sz="2800" dirty="0" err="1">
                          <a:effectLst/>
                        </a:rPr>
                        <a:t>văn</a:t>
                      </a:r>
                      <a:r>
                        <a:rPr lang="en-US" sz="2800" dirty="0">
                          <a:effectLst/>
                        </a:rPr>
                        <a:t>:</a:t>
                      </a:r>
                      <a:endParaRPr lang="vi-VN" sz="28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31489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1295</Words>
  <Application>Microsoft Office PowerPoint</Application>
  <PresentationFormat>Custom</PresentationFormat>
  <Paragraphs>122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Thi Ha GV</dc:creator>
  <cp:lastModifiedBy>Asus</cp:lastModifiedBy>
  <cp:revision>9</cp:revision>
  <dcterms:created xsi:type="dcterms:W3CDTF">2021-12-19T15:46:24Z</dcterms:created>
  <dcterms:modified xsi:type="dcterms:W3CDTF">2022-06-29T04:10:10Z</dcterms:modified>
</cp:coreProperties>
</file>