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5"/>
  </p:notesMasterIdLst>
  <p:sldIdLst>
    <p:sldId id="720" r:id="rId2"/>
    <p:sldId id="722" r:id="rId3"/>
    <p:sldId id="2007578084" r:id="rId4"/>
    <p:sldId id="2007577764" r:id="rId5"/>
    <p:sldId id="2007577763" r:id="rId6"/>
    <p:sldId id="2007578085" r:id="rId7"/>
    <p:sldId id="2007578086" r:id="rId8"/>
    <p:sldId id="2007578087" r:id="rId9"/>
    <p:sldId id="2007578088" r:id="rId10"/>
    <p:sldId id="2007578089" r:id="rId11"/>
    <p:sldId id="2007578090" r:id="rId12"/>
    <p:sldId id="2007578091" r:id="rId13"/>
    <p:sldId id="20075780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EC"/>
    <a:srgbClr val="3333FF"/>
    <a:srgbClr val="EDEDF6"/>
    <a:srgbClr val="99BBA2"/>
    <a:srgbClr val="FFFFFF"/>
    <a:srgbClr val="FFF0EC"/>
    <a:srgbClr val="FFDFD8"/>
    <a:srgbClr val="C5E0B4"/>
    <a:srgbClr val="EAEFF7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81" d="100"/>
          <a:sy n="81" d="100"/>
        </p:scale>
        <p:origin x="7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9F552-789A-4E86-BA37-8BDFCAD3A433}" type="datetimeFigureOut">
              <a:rPr lang="en-SG" smtClean="0"/>
              <a:t>3/7/2024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B2E4A-2835-440D-8AB2-699EDF7CD3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691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B2E4A-2835-440D-8AB2-699EDF7CD35D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41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3756000" y="0"/>
            <a:ext cx="4680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590CD7A-E4B3-4048-8F2C-C834B45D4B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3502">
            <a:off x="-358218" y="-1172812"/>
            <a:ext cx="3150980" cy="3478682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542925" y="864704"/>
            <a:ext cx="11106150" cy="569512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4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3756000" y="0"/>
            <a:ext cx="4680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590CD7A-E4B3-4048-8F2C-C834B45D4B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3502">
            <a:off x="207366" y="-1276535"/>
            <a:ext cx="3623976" cy="4000870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542925" y="1193800"/>
            <a:ext cx="11106150" cy="51943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0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6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500">
                                          <p:cBhvr additive="base">
                                            <p:cTn id="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500">
                                          <p:cBhvr additive="base">
                                            <p:cTn id="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</p:bldLst>
      </p:timing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3F55-051D-411D-B076-EEE696BD8CF7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83653-667E-442B-889B-3B8AF0E0F2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99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a094962eca1e">
            <a:extLst>
              <a:ext uri="{FF2B5EF4-FFF2-40B4-BE49-F238E27FC236}">
                <a16:creationId xmlns:a16="http://schemas.microsoft.com/office/drawing/2014/main" id="{D085C0EB-B5EE-4A75-85DC-43037C40FF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01" t="26300" b="3324"/>
          <a:stretch/>
        </p:blipFill>
        <p:spPr>
          <a:xfrm>
            <a:off x="-140970" y="4034754"/>
            <a:ext cx="3004253" cy="2520007"/>
          </a:xfrm>
          <a:custGeom>
            <a:avLst/>
            <a:gdLst>
              <a:gd name="connsiteX0" fmla="*/ 5769261 w 5769261"/>
              <a:gd name="connsiteY0" fmla="*/ 0 h 6647815"/>
              <a:gd name="connsiteX1" fmla="*/ 3256093 w 5769261"/>
              <a:gd name="connsiteY1" fmla="*/ 0 h 6647815"/>
              <a:gd name="connsiteX2" fmla="*/ 0 w 5769261"/>
              <a:gd name="connsiteY2" fmla="*/ 6647815 h 6647815"/>
              <a:gd name="connsiteX3" fmla="*/ 5769261 w 5769261"/>
              <a:gd name="connsiteY3" fmla="*/ 6647815 h 664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9261" h="6647815">
                <a:moveTo>
                  <a:pt x="5769261" y="0"/>
                </a:moveTo>
                <a:lnTo>
                  <a:pt x="3256093" y="0"/>
                </a:lnTo>
                <a:lnTo>
                  <a:pt x="0" y="6647815"/>
                </a:lnTo>
                <a:lnTo>
                  <a:pt x="5769261" y="6647815"/>
                </a:ln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1361156" y="1667453"/>
            <a:ext cx="9993087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VỀ MỘT VẤN ĐỀ TRONG ĐỜI SỐNG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EE9F47-007D-E08F-A899-F076D26C5478}"/>
              </a:ext>
            </a:extLst>
          </p:cNvPr>
          <p:cNvGrpSpPr/>
          <p:nvPr/>
        </p:nvGrpSpPr>
        <p:grpSpPr>
          <a:xfrm>
            <a:off x="2371225" y="373676"/>
            <a:ext cx="6498719" cy="1470214"/>
            <a:chOff x="606877" y="1016306"/>
            <a:chExt cx="4371524" cy="14702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9CA2BF-94C2-57B2-2638-657D88D0DD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7645" b="74676"/>
            <a:stretch/>
          </p:blipFill>
          <p:spPr>
            <a:xfrm>
              <a:off x="606877" y="1016306"/>
              <a:ext cx="4371524" cy="1470214"/>
            </a:xfrm>
            <a:prstGeom prst="rect">
              <a:avLst/>
            </a:prstGeom>
          </p:spPr>
        </p:pic>
        <p:sp>
          <p:nvSpPr>
            <p:cNvPr id="8" name="Google Shape;3156;p40">
              <a:extLst>
                <a:ext uri="{FF2B5EF4-FFF2-40B4-BE49-F238E27FC236}">
                  <a16:creationId xmlns:a16="http://schemas.microsoft.com/office/drawing/2014/main" id="{7EE33CBE-99D8-0668-569A-EF328A9044CC}"/>
                </a:ext>
              </a:extLst>
            </p:cNvPr>
            <p:cNvSpPr txBox="1"/>
            <p:nvPr/>
          </p:nvSpPr>
          <p:spPr>
            <a:xfrm>
              <a:off x="1589324" y="1623690"/>
              <a:ext cx="3020019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iga"/>
                  <a:ea typeface="Viga"/>
                  <a:cs typeface="Viga"/>
                  <a:sym typeface="Viga"/>
                </a:rPr>
                <a:t>Tiết:Nói</a:t>
              </a:r>
              <a:r>
                <a:rPr kumimoji="0" lang="en-US" sz="3600" b="1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iga"/>
                  <a:ea typeface="Viga"/>
                  <a:cs typeface="Viga"/>
                  <a:sym typeface="Viga"/>
                </a:rPr>
                <a:t> </a:t>
              </a:r>
              <a:r>
                <a:rPr kumimoji="0" lang="en-US" sz="3600" b="1" i="0" u="none" strike="noStrike" kern="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iga"/>
                  <a:ea typeface="Viga"/>
                  <a:cs typeface="Viga"/>
                  <a:sym typeface="Viga"/>
                </a:rPr>
                <a:t>và</a:t>
              </a:r>
              <a:r>
                <a:rPr kumimoji="0" lang="en-US" sz="3600" b="1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iga"/>
                  <a:ea typeface="Viga"/>
                  <a:cs typeface="Viga"/>
                  <a:sym typeface="Viga"/>
                </a:rPr>
                <a:t> </a:t>
              </a:r>
              <a:r>
                <a:rPr kumimoji="0" lang="en-US" sz="3600" b="1" i="0" u="none" strike="noStrike" kern="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iga"/>
                  <a:ea typeface="Viga"/>
                  <a:cs typeface="Viga"/>
                  <a:sym typeface="Viga"/>
                </a:rPr>
                <a:t>nghe</a:t>
              </a:r>
              <a:endParaRPr kumimoji="0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ga"/>
                <a:ea typeface="Viga"/>
                <a:cs typeface="Viga"/>
                <a:sym typeface="Vig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443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>
            <a:extLst>
              <a:ext uri="{FF2B5EF4-FFF2-40B4-BE49-F238E27FC236}">
                <a16:creationId xmlns:a16="http://schemas.microsoft.com/office/drawing/2014/main" id="{B5143E91-737E-A428-4FC4-BDBDC7D54463}"/>
              </a:ext>
            </a:extLst>
          </p:cNvPr>
          <p:cNvSpPr/>
          <p:nvPr/>
        </p:nvSpPr>
        <p:spPr>
          <a:xfrm>
            <a:off x="213360" y="198120"/>
            <a:ext cx="11795759" cy="6477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B421939-53E0-C87F-4EF0-EF6D3E237A77}"/>
              </a:ext>
            </a:extLst>
          </p:cNvPr>
          <p:cNvSpPr txBox="1"/>
          <p:nvPr/>
        </p:nvSpPr>
        <p:spPr>
          <a:xfrm>
            <a:off x="872100" y="293343"/>
            <a:ext cx="104782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35000"/>
              </a:lnSpc>
              <a:defRPr/>
            </a:pPr>
            <a:r>
              <a:rPr lang="en-US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II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94D6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. </a:t>
            </a:r>
            <a:r>
              <a:rPr lang="en-US" altLang="zh-CN" sz="32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Thực</a:t>
            </a:r>
            <a:r>
              <a:rPr lang="en-US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hành</a:t>
            </a:r>
            <a:r>
              <a:rPr lang="en-US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nói </a:t>
            </a:r>
            <a:r>
              <a:rPr lang="en-US" altLang="zh-CN" sz="32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và</a:t>
            </a:r>
            <a:r>
              <a:rPr lang="en-US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nghe</a:t>
            </a:r>
            <a:endParaRPr lang="vi-VN" altLang="zh-CN" sz="3200" b="1" dirty="0">
              <a:solidFill>
                <a:srgbClr val="394D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74324" y="1145696"/>
            <a:ext cx="2873828" cy="55540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11238" y="3564294"/>
            <a:ext cx="32657" cy="28631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26931" y="1755224"/>
            <a:ext cx="8568614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CHUẨN BỊ THẢO LUẬN NHÓM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………………….........................................................................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2100" y="3436620"/>
            <a:ext cx="46538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CÁC Ý KIẾN, LÍ LẼ, BẰNG CHỨNG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8494" y="3436620"/>
            <a:ext cx="5062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DỰ KIẾN CÁC Ý KIẾN TRÁI CHIỀU VÀ Ý KIẾN PHẢN HỒI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33126"/>
              </p:ext>
            </p:extLst>
          </p:nvPr>
        </p:nvGraphicFramePr>
        <p:xfrm>
          <a:off x="681923" y="4147938"/>
          <a:ext cx="5182235" cy="1371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67535">
                  <a:extLst>
                    <a:ext uri="{9D8B030D-6E8A-4147-A177-3AD203B41FA5}">
                      <a16:colId xmlns:a16="http://schemas.microsoft.com/office/drawing/2014/main" val="42759359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1849651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8690655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của tôi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 lẽ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chứng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1229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2248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8366916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185929"/>
              </p:ext>
            </p:extLst>
          </p:nvPr>
        </p:nvGraphicFramePr>
        <p:xfrm>
          <a:off x="6349200" y="4481960"/>
          <a:ext cx="5454614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27307">
                  <a:extLst>
                    <a:ext uri="{9D8B030D-6E8A-4147-A177-3AD203B41FA5}">
                      <a16:colId xmlns:a16="http://schemas.microsoft.com/office/drawing/2014/main" val="33031615"/>
                    </a:ext>
                  </a:extLst>
                </a:gridCol>
                <a:gridCol w="2727307">
                  <a:extLst>
                    <a:ext uri="{9D8B030D-6E8A-4147-A177-3AD203B41FA5}">
                      <a16:colId xmlns:a16="http://schemas.microsoft.com/office/drawing/2014/main" val="5244734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trái chiều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 kiến ý kiến phản hồi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262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123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860381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683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81415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>
            <a:extLst>
              <a:ext uri="{FF2B5EF4-FFF2-40B4-BE49-F238E27FC236}">
                <a16:creationId xmlns:a16="http://schemas.microsoft.com/office/drawing/2014/main" id="{B5143E91-737E-A428-4FC4-BDBDC7D54463}"/>
              </a:ext>
            </a:extLst>
          </p:cNvPr>
          <p:cNvSpPr/>
          <p:nvPr/>
        </p:nvSpPr>
        <p:spPr>
          <a:xfrm>
            <a:off x="213360" y="198120"/>
            <a:ext cx="11795759" cy="6477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4B421939-53E0-C87F-4EF0-EF6D3E237A77}"/>
              </a:ext>
            </a:extLst>
          </p:cNvPr>
          <p:cNvSpPr txBox="1"/>
          <p:nvPr/>
        </p:nvSpPr>
        <p:spPr>
          <a:xfrm>
            <a:off x="661181" y="138921"/>
            <a:ext cx="10478277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35000"/>
              </a:lnSpc>
              <a:defRPr/>
            </a:pPr>
            <a:r>
              <a:rPr lang="en-US" altLang="zh-CN" sz="40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2. </a:t>
            </a:r>
            <a:r>
              <a:rPr lang="en-US" altLang="zh-CN" sz="40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</a:t>
            </a:r>
            <a:r>
              <a:rPr lang="en-US" altLang="zh-CN" sz="40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động</a:t>
            </a:r>
            <a:r>
              <a:rPr lang="en-US" altLang="zh-CN" sz="40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thực</a:t>
            </a:r>
            <a:r>
              <a:rPr lang="en-US" altLang="zh-CN" sz="40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hành</a:t>
            </a:r>
            <a:r>
              <a:rPr lang="en-US" altLang="zh-CN" sz="40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nhiệm</a:t>
            </a:r>
            <a:r>
              <a:rPr lang="en-US" altLang="zh-CN" sz="40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vụ nói </a:t>
            </a:r>
            <a:r>
              <a:rPr lang="en-US" altLang="zh-CN" sz="40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và</a:t>
            </a:r>
            <a:r>
              <a:rPr lang="en-US" altLang="zh-CN" sz="40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nghe</a:t>
            </a:r>
            <a:endParaRPr lang="vi-VN" altLang="zh-CN" sz="4000" b="1" dirty="0">
              <a:solidFill>
                <a:srgbClr val="394D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9312812" y="1842868"/>
            <a:ext cx="2389257" cy="2065006"/>
          </a:xfrm>
          <a:custGeom>
            <a:avLst/>
            <a:gdLst/>
            <a:ahLst/>
            <a:cxnLst/>
            <a:rect l="l" t="t" r="r" b="b"/>
            <a:pathLst>
              <a:path w="2254927" h="1803942">
                <a:moveTo>
                  <a:pt x="0" y="0"/>
                </a:moveTo>
                <a:lnTo>
                  <a:pt x="2254928" y="0"/>
                </a:lnTo>
                <a:lnTo>
                  <a:pt x="2254928" y="1803942"/>
                </a:lnTo>
                <a:lnTo>
                  <a:pt x="0" y="18039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Rounded Rectangle 2"/>
          <p:cNvSpPr/>
          <p:nvPr/>
        </p:nvSpPr>
        <p:spPr>
          <a:xfrm>
            <a:off x="464234" y="1145696"/>
            <a:ext cx="7962314" cy="3278591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3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trưởng điều hành nhóm thảo luận về vấn đề mà nhóm đã chọn dựa trên Phiếu chuẩn bị thảo luận nhóm theo nguyên tắc lượt lời; thư kí ghi chép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1181" y="4777349"/>
            <a:ext cx="9580099" cy="1786596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3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cử người thay mặt nhóm, tham gia cuộc thảo luận, tranh luận giữa các nhóm.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98465" y="973393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750" lvl="0">
              <a:buClr>
                <a:srgbClr val="000000"/>
              </a:buClr>
              <a:buSzPts val="1100"/>
              <a:defRPr/>
            </a:pPr>
            <a:r>
              <a:rPr lang="en-US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nhâm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0981.713.891-68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19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>
            <a:extLst>
              <a:ext uri="{FF2B5EF4-FFF2-40B4-BE49-F238E27FC236}">
                <a16:creationId xmlns:a16="http://schemas.microsoft.com/office/drawing/2014/main" id="{B5143E91-737E-A428-4FC4-BDBDC7D54463}"/>
              </a:ext>
            </a:extLst>
          </p:cNvPr>
          <p:cNvSpPr/>
          <p:nvPr/>
        </p:nvSpPr>
        <p:spPr>
          <a:xfrm>
            <a:off x="213360" y="198120"/>
            <a:ext cx="11795759" cy="6477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4B421939-53E0-C87F-4EF0-EF6D3E237A77}"/>
              </a:ext>
            </a:extLst>
          </p:cNvPr>
          <p:cNvSpPr txBox="1"/>
          <p:nvPr/>
        </p:nvSpPr>
        <p:spPr>
          <a:xfrm>
            <a:off x="872100" y="293343"/>
            <a:ext cx="104782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35000"/>
              </a:lnSpc>
              <a:defRPr/>
            </a:pPr>
            <a:r>
              <a:rPr lang="en-US" altLang="zh-CN" sz="36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2. </a:t>
            </a:r>
            <a:r>
              <a:rPr lang="en-US" altLang="zh-CN" sz="36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</a:t>
            </a:r>
            <a:r>
              <a:rPr lang="en-US" altLang="zh-CN" sz="36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động</a:t>
            </a:r>
            <a:r>
              <a:rPr lang="en-US" altLang="zh-CN" sz="36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thực</a:t>
            </a:r>
            <a:r>
              <a:rPr lang="en-US" altLang="zh-CN" sz="36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hành</a:t>
            </a:r>
            <a:r>
              <a:rPr lang="en-US" altLang="zh-CN" sz="36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nhiệm</a:t>
            </a:r>
            <a:r>
              <a:rPr lang="en-US" altLang="zh-CN" sz="36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vụ nói </a:t>
            </a:r>
            <a:r>
              <a:rPr lang="en-US" altLang="zh-CN" sz="36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và</a:t>
            </a:r>
            <a:r>
              <a:rPr lang="en-US" altLang="zh-CN" sz="36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nghe</a:t>
            </a:r>
            <a:endParaRPr lang="vi-VN" altLang="zh-CN" sz="3600" b="1" dirty="0">
              <a:solidFill>
                <a:srgbClr val="394D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74324" y="1145696"/>
            <a:ext cx="2873828" cy="55540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0489"/>
              </p:ext>
            </p:extLst>
          </p:nvPr>
        </p:nvGraphicFramePr>
        <p:xfrm>
          <a:off x="935971" y="2095973"/>
          <a:ext cx="10350533" cy="4389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39699">
                  <a:extLst>
                    <a:ext uri="{9D8B030D-6E8A-4147-A177-3AD203B41FA5}">
                      <a16:colId xmlns:a16="http://schemas.microsoft.com/office/drawing/2014/main" val="742188156"/>
                    </a:ext>
                  </a:extLst>
                </a:gridCol>
                <a:gridCol w="5210834">
                  <a:extLst>
                    <a:ext uri="{9D8B030D-6E8A-4147-A177-3AD203B41FA5}">
                      <a16:colId xmlns:a16="http://schemas.microsoft.com/office/drawing/2014/main" val="70277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trình bày</a:t>
                      </a:r>
                      <a:endParaRPr lang="en-US" sz="3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phản hồi </a:t>
                      </a:r>
                      <a:endParaRPr lang="en-US" sz="32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400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Bạn: ………………………………</a:t>
                      </a:r>
                      <a:endParaRPr lang="en-US" sz="32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Bạn: ………………………………</a:t>
                      </a:r>
                      <a:endParaRPr lang="en-US" sz="32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864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Bạn: ………………………………</a:t>
                      </a:r>
                      <a:endParaRPr lang="en-US" sz="32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Bạn: ……………………………</a:t>
                      </a:r>
                      <a:endParaRPr lang="en-US" sz="32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265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2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32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502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1593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>
            <a:extLst>
              <a:ext uri="{FF2B5EF4-FFF2-40B4-BE49-F238E27FC236}">
                <a16:creationId xmlns:a16="http://schemas.microsoft.com/office/drawing/2014/main" id="{B5143E91-737E-A428-4FC4-BDBDC7D54463}"/>
              </a:ext>
            </a:extLst>
          </p:cNvPr>
          <p:cNvSpPr/>
          <p:nvPr/>
        </p:nvSpPr>
        <p:spPr>
          <a:xfrm>
            <a:off x="213360" y="198120"/>
            <a:ext cx="11795759" cy="6477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4B421939-53E0-C87F-4EF0-EF6D3E237A77}"/>
              </a:ext>
            </a:extLst>
          </p:cNvPr>
          <p:cNvSpPr txBox="1"/>
          <p:nvPr/>
        </p:nvSpPr>
        <p:spPr>
          <a:xfrm>
            <a:off x="872100" y="293343"/>
            <a:ext cx="10478277" cy="68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35000"/>
              </a:lnSpc>
              <a:defRPr/>
            </a:pPr>
            <a:r>
              <a:rPr lang="en-US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3. </a:t>
            </a:r>
            <a:r>
              <a:rPr lang="en-US" altLang="zh-CN" sz="32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Trao</a:t>
            </a:r>
            <a:r>
              <a:rPr lang="en-US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đổi, đánh giá, rút </a:t>
            </a:r>
            <a:r>
              <a:rPr lang="en-US" altLang="zh-CN" sz="32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kinh</a:t>
            </a:r>
            <a:r>
              <a:rPr lang="en-US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nghiệm</a:t>
            </a:r>
            <a:endParaRPr lang="vi-VN" altLang="zh-CN" sz="3200" b="1" dirty="0">
              <a:solidFill>
                <a:srgbClr val="394D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073661" y="3123028"/>
            <a:ext cx="2103225" cy="2624629"/>
          </a:xfrm>
          <a:custGeom>
            <a:avLst/>
            <a:gdLst/>
            <a:ahLst/>
            <a:cxnLst/>
            <a:rect l="l" t="t" r="r" b="b"/>
            <a:pathLst>
              <a:path w="4412654" h="4114800">
                <a:moveTo>
                  <a:pt x="0" y="0"/>
                </a:moveTo>
                <a:lnTo>
                  <a:pt x="4412654" y="0"/>
                </a:lnTo>
                <a:lnTo>
                  <a:pt x="44126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Cloud Callout 2"/>
          <p:cNvSpPr/>
          <p:nvPr/>
        </p:nvSpPr>
        <p:spPr>
          <a:xfrm>
            <a:off x="541176" y="1075677"/>
            <a:ext cx="8321470" cy="5114107"/>
          </a:xfrm>
          <a:prstGeom prst="cloudCallout">
            <a:avLst>
              <a:gd name="adj1" fmla="val 66487"/>
              <a:gd name="adj2" fmla="val 34459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17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1CDB7CCA-4C97-4936-9B67-4012780A3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63" y="1069224"/>
            <a:ext cx="6410274" cy="3953832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06F36001-74DE-4DD7-8910-F44B608AA6C4}"/>
              </a:ext>
            </a:extLst>
          </p:cNvPr>
          <p:cNvSpPr txBox="1"/>
          <p:nvPr/>
        </p:nvSpPr>
        <p:spPr>
          <a:xfrm rot="16200000">
            <a:off x="5060131" y="1455607"/>
            <a:ext cx="1846659" cy="3181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Hoạt động mở đầu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6F2E4-6FEC-66D4-68E2-E913196B8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548" y="4302168"/>
            <a:ext cx="3058883" cy="22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1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9E2E80-7C6D-4038-9634-7454B0F71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029" y="3300698"/>
            <a:ext cx="3595793" cy="33986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96955" y="1558212"/>
            <a:ext cx="6559421" cy="18288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6955" y="3893975"/>
            <a:ext cx="6559421" cy="18288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nội dung bài học trong SGK, xác định nhiệm vụ học tập mà các em cần thực hiện trong bài học này.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11"/>
          <p:cNvSpPr/>
          <p:nvPr/>
        </p:nvSpPr>
        <p:spPr>
          <a:xfrm rot="20372341">
            <a:off x="8304246" y="1241421"/>
            <a:ext cx="1754155" cy="2182463"/>
          </a:xfrm>
          <a:custGeom>
            <a:avLst/>
            <a:gdLst/>
            <a:ahLst/>
            <a:cxnLst/>
            <a:rect l="l" t="t" r="r" b="b"/>
            <a:pathLst>
              <a:path w="3307270" h="4114800">
                <a:moveTo>
                  <a:pt x="0" y="0"/>
                </a:moveTo>
                <a:lnTo>
                  <a:pt x="3307271" y="0"/>
                </a:lnTo>
                <a:lnTo>
                  <a:pt x="33072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854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1CDB7CCA-4C97-4936-9B67-4012780A3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63" y="1069224"/>
            <a:ext cx="6410274" cy="3953832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06F36001-74DE-4DD7-8910-F44B608AA6C4}"/>
              </a:ext>
            </a:extLst>
          </p:cNvPr>
          <p:cNvSpPr txBox="1"/>
          <p:nvPr/>
        </p:nvSpPr>
        <p:spPr>
          <a:xfrm rot="16200000">
            <a:off x="5293404" y="457800"/>
            <a:ext cx="1846659" cy="3654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Hình thành kiến thức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6E57DC99-9BCE-422D-9936-C4AAC661B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44" y="4692000"/>
            <a:ext cx="1568202" cy="1860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A6F2E4-6FEC-66D4-68E2-E913196B8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86" y="4389753"/>
            <a:ext cx="3151163" cy="22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73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>
            <a:extLst>
              <a:ext uri="{FF2B5EF4-FFF2-40B4-BE49-F238E27FC236}">
                <a16:creationId xmlns:a16="http://schemas.microsoft.com/office/drawing/2014/main" id="{B5143E91-737E-A428-4FC4-BDBDC7D54463}"/>
              </a:ext>
            </a:extLst>
          </p:cNvPr>
          <p:cNvSpPr/>
          <p:nvPr/>
        </p:nvSpPr>
        <p:spPr>
          <a:xfrm>
            <a:off x="213360" y="198120"/>
            <a:ext cx="11795759" cy="6477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B421939-53E0-C87F-4EF0-EF6D3E237A77}"/>
              </a:ext>
            </a:extLst>
          </p:cNvPr>
          <p:cNvSpPr txBox="1"/>
          <p:nvPr/>
        </p:nvSpPr>
        <p:spPr>
          <a:xfrm>
            <a:off x="872100" y="293343"/>
            <a:ext cx="1047827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35000"/>
              </a:lnSpc>
              <a:defRPr/>
            </a:pPr>
            <a:r>
              <a:rPr lang="en-US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94D6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. </a:t>
            </a:r>
            <a:r>
              <a:rPr lang="vi-VN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 động nắm bắt được nội dung chính đã trao đổi, thảo luận và trình bày lại nội dung đó</a:t>
            </a:r>
          </a:p>
        </p:txBody>
      </p:sp>
      <p:sp>
        <p:nvSpPr>
          <p:cNvPr id="16" name="Freeform 9"/>
          <p:cNvSpPr/>
          <p:nvPr/>
        </p:nvSpPr>
        <p:spPr>
          <a:xfrm>
            <a:off x="542731" y="4051495"/>
            <a:ext cx="2453688" cy="2405289"/>
          </a:xfrm>
          <a:custGeom>
            <a:avLst/>
            <a:gdLst/>
            <a:ahLst/>
            <a:cxnLst/>
            <a:rect l="l" t="t" r="r" b="b"/>
            <a:pathLst>
              <a:path w="2215236" h="2057400">
                <a:moveTo>
                  <a:pt x="0" y="0"/>
                </a:moveTo>
                <a:lnTo>
                  <a:pt x="2215236" y="0"/>
                </a:lnTo>
                <a:lnTo>
                  <a:pt x="221523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Cloud Callout 4"/>
          <p:cNvSpPr/>
          <p:nvPr/>
        </p:nvSpPr>
        <p:spPr>
          <a:xfrm>
            <a:off x="2996419" y="1740474"/>
            <a:ext cx="8627345" cy="4716310"/>
          </a:xfrm>
          <a:prstGeom prst="cloudCallout">
            <a:avLst>
              <a:gd name="adj1" fmla="val -66924"/>
              <a:gd name="adj2" fmla="val 5403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5000"/>
              </a:lnSpc>
            </a:pP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94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>
            <a:extLst>
              <a:ext uri="{FF2B5EF4-FFF2-40B4-BE49-F238E27FC236}">
                <a16:creationId xmlns:a16="http://schemas.microsoft.com/office/drawing/2014/main" id="{B5143E91-737E-A428-4FC4-BDBDC7D54463}"/>
              </a:ext>
            </a:extLst>
          </p:cNvPr>
          <p:cNvSpPr/>
          <p:nvPr/>
        </p:nvSpPr>
        <p:spPr>
          <a:xfrm>
            <a:off x="213360" y="198120"/>
            <a:ext cx="12245890" cy="6477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3200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B421939-53E0-C87F-4EF0-EF6D3E237A77}"/>
              </a:ext>
            </a:extLst>
          </p:cNvPr>
          <p:cNvSpPr txBox="1"/>
          <p:nvPr/>
        </p:nvSpPr>
        <p:spPr>
          <a:xfrm>
            <a:off x="872100" y="293343"/>
            <a:ext cx="1087813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35000"/>
              </a:lnSpc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94D6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1. </a:t>
            </a:r>
            <a:r>
              <a:rPr lang="vi-VN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 động nắm bắt được nội dung chính đã trao đổi, thảo luận và trình bày nội dung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49040" y="1740475"/>
            <a:ext cx="1665788" cy="58253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3781" y="2611018"/>
            <a:ext cx="3462345" cy="6438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3781" y="3542842"/>
            <a:ext cx="3501313" cy="6438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định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3782" y="4474665"/>
            <a:ext cx="4283640" cy="1079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nhất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thời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9877" y="5832136"/>
            <a:ext cx="3496249" cy="6438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định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08959" y="1740475"/>
            <a:ext cx="1665788" cy="58253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43698" y="2611018"/>
            <a:ext cx="3856240" cy="643813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3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43697" y="3542842"/>
            <a:ext cx="3968783" cy="643813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3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168878" y="1740475"/>
            <a:ext cx="1665788" cy="5825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736246" y="2611017"/>
            <a:ext cx="3364401" cy="12575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8"/>
          <p:cNvSpPr/>
          <p:nvPr/>
        </p:nvSpPr>
        <p:spPr>
          <a:xfrm>
            <a:off x="8736247" y="3972906"/>
            <a:ext cx="2539982" cy="2699820"/>
          </a:xfrm>
          <a:custGeom>
            <a:avLst/>
            <a:gdLst/>
            <a:ahLst/>
            <a:cxnLst/>
            <a:rect l="l" t="t" r="r" b="b"/>
            <a:pathLst>
              <a:path w="2247952" h="2432410">
                <a:moveTo>
                  <a:pt x="0" y="0"/>
                </a:moveTo>
                <a:lnTo>
                  <a:pt x="2247953" y="0"/>
                </a:lnTo>
                <a:lnTo>
                  <a:pt x="2247953" y="2432410"/>
                </a:lnTo>
                <a:lnTo>
                  <a:pt x="0" y="2432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Down Arrow 6"/>
          <p:cNvSpPr/>
          <p:nvPr/>
        </p:nvSpPr>
        <p:spPr>
          <a:xfrm>
            <a:off x="2160819" y="2323007"/>
            <a:ext cx="188078" cy="271040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8" name="Down Arrow 17"/>
          <p:cNvSpPr/>
          <p:nvPr/>
        </p:nvSpPr>
        <p:spPr>
          <a:xfrm>
            <a:off x="2144407" y="3263316"/>
            <a:ext cx="188078" cy="271040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9" name="Down Arrow 18"/>
          <p:cNvSpPr/>
          <p:nvPr/>
        </p:nvSpPr>
        <p:spPr>
          <a:xfrm>
            <a:off x="2144406" y="4193586"/>
            <a:ext cx="188078" cy="271040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" name="Down Arrow 19"/>
          <p:cNvSpPr/>
          <p:nvPr/>
        </p:nvSpPr>
        <p:spPr>
          <a:xfrm>
            <a:off x="2144406" y="5561096"/>
            <a:ext cx="188078" cy="271040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Down Arrow 20"/>
          <p:cNvSpPr/>
          <p:nvPr/>
        </p:nvSpPr>
        <p:spPr>
          <a:xfrm>
            <a:off x="6020652" y="2339977"/>
            <a:ext cx="188078" cy="271040"/>
          </a:xfrm>
          <a:prstGeom prst="downArrow">
            <a:avLst/>
          </a:prstGeom>
          <a:solidFill>
            <a:schemeClr val="accent3">
              <a:lumMod val="25000"/>
            </a:schemeClr>
          </a:solidFill>
          <a:ln>
            <a:solidFill>
              <a:schemeClr val="accent3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2" name="Down Arrow 21"/>
          <p:cNvSpPr/>
          <p:nvPr/>
        </p:nvSpPr>
        <p:spPr>
          <a:xfrm>
            <a:off x="6020652" y="3271802"/>
            <a:ext cx="188078" cy="271040"/>
          </a:xfrm>
          <a:prstGeom prst="downArrow">
            <a:avLst/>
          </a:prstGeom>
          <a:solidFill>
            <a:schemeClr val="accent3">
              <a:lumMod val="25000"/>
            </a:schemeClr>
          </a:solidFill>
          <a:ln>
            <a:solidFill>
              <a:schemeClr val="accent3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3" name="Down Arrow 22"/>
          <p:cNvSpPr/>
          <p:nvPr/>
        </p:nvSpPr>
        <p:spPr>
          <a:xfrm>
            <a:off x="9880485" y="2331492"/>
            <a:ext cx="188078" cy="27104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9107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1CDB7CCA-4C97-4936-9B67-4012780A3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63" y="1069224"/>
            <a:ext cx="6410274" cy="3953832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06F36001-74DE-4DD7-8910-F44B608AA6C4}"/>
              </a:ext>
            </a:extLst>
          </p:cNvPr>
          <p:cNvSpPr txBox="1"/>
          <p:nvPr/>
        </p:nvSpPr>
        <p:spPr>
          <a:xfrm rot="16200000">
            <a:off x="5293404" y="457800"/>
            <a:ext cx="1846659" cy="3654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tập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6E57DC99-9BCE-422D-9936-C4AAC661B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44" y="4692000"/>
            <a:ext cx="1568202" cy="1860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A6F2E4-6FEC-66D4-68E2-E913196B8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96" y="4234375"/>
            <a:ext cx="2878392" cy="23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39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>
            <a:extLst>
              <a:ext uri="{FF2B5EF4-FFF2-40B4-BE49-F238E27FC236}">
                <a16:creationId xmlns:a16="http://schemas.microsoft.com/office/drawing/2014/main" id="{B5143E91-737E-A428-4FC4-BDBDC7D54463}"/>
              </a:ext>
            </a:extLst>
          </p:cNvPr>
          <p:cNvSpPr/>
          <p:nvPr/>
        </p:nvSpPr>
        <p:spPr>
          <a:xfrm>
            <a:off x="213360" y="198120"/>
            <a:ext cx="11795759" cy="6477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B421939-53E0-C87F-4EF0-EF6D3E237A77}"/>
              </a:ext>
            </a:extLst>
          </p:cNvPr>
          <p:cNvSpPr txBox="1"/>
          <p:nvPr/>
        </p:nvSpPr>
        <p:spPr>
          <a:xfrm>
            <a:off x="872100" y="293343"/>
            <a:ext cx="10478277" cy="68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35000"/>
              </a:lnSpc>
              <a:defRPr/>
            </a:pPr>
            <a:r>
              <a:rPr lang="en-US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1. </a:t>
            </a:r>
            <a:r>
              <a:rPr lang="en-US" altLang="zh-CN" sz="32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</a:t>
            </a:r>
            <a:r>
              <a:rPr lang="en-US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động</a:t>
            </a:r>
            <a:r>
              <a:rPr lang="en-US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chuẩn</a:t>
            </a:r>
            <a:r>
              <a:rPr lang="en-US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bị</a:t>
            </a:r>
            <a:endParaRPr lang="vi-VN" altLang="zh-CN" sz="3200" b="1" dirty="0">
              <a:solidFill>
                <a:srgbClr val="394D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24" name="Freeform 6"/>
          <p:cNvSpPr/>
          <p:nvPr/>
        </p:nvSpPr>
        <p:spPr>
          <a:xfrm>
            <a:off x="457201" y="2922084"/>
            <a:ext cx="2356338" cy="2619351"/>
          </a:xfrm>
          <a:custGeom>
            <a:avLst/>
            <a:gdLst/>
            <a:ahLst/>
            <a:cxnLst/>
            <a:rect l="l" t="t" r="r" b="b"/>
            <a:pathLst>
              <a:path w="4743285" h="4114800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4"/>
          <p:cNvSpPr/>
          <p:nvPr/>
        </p:nvSpPr>
        <p:spPr>
          <a:xfrm>
            <a:off x="5278145" y="5178594"/>
            <a:ext cx="561232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66293" y="1389295"/>
            <a:ext cx="561974" cy="5619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3615728" y="3669785"/>
            <a:ext cx="561974" cy="5619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3666293" y="5396359"/>
            <a:ext cx="561974" cy="5619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35984" y="990526"/>
            <a:ext cx="7565418" cy="2134293"/>
          </a:xfrm>
          <a:prstGeom prst="roundRect">
            <a:avLst/>
          </a:prstGeom>
          <a:solidFill>
            <a:srgbClr val="FAEEEC"/>
          </a:solidFill>
          <a:ln>
            <a:solidFill>
              <a:schemeClr val="accent3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43699" y="3332415"/>
            <a:ext cx="7457703" cy="1354761"/>
          </a:xfrm>
          <a:prstGeom prst="roundRect">
            <a:avLst/>
          </a:prstGeom>
          <a:solidFill>
            <a:srgbClr val="FAEEEC"/>
          </a:solidFill>
          <a:ln>
            <a:solidFill>
              <a:schemeClr val="accent3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43972" y="4897622"/>
            <a:ext cx="7430686" cy="1559449"/>
          </a:xfrm>
          <a:prstGeom prst="roundRect">
            <a:avLst/>
          </a:prstGeom>
          <a:solidFill>
            <a:srgbClr val="FAEEEC"/>
          </a:solidFill>
          <a:ln>
            <a:solidFill>
              <a:schemeClr val="accent3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3699" y="834157"/>
            <a:ext cx="7403952" cy="537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PHT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1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PHT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59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>
            <a:extLst>
              <a:ext uri="{FF2B5EF4-FFF2-40B4-BE49-F238E27FC236}">
                <a16:creationId xmlns:a16="http://schemas.microsoft.com/office/drawing/2014/main" id="{B5143E91-737E-A428-4FC4-BDBDC7D54463}"/>
              </a:ext>
            </a:extLst>
          </p:cNvPr>
          <p:cNvSpPr/>
          <p:nvPr/>
        </p:nvSpPr>
        <p:spPr>
          <a:xfrm>
            <a:off x="213360" y="198120"/>
            <a:ext cx="11795759" cy="6477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B421939-53E0-C87F-4EF0-EF6D3E237A77}"/>
              </a:ext>
            </a:extLst>
          </p:cNvPr>
          <p:cNvSpPr txBox="1"/>
          <p:nvPr/>
        </p:nvSpPr>
        <p:spPr>
          <a:xfrm>
            <a:off x="872100" y="293343"/>
            <a:ext cx="104782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35000"/>
              </a:lnSpc>
              <a:defRPr/>
            </a:pPr>
            <a:r>
              <a:rPr lang="en-US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II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94D6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. </a:t>
            </a:r>
            <a:r>
              <a:rPr lang="en-US" altLang="zh-CN" sz="32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Thực</a:t>
            </a:r>
            <a:r>
              <a:rPr lang="en-US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hành</a:t>
            </a:r>
            <a:r>
              <a:rPr lang="en-US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nói </a:t>
            </a:r>
            <a:r>
              <a:rPr lang="en-US" altLang="zh-CN" sz="3200" b="1" dirty="0" err="1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và</a:t>
            </a:r>
            <a:r>
              <a:rPr lang="en-US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nghe</a:t>
            </a:r>
            <a:endParaRPr lang="vi-VN" altLang="zh-CN" sz="3200" b="1" dirty="0">
              <a:solidFill>
                <a:srgbClr val="394D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51819"/>
              </p:ext>
            </p:extLst>
          </p:nvPr>
        </p:nvGraphicFramePr>
        <p:xfrm>
          <a:off x="962240" y="1817500"/>
          <a:ext cx="10297996" cy="48720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297996">
                  <a:extLst>
                    <a:ext uri="{9D8B030D-6E8A-4147-A177-3AD203B41FA5}">
                      <a16:colId xmlns:a16="http://schemas.microsoft.com/office/drawing/2014/main" val="17944610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CHUẨN BỊ THẢO LUẬN NHÓM </a:t>
                      </a:r>
                      <a:endParaRPr lang="en-US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Đề tài thảo</a:t>
                      </a:r>
                      <a:r>
                        <a:rPr lang="en-US" sz="32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luận:</a:t>
                      </a:r>
                      <a:endParaRPr lang="en-US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 </a:t>
                      </a:r>
                      <a:r>
                        <a:rPr lang="vi-VN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Mục tiêu thảo luận:</a:t>
                      </a:r>
                      <a:endParaRPr lang="en-US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 </a:t>
                      </a:r>
                      <a:r>
                        <a:rPr lang="vi-VN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Thời gian thảo luận: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7228797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674324" y="1145696"/>
            <a:ext cx="2873828" cy="55540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1</a:t>
            </a:r>
          </a:p>
        </p:txBody>
      </p:sp>
    </p:spTree>
    <p:extLst>
      <p:ext uri="{BB962C8B-B14F-4D97-AF65-F5344CB8AC3E}">
        <p14:creationId xmlns:p14="http://schemas.microsoft.com/office/powerpoint/2010/main" val="43304853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7F4E1"/>
      </a:lt2>
      <a:accent1>
        <a:srgbClr val="99BDB5"/>
      </a:accent1>
      <a:accent2>
        <a:srgbClr val="DC541E"/>
      </a:accent2>
      <a:accent3>
        <a:srgbClr val="F3E3C1"/>
      </a:accent3>
      <a:accent4>
        <a:srgbClr val="48A1A9"/>
      </a:accent4>
      <a:accent5>
        <a:srgbClr val="77B8A6"/>
      </a:accent5>
      <a:accent6>
        <a:srgbClr val="FFFFFF"/>
      </a:accent6>
      <a:hlink>
        <a:srgbClr val="FFFFFF"/>
      </a:hlink>
      <a:folHlink>
        <a:srgbClr val="FFFFF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355" r="-17645"/>
          </a:stretch>
        </a:blip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Widescreen</PresentationFormat>
  <Paragraphs>75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Viga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2024-07-03T13:21:51Z</dcterms:created>
  <dcterms:modified xsi:type="dcterms:W3CDTF">2024-07-03T13:22:07Z</dcterms:modified>
</cp:coreProperties>
</file>