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  <p:sldMasterId id="2147483676" r:id="rId4"/>
    <p:sldMasterId id="2147483684" r:id="rId5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8D95C-CAEE-4665-A411-F8B5891183A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546A4-A90C-4290-9D25-654D612C5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4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81348-C329-4190-995C-758421D3B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59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81348-C329-4190-995C-758421D3B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264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81348-C329-4190-995C-758421D3B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284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81348-C329-4190-995C-758421D3B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542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81348-C329-4190-995C-758421D3B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80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81348-C329-4190-995C-758421D3B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28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81348-C329-4190-995C-758421D3B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902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81348-C329-4190-995C-758421D3B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965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F0B17-20C8-4CBB-BD66-70902ADF39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687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F0B17-20C8-4CBB-BD66-70902ADF39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5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F0B17-20C8-4CBB-BD66-70902ADF39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403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81348-C329-4190-995C-758421D3B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207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81348-C329-4190-995C-758421D3B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71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DE7B-5466-4E2B-8959-B759DA4769F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F158-59D6-4153-A5B4-97BBD6D03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3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DE7B-5466-4E2B-8959-B759DA4769F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F158-59D6-4153-A5B4-97BBD6D03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8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DE7B-5466-4E2B-8959-B759DA4769F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F158-59D6-4153-A5B4-97BBD6D03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12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50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18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03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784869B-7D68-419C-8FEF-B72FE9BC5A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E2D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330527" y="773680"/>
            <a:ext cx="11530946" cy="574323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568571" y="5116438"/>
            <a:ext cx="3639546" cy="1755532"/>
            <a:chOff x="4096234" y="2959209"/>
            <a:chExt cx="8111883" cy="391276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222189" y="2959209"/>
              <a:ext cx="1949622" cy="38460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16217" y="3820433"/>
              <a:ext cx="4991900" cy="305153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6234" y="3813051"/>
              <a:ext cx="8111883" cy="3049294"/>
            </a:xfrm>
            <a:prstGeom prst="rect">
              <a:avLst/>
            </a:prstGeom>
          </p:spPr>
        </p:pic>
      </p:grpSp>
      <p:cxnSp>
        <p:nvCxnSpPr>
          <p:cNvPr id="12" name="直接连接符 11"/>
          <p:cNvCxnSpPr/>
          <p:nvPr userDrawn="1"/>
        </p:nvCxnSpPr>
        <p:spPr>
          <a:xfrm>
            <a:off x="330527" y="773680"/>
            <a:ext cx="11530946" cy="0"/>
          </a:xfrm>
          <a:prstGeom prst="line">
            <a:avLst/>
          </a:prstGeom>
          <a:ln w="25400">
            <a:solidFill>
              <a:srgbClr val="3D9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对角圆角矩形 12"/>
          <p:cNvSpPr/>
          <p:nvPr userDrawn="1"/>
        </p:nvSpPr>
        <p:spPr>
          <a:xfrm flipH="1">
            <a:off x="133435" y="165509"/>
            <a:ext cx="993448" cy="622459"/>
          </a:xfrm>
          <a:prstGeom prst="round2DiagRect">
            <a:avLst>
              <a:gd name="adj1" fmla="val 36993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01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784869B-7D68-419C-8FEF-B72FE9BC5A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E2D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330527" y="773680"/>
            <a:ext cx="11530946" cy="574323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568571" y="5116438"/>
            <a:ext cx="3639546" cy="1755532"/>
            <a:chOff x="4096234" y="2959209"/>
            <a:chExt cx="8111883" cy="391276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222189" y="2959209"/>
              <a:ext cx="1949622" cy="38460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16217" y="3820433"/>
              <a:ext cx="4991900" cy="305153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6234" y="3813051"/>
              <a:ext cx="8111883" cy="3049294"/>
            </a:xfrm>
            <a:prstGeom prst="rect">
              <a:avLst/>
            </a:prstGeom>
          </p:spPr>
        </p:pic>
      </p:grpSp>
      <p:cxnSp>
        <p:nvCxnSpPr>
          <p:cNvPr id="12" name="直接连接符 11"/>
          <p:cNvCxnSpPr/>
          <p:nvPr userDrawn="1"/>
        </p:nvCxnSpPr>
        <p:spPr>
          <a:xfrm>
            <a:off x="330527" y="773680"/>
            <a:ext cx="11530946" cy="0"/>
          </a:xfrm>
          <a:prstGeom prst="line">
            <a:avLst/>
          </a:prstGeom>
          <a:ln w="25400">
            <a:solidFill>
              <a:srgbClr val="3D9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对角圆角矩形 12"/>
          <p:cNvSpPr/>
          <p:nvPr userDrawn="1"/>
        </p:nvSpPr>
        <p:spPr>
          <a:xfrm flipH="1">
            <a:off x="133435" y="165509"/>
            <a:ext cx="993448" cy="622459"/>
          </a:xfrm>
          <a:prstGeom prst="round2DiagRect">
            <a:avLst>
              <a:gd name="adj1" fmla="val 36993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87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7EF63-31EF-429D-9A41-B39277A8D1D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4C6EA-0B73-4255-8AB9-45B31BBFEA2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253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784869B-7D68-419C-8FEF-B72FE9BC5A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E2D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330527" y="773680"/>
            <a:ext cx="11530946" cy="574323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568571" y="5116438"/>
            <a:ext cx="3639546" cy="1755532"/>
            <a:chOff x="4096234" y="2959209"/>
            <a:chExt cx="8111883" cy="391276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222189" y="2959209"/>
              <a:ext cx="1949622" cy="38460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16217" y="3820433"/>
              <a:ext cx="4991900" cy="305153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6234" y="3813051"/>
              <a:ext cx="8111883" cy="3049294"/>
            </a:xfrm>
            <a:prstGeom prst="rect">
              <a:avLst/>
            </a:prstGeom>
          </p:spPr>
        </p:pic>
      </p:grpSp>
      <p:cxnSp>
        <p:nvCxnSpPr>
          <p:cNvPr id="12" name="直接连接符 11"/>
          <p:cNvCxnSpPr/>
          <p:nvPr userDrawn="1"/>
        </p:nvCxnSpPr>
        <p:spPr>
          <a:xfrm>
            <a:off x="330527" y="773680"/>
            <a:ext cx="11530946" cy="0"/>
          </a:xfrm>
          <a:prstGeom prst="line">
            <a:avLst/>
          </a:prstGeom>
          <a:ln w="25400">
            <a:solidFill>
              <a:srgbClr val="3D9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对角圆角矩形 12"/>
          <p:cNvSpPr/>
          <p:nvPr userDrawn="1"/>
        </p:nvSpPr>
        <p:spPr>
          <a:xfrm flipH="1">
            <a:off x="133435" y="165509"/>
            <a:ext cx="993448" cy="622459"/>
          </a:xfrm>
          <a:prstGeom prst="round2DiagRect">
            <a:avLst>
              <a:gd name="adj1" fmla="val 36993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30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8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DE7B-5466-4E2B-8959-B759DA4769F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F158-59D6-4153-A5B4-97BBD6D03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37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31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85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784869B-7D68-419C-8FEF-B72FE9BC5A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E2D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330527" y="773680"/>
            <a:ext cx="11530946" cy="574323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568571" y="5116438"/>
            <a:ext cx="3639546" cy="1755532"/>
            <a:chOff x="4096234" y="2959209"/>
            <a:chExt cx="8111883" cy="391276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222189" y="2959209"/>
              <a:ext cx="1949622" cy="38460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16217" y="3820433"/>
              <a:ext cx="4991900" cy="305153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6234" y="3813051"/>
              <a:ext cx="8111883" cy="3049294"/>
            </a:xfrm>
            <a:prstGeom prst="rect">
              <a:avLst/>
            </a:prstGeom>
          </p:spPr>
        </p:pic>
      </p:grpSp>
      <p:cxnSp>
        <p:nvCxnSpPr>
          <p:cNvPr id="12" name="直接连接符 11"/>
          <p:cNvCxnSpPr/>
          <p:nvPr userDrawn="1"/>
        </p:nvCxnSpPr>
        <p:spPr>
          <a:xfrm>
            <a:off x="330527" y="773680"/>
            <a:ext cx="11530946" cy="0"/>
          </a:xfrm>
          <a:prstGeom prst="line">
            <a:avLst/>
          </a:prstGeom>
          <a:ln w="25400">
            <a:solidFill>
              <a:srgbClr val="3D9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对角圆角矩形 12"/>
          <p:cNvSpPr/>
          <p:nvPr userDrawn="1"/>
        </p:nvSpPr>
        <p:spPr>
          <a:xfrm flipH="1">
            <a:off x="133435" y="165509"/>
            <a:ext cx="993448" cy="622459"/>
          </a:xfrm>
          <a:prstGeom prst="round2DiagRect">
            <a:avLst>
              <a:gd name="adj1" fmla="val 36993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54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784869B-7D68-419C-8FEF-B72FE9BC5A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E2D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330527" y="773680"/>
            <a:ext cx="11530946" cy="574323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568571" y="5116438"/>
            <a:ext cx="3639546" cy="1755532"/>
            <a:chOff x="4096234" y="2959209"/>
            <a:chExt cx="8111883" cy="391276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222189" y="2959209"/>
              <a:ext cx="1949622" cy="38460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16217" y="3820433"/>
              <a:ext cx="4991900" cy="305153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6234" y="3813051"/>
              <a:ext cx="8111883" cy="3049294"/>
            </a:xfrm>
            <a:prstGeom prst="rect">
              <a:avLst/>
            </a:prstGeom>
          </p:spPr>
        </p:pic>
      </p:grpSp>
      <p:cxnSp>
        <p:nvCxnSpPr>
          <p:cNvPr id="12" name="直接连接符 11"/>
          <p:cNvCxnSpPr/>
          <p:nvPr userDrawn="1"/>
        </p:nvCxnSpPr>
        <p:spPr>
          <a:xfrm>
            <a:off x="330527" y="773680"/>
            <a:ext cx="11530946" cy="0"/>
          </a:xfrm>
          <a:prstGeom prst="line">
            <a:avLst/>
          </a:prstGeom>
          <a:ln w="25400">
            <a:solidFill>
              <a:srgbClr val="3D9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对角圆角矩形 12"/>
          <p:cNvSpPr/>
          <p:nvPr userDrawn="1"/>
        </p:nvSpPr>
        <p:spPr>
          <a:xfrm flipH="1">
            <a:off x="133435" y="165509"/>
            <a:ext cx="993448" cy="622459"/>
          </a:xfrm>
          <a:prstGeom prst="round2DiagRect">
            <a:avLst>
              <a:gd name="adj1" fmla="val 36993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14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7EF63-31EF-429D-9A41-B39277A8D1D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4C6EA-0B73-4255-8AB9-45B31BBFEA2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704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784869B-7D68-419C-8FEF-B72FE9BC5A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E2D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330527" y="773680"/>
            <a:ext cx="11530946" cy="574323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568571" y="5116438"/>
            <a:ext cx="3639546" cy="1755532"/>
            <a:chOff x="4096234" y="2959209"/>
            <a:chExt cx="8111883" cy="391276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222189" y="2959209"/>
              <a:ext cx="1949622" cy="38460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16217" y="3820433"/>
              <a:ext cx="4991900" cy="305153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6234" y="3813051"/>
              <a:ext cx="8111883" cy="3049294"/>
            </a:xfrm>
            <a:prstGeom prst="rect">
              <a:avLst/>
            </a:prstGeom>
          </p:spPr>
        </p:pic>
      </p:grpSp>
      <p:cxnSp>
        <p:nvCxnSpPr>
          <p:cNvPr id="12" name="直接连接符 11"/>
          <p:cNvCxnSpPr/>
          <p:nvPr userDrawn="1"/>
        </p:nvCxnSpPr>
        <p:spPr>
          <a:xfrm>
            <a:off x="330527" y="773680"/>
            <a:ext cx="11530946" cy="0"/>
          </a:xfrm>
          <a:prstGeom prst="line">
            <a:avLst/>
          </a:prstGeom>
          <a:ln w="25400">
            <a:solidFill>
              <a:srgbClr val="3D9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对角圆角矩形 12"/>
          <p:cNvSpPr/>
          <p:nvPr userDrawn="1"/>
        </p:nvSpPr>
        <p:spPr>
          <a:xfrm flipH="1">
            <a:off x="133435" y="165509"/>
            <a:ext cx="993448" cy="622459"/>
          </a:xfrm>
          <a:prstGeom prst="round2DiagRect">
            <a:avLst>
              <a:gd name="adj1" fmla="val 36993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81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3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90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07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784869B-7D68-419C-8FEF-B72FE9BC5A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E2D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330527" y="773680"/>
            <a:ext cx="11530946" cy="574323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568571" y="5116438"/>
            <a:ext cx="3639546" cy="1755532"/>
            <a:chOff x="4096234" y="2959209"/>
            <a:chExt cx="8111883" cy="391276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222189" y="2959209"/>
              <a:ext cx="1949622" cy="38460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16217" y="3820433"/>
              <a:ext cx="4991900" cy="305153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6234" y="3813051"/>
              <a:ext cx="8111883" cy="3049294"/>
            </a:xfrm>
            <a:prstGeom prst="rect">
              <a:avLst/>
            </a:prstGeom>
          </p:spPr>
        </p:pic>
      </p:grpSp>
      <p:cxnSp>
        <p:nvCxnSpPr>
          <p:cNvPr id="12" name="直接连接符 11"/>
          <p:cNvCxnSpPr/>
          <p:nvPr userDrawn="1"/>
        </p:nvCxnSpPr>
        <p:spPr>
          <a:xfrm>
            <a:off x="330527" y="773680"/>
            <a:ext cx="11530946" cy="0"/>
          </a:xfrm>
          <a:prstGeom prst="line">
            <a:avLst/>
          </a:prstGeom>
          <a:ln w="25400">
            <a:solidFill>
              <a:srgbClr val="3D9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对角圆角矩形 12"/>
          <p:cNvSpPr/>
          <p:nvPr userDrawn="1"/>
        </p:nvSpPr>
        <p:spPr>
          <a:xfrm flipH="1">
            <a:off x="133435" y="165509"/>
            <a:ext cx="993448" cy="622459"/>
          </a:xfrm>
          <a:prstGeom prst="round2DiagRect">
            <a:avLst>
              <a:gd name="adj1" fmla="val 36993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49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DE7B-5466-4E2B-8959-B759DA4769F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F158-59D6-4153-A5B4-97BBD6D03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67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784869B-7D68-419C-8FEF-B72FE9BC5A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E2D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330527" y="773680"/>
            <a:ext cx="11530946" cy="574323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568571" y="5116438"/>
            <a:ext cx="3639546" cy="1755532"/>
            <a:chOff x="4096234" y="2959209"/>
            <a:chExt cx="8111883" cy="391276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222189" y="2959209"/>
              <a:ext cx="1949622" cy="38460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16217" y="3820433"/>
              <a:ext cx="4991900" cy="305153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6234" y="3813051"/>
              <a:ext cx="8111883" cy="3049294"/>
            </a:xfrm>
            <a:prstGeom prst="rect">
              <a:avLst/>
            </a:prstGeom>
          </p:spPr>
        </p:pic>
      </p:grpSp>
      <p:cxnSp>
        <p:nvCxnSpPr>
          <p:cNvPr id="12" name="直接连接符 11"/>
          <p:cNvCxnSpPr/>
          <p:nvPr userDrawn="1"/>
        </p:nvCxnSpPr>
        <p:spPr>
          <a:xfrm>
            <a:off x="330527" y="773680"/>
            <a:ext cx="11530946" cy="0"/>
          </a:xfrm>
          <a:prstGeom prst="line">
            <a:avLst/>
          </a:prstGeom>
          <a:ln w="25400">
            <a:solidFill>
              <a:srgbClr val="3D9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对角圆角矩形 12"/>
          <p:cNvSpPr/>
          <p:nvPr userDrawn="1"/>
        </p:nvSpPr>
        <p:spPr>
          <a:xfrm flipH="1">
            <a:off x="133435" y="165509"/>
            <a:ext cx="993448" cy="622459"/>
          </a:xfrm>
          <a:prstGeom prst="round2DiagRect">
            <a:avLst>
              <a:gd name="adj1" fmla="val 36993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98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7EF63-31EF-429D-9A41-B39277A8D1D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4C6EA-0B73-4255-8AB9-45B31BBFEA2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133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784869B-7D68-419C-8FEF-B72FE9BC5A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E2D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330527" y="773680"/>
            <a:ext cx="11530946" cy="574323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568571" y="5116438"/>
            <a:ext cx="3639546" cy="1755532"/>
            <a:chOff x="4096234" y="2959209"/>
            <a:chExt cx="8111883" cy="391276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222189" y="2959209"/>
              <a:ext cx="1949622" cy="38460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16217" y="3820433"/>
              <a:ext cx="4991900" cy="305153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6234" y="3813051"/>
              <a:ext cx="8111883" cy="3049294"/>
            </a:xfrm>
            <a:prstGeom prst="rect">
              <a:avLst/>
            </a:prstGeom>
          </p:spPr>
        </p:pic>
      </p:grpSp>
      <p:cxnSp>
        <p:nvCxnSpPr>
          <p:cNvPr id="12" name="直接连接符 11"/>
          <p:cNvCxnSpPr/>
          <p:nvPr userDrawn="1"/>
        </p:nvCxnSpPr>
        <p:spPr>
          <a:xfrm>
            <a:off x="330527" y="773680"/>
            <a:ext cx="11530946" cy="0"/>
          </a:xfrm>
          <a:prstGeom prst="line">
            <a:avLst/>
          </a:prstGeom>
          <a:ln w="25400">
            <a:solidFill>
              <a:srgbClr val="3D9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对角圆角矩形 12"/>
          <p:cNvSpPr/>
          <p:nvPr userDrawn="1"/>
        </p:nvSpPr>
        <p:spPr>
          <a:xfrm flipH="1">
            <a:off x="133435" y="165509"/>
            <a:ext cx="993448" cy="622459"/>
          </a:xfrm>
          <a:prstGeom prst="round2DiagRect">
            <a:avLst>
              <a:gd name="adj1" fmla="val 36993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28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81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92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36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784869B-7D68-419C-8FEF-B72FE9BC5A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E2D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330527" y="773680"/>
            <a:ext cx="11530946" cy="574323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568571" y="5116438"/>
            <a:ext cx="3639546" cy="1755532"/>
            <a:chOff x="4096234" y="2959209"/>
            <a:chExt cx="8111883" cy="391276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222189" y="2959209"/>
              <a:ext cx="1949622" cy="38460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16217" y="3820433"/>
              <a:ext cx="4991900" cy="305153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6234" y="3813051"/>
              <a:ext cx="8111883" cy="3049294"/>
            </a:xfrm>
            <a:prstGeom prst="rect">
              <a:avLst/>
            </a:prstGeom>
          </p:spPr>
        </p:pic>
      </p:grpSp>
      <p:cxnSp>
        <p:nvCxnSpPr>
          <p:cNvPr id="12" name="直接连接符 11"/>
          <p:cNvCxnSpPr/>
          <p:nvPr userDrawn="1"/>
        </p:nvCxnSpPr>
        <p:spPr>
          <a:xfrm>
            <a:off x="330527" y="773680"/>
            <a:ext cx="11530946" cy="0"/>
          </a:xfrm>
          <a:prstGeom prst="line">
            <a:avLst/>
          </a:prstGeom>
          <a:ln w="25400">
            <a:solidFill>
              <a:srgbClr val="3D9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对角圆角矩形 12"/>
          <p:cNvSpPr/>
          <p:nvPr userDrawn="1"/>
        </p:nvSpPr>
        <p:spPr>
          <a:xfrm flipH="1">
            <a:off x="133435" y="165509"/>
            <a:ext cx="993448" cy="622459"/>
          </a:xfrm>
          <a:prstGeom prst="round2DiagRect">
            <a:avLst>
              <a:gd name="adj1" fmla="val 36993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1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784869B-7D68-419C-8FEF-B72FE9BC5A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E2D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330527" y="773680"/>
            <a:ext cx="11530946" cy="574323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568571" y="5116438"/>
            <a:ext cx="3639546" cy="1755532"/>
            <a:chOff x="4096234" y="2959209"/>
            <a:chExt cx="8111883" cy="391276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222189" y="2959209"/>
              <a:ext cx="1949622" cy="38460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16217" y="3820433"/>
              <a:ext cx="4991900" cy="305153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6234" y="3813051"/>
              <a:ext cx="8111883" cy="3049294"/>
            </a:xfrm>
            <a:prstGeom prst="rect">
              <a:avLst/>
            </a:prstGeom>
          </p:spPr>
        </p:pic>
      </p:grpSp>
      <p:cxnSp>
        <p:nvCxnSpPr>
          <p:cNvPr id="12" name="直接连接符 11"/>
          <p:cNvCxnSpPr/>
          <p:nvPr userDrawn="1"/>
        </p:nvCxnSpPr>
        <p:spPr>
          <a:xfrm>
            <a:off x="330527" y="773680"/>
            <a:ext cx="11530946" cy="0"/>
          </a:xfrm>
          <a:prstGeom prst="line">
            <a:avLst/>
          </a:prstGeom>
          <a:ln w="25400">
            <a:solidFill>
              <a:srgbClr val="3D9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对角圆角矩形 12"/>
          <p:cNvSpPr/>
          <p:nvPr userDrawn="1"/>
        </p:nvSpPr>
        <p:spPr>
          <a:xfrm flipH="1">
            <a:off x="133435" y="165509"/>
            <a:ext cx="993448" cy="622459"/>
          </a:xfrm>
          <a:prstGeom prst="round2DiagRect">
            <a:avLst>
              <a:gd name="adj1" fmla="val 36993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54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7EF63-31EF-429D-9A41-B39277A8D1D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4C6EA-0B73-4255-8AB9-45B31BBFEA2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766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784869B-7D68-419C-8FEF-B72FE9BC5A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E2D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330527" y="773680"/>
            <a:ext cx="11530946" cy="574323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568571" y="5116438"/>
            <a:ext cx="3639546" cy="1755532"/>
            <a:chOff x="4096234" y="2959209"/>
            <a:chExt cx="8111883" cy="391276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222189" y="2959209"/>
              <a:ext cx="1949622" cy="38460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16217" y="3820433"/>
              <a:ext cx="4991900" cy="305153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6234" y="3813051"/>
              <a:ext cx="8111883" cy="3049294"/>
            </a:xfrm>
            <a:prstGeom prst="rect">
              <a:avLst/>
            </a:prstGeom>
          </p:spPr>
        </p:pic>
      </p:grpSp>
      <p:cxnSp>
        <p:nvCxnSpPr>
          <p:cNvPr id="12" name="直接连接符 11"/>
          <p:cNvCxnSpPr/>
          <p:nvPr userDrawn="1"/>
        </p:nvCxnSpPr>
        <p:spPr>
          <a:xfrm>
            <a:off x="330527" y="773680"/>
            <a:ext cx="11530946" cy="0"/>
          </a:xfrm>
          <a:prstGeom prst="line">
            <a:avLst/>
          </a:prstGeom>
          <a:ln w="25400">
            <a:solidFill>
              <a:srgbClr val="3D9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对角圆角矩形 12"/>
          <p:cNvSpPr/>
          <p:nvPr userDrawn="1"/>
        </p:nvSpPr>
        <p:spPr>
          <a:xfrm flipH="1">
            <a:off x="133435" y="165509"/>
            <a:ext cx="993448" cy="622459"/>
          </a:xfrm>
          <a:prstGeom prst="round2DiagRect">
            <a:avLst>
              <a:gd name="adj1" fmla="val 36993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DE7B-5466-4E2B-8959-B759DA4769F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F158-59D6-4153-A5B4-97BBD6D03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0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DE7B-5466-4E2B-8959-B759DA4769F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F158-59D6-4153-A5B4-97BBD6D03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7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DE7B-5466-4E2B-8959-B759DA4769F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F158-59D6-4153-A5B4-97BBD6D03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DE7B-5466-4E2B-8959-B759DA4769F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F158-59D6-4153-A5B4-97BBD6D03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0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DE7B-5466-4E2B-8959-B759DA4769F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F158-59D6-4153-A5B4-97BBD6D03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5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DE7B-5466-4E2B-8959-B759DA4769F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F158-59D6-4153-A5B4-97BBD6D03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1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DDE7B-5466-4E2B-8959-B759DA4769F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DF158-59D6-4153-A5B4-97BBD6D03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8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10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92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76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2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28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647" y="706581"/>
            <a:ext cx="4253894" cy="588474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292225" y="1707091"/>
            <a:ext cx="4629150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679171" y="689956"/>
            <a:ext cx="291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 và Nghe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6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58333E-6 -4.44444E-6 L -0.0776 -4.44444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2" y="987793"/>
            <a:ext cx="4368800" cy="493149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41143" y="2080088"/>
            <a:ext cx="523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1: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của bài học</a:t>
            </a: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 gì? 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5711" y="2714877"/>
            <a:ext cx="4540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Cách nhìn cuộc sống.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Những góc nhìn văn chương.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Những góc nhìn cuộc sống.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Cuộc sống muôn màu.</a:t>
            </a:r>
          </a:p>
        </p:txBody>
      </p:sp>
      <p:sp>
        <p:nvSpPr>
          <p:cNvPr id="5" name="Oval 4"/>
          <p:cNvSpPr/>
          <p:nvPr/>
        </p:nvSpPr>
        <p:spPr>
          <a:xfrm>
            <a:off x="6475616" y="3175739"/>
            <a:ext cx="340820" cy="277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18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91667E-6 -2.22222E-6 L 0.03672 -2.22222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541827"/>
            <a:ext cx="4615542" cy="765429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66267" y="2052270"/>
            <a:ext cx="660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2: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“Chiếc lá cuối cùng” là tác phẩm của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O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Hen - 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An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Phông xơ Đô đe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Hem Minh Quây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Mác - kết.</a:t>
            </a:r>
          </a:p>
        </p:txBody>
      </p:sp>
      <p:sp>
        <p:nvSpPr>
          <p:cNvPr id="4" name="Oval 3"/>
          <p:cNvSpPr/>
          <p:nvPr/>
        </p:nvSpPr>
        <p:spPr>
          <a:xfrm>
            <a:off x="5317067" y="2599267"/>
            <a:ext cx="262465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66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6.25E-7 2.96296E-6 L 0.03672 2.96296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658"/>
            <a:ext cx="11909958" cy="531222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36323" y="2718719"/>
            <a:ext cx="75203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yếu tố trong văn nghị luận là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Lí luận.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Lí lẽ, dẫn chứng.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Bình luận.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Tranh luận.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145202"/>
              </a:solidFill>
              <a:effectLst/>
              <a:uLnTx/>
              <a:uFillTx/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36323" y="3617736"/>
            <a:ext cx="389009" cy="448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3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11" y="0"/>
            <a:ext cx="850392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310583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Chúc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học tốt!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759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235277" y="1053571"/>
            <a:ext cx="8998641" cy="4542857"/>
            <a:chOff x="2235277" y="1053571"/>
            <a:chExt cx="8998641" cy="454285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1987">
              <a:off x="2235277" y="1053571"/>
              <a:ext cx="7866666" cy="454285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5376044" y="3648002"/>
              <a:ext cx="58578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ÔN TẬP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3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86" y="6212547"/>
            <a:ext cx="217696" cy="2915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15" y="3806257"/>
            <a:ext cx="649496" cy="86998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798"/>
            <a:ext cx="2328031" cy="248469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675467" y="1647561"/>
          <a:ext cx="8737600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3466">
                  <a:extLst>
                    <a:ext uri="{9D8B030D-6E8A-4147-A177-3AD203B41FA5}">
                      <a16:colId xmlns:a16="http://schemas.microsoft.com/office/drawing/2014/main" val="2886137392"/>
                    </a:ext>
                  </a:extLst>
                </a:gridCol>
                <a:gridCol w="5554134">
                  <a:extLst>
                    <a:ext uri="{9D8B030D-6E8A-4147-A177-3AD203B41FA5}">
                      <a16:colId xmlns:a16="http://schemas.microsoft.com/office/drawing/2014/main" val="12887236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 năng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cụ thể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3339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- hiểu văn bản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cụ thể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9825057"/>
                  </a:ext>
                </a:extLst>
              </a:tr>
              <a:tr h="677545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hiểu văn bản: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Văn bản 1:………………………………………….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Văn bản 2: ………………………………………… 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615699"/>
                  </a:ext>
                </a:extLst>
              </a:tr>
              <a:tr h="396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kết nối chủ điểm: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3: ……………………………………………..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338003"/>
                  </a:ext>
                </a:extLst>
              </a:tr>
              <a:tr h="234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hành tiếng Việt:…………………………………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8632571"/>
                  </a:ext>
                </a:extLst>
              </a:tr>
              <a:tr h="186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mở rộng theo thể loại: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4: ………………………………………………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5375234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….………………………………………………………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9098612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và nghe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….………………………………………………………..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134581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21867" y="685800"/>
            <a:ext cx="2099733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PHT số 1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4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70933" y="616373"/>
          <a:ext cx="11785600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3829">
                  <a:extLst>
                    <a:ext uri="{9D8B030D-6E8A-4147-A177-3AD203B41FA5}">
                      <a16:colId xmlns:a16="http://schemas.microsoft.com/office/drawing/2014/main" val="2340205774"/>
                    </a:ext>
                  </a:extLst>
                </a:gridCol>
                <a:gridCol w="8881771">
                  <a:extLst>
                    <a:ext uri="{9D8B030D-6E8A-4147-A177-3AD203B41FA5}">
                      <a16:colId xmlns:a16="http://schemas.microsoft.com/office/drawing/2014/main" val="2711969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 năng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cụ thể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6063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- hiểu văn bản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cụ thể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2479339"/>
                  </a:ext>
                </a:extLst>
              </a:tr>
              <a:tr h="677545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hiểu văn bản: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</a:t>
                      </a: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 </a:t>
                      </a: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 bé thông minh - nhân vật kết tinh trí tuệ dân gian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2: </a:t>
                      </a: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 ảnh hoa sen trong bài ca dao trong đầm gì đẹp bằng sen.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7692475"/>
                  </a:ext>
                </a:extLst>
              </a:tr>
              <a:tr h="396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kết nối chủ điểm:</a:t>
                      </a:r>
                    </a:p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3: </a:t>
                      </a: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Bức thư chú lính chì dũng cảm.</a:t>
                      </a: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5253661"/>
                  </a:ext>
                </a:extLst>
              </a:tr>
              <a:tr h="234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hành tiếng </a:t>
                      </a:r>
                      <a:r>
                        <a:rPr lang="en-US" sz="24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Việt: </a:t>
                      </a: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 của từ Hán Việt.</a:t>
                      </a: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8170983"/>
                  </a:ext>
                </a:extLst>
              </a:tr>
              <a:tr h="186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mở rộng theo thể loại: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4: </a:t>
                      </a: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Sức hấp dẫn của truyện ngắn chiếc lá cuối cùng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7988606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 bài văn phân tích đặc điểm nhân vật trong một tác phẩm văn học.</a:t>
                      </a:r>
                      <a:endParaRPr lang="en-US" sz="2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7937676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và nghe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Thảo luận nhóm về vấn đề gây tranh cãi.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023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23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86" y="6212547"/>
            <a:ext cx="217696" cy="2915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15" y="3806257"/>
            <a:ext cx="649496" cy="86998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798"/>
            <a:ext cx="2328031" cy="24846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1867" y="685800"/>
            <a:ext cx="2099733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PHT số 2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8"/>
          <a:stretch>
            <a:fillRect/>
          </a:stretch>
        </p:blipFill>
        <p:spPr>
          <a:xfrm>
            <a:off x="2819399" y="2182578"/>
            <a:ext cx="8178799" cy="279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箭头3">
            <a:extLst>
              <a:ext uri="{FF2B5EF4-FFF2-40B4-BE49-F238E27FC236}">
                <a16:creationId xmlns:a16="http://schemas.microsoft.com/office/drawing/2014/main" id="{2EEBC2D3-0401-45AE-91FE-E08877D718A2}"/>
              </a:ext>
            </a:extLst>
          </p:cNvPr>
          <p:cNvSpPr/>
          <p:nvPr/>
        </p:nvSpPr>
        <p:spPr bwMode="gray">
          <a:xfrm flipV="1">
            <a:off x="1207514" y="3403238"/>
            <a:ext cx="1609352" cy="1876425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7" name="箭头2">
            <a:extLst>
              <a:ext uri="{FF2B5EF4-FFF2-40B4-BE49-F238E27FC236}">
                <a16:creationId xmlns:a16="http://schemas.microsoft.com/office/drawing/2014/main" id="{7028361B-DA56-4DD5-91F1-DA788369C409}"/>
              </a:ext>
            </a:extLst>
          </p:cNvPr>
          <p:cNvSpPr/>
          <p:nvPr/>
        </p:nvSpPr>
        <p:spPr bwMode="gray">
          <a:xfrm rot="16200000">
            <a:off x="1931398" y="2741322"/>
            <a:ext cx="477838" cy="1293104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箭头1">
            <a:extLst>
              <a:ext uri="{FF2B5EF4-FFF2-40B4-BE49-F238E27FC236}">
                <a16:creationId xmlns:a16="http://schemas.microsoft.com/office/drawing/2014/main" id="{3C958967-033E-4741-9F07-340AF8734146}"/>
              </a:ext>
            </a:extLst>
          </p:cNvPr>
          <p:cNvSpPr/>
          <p:nvPr/>
        </p:nvSpPr>
        <p:spPr bwMode="gray">
          <a:xfrm>
            <a:off x="1165128" y="1703232"/>
            <a:ext cx="1609352" cy="1876425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9" name="文本1">
            <a:extLst>
              <a:ext uri="{FF2B5EF4-FFF2-40B4-BE49-F238E27FC236}">
                <a16:creationId xmlns:a16="http://schemas.microsoft.com/office/drawing/2014/main" id="{F15613D9-2568-4D3E-B0B6-D234AADD4FF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75302" y="1175901"/>
            <a:ext cx="4090165" cy="1155600"/>
          </a:xfrm>
          <a:prstGeom prst="roundRect">
            <a:avLst>
              <a:gd name="adj" fmla="val 11505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rPr>
              <a:t>   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 Em bé thông minh đề cao trí tuệ của nhân gian. 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标题1">
            <a:extLst>
              <a:ext uri="{FF2B5EF4-FFF2-40B4-BE49-F238E27FC236}">
                <a16:creationId xmlns:a16="http://schemas.microsoft.com/office/drawing/2014/main" id="{6524B2EA-A55A-4F1B-A236-7AB9773163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14947" y="1253954"/>
            <a:ext cx="3451986" cy="1155600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rPr>
              <a:t>       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bé thông minh – nhân vật kết tinh trí tuệ dân gian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9500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文本2">
            <a:extLst>
              <a:ext uri="{FF2B5EF4-FFF2-40B4-BE49-F238E27FC236}">
                <a16:creationId xmlns:a16="http://schemas.microsoft.com/office/drawing/2014/main" id="{6AB8938A-30EE-4BF0-9BAA-BBD60CD67A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51502" y="2656827"/>
            <a:ext cx="4081697" cy="1627306"/>
          </a:xfrm>
          <a:prstGeom prst="roundRect">
            <a:avLst>
              <a:gd name="adj" fmla="val 11505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rPr>
              <a:t>   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ảnh cây sen  được  miêu tả cụ thể, chính xác,  thể hiện triết lí sống cao đẹp của nhân dân. 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标题2">
            <a:extLst>
              <a:ext uri="{FF2B5EF4-FFF2-40B4-BE49-F238E27FC236}">
                <a16:creationId xmlns:a16="http://schemas.microsoft.com/office/drawing/2014/main" id="{9D7CBAF6-EA1B-48DB-93B1-417E198C2C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80916" y="2910069"/>
            <a:ext cx="3386017" cy="1155600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ảnh hoa sen trong bài ca dao “Trong đầm gì đẹp bằng sen”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9500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3" name="文本3">
            <a:extLst>
              <a:ext uri="{FF2B5EF4-FFF2-40B4-BE49-F238E27FC236}">
                <a16:creationId xmlns:a16="http://schemas.microsoft.com/office/drawing/2014/main" id="{ADD040DD-31DE-42EB-BB62-F70118AACC4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551503" y="4388668"/>
            <a:ext cx="4081696" cy="1614199"/>
          </a:xfrm>
          <a:prstGeom prst="roundRect">
            <a:avLst>
              <a:gd name="adj" fmla="val 11505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  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 hấp dẫn của truyện Chiếc lá cuối cùng được thể hiện qua hình ảnh CLCC và kết thúc bất ngờ.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标题3">
            <a:extLst>
              <a:ext uri="{FF2B5EF4-FFF2-40B4-BE49-F238E27FC236}">
                <a16:creationId xmlns:a16="http://schemas.microsoft.com/office/drawing/2014/main" id="{B6C78B99-10CE-47B9-8D84-41AE1E0DE6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80916" y="4412474"/>
            <a:ext cx="3386017" cy="1154559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 hấp dẫn của truyện ngắn “Chiếc lá cuối cùng”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9500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Oval 19">
            <a:extLst>
              <a:ext uri="{FF2B5EF4-FFF2-40B4-BE49-F238E27FC236}">
                <a16:creationId xmlns:a16="http://schemas.microsoft.com/office/drawing/2014/main" id="{C2A3C30F-E200-4E0F-A0E8-1B675AA8C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23" y="2771448"/>
            <a:ext cx="1440000" cy="1440000"/>
          </a:xfrm>
          <a:prstGeom prst="roundRect">
            <a:avLst/>
          </a:pr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lIns="126000" rIns="126000" bIns="18000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Ý kiến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箭头2">
            <a:extLst>
              <a:ext uri="{FF2B5EF4-FFF2-40B4-BE49-F238E27FC236}">
                <a16:creationId xmlns:a16="http://schemas.microsoft.com/office/drawing/2014/main" id="{7028361B-DA56-4DD5-91F1-DA788369C409}"/>
              </a:ext>
            </a:extLst>
          </p:cNvPr>
          <p:cNvSpPr/>
          <p:nvPr/>
        </p:nvSpPr>
        <p:spPr bwMode="gray">
          <a:xfrm rot="16200000">
            <a:off x="6754594" y="1271912"/>
            <a:ext cx="477838" cy="963579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5" name="箭头2">
            <a:extLst>
              <a:ext uri="{FF2B5EF4-FFF2-40B4-BE49-F238E27FC236}">
                <a16:creationId xmlns:a16="http://schemas.microsoft.com/office/drawing/2014/main" id="{7028361B-DA56-4DD5-91F1-DA788369C409}"/>
              </a:ext>
            </a:extLst>
          </p:cNvPr>
          <p:cNvSpPr/>
          <p:nvPr/>
        </p:nvSpPr>
        <p:spPr bwMode="gray">
          <a:xfrm rot="16200000">
            <a:off x="6781230" y="2924127"/>
            <a:ext cx="477838" cy="897467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6" name="箭头2">
            <a:extLst>
              <a:ext uri="{FF2B5EF4-FFF2-40B4-BE49-F238E27FC236}">
                <a16:creationId xmlns:a16="http://schemas.microsoft.com/office/drawing/2014/main" id="{7028361B-DA56-4DD5-91F1-DA788369C409}"/>
              </a:ext>
            </a:extLst>
          </p:cNvPr>
          <p:cNvSpPr/>
          <p:nvPr/>
        </p:nvSpPr>
        <p:spPr bwMode="gray">
          <a:xfrm rot="16200000">
            <a:off x="6805606" y="4609967"/>
            <a:ext cx="477838" cy="861554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163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4" grpId="0" animBg="1"/>
      <p:bldP spid="1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箭头3">
            <a:extLst>
              <a:ext uri="{FF2B5EF4-FFF2-40B4-BE49-F238E27FC236}">
                <a16:creationId xmlns:a16="http://schemas.microsoft.com/office/drawing/2014/main" id="{2EEBC2D3-0401-45AE-91FE-E08877D718A2}"/>
              </a:ext>
            </a:extLst>
          </p:cNvPr>
          <p:cNvSpPr/>
          <p:nvPr/>
        </p:nvSpPr>
        <p:spPr bwMode="gray">
          <a:xfrm flipV="1">
            <a:off x="960517" y="3678025"/>
            <a:ext cx="1609352" cy="1876425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7" name="箭头2">
            <a:extLst>
              <a:ext uri="{FF2B5EF4-FFF2-40B4-BE49-F238E27FC236}">
                <a16:creationId xmlns:a16="http://schemas.microsoft.com/office/drawing/2014/main" id="{7028361B-DA56-4DD5-91F1-DA788369C409}"/>
              </a:ext>
            </a:extLst>
          </p:cNvPr>
          <p:cNvSpPr/>
          <p:nvPr/>
        </p:nvSpPr>
        <p:spPr bwMode="gray">
          <a:xfrm rot="16200000">
            <a:off x="2075785" y="2584471"/>
            <a:ext cx="477838" cy="1912938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箭头1">
            <a:extLst>
              <a:ext uri="{FF2B5EF4-FFF2-40B4-BE49-F238E27FC236}">
                <a16:creationId xmlns:a16="http://schemas.microsoft.com/office/drawing/2014/main" id="{3C958967-033E-4741-9F07-340AF8734146}"/>
              </a:ext>
            </a:extLst>
          </p:cNvPr>
          <p:cNvSpPr/>
          <p:nvPr/>
        </p:nvSpPr>
        <p:spPr bwMode="gray">
          <a:xfrm>
            <a:off x="1018842" y="1527429"/>
            <a:ext cx="1609352" cy="1876425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9" name="文本1">
            <a:extLst>
              <a:ext uri="{FF2B5EF4-FFF2-40B4-BE49-F238E27FC236}">
                <a16:creationId xmlns:a16="http://schemas.microsoft.com/office/drawing/2014/main" id="{F15613D9-2568-4D3E-B0B6-D234AADD4FF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91103" y="1527429"/>
            <a:ext cx="3381201" cy="1155600"/>
          </a:xfrm>
          <a:prstGeom prst="roundRect">
            <a:avLst>
              <a:gd name="adj" fmla="val 11505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rPr>
              <a:t>    </a:t>
            </a:r>
            <a:r>
              <a: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Trước câu hỏi khó….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标题1">
            <a:extLst>
              <a:ext uri="{FF2B5EF4-FFF2-40B4-BE49-F238E27FC236}">
                <a16:creationId xmlns:a16="http://schemas.microsoft.com/office/drawing/2014/main" id="{6524B2EA-A55A-4F1B-A236-7AB9773163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52124" y="1413226"/>
            <a:ext cx="2659237" cy="1155600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rPr>
              <a:t>        </a:t>
            </a:r>
            <a:r>
              <a: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Tình huống thử thách tư duy và việc sử dụng ngôn ngữ 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9500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文本2">
            <a:extLst>
              <a:ext uri="{FF2B5EF4-FFF2-40B4-BE49-F238E27FC236}">
                <a16:creationId xmlns:a16="http://schemas.microsoft.com/office/drawing/2014/main" id="{6AB8938A-30EE-4BF0-9BAA-BBD60CD67A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91103" y="2964117"/>
            <a:ext cx="3381201" cy="1155600"/>
          </a:xfrm>
          <a:prstGeom prst="roundRect">
            <a:avLst>
              <a:gd name="adj" fmla="val 11505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  </a:t>
            </a:r>
            <a:r>
              <a: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“Nhờ nhanh trí …. Khiến vua bái phục”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2" name="标题2">
            <a:extLst>
              <a:ext uri="{FF2B5EF4-FFF2-40B4-BE49-F238E27FC236}">
                <a16:creationId xmlns:a16="http://schemas.microsoft.com/office/drawing/2014/main" id="{9D7CBAF6-EA1B-48DB-93B1-417E198C2C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71174" y="2964117"/>
            <a:ext cx="2646537" cy="1155600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câu hỏi thử thách...giải pháp hợp lí”.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3" name="文本3">
            <a:extLst>
              <a:ext uri="{FF2B5EF4-FFF2-40B4-BE49-F238E27FC236}">
                <a16:creationId xmlns:a16="http://schemas.microsoft.com/office/drawing/2014/main" id="{ADD040DD-31DE-42EB-BB62-F70118AACC4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891103" y="4414844"/>
            <a:ext cx="3384376" cy="1145034"/>
          </a:xfrm>
          <a:prstGeom prst="roundRect">
            <a:avLst>
              <a:gd name="adj" fmla="val 11505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rPr>
              <a:t>    </a:t>
            </a:r>
            <a:r>
              <a: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“ Để tôn vinh….thời gian suy nghĩ”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标题3">
            <a:extLst>
              <a:ext uri="{FF2B5EF4-FFF2-40B4-BE49-F238E27FC236}">
                <a16:creationId xmlns:a16="http://schemas.microsoft.com/office/drawing/2014/main" id="{B6C78B99-10CE-47B9-8D84-41AE1E0DE6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52124" y="4399892"/>
            <a:ext cx="2665587" cy="1281241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gười kể…..truyện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 gian”.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Oval 19">
            <a:extLst>
              <a:ext uri="{FF2B5EF4-FFF2-40B4-BE49-F238E27FC236}">
                <a16:creationId xmlns:a16="http://schemas.microsoft.com/office/drawing/2014/main" id="{C2A3C30F-E200-4E0F-A0E8-1B675AA8C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034" y="2877813"/>
            <a:ext cx="2637227" cy="1804253"/>
          </a:xfrm>
          <a:prstGeom prst="roundRect">
            <a:avLst/>
          </a:pr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lIns="126000" rIns="126000" bIns="18000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bé thông minh – nhân vật kết tinh trí tuệ dân gian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56180" y="169467"/>
            <a:ext cx="4907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rgbClr val="66BE83"/>
                    </a:gs>
                    <a:gs pos="100000">
                      <a:srgbClr val="3D9072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ea typeface="阿里巴巴普惠体 B" panose="00020600040101010101" pitchFamily="18" charset="-122"/>
                <a:cs typeface="Times New Roman" panose="02020603050405020304" pitchFamily="18" charset="0"/>
              </a:rPr>
              <a:t>LÍ LẼ VÀ BẰNG CHỨNG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66BE83"/>
                  </a:gs>
                  <a:gs pos="100000">
                    <a:srgbClr val="3D9072"/>
                  </a:gs>
                </a:gsLst>
                <a:lin ang="5400000" scaled="1"/>
              </a:gradFill>
              <a:effectLst/>
              <a:uLnTx/>
              <a:uFillTx/>
              <a:latin typeface="Times New Roman" panose="02020603050405020304" pitchFamily="18" charset="0"/>
              <a:ea typeface="阿里巴巴普惠体 B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6" name="箭头2">
            <a:extLst>
              <a:ext uri="{FF2B5EF4-FFF2-40B4-BE49-F238E27FC236}">
                <a16:creationId xmlns:a16="http://schemas.microsoft.com/office/drawing/2014/main" id="{7028361B-DA56-4DD5-91F1-DA788369C409}"/>
              </a:ext>
            </a:extLst>
          </p:cNvPr>
          <p:cNvSpPr/>
          <p:nvPr/>
        </p:nvSpPr>
        <p:spPr bwMode="gray">
          <a:xfrm rot="16200000">
            <a:off x="6165488" y="1572960"/>
            <a:ext cx="477838" cy="973392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7" name="箭头2">
            <a:extLst>
              <a:ext uri="{FF2B5EF4-FFF2-40B4-BE49-F238E27FC236}">
                <a16:creationId xmlns:a16="http://schemas.microsoft.com/office/drawing/2014/main" id="{7028361B-DA56-4DD5-91F1-DA788369C409}"/>
              </a:ext>
            </a:extLst>
          </p:cNvPr>
          <p:cNvSpPr/>
          <p:nvPr/>
        </p:nvSpPr>
        <p:spPr bwMode="gray">
          <a:xfrm rot="16200000">
            <a:off x="6162315" y="3005559"/>
            <a:ext cx="477838" cy="979744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8" name="箭头2">
            <a:extLst>
              <a:ext uri="{FF2B5EF4-FFF2-40B4-BE49-F238E27FC236}">
                <a16:creationId xmlns:a16="http://schemas.microsoft.com/office/drawing/2014/main" id="{7028361B-DA56-4DD5-91F1-DA788369C409}"/>
              </a:ext>
            </a:extLst>
          </p:cNvPr>
          <p:cNvSpPr/>
          <p:nvPr/>
        </p:nvSpPr>
        <p:spPr bwMode="gray">
          <a:xfrm rot="16200000">
            <a:off x="6165490" y="4484277"/>
            <a:ext cx="477838" cy="973394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06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箭头3">
            <a:extLst>
              <a:ext uri="{FF2B5EF4-FFF2-40B4-BE49-F238E27FC236}">
                <a16:creationId xmlns:a16="http://schemas.microsoft.com/office/drawing/2014/main" id="{2EEBC2D3-0401-45AE-91FE-E08877D718A2}"/>
              </a:ext>
            </a:extLst>
          </p:cNvPr>
          <p:cNvSpPr/>
          <p:nvPr/>
        </p:nvSpPr>
        <p:spPr bwMode="gray">
          <a:xfrm flipV="1">
            <a:off x="960517" y="3678025"/>
            <a:ext cx="1609352" cy="1876425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7" name="箭头2">
            <a:extLst>
              <a:ext uri="{FF2B5EF4-FFF2-40B4-BE49-F238E27FC236}">
                <a16:creationId xmlns:a16="http://schemas.microsoft.com/office/drawing/2014/main" id="{7028361B-DA56-4DD5-91F1-DA788369C409}"/>
              </a:ext>
            </a:extLst>
          </p:cNvPr>
          <p:cNvSpPr/>
          <p:nvPr/>
        </p:nvSpPr>
        <p:spPr bwMode="gray">
          <a:xfrm rot="16200000">
            <a:off x="2544553" y="2743487"/>
            <a:ext cx="477838" cy="826356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箭头1">
            <a:extLst>
              <a:ext uri="{FF2B5EF4-FFF2-40B4-BE49-F238E27FC236}">
                <a16:creationId xmlns:a16="http://schemas.microsoft.com/office/drawing/2014/main" id="{3C958967-033E-4741-9F07-340AF8734146}"/>
              </a:ext>
            </a:extLst>
          </p:cNvPr>
          <p:cNvSpPr/>
          <p:nvPr/>
        </p:nvSpPr>
        <p:spPr bwMode="gray">
          <a:xfrm>
            <a:off x="1018842" y="1527429"/>
            <a:ext cx="1609352" cy="1876425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9" name="文本1">
            <a:extLst>
              <a:ext uri="{FF2B5EF4-FFF2-40B4-BE49-F238E27FC236}">
                <a16:creationId xmlns:a16="http://schemas.microsoft.com/office/drawing/2014/main" id="{F15613D9-2568-4D3E-B0B6-D234AADD4FF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05518" y="796475"/>
            <a:ext cx="3381201" cy="1155600"/>
          </a:xfrm>
          <a:prstGeom prst="roundRect">
            <a:avLst>
              <a:gd name="adj" fmla="val 11505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rPr>
              <a:t>   </a:t>
            </a: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“ vì tác giả bài cao dao…..có tính thuyết phục”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标题1">
            <a:extLst>
              <a:ext uri="{FF2B5EF4-FFF2-40B4-BE49-F238E27FC236}">
                <a16:creationId xmlns:a16="http://schemas.microsoft.com/office/drawing/2014/main" id="{6524B2EA-A55A-4F1B-A236-7AB9773163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44059" y="796475"/>
            <a:ext cx="2659237" cy="1155600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rPr>
              <a:t>   </a:t>
            </a: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Trong đầm gì đẹp bằng sen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9500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文本2">
            <a:extLst>
              <a:ext uri="{FF2B5EF4-FFF2-40B4-BE49-F238E27FC236}">
                <a16:creationId xmlns:a16="http://schemas.microsoft.com/office/drawing/2014/main" id="{6AB8938A-30EE-4BF0-9BAA-BBD60CD67A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05518" y="2166546"/>
            <a:ext cx="3381201" cy="1155600"/>
          </a:xfrm>
          <a:prstGeom prst="roundRect">
            <a:avLst>
              <a:gd name="adj" fmla="val 11505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  </a:t>
            </a:r>
            <a:r>
              <a: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“ từ  “lá xanh” qua bông trắng …bông hoa sen mới nở”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2" name="标题2">
            <a:extLst>
              <a:ext uri="{FF2B5EF4-FFF2-40B4-BE49-F238E27FC236}">
                <a16:creationId xmlns:a16="http://schemas.microsoft.com/office/drawing/2014/main" id="{9D7CBAF6-EA1B-48DB-93B1-417E198C2C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7617" y="2193634"/>
            <a:ext cx="2646537" cy="1155600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“lá xanh, bông trắng… vàng”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3" name="文本3">
            <a:extLst>
              <a:ext uri="{FF2B5EF4-FFF2-40B4-BE49-F238E27FC236}">
                <a16:creationId xmlns:a16="http://schemas.microsoft.com/office/drawing/2014/main" id="{ADD040DD-31DE-42EB-BB62-F70118AACC4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920753" y="3717772"/>
            <a:ext cx="3384376" cy="1145034"/>
          </a:xfrm>
          <a:prstGeom prst="roundRect">
            <a:avLst>
              <a:gd name="adj" fmla="val 11505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rPr>
              <a:t>  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 dao đã có sự chuyển vần và thay đổi trật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tự….”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标题3">
            <a:extLst>
              <a:ext uri="{FF2B5EF4-FFF2-40B4-BE49-F238E27FC236}">
                <a16:creationId xmlns:a16="http://schemas.microsoft.com/office/drawing/2014/main" id="{B6C78B99-10CE-47B9-8D84-41AE1E0DE6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22478" y="3734350"/>
            <a:ext cx="2665587" cy="1281241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(chuyển vần, chuyển nhịp, chuyển ý) 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Oval 19">
            <a:extLst>
              <a:ext uri="{FF2B5EF4-FFF2-40B4-BE49-F238E27FC236}">
                <a16:creationId xmlns:a16="http://schemas.microsoft.com/office/drawing/2014/main" id="{C2A3C30F-E200-4E0F-A0E8-1B675AA8C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9398"/>
            <a:ext cx="2637227" cy="1804253"/>
          </a:xfrm>
          <a:prstGeom prst="roundRect">
            <a:avLst/>
          </a:pr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lIns="126000" rIns="126000" bIns="18000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ảnh hoa sen trong bài ca dao “Trong đầm gì đẹp bằng sen”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56180" y="169467"/>
            <a:ext cx="4907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rgbClr val="66BE83"/>
                    </a:gs>
                    <a:gs pos="100000">
                      <a:srgbClr val="3D9072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ea typeface="阿里巴巴普惠体 B" panose="00020600040101010101" pitchFamily="18" charset="-122"/>
                <a:cs typeface="Times New Roman" panose="02020603050405020304" pitchFamily="18" charset="0"/>
              </a:rPr>
              <a:t>LÍ LẼ VÀ BẰNG CHỨNG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66BE83"/>
                  </a:gs>
                  <a:gs pos="100000">
                    <a:srgbClr val="3D9072"/>
                  </a:gs>
                </a:gsLst>
                <a:lin ang="5400000" scaled="1"/>
              </a:gradFill>
              <a:effectLst/>
              <a:uLnTx/>
              <a:uFillTx/>
              <a:latin typeface="Times New Roman" panose="02020603050405020304" pitchFamily="18" charset="0"/>
              <a:ea typeface="阿里巴巴普惠体 B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6" name="箭头2">
            <a:extLst>
              <a:ext uri="{FF2B5EF4-FFF2-40B4-BE49-F238E27FC236}">
                <a16:creationId xmlns:a16="http://schemas.microsoft.com/office/drawing/2014/main" id="{7028361B-DA56-4DD5-91F1-DA788369C409}"/>
              </a:ext>
            </a:extLst>
          </p:cNvPr>
          <p:cNvSpPr/>
          <p:nvPr/>
        </p:nvSpPr>
        <p:spPr bwMode="gray">
          <a:xfrm rot="16200000">
            <a:off x="6174236" y="851022"/>
            <a:ext cx="477838" cy="973392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7" name="箭头2">
            <a:extLst>
              <a:ext uri="{FF2B5EF4-FFF2-40B4-BE49-F238E27FC236}">
                <a16:creationId xmlns:a16="http://schemas.microsoft.com/office/drawing/2014/main" id="{7028361B-DA56-4DD5-91F1-DA788369C409}"/>
              </a:ext>
            </a:extLst>
          </p:cNvPr>
          <p:cNvSpPr/>
          <p:nvPr/>
        </p:nvSpPr>
        <p:spPr bwMode="gray">
          <a:xfrm rot="16200000">
            <a:off x="6154544" y="2220175"/>
            <a:ext cx="477838" cy="979744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8" name="箭头2">
            <a:extLst>
              <a:ext uri="{FF2B5EF4-FFF2-40B4-BE49-F238E27FC236}">
                <a16:creationId xmlns:a16="http://schemas.microsoft.com/office/drawing/2014/main" id="{7028361B-DA56-4DD5-91F1-DA788369C409}"/>
              </a:ext>
            </a:extLst>
          </p:cNvPr>
          <p:cNvSpPr/>
          <p:nvPr/>
        </p:nvSpPr>
        <p:spPr bwMode="gray">
          <a:xfrm rot="16200000">
            <a:off x="6195137" y="5281969"/>
            <a:ext cx="477838" cy="973394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9" name="箭头2">
            <a:extLst>
              <a:ext uri="{FF2B5EF4-FFF2-40B4-BE49-F238E27FC236}">
                <a16:creationId xmlns:a16="http://schemas.microsoft.com/office/drawing/2014/main" id="{7028361B-DA56-4DD5-91F1-DA788369C409}"/>
              </a:ext>
            </a:extLst>
          </p:cNvPr>
          <p:cNvSpPr/>
          <p:nvPr/>
        </p:nvSpPr>
        <p:spPr bwMode="gray">
          <a:xfrm rot="16200000">
            <a:off x="2678672" y="4069484"/>
            <a:ext cx="502361" cy="555529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1" name="标题3">
            <a:extLst>
              <a:ext uri="{FF2B5EF4-FFF2-40B4-BE49-F238E27FC236}">
                <a16:creationId xmlns:a16="http://schemas.microsoft.com/office/drawing/2014/main" id="{B6C78B99-10CE-47B9-8D84-41AE1E0DE6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56540" y="5181609"/>
            <a:ext cx="2647051" cy="1147733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 gần bùn…mùi bùn”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2" name="文本3">
            <a:extLst>
              <a:ext uri="{FF2B5EF4-FFF2-40B4-BE49-F238E27FC236}">
                <a16:creationId xmlns:a16="http://schemas.microsoft.com/office/drawing/2014/main" id="{ADD040DD-31DE-42EB-BB62-F70118AACC4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920753" y="5121936"/>
            <a:ext cx="3384376" cy="1145034"/>
          </a:xfrm>
          <a:prstGeom prst="roundRect">
            <a:avLst>
              <a:gd name="adj" fmla="val 11505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rPr>
              <a:t>   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 thế là "sen" hóa thành người...giữ vững nhân cách thanh cao, trong sạch."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箭头2">
            <a:extLst>
              <a:ext uri="{FF2B5EF4-FFF2-40B4-BE49-F238E27FC236}">
                <a16:creationId xmlns:a16="http://schemas.microsoft.com/office/drawing/2014/main" id="{7028361B-DA56-4DD5-91F1-DA788369C409}"/>
              </a:ext>
            </a:extLst>
          </p:cNvPr>
          <p:cNvSpPr/>
          <p:nvPr/>
        </p:nvSpPr>
        <p:spPr bwMode="gray">
          <a:xfrm rot="16200000">
            <a:off x="6174237" y="3814551"/>
            <a:ext cx="477838" cy="973394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770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2857"/>
            <a:ext cx="4199466" cy="649514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97083" y="1474364"/>
            <a:ext cx="70599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Huynh đệ: anh 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Tỷ muội: chị 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Hải cẩu: chó biển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Thi sĩ: nhà thơ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Phu thê: vợ chồng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Phụ nữ: đàn bà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Nhi đồng: trẻ 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Băng hà: chết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Bằng hữu: bạn bè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Phu nhân: vợ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145202"/>
              </a:solidFill>
              <a:effectLst/>
              <a:uLnTx/>
              <a:uFillTx/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8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58333E-6 1.11111E-6 L 0.03671 1.11111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712</Words>
  <Application>Microsoft Office PowerPoint</Application>
  <PresentationFormat>Widescreen</PresentationFormat>
  <Paragraphs>110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宋体</vt:lpstr>
      <vt:lpstr>Arial</vt:lpstr>
      <vt:lpstr>Calibri</vt:lpstr>
      <vt:lpstr>Calibri Light</vt:lpstr>
      <vt:lpstr>等线</vt:lpstr>
      <vt:lpstr>Times New Roman</vt:lpstr>
      <vt:lpstr>方正卡通简体</vt:lpstr>
      <vt:lpstr>阿里巴巴普惠体 B</vt:lpstr>
      <vt:lpstr>Office Theme</vt:lpstr>
      <vt:lpstr>Office 主题</vt:lpstr>
      <vt:lpstr>1_Office 主题</vt:lpstr>
      <vt:lpstr>2_Office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2025-01-15T09:28:05Z</dcterms:created>
  <dcterms:modified xsi:type="dcterms:W3CDTF">2025-01-15T09:28:27Z</dcterms:modified>
</cp:coreProperties>
</file>