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5300121" r:id="rId3"/>
    <p:sldId id="295" r:id="rId4"/>
    <p:sldId id="5300153" r:id="rId5"/>
    <p:sldId id="5300155" r:id="rId6"/>
    <p:sldId id="5300156" r:id="rId7"/>
    <p:sldId id="5300157" r:id="rId8"/>
    <p:sldId id="5300158" r:id="rId9"/>
    <p:sldId id="5300163" r:id="rId10"/>
    <p:sldId id="5300162" r:id="rId11"/>
    <p:sldId id="5300161" r:id="rId12"/>
    <p:sldId id="5300164" r:id="rId13"/>
    <p:sldId id="5300165" r:id="rId14"/>
    <p:sldId id="5300168" r:id="rId15"/>
    <p:sldId id="5300169" r:id="rId16"/>
    <p:sldId id="5300176" r:id="rId17"/>
    <p:sldId id="5300170" r:id="rId18"/>
    <p:sldId id="5300175" r:id="rId19"/>
    <p:sldId id="5300177" r:id="rId20"/>
    <p:sldId id="5300172" r:id="rId21"/>
    <p:sldId id="5300173" r:id="rId22"/>
    <p:sldId id="5300174" r:id="rId23"/>
    <p:sldId id="260"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08" userDrawn="1">
          <p15:clr>
            <a:srgbClr val="A4A3A4"/>
          </p15:clr>
        </p15:guide>
        <p15:guide id="3" orient="horz" pos="3634" userDrawn="1">
          <p15:clr>
            <a:srgbClr val="A4A3A4"/>
          </p15:clr>
        </p15:guide>
        <p15:guide id="4" orient="horz" pos="1888" userDrawn="1">
          <p15:clr>
            <a:srgbClr val="A4A3A4"/>
          </p15:clr>
        </p15:guide>
        <p15:guide id="5" orient="horz" pos="2636" userDrawn="1">
          <p15:clr>
            <a:srgbClr val="A4A3A4"/>
          </p15:clr>
        </p15:guide>
        <p15:guide id="7" orient="horz" pos="17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FF3BEE"/>
    <a:srgbClr val="416F53"/>
    <a:srgbClr val="F0F6EA"/>
    <a:srgbClr val="7CB592"/>
    <a:srgbClr val="E8F1DE"/>
    <a:srgbClr val="518C68"/>
    <a:srgbClr val="528D69"/>
    <a:srgbClr val="F7FAF4"/>
    <a:srgbClr val="F9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3" autoAdjust="0"/>
    <p:restoredTop sz="94580"/>
  </p:normalViewPr>
  <p:slideViewPr>
    <p:cSldViewPr snapToGrid="0" showGuides="1">
      <p:cViewPr>
        <p:scale>
          <a:sx n="70" d="100"/>
          <a:sy n="70" d="100"/>
        </p:scale>
        <p:origin x="2552" y="1296"/>
      </p:cViewPr>
      <p:guideLst>
        <p:guide pos="3908"/>
        <p:guide orient="horz" pos="3634"/>
        <p:guide orient="horz" pos="1888"/>
        <p:guide orient="horz" pos="2636"/>
        <p:guide orient="horz" pos="1729"/>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65966-17DF-4B5A-B228-C6E9A75B7F56}" type="datetimeFigureOut">
              <a:rPr lang="zh-CN" altLang="en-US" smtClean="0"/>
              <a:t>2022/6/9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F1A0D-FD53-4D0B-A47C-0D0F0D6BFAD9}" type="slidenum">
              <a:rPr lang="zh-CN" altLang="en-US" smtClean="0"/>
              <a:t>‹#›</a:t>
            </a:fld>
            <a:endParaRPr lang="zh-CN" altLang="en-US"/>
          </a:p>
        </p:txBody>
      </p:sp>
    </p:spTree>
    <p:extLst>
      <p:ext uri="{BB962C8B-B14F-4D97-AF65-F5344CB8AC3E}">
        <p14:creationId xmlns:p14="http://schemas.microsoft.com/office/powerpoint/2010/main" val="75474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BC21D00-798A-4423-999E-94316F3B127B}" type="slidenum">
              <a:rPr lang="zh-CN" altLang="en-US" smtClean="0"/>
              <a:t>1</a:t>
            </a:fld>
            <a:endParaRPr lang="zh-CN" altLang="en-US"/>
          </a:p>
        </p:txBody>
      </p:sp>
    </p:spTree>
    <p:extLst>
      <p:ext uri="{BB962C8B-B14F-4D97-AF65-F5344CB8AC3E}">
        <p14:creationId xmlns:p14="http://schemas.microsoft.com/office/powerpoint/2010/main" val="213119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10</a:t>
            </a:fld>
            <a:endParaRPr lang="zh-CN" altLang="en-US"/>
          </a:p>
        </p:txBody>
      </p:sp>
    </p:spTree>
    <p:extLst>
      <p:ext uri="{BB962C8B-B14F-4D97-AF65-F5344CB8AC3E}">
        <p14:creationId xmlns:p14="http://schemas.microsoft.com/office/powerpoint/2010/main" val="192399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11</a:t>
            </a:fld>
            <a:endParaRPr lang="zh-CN" altLang="en-US"/>
          </a:p>
        </p:txBody>
      </p:sp>
    </p:spTree>
    <p:extLst>
      <p:ext uri="{BB962C8B-B14F-4D97-AF65-F5344CB8AC3E}">
        <p14:creationId xmlns:p14="http://schemas.microsoft.com/office/powerpoint/2010/main" val="240331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12</a:t>
            </a:fld>
            <a:endParaRPr lang="zh-CN" altLang="en-US"/>
          </a:p>
        </p:txBody>
      </p:sp>
    </p:spTree>
    <p:extLst>
      <p:ext uri="{BB962C8B-B14F-4D97-AF65-F5344CB8AC3E}">
        <p14:creationId xmlns:p14="http://schemas.microsoft.com/office/powerpoint/2010/main" val="30016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13</a:t>
            </a:fld>
            <a:endParaRPr lang="zh-CN" altLang="en-US"/>
          </a:p>
        </p:txBody>
      </p:sp>
    </p:spTree>
    <p:extLst>
      <p:ext uri="{BB962C8B-B14F-4D97-AF65-F5344CB8AC3E}">
        <p14:creationId xmlns:p14="http://schemas.microsoft.com/office/powerpoint/2010/main" val="96526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14</a:t>
            </a:fld>
            <a:endParaRPr lang="zh-CN" altLang="en-US"/>
          </a:p>
        </p:txBody>
      </p:sp>
    </p:spTree>
    <p:extLst>
      <p:ext uri="{BB962C8B-B14F-4D97-AF65-F5344CB8AC3E}">
        <p14:creationId xmlns:p14="http://schemas.microsoft.com/office/powerpoint/2010/main" val="127324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15</a:t>
            </a:fld>
            <a:endParaRPr lang="zh-CN" altLang="en-US"/>
          </a:p>
        </p:txBody>
      </p:sp>
    </p:spTree>
    <p:extLst>
      <p:ext uri="{BB962C8B-B14F-4D97-AF65-F5344CB8AC3E}">
        <p14:creationId xmlns:p14="http://schemas.microsoft.com/office/powerpoint/2010/main" val="379400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16</a:t>
            </a:fld>
            <a:endParaRPr lang="zh-CN" altLang="en-US"/>
          </a:p>
        </p:txBody>
      </p:sp>
    </p:spTree>
    <p:extLst>
      <p:ext uri="{BB962C8B-B14F-4D97-AF65-F5344CB8AC3E}">
        <p14:creationId xmlns:p14="http://schemas.microsoft.com/office/powerpoint/2010/main" val="4114854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17</a:t>
            </a:fld>
            <a:endParaRPr lang="zh-CN" altLang="en-US"/>
          </a:p>
        </p:txBody>
      </p:sp>
    </p:spTree>
    <p:extLst>
      <p:ext uri="{BB962C8B-B14F-4D97-AF65-F5344CB8AC3E}">
        <p14:creationId xmlns:p14="http://schemas.microsoft.com/office/powerpoint/2010/main" val="170382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18</a:t>
            </a:fld>
            <a:endParaRPr lang="zh-CN" altLang="en-US"/>
          </a:p>
        </p:txBody>
      </p:sp>
    </p:spTree>
    <p:extLst>
      <p:ext uri="{BB962C8B-B14F-4D97-AF65-F5344CB8AC3E}">
        <p14:creationId xmlns:p14="http://schemas.microsoft.com/office/powerpoint/2010/main" val="3120764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19</a:t>
            </a:fld>
            <a:endParaRPr lang="zh-CN" altLang="en-US"/>
          </a:p>
        </p:txBody>
      </p:sp>
    </p:spTree>
    <p:extLst>
      <p:ext uri="{BB962C8B-B14F-4D97-AF65-F5344CB8AC3E}">
        <p14:creationId xmlns:p14="http://schemas.microsoft.com/office/powerpoint/2010/main" val="40442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8F1ADB-5708-424B-B98F-4FE8806552F9}" type="slidenum">
              <a:rPr lang="zh-CN" altLang="en-US" smtClean="0"/>
              <a:t>2</a:t>
            </a:fld>
            <a:endParaRPr lang="zh-CN" altLang="en-US"/>
          </a:p>
        </p:txBody>
      </p:sp>
    </p:spTree>
    <p:extLst>
      <p:ext uri="{BB962C8B-B14F-4D97-AF65-F5344CB8AC3E}">
        <p14:creationId xmlns:p14="http://schemas.microsoft.com/office/powerpoint/2010/main" val="12746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20</a:t>
            </a:fld>
            <a:endParaRPr lang="zh-CN" altLang="en-US"/>
          </a:p>
        </p:txBody>
      </p:sp>
    </p:spTree>
    <p:extLst>
      <p:ext uri="{BB962C8B-B14F-4D97-AF65-F5344CB8AC3E}">
        <p14:creationId xmlns:p14="http://schemas.microsoft.com/office/powerpoint/2010/main" val="335460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21</a:t>
            </a:fld>
            <a:endParaRPr lang="zh-CN" altLang="en-US"/>
          </a:p>
        </p:txBody>
      </p:sp>
    </p:spTree>
    <p:extLst>
      <p:ext uri="{BB962C8B-B14F-4D97-AF65-F5344CB8AC3E}">
        <p14:creationId xmlns:p14="http://schemas.microsoft.com/office/powerpoint/2010/main" val="862697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22</a:t>
            </a:fld>
            <a:endParaRPr lang="zh-CN" altLang="en-US"/>
          </a:p>
        </p:txBody>
      </p:sp>
    </p:spTree>
    <p:extLst>
      <p:ext uri="{BB962C8B-B14F-4D97-AF65-F5344CB8AC3E}">
        <p14:creationId xmlns:p14="http://schemas.microsoft.com/office/powerpoint/2010/main" val="39119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8F1ADB-5708-424B-B98F-4FE8806552F9}" type="slidenum">
              <a:rPr lang="zh-CN" altLang="en-US" smtClean="0"/>
              <a:t>3</a:t>
            </a:fld>
            <a:endParaRPr lang="zh-CN" altLang="en-US"/>
          </a:p>
        </p:txBody>
      </p:sp>
    </p:spTree>
    <p:extLst>
      <p:ext uri="{BB962C8B-B14F-4D97-AF65-F5344CB8AC3E}">
        <p14:creationId xmlns:p14="http://schemas.microsoft.com/office/powerpoint/2010/main" val="95891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4</a:t>
            </a:fld>
            <a:endParaRPr lang="zh-CN" altLang="en-US"/>
          </a:p>
        </p:txBody>
      </p:sp>
    </p:spTree>
    <p:extLst>
      <p:ext uri="{BB962C8B-B14F-4D97-AF65-F5344CB8AC3E}">
        <p14:creationId xmlns:p14="http://schemas.microsoft.com/office/powerpoint/2010/main" val="397328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5</a:t>
            </a:fld>
            <a:endParaRPr lang="zh-CN" altLang="en-US"/>
          </a:p>
        </p:txBody>
      </p:sp>
    </p:spTree>
    <p:extLst>
      <p:ext uri="{BB962C8B-B14F-4D97-AF65-F5344CB8AC3E}">
        <p14:creationId xmlns:p14="http://schemas.microsoft.com/office/powerpoint/2010/main" val="68749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6</a:t>
            </a:fld>
            <a:endParaRPr lang="zh-CN" altLang="en-US"/>
          </a:p>
        </p:txBody>
      </p:sp>
    </p:spTree>
    <p:extLst>
      <p:ext uri="{BB962C8B-B14F-4D97-AF65-F5344CB8AC3E}">
        <p14:creationId xmlns:p14="http://schemas.microsoft.com/office/powerpoint/2010/main" val="3506064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7</a:t>
            </a:fld>
            <a:endParaRPr lang="zh-CN" altLang="en-US"/>
          </a:p>
        </p:txBody>
      </p:sp>
    </p:spTree>
    <p:extLst>
      <p:ext uri="{BB962C8B-B14F-4D97-AF65-F5344CB8AC3E}">
        <p14:creationId xmlns:p14="http://schemas.microsoft.com/office/powerpoint/2010/main" val="402483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8</a:t>
            </a:fld>
            <a:endParaRPr lang="zh-CN" altLang="en-US"/>
          </a:p>
        </p:txBody>
      </p:sp>
    </p:spTree>
    <p:extLst>
      <p:ext uri="{BB962C8B-B14F-4D97-AF65-F5344CB8AC3E}">
        <p14:creationId xmlns:p14="http://schemas.microsoft.com/office/powerpoint/2010/main" val="985465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BF1A0D-FD53-4D0B-A47C-0D0F0D6BFAD9}" type="slidenum">
              <a:rPr lang="zh-CN" altLang="en-US" smtClean="0"/>
              <a:t>9</a:t>
            </a:fld>
            <a:endParaRPr lang="zh-CN" altLang="en-US"/>
          </a:p>
        </p:txBody>
      </p:sp>
    </p:spTree>
    <p:extLst>
      <p:ext uri="{BB962C8B-B14F-4D97-AF65-F5344CB8AC3E}">
        <p14:creationId xmlns:p14="http://schemas.microsoft.com/office/powerpoint/2010/main" val="546126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56498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85696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168301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752495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346500"/>
      </p:ext>
    </p:extLst>
  </p:cSld>
  <p:clrMapOvr>
    <a:masterClrMapping/>
  </p:clrMapOvr>
  <p:transition spd="slow" advClick="0" advTm="2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48647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74043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59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45821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12364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220740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205210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4D1F0E-EE9A-45FF-A797-292B135613E1}" type="slidenum">
              <a:rPr lang="zh-CN" altLang="en-US" smtClean="0"/>
              <a:t>‹#›</a:t>
            </a:fld>
            <a:endParaRPr lang="zh-CN" altLang="en-US"/>
          </a:p>
        </p:txBody>
      </p:sp>
      <p:sp>
        <p:nvSpPr>
          <p:cNvPr id="11" name="TextBox 10"/>
          <p:cNvSpPr txBox="1"/>
          <p:nvPr userDrawn="1"/>
        </p:nvSpPr>
        <p:spPr>
          <a:xfrm>
            <a:off x="1187624" y="6739570"/>
            <a:ext cx="1440159" cy="118430"/>
          </a:xfrm>
          <a:prstGeom prst="rect">
            <a:avLst/>
          </a:prstGeom>
          <a:noFill/>
        </p:spPr>
        <p:txBody>
          <a:bodyPr wrap="square" rtlCol="0">
            <a:spAutoFit/>
          </a:bodyPr>
          <a:lstStyle/>
          <a:p>
            <a:pPr>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17714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99587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300277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FBF1C44-AB0D-4B7D-9919-2685DCB053B6}" type="datetimeFigureOut">
              <a:rPr lang="zh-CN" altLang="en-US" smtClean="0"/>
              <a:t>2022/6/9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D1F0E-EE9A-45FF-A797-292B135613E1}" type="slidenum">
              <a:rPr lang="zh-CN" altLang="en-US" smtClean="0"/>
              <a:t>‹#›</a:t>
            </a:fld>
            <a:endParaRPr lang="zh-CN" altLang="en-US"/>
          </a:p>
        </p:txBody>
      </p:sp>
    </p:spTree>
    <p:extLst>
      <p:ext uri="{BB962C8B-B14F-4D97-AF65-F5344CB8AC3E}">
        <p14:creationId xmlns:p14="http://schemas.microsoft.com/office/powerpoint/2010/main" val="419688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F1C44-AB0D-4B7D-9919-2685DCB053B6}" type="datetimeFigureOut">
              <a:rPr lang="zh-CN" altLang="en-US" smtClean="0"/>
              <a:t>2022/6/9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D1F0E-EE9A-45FF-A797-292B135613E1}" type="slidenum">
              <a:rPr lang="zh-CN" altLang="en-US" smtClean="0"/>
              <a:t>‹#›</a:t>
            </a:fld>
            <a:endParaRPr lang="zh-CN" altLang="en-US"/>
          </a:p>
        </p:txBody>
      </p:sp>
      <p:sp>
        <p:nvSpPr>
          <p:cNvPr id="7" name="TextBox 6">
            <a:extLst>
              <a:ext uri="{FF2B5EF4-FFF2-40B4-BE49-F238E27FC236}">
                <a16:creationId xmlns:a16="http://schemas.microsoft.com/office/drawing/2014/main" id="{6554A656-CAD1-4E65-BF97-80D0F96E96D7}"/>
              </a:ext>
            </a:extLst>
          </p:cNvPr>
          <p:cNvSpPr txBox="1"/>
          <p:nvPr userDrawn="1"/>
        </p:nvSpPr>
        <p:spPr>
          <a:xfrm>
            <a:off x="10838329" y="6581001"/>
            <a:ext cx="1353671" cy="276999"/>
          </a:xfrm>
          <a:prstGeom prst="rect">
            <a:avLst/>
          </a:prstGeom>
          <a:noFill/>
        </p:spPr>
        <p:txBody>
          <a:bodyPr wrap="square">
            <a:spAutoFit/>
          </a:bodyPr>
          <a:lstStyle/>
          <a:p>
            <a:r>
              <a:rPr lang="en-US" sz="1200">
                <a:solidFill>
                  <a:srgbClr val="EEEEEE"/>
                </a:solidFill>
              </a:rPr>
              <a:t>Ms. Ngoc Phan</a:t>
            </a:r>
          </a:p>
        </p:txBody>
      </p:sp>
    </p:spTree>
    <p:extLst>
      <p:ext uri="{BB962C8B-B14F-4D97-AF65-F5344CB8AC3E}">
        <p14:creationId xmlns:p14="http://schemas.microsoft.com/office/powerpoint/2010/main" val="1232661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7402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5ABA616-1D06-4661-BFB3-185939E04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
            <a:ext cx="12156067" cy="6858000"/>
          </a:xfrm>
          <a:prstGeom prst="rect">
            <a:avLst/>
          </a:prstGeom>
        </p:spPr>
      </p:pic>
      <p:sp>
        <p:nvSpPr>
          <p:cNvPr id="17" name="TextBox 16">
            <a:extLst>
              <a:ext uri="{FF2B5EF4-FFF2-40B4-BE49-F238E27FC236}">
                <a16:creationId xmlns:a16="http://schemas.microsoft.com/office/drawing/2014/main" id="{B9F0FE04-DD18-4F34-A6BA-988C2932D9E2}"/>
              </a:ext>
            </a:extLst>
          </p:cNvPr>
          <p:cNvSpPr txBox="1"/>
          <p:nvPr/>
        </p:nvSpPr>
        <p:spPr>
          <a:xfrm>
            <a:off x="5519936" y="764704"/>
            <a:ext cx="6287618" cy="1446550"/>
          </a:xfrm>
          <a:prstGeom prst="rect">
            <a:avLst/>
          </a:prstGeom>
          <a:noFill/>
        </p:spPr>
        <p:txBody>
          <a:bodyPr wrap="square">
            <a:spAutoFit/>
          </a:bodyPr>
          <a:lstStyle/>
          <a:p>
            <a:pPr algn="ctr"/>
            <a:r>
              <a:rPr lang="en-US" sz="2400" dirty="0" err="1">
                <a:latin typeface="SVN-Nexa Rush Script" panose="020B0606040200020203" pitchFamily="34" charset="0"/>
              </a:rPr>
              <a:t>Thơ</a:t>
            </a:r>
            <a:r>
              <a:rPr lang="en-US" sz="2400" dirty="0">
                <a:latin typeface="SVN-Nexa Rush Script" panose="020B0606040200020203" pitchFamily="34" charset="0"/>
              </a:rPr>
              <a:t> ra </a:t>
            </a:r>
            <a:r>
              <a:rPr lang="en-US" sz="2400" dirty="0" err="1">
                <a:latin typeface="SVN-Nexa Rush Script" panose="020B0606040200020203" pitchFamily="34" charset="0"/>
              </a:rPr>
              <a:t>đời</a:t>
            </a:r>
            <a:r>
              <a:rPr lang="en-US" sz="2400" dirty="0">
                <a:latin typeface="SVN-Nexa Rush Script" panose="020B0606040200020203" pitchFamily="34" charset="0"/>
              </a:rPr>
              <a:t> </a:t>
            </a:r>
            <a:r>
              <a:rPr lang="en-US" sz="2400" dirty="0" err="1">
                <a:latin typeface="SVN-Nexa Rush Script" panose="020B0606040200020203" pitchFamily="34" charset="0"/>
              </a:rPr>
              <a:t>khi</a:t>
            </a:r>
            <a:r>
              <a:rPr lang="en-US" sz="2400" dirty="0">
                <a:latin typeface="SVN-Nexa Rush Script" panose="020B0606040200020203" pitchFamily="34" charset="0"/>
              </a:rPr>
              <a:t> </a:t>
            </a:r>
            <a:r>
              <a:rPr lang="en-US" sz="2400" dirty="0" err="1">
                <a:latin typeface="SVN-Nexa Rush Script" panose="020B0606040200020203" pitchFamily="34" charset="0"/>
              </a:rPr>
              <a:t>cảm</a:t>
            </a:r>
            <a:r>
              <a:rPr lang="en-US" sz="2400" dirty="0">
                <a:latin typeface="SVN-Nexa Rush Script" panose="020B0606040200020203" pitchFamily="34" charset="0"/>
              </a:rPr>
              <a:t> </a:t>
            </a:r>
            <a:r>
              <a:rPr lang="en-US" sz="2400" dirty="0" err="1">
                <a:latin typeface="SVN-Nexa Rush Script" panose="020B0606040200020203" pitchFamily="34" charset="0"/>
              </a:rPr>
              <a:t>xúc</a:t>
            </a:r>
            <a:r>
              <a:rPr lang="en-US" sz="2400" dirty="0">
                <a:latin typeface="SVN-Nexa Rush Script" panose="020B0606040200020203" pitchFamily="34" charset="0"/>
              </a:rPr>
              <a:t> </a:t>
            </a:r>
            <a:r>
              <a:rPr lang="en-US" sz="2400" dirty="0" err="1">
                <a:latin typeface="SVN-Nexa Rush Script" panose="020B0606040200020203" pitchFamily="34" charset="0"/>
              </a:rPr>
              <a:t>đã</a:t>
            </a:r>
            <a:r>
              <a:rPr lang="en-US" sz="2400" dirty="0">
                <a:latin typeface="SVN-Nexa Rush Script" panose="020B0606040200020203" pitchFamily="34" charset="0"/>
              </a:rPr>
              <a:t> </a:t>
            </a:r>
            <a:r>
              <a:rPr lang="en-US" sz="2400" dirty="0" err="1">
                <a:latin typeface="SVN-Nexa Rush Script" panose="020B0606040200020203" pitchFamily="34" charset="0"/>
              </a:rPr>
              <a:t>tìm</a:t>
            </a:r>
            <a:r>
              <a:rPr lang="en-US" sz="2400" dirty="0">
                <a:latin typeface="SVN-Nexa Rush Script" panose="020B0606040200020203" pitchFamily="34" charset="0"/>
              </a:rPr>
              <a:t> </a:t>
            </a:r>
            <a:r>
              <a:rPr lang="en-US" sz="2400" dirty="0" err="1">
                <a:latin typeface="SVN-Nexa Rush Script" panose="020B0606040200020203" pitchFamily="34" charset="0"/>
              </a:rPr>
              <a:t>thấy</a:t>
            </a:r>
            <a:r>
              <a:rPr lang="en-US" sz="2400" dirty="0">
                <a:latin typeface="SVN-Nexa Rush Script" panose="020B0606040200020203" pitchFamily="34" charset="0"/>
              </a:rPr>
              <a:t> </a:t>
            </a:r>
            <a:r>
              <a:rPr lang="en-US" sz="2400" dirty="0" err="1">
                <a:latin typeface="SVN-Nexa Rush Script" panose="020B0606040200020203" pitchFamily="34" charset="0"/>
              </a:rPr>
              <a:t>suy</a:t>
            </a:r>
            <a:r>
              <a:rPr lang="en-US" sz="2400" dirty="0">
                <a:latin typeface="SVN-Nexa Rush Script" panose="020B0606040200020203" pitchFamily="34" charset="0"/>
              </a:rPr>
              <a:t> </a:t>
            </a:r>
            <a:r>
              <a:rPr lang="en-US" sz="2400" dirty="0" err="1">
                <a:latin typeface="SVN-Nexa Rush Script" panose="020B0606040200020203" pitchFamily="34" charset="0"/>
              </a:rPr>
              <a:t>nghĩ</a:t>
            </a:r>
            <a:r>
              <a:rPr lang="en-US" sz="2400" dirty="0">
                <a:latin typeface="SVN-Nexa Rush Script" panose="020B0606040200020203" pitchFamily="34" charset="0"/>
              </a:rPr>
              <a:t> </a:t>
            </a:r>
            <a:r>
              <a:rPr lang="en-US" sz="2400" dirty="0" err="1">
                <a:latin typeface="SVN-Nexa Rush Script" panose="020B0606040200020203" pitchFamily="34" charset="0"/>
              </a:rPr>
              <a:t>của</a:t>
            </a:r>
            <a:r>
              <a:rPr lang="en-US" sz="2400" dirty="0">
                <a:latin typeface="SVN-Nexa Rush Script" panose="020B0606040200020203" pitchFamily="34" charset="0"/>
              </a:rPr>
              <a:t> </a:t>
            </a:r>
            <a:r>
              <a:rPr lang="en-US" sz="2400" dirty="0" err="1">
                <a:latin typeface="SVN-Nexa Rush Script" panose="020B0606040200020203" pitchFamily="34" charset="0"/>
              </a:rPr>
              <a:t>mình</a:t>
            </a:r>
            <a:r>
              <a:rPr lang="en-US" sz="2400" dirty="0">
                <a:latin typeface="SVN-Nexa Rush Script" panose="020B0606040200020203" pitchFamily="34" charset="0"/>
              </a:rPr>
              <a:t> </a:t>
            </a:r>
            <a:r>
              <a:rPr lang="en-US" sz="2400" dirty="0" err="1">
                <a:latin typeface="SVN-Nexa Rush Script" panose="020B0606040200020203" pitchFamily="34" charset="0"/>
              </a:rPr>
              <a:t>và</a:t>
            </a:r>
            <a:r>
              <a:rPr lang="en-US" sz="2400" dirty="0">
                <a:latin typeface="SVN-Nexa Rush Script" panose="020B0606040200020203" pitchFamily="34" charset="0"/>
              </a:rPr>
              <a:t> </a:t>
            </a:r>
            <a:r>
              <a:rPr lang="en-US" sz="2400" dirty="0" err="1">
                <a:latin typeface="SVN-Nexa Rush Script" panose="020B0606040200020203" pitchFamily="34" charset="0"/>
              </a:rPr>
              <a:t>suy</a:t>
            </a:r>
            <a:r>
              <a:rPr lang="en-US" sz="2400" dirty="0">
                <a:latin typeface="SVN-Nexa Rush Script" panose="020B0606040200020203" pitchFamily="34" charset="0"/>
              </a:rPr>
              <a:t> </a:t>
            </a:r>
            <a:r>
              <a:rPr lang="en-US" sz="2400" dirty="0" err="1">
                <a:latin typeface="SVN-Nexa Rush Script" panose="020B0606040200020203" pitchFamily="34" charset="0"/>
              </a:rPr>
              <a:t>nghĩ</a:t>
            </a:r>
            <a:r>
              <a:rPr lang="en-US" sz="2400" dirty="0">
                <a:latin typeface="SVN-Nexa Rush Script" panose="020B0606040200020203" pitchFamily="34" charset="0"/>
              </a:rPr>
              <a:t> </a:t>
            </a:r>
            <a:r>
              <a:rPr lang="en-US" sz="2400" dirty="0" err="1">
                <a:latin typeface="SVN-Nexa Rush Script" panose="020B0606040200020203" pitchFamily="34" charset="0"/>
              </a:rPr>
              <a:t>thì</a:t>
            </a:r>
            <a:r>
              <a:rPr lang="en-US" sz="2400" dirty="0">
                <a:latin typeface="SVN-Nexa Rush Script" panose="020B0606040200020203" pitchFamily="34" charset="0"/>
              </a:rPr>
              <a:t> </a:t>
            </a:r>
            <a:r>
              <a:rPr lang="en-US" sz="2400" dirty="0" err="1">
                <a:latin typeface="SVN-Nexa Rush Script" panose="020B0606040200020203" pitchFamily="34" charset="0"/>
              </a:rPr>
              <a:t>đã</a:t>
            </a:r>
            <a:r>
              <a:rPr lang="en-US" sz="2400" dirty="0">
                <a:latin typeface="SVN-Nexa Rush Script" panose="020B0606040200020203" pitchFamily="34" charset="0"/>
              </a:rPr>
              <a:t> </a:t>
            </a:r>
            <a:r>
              <a:rPr lang="en-US" sz="2400" dirty="0" err="1">
                <a:latin typeface="SVN-Nexa Rush Script" panose="020B0606040200020203" pitchFamily="34" charset="0"/>
              </a:rPr>
              <a:t>tìm</a:t>
            </a:r>
            <a:r>
              <a:rPr lang="en-US" sz="2400" dirty="0">
                <a:latin typeface="SVN-Nexa Rush Script" panose="020B0606040200020203" pitchFamily="34" charset="0"/>
              </a:rPr>
              <a:t> ra </a:t>
            </a:r>
            <a:r>
              <a:rPr lang="en-US" sz="2400" dirty="0" err="1">
                <a:latin typeface="SVN-Nexa Rush Script" panose="020B0606040200020203" pitchFamily="34" charset="0"/>
              </a:rPr>
              <a:t>lời</a:t>
            </a:r>
            <a:r>
              <a:rPr lang="en-US" sz="2400" dirty="0">
                <a:latin typeface="SVN-Nexa Rush Script" panose="020B0606040200020203" pitchFamily="34" charset="0"/>
              </a:rPr>
              <a:t> </a:t>
            </a:r>
            <a:r>
              <a:rPr lang="en-US" sz="2400" dirty="0" err="1">
                <a:latin typeface="SVN-Nexa Rush Script" panose="020B0606040200020203" pitchFamily="34" charset="0"/>
              </a:rPr>
              <a:t>để</a:t>
            </a:r>
            <a:r>
              <a:rPr lang="en-US" sz="2400" dirty="0">
                <a:latin typeface="SVN-Nexa Rush Script" panose="020B0606040200020203" pitchFamily="34" charset="0"/>
              </a:rPr>
              <a:t> </a:t>
            </a:r>
            <a:r>
              <a:rPr lang="en-US" sz="2400" dirty="0" err="1">
                <a:latin typeface="SVN-Nexa Rush Script" panose="020B0606040200020203" pitchFamily="34" charset="0"/>
              </a:rPr>
              <a:t>diễn</a:t>
            </a:r>
            <a:r>
              <a:rPr lang="en-US" sz="2400" dirty="0">
                <a:latin typeface="SVN-Nexa Rush Script" panose="020B0606040200020203" pitchFamily="34" charset="0"/>
              </a:rPr>
              <a:t> </a:t>
            </a:r>
            <a:r>
              <a:rPr lang="en-US" sz="2400" dirty="0" err="1">
                <a:latin typeface="SVN-Nexa Rush Script" panose="020B0606040200020203" pitchFamily="34" charset="0"/>
              </a:rPr>
              <a:t>đạt</a:t>
            </a:r>
            <a:r>
              <a:rPr lang="en-US" sz="2400" dirty="0">
                <a:latin typeface="SVN-Nexa Rush Script" panose="020B0606040200020203" pitchFamily="34" charset="0"/>
              </a:rPr>
              <a:t> </a:t>
            </a:r>
            <a:r>
              <a:rPr lang="en-US" sz="2400" dirty="0" err="1">
                <a:latin typeface="SVN-Nexa Rush Script" panose="020B0606040200020203" pitchFamily="34" charset="0"/>
              </a:rPr>
              <a:t>chúng</a:t>
            </a:r>
            <a:r>
              <a:rPr lang="en-US" sz="2400" dirty="0">
                <a:latin typeface="SVN-Nexa Rush Script" panose="020B0606040200020203" pitchFamily="34" charset="0"/>
              </a:rPr>
              <a:t>. </a:t>
            </a:r>
          </a:p>
          <a:p>
            <a:pPr algn="ctr"/>
            <a:endParaRPr lang="en-US" sz="1600" dirty="0">
              <a:latin typeface="SVN-Nexa Rush Script" panose="020B0606040200020203" pitchFamily="34" charset="0"/>
            </a:endParaRPr>
          </a:p>
          <a:p>
            <a:pPr algn="r"/>
            <a:r>
              <a:rPr lang="en-US" sz="2400" dirty="0">
                <a:latin typeface="+mn-lt"/>
              </a:rPr>
              <a:t>(</a:t>
            </a:r>
            <a:r>
              <a:rPr lang="en-US" sz="2400" dirty="0">
                <a:latin typeface="SVN-Nexa Rush Script" panose="020B0606040200020203" pitchFamily="34" charset="0"/>
              </a:rPr>
              <a:t>Robert Frost</a:t>
            </a:r>
            <a:r>
              <a:rPr lang="en-US" sz="2400" dirty="0">
                <a:latin typeface="+mn-lt"/>
              </a:rPr>
              <a:t>)</a:t>
            </a:r>
          </a:p>
        </p:txBody>
      </p:sp>
    </p:spTree>
    <p:custDataLst>
      <p:tags r:id="rId1"/>
    </p:custDataLst>
    <p:extLst>
      <p:ext uri="{BB962C8B-B14F-4D97-AF65-F5344CB8AC3E}">
        <p14:creationId xmlns:p14="http://schemas.microsoft.com/office/powerpoint/2010/main" val="4021353830"/>
      </p:ext>
    </p:extLst>
  </p:cSld>
  <p:clrMapOvr>
    <a:masterClrMapping/>
  </p:clrMapOvr>
  <p:transition spd="slow" advClick="0" advTm="47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latin typeface="SVN-Ballarea Typeface" panose="02000506000000020004" pitchFamily="50" charset="0"/>
                  <a:ea typeface="Times New Roman"/>
                  <a:cs typeface="Times New Roman"/>
                  <a:sym typeface="Times New Roman"/>
                </a:rPr>
                <a:t>2</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nghệ</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thuật</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733776" y="1055013"/>
            <a:ext cx="4933769" cy="3401732"/>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869104"/>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289783" y="4564731"/>
            <a:ext cx="4533519" cy="1569660"/>
          </a:xfrm>
          <a:prstGeom prst="rect">
            <a:avLst/>
          </a:prstGeom>
          <a:noFill/>
        </p:spPr>
        <p:txBody>
          <a:bodyPr wrap="square">
            <a:spAutoFit/>
          </a:bodyPr>
          <a:lstStyle/>
          <a:p>
            <a:pPr algn="ctr"/>
            <a:r>
              <a:rPr lang="vi-VN" sz="2400" i="1" dirty="0">
                <a:solidFill>
                  <a:schemeClr val="bg1"/>
                </a:solidFill>
                <a:latin typeface="Times New Roman" panose="02020603050405020304" pitchFamily="18" charset="0"/>
                <a:cs typeface="Times New Roman" panose="02020603050405020304" pitchFamily="18" charset="0"/>
              </a:rPr>
              <a:t>Để miêu tả được bức tranh sống động của mùa đông, tác giả đã dùng những hình ảnh và các biện pháp nghệ thuật nào?</a:t>
            </a:r>
            <a:endParaRPr lang="vi-VN" sz="2400" dirty="0">
              <a:solidFill>
                <a:schemeClr val="bg1"/>
              </a:solidFill>
              <a:latin typeface="SVN-KG Ten Thousand Reasons" panose="02040603050506020204" pitchFamily="18" charset="0"/>
            </a:endParaRPr>
          </a:p>
        </p:txBody>
      </p:sp>
      <p:sp>
        <p:nvSpPr>
          <p:cNvPr id="20" name="TextBox 19">
            <a:extLst>
              <a:ext uri="{FF2B5EF4-FFF2-40B4-BE49-F238E27FC236}">
                <a16:creationId xmlns:a16="http://schemas.microsoft.com/office/drawing/2014/main" id="{CA6878D7-162E-C342-8BD0-91AC390A92AE}"/>
              </a:ext>
            </a:extLst>
          </p:cNvPr>
          <p:cNvSpPr txBox="1"/>
          <p:nvPr/>
        </p:nvSpPr>
        <p:spPr>
          <a:xfrm>
            <a:off x="6758274" y="1109212"/>
            <a:ext cx="4909272" cy="1938992"/>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Hình ảnh: tấm áo nâu, áo trời, mưa phùn, khói, màn sương, dáng mẹ, đốm nắng, giọt nắng hồng, …</a:t>
            </a:r>
          </a:p>
          <a:p>
            <a:r>
              <a:rPr lang="vi-VN" sz="2400" dirty="0">
                <a:solidFill>
                  <a:schemeClr val="accent6"/>
                </a:solidFill>
                <a:latin typeface="SVN-KG Ten Thousand Reasons" panose="02040603050506020204" pitchFamily="18" charset="0"/>
              </a:rPr>
              <a:t> =&gt; hình ảnh gợi cảm, sinh động, thể hiện sự liên tưởng bất ngờ thú vị.</a:t>
            </a:r>
          </a:p>
        </p:txBody>
      </p:sp>
      <p:sp>
        <p:nvSpPr>
          <p:cNvPr id="21" name="TextBox 20">
            <a:extLst>
              <a:ext uri="{FF2B5EF4-FFF2-40B4-BE49-F238E27FC236}">
                <a16:creationId xmlns:a16="http://schemas.microsoft.com/office/drawing/2014/main" id="{8B084C73-8C6E-6A41-B375-BDDC712B0C6A}"/>
              </a:ext>
            </a:extLst>
          </p:cNvPr>
          <p:cNvSpPr txBox="1"/>
          <p:nvPr/>
        </p:nvSpPr>
        <p:spPr>
          <a:xfrm>
            <a:off x="6733775" y="3121855"/>
            <a:ext cx="4933769" cy="1200329"/>
          </a:xfrm>
          <a:prstGeom prst="rect">
            <a:avLst/>
          </a:prstGeom>
          <a:noFill/>
        </p:spPr>
        <p:txBody>
          <a:bodyPr wrap="square">
            <a:spAutoFit/>
          </a:bodyPr>
          <a:lstStyle/>
          <a:p>
            <a:pPr marL="342900" indent="-342900">
              <a:buFont typeface="Wingdings" panose="05000000000000000000" pitchFamily="2" charset="2"/>
              <a:buChar char="Ø"/>
            </a:pPr>
            <a:r>
              <a:rPr lang="en-US" sz="2400" dirty="0" err="1">
                <a:solidFill>
                  <a:schemeClr val="accent6"/>
                </a:solidFill>
                <a:latin typeface="SVN-KG Ten Thousand Reasons" panose="02040603050506020204" pitchFamily="18" charset="0"/>
              </a:rPr>
              <a:t>Biện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pháp</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nghệ</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thuật</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nhân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hóa</a:t>
            </a:r>
            <a:r>
              <a:rPr lang="en-US" sz="2400" dirty="0">
                <a:solidFill>
                  <a:schemeClr val="accent6"/>
                </a:solidFill>
                <a:latin typeface="SVN-KG Ten Thousand Reasons" panose="02040603050506020204" pitchFamily="18" charset="0"/>
              </a:rPr>
              <a:t>, so </a:t>
            </a:r>
            <a:r>
              <a:rPr lang="en-US" sz="2400" dirty="0" err="1">
                <a:solidFill>
                  <a:schemeClr val="accent6"/>
                </a:solidFill>
                <a:latin typeface="SVN-KG Ten Thousand Reasons" panose="02040603050506020204" pitchFamily="18" charset="0"/>
              </a:rPr>
              <a:t>sánh</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ẩn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dụ</a:t>
            </a:r>
            <a:r>
              <a:rPr lang="en-US" sz="2400" dirty="0">
                <a:solidFill>
                  <a:schemeClr val="accent6"/>
                </a:solidFill>
                <a:latin typeface="SVN-KG Ten Thousand Reasons" panose="02040603050506020204" pitchFamily="18" charset="0"/>
              </a:rPr>
              <a:t> </a:t>
            </a:r>
          </a:p>
          <a:p>
            <a:r>
              <a:rPr lang="en-US" sz="2400" dirty="0">
                <a:solidFill>
                  <a:schemeClr val="accent6"/>
                </a:solidFill>
                <a:latin typeface="SVN-KG Ten Thousand Reasons" panose="02040603050506020204" pitchFamily="18" charset="0"/>
              </a:rPr>
              <a:t>=&gt; </a:t>
            </a:r>
            <a:r>
              <a:rPr lang="en-US" sz="2400" dirty="0" err="1">
                <a:solidFill>
                  <a:schemeClr val="accent6"/>
                </a:solidFill>
                <a:latin typeface="SVN-KG Ten Thousand Reasons" panose="02040603050506020204" pitchFamily="18" charset="0"/>
              </a:rPr>
              <a:t>thể</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hiện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sự</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sống</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động</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của</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thiên</a:t>
            </a:r>
            <a:r>
              <a:rPr lang="en-US" sz="2400" dirty="0">
                <a:solidFill>
                  <a:schemeClr val="accent6"/>
                </a:solidFill>
                <a:latin typeface="SVN-KG Ten Thousand Reasons" panose="02040603050506020204" pitchFamily="18" charset="0"/>
              </a:rPr>
              <a:t> </a:t>
            </a:r>
            <a:r>
              <a:rPr lang="en-US" sz="2400" dirty="0" err="1">
                <a:solidFill>
                  <a:schemeClr val="accent6"/>
                </a:solidFill>
                <a:latin typeface="SVN-KG Ten Thousand Reasons" panose="02040603050506020204" pitchFamily="18" charset="0"/>
              </a:rPr>
              <a:t>nhiên</a:t>
            </a:r>
            <a:r>
              <a:rPr lang="en-US" sz="2400" dirty="0">
                <a:solidFill>
                  <a:schemeClr val="accent6"/>
                </a:solidFill>
                <a:latin typeface="SVN-KG Ten Thousand Reasons" panose="02040603050506020204" pitchFamily="18" charset="0"/>
              </a:rPr>
              <a:t>.</a:t>
            </a:r>
          </a:p>
        </p:txBody>
      </p:sp>
      <p:cxnSp>
        <p:nvCxnSpPr>
          <p:cNvPr id="22" name="Straight Connector 21">
            <a:extLst>
              <a:ext uri="{FF2B5EF4-FFF2-40B4-BE49-F238E27FC236}">
                <a16:creationId xmlns:a16="http://schemas.microsoft.com/office/drawing/2014/main" id="{1C46F18F-105A-714D-B947-5ACC22C5712D}"/>
              </a:ext>
            </a:extLst>
          </p:cNvPr>
          <p:cNvCxnSpPr>
            <a:cxnSpLocks/>
          </p:cNvCxnSpPr>
          <p:nvPr/>
        </p:nvCxnSpPr>
        <p:spPr>
          <a:xfrm>
            <a:off x="1469036" y="1454046"/>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B2EADAB4-BD2D-BC4D-A7A8-CEABD9AC399B}"/>
              </a:ext>
            </a:extLst>
          </p:cNvPr>
          <p:cNvCxnSpPr>
            <a:cxnSpLocks/>
          </p:cNvCxnSpPr>
          <p:nvPr/>
        </p:nvCxnSpPr>
        <p:spPr>
          <a:xfrm>
            <a:off x="1021830" y="1846286"/>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5EF6A844-EFA0-BA45-A04A-F8585904CC4C}"/>
              </a:ext>
            </a:extLst>
          </p:cNvPr>
          <p:cNvCxnSpPr>
            <a:cxnSpLocks/>
          </p:cNvCxnSpPr>
          <p:nvPr/>
        </p:nvCxnSpPr>
        <p:spPr>
          <a:xfrm>
            <a:off x="587116" y="2236031"/>
            <a:ext cx="702038"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1" name="Straight Connector 30">
            <a:extLst>
              <a:ext uri="{FF2B5EF4-FFF2-40B4-BE49-F238E27FC236}">
                <a16:creationId xmlns:a16="http://schemas.microsoft.com/office/drawing/2014/main" id="{4B7090DC-A26B-1946-91A6-4571B2543F9F}"/>
              </a:ext>
            </a:extLst>
          </p:cNvPr>
          <p:cNvCxnSpPr>
            <a:cxnSpLocks/>
          </p:cNvCxnSpPr>
          <p:nvPr/>
        </p:nvCxnSpPr>
        <p:spPr>
          <a:xfrm>
            <a:off x="1111775" y="3060490"/>
            <a:ext cx="43471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2" name="Straight Connector 31">
            <a:extLst>
              <a:ext uri="{FF2B5EF4-FFF2-40B4-BE49-F238E27FC236}">
                <a16:creationId xmlns:a16="http://schemas.microsoft.com/office/drawing/2014/main" id="{8A50F246-05EB-524C-B3E8-323EC983CADF}"/>
              </a:ext>
            </a:extLst>
          </p:cNvPr>
          <p:cNvCxnSpPr>
            <a:cxnSpLocks/>
          </p:cNvCxnSpPr>
          <p:nvPr/>
        </p:nvCxnSpPr>
        <p:spPr>
          <a:xfrm>
            <a:off x="619597" y="3437740"/>
            <a:ext cx="669557"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4" name="Straight Connector 33">
            <a:extLst>
              <a:ext uri="{FF2B5EF4-FFF2-40B4-BE49-F238E27FC236}">
                <a16:creationId xmlns:a16="http://schemas.microsoft.com/office/drawing/2014/main" id="{50B889A1-0BC8-7D43-A7EC-B5DF3027B201}"/>
              </a:ext>
            </a:extLst>
          </p:cNvPr>
          <p:cNvCxnSpPr>
            <a:cxnSpLocks/>
          </p:cNvCxnSpPr>
          <p:nvPr/>
        </p:nvCxnSpPr>
        <p:spPr>
          <a:xfrm>
            <a:off x="954375" y="3850527"/>
            <a:ext cx="1533992"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7" name="Straight Connector 36">
            <a:extLst>
              <a:ext uri="{FF2B5EF4-FFF2-40B4-BE49-F238E27FC236}">
                <a16:creationId xmlns:a16="http://schemas.microsoft.com/office/drawing/2014/main" id="{2F2FD3DF-5A8B-E24C-9019-2C2752BECE9F}"/>
              </a:ext>
            </a:extLst>
          </p:cNvPr>
          <p:cNvCxnSpPr>
            <a:cxnSpLocks/>
          </p:cNvCxnSpPr>
          <p:nvPr/>
        </p:nvCxnSpPr>
        <p:spPr>
          <a:xfrm>
            <a:off x="619597" y="5456973"/>
            <a:ext cx="2318475"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8" name="Straight Connector 37">
            <a:extLst>
              <a:ext uri="{FF2B5EF4-FFF2-40B4-BE49-F238E27FC236}">
                <a16:creationId xmlns:a16="http://schemas.microsoft.com/office/drawing/2014/main" id="{B377585F-3624-BD43-A1E2-9D1458185B49}"/>
              </a:ext>
            </a:extLst>
          </p:cNvPr>
          <p:cNvCxnSpPr>
            <a:cxnSpLocks/>
          </p:cNvCxnSpPr>
          <p:nvPr/>
        </p:nvCxnSpPr>
        <p:spPr>
          <a:xfrm>
            <a:off x="3370290" y="4264064"/>
            <a:ext cx="2310982" cy="0"/>
          </a:xfrm>
          <a:prstGeom prst="line">
            <a:avLst/>
          </a:prstGeom>
          <a:ln w="38100"/>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3CFD8084-2866-EB45-AD16-AC09996420F1}"/>
              </a:ext>
            </a:extLst>
          </p:cNvPr>
          <p:cNvCxnSpPr>
            <a:cxnSpLocks/>
          </p:cNvCxnSpPr>
          <p:nvPr/>
        </p:nvCxnSpPr>
        <p:spPr>
          <a:xfrm>
            <a:off x="565880" y="6320215"/>
            <a:ext cx="2310982" cy="0"/>
          </a:xfrm>
          <a:prstGeom prst="line">
            <a:avLst/>
          </a:prstGeom>
          <a:ln w="3810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84480272"/>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4" presetClass="exit" presetSubtype="10" fill="hold" nodeType="withEffect">
                                  <p:stCondLst>
                                    <p:cond delay="0"/>
                                  </p:stCondLst>
                                  <p:childTnLst>
                                    <p:animEffect transition="out" filter="randombar(horizontal)">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ppt_w</p:attrName>
                                        </p:attrNameLst>
                                      </p:cBhvr>
                                      <p:tavLst>
                                        <p:tav tm="0">
                                          <p:val>
                                            <p:strVal val="#ppt_w*0.70"/>
                                          </p:val>
                                        </p:tav>
                                        <p:tav tm="100000">
                                          <p:val>
                                            <p:strVal val="#ppt_w"/>
                                          </p:val>
                                        </p:tav>
                                      </p:tavLst>
                                    </p:anim>
                                    <p:anim calcmode="lin" valueType="num">
                                      <p:cBhvr>
                                        <p:cTn id="51" dur="1000" fill="hold"/>
                                        <p:tgtEl>
                                          <p:spTgt spid="22"/>
                                        </p:tgtEl>
                                        <p:attrNameLst>
                                          <p:attrName>ppt_h</p:attrName>
                                        </p:attrNameLst>
                                      </p:cBhvr>
                                      <p:tavLst>
                                        <p:tav tm="0">
                                          <p:val>
                                            <p:strVal val="#ppt_h"/>
                                          </p:val>
                                        </p:tav>
                                        <p:tav tm="100000">
                                          <p:val>
                                            <p:strVal val="#ppt_h"/>
                                          </p:val>
                                        </p:tav>
                                      </p:tavLst>
                                    </p:anim>
                                    <p:animEffect transition="in" filter="fade">
                                      <p:cBhvr>
                                        <p:cTn id="52" dur="1000"/>
                                        <p:tgtEl>
                                          <p:spTgt spid="22"/>
                                        </p:tgtEl>
                                      </p:cBhvr>
                                    </p:animEffect>
                                  </p:childTnLst>
                                </p:cTn>
                              </p:par>
                              <p:par>
                                <p:cTn id="53" presetID="55"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0" fill="hold"/>
                                        <p:tgtEl>
                                          <p:spTgt spid="28"/>
                                        </p:tgtEl>
                                        <p:attrNameLst>
                                          <p:attrName>ppt_w</p:attrName>
                                        </p:attrNameLst>
                                      </p:cBhvr>
                                      <p:tavLst>
                                        <p:tav tm="0">
                                          <p:val>
                                            <p:strVal val="#ppt_w*0.70"/>
                                          </p:val>
                                        </p:tav>
                                        <p:tav tm="100000">
                                          <p:val>
                                            <p:strVal val="#ppt_w"/>
                                          </p:val>
                                        </p:tav>
                                      </p:tavLst>
                                    </p:anim>
                                    <p:anim calcmode="lin" valueType="num">
                                      <p:cBhvr>
                                        <p:cTn id="56" dur="1000" fill="hold"/>
                                        <p:tgtEl>
                                          <p:spTgt spid="28"/>
                                        </p:tgtEl>
                                        <p:attrNameLst>
                                          <p:attrName>ppt_h</p:attrName>
                                        </p:attrNameLst>
                                      </p:cBhvr>
                                      <p:tavLst>
                                        <p:tav tm="0">
                                          <p:val>
                                            <p:strVal val="#ppt_h"/>
                                          </p:val>
                                        </p:tav>
                                        <p:tav tm="100000">
                                          <p:val>
                                            <p:strVal val="#ppt_h"/>
                                          </p:val>
                                        </p:tav>
                                      </p:tavLst>
                                    </p:anim>
                                    <p:animEffect transition="in" filter="fade">
                                      <p:cBhvr>
                                        <p:cTn id="57" dur="1000"/>
                                        <p:tgtEl>
                                          <p:spTgt spid="28"/>
                                        </p:tgtEl>
                                      </p:cBhvr>
                                    </p:animEffect>
                                  </p:childTnLst>
                                </p:cTn>
                              </p:par>
                              <p:par>
                                <p:cTn id="58" presetID="55"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1000" fill="hold"/>
                                        <p:tgtEl>
                                          <p:spTgt spid="30"/>
                                        </p:tgtEl>
                                        <p:attrNameLst>
                                          <p:attrName>ppt_w</p:attrName>
                                        </p:attrNameLst>
                                      </p:cBhvr>
                                      <p:tavLst>
                                        <p:tav tm="0">
                                          <p:val>
                                            <p:strVal val="#ppt_w*0.70"/>
                                          </p:val>
                                        </p:tav>
                                        <p:tav tm="100000">
                                          <p:val>
                                            <p:strVal val="#ppt_w"/>
                                          </p:val>
                                        </p:tav>
                                      </p:tavLst>
                                    </p:anim>
                                    <p:anim calcmode="lin" valueType="num">
                                      <p:cBhvr>
                                        <p:cTn id="61" dur="1000" fill="hold"/>
                                        <p:tgtEl>
                                          <p:spTgt spid="30"/>
                                        </p:tgtEl>
                                        <p:attrNameLst>
                                          <p:attrName>ppt_h</p:attrName>
                                        </p:attrNameLst>
                                      </p:cBhvr>
                                      <p:tavLst>
                                        <p:tav tm="0">
                                          <p:val>
                                            <p:strVal val="#ppt_h"/>
                                          </p:val>
                                        </p:tav>
                                        <p:tav tm="100000">
                                          <p:val>
                                            <p:strVal val="#ppt_h"/>
                                          </p:val>
                                        </p:tav>
                                      </p:tavLst>
                                    </p:anim>
                                    <p:animEffect transition="in" filter="fade">
                                      <p:cBhvr>
                                        <p:cTn id="62" dur="1000"/>
                                        <p:tgtEl>
                                          <p:spTgt spid="30"/>
                                        </p:tgtEl>
                                      </p:cBhvr>
                                    </p:animEffect>
                                  </p:childTnLst>
                                </p:cTn>
                              </p:par>
                              <p:par>
                                <p:cTn id="63" presetID="55"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1000" fill="hold"/>
                                        <p:tgtEl>
                                          <p:spTgt spid="31"/>
                                        </p:tgtEl>
                                        <p:attrNameLst>
                                          <p:attrName>ppt_w</p:attrName>
                                        </p:attrNameLst>
                                      </p:cBhvr>
                                      <p:tavLst>
                                        <p:tav tm="0">
                                          <p:val>
                                            <p:strVal val="#ppt_w*0.70"/>
                                          </p:val>
                                        </p:tav>
                                        <p:tav tm="100000">
                                          <p:val>
                                            <p:strVal val="#ppt_w"/>
                                          </p:val>
                                        </p:tav>
                                      </p:tavLst>
                                    </p:anim>
                                    <p:anim calcmode="lin" valueType="num">
                                      <p:cBhvr>
                                        <p:cTn id="66" dur="1000" fill="hold"/>
                                        <p:tgtEl>
                                          <p:spTgt spid="31"/>
                                        </p:tgtEl>
                                        <p:attrNameLst>
                                          <p:attrName>ppt_h</p:attrName>
                                        </p:attrNameLst>
                                      </p:cBhvr>
                                      <p:tavLst>
                                        <p:tav tm="0">
                                          <p:val>
                                            <p:strVal val="#ppt_h"/>
                                          </p:val>
                                        </p:tav>
                                        <p:tav tm="100000">
                                          <p:val>
                                            <p:strVal val="#ppt_h"/>
                                          </p:val>
                                        </p:tav>
                                      </p:tavLst>
                                    </p:anim>
                                    <p:animEffect transition="in" filter="fade">
                                      <p:cBhvr>
                                        <p:cTn id="67" dur="1000"/>
                                        <p:tgtEl>
                                          <p:spTgt spid="31"/>
                                        </p:tgtEl>
                                      </p:cBhvr>
                                    </p:animEffect>
                                  </p:childTnLst>
                                </p:cTn>
                              </p:par>
                              <p:par>
                                <p:cTn id="68" presetID="55"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strVal val="#ppt_w*0.70"/>
                                          </p:val>
                                        </p:tav>
                                        <p:tav tm="100000">
                                          <p:val>
                                            <p:strVal val="#ppt_w"/>
                                          </p:val>
                                        </p:tav>
                                      </p:tavLst>
                                    </p:anim>
                                    <p:anim calcmode="lin" valueType="num">
                                      <p:cBhvr>
                                        <p:cTn id="71" dur="1000" fill="hold"/>
                                        <p:tgtEl>
                                          <p:spTgt spid="32"/>
                                        </p:tgtEl>
                                        <p:attrNameLst>
                                          <p:attrName>ppt_h</p:attrName>
                                        </p:attrNameLst>
                                      </p:cBhvr>
                                      <p:tavLst>
                                        <p:tav tm="0">
                                          <p:val>
                                            <p:strVal val="#ppt_h"/>
                                          </p:val>
                                        </p:tav>
                                        <p:tav tm="100000">
                                          <p:val>
                                            <p:strVal val="#ppt_h"/>
                                          </p:val>
                                        </p:tav>
                                      </p:tavLst>
                                    </p:anim>
                                    <p:animEffect transition="in" filter="fade">
                                      <p:cBhvr>
                                        <p:cTn id="72" dur="1000"/>
                                        <p:tgtEl>
                                          <p:spTgt spid="32"/>
                                        </p:tgtEl>
                                      </p:cBhvr>
                                    </p:animEffect>
                                  </p:childTnLst>
                                </p:cTn>
                              </p:par>
                              <p:par>
                                <p:cTn id="73" presetID="55"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1000" fill="hold"/>
                                        <p:tgtEl>
                                          <p:spTgt spid="34"/>
                                        </p:tgtEl>
                                        <p:attrNameLst>
                                          <p:attrName>ppt_w</p:attrName>
                                        </p:attrNameLst>
                                      </p:cBhvr>
                                      <p:tavLst>
                                        <p:tav tm="0">
                                          <p:val>
                                            <p:strVal val="#ppt_w*0.70"/>
                                          </p:val>
                                        </p:tav>
                                        <p:tav tm="100000">
                                          <p:val>
                                            <p:strVal val="#ppt_w"/>
                                          </p:val>
                                        </p:tav>
                                      </p:tavLst>
                                    </p:anim>
                                    <p:anim calcmode="lin" valueType="num">
                                      <p:cBhvr>
                                        <p:cTn id="76" dur="1000" fill="hold"/>
                                        <p:tgtEl>
                                          <p:spTgt spid="34"/>
                                        </p:tgtEl>
                                        <p:attrNameLst>
                                          <p:attrName>ppt_h</p:attrName>
                                        </p:attrNameLst>
                                      </p:cBhvr>
                                      <p:tavLst>
                                        <p:tav tm="0">
                                          <p:val>
                                            <p:strVal val="#ppt_h"/>
                                          </p:val>
                                        </p:tav>
                                        <p:tav tm="100000">
                                          <p:val>
                                            <p:strVal val="#ppt_h"/>
                                          </p:val>
                                        </p:tav>
                                      </p:tavLst>
                                    </p:anim>
                                    <p:animEffect transition="in" filter="fade">
                                      <p:cBhvr>
                                        <p:cTn id="77" dur="1000"/>
                                        <p:tgtEl>
                                          <p:spTgt spid="34"/>
                                        </p:tgtEl>
                                      </p:cBhvr>
                                    </p:animEffect>
                                  </p:childTnLst>
                                </p:cTn>
                              </p:par>
                              <p:par>
                                <p:cTn id="78" presetID="55"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1000" fill="hold"/>
                                        <p:tgtEl>
                                          <p:spTgt spid="37"/>
                                        </p:tgtEl>
                                        <p:attrNameLst>
                                          <p:attrName>ppt_w</p:attrName>
                                        </p:attrNameLst>
                                      </p:cBhvr>
                                      <p:tavLst>
                                        <p:tav tm="0">
                                          <p:val>
                                            <p:strVal val="#ppt_w*0.70"/>
                                          </p:val>
                                        </p:tav>
                                        <p:tav tm="100000">
                                          <p:val>
                                            <p:strVal val="#ppt_w"/>
                                          </p:val>
                                        </p:tav>
                                      </p:tavLst>
                                    </p:anim>
                                    <p:anim calcmode="lin" valueType="num">
                                      <p:cBhvr>
                                        <p:cTn id="81" dur="1000" fill="hold"/>
                                        <p:tgtEl>
                                          <p:spTgt spid="37"/>
                                        </p:tgtEl>
                                        <p:attrNameLst>
                                          <p:attrName>ppt_h</p:attrName>
                                        </p:attrNameLst>
                                      </p:cBhvr>
                                      <p:tavLst>
                                        <p:tav tm="0">
                                          <p:val>
                                            <p:strVal val="#ppt_h"/>
                                          </p:val>
                                        </p:tav>
                                        <p:tav tm="100000">
                                          <p:val>
                                            <p:strVal val="#ppt_h"/>
                                          </p:val>
                                        </p:tav>
                                      </p:tavLst>
                                    </p:anim>
                                    <p:animEffect transition="in" filter="fade">
                                      <p:cBhvr>
                                        <p:cTn id="82" dur="1000"/>
                                        <p:tgtEl>
                                          <p:spTgt spid="37"/>
                                        </p:tgtEl>
                                      </p:cBhvr>
                                    </p:animEffect>
                                  </p:childTnLst>
                                </p:cTn>
                              </p:par>
                              <p:par>
                                <p:cTn id="83" presetID="55"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1000" fill="hold"/>
                                        <p:tgtEl>
                                          <p:spTgt spid="39"/>
                                        </p:tgtEl>
                                        <p:attrNameLst>
                                          <p:attrName>ppt_w</p:attrName>
                                        </p:attrNameLst>
                                      </p:cBhvr>
                                      <p:tavLst>
                                        <p:tav tm="0">
                                          <p:val>
                                            <p:strVal val="#ppt_w*0.70"/>
                                          </p:val>
                                        </p:tav>
                                        <p:tav tm="100000">
                                          <p:val>
                                            <p:strVal val="#ppt_w"/>
                                          </p:val>
                                        </p:tav>
                                      </p:tavLst>
                                    </p:anim>
                                    <p:anim calcmode="lin" valueType="num">
                                      <p:cBhvr>
                                        <p:cTn id="86" dur="1000" fill="hold"/>
                                        <p:tgtEl>
                                          <p:spTgt spid="39"/>
                                        </p:tgtEl>
                                        <p:attrNameLst>
                                          <p:attrName>ppt_h</p:attrName>
                                        </p:attrNameLst>
                                      </p:cBhvr>
                                      <p:tavLst>
                                        <p:tav tm="0">
                                          <p:val>
                                            <p:strVal val="#ppt_h"/>
                                          </p:val>
                                        </p:tav>
                                        <p:tav tm="100000">
                                          <p:val>
                                            <p:strVal val="#ppt_h"/>
                                          </p:val>
                                        </p:tav>
                                      </p:tavLst>
                                    </p:anim>
                                    <p:animEffect transition="in" filter="fade">
                                      <p:cBhvr>
                                        <p:cTn id="87" dur="1000"/>
                                        <p:tgtEl>
                                          <p:spTgt spid="39"/>
                                        </p:tgtEl>
                                      </p:cBhvr>
                                    </p:animEffect>
                                  </p:childTnLst>
                                </p:cTn>
                              </p:par>
                              <p:par>
                                <p:cTn id="88" presetID="55"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1000" fill="hold"/>
                                        <p:tgtEl>
                                          <p:spTgt spid="38"/>
                                        </p:tgtEl>
                                        <p:attrNameLst>
                                          <p:attrName>ppt_w</p:attrName>
                                        </p:attrNameLst>
                                      </p:cBhvr>
                                      <p:tavLst>
                                        <p:tav tm="0">
                                          <p:val>
                                            <p:strVal val="#ppt_w*0.70"/>
                                          </p:val>
                                        </p:tav>
                                        <p:tav tm="100000">
                                          <p:val>
                                            <p:strVal val="#ppt_w"/>
                                          </p:val>
                                        </p:tav>
                                      </p:tavLst>
                                    </p:anim>
                                    <p:anim calcmode="lin" valueType="num">
                                      <p:cBhvr>
                                        <p:cTn id="91" dur="1000" fill="hold"/>
                                        <p:tgtEl>
                                          <p:spTgt spid="38"/>
                                        </p:tgtEl>
                                        <p:attrNameLst>
                                          <p:attrName>ppt_h</p:attrName>
                                        </p:attrNameLst>
                                      </p:cBhvr>
                                      <p:tavLst>
                                        <p:tav tm="0">
                                          <p:val>
                                            <p:strVal val="#ppt_h"/>
                                          </p:val>
                                        </p:tav>
                                        <p:tav tm="100000">
                                          <p:val>
                                            <p:strVal val="#ppt_h"/>
                                          </p:val>
                                        </p:tav>
                                      </p:tavLst>
                                    </p:anim>
                                    <p:animEffect transition="in" filter="fade">
                                      <p:cBhvr>
                                        <p:cTn id="92" dur="10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
                                        <p:tgtEl>
                                          <p:spTgt spid="17"/>
                                        </p:tgtEl>
                                      </p:cBhvr>
                                    </p:animEffect>
                                  </p:childTnLst>
                                </p:cTn>
                              </p:par>
                            </p:childTnLst>
                          </p:cTn>
                        </p:par>
                        <p:par>
                          <p:cTn id="98" fill="hold">
                            <p:stCondLst>
                              <p:cond delay="500"/>
                            </p:stCondLst>
                            <p:childTnLst>
                              <p:par>
                                <p:cTn id="99" presetID="14" presetClass="entr" presetSubtype="10" fill="hold" grpId="0" nodeType="after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randombar(horizontal)">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randombar(horizontal)">
                                      <p:cBhvr>
                                        <p:cTn id="10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latin typeface="SVN-Ballarea Typeface" panose="02000506000000020004" pitchFamily="50" charset="0"/>
                  <a:ea typeface="Times New Roman"/>
                  <a:cs typeface="Times New Roman"/>
                  <a:sym typeface="Times New Roman"/>
                </a:rPr>
                <a:t>3</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latin typeface="SVN-Ballarea Typeface" panose="02000506000000020004" pitchFamily="50" charset="0"/>
                  <a:ea typeface="Times New Roman"/>
                  <a:cs typeface="Times New Roman"/>
                  <a:sym typeface="Times New Roman"/>
                </a:rPr>
                <a:t>nội</a:t>
              </a:r>
              <a:r>
                <a:rPr lang="en-US" sz="2400" b="1" dirty="0">
                  <a:solidFill>
                    <a:schemeClr val="bg1"/>
                  </a:solidFill>
                  <a:latin typeface="SVN-Ballarea Typeface" panose="02000506000000020004" pitchFamily="50" charset="0"/>
                  <a:ea typeface="Times New Roman"/>
                  <a:cs typeface="Times New Roman"/>
                  <a:sym typeface="Times New Roman"/>
                </a:rPr>
                <a:t> dung</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3"/>
            <a:ext cx="4734873" cy="168361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32672" y="4456745"/>
            <a:ext cx="4734873"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304773" y="4900851"/>
            <a:ext cx="4533519" cy="830997"/>
          </a:xfrm>
          <a:prstGeom prst="rect">
            <a:avLst/>
          </a:prstGeom>
          <a:noFill/>
        </p:spPr>
        <p:txBody>
          <a:bodyPr wrap="square">
            <a:spAutoFit/>
          </a:bodyPr>
          <a:lstStyle/>
          <a:p>
            <a:pPr algn="ctr"/>
            <a:r>
              <a:rPr lang="vi-VN" sz="2400" dirty="0">
                <a:solidFill>
                  <a:schemeClr val="bg1"/>
                </a:solidFill>
                <a:latin typeface="SVN-KG Ten Thousand Reasons" panose="02040603050506020204" pitchFamily="18" charset="0"/>
              </a:rPr>
              <a:t>Theo em, nội dung của bài thơ</a:t>
            </a:r>
          </a:p>
          <a:p>
            <a:pPr algn="ctr"/>
            <a:r>
              <a:rPr lang="vi-VN" sz="2400" dirty="0">
                <a:solidFill>
                  <a:schemeClr val="bg1"/>
                </a:solidFill>
                <a:latin typeface="SVN-KG Ten Thousand Reasons" panose="02040603050506020204" pitchFamily="18" charset="0"/>
              </a:rPr>
              <a:t> trên là gì?</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055414" y="1109212"/>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Bài thơ thể hiện cảm xúc của tác giả trước bức tranh thiên nhiên và cuộc sống khi đất trời vào đông.</a:t>
            </a:r>
          </a:p>
        </p:txBody>
      </p:sp>
    </p:spTree>
    <p:extLst>
      <p:ext uri="{BB962C8B-B14F-4D97-AF65-F5344CB8AC3E}">
        <p14:creationId xmlns:p14="http://schemas.microsoft.com/office/powerpoint/2010/main" val="2513480444"/>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14" presetClass="exit" presetSubtype="10" fill="hold" grpId="1" nodeType="withEffect">
                                  <p:stCondLst>
                                    <p:cond delay="0"/>
                                  </p:stCondLst>
                                  <p:childTnLst>
                                    <p:animEffect transition="out" filter="randombar(horizontal)">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381016" y="25744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834048" y="1514407"/>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quy</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trình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viết</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951610" y="684350"/>
            <a:ext cx="924455" cy="1492077"/>
            <a:chOff x="983432" y="1215608"/>
            <a:chExt cx="924455" cy="1492077"/>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grpSp>
        <p:nvGrpSpPr>
          <p:cNvPr id="14" name="Group 13">
            <a:extLst>
              <a:ext uri="{FF2B5EF4-FFF2-40B4-BE49-F238E27FC236}">
                <a16:creationId xmlns:a16="http://schemas.microsoft.com/office/drawing/2014/main" id="{792FCA99-5619-214B-BBB7-7B2E4854D9DD}"/>
              </a:ext>
            </a:extLst>
          </p:cNvPr>
          <p:cNvGrpSpPr/>
          <p:nvPr/>
        </p:nvGrpSpPr>
        <p:grpSpPr>
          <a:xfrm>
            <a:off x="6572192" y="188771"/>
            <a:ext cx="3873600" cy="1800000"/>
            <a:chOff x="7506785" y="1538307"/>
            <a:chExt cx="3873600" cy="1800000"/>
          </a:xfrm>
        </p:grpSpPr>
        <p:pic>
          <p:nvPicPr>
            <p:cNvPr id="15" name="Picture 14">
              <a:extLst>
                <a:ext uri="{FF2B5EF4-FFF2-40B4-BE49-F238E27FC236}">
                  <a16:creationId xmlns:a16="http://schemas.microsoft.com/office/drawing/2014/main" id="{9FDA7CE1-9904-2841-802A-A53DBE0E5D0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16" name="文本框 8">
              <a:extLst>
                <a:ext uri="{FF2B5EF4-FFF2-40B4-BE49-F238E27FC236}">
                  <a16:creationId xmlns:a16="http://schemas.microsoft.com/office/drawing/2014/main" id="{C93762A4-9ED9-5041-A578-9AF701124173}"/>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1. Trước khi viết</a:t>
              </a:r>
            </a:p>
          </p:txBody>
        </p:sp>
      </p:grpSp>
      <p:grpSp>
        <p:nvGrpSpPr>
          <p:cNvPr id="17" name="Group 16">
            <a:extLst>
              <a:ext uri="{FF2B5EF4-FFF2-40B4-BE49-F238E27FC236}">
                <a16:creationId xmlns:a16="http://schemas.microsoft.com/office/drawing/2014/main" id="{1B68A8E4-B1FE-BC4B-8513-8003D290F787}"/>
              </a:ext>
            </a:extLst>
          </p:cNvPr>
          <p:cNvGrpSpPr/>
          <p:nvPr/>
        </p:nvGrpSpPr>
        <p:grpSpPr>
          <a:xfrm>
            <a:off x="6518327" y="1489249"/>
            <a:ext cx="4713741" cy="1696627"/>
            <a:chOff x="7557167" y="1704259"/>
            <a:chExt cx="3984980" cy="1169741"/>
          </a:xfrm>
        </p:grpSpPr>
        <p:pic>
          <p:nvPicPr>
            <p:cNvPr id="18" name="Picture 17">
              <a:extLst>
                <a:ext uri="{FF2B5EF4-FFF2-40B4-BE49-F238E27FC236}">
                  <a16:creationId xmlns:a16="http://schemas.microsoft.com/office/drawing/2014/main" id="{7F618AEC-A6BD-C14E-AA11-B95B9914E779}"/>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57167" y="1704259"/>
              <a:ext cx="3873600" cy="1169741"/>
            </a:xfrm>
            <a:prstGeom prst="rect">
              <a:avLst/>
            </a:prstGeom>
          </p:spPr>
        </p:pic>
        <p:sp>
          <p:nvSpPr>
            <p:cNvPr id="19" name="文本框 8">
              <a:extLst>
                <a:ext uri="{FF2B5EF4-FFF2-40B4-BE49-F238E27FC236}">
                  <a16:creationId xmlns:a16="http://schemas.microsoft.com/office/drawing/2014/main" id="{3DD3F51E-5EA5-354E-885B-4A647233765F}"/>
                </a:ext>
              </a:extLst>
            </p:cNvPr>
            <p:cNvSpPr txBox="1">
              <a:spLocks noChangeArrowheads="1"/>
            </p:cNvSpPr>
            <p:nvPr/>
          </p:nvSpPr>
          <p:spPr bwMode="auto">
            <a:xfrm>
              <a:off x="7773316" y="2097158"/>
              <a:ext cx="3768831" cy="36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2. Tìm ý tưởng cho bài thơ</a:t>
              </a:r>
            </a:p>
          </p:txBody>
        </p:sp>
      </p:grpSp>
      <p:grpSp>
        <p:nvGrpSpPr>
          <p:cNvPr id="20" name="Group 19">
            <a:extLst>
              <a:ext uri="{FF2B5EF4-FFF2-40B4-BE49-F238E27FC236}">
                <a16:creationId xmlns:a16="http://schemas.microsoft.com/office/drawing/2014/main" id="{98982D6B-E5AE-584A-956B-AF075F18C55A}"/>
              </a:ext>
            </a:extLst>
          </p:cNvPr>
          <p:cNvGrpSpPr/>
          <p:nvPr/>
        </p:nvGrpSpPr>
        <p:grpSpPr>
          <a:xfrm>
            <a:off x="6492076" y="2814910"/>
            <a:ext cx="4210726" cy="1800000"/>
            <a:chOff x="7506785" y="1538307"/>
            <a:chExt cx="4210726" cy="1800000"/>
          </a:xfrm>
        </p:grpSpPr>
        <p:pic>
          <p:nvPicPr>
            <p:cNvPr id="21" name="Picture 20">
              <a:extLst>
                <a:ext uri="{FF2B5EF4-FFF2-40B4-BE49-F238E27FC236}">
                  <a16:creationId xmlns:a16="http://schemas.microsoft.com/office/drawing/2014/main" id="{5C888A44-013B-4540-94EA-662F4793FAA1}"/>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4094059" cy="1800000"/>
            </a:xfrm>
            <a:prstGeom prst="rect">
              <a:avLst/>
            </a:prstGeom>
          </p:spPr>
        </p:pic>
        <p:sp>
          <p:nvSpPr>
            <p:cNvPr id="22" name="文本框 8">
              <a:extLst>
                <a:ext uri="{FF2B5EF4-FFF2-40B4-BE49-F238E27FC236}">
                  <a16:creationId xmlns:a16="http://schemas.microsoft.com/office/drawing/2014/main" id="{DEC08A4E-B513-CB4B-B62C-66678711AB64}"/>
                </a:ext>
              </a:extLst>
            </p:cNvPr>
            <p:cNvSpPr txBox="1">
              <a:spLocks noChangeArrowheads="1"/>
            </p:cNvSpPr>
            <p:nvPr/>
          </p:nvSpPr>
          <p:spPr bwMode="auto">
            <a:xfrm>
              <a:off x="7773316" y="2145919"/>
              <a:ext cx="39441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2800" dirty="0" err="1">
                  <a:solidFill>
                    <a:schemeClr val="bg1"/>
                  </a:solidFill>
                  <a:latin typeface="SVN-Clementine" panose="020F0502020204030203" pitchFamily="34" charset="0"/>
                  <a:ea typeface="Times New Roman"/>
                  <a:cs typeface="Times New Roman"/>
                  <a:sym typeface="Times New Roman"/>
                </a:rPr>
                <a:t>Bước</a:t>
              </a:r>
              <a:r>
                <a:rPr lang="en-US" sz="2800" dirty="0">
                  <a:solidFill>
                    <a:schemeClr val="bg1"/>
                  </a:solidFill>
                  <a:latin typeface="SVN-Clementine" panose="020F0502020204030203" pitchFamily="34" charset="0"/>
                  <a:ea typeface="Times New Roman"/>
                  <a:cs typeface="Times New Roman"/>
                  <a:sym typeface="Times New Roman"/>
                </a:rPr>
                <a:t> </a:t>
              </a:r>
              <a:r>
                <a:rPr lang="vi-VN" sz="2800" dirty="0">
                  <a:solidFill>
                    <a:schemeClr val="bg1"/>
                  </a:solidFill>
                  <a:latin typeface="SVN-Clementine" panose="020F0502020204030203" pitchFamily="34" charset="0"/>
                  <a:ea typeface="Times New Roman"/>
                  <a:cs typeface="Times New Roman"/>
                  <a:sym typeface="Times New Roman"/>
                </a:rPr>
                <a:t>3.</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Làm</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thơ</a:t>
              </a:r>
              <a:r>
                <a:rPr lang="en-US" sz="2800" dirty="0">
                  <a:solidFill>
                    <a:schemeClr val="bg1"/>
                  </a:solidFill>
                  <a:latin typeface="SVN-Clementine" panose="020F0502020204030203" pitchFamily="34" charset="0"/>
                  <a:ea typeface="Times New Roman"/>
                  <a:cs typeface="Times New Roman"/>
                  <a:sym typeface="Times New Roman"/>
                </a:rPr>
                <a:t> </a:t>
              </a:r>
              <a:r>
                <a:rPr lang="vi-VN" sz="2800" dirty="0">
                  <a:solidFill>
                    <a:schemeClr val="bg1"/>
                  </a:solidFill>
                  <a:latin typeface="SVN-Clementine" panose="020F0502020204030203" pitchFamily="34" charset="0"/>
                  <a:ea typeface="Times New Roman"/>
                  <a:cs typeface="Times New Roman"/>
                  <a:sym typeface="Times New Roman"/>
                </a:rPr>
                <a:t> </a:t>
              </a:r>
            </a:p>
          </p:txBody>
        </p:sp>
      </p:grpSp>
      <p:grpSp>
        <p:nvGrpSpPr>
          <p:cNvPr id="28" name="Group 27">
            <a:extLst>
              <a:ext uri="{FF2B5EF4-FFF2-40B4-BE49-F238E27FC236}">
                <a16:creationId xmlns:a16="http://schemas.microsoft.com/office/drawing/2014/main" id="{EB26760D-5299-AA46-A2E0-FA82B6A9BEF7}"/>
              </a:ext>
            </a:extLst>
          </p:cNvPr>
          <p:cNvGrpSpPr/>
          <p:nvPr/>
        </p:nvGrpSpPr>
        <p:grpSpPr>
          <a:xfrm>
            <a:off x="6497242" y="4191895"/>
            <a:ext cx="4248472" cy="1800000"/>
            <a:chOff x="7506785" y="1538307"/>
            <a:chExt cx="3873600" cy="1800000"/>
          </a:xfrm>
        </p:grpSpPr>
        <p:pic>
          <p:nvPicPr>
            <p:cNvPr id="30" name="Picture 29">
              <a:extLst>
                <a:ext uri="{FF2B5EF4-FFF2-40B4-BE49-F238E27FC236}">
                  <a16:creationId xmlns:a16="http://schemas.microsoft.com/office/drawing/2014/main" id="{F03A8988-004E-D24C-99D6-D29921D340D6}"/>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31" name="文本框 8">
              <a:extLst>
                <a:ext uri="{FF2B5EF4-FFF2-40B4-BE49-F238E27FC236}">
                  <a16:creationId xmlns:a16="http://schemas.microsoft.com/office/drawing/2014/main" id="{E4DA12C0-31D2-9346-8406-B1D5D55E162F}"/>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4. Chỉnh sửa và chia sẻ </a:t>
              </a:r>
            </a:p>
          </p:txBody>
        </p:sp>
      </p:grpSp>
      <p:grpSp>
        <p:nvGrpSpPr>
          <p:cNvPr id="34" name="组合 10">
            <a:extLst>
              <a:ext uri="{FF2B5EF4-FFF2-40B4-BE49-F238E27FC236}">
                <a16:creationId xmlns:a16="http://schemas.microsoft.com/office/drawing/2014/main" id="{24FBFB64-CA89-CA48-B145-C28D0190CAD3}"/>
              </a:ext>
            </a:extLst>
          </p:cNvPr>
          <p:cNvGrpSpPr/>
          <p:nvPr/>
        </p:nvGrpSpPr>
        <p:grpSpPr>
          <a:xfrm>
            <a:off x="82736" y="2988158"/>
            <a:ext cx="4248471" cy="3822701"/>
            <a:chOff x="13169221" y="5530077"/>
            <a:chExt cx="4360723" cy="4090418"/>
          </a:xfrm>
        </p:grpSpPr>
        <p:pic>
          <p:nvPicPr>
            <p:cNvPr id="37" name="图片 11">
              <a:extLst>
                <a:ext uri="{FF2B5EF4-FFF2-40B4-BE49-F238E27FC236}">
                  <a16:creationId xmlns:a16="http://schemas.microsoft.com/office/drawing/2014/main" id="{B93B287F-C8F3-8349-868D-2157398F042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3439526" y="5530077"/>
              <a:ext cx="4090418" cy="4090418"/>
            </a:xfrm>
            <a:custGeom>
              <a:avLst/>
              <a:gdLst>
                <a:gd name="connsiteX0" fmla="*/ 2045209 w 4090418"/>
                <a:gd name="connsiteY0" fmla="*/ 0 h 4090418"/>
                <a:gd name="connsiteX1" fmla="*/ 4090418 w 4090418"/>
                <a:gd name="connsiteY1" fmla="*/ 2045209 h 4090418"/>
                <a:gd name="connsiteX2" fmla="*/ 2045209 w 4090418"/>
                <a:gd name="connsiteY2" fmla="*/ 4090418 h 4090418"/>
                <a:gd name="connsiteX3" fmla="*/ 0 w 4090418"/>
                <a:gd name="connsiteY3" fmla="*/ 2045209 h 4090418"/>
                <a:gd name="connsiteX4" fmla="*/ 2045209 w 4090418"/>
                <a:gd name="connsiteY4" fmla="*/ 0 h 4090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0418" h="4090418">
                  <a:moveTo>
                    <a:pt x="2045209" y="0"/>
                  </a:moveTo>
                  <a:cubicBezTo>
                    <a:pt x="3174747" y="0"/>
                    <a:pt x="4090418" y="915671"/>
                    <a:pt x="4090418" y="2045209"/>
                  </a:cubicBezTo>
                  <a:cubicBezTo>
                    <a:pt x="4090418" y="3174747"/>
                    <a:pt x="3174747" y="4090418"/>
                    <a:pt x="2045209" y="4090418"/>
                  </a:cubicBezTo>
                  <a:cubicBezTo>
                    <a:pt x="915671" y="4090418"/>
                    <a:pt x="0" y="3174747"/>
                    <a:pt x="0" y="2045209"/>
                  </a:cubicBezTo>
                  <a:cubicBezTo>
                    <a:pt x="0" y="915671"/>
                    <a:pt x="915671" y="0"/>
                    <a:pt x="2045209" y="0"/>
                  </a:cubicBezTo>
                  <a:close/>
                </a:path>
              </a:pathLst>
            </a:custGeom>
            <a:solidFill>
              <a:srgbClr val="528D69"/>
            </a:solidFill>
          </p:spPr>
        </p:pic>
        <p:pic>
          <p:nvPicPr>
            <p:cNvPr id="38" name="图片 12">
              <a:extLst>
                <a:ext uri="{FF2B5EF4-FFF2-40B4-BE49-F238E27FC236}">
                  <a16:creationId xmlns:a16="http://schemas.microsoft.com/office/drawing/2014/main" id="{F9AF94D0-58DF-8644-B63E-66DBDE446D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029255" flipH="1">
              <a:off x="13169221" y="5569124"/>
              <a:ext cx="2867825" cy="3955173"/>
            </a:xfrm>
            <a:prstGeom prst="rect">
              <a:avLst/>
            </a:prstGeom>
          </p:spPr>
        </p:pic>
        <p:sp>
          <p:nvSpPr>
            <p:cNvPr id="39" name="椭圆 13">
              <a:extLst>
                <a:ext uri="{FF2B5EF4-FFF2-40B4-BE49-F238E27FC236}">
                  <a16:creationId xmlns:a16="http://schemas.microsoft.com/office/drawing/2014/main" id="{ABA2CA60-C993-8643-A23C-D2F656E2EEDA}"/>
                </a:ext>
              </a:extLst>
            </p:cNvPr>
            <p:cNvSpPr/>
            <p:nvPr/>
          </p:nvSpPr>
          <p:spPr>
            <a:xfrm>
              <a:off x="13589714" y="5779222"/>
              <a:ext cx="3837478" cy="3837478"/>
            </a:xfrm>
            <a:prstGeom prst="ellipse">
              <a:avLst/>
            </a:prstGeom>
            <a:gradFill>
              <a:gsLst>
                <a:gs pos="53000">
                  <a:srgbClr val="518C68">
                    <a:alpha val="0"/>
                  </a:srgbClr>
                </a:gs>
                <a:gs pos="94000">
                  <a:srgbClr val="518C68"/>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07671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53" presetClass="entr" presetSubtype="16" fill="hold" nodeType="withEffect">
                                  <p:stCondLst>
                                    <p:cond delay="100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childTnLst>
                          </p:cTn>
                        </p:par>
                        <p:par>
                          <p:cTn id="13" fill="hold">
                            <p:stCondLst>
                              <p:cond delay="175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2250"/>
                            </p:stCondLst>
                            <p:childTnLst>
                              <p:par>
                                <p:cTn id="20" presetID="47"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par>
                          <p:cTn id="25" fill="hold">
                            <p:stCondLst>
                              <p:cond delay="3250"/>
                            </p:stCondLst>
                            <p:childTnLst>
                              <p:par>
                                <p:cTn id="26" presetID="1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ppt_x</p:attrName>
                                        </p:attrNameLst>
                                      </p:cBhvr>
                                      <p:tavLst>
                                        <p:tav tm="0">
                                          <p:val>
                                            <p:strVal val="#ppt_x+#ppt_w*1.125000"/>
                                          </p:val>
                                        </p:tav>
                                        <p:tav tm="100000">
                                          <p:val>
                                            <p:strVal val="#ppt_x"/>
                                          </p:val>
                                        </p:tav>
                                      </p:tavLst>
                                    </p:anim>
                                    <p:animEffect transition="in" filter="wipe(left)">
                                      <p:cBhvr>
                                        <p:cTn id="29" dur="500"/>
                                        <p:tgtEl>
                                          <p:spTgt spid="14"/>
                                        </p:tgtEl>
                                      </p:cBhvr>
                                    </p:animEffect>
                                  </p:childTnLst>
                                </p:cTn>
                              </p:par>
                            </p:childTnLst>
                          </p:cTn>
                        </p:par>
                        <p:par>
                          <p:cTn id="30" fill="hold">
                            <p:stCondLst>
                              <p:cond delay="3750"/>
                            </p:stCondLst>
                            <p:childTnLst>
                              <p:par>
                                <p:cTn id="31" presetID="1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ppt_x</p:attrName>
                                        </p:attrNameLst>
                                      </p:cBhvr>
                                      <p:tavLst>
                                        <p:tav tm="0">
                                          <p:val>
                                            <p:strVal val="#ppt_x-#ppt_w*1.125000"/>
                                          </p:val>
                                        </p:tav>
                                        <p:tav tm="100000">
                                          <p:val>
                                            <p:strVal val="#ppt_x"/>
                                          </p:val>
                                        </p:tav>
                                      </p:tavLst>
                                    </p:anim>
                                    <p:animEffect transition="in" filter="wipe(right)">
                                      <p:cBhvr>
                                        <p:cTn id="34" dur="500"/>
                                        <p:tgtEl>
                                          <p:spTgt spid="17"/>
                                        </p:tgtEl>
                                      </p:cBhvr>
                                    </p:animEffect>
                                  </p:childTnLst>
                                </p:cTn>
                              </p:par>
                            </p:childTnLst>
                          </p:cTn>
                        </p:par>
                        <p:par>
                          <p:cTn id="35" fill="hold">
                            <p:stCondLst>
                              <p:cond delay="4250"/>
                            </p:stCondLst>
                            <p:childTnLst>
                              <p:par>
                                <p:cTn id="36" presetID="12" presetClass="entr" presetSubtype="2"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p:tgtEl>
                                          <p:spTgt spid="20"/>
                                        </p:tgtEl>
                                        <p:attrNameLst>
                                          <p:attrName>ppt_x</p:attrName>
                                        </p:attrNameLst>
                                      </p:cBhvr>
                                      <p:tavLst>
                                        <p:tav tm="0">
                                          <p:val>
                                            <p:strVal val="#ppt_x+#ppt_w*1.125000"/>
                                          </p:val>
                                        </p:tav>
                                        <p:tav tm="100000">
                                          <p:val>
                                            <p:strVal val="#ppt_x"/>
                                          </p:val>
                                        </p:tav>
                                      </p:tavLst>
                                    </p:anim>
                                    <p:animEffect transition="in" filter="wipe(left)">
                                      <p:cBhvr>
                                        <p:cTn id="39" dur="500"/>
                                        <p:tgtEl>
                                          <p:spTgt spid="20"/>
                                        </p:tgtEl>
                                      </p:cBhvr>
                                    </p:animEffect>
                                  </p:childTnLst>
                                </p:cTn>
                              </p:par>
                            </p:childTnLst>
                          </p:cTn>
                        </p:par>
                        <p:par>
                          <p:cTn id="40" fill="hold">
                            <p:stCondLst>
                              <p:cond delay="4750"/>
                            </p:stCondLst>
                            <p:childTnLst>
                              <p:par>
                                <p:cTn id="41" presetID="1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ppt_x</p:attrName>
                                        </p:attrNameLst>
                                      </p:cBhvr>
                                      <p:tavLst>
                                        <p:tav tm="0">
                                          <p:val>
                                            <p:strVal val="#ppt_x-#ppt_w*1.125000"/>
                                          </p:val>
                                        </p:tav>
                                        <p:tav tm="100000">
                                          <p:val>
                                            <p:strVal val="#ppt_x"/>
                                          </p:val>
                                        </p:tav>
                                      </p:tavLst>
                                    </p:anim>
                                    <p:animEffect transition="in" filter="wipe(righ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3"/>
            <a:ext cx="3873600" cy="1800000"/>
            <a:chOff x="7506785" y="1538307"/>
            <a:chExt cx="3873600" cy="1800000"/>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7"/>
              <a:ext cx="3873600" cy="1800000"/>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vi-VN" sz="2800" dirty="0">
                  <a:solidFill>
                    <a:schemeClr val="bg1"/>
                  </a:solidFill>
                  <a:latin typeface="SVN-Clementine" panose="020F0502020204030203" pitchFamily="34" charset="0"/>
                  <a:ea typeface="Times New Roman"/>
                  <a:cs typeface="Times New Roman"/>
                  <a:sym typeface="Times New Roman"/>
                </a:rPr>
                <a:t>Bước 1. Trước khi viết</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3567659" y="1160066"/>
            <a:ext cx="8243087"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269844" y="1583836"/>
            <a:ext cx="7664912" cy="1569660"/>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Mục đích viết bài này là gì?</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Người đọc bài này có thể là ai?</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Học cách cảm nhận cuộc sống của các nhà thơ.</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Ngắm nhìn những hình ảnh cuộc sống quanh em.</a:t>
            </a:r>
          </a:p>
        </p:txBody>
      </p:sp>
      <p:sp>
        <p:nvSpPr>
          <p:cNvPr id="5" name="Rectangle 4">
            <a:extLst>
              <a:ext uri="{FF2B5EF4-FFF2-40B4-BE49-F238E27FC236}">
                <a16:creationId xmlns:a16="http://schemas.microsoft.com/office/drawing/2014/main" id="{953FF818-EEF0-3046-92D4-89DD89964295}"/>
              </a:ext>
            </a:extLst>
          </p:cNvPr>
          <p:cNvSpPr/>
          <p:nvPr/>
        </p:nvSpPr>
        <p:spPr>
          <a:xfrm>
            <a:off x="511104" y="1558777"/>
            <a:ext cx="3567943" cy="1785104"/>
          </a:xfrm>
          <a:prstGeom prst="rect">
            <a:avLst/>
          </a:prstGeom>
          <a:solidFill>
            <a:schemeClr val="accent6">
              <a:lumMod val="20000"/>
              <a:lumOff val="80000"/>
            </a:schemeClr>
          </a:solidFill>
        </p:spPr>
        <p:txBody>
          <a:bodyPr wrap="square">
            <a:spAutoFit/>
          </a:bodyPr>
          <a:lstStyle/>
          <a:p>
            <a:r>
              <a:rPr lang="vi-VN" sz="2200" dirty="0">
                <a:solidFill>
                  <a:schemeClr val="accent6"/>
                </a:solidFill>
                <a:latin typeface="SVN-KG Ten Thousand Reasons" panose="02040603050506020204" pitchFamily="18" charset="0"/>
              </a:rPr>
              <a:t>Đề bài: Hãy làm một bài thơ bốn chữ hoặc năm chữ thể hiện cảm xúc của em về một sự vật, hiện tượng nào đó của thiên nhiên hoặc cuộc sống.</a:t>
            </a:r>
          </a:p>
        </p:txBody>
      </p:sp>
    </p:spTree>
    <p:extLst>
      <p:ext uri="{BB962C8B-B14F-4D97-AF65-F5344CB8AC3E}">
        <p14:creationId xmlns:p14="http://schemas.microsoft.com/office/powerpoint/2010/main" val="2098959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ageCurlDoub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087495"/>
            <a:chOff x="7506785" y="1538306"/>
            <a:chExt cx="3873600" cy="208749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08749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2. Tìm ý tưởng</a:t>
              </a:r>
            </a:p>
            <a:p>
              <a:pPr lvl="0" algn="ctr"/>
              <a:r>
                <a:rPr lang="vi-VN" sz="2800" dirty="0">
                  <a:solidFill>
                    <a:schemeClr val="bg1"/>
                  </a:solidFill>
                  <a:latin typeface="SVN-Clementine" panose="020F0502020204030203" pitchFamily="34" charset="0"/>
                  <a:ea typeface="Times New Roman"/>
                  <a:cs typeface="Times New Roman"/>
                  <a:sym typeface="Times New Roman"/>
                </a:rPr>
                <a:t> cho bài thơ</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017364" y="1309966"/>
            <a:ext cx="7793382"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380800" y="1648911"/>
            <a:ext cx="7020328" cy="1938992"/>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Tập trung vào một sự vật, hiện tượng đã để lại cho em ấn tượng, cảm xúc sâu sắc nhất.</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Liệt kê những ý tưởng, cảm xúc mà em có khi ngắm nhìn những hình ảnh, của cuộc sống.</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Sử dụng phiếu học tập.</a:t>
            </a:r>
          </a:p>
        </p:txBody>
      </p:sp>
      <p:grpSp>
        <p:nvGrpSpPr>
          <p:cNvPr id="18" name="Group 17">
            <a:extLst>
              <a:ext uri="{FF2B5EF4-FFF2-40B4-BE49-F238E27FC236}">
                <a16:creationId xmlns:a16="http://schemas.microsoft.com/office/drawing/2014/main" id="{6418EC6A-450D-FC42-9963-61B382C6D4B5}"/>
              </a:ext>
            </a:extLst>
          </p:cNvPr>
          <p:cNvGrpSpPr/>
          <p:nvPr/>
        </p:nvGrpSpPr>
        <p:grpSpPr>
          <a:xfrm>
            <a:off x="4267258" y="3696018"/>
            <a:ext cx="7748274" cy="1768638"/>
            <a:chOff x="3897622" y="4186617"/>
            <a:chExt cx="7748274" cy="1768638"/>
          </a:xfrm>
        </p:grpSpPr>
        <p:sp>
          <p:nvSpPr>
            <p:cNvPr id="19" name="Rectangle: Rounded Corners 2">
              <a:extLst>
                <a:ext uri="{FF2B5EF4-FFF2-40B4-BE49-F238E27FC236}">
                  <a16:creationId xmlns:a16="http://schemas.microsoft.com/office/drawing/2014/main" id="{CCF6E9D8-41ED-6547-8515-F3AB76470819}"/>
                </a:ext>
              </a:extLst>
            </p:cNvPr>
            <p:cNvSpPr/>
            <p:nvPr/>
          </p:nvSpPr>
          <p:spPr>
            <a:xfrm>
              <a:off x="3897622" y="4186617"/>
              <a:ext cx="7748274" cy="1768638"/>
            </a:xfrm>
            <a:prstGeom prst="roundRect">
              <a:avLst/>
            </a:prstGeom>
            <a:solidFill>
              <a:schemeClr val="accent6">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FBE4B-B266-AA43-BC6E-935393A315EB}"/>
                </a:ext>
              </a:extLst>
            </p:cNvPr>
            <p:cNvSpPr txBox="1"/>
            <p:nvPr/>
          </p:nvSpPr>
          <p:spPr>
            <a:xfrm>
              <a:off x="4127413" y="4468803"/>
              <a:ext cx="7315200" cy="1323439"/>
            </a:xfrm>
            <a:prstGeom prst="rect">
              <a:avLst/>
            </a:prstGeom>
            <a:noFill/>
          </p:spPr>
          <p:txBody>
            <a:bodyPr wrap="square">
              <a:spAutoFit/>
            </a:bodyPr>
            <a:lstStyle/>
            <a:p>
              <a:r>
                <a:rPr lang="vi-VN" sz="2000" dirty="0">
                  <a:latin typeface="SVN-KG Ten Thousand Reasons" panose="02040603050506020204" pitchFamily="18" charset="0"/>
                </a:rPr>
                <a:t>1. Sự việc, con người, cảnh sắc thiên nhiên đã để lại cho em cảm xúc sâu sắc là: ………………………………………</a:t>
              </a:r>
            </a:p>
            <a:p>
              <a:r>
                <a:rPr lang="vi-VN" sz="2000" dirty="0">
                  <a:latin typeface="SVN-KG Ten Thousand Reasons" panose="02040603050506020204" pitchFamily="18" charset="0"/>
                </a:rPr>
                <a:t>2. Những từ ngữ, hình ảnh, ý tưởng nảy sinh trong đầu em là ……….</a:t>
              </a:r>
            </a:p>
            <a:p>
              <a:r>
                <a:rPr lang="vi-VN" sz="2000" dirty="0">
                  <a:latin typeface="SVN-KG Ten Thousand Reasons" panose="02040603050506020204" pitchFamily="18" charset="0"/>
                </a:rPr>
                <a:t>3. Em viết điều này là để ………………………..</a:t>
              </a:r>
            </a:p>
          </p:txBody>
        </p:sp>
      </p:grpSp>
      <p:sp>
        <p:nvSpPr>
          <p:cNvPr id="24" name="Rectangle: Rounded Corners 6">
            <a:extLst>
              <a:ext uri="{FF2B5EF4-FFF2-40B4-BE49-F238E27FC236}">
                <a16:creationId xmlns:a16="http://schemas.microsoft.com/office/drawing/2014/main" id="{4A5D039D-73F6-E744-B4D6-DCF848DDEEFB}"/>
              </a:ext>
            </a:extLst>
          </p:cNvPr>
          <p:cNvSpPr/>
          <p:nvPr/>
        </p:nvSpPr>
        <p:spPr>
          <a:xfrm>
            <a:off x="7022684" y="3501443"/>
            <a:ext cx="2376264" cy="454981"/>
          </a:xfrm>
          <a:prstGeom prst="roundRect">
            <a:avLst/>
          </a:prstGeom>
          <a:solidFill>
            <a:schemeClr val="accent6">
              <a:lumMod val="75000"/>
            </a:schemeClr>
          </a:solidFill>
          <a:ln>
            <a:solidFill>
              <a:srgbClr val="7A5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SVN-Clementine" panose="020F0502020204030203" pitchFamily="34" charset="0"/>
              </a:rPr>
              <a:t>Phiếu</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học</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tập</a:t>
            </a:r>
            <a:endParaRPr lang="en-US" sz="2800" dirty="0">
              <a:solidFill>
                <a:schemeClr val="bg1"/>
              </a:solidFill>
              <a:latin typeface="SVN-Clementine" panose="020F0502020204030203" pitchFamily="34" charset="0"/>
            </a:endParaRPr>
          </a:p>
        </p:txBody>
      </p:sp>
    </p:spTree>
    <p:extLst>
      <p:ext uri="{BB962C8B-B14F-4D97-AF65-F5344CB8AC3E}">
        <p14:creationId xmlns:p14="http://schemas.microsoft.com/office/powerpoint/2010/main" val="31657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ageCurlDoub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4" presetClass="entr" presetSubtype="5"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vertical)">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087495"/>
            <a:chOff x="7506785" y="1538306"/>
            <a:chExt cx="3873600" cy="208749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08749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2. Tìm ý tưởng</a:t>
              </a:r>
            </a:p>
            <a:p>
              <a:pPr lvl="0" algn="ctr"/>
              <a:r>
                <a:rPr lang="vi-VN" sz="2800" dirty="0">
                  <a:solidFill>
                    <a:schemeClr val="bg1"/>
                  </a:solidFill>
                  <a:latin typeface="SVN-Clementine" panose="020F0502020204030203" pitchFamily="34" charset="0"/>
                  <a:ea typeface="Times New Roman"/>
                  <a:cs typeface="Times New Roman"/>
                  <a:sym typeface="Times New Roman"/>
                </a:rPr>
                <a:t> cho bài thơ</a:t>
              </a:r>
            </a:p>
          </p:txBody>
        </p:sp>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grpSp>
        <p:nvGrpSpPr>
          <p:cNvPr id="18" name="Group 17">
            <a:extLst>
              <a:ext uri="{FF2B5EF4-FFF2-40B4-BE49-F238E27FC236}">
                <a16:creationId xmlns:a16="http://schemas.microsoft.com/office/drawing/2014/main" id="{6418EC6A-450D-FC42-9963-61B382C6D4B5}"/>
              </a:ext>
            </a:extLst>
          </p:cNvPr>
          <p:cNvGrpSpPr/>
          <p:nvPr/>
        </p:nvGrpSpPr>
        <p:grpSpPr>
          <a:xfrm>
            <a:off x="2431756" y="1960294"/>
            <a:ext cx="7748274" cy="2483689"/>
            <a:chOff x="3897622" y="4186616"/>
            <a:chExt cx="7748274" cy="2483689"/>
          </a:xfrm>
        </p:grpSpPr>
        <p:sp>
          <p:nvSpPr>
            <p:cNvPr id="19" name="Rectangle: Rounded Corners 2">
              <a:extLst>
                <a:ext uri="{FF2B5EF4-FFF2-40B4-BE49-F238E27FC236}">
                  <a16:creationId xmlns:a16="http://schemas.microsoft.com/office/drawing/2014/main" id="{CCF6E9D8-41ED-6547-8515-F3AB76470819}"/>
                </a:ext>
              </a:extLst>
            </p:cNvPr>
            <p:cNvSpPr/>
            <p:nvPr/>
          </p:nvSpPr>
          <p:spPr>
            <a:xfrm>
              <a:off x="3897622" y="4186616"/>
              <a:ext cx="7748274" cy="2483689"/>
            </a:xfrm>
            <a:prstGeom prst="roundRect">
              <a:avLst/>
            </a:prstGeom>
            <a:solidFill>
              <a:schemeClr val="accent6">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FBE4B-B266-AA43-BC6E-935393A315EB}"/>
                </a:ext>
              </a:extLst>
            </p:cNvPr>
            <p:cNvSpPr txBox="1"/>
            <p:nvPr/>
          </p:nvSpPr>
          <p:spPr>
            <a:xfrm>
              <a:off x="4127413" y="4468803"/>
              <a:ext cx="7315200" cy="1938992"/>
            </a:xfrm>
            <a:prstGeom prst="rect">
              <a:avLst/>
            </a:prstGeom>
            <a:noFill/>
          </p:spPr>
          <p:txBody>
            <a:bodyPr wrap="square">
              <a:spAutoFit/>
            </a:bodyPr>
            <a:lstStyle/>
            <a:p>
              <a:r>
                <a:rPr lang="vi-VN" sz="2000" dirty="0">
                  <a:latin typeface="SVN-KG Ten Thousand Reasons" panose="02040603050506020204" pitchFamily="18" charset="0"/>
                </a:rPr>
                <a:t>1. Sự việc, con người, cảnh sắc thiên nhiên đã để lại cho em cảm xúc sâu sắc là: tiếng nói của vạn vật, lời nói của thiên nhiên, …</a:t>
              </a:r>
            </a:p>
            <a:p>
              <a:r>
                <a:rPr lang="vi-VN" sz="2000" dirty="0">
                  <a:latin typeface="SVN-KG Ten Thousand Reasons" panose="02040603050506020204" pitchFamily="18" charset="0"/>
                </a:rPr>
                <a:t>2. Những từ ngữ, hình ảnh, ý tưởng nảy sinh trong đầu em là: lời thì thầm cỏ cây, sương trắng, núi non, biển khơi sóng vỗ, …</a:t>
              </a:r>
            </a:p>
            <a:p>
              <a:r>
                <a:rPr lang="vi-VN" sz="2000" dirty="0">
                  <a:latin typeface="SVN-KG Ten Thousand Reasons" panose="02040603050506020204" pitchFamily="18" charset="0"/>
                </a:rPr>
                <a:t>3. Em viết điều này là để thay lời thiên nhiên, gửi đến con người thông điệp bảo vệ môi trường.</a:t>
              </a:r>
            </a:p>
          </p:txBody>
        </p:sp>
      </p:grpSp>
      <p:sp>
        <p:nvSpPr>
          <p:cNvPr id="24" name="Rectangle: Rounded Corners 6">
            <a:extLst>
              <a:ext uri="{FF2B5EF4-FFF2-40B4-BE49-F238E27FC236}">
                <a16:creationId xmlns:a16="http://schemas.microsoft.com/office/drawing/2014/main" id="{4A5D039D-73F6-E744-B4D6-DCF848DDEEFB}"/>
              </a:ext>
            </a:extLst>
          </p:cNvPr>
          <p:cNvSpPr/>
          <p:nvPr/>
        </p:nvSpPr>
        <p:spPr>
          <a:xfrm>
            <a:off x="4906281" y="1704000"/>
            <a:ext cx="2376264" cy="454981"/>
          </a:xfrm>
          <a:prstGeom prst="roundRect">
            <a:avLst/>
          </a:prstGeom>
          <a:solidFill>
            <a:schemeClr val="accent6">
              <a:lumMod val="75000"/>
            </a:schemeClr>
          </a:solidFill>
          <a:ln>
            <a:solidFill>
              <a:srgbClr val="7A5A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SVN-Clementine" panose="020F0502020204030203" pitchFamily="34" charset="0"/>
              </a:rPr>
              <a:t>Phiếu</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học</a:t>
            </a:r>
            <a:r>
              <a:rPr lang="en-US" sz="2800" dirty="0">
                <a:solidFill>
                  <a:schemeClr val="bg1"/>
                </a:solidFill>
                <a:latin typeface="SVN-Clementine" panose="020F0502020204030203" pitchFamily="34" charset="0"/>
              </a:rPr>
              <a:t> </a:t>
            </a:r>
            <a:r>
              <a:rPr lang="en-US" sz="2800" dirty="0" err="1">
                <a:solidFill>
                  <a:schemeClr val="bg1"/>
                </a:solidFill>
                <a:latin typeface="SVN-Clementine" panose="020F0502020204030203" pitchFamily="34" charset="0"/>
              </a:rPr>
              <a:t>tập</a:t>
            </a:r>
            <a:endParaRPr lang="en-US" sz="2800" dirty="0">
              <a:solidFill>
                <a:schemeClr val="bg1"/>
              </a:solidFill>
              <a:latin typeface="SVN-Clementine" panose="020F0502020204030203" pitchFamily="34" charset="0"/>
            </a:endParaRPr>
          </a:p>
        </p:txBody>
      </p:sp>
    </p:spTree>
    <p:extLst>
      <p:ext uri="{BB962C8B-B14F-4D97-AF65-F5344CB8AC3E}">
        <p14:creationId xmlns:p14="http://schemas.microsoft.com/office/powerpoint/2010/main" val="22048032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000">
        <p159:morph option="byObject"/>
      </p:transition>
    </mc:Choice>
    <mc:Fallback>
      <p:transition spd="slow"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1804915"/>
            <a:chOff x="7506785" y="1538306"/>
            <a:chExt cx="3873600" cy="1804915"/>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1804915"/>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3. Làm thơ</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017364" y="1309966"/>
            <a:ext cx="7793382"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164825" y="1413864"/>
            <a:ext cx="7970459" cy="3170099"/>
          </a:xfrm>
          <a:prstGeom prst="rect">
            <a:avLst/>
          </a:prstGeom>
          <a:noFill/>
        </p:spPr>
        <p:txBody>
          <a:bodyPr wrap="square">
            <a:spAutoFit/>
          </a:bodyPr>
          <a:lstStyle/>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Thể hiện những ấn tượng, cảm xúc đó bằng những từ ngữ thích hợp.</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Chọn những từ ngữ gợi tả âm thanh, mùi vị, màu sắc, hình ảnh của sự vật, hiện tượng để thể hiện rõ nhất, chính xác nhất cảm xúc, ý tưởng của em.</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Dùng các biện pháp tu từ để tăng hiệu quả biểu đạt của bài thơ.</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Thay thế những từ ngữ đã viết bằng những từ ngữ khác có vần giống hoặc gần nhau để gieo vần cho bài thơ.</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Ngắt nhịp ở những vị trí phù hợp, đảm bảo thể hiện hiệu quả ý tưởng của em.</a:t>
            </a:r>
          </a:p>
          <a:p>
            <a:pPr marL="342900" indent="-342900">
              <a:buFont typeface="Wingdings" panose="05000000000000000000" pitchFamily="2" charset="2"/>
              <a:buChar char="q"/>
            </a:pPr>
            <a:r>
              <a:rPr lang="vi-VN" sz="2000" dirty="0">
                <a:solidFill>
                  <a:schemeClr val="accent6"/>
                </a:solidFill>
                <a:latin typeface="SVN-KG Ten Thousand Reasons" panose="02040603050506020204" pitchFamily="18" charset="0"/>
              </a:rPr>
              <a:t>Đọc diễn cảm các câu thơ đã viết, lắng nghe xem giọng điệu có phù hợp với cảm xúc mà em muốn thể hiện hay không.</a:t>
            </a:r>
          </a:p>
          <a:p>
            <a:pPr marL="342900" indent="-342900">
              <a:buFont typeface="Wingdings" panose="05000000000000000000" pitchFamily="2" charset="2"/>
              <a:buChar char="q"/>
            </a:pPr>
            <a:endParaRPr lang="vi-VN" sz="2000" dirty="0">
              <a:solidFill>
                <a:schemeClr val="accent6"/>
              </a:solidFill>
              <a:latin typeface="SVN-KG Ten Thousand Reasons" panose="02040603050506020204" pitchFamily="18" charset="0"/>
            </a:endParaRPr>
          </a:p>
        </p:txBody>
      </p:sp>
    </p:spTree>
    <p:extLst>
      <p:ext uri="{BB962C8B-B14F-4D97-AF65-F5344CB8AC3E}">
        <p14:creationId xmlns:p14="http://schemas.microsoft.com/office/powerpoint/2010/main" val="317050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peelOff"/>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4" presetClass="entr" presetSubtype="5"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vertical)">
                                      <p:cBhvr>
                                        <p:cTn id="22" dur="500"/>
                                        <p:tgtEl>
                                          <p:spTgt spid="16"/>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B19CA-0202-D44A-8DED-B88794EB0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2" y="0"/>
            <a:ext cx="12156067" cy="6858000"/>
          </a:xfrm>
          <a:prstGeom prst="rect">
            <a:avLst/>
          </a:prstGeom>
        </p:spPr>
      </p:pic>
      <p:pic>
        <p:nvPicPr>
          <p:cNvPr id="16" name="Content Placeholder 3">
            <a:extLst>
              <a:ext uri="{FF2B5EF4-FFF2-40B4-BE49-F238E27FC236}">
                <a16:creationId xmlns:a16="http://schemas.microsoft.com/office/drawing/2014/main" id="{04945FBC-DFD9-1D4D-B68B-275D47FF1B41}"/>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ackgroundRemoval t="25938" b="90625" l="6250" r="98102">
                        <a14:foregroundMark x1="35972" y1="27187" x2="28981" y2="28160"/>
                        <a14:foregroundMark x1="28981" y1="28160" x2="28796" y2="28403"/>
                        <a14:foregroundMark x1="35231" y1="27743" x2="30833" y2="25938"/>
                        <a14:foregroundMark x1="32315" y1="26354" x2="33935" y2="26215"/>
                        <a14:foregroundMark x1="13611" y1="45313" x2="7963" y2="79375"/>
                        <a14:foregroundMark x1="7963" y1="79375" x2="7963" y2="79375"/>
                        <a14:foregroundMark x1="4444" y1="53681" x2="6296" y2="73056"/>
                        <a14:foregroundMark x1="6296" y1="73056" x2="6296" y2="73056"/>
                        <a14:foregroundMark x1="26250" y1="49965" x2="32778" y2="50139"/>
                        <a14:foregroundMark x1="32778" y1="50139" x2="33380" y2="50382"/>
                        <a14:foregroundMark x1="40370" y1="31007" x2="41991" y2="35694"/>
                        <a14:foregroundMark x1="41620" y1="37604" x2="41620" y2="33507"/>
                        <a14:foregroundMark x1="8102" y1="80069" x2="87593" y2="84583"/>
                        <a14:foregroundMark x1="7593" y1="85139" x2="88519" y2="85729"/>
                        <a14:foregroundMark x1="88519" y1="85729" x2="89630" y2="86528"/>
                        <a14:foregroundMark x1="7407" y1="88299" x2="57731" y2="90625"/>
                        <a14:foregroundMark x1="95487" y1="83985" x2="97315" y2="84167"/>
                        <a14:foregroundMark x1="92466" y1="83684" x2="93522" y2="83789"/>
                        <a14:foregroundMark x1="88333" y1="83889" x2="95278" y2="87465"/>
                        <a14:foregroundMark x1="95278" y1="87465" x2="95278" y2="87465"/>
                        <a14:foregroundMark x1="40370" y1="28681" x2="42176" y2="30486"/>
                        <a14:foregroundMark x1="40370" y1="28958" x2="42176" y2="30764"/>
                        <a14:foregroundMark x1="93704" y1="88854" x2="98102" y2="88993"/>
                        <a14:backgroundMark x1="93148" y1="82118" x2="98031" y2="88483"/>
                        <a14:backgroundMark x1="88750" y1="82674" x2="99028" y2="87326"/>
                        <a14:backgroundMark x1="99028" y1="87326" x2="99028" y2="87326"/>
                      </a14:backgroundRemoval>
                    </a14:imgEffect>
                    <a14:imgEffect>
                      <a14:brightnessContrast contrast="40000"/>
                    </a14:imgEffect>
                  </a14:imgLayer>
                </a14:imgProps>
              </a:ext>
              <a:ext uri="{28A0092B-C50C-407E-A947-70E740481C1C}">
                <a14:useLocalDpi xmlns:a14="http://schemas.microsoft.com/office/drawing/2010/main" val="0"/>
              </a:ext>
            </a:extLst>
          </a:blip>
          <a:srcRect l="4645" t="19760" r="1563" b="10192"/>
          <a:stretch/>
        </p:blipFill>
        <p:spPr>
          <a:xfrm>
            <a:off x="22486" y="-13447"/>
            <a:ext cx="6887193" cy="6858000"/>
          </a:xfrm>
        </p:spPr>
      </p:pic>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6">
            <a:duotone>
              <a:prstClr val="black"/>
              <a:schemeClr val="accent6">
                <a:tint val="45000"/>
                <a:satMod val="400000"/>
              </a:schemeClr>
            </a:duotone>
          </a:blip>
          <a:srcRect b="53953"/>
          <a:stretch/>
        </p:blipFill>
        <p:spPr>
          <a:xfrm>
            <a:off x="521311" y="4308480"/>
            <a:ext cx="12133092" cy="2549520"/>
          </a:xfrm>
          <a:prstGeom prst="rect">
            <a:avLst/>
          </a:prstGeom>
        </p:spPr>
      </p:pic>
      <p:sp>
        <p:nvSpPr>
          <p:cNvPr id="17" name="TextBox 16">
            <a:extLst>
              <a:ext uri="{FF2B5EF4-FFF2-40B4-BE49-F238E27FC236}">
                <a16:creationId xmlns:a16="http://schemas.microsoft.com/office/drawing/2014/main" id="{D1C540B9-D114-DD40-BA48-D0D6FA890BA9}"/>
              </a:ext>
            </a:extLst>
          </p:cNvPr>
          <p:cNvSpPr txBox="1"/>
          <p:nvPr/>
        </p:nvSpPr>
        <p:spPr>
          <a:xfrm>
            <a:off x="3636311" y="1832820"/>
            <a:ext cx="2641957" cy="2246769"/>
          </a:xfrm>
          <a:prstGeom prst="rect">
            <a:avLst/>
          </a:prstGeom>
          <a:noFill/>
        </p:spPr>
        <p:txBody>
          <a:bodyPr wrap="square" rtlCol="0">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r>
              <a:rPr lang="en-US" sz="1400" b="1" i="1" dirty="0">
                <a:solidFill>
                  <a:schemeClr val="accent5">
                    <a:lumMod val="75000"/>
                  </a:schemeClr>
                </a:solidFill>
                <a:latin typeface="Book Antiqua" panose="02040602050305030304" pitchFamily="18" charset="0"/>
              </a:rPr>
              <a:t>?</a:t>
            </a: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khí</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đã</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Đất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ngàn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năm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đau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khổ</a:t>
            </a:r>
            <a:r>
              <a:rPr lang="en-US" sz="1400" b="1" i="1" dirty="0">
                <a:solidFill>
                  <a:schemeClr val="accent5">
                    <a:lumMod val="75000"/>
                  </a:schemeClr>
                </a:solidFill>
                <a:latin typeface="Book Antiqua" panose="02040602050305030304" pitchFamily="18" charset="0"/>
              </a:rPr>
              <a:t>, </a:t>
            </a:r>
          </a:p>
          <a:p>
            <a:r>
              <a:rPr lang="en-US" sz="1400" b="1" i="1" dirty="0" err="1">
                <a:solidFill>
                  <a:schemeClr val="accent5">
                    <a:lumMod val="75000"/>
                  </a:schemeClr>
                </a:solidFill>
                <a:latin typeface="Book Antiqua" panose="02040602050305030304" pitchFamily="18" charset="0"/>
              </a:rPr>
              <a:t>Sương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trắng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núi</a:t>
            </a:r>
            <a:r>
              <a:rPr lang="en-US" sz="1400" b="1" i="1" dirty="0">
                <a:solidFill>
                  <a:schemeClr val="accent5">
                    <a:lumMod val="75000"/>
                  </a:schemeClr>
                </a:solidFill>
                <a:latin typeface="Book Antiqua" panose="02040602050305030304" pitchFamily="18" charset="0"/>
              </a:rPr>
              <a:t> non.</a:t>
            </a:r>
          </a:p>
          <a:p>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trùng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con?</a:t>
            </a:r>
          </a:p>
          <a:p>
            <a:r>
              <a:rPr lang="en-US" sz="1400" b="1" i="1" dirty="0">
                <a:solidFill>
                  <a:schemeClr val="accent5">
                    <a:lumMod val="75000"/>
                  </a:schemeClr>
                </a:solidFill>
                <a:latin typeface="Book Antiqua" panose="02040602050305030304" pitchFamily="18" charset="0"/>
              </a:rPr>
              <a:t> </a:t>
            </a:r>
          </a:p>
        </p:txBody>
      </p:sp>
      <p:sp>
        <p:nvSpPr>
          <p:cNvPr id="18" name="Rectangle 17">
            <a:extLst>
              <a:ext uri="{FF2B5EF4-FFF2-40B4-BE49-F238E27FC236}">
                <a16:creationId xmlns:a16="http://schemas.microsoft.com/office/drawing/2014/main" id="{F08F2F05-9213-A748-A114-2866704052BE}"/>
              </a:ext>
            </a:extLst>
          </p:cNvPr>
          <p:cNvSpPr/>
          <p:nvPr/>
        </p:nvSpPr>
        <p:spPr>
          <a:xfrm>
            <a:off x="6042210" y="1832820"/>
            <a:ext cx="3427530" cy="2462213"/>
          </a:xfrm>
          <a:prstGeom prst="rect">
            <a:avLst/>
          </a:prstGeom>
        </p:spPr>
        <p:txBody>
          <a:bodyPr>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nói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Nhủ</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nhắc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chứa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bao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muộn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phiền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Tiếng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triền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Khuyên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người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còn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thơ</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dại</a:t>
            </a:r>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Quay </a:t>
            </a:r>
            <a:r>
              <a:rPr lang="en-US" sz="1400" b="1" i="1" dirty="0" err="1">
                <a:solidFill>
                  <a:schemeClr val="accent5">
                    <a:lumMod val="75000"/>
                  </a:schemeClr>
                </a:solidFill>
                <a:latin typeface="Book Antiqua" panose="02040602050305030304" pitchFamily="18" charset="0"/>
              </a:rPr>
              <a:t>đầu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về</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bình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yên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endParaRPr lang="en-US" sz="1400" b="1" i="1" dirty="0">
              <a:solidFill>
                <a:schemeClr val="accent5">
                  <a:lumMod val="75000"/>
                </a:schemeClr>
              </a:solidFill>
              <a:latin typeface="Book Antiqua" panose="02040602050305030304" pitchFamily="18" charset="0"/>
            </a:endParaRPr>
          </a:p>
        </p:txBody>
      </p:sp>
      <p:sp>
        <p:nvSpPr>
          <p:cNvPr id="19" name="TextBox 18">
            <a:extLst>
              <a:ext uri="{FF2B5EF4-FFF2-40B4-BE49-F238E27FC236}">
                <a16:creationId xmlns:a16="http://schemas.microsoft.com/office/drawing/2014/main" id="{DBDC6CB2-97A3-7646-A485-F96E4B1C679F}"/>
              </a:ext>
            </a:extLst>
          </p:cNvPr>
          <p:cNvSpPr txBox="1"/>
          <p:nvPr/>
        </p:nvSpPr>
        <p:spPr>
          <a:xfrm>
            <a:off x="8169005" y="965461"/>
            <a:ext cx="1728463" cy="338554"/>
          </a:xfrm>
          <a:prstGeom prst="rect">
            <a:avLst/>
          </a:prstGeom>
          <a:noFill/>
        </p:spPr>
        <p:txBody>
          <a:bodyPr wrap="square" rtlCol="0">
            <a:spAutoFit/>
          </a:bodyPr>
          <a:lstStyle/>
          <a:p>
            <a:r>
              <a:rPr lang="en-US" sz="1600" b="1" dirty="0" err="1">
                <a:solidFill>
                  <a:schemeClr val="accent1">
                    <a:lumMod val="75000"/>
                  </a:schemeClr>
                </a:solidFill>
                <a:latin typeface="SVN-Segoe Print" panose="020B0606040200020203" pitchFamily="34" charset="0"/>
              </a:rPr>
              <a:t>Cô</a:t>
            </a:r>
            <a:r>
              <a:rPr lang="en-US" sz="1600" b="1" dirty="0">
                <a:solidFill>
                  <a:schemeClr val="accent1">
                    <a:lumMod val="75000"/>
                  </a:schemeClr>
                </a:solidFill>
                <a:latin typeface="SVN-Segoe Print" panose="020B0606040200020203" pitchFamily="34" charset="0"/>
              </a:rPr>
              <a:t> </a:t>
            </a:r>
            <a:r>
              <a:rPr lang="en-US" sz="1600" b="1" dirty="0" err="1">
                <a:solidFill>
                  <a:schemeClr val="accent1">
                    <a:lumMod val="75000"/>
                  </a:schemeClr>
                </a:solidFill>
                <a:latin typeface="SVN-Segoe Print" panose="020B0606040200020203" pitchFamily="34" charset="0"/>
              </a:rPr>
              <a:t>Ngọc</a:t>
            </a:r>
            <a:r>
              <a:rPr lang="en-US" sz="1600" b="1" dirty="0">
                <a:solidFill>
                  <a:schemeClr val="accent1">
                    <a:lumMod val="75000"/>
                  </a:schemeClr>
                </a:solidFill>
                <a:latin typeface="SVN-Segoe Print" panose="020B0606040200020203" pitchFamily="34" charset="0"/>
              </a:rPr>
              <a:t> Phan </a:t>
            </a:r>
          </a:p>
        </p:txBody>
      </p:sp>
      <p:sp>
        <p:nvSpPr>
          <p:cNvPr id="3" name="Rectangle 2">
            <a:extLst>
              <a:ext uri="{FF2B5EF4-FFF2-40B4-BE49-F238E27FC236}">
                <a16:creationId xmlns:a16="http://schemas.microsoft.com/office/drawing/2014/main" id="{2E7D7B9C-F303-1941-A710-8740F7FBB7C8}"/>
              </a:ext>
            </a:extLst>
          </p:cNvPr>
          <p:cNvSpPr/>
          <p:nvPr/>
        </p:nvSpPr>
        <p:spPr>
          <a:xfrm>
            <a:off x="8937367" y="1832820"/>
            <a:ext cx="2938272" cy="2031325"/>
          </a:xfrm>
          <a:prstGeom prst="rect">
            <a:avLst/>
          </a:prstGeom>
        </p:spPr>
        <p:txBody>
          <a:bodyPr wrap="square">
            <a:spAutoFit/>
          </a:bodyPr>
          <a:lstStyle/>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đáp</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ồn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ào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vội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Mà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lặng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rất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lạ</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biết</a:t>
            </a:r>
            <a:r>
              <a:rPr lang="en-US" sz="1400" b="1" i="1" dirty="0">
                <a:solidFill>
                  <a:schemeClr val="accent5">
                    <a:lumMod val="75000"/>
                  </a:schemeClr>
                </a:solidFill>
                <a:latin typeface="Book Antiqua" panose="02040602050305030304" pitchFamily="18" charset="0"/>
              </a:rPr>
              <a:t> bao </a:t>
            </a:r>
            <a:r>
              <a:rPr lang="en-US" sz="1400" b="1" i="1" dirty="0" err="1">
                <a:solidFill>
                  <a:schemeClr val="accent5">
                    <a:lumMod val="75000"/>
                  </a:schemeClr>
                </a:solidFill>
                <a:latin typeface="Book Antiqua" panose="02040602050305030304" pitchFamily="18" charset="0"/>
              </a:rPr>
              <a:t>điều</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Mẹ</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Đất</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thú</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Giữ</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môi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trường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sống</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Hạnh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phúc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sẽ</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endParaRPr lang="en-US" sz="1400" b="1" dirty="0">
              <a:solidFill>
                <a:schemeClr val="accent5">
                  <a:lumMod val="75000"/>
                </a:schemeClr>
              </a:solidFill>
            </a:endParaRPr>
          </a:p>
        </p:txBody>
      </p:sp>
      <p:sp>
        <p:nvSpPr>
          <p:cNvPr id="22" name="Google Shape;94;p2">
            <a:extLst>
              <a:ext uri="{FF2B5EF4-FFF2-40B4-BE49-F238E27FC236}">
                <a16:creationId xmlns:a16="http://schemas.microsoft.com/office/drawing/2014/main" id="{74ACD82C-6069-444E-9755-C58CC962C3A1}"/>
              </a:ext>
            </a:extLst>
          </p:cNvPr>
          <p:cNvSpPr/>
          <p:nvPr/>
        </p:nvSpPr>
        <p:spPr>
          <a:xfrm>
            <a:off x="4672300" y="257615"/>
            <a:ext cx="4979773" cy="707846"/>
          </a:xfrm>
          <a:prstGeom prst="rect">
            <a:avLst/>
          </a:prstGeom>
          <a:no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i="0" u="none" strike="noStrike" cap="none" dirty="0">
                <a:solidFill>
                  <a:schemeClr val="accent2">
                    <a:lumMod val="75000"/>
                  </a:schemeClr>
                </a:solidFill>
                <a:latin typeface="SVN-Hollie Script Pro" pitchFamily="2" charset="77"/>
                <a:ea typeface="Times New Roman"/>
                <a:cs typeface="Times New Roman"/>
                <a:sym typeface="Times New Roman"/>
              </a:rPr>
              <a:t>Lời đáp của thiên nhiên</a:t>
            </a:r>
            <a:endParaRPr sz="4000" b="1" i="0" u="none" strike="noStrike" cap="none" dirty="0">
              <a:solidFill>
                <a:schemeClr val="accent2">
                  <a:lumMod val="75000"/>
                </a:schemeClr>
              </a:solidFill>
              <a:latin typeface="SVN-Hollie Script Pro" pitchFamily="2" charset="77"/>
              <a:ea typeface="Times New Roman"/>
              <a:cs typeface="Times New Roman"/>
              <a:sym typeface="Times New Roman"/>
            </a:endParaRPr>
          </a:p>
        </p:txBody>
      </p:sp>
    </p:spTree>
    <p:extLst>
      <p:ext uri="{BB962C8B-B14F-4D97-AF65-F5344CB8AC3E}">
        <p14:creationId xmlns:p14="http://schemas.microsoft.com/office/powerpoint/2010/main" val="662195312"/>
      </p:ext>
    </p:extLst>
  </p:cSld>
  <p:clrMapOvr>
    <a:masterClrMapping/>
  </p:clrMapOvr>
  <mc:AlternateContent xmlns:mc="http://schemas.openxmlformats.org/markup-compatibility/2006">
    <mc:Choice xmlns:p14="http://schemas.microsoft.com/office/powerpoint/2010/main" Requires="p14">
      <p:transition spd="slow" p14:dur="1400" advTm="4000">
        <p14:rippl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9"/>
                                        </p:tgtEl>
                                      </p:cBhvr>
                                    </p:animEffect>
                                  </p:childTnLst>
                                </p:cTn>
                              </p:par>
                            </p:childTnLst>
                          </p:cTn>
                        </p:par>
                        <p:par>
                          <p:cTn id="19" fill="hold">
                            <p:stCondLst>
                              <p:cond delay="1400"/>
                            </p:stCondLst>
                            <p:childTnLst>
                              <p:par>
                                <p:cTn id="20" presetID="42"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2400"/>
                            </p:stCondLst>
                            <p:childTnLst>
                              <p:par>
                                <p:cTn id="26" presetID="42" presetClass="entr" presetSubtype="0" fill="hold" grpId="0" nodeType="afterEffect">
                                  <p:stCondLst>
                                    <p:cond delay="1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4400"/>
                            </p:stCondLst>
                            <p:childTnLst>
                              <p:par>
                                <p:cTn id="32" presetID="42" presetClass="entr" presetSubtype="0" fill="hold" grpId="0" nodeType="after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EB19CA-0202-D44A-8DED-B88794EB0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2" y="0"/>
            <a:ext cx="12156067" cy="6858000"/>
          </a:xfrm>
          <a:prstGeom prst="rect">
            <a:avLst/>
          </a:prstGeom>
        </p:spPr>
      </p:pic>
      <p:pic>
        <p:nvPicPr>
          <p:cNvPr id="16" name="Content Placeholder 3">
            <a:extLst>
              <a:ext uri="{FF2B5EF4-FFF2-40B4-BE49-F238E27FC236}">
                <a16:creationId xmlns:a16="http://schemas.microsoft.com/office/drawing/2014/main" id="{04945FBC-DFD9-1D4D-B68B-275D47FF1B41}"/>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backgroundRemoval t="25938" b="90625" l="6250" r="98102">
                        <a14:foregroundMark x1="35972" y1="27187" x2="28981" y2="28160"/>
                        <a14:foregroundMark x1="28981" y1="28160" x2="28796" y2="28403"/>
                        <a14:foregroundMark x1="35231" y1="27743" x2="30833" y2="25938"/>
                        <a14:foregroundMark x1="32315" y1="26354" x2="33935" y2="26215"/>
                        <a14:foregroundMark x1="13611" y1="45313" x2="7963" y2="79375"/>
                        <a14:foregroundMark x1="7963" y1="79375" x2="7963" y2="79375"/>
                        <a14:foregroundMark x1="4444" y1="53681" x2="6296" y2="73056"/>
                        <a14:foregroundMark x1="6296" y1="73056" x2="6296" y2="73056"/>
                        <a14:foregroundMark x1="26250" y1="49965" x2="32778" y2="50139"/>
                        <a14:foregroundMark x1="32778" y1="50139" x2="33380" y2="50382"/>
                        <a14:foregroundMark x1="40370" y1="31007" x2="41991" y2="35694"/>
                        <a14:foregroundMark x1="41620" y1="37604" x2="41620" y2="33507"/>
                        <a14:foregroundMark x1="8102" y1="80069" x2="87593" y2="84583"/>
                        <a14:foregroundMark x1="7593" y1="85139" x2="88519" y2="85729"/>
                        <a14:foregroundMark x1="88519" y1="85729" x2="89630" y2="86528"/>
                        <a14:foregroundMark x1="7407" y1="88299" x2="57731" y2="90625"/>
                        <a14:foregroundMark x1="95487" y1="83985" x2="97315" y2="84167"/>
                        <a14:foregroundMark x1="92466" y1="83684" x2="93522" y2="83789"/>
                        <a14:foregroundMark x1="88333" y1="83889" x2="95278" y2="87465"/>
                        <a14:foregroundMark x1="95278" y1="87465" x2="95278" y2="87465"/>
                        <a14:foregroundMark x1="40370" y1="28681" x2="42176" y2="30486"/>
                        <a14:foregroundMark x1="40370" y1="28958" x2="42176" y2="30764"/>
                        <a14:foregroundMark x1="93704" y1="88854" x2="98102" y2="88993"/>
                        <a14:backgroundMark x1="93148" y1="82118" x2="98031" y2="88483"/>
                        <a14:backgroundMark x1="88750" y1="82674" x2="99028" y2="87326"/>
                        <a14:backgroundMark x1="99028" y1="87326" x2="99028" y2="87326"/>
                      </a14:backgroundRemoval>
                    </a14:imgEffect>
                    <a14:imgEffect>
                      <a14:brightnessContrast contrast="40000"/>
                    </a14:imgEffect>
                  </a14:imgLayer>
                </a14:imgProps>
              </a:ext>
              <a:ext uri="{28A0092B-C50C-407E-A947-70E740481C1C}">
                <a14:useLocalDpi xmlns:a14="http://schemas.microsoft.com/office/drawing/2010/main" val="0"/>
              </a:ext>
            </a:extLst>
          </a:blip>
          <a:srcRect l="4645" t="19760" r="1563" b="10192"/>
          <a:stretch/>
        </p:blipFill>
        <p:spPr>
          <a:xfrm>
            <a:off x="22486" y="-13447"/>
            <a:ext cx="6887193" cy="6858000"/>
          </a:xfrm>
        </p:spPr>
      </p:pic>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6">
            <a:duotone>
              <a:prstClr val="black"/>
              <a:schemeClr val="accent6">
                <a:tint val="45000"/>
                <a:satMod val="400000"/>
              </a:schemeClr>
            </a:duotone>
          </a:blip>
          <a:srcRect b="53953"/>
          <a:stretch/>
        </p:blipFill>
        <p:spPr>
          <a:xfrm>
            <a:off x="521311" y="4308480"/>
            <a:ext cx="12133092" cy="2549520"/>
          </a:xfrm>
          <a:prstGeom prst="rect">
            <a:avLst/>
          </a:prstGeom>
        </p:spPr>
      </p:pic>
      <p:sp>
        <p:nvSpPr>
          <p:cNvPr id="17" name="TextBox 16">
            <a:extLst>
              <a:ext uri="{FF2B5EF4-FFF2-40B4-BE49-F238E27FC236}">
                <a16:creationId xmlns:a16="http://schemas.microsoft.com/office/drawing/2014/main" id="{D1C540B9-D114-DD40-BA48-D0D6FA890BA9}"/>
              </a:ext>
            </a:extLst>
          </p:cNvPr>
          <p:cNvSpPr txBox="1"/>
          <p:nvPr/>
        </p:nvSpPr>
        <p:spPr>
          <a:xfrm>
            <a:off x="3636311" y="1832820"/>
            <a:ext cx="2641957" cy="2246769"/>
          </a:xfrm>
          <a:prstGeom prst="rect">
            <a:avLst/>
          </a:prstGeom>
          <a:noFill/>
        </p:spPr>
        <p:txBody>
          <a:bodyPr wrap="square" rtlCol="0">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thì</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r>
              <a:rPr lang="en-US" sz="1400" b="1" i="1" dirty="0">
                <a:solidFill>
                  <a:schemeClr val="accent5">
                    <a:lumMod val="75000"/>
                  </a:schemeClr>
                </a:solidFill>
                <a:latin typeface="Book Antiqua" panose="02040602050305030304" pitchFamily="18" charset="0"/>
              </a:rPr>
              <a:t>?</a:t>
            </a: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thở</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khí</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đã</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6">
                    <a:lumMod val="75000"/>
                  </a:schemeClr>
                </a:solidFill>
                <a:latin typeface="Book Antiqua" panose="02040602050305030304" pitchFamily="18" charset="0"/>
              </a:rPr>
              <a:t>Đất</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ngàn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năm</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đau</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khổ</a:t>
            </a:r>
            <a:r>
              <a:rPr lang="en-US" sz="1400" b="1" i="1" dirty="0">
                <a:solidFill>
                  <a:schemeClr val="accent6">
                    <a:lumMod val="75000"/>
                  </a:schemeClr>
                </a:solidFill>
                <a:latin typeface="Book Antiqua" panose="02040602050305030304" pitchFamily="18" charset="0"/>
              </a:rPr>
              <a:t>,</a:t>
            </a:r>
            <a:r>
              <a:rPr lang="en-US" sz="1400" b="1" i="1" dirty="0">
                <a:solidFill>
                  <a:schemeClr val="accent5">
                    <a:lumMod val="75000"/>
                  </a:schemeClr>
                </a:solidFill>
                <a:latin typeface="Book Antiqua" panose="02040602050305030304" pitchFamily="18" charset="0"/>
              </a:rPr>
              <a:t> </a:t>
            </a:r>
          </a:p>
          <a:p>
            <a:r>
              <a:rPr lang="en-US" sz="1400" b="1" i="1" dirty="0" err="1">
                <a:solidFill>
                  <a:schemeClr val="accent5">
                    <a:lumMod val="75000"/>
                  </a:schemeClr>
                </a:solidFill>
                <a:latin typeface="Book Antiqua" panose="02040602050305030304" pitchFamily="18" charset="0"/>
              </a:rPr>
              <a:t>Sương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giăng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trắng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núi</a:t>
            </a:r>
            <a:r>
              <a:rPr lang="en-US" sz="1400" b="1" i="1" dirty="0">
                <a:solidFill>
                  <a:schemeClr val="accent5">
                    <a:lumMod val="75000"/>
                  </a:schemeClr>
                </a:solidFill>
                <a:latin typeface="Book Antiqua" panose="02040602050305030304" pitchFamily="18" charset="0"/>
              </a:rPr>
              <a:t> non.</a:t>
            </a:r>
          </a:p>
          <a:p>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trùng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khơi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Có</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không</a:t>
            </a:r>
            <a:r>
              <a:rPr lang="en-US" sz="1400" b="1" i="1" dirty="0">
                <a:solidFill>
                  <a:schemeClr val="accent5">
                    <a:lumMod val="75000"/>
                  </a:schemeClr>
                </a:solidFill>
                <a:latin typeface="Book Antiqua" panose="02040602050305030304" pitchFamily="18" charset="0"/>
              </a:rPr>
              <a:t> con?</a:t>
            </a:r>
          </a:p>
          <a:p>
            <a:r>
              <a:rPr lang="en-US" sz="1400" b="1" i="1" dirty="0">
                <a:solidFill>
                  <a:schemeClr val="accent5">
                    <a:lumMod val="75000"/>
                  </a:schemeClr>
                </a:solidFill>
                <a:latin typeface="Book Antiqua" panose="02040602050305030304" pitchFamily="18" charset="0"/>
              </a:rPr>
              <a:t> </a:t>
            </a:r>
          </a:p>
        </p:txBody>
      </p:sp>
      <p:sp>
        <p:nvSpPr>
          <p:cNvPr id="18" name="Rectangle 17">
            <a:extLst>
              <a:ext uri="{FF2B5EF4-FFF2-40B4-BE49-F238E27FC236}">
                <a16:creationId xmlns:a16="http://schemas.microsoft.com/office/drawing/2014/main" id="{F08F2F05-9213-A748-A114-2866704052BE}"/>
              </a:ext>
            </a:extLst>
          </p:cNvPr>
          <p:cNvSpPr/>
          <p:nvPr/>
        </p:nvSpPr>
        <p:spPr>
          <a:xfrm>
            <a:off x="6042210" y="1832820"/>
            <a:ext cx="3427530" cy="2462213"/>
          </a:xfrm>
          <a:prstGeom prst="rect">
            <a:avLst/>
          </a:prstGeom>
        </p:spPr>
        <p:txBody>
          <a:bodyPr>
            <a:spAutoFit/>
          </a:bodyPr>
          <a:lstStyle/>
          <a:p>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gió</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nói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Nhủ</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và</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nhắc</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nhở</a:t>
            </a:r>
            <a:endParaRPr lang="en-US" sz="1400" b="1" i="1" dirty="0">
              <a:solidFill>
                <a:srgbClr val="C00000"/>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chứa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bao</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muộn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phiền</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a:solidFill>
                  <a:schemeClr val="accent5">
                    <a:lumMod val="75000"/>
                  </a:schemeClr>
                </a:solidFill>
                <a:latin typeface="Book Antiqua" panose="02040602050305030304" pitchFamily="18" charset="0"/>
              </a:rPr>
              <a:t>Con </a:t>
            </a:r>
            <a:r>
              <a:rPr lang="en-US" sz="1400" b="1" i="1" dirty="0" err="1">
                <a:solidFill>
                  <a:schemeClr val="accent5">
                    <a:lumMod val="75000"/>
                  </a:schemeClr>
                </a:solidFill>
                <a:latin typeface="Book Antiqua" panose="02040602050305030304" pitchFamily="18" charset="0"/>
              </a:rPr>
              <a:t>nghe</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từ</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biển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cả</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Tiếng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sóng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vỗ</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triền</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miên</a:t>
            </a:r>
            <a:endParaRPr lang="en-US" sz="1400" b="1" i="1" dirty="0">
              <a:solidFill>
                <a:srgbClr val="C00000"/>
              </a:solidFill>
              <a:latin typeface="Book Antiqua" panose="02040602050305030304" pitchFamily="18" charset="0"/>
            </a:endParaRPr>
          </a:p>
          <a:p>
            <a:r>
              <a:rPr lang="en-US" sz="1400" b="1" i="1" dirty="0" err="1">
                <a:solidFill>
                  <a:schemeClr val="accent6">
                    <a:lumMod val="75000"/>
                  </a:schemeClr>
                </a:solidFill>
                <a:latin typeface="Book Antiqua" panose="02040602050305030304" pitchFamily="18" charset="0"/>
              </a:rPr>
              <a:t>Khuyên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người</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còn</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thơ</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dại</a:t>
            </a:r>
            <a:endParaRPr lang="en-US" sz="1400" b="1" i="1" dirty="0">
              <a:solidFill>
                <a:schemeClr val="accent6">
                  <a:lumMod val="75000"/>
                </a:schemeClr>
              </a:solidFill>
              <a:latin typeface="Book Antiqua" panose="02040602050305030304" pitchFamily="18" charset="0"/>
            </a:endParaRPr>
          </a:p>
          <a:p>
            <a:r>
              <a:rPr lang="en-US" sz="1400" b="1" i="1" dirty="0">
                <a:solidFill>
                  <a:schemeClr val="accent6">
                    <a:lumMod val="75000"/>
                  </a:schemeClr>
                </a:solidFill>
                <a:latin typeface="Book Antiqua" panose="02040602050305030304" pitchFamily="18" charset="0"/>
              </a:rPr>
              <a:t>Quay </a:t>
            </a:r>
            <a:r>
              <a:rPr lang="en-US" sz="1400" b="1" i="1" dirty="0" err="1">
                <a:solidFill>
                  <a:schemeClr val="accent6">
                    <a:lumMod val="75000"/>
                  </a:schemeClr>
                </a:solidFill>
                <a:latin typeface="Book Antiqua" panose="02040602050305030304" pitchFamily="18" charset="0"/>
              </a:rPr>
              <a:t>đầu</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về</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bình</a:t>
            </a:r>
            <a:r>
              <a:rPr lang="en-US" sz="1400" b="1" i="1" dirty="0">
                <a:solidFill>
                  <a:schemeClr val="accent6">
                    <a:lumMod val="75000"/>
                  </a:schemeClr>
                </a:solidFill>
                <a:latin typeface="Book Antiqua" panose="02040602050305030304" pitchFamily="18" charset="0"/>
              </a:rPr>
              <a:t> </a:t>
            </a:r>
            <a:r>
              <a:rPr lang="en-US" sz="1400" b="1" i="1" dirty="0" err="1">
                <a:solidFill>
                  <a:schemeClr val="accent6">
                    <a:lumMod val="75000"/>
                  </a:schemeClr>
                </a:solidFill>
                <a:latin typeface="Book Antiqua" panose="02040602050305030304" pitchFamily="18" charset="0"/>
              </a:rPr>
              <a:t>yên</a:t>
            </a:r>
            <a:r>
              <a:rPr lang="en-US" sz="1400" b="1" i="1" dirty="0">
                <a:solidFill>
                  <a:schemeClr val="accent6">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endParaRPr lang="en-US" sz="1400" b="1" i="1" dirty="0">
              <a:solidFill>
                <a:schemeClr val="accent5">
                  <a:lumMod val="75000"/>
                </a:schemeClr>
              </a:solidFill>
              <a:latin typeface="Book Antiqua" panose="02040602050305030304" pitchFamily="18" charset="0"/>
            </a:endParaRPr>
          </a:p>
        </p:txBody>
      </p:sp>
      <p:sp>
        <p:nvSpPr>
          <p:cNvPr id="19" name="TextBox 18">
            <a:extLst>
              <a:ext uri="{FF2B5EF4-FFF2-40B4-BE49-F238E27FC236}">
                <a16:creationId xmlns:a16="http://schemas.microsoft.com/office/drawing/2014/main" id="{DBDC6CB2-97A3-7646-A485-F96E4B1C679F}"/>
              </a:ext>
            </a:extLst>
          </p:cNvPr>
          <p:cNvSpPr txBox="1"/>
          <p:nvPr/>
        </p:nvSpPr>
        <p:spPr>
          <a:xfrm>
            <a:off x="8169005" y="965461"/>
            <a:ext cx="1728463" cy="338554"/>
          </a:xfrm>
          <a:prstGeom prst="rect">
            <a:avLst/>
          </a:prstGeom>
          <a:noFill/>
        </p:spPr>
        <p:txBody>
          <a:bodyPr wrap="square" rtlCol="0">
            <a:spAutoFit/>
          </a:bodyPr>
          <a:lstStyle/>
          <a:p>
            <a:r>
              <a:rPr lang="en-US" sz="1600" b="1" dirty="0" err="1">
                <a:solidFill>
                  <a:schemeClr val="accent1">
                    <a:lumMod val="75000"/>
                  </a:schemeClr>
                </a:solidFill>
                <a:latin typeface="SVN-Segoe Print" panose="020B0606040200020203" pitchFamily="34" charset="0"/>
              </a:rPr>
              <a:t>Cô</a:t>
            </a:r>
            <a:r>
              <a:rPr lang="en-US" sz="1600" b="1" dirty="0">
                <a:solidFill>
                  <a:schemeClr val="accent1">
                    <a:lumMod val="75000"/>
                  </a:schemeClr>
                </a:solidFill>
                <a:latin typeface="SVN-Segoe Print" panose="020B0606040200020203" pitchFamily="34" charset="0"/>
              </a:rPr>
              <a:t> </a:t>
            </a:r>
            <a:r>
              <a:rPr lang="en-US" sz="1600" b="1" dirty="0" err="1">
                <a:solidFill>
                  <a:schemeClr val="accent1">
                    <a:lumMod val="75000"/>
                  </a:schemeClr>
                </a:solidFill>
                <a:latin typeface="SVN-Segoe Print" panose="020B0606040200020203" pitchFamily="34" charset="0"/>
              </a:rPr>
              <a:t>Ngọc</a:t>
            </a:r>
            <a:r>
              <a:rPr lang="en-US" sz="1600" b="1" dirty="0">
                <a:solidFill>
                  <a:schemeClr val="accent1">
                    <a:lumMod val="75000"/>
                  </a:schemeClr>
                </a:solidFill>
                <a:latin typeface="SVN-Segoe Print" panose="020B0606040200020203" pitchFamily="34" charset="0"/>
              </a:rPr>
              <a:t> Phan </a:t>
            </a:r>
          </a:p>
        </p:txBody>
      </p:sp>
      <p:sp>
        <p:nvSpPr>
          <p:cNvPr id="3" name="Rectangle 2">
            <a:extLst>
              <a:ext uri="{FF2B5EF4-FFF2-40B4-BE49-F238E27FC236}">
                <a16:creationId xmlns:a16="http://schemas.microsoft.com/office/drawing/2014/main" id="{2E7D7B9C-F303-1941-A710-8740F7FBB7C8}"/>
              </a:ext>
            </a:extLst>
          </p:cNvPr>
          <p:cNvSpPr/>
          <p:nvPr/>
        </p:nvSpPr>
        <p:spPr>
          <a:xfrm>
            <a:off x="8937367" y="1832820"/>
            <a:ext cx="2938272" cy="2031325"/>
          </a:xfrm>
          <a:prstGeom prst="rect">
            <a:avLst/>
          </a:prstGeom>
        </p:spPr>
        <p:txBody>
          <a:bodyPr wrap="square">
            <a:spAutoFit/>
          </a:bodyPr>
          <a:lstStyle/>
          <a:p>
            <a:r>
              <a:rPr lang="en-US" sz="1400" b="1" i="1" dirty="0" err="1">
                <a:solidFill>
                  <a:schemeClr val="accent5">
                    <a:lumMod val="75000"/>
                  </a:schemeClr>
                </a:solidFill>
                <a:latin typeface="Book Antiqua" panose="02040602050305030304" pitchFamily="18" charset="0"/>
              </a:rPr>
              <a:t>Lời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đáp</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của</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thiên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nhiên</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Chẳng</a:t>
            </a:r>
            <a:r>
              <a:rPr lang="en-US" sz="1400" b="1" i="1" dirty="0">
                <a:solidFill>
                  <a:schemeClr val="accent5">
                    <a:lumMod val="75000"/>
                  </a:schemeClr>
                </a:solidFill>
                <a:latin typeface="Book Antiqua" panose="02040602050305030304" pitchFamily="18" charset="0"/>
              </a:rPr>
              <a:t> </a:t>
            </a:r>
            <a:r>
              <a:rPr lang="en-US" sz="1400" b="1" i="1" dirty="0" err="1">
                <a:solidFill>
                  <a:srgbClr val="C00000"/>
                </a:solidFill>
                <a:latin typeface="Book Antiqua" panose="02040602050305030304" pitchFamily="18" charset="0"/>
              </a:rPr>
              <a:t>ồn</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ào</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vội</a:t>
            </a:r>
            <a:r>
              <a:rPr lang="en-US" sz="1400" b="1" i="1" dirty="0">
                <a:solidFill>
                  <a:srgbClr val="C00000"/>
                </a:solidFill>
                <a:latin typeface="Book Antiqua" panose="02040602050305030304" pitchFamily="18" charset="0"/>
              </a:rPr>
              <a:t> </a:t>
            </a:r>
            <a:r>
              <a:rPr lang="en-US" sz="1400" b="1" i="1" dirty="0" err="1">
                <a:solidFill>
                  <a:srgbClr val="C00000"/>
                </a:solidFill>
                <a:latin typeface="Book Antiqua" panose="02040602050305030304" pitchFamily="18" charset="0"/>
              </a:rPr>
              <a:t>vã</a:t>
            </a:r>
            <a:endParaRPr lang="en-US" sz="1400" b="1" i="1" dirty="0">
              <a:solidFill>
                <a:srgbClr val="C00000"/>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Mà</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lặng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thầm</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rất</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lạ</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biết</a:t>
            </a:r>
            <a:r>
              <a:rPr lang="en-US" sz="1400" b="1" i="1" dirty="0">
                <a:solidFill>
                  <a:schemeClr val="accent5">
                    <a:lumMod val="75000"/>
                  </a:schemeClr>
                </a:solidFill>
                <a:latin typeface="Book Antiqua" panose="02040602050305030304" pitchFamily="18" charset="0"/>
              </a:rPr>
              <a:t> bao </a:t>
            </a:r>
            <a:r>
              <a:rPr lang="en-US" sz="1400" b="1" i="1" dirty="0" err="1">
                <a:solidFill>
                  <a:schemeClr val="accent5">
                    <a:lumMod val="75000"/>
                  </a:schemeClr>
                </a:solidFill>
                <a:latin typeface="Book Antiqua" panose="02040602050305030304" pitchFamily="18" charset="0"/>
              </a:rPr>
              <a:t>điều</a:t>
            </a:r>
            <a:r>
              <a:rPr lang="en-US" sz="1400" b="1" i="1" dirty="0">
                <a:solidFill>
                  <a:schemeClr val="accent5">
                    <a:lumMod val="75000"/>
                  </a:schemeClr>
                </a:solidFill>
                <a:latin typeface="Book Antiqua" panose="02040602050305030304" pitchFamily="18" charset="0"/>
              </a:rPr>
              <a:t>.</a:t>
            </a:r>
          </a:p>
          <a:p>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Dạy</a:t>
            </a:r>
            <a:r>
              <a:rPr lang="en-US" sz="1400" b="1" i="1" dirty="0">
                <a:solidFill>
                  <a:schemeClr val="accent5">
                    <a:lumMod val="75000"/>
                  </a:schemeClr>
                </a:solidFill>
                <a:latin typeface="Book Antiqua" panose="02040602050305030304" pitchFamily="18" charset="0"/>
              </a:rPr>
              <a:t> con </a:t>
            </a:r>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Mẹ</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Đất</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Yêu</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muông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thú</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cỏ</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cây</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Giữ</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gìn</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môi</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trường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sống</a:t>
            </a:r>
            <a:endParaRPr lang="en-US" sz="1400" b="1" i="1" dirty="0">
              <a:solidFill>
                <a:schemeClr val="accent5">
                  <a:lumMod val="75000"/>
                </a:schemeClr>
              </a:solidFill>
              <a:latin typeface="Book Antiqua" panose="02040602050305030304" pitchFamily="18" charset="0"/>
            </a:endParaRPr>
          </a:p>
          <a:p>
            <a:r>
              <a:rPr lang="en-US" sz="1400" b="1" i="1" dirty="0" err="1">
                <a:solidFill>
                  <a:schemeClr val="accent5">
                    <a:lumMod val="75000"/>
                  </a:schemeClr>
                </a:solidFill>
                <a:latin typeface="Book Antiqua" panose="02040602050305030304" pitchFamily="18" charset="0"/>
              </a:rPr>
              <a:t>Hạnh</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phúc</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sẽ</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đong</a:t>
            </a:r>
            <a:r>
              <a:rPr lang="en-US" sz="1400" b="1" i="1" dirty="0">
                <a:solidFill>
                  <a:schemeClr val="accent5">
                    <a:lumMod val="75000"/>
                  </a:schemeClr>
                </a:solidFill>
                <a:latin typeface="Book Antiqua" panose="02040602050305030304" pitchFamily="18" charset="0"/>
              </a:rPr>
              <a:t> </a:t>
            </a:r>
            <a:r>
              <a:rPr lang="en-US" sz="1400" b="1" i="1" dirty="0" err="1">
                <a:solidFill>
                  <a:schemeClr val="accent5">
                    <a:lumMod val="75000"/>
                  </a:schemeClr>
                </a:solidFill>
                <a:latin typeface="Book Antiqua" panose="02040602050305030304" pitchFamily="18" charset="0"/>
              </a:rPr>
              <a:t>đầy</a:t>
            </a:r>
            <a:r>
              <a:rPr lang="en-US" sz="1400" b="1" i="1" dirty="0">
                <a:solidFill>
                  <a:schemeClr val="accent5">
                    <a:lumMod val="75000"/>
                  </a:schemeClr>
                </a:solidFill>
                <a:latin typeface="Book Antiqua" panose="02040602050305030304" pitchFamily="18" charset="0"/>
              </a:rPr>
              <a:t>.</a:t>
            </a:r>
            <a:endParaRPr lang="en-US" sz="1400" b="1" dirty="0">
              <a:solidFill>
                <a:schemeClr val="accent5">
                  <a:lumMod val="75000"/>
                </a:schemeClr>
              </a:solidFill>
            </a:endParaRPr>
          </a:p>
        </p:txBody>
      </p:sp>
      <p:sp>
        <p:nvSpPr>
          <p:cNvPr id="22" name="Google Shape;94;p2">
            <a:extLst>
              <a:ext uri="{FF2B5EF4-FFF2-40B4-BE49-F238E27FC236}">
                <a16:creationId xmlns:a16="http://schemas.microsoft.com/office/drawing/2014/main" id="{74ACD82C-6069-444E-9755-C58CC962C3A1}"/>
              </a:ext>
            </a:extLst>
          </p:cNvPr>
          <p:cNvSpPr/>
          <p:nvPr/>
        </p:nvSpPr>
        <p:spPr>
          <a:xfrm>
            <a:off x="4672300" y="257615"/>
            <a:ext cx="4979773" cy="707846"/>
          </a:xfrm>
          <a:prstGeom prst="rect">
            <a:avLst/>
          </a:prstGeom>
          <a:no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000" b="1" i="0" u="none" strike="noStrike" cap="none" dirty="0">
                <a:solidFill>
                  <a:schemeClr val="accent2">
                    <a:lumMod val="75000"/>
                  </a:schemeClr>
                </a:solidFill>
                <a:latin typeface="SVN-Hollie Script Pro" pitchFamily="2" charset="77"/>
                <a:ea typeface="Times New Roman"/>
                <a:cs typeface="Times New Roman"/>
                <a:sym typeface="Times New Roman"/>
              </a:rPr>
              <a:t>Lời đáp của thiên nhiên</a:t>
            </a:r>
            <a:endParaRPr sz="4000" b="1" i="0" u="none" strike="noStrike" cap="none" dirty="0">
              <a:solidFill>
                <a:schemeClr val="accent2">
                  <a:lumMod val="75000"/>
                </a:schemeClr>
              </a:solidFill>
              <a:latin typeface="SVN-Hollie Script Pro" pitchFamily="2" charset="77"/>
              <a:ea typeface="Times New Roman"/>
              <a:cs typeface="Times New Roman"/>
              <a:sym typeface="Times New Roman"/>
            </a:endParaRPr>
          </a:p>
        </p:txBody>
      </p:sp>
    </p:spTree>
    <p:extLst>
      <p:ext uri="{BB962C8B-B14F-4D97-AF65-F5344CB8AC3E}">
        <p14:creationId xmlns:p14="http://schemas.microsoft.com/office/powerpoint/2010/main" val="1168004090"/>
      </p:ext>
    </p:extLst>
  </p:cSld>
  <p:clrMapOvr>
    <a:masterClrMapping/>
  </p:clrMapOvr>
  <mc:AlternateContent xmlns:mc="http://schemas.openxmlformats.org/markup-compatibility/2006">
    <mc:Choice xmlns:p14="http://schemas.microsoft.com/office/powerpoint/2010/main" Requires="p14">
      <p:transition spd="slow" p14:dur="1400" advTm="4000">
        <p14:rippl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9"/>
                                        </p:tgtEl>
                                        <p:attrNameLst>
                                          <p:attrName>ppt_y</p:attrName>
                                        </p:attrNameLst>
                                      </p:cBhvr>
                                      <p:tavLst>
                                        <p:tav tm="0">
                                          <p:val>
                                            <p:strVal val="#ppt_y"/>
                                          </p:val>
                                        </p:tav>
                                        <p:tav tm="100000">
                                          <p:val>
                                            <p:strVal val="#ppt_y"/>
                                          </p:val>
                                        </p:tav>
                                      </p:tavLst>
                                    </p:anim>
                                    <p:anim calcmode="lin" valueType="num">
                                      <p:cBhvr>
                                        <p:cTn id="16"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9"/>
                                        </p:tgtEl>
                                      </p:cBhvr>
                                    </p:animEffect>
                                  </p:childTnLst>
                                </p:cTn>
                              </p:par>
                            </p:childTnLst>
                          </p:cTn>
                        </p:par>
                        <p:par>
                          <p:cTn id="19" fill="hold">
                            <p:stCondLst>
                              <p:cond delay="1400"/>
                            </p:stCondLst>
                            <p:childTnLst>
                              <p:par>
                                <p:cTn id="20" presetID="42"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2400"/>
                            </p:stCondLst>
                            <p:childTnLst>
                              <p:par>
                                <p:cTn id="26" presetID="42" presetClass="entr" presetSubtype="0" fill="hold" grpId="0" nodeType="afterEffect">
                                  <p:stCondLst>
                                    <p:cond delay="1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4400"/>
                            </p:stCondLst>
                            <p:childTnLst>
                              <p:par>
                                <p:cTn id="32" presetID="42" presetClass="entr" presetSubtype="0" fill="hold" grpId="0" nodeType="afterEffect">
                                  <p:stCondLst>
                                    <p:cond delay="10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3"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113142"/>
            <a:chOff x="7506785" y="1538306"/>
            <a:chExt cx="3873600" cy="2113142"/>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113142"/>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4. Chỉnh sửa </a:t>
              </a:r>
            </a:p>
            <a:p>
              <a:pPr lvl="0" algn="ctr"/>
              <a:r>
                <a:rPr lang="vi-VN" sz="2800" dirty="0">
                  <a:solidFill>
                    <a:schemeClr val="bg1"/>
                  </a:solidFill>
                  <a:latin typeface="SVN-Clementine" panose="020F0502020204030203" pitchFamily="34" charset="0"/>
                  <a:ea typeface="Times New Roman"/>
                  <a:cs typeface="Times New Roman"/>
                  <a:sym typeface="Times New Roman"/>
                </a:rPr>
                <a:t>và chia sẻ</a:t>
              </a:r>
            </a:p>
          </p:txBody>
        </p:sp>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graphicFrame>
        <p:nvGraphicFramePr>
          <p:cNvPr id="18" name="Table 3">
            <a:extLst>
              <a:ext uri="{FF2B5EF4-FFF2-40B4-BE49-F238E27FC236}">
                <a16:creationId xmlns:a16="http://schemas.microsoft.com/office/drawing/2014/main" id="{C8E9161F-4D1B-5645-8C7B-C2BD00D5074F}"/>
              </a:ext>
            </a:extLst>
          </p:cNvPr>
          <p:cNvGraphicFramePr>
            <a:graphicFrameLocks noGrp="1"/>
          </p:cNvGraphicFramePr>
          <p:nvPr>
            <p:extLst>
              <p:ext uri="{D42A27DB-BD31-4B8C-83A1-F6EECF244321}">
                <p14:modId xmlns:p14="http://schemas.microsoft.com/office/powerpoint/2010/main" val="4267968497"/>
              </p:ext>
            </p:extLst>
          </p:nvPr>
        </p:nvGraphicFramePr>
        <p:xfrm>
          <a:off x="3473967" y="1355090"/>
          <a:ext cx="8336779" cy="5263008"/>
        </p:xfrm>
        <a:graphic>
          <a:graphicData uri="http://schemas.openxmlformats.org/drawingml/2006/table">
            <a:tbl>
              <a:tblPr firstRow="1" bandRow="1">
                <a:tableStyleId>{93296810-A885-4BE3-A3E7-6D5BEEA58F35}</a:tableStyleId>
              </a:tblPr>
              <a:tblGrid>
                <a:gridCol w="1445313">
                  <a:extLst>
                    <a:ext uri="{9D8B030D-6E8A-4147-A177-3AD203B41FA5}">
                      <a16:colId xmlns:a16="http://schemas.microsoft.com/office/drawing/2014/main" val="2842556321"/>
                    </a:ext>
                  </a:extLst>
                </a:gridCol>
                <a:gridCol w="5603815">
                  <a:extLst>
                    <a:ext uri="{9D8B030D-6E8A-4147-A177-3AD203B41FA5}">
                      <a16:colId xmlns:a16="http://schemas.microsoft.com/office/drawing/2014/main" val="95788835"/>
                    </a:ext>
                  </a:extLst>
                </a:gridCol>
                <a:gridCol w="1287651">
                  <a:extLst>
                    <a:ext uri="{9D8B030D-6E8A-4147-A177-3AD203B41FA5}">
                      <a16:colId xmlns:a16="http://schemas.microsoft.com/office/drawing/2014/main" val="1956436179"/>
                    </a:ext>
                  </a:extLst>
                </a:gridCol>
              </a:tblGrid>
              <a:tr h="391288">
                <a:tc gridSpan="3">
                  <a:txBody>
                    <a:bodyPr/>
                    <a:lstStyle/>
                    <a:p>
                      <a:pPr algn="ctr"/>
                      <a:r>
                        <a:rPr lang="en-US" sz="1800" dirty="0">
                          <a:latin typeface="Times New Roman" panose="02020603050405020304" pitchFamily="18" charset="0"/>
                          <a:cs typeface="Times New Roman" panose="02020603050405020304" pitchFamily="18" charset="0"/>
                        </a:rPr>
                        <a:t>BẢNG KIỂM HÌNH THỨC VÀ NỘI DUNG BÀI THƠ 4 CHỮ HOẶC 5 CHỮ</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9162148"/>
                  </a:ext>
                </a:extLst>
              </a:tr>
              <a:tr h="370840">
                <a:tc>
                  <a:txBody>
                    <a:bodyPr/>
                    <a:lstStyle/>
                    <a:p>
                      <a:pPr algn="ctr"/>
                      <a:r>
                        <a:rPr lang="en-US" sz="2000" b="1" dirty="0" err="1">
                          <a:latin typeface="Times New Roman" panose="02020603050405020304" pitchFamily="18" charset="0"/>
                          <a:cs typeface="Times New Roman" panose="02020603050405020304" pitchFamily="18" charset="0"/>
                        </a:rPr>
                        <a:t>Phương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diện</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 </a:t>
                      </a:r>
                      <a:r>
                        <a:rPr lang="en-US" sz="2000" b="1" dirty="0" err="1">
                          <a:latin typeface="Times New Roman" panose="02020603050405020304" pitchFamily="18" charset="0"/>
                          <a:cs typeface="Times New Roman" panose="02020603050405020304" pitchFamily="18" charset="0"/>
                        </a:rPr>
                        <a:t>kiểm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tra</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Đạt</a:t>
                      </a:r>
                      <a:r>
                        <a:rPr lang="en-US" sz="2000" b="1" dirty="0">
                          <a:latin typeface="Times New Roman" panose="02020603050405020304" pitchFamily="18" charset="0"/>
                          <a:cs typeface="Times New Roman" panose="02020603050405020304" pitchFamily="18" charset="0"/>
                        </a:rPr>
                        <a:t> /</a:t>
                      </a:r>
                    </a:p>
                    <a:p>
                      <a:pPr algn="ct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đạt</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43719282"/>
                  </a:ext>
                </a:extLst>
              </a:tr>
              <a:tr h="370840">
                <a:tc rowSpan="7">
                  <a:txBody>
                    <a:bodyPr/>
                    <a:lstStyle/>
                    <a:p>
                      <a:pPr algn="ctr"/>
                      <a:r>
                        <a:rPr lang="en-US" sz="1800" b="1" dirty="0" err="1">
                          <a:latin typeface="Times New Roman" panose="02020603050405020304" pitchFamily="18" charset="0"/>
                          <a:cs typeface="Times New Roman" panose="02020603050405020304" pitchFamily="18" charset="0"/>
                        </a:rPr>
                        <a:t>Hình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thức</a:t>
                      </a:r>
                      <a:endParaRPr lang="en-US" sz="1800" b="1" dirty="0">
                        <a:latin typeface="Times New Roman" panose="02020603050405020304" pitchFamily="18" charset="0"/>
                        <a:cs typeface="Times New Roman" panose="02020603050405020304" pitchFamily="18" charset="0"/>
                      </a:endParaRPr>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gồm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08986603"/>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theo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nhịp</a:t>
                      </a:r>
                      <a:r>
                        <a:rPr lang="en-US" sz="1600" dirty="0">
                          <a:latin typeface="Times New Roman" panose="02020603050405020304" pitchFamily="18" charset="0"/>
                          <a:cs typeface="Times New Roman" panose="02020603050405020304" pitchFamily="18" charset="0"/>
                        </a:rPr>
                        <a:t> 2/2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4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3/2,2/3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5 </a:t>
                      </a:r>
                      <a:r>
                        <a:rPr lang="en-US" sz="1600" dirty="0" err="1">
                          <a:latin typeface="Times New Roman" panose="02020603050405020304" pitchFamily="18" charset="0"/>
                          <a:cs typeface="Times New Roman" panose="02020603050405020304" pitchFamily="18" charset="0"/>
                        </a:rPr>
                        <a:t>chữ</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7143928"/>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5958825"/>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so </a:t>
                      </a:r>
                      <a:r>
                        <a:rPr lang="en-US" sz="1600" dirty="0" err="1">
                          <a:latin typeface="Times New Roman" panose="02020603050405020304" pitchFamily="18" charset="0"/>
                          <a:cs typeface="Times New Roman" panose="02020603050405020304" pitchFamily="18" charset="0"/>
                        </a:rPr>
                        <a:t>sánh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ẩn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điệp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r>
                        <a:rPr lang="en-US" sz="1600" dirty="0">
                          <a:latin typeface="Times New Roman" panose="02020603050405020304" pitchFamily="18" charset="0"/>
                          <a:cs typeface="Times New Roman" panose="02020603050405020304" pitchFamily="18" charset="0"/>
                        </a:rPr>
                        <a:t>, …</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3317242"/>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từ</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chính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muốn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2795982"/>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hình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vị</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7272168"/>
                  </a:ext>
                </a:extLst>
              </a:tr>
              <a:tr h="370840">
                <a:tc vMerge="1">
                  <a:txBody>
                    <a:bodyPr/>
                    <a:lstStyle/>
                    <a:p>
                      <a:endParaRPr lang="en-US"/>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độ</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thiểu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73393659"/>
                  </a:ext>
                </a:extLst>
              </a:tr>
              <a:tr h="370840">
                <a:tc rowSpan="2">
                  <a:txBody>
                    <a:bodyPr/>
                    <a:lstStyle/>
                    <a:p>
                      <a:pPr algn="ctr"/>
                      <a:r>
                        <a:rPr lang="en-US" sz="1800" b="1" dirty="0" err="1">
                          <a:latin typeface="Times New Roman" panose="02020603050405020304" pitchFamily="18" charset="0"/>
                          <a:cs typeface="Times New Roman" panose="02020603050405020304" pitchFamily="18" charset="0"/>
                        </a:rPr>
                        <a:t>Nội</a:t>
                      </a:r>
                      <a:r>
                        <a:rPr lang="en-US" sz="1800" b="1" dirty="0">
                          <a:latin typeface="Times New Roman" panose="02020603050405020304" pitchFamily="18" charset="0"/>
                          <a:cs typeface="Times New Roman" panose="02020603050405020304" pitchFamily="18" charset="0"/>
                        </a:rPr>
                        <a:t> dung</a:t>
                      </a:r>
                    </a:p>
                  </a:txBody>
                  <a:tcPr/>
                </a:tc>
                <a:tc>
                  <a:txBody>
                    <a:bodyPr/>
                    <a:lstStyle/>
                    <a:p>
                      <a:r>
                        <a:rPr lang="en-US" sz="1600" dirty="0" err="1">
                          <a:latin typeface="Times New Roman" panose="02020603050405020304" pitchFamily="18" charset="0"/>
                          <a:cs typeface="Times New Roman" panose="02020603050405020304" pitchFamily="18" charset="0"/>
                        </a:rPr>
                        <a:t>Bài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thơ</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trạng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nghĩ</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nhìn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cuộc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7406904"/>
                  </a:ext>
                </a:extLst>
              </a:tr>
              <a:tr h="370840">
                <a:tc vMerge="1">
                  <a:txBody>
                    <a:bodyPr/>
                    <a:lstStyle/>
                    <a:p>
                      <a:pPr algn="ctr"/>
                      <a:endParaRPr lang="en-US" sz="1600" b="1" dirty="0"/>
                    </a:p>
                  </a:txBody>
                  <a:tcPr/>
                </a:tc>
                <a:tc>
                  <a:txBody>
                    <a:bodyPr/>
                    <a:lstStyle/>
                    <a:p>
                      <a:r>
                        <a:rPr lang="en-US" sz="1600" dirty="0" err="1">
                          <a:latin typeface="Times New Roman" panose="02020603050405020304" pitchFamily="18" charset="0"/>
                          <a:cs typeface="Times New Roman" panose="02020603050405020304" pitchFamily="18" charset="0"/>
                        </a:rPr>
                        <a:t>Nhan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phù</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hợp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nội</a:t>
                      </a:r>
                      <a:r>
                        <a:rPr lang="en-US" sz="1600" dirty="0">
                          <a:latin typeface="Times New Roman" panose="02020603050405020304" pitchFamily="18" charset="0"/>
                          <a:cs typeface="Times New Roman" panose="02020603050405020304" pitchFamily="18" charset="0"/>
                        </a:rPr>
                        <a:t> dung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06465615"/>
                  </a:ext>
                </a:extLst>
              </a:tr>
            </a:tbl>
          </a:graphicData>
        </a:graphic>
      </p:graphicFrame>
    </p:spTree>
    <p:extLst>
      <p:ext uri="{BB962C8B-B14F-4D97-AF65-F5344CB8AC3E}">
        <p14:creationId xmlns:p14="http://schemas.microsoft.com/office/powerpoint/2010/main" val="9988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drap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6EA"/>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87F9FD9-C565-4982-BF04-1D31A7EF87DF}"/>
              </a:ext>
            </a:extLst>
          </p:cNvPr>
          <p:cNvPicPr>
            <a:picLocks noChangeAspect="1"/>
          </p:cNvPicPr>
          <p:nvPr/>
        </p:nvPicPr>
        <p:blipFill>
          <a:blip r:embed="rId3"/>
          <a:stretch>
            <a:fillRect/>
          </a:stretch>
        </p:blipFill>
        <p:spPr>
          <a:xfrm flipH="1">
            <a:off x="-557212" y="139094"/>
            <a:ext cx="8486775" cy="8287416"/>
          </a:xfrm>
          <a:prstGeom prst="rect">
            <a:avLst/>
          </a:prstGeom>
        </p:spPr>
      </p:pic>
      <p:sp>
        <p:nvSpPr>
          <p:cNvPr id="5" name="矩形 4"/>
          <p:cNvSpPr/>
          <p:nvPr/>
        </p:nvSpPr>
        <p:spPr>
          <a:xfrm>
            <a:off x="4071258" y="1062681"/>
            <a:ext cx="8120742" cy="4176584"/>
          </a:xfrm>
          <a:prstGeom prst="rect">
            <a:avLst/>
          </a:prstGeom>
          <a:solidFill>
            <a:srgbClr val="7CB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Google Shape;94;p2">
            <a:extLst>
              <a:ext uri="{FF2B5EF4-FFF2-40B4-BE49-F238E27FC236}">
                <a16:creationId xmlns:a16="http://schemas.microsoft.com/office/drawing/2014/main" id="{072544DA-D9F4-BA45-9361-AACCC96FC81E}"/>
              </a:ext>
            </a:extLst>
          </p:cNvPr>
          <p:cNvSpPr/>
          <p:nvPr/>
        </p:nvSpPr>
        <p:spPr>
          <a:xfrm>
            <a:off x="5439676" y="708758"/>
            <a:ext cx="4979773" cy="707846"/>
          </a:xfrm>
          <a:prstGeom prst="rect">
            <a:avLst/>
          </a:prstGeom>
          <a:solidFill>
            <a:schemeClr val="accent6">
              <a:lumMod val="20000"/>
              <a:lumOff val="80000"/>
            </a:schemeClr>
          </a:solid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latin typeface="SVN-Hollie Script Pro" pitchFamily="2" charset="77"/>
                <a:ea typeface="Times New Roman"/>
                <a:cs typeface="Times New Roman"/>
                <a:sym typeface="Times New Roman"/>
              </a:rPr>
              <a:t>Bài</a:t>
            </a:r>
            <a:r>
              <a:rPr lang="en-US" sz="4000" b="1" i="0" u="none" strike="noStrike" cap="none" dirty="0">
                <a:latin typeface="SVN-Hollie Script Pro" pitchFamily="2" charset="77"/>
                <a:ea typeface="Times New Roman"/>
                <a:cs typeface="Times New Roman"/>
                <a:sym typeface="Times New Roman"/>
              </a:rPr>
              <a:t> </a:t>
            </a:r>
            <a:r>
              <a:rPr lang="en-US" sz="4000" b="1" dirty="0">
                <a:latin typeface="SVN-Hollie Script Pro" pitchFamily="2" charset="77"/>
                <a:ea typeface="Times New Roman"/>
                <a:cs typeface="Times New Roman"/>
                <a:sym typeface="Times New Roman"/>
              </a:rPr>
              <a:t>1</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Tiếng</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nói</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của</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vạn</a:t>
            </a:r>
            <a:r>
              <a:rPr lang="en-US" sz="4000" b="1" i="0" u="none" strike="noStrike" cap="none" dirty="0">
                <a:latin typeface="SVN-Hollie Script Pro" pitchFamily="2" charset="77"/>
                <a:ea typeface="Times New Roman"/>
                <a:cs typeface="Times New Roman"/>
                <a:sym typeface="Times New Roman"/>
              </a:rPr>
              <a:t> </a:t>
            </a:r>
            <a:r>
              <a:rPr lang="en-US" sz="4000" b="1" i="0" u="none" strike="noStrike" cap="none" dirty="0" err="1">
                <a:latin typeface="SVN-Hollie Script Pro" pitchFamily="2" charset="77"/>
                <a:ea typeface="Times New Roman"/>
                <a:cs typeface="Times New Roman"/>
                <a:sym typeface="Times New Roman"/>
              </a:rPr>
              <a:t>vật</a:t>
            </a:r>
            <a:endParaRPr sz="4000" b="1" i="0" u="none" strike="noStrike" cap="none" dirty="0">
              <a:latin typeface="SVN-Hollie Script Pro" pitchFamily="2" charset="77"/>
              <a:ea typeface="Times New Roman"/>
              <a:cs typeface="Times New Roman"/>
              <a:sym typeface="Times New Roman"/>
            </a:endParaRPr>
          </a:p>
        </p:txBody>
      </p:sp>
      <p:sp>
        <p:nvSpPr>
          <p:cNvPr id="11" name="Google Shape;101;p2">
            <a:extLst>
              <a:ext uri="{FF2B5EF4-FFF2-40B4-BE49-F238E27FC236}">
                <a16:creationId xmlns:a16="http://schemas.microsoft.com/office/drawing/2014/main" id="{C0612A25-4302-A848-B76F-40C2D17FD6F4}"/>
              </a:ext>
            </a:extLst>
          </p:cNvPr>
          <p:cNvSpPr/>
          <p:nvPr/>
        </p:nvSpPr>
        <p:spPr>
          <a:xfrm>
            <a:off x="2781996" y="1731875"/>
            <a:ext cx="10526268"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Phần</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viết</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a:t>
            </a:r>
          </a:p>
          <a:p>
            <a:pPr marL="0" marR="0" lvl="0" indent="0" algn="ctr" rtl="0">
              <a:spcBef>
                <a:spcPts val="0"/>
              </a:spcBef>
              <a:spcAft>
                <a:spcPts val="0"/>
              </a:spcAft>
              <a:buNone/>
            </a:pP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Làm</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một</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bài</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thơ</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bốn</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chữ</a:t>
            </a:r>
            <a:endParaRPr lang="en-US" sz="4800" b="1" dirty="0">
              <a:solidFill>
                <a:schemeClr val="bg1"/>
              </a:solidFill>
              <a:latin typeface="SVN-Bradley Hand" panose="03070402050302030203" pitchFamily="66" charset="77"/>
              <a:ea typeface="SVN-Nickainley Script" panose="02000503000000020002" pitchFamily="50" charset="0"/>
              <a:sym typeface="Times New Roman"/>
            </a:endParaRPr>
          </a:p>
          <a:p>
            <a:pPr marL="0" marR="0" lvl="0" indent="0" algn="ctr" rtl="0">
              <a:spcBef>
                <a:spcPts val="0"/>
              </a:spcBef>
              <a:spcAft>
                <a:spcPts val="0"/>
              </a:spcAft>
              <a:buNone/>
            </a:pP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hoặc</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năm</a:t>
            </a:r>
            <a:r>
              <a:rPr lang="en-US" sz="4800" b="1" dirty="0">
                <a:solidFill>
                  <a:schemeClr val="bg1"/>
                </a:solidFill>
                <a:latin typeface="SVN-Bradley Hand" panose="03070402050302030203" pitchFamily="66" charset="77"/>
                <a:ea typeface="SVN-Nickainley Script" panose="02000503000000020002" pitchFamily="50" charset="0"/>
                <a:sym typeface="Times New Roman"/>
              </a:rPr>
              <a:t> </a:t>
            </a:r>
            <a:r>
              <a:rPr lang="en-US" sz="4800" b="1" dirty="0" err="1">
                <a:solidFill>
                  <a:schemeClr val="bg1"/>
                </a:solidFill>
                <a:latin typeface="SVN-Bradley Hand" panose="03070402050302030203" pitchFamily="66" charset="77"/>
                <a:ea typeface="SVN-Nickainley Script" panose="02000503000000020002" pitchFamily="50" charset="0"/>
                <a:sym typeface="Times New Roman"/>
              </a:rPr>
              <a:t>chữ</a:t>
            </a:r>
            <a:endParaRPr sz="2800" dirty="0">
              <a:solidFill>
                <a:schemeClr val="bg1"/>
              </a:solidFill>
              <a:latin typeface="SVN-Bradley Hand" panose="03070402050302030203" pitchFamily="66" charset="77"/>
              <a:ea typeface="SVN-Nickainley Script" panose="02000503000000020002" pitchFamily="50" charset="0"/>
            </a:endParaRPr>
          </a:p>
        </p:txBody>
      </p:sp>
      <p:sp>
        <p:nvSpPr>
          <p:cNvPr id="12" name="Google Shape;101;p2">
            <a:extLst>
              <a:ext uri="{FF2B5EF4-FFF2-40B4-BE49-F238E27FC236}">
                <a16:creationId xmlns:a16="http://schemas.microsoft.com/office/drawing/2014/main" id="{A0E43E75-68F7-4D4C-ABB6-81E7854FEC60}"/>
              </a:ext>
            </a:extLst>
          </p:cNvPr>
          <p:cNvSpPr/>
          <p:nvPr/>
        </p:nvSpPr>
        <p:spPr>
          <a:xfrm>
            <a:off x="6816553" y="4282802"/>
            <a:ext cx="263015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Cô</a:t>
            </a:r>
            <a:r>
              <a:rPr lang="en-US" sz="3200" b="1" dirty="0">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 </a:t>
            </a:r>
            <a:r>
              <a:rPr lang="en-US" sz="3200" b="1" dirty="0" err="1">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Ngọc</a:t>
            </a:r>
            <a:r>
              <a:rPr lang="en-US" sz="3200" b="1" dirty="0">
                <a:solidFill>
                  <a:schemeClr val="accent6">
                    <a:lumMod val="20000"/>
                    <a:lumOff val="80000"/>
                  </a:schemeClr>
                </a:solidFill>
                <a:latin typeface="SVN-Ballarea Typeface" panose="02000506000000020004" pitchFamily="50" charset="0"/>
                <a:ea typeface="SVN-Nickainley Script" panose="02000503000000020002" pitchFamily="50" charset="0"/>
                <a:sym typeface="Times New Roman"/>
              </a:rPr>
              <a:t> Phan</a:t>
            </a:r>
            <a:endParaRPr sz="1600" dirty="0">
              <a:solidFill>
                <a:schemeClr val="accent6">
                  <a:lumMod val="20000"/>
                  <a:lumOff val="80000"/>
                </a:schemeClr>
              </a:solidFill>
              <a:latin typeface="SVN-Ballarea Typeface" panose="02000506000000020004" pitchFamily="50" charset="0"/>
              <a:ea typeface="SVN-Nickainley Script" panose="02000503000000020002" pitchFamily="50" charset="0"/>
            </a:endParaRPr>
          </a:p>
        </p:txBody>
      </p:sp>
      <p:pic>
        <p:nvPicPr>
          <p:cNvPr id="16" name="图片 14">
            <a:extLst>
              <a:ext uri="{FF2B5EF4-FFF2-40B4-BE49-F238E27FC236}">
                <a16:creationId xmlns:a16="http://schemas.microsoft.com/office/drawing/2014/main" id="{9D296517-F34C-D14D-9B4A-1BAD044434C9}"/>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5900"/>
                    </a14:imgEffect>
                    <a14:imgEffect>
                      <a14:saturation sat="133000"/>
                    </a14:imgEffect>
                  </a14:imgLayer>
                </a14:imgProps>
              </a:ext>
              <a:ext uri="{28A0092B-C50C-407E-A947-70E740481C1C}">
                <a14:useLocalDpi xmlns:a14="http://schemas.microsoft.com/office/drawing/2010/main"/>
              </a:ext>
            </a:extLst>
          </a:blip>
          <a:stretch>
            <a:fillRect/>
          </a:stretch>
        </p:blipFill>
        <p:spPr>
          <a:xfrm>
            <a:off x="-789644" y="572654"/>
            <a:ext cx="5584689" cy="6418019"/>
          </a:xfrm>
          <a:prstGeom prst="rect">
            <a:avLst/>
          </a:prstGeom>
        </p:spPr>
      </p:pic>
    </p:spTree>
    <p:extLst>
      <p:ext uri="{BB962C8B-B14F-4D97-AF65-F5344CB8AC3E}">
        <p14:creationId xmlns:p14="http://schemas.microsoft.com/office/powerpoint/2010/main" val="1290689580"/>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750"/>
                                        <p:tgtEl>
                                          <p:spTgt spid="16"/>
                                        </p:tgtEl>
                                      </p:cBhvr>
                                    </p:animEffect>
                                  </p:childTnLst>
                                </p:cTn>
                              </p:par>
                              <p:par>
                                <p:cTn id="27" presetID="64" presetClass="path" presetSubtype="0" decel="67000" fill="hold" nodeType="withEffect">
                                  <p:stCondLst>
                                    <p:cond delay="0"/>
                                  </p:stCondLst>
                                  <p:childTnLst>
                                    <p:animMotion origin="layout" path="M -0.00117 0.1419 L -2.91667E-6 1.11111E-6 " pathEditMode="relative" rAng="0" ptsTypes="AA">
                                      <p:cBhvr>
                                        <p:cTn id="28" dur="750" fill="hold"/>
                                        <p:tgtEl>
                                          <p:spTgt spid="16"/>
                                        </p:tgtEl>
                                        <p:attrNameLst>
                                          <p:attrName>ppt_x</p:attrName>
                                          <p:attrName>ppt_y</p:attrName>
                                        </p:attrNameLst>
                                      </p:cBhvr>
                                      <p:rCtr x="52" y="-7106"/>
                                    </p:animMotion>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B60506-FE4B-954B-9553-2E35E20F5039}"/>
              </a:ext>
            </a:extLst>
          </p:cNvPr>
          <p:cNvGrpSpPr/>
          <p:nvPr/>
        </p:nvGrpSpPr>
        <p:grpSpPr>
          <a:xfrm>
            <a:off x="381254" y="-156004"/>
            <a:ext cx="3873600" cy="2113142"/>
            <a:chOff x="7506785" y="1538306"/>
            <a:chExt cx="3873600" cy="2113142"/>
          </a:xfrm>
        </p:grpSpPr>
        <p:pic>
          <p:nvPicPr>
            <p:cNvPr id="10" name="Picture 9">
              <a:extLst>
                <a:ext uri="{FF2B5EF4-FFF2-40B4-BE49-F238E27FC236}">
                  <a16:creationId xmlns:a16="http://schemas.microsoft.com/office/drawing/2014/main" id="{FD1BE9F7-AEF9-5043-98AF-C69D2A77D21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506785" y="1538306"/>
              <a:ext cx="3873600" cy="2113142"/>
            </a:xfrm>
            <a:prstGeom prst="rect">
              <a:avLst/>
            </a:prstGeom>
          </p:spPr>
        </p:pic>
        <p:sp>
          <p:nvSpPr>
            <p:cNvPr id="11" name="文本框 8">
              <a:extLst>
                <a:ext uri="{FF2B5EF4-FFF2-40B4-BE49-F238E27FC236}">
                  <a16:creationId xmlns:a16="http://schemas.microsoft.com/office/drawing/2014/main" id="{24AF0343-EB5A-E549-B2CD-5B31745955B9}"/>
                </a:ext>
              </a:extLst>
            </p:cNvPr>
            <p:cNvSpPr txBox="1">
              <a:spLocks noChangeArrowheads="1"/>
            </p:cNvSpPr>
            <p:nvPr/>
          </p:nvSpPr>
          <p:spPr bwMode="auto">
            <a:xfrm>
              <a:off x="7773316" y="2145919"/>
              <a:ext cx="3567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a:r>
                <a:rPr lang="vi-VN" sz="2800" dirty="0">
                  <a:solidFill>
                    <a:schemeClr val="bg1"/>
                  </a:solidFill>
                  <a:latin typeface="SVN-Clementine" panose="020F0502020204030203" pitchFamily="34" charset="0"/>
                  <a:ea typeface="Times New Roman"/>
                  <a:cs typeface="Times New Roman"/>
                  <a:sym typeface="Times New Roman"/>
                </a:rPr>
                <a:t>Bước 4. Chỉnh sửa </a:t>
              </a:r>
            </a:p>
            <a:p>
              <a:pPr lvl="0" algn="ctr"/>
              <a:r>
                <a:rPr lang="vi-VN" sz="2800" dirty="0">
                  <a:solidFill>
                    <a:schemeClr val="bg1"/>
                  </a:solidFill>
                  <a:latin typeface="SVN-Clementine" panose="020F0502020204030203" pitchFamily="34" charset="0"/>
                  <a:ea typeface="Times New Roman"/>
                  <a:cs typeface="Times New Roman"/>
                  <a:sym typeface="Times New Roman"/>
                </a:rPr>
                <a:t>và chia sẻ</a:t>
              </a:r>
            </a:p>
          </p:txBody>
        </p:sp>
      </p:grpSp>
      <p:grpSp>
        <p:nvGrpSpPr>
          <p:cNvPr id="13" name="组合 17">
            <a:extLst>
              <a:ext uri="{FF2B5EF4-FFF2-40B4-BE49-F238E27FC236}">
                <a16:creationId xmlns:a16="http://schemas.microsoft.com/office/drawing/2014/main" id="{A134F54F-ACE4-C847-BA7A-5109E37AD60C}"/>
              </a:ext>
            </a:extLst>
          </p:cNvPr>
          <p:cNvGrpSpPr/>
          <p:nvPr/>
        </p:nvGrpSpPr>
        <p:grpSpPr>
          <a:xfrm>
            <a:off x="4267258" y="358487"/>
            <a:ext cx="7664912" cy="4573277"/>
            <a:chOff x="1676399" y="1476373"/>
            <a:chExt cx="7086600" cy="3999981"/>
          </a:xfrm>
          <a:solidFill>
            <a:srgbClr val="7CB592"/>
          </a:solidFill>
        </p:grpSpPr>
        <p:sp>
          <p:nvSpPr>
            <p:cNvPr id="14" name="矩形 18">
              <a:extLst>
                <a:ext uri="{FF2B5EF4-FFF2-40B4-BE49-F238E27FC236}">
                  <a16:creationId xmlns:a16="http://schemas.microsoft.com/office/drawing/2014/main" id="{1494B050-09B7-0B42-8CA4-56A938E702B8}"/>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15" name="Picture 15">
              <a:extLst>
                <a:ext uri="{FF2B5EF4-FFF2-40B4-BE49-F238E27FC236}">
                  <a16:creationId xmlns:a16="http://schemas.microsoft.com/office/drawing/2014/main" id="{2EA24989-4AB1-B843-BD48-820FB18A62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16" name="组合 20">
            <a:extLst>
              <a:ext uri="{FF2B5EF4-FFF2-40B4-BE49-F238E27FC236}">
                <a16:creationId xmlns:a16="http://schemas.microsoft.com/office/drawing/2014/main" id="{E6149968-F868-854D-AFBC-C936E86D13DA}"/>
              </a:ext>
            </a:extLst>
          </p:cNvPr>
          <p:cNvGrpSpPr/>
          <p:nvPr/>
        </p:nvGrpSpPr>
        <p:grpSpPr>
          <a:xfrm>
            <a:off x="4228132" y="1309966"/>
            <a:ext cx="7582614" cy="4139156"/>
            <a:chOff x="3390900" y="2609850"/>
            <a:chExt cx="8801101" cy="4139156"/>
          </a:xfrm>
        </p:grpSpPr>
        <p:sp>
          <p:nvSpPr>
            <p:cNvPr id="17" name="矩形 21">
              <a:extLst>
                <a:ext uri="{FF2B5EF4-FFF2-40B4-BE49-F238E27FC236}">
                  <a16:creationId xmlns:a16="http://schemas.microsoft.com/office/drawing/2014/main" id="{58C6B760-22B1-AD4A-97E9-087F52E927CB}"/>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34CCAA00-3773-1742-9893-57CFA7CFE1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21" name="图片 3">
            <a:extLst>
              <a:ext uri="{FF2B5EF4-FFF2-40B4-BE49-F238E27FC236}">
                <a16:creationId xmlns:a16="http://schemas.microsoft.com/office/drawing/2014/main" id="{B95A47DE-2C9B-FD44-9D7A-E652B34D6E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7" y="3144453"/>
            <a:ext cx="12192000" cy="3713547"/>
          </a:xfrm>
          <a:prstGeom prst="rect">
            <a:avLst/>
          </a:prstGeom>
          <a:noFill/>
        </p:spPr>
      </p:pic>
      <p:sp>
        <p:nvSpPr>
          <p:cNvPr id="22" name="TextBox 21">
            <a:extLst>
              <a:ext uri="{FF2B5EF4-FFF2-40B4-BE49-F238E27FC236}">
                <a16:creationId xmlns:a16="http://schemas.microsoft.com/office/drawing/2014/main" id="{56A5CE94-1286-CE43-B6BC-E61B5980B4DC}"/>
              </a:ext>
            </a:extLst>
          </p:cNvPr>
          <p:cNvSpPr txBox="1"/>
          <p:nvPr/>
        </p:nvSpPr>
        <p:spPr>
          <a:xfrm>
            <a:off x="4542020" y="2057525"/>
            <a:ext cx="7015395" cy="1200329"/>
          </a:xfrm>
          <a:prstGeom prst="rect">
            <a:avLst/>
          </a:prstGeom>
          <a:noFill/>
        </p:spPr>
        <p:txBody>
          <a:bodyPr wrap="square">
            <a:spAutoFit/>
          </a:bodyPr>
          <a:lstStyle/>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Sau khi kiểm tra xong, tiếp tục điều chỉnh bài thơ.</a:t>
            </a:r>
          </a:p>
          <a:p>
            <a:pPr marL="342900" indent="-342900">
              <a:buFont typeface="Wingdings" panose="05000000000000000000" pitchFamily="2" charset="2"/>
              <a:buChar char="q"/>
            </a:pPr>
            <a:r>
              <a:rPr lang="vi-VN" sz="2400" dirty="0">
                <a:solidFill>
                  <a:schemeClr val="accent6"/>
                </a:solidFill>
                <a:latin typeface="SVN-KG Ten Thousand Reasons" panose="02040603050506020204" pitchFamily="18" charset="0"/>
              </a:rPr>
              <a:t>Chia sẻ bài thơ với người thân trong gia đình, với bạn bè …</a:t>
            </a:r>
          </a:p>
        </p:txBody>
      </p:sp>
    </p:spTree>
    <p:extLst>
      <p:ext uri="{BB962C8B-B14F-4D97-AF65-F5344CB8AC3E}">
        <p14:creationId xmlns:p14="http://schemas.microsoft.com/office/powerpoint/2010/main" val="4036043606"/>
      </p:ext>
    </p:extLst>
  </p:cSld>
  <p:clrMapOvr>
    <a:masterClrMapping/>
  </p:clrMapOvr>
  <mc:AlternateContent xmlns:mc="http://schemas.openxmlformats.org/markup-compatibility/2006" xmlns:p14="http://schemas.microsoft.com/office/powerpoint/2010/main">
    <mc:Choice Requires="p14">
      <p:transition spd="slow" p14:dur="1600" advTm="4000">
        <p:blinds dir="vert"/>
      </p:transition>
    </mc:Choice>
    <mc:Fallback xmlns="">
      <p:transition spd="slow"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left)">
                                      <p:cBhvr>
                                        <p:cTn id="8" dur="500"/>
                                        <p:tgtEl>
                                          <p:spTgt spid="9"/>
                                        </p:tgtEl>
                                      </p:cBhvr>
                                    </p:animEffect>
                                  </p:childTnLst>
                                </p:cTn>
                              </p:par>
                              <p:par>
                                <p:cTn id="9" presetID="2" presetClass="entr" presetSubtype="4" decel="2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par>
                          <p:cTn id="18" fill="hold">
                            <p:stCondLst>
                              <p:cond delay="500"/>
                            </p:stCondLst>
                            <p:childTnLst>
                              <p:par>
                                <p:cTn id="19" presetID="14" presetClass="entr" presetSubtype="5"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vertical)">
                                      <p:cBhvr>
                                        <p:cTn id="21" dur="500"/>
                                        <p:tgtEl>
                                          <p:spTgt spid="1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381016" y="25744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834048" y="1514407"/>
            <a:ext cx="33226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Thực</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hành</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951610" y="684350"/>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IV.</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图片 14">
            <a:extLst>
              <a:ext uri="{FF2B5EF4-FFF2-40B4-BE49-F238E27FC236}">
                <a16:creationId xmlns:a16="http://schemas.microsoft.com/office/drawing/2014/main" id="{B0F7E4A9-70D8-6141-BF65-938DF5E5C23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flipH="1">
            <a:off x="467181" y="2985258"/>
            <a:ext cx="3727872" cy="3674085"/>
          </a:xfrm>
          <a:custGeom>
            <a:avLst/>
            <a:gdLst>
              <a:gd name="connsiteX0" fmla="*/ 1800225 w 3600450"/>
              <a:gd name="connsiteY0" fmla="*/ 0 h 3600450"/>
              <a:gd name="connsiteX1" fmla="*/ 3600450 w 3600450"/>
              <a:gd name="connsiteY1" fmla="*/ 1800225 h 3600450"/>
              <a:gd name="connsiteX2" fmla="*/ 1800225 w 3600450"/>
              <a:gd name="connsiteY2" fmla="*/ 3600450 h 3600450"/>
              <a:gd name="connsiteX3" fmla="*/ 0 w 3600450"/>
              <a:gd name="connsiteY3" fmla="*/ 1800225 h 3600450"/>
              <a:gd name="connsiteX4" fmla="*/ 1800225 w 3600450"/>
              <a:gd name="connsiteY4" fmla="*/ 0 h 360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50" h="3600450">
                <a:moveTo>
                  <a:pt x="1800225" y="0"/>
                </a:moveTo>
                <a:cubicBezTo>
                  <a:pt x="2794462" y="0"/>
                  <a:pt x="3600450" y="805988"/>
                  <a:pt x="3600450" y="1800225"/>
                </a:cubicBezTo>
                <a:cubicBezTo>
                  <a:pt x="3600450" y="2794462"/>
                  <a:pt x="2794462" y="3600450"/>
                  <a:pt x="1800225" y="3600450"/>
                </a:cubicBezTo>
                <a:cubicBezTo>
                  <a:pt x="805988" y="3600450"/>
                  <a:pt x="0" y="2794462"/>
                  <a:pt x="0" y="1800225"/>
                </a:cubicBezTo>
                <a:cubicBezTo>
                  <a:pt x="0" y="805988"/>
                  <a:pt x="805988" y="0"/>
                  <a:pt x="1800225" y="0"/>
                </a:cubicBezTo>
                <a:close/>
              </a:path>
            </a:pathLst>
          </a:custGeom>
          <a:solidFill>
            <a:srgbClr val="528D69"/>
          </a:solidFill>
        </p:spPr>
      </p:pic>
      <p:grpSp>
        <p:nvGrpSpPr>
          <p:cNvPr id="27" name="Group 26">
            <a:extLst>
              <a:ext uri="{FF2B5EF4-FFF2-40B4-BE49-F238E27FC236}">
                <a16:creationId xmlns:a16="http://schemas.microsoft.com/office/drawing/2014/main" id="{DBDC7629-5CC5-2146-845F-3575A8E9D1A4}"/>
              </a:ext>
            </a:extLst>
          </p:cNvPr>
          <p:cNvGrpSpPr/>
          <p:nvPr/>
        </p:nvGrpSpPr>
        <p:grpSpPr>
          <a:xfrm>
            <a:off x="6203950" y="2652264"/>
            <a:ext cx="5520869" cy="1483331"/>
            <a:chOff x="3647729" y="1297596"/>
            <a:chExt cx="6984776" cy="1483331"/>
          </a:xfrm>
          <a:solidFill>
            <a:schemeClr val="accent6">
              <a:lumMod val="20000"/>
              <a:lumOff val="80000"/>
            </a:schemeClr>
          </a:solidFill>
        </p:grpSpPr>
        <p:sp>
          <p:nvSpPr>
            <p:cNvPr id="29" name="矩形 1">
              <a:extLst>
                <a:ext uri="{FF2B5EF4-FFF2-40B4-BE49-F238E27FC236}">
                  <a16:creationId xmlns:a16="http://schemas.microsoft.com/office/drawing/2014/main" id="{6AE0A08C-CA93-494E-A3BE-DA7945E840C6}"/>
                </a:ext>
              </a:extLst>
            </p:cNvPr>
            <p:cNvSpPr/>
            <p:nvPr/>
          </p:nvSpPr>
          <p:spPr>
            <a:xfrm>
              <a:off x="3647729" y="1297596"/>
              <a:ext cx="6984776" cy="1483331"/>
            </a:xfrm>
            <a:prstGeom prst="rect">
              <a:avLst/>
            </a:prstGeom>
            <a:grpFill/>
            <a:ln>
              <a:solidFill>
                <a:srgbClr val="634A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TextBox 31">
              <a:extLst>
                <a:ext uri="{FF2B5EF4-FFF2-40B4-BE49-F238E27FC236}">
                  <a16:creationId xmlns:a16="http://schemas.microsoft.com/office/drawing/2014/main" id="{6D74D3E3-1781-3743-99ED-0DE33A67AD44}"/>
                </a:ext>
              </a:extLst>
            </p:cNvPr>
            <p:cNvSpPr txBox="1"/>
            <p:nvPr/>
          </p:nvSpPr>
          <p:spPr>
            <a:xfrm>
              <a:off x="4093392" y="1448153"/>
              <a:ext cx="5492533" cy="1200329"/>
            </a:xfrm>
            <a:prstGeom prst="rect">
              <a:avLst/>
            </a:prstGeom>
            <a:grpFill/>
          </p:spPr>
          <p:txBody>
            <a:bodyPr wrap="square">
              <a:spAutoFit/>
            </a:bodyPr>
            <a:lstStyle/>
            <a:p>
              <a:pPr marL="342900" indent="-342900">
                <a:buFont typeface="Wingdings" panose="05000000000000000000" pitchFamily="2" charset="2"/>
                <a:buChar char="q"/>
              </a:pPr>
              <a:r>
                <a:rPr lang="vi-VN" sz="2400">
                  <a:latin typeface="SVN-KG Ten Thousand Reasons" panose="02040603050506020204" pitchFamily="18" charset="0"/>
                </a:rPr>
                <a:t> Nắm chắc luật thơ.</a:t>
              </a:r>
            </a:p>
            <a:p>
              <a:pPr marL="342900" indent="-342900">
                <a:buFont typeface="Wingdings" panose="05000000000000000000" pitchFamily="2" charset="2"/>
                <a:buChar char="q"/>
              </a:pPr>
              <a:r>
                <a:rPr lang="vi-VN" sz="2400">
                  <a:latin typeface="SVN-KG Ten Thousand Reasons" panose="02040603050506020204" pitchFamily="18" charset="0"/>
                </a:rPr>
                <a:t> Tìm ý tưởng, biểu đạt cảm xúc.</a:t>
              </a:r>
            </a:p>
            <a:p>
              <a:pPr marL="342900" indent="-342900">
                <a:buFont typeface="Wingdings" panose="05000000000000000000" pitchFamily="2" charset="2"/>
                <a:buChar char="q"/>
              </a:pPr>
              <a:r>
                <a:rPr lang="vi-VN" sz="2400">
                  <a:latin typeface="SVN-KG Ten Thousand Reasons" panose="02040603050506020204" pitchFamily="18" charset="0"/>
                </a:rPr>
                <a:t> Viết theo quy trình. </a:t>
              </a:r>
            </a:p>
          </p:txBody>
        </p:sp>
      </p:grpSp>
      <p:grpSp>
        <p:nvGrpSpPr>
          <p:cNvPr id="33" name="Group 32">
            <a:extLst>
              <a:ext uri="{FF2B5EF4-FFF2-40B4-BE49-F238E27FC236}">
                <a16:creationId xmlns:a16="http://schemas.microsoft.com/office/drawing/2014/main" id="{85B73E6C-F9C0-C34C-810F-E580AC4328D7}"/>
              </a:ext>
            </a:extLst>
          </p:cNvPr>
          <p:cNvGrpSpPr/>
          <p:nvPr/>
        </p:nvGrpSpPr>
        <p:grpSpPr>
          <a:xfrm>
            <a:off x="6175988" y="1543509"/>
            <a:ext cx="2160240" cy="1009746"/>
            <a:chOff x="7635905" y="1859404"/>
            <a:chExt cx="3873600" cy="1009746"/>
          </a:xfrm>
        </p:grpSpPr>
        <p:pic>
          <p:nvPicPr>
            <p:cNvPr id="35" name="Picture 34">
              <a:extLst>
                <a:ext uri="{FF2B5EF4-FFF2-40B4-BE49-F238E27FC236}">
                  <a16:creationId xmlns:a16="http://schemas.microsoft.com/office/drawing/2014/main" id="{9842A3B9-F3D7-A44F-9F7B-17D251574D31}"/>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12797" b="14747"/>
            <a:stretch/>
          </p:blipFill>
          <p:spPr>
            <a:xfrm>
              <a:off x="7635905" y="1859404"/>
              <a:ext cx="3873600" cy="1009746"/>
            </a:xfrm>
            <a:prstGeom prst="rect">
              <a:avLst/>
            </a:prstGeom>
          </p:spPr>
        </p:pic>
        <p:sp>
          <p:nvSpPr>
            <p:cNvPr id="40" name="文本框 8">
              <a:extLst>
                <a:ext uri="{FF2B5EF4-FFF2-40B4-BE49-F238E27FC236}">
                  <a16:creationId xmlns:a16="http://schemas.microsoft.com/office/drawing/2014/main" id="{EFF8D6D3-356D-EC4D-AF5F-76F93C2ED76E}"/>
                </a:ext>
              </a:extLst>
            </p:cNvPr>
            <p:cNvSpPr txBox="1">
              <a:spLocks noChangeArrowheads="1"/>
            </p:cNvSpPr>
            <p:nvPr/>
          </p:nvSpPr>
          <p:spPr bwMode="auto">
            <a:xfrm>
              <a:off x="8624610" y="2114962"/>
              <a:ext cx="24449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2800" dirty="0" err="1">
                  <a:solidFill>
                    <a:schemeClr val="bg1"/>
                  </a:solidFill>
                  <a:latin typeface="SVN-Clementine" panose="020F0502020204030203" pitchFamily="34" charset="0"/>
                  <a:ea typeface="Times New Roman"/>
                  <a:cs typeface="Times New Roman"/>
                  <a:sym typeface="Times New Roman"/>
                </a:rPr>
                <a:t>Lưu</a:t>
              </a:r>
              <a:r>
                <a:rPr lang="en-US" sz="2800" dirty="0">
                  <a:solidFill>
                    <a:schemeClr val="bg1"/>
                  </a:solidFill>
                  <a:latin typeface="SVN-Clementine" panose="020F0502020204030203" pitchFamily="34" charset="0"/>
                  <a:ea typeface="Times New Roman"/>
                  <a:cs typeface="Times New Roman"/>
                  <a:sym typeface="Times New Roman"/>
                </a:rPr>
                <a:t> </a:t>
              </a:r>
              <a:r>
                <a:rPr lang="en-US" sz="2800" dirty="0" err="1">
                  <a:solidFill>
                    <a:schemeClr val="bg1"/>
                  </a:solidFill>
                  <a:latin typeface="SVN-Clementine" panose="020F0502020204030203" pitchFamily="34" charset="0"/>
                  <a:ea typeface="Times New Roman"/>
                  <a:cs typeface="Times New Roman"/>
                  <a:sym typeface="Times New Roman"/>
                </a:rPr>
                <a:t>ý</a:t>
              </a:r>
              <a:endParaRPr lang="vi-VN" sz="2800" dirty="0">
                <a:solidFill>
                  <a:schemeClr val="bg1"/>
                </a:solidFill>
                <a:latin typeface="SVN-Clementine" panose="020F0502020204030203" pitchFamily="34" charset="0"/>
                <a:ea typeface="Times New Roman"/>
                <a:cs typeface="Times New Roman"/>
                <a:sym typeface="Times New Roman"/>
              </a:endParaRPr>
            </a:p>
          </p:txBody>
        </p:sp>
      </p:grpSp>
    </p:spTree>
    <p:extLst>
      <p:ext uri="{BB962C8B-B14F-4D97-AF65-F5344CB8AC3E}">
        <p14:creationId xmlns:p14="http://schemas.microsoft.com/office/powerpoint/2010/main" val="3859461414"/>
      </p:ext>
    </p:extLst>
  </p:cSld>
  <p:clrMapOvr>
    <a:masterClrMapping/>
  </p:clrMapOvr>
  <mc:AlternateContent xmlns:mc="http://schemas.openxmlformats.org/markup-compatibility/2006" xmlns:p14="http://schemas.microsoft.com/office/powerpoint/2010/main">
    <mc:Choice Requires="p14">
      <p:transition spd="slow" p14:dur="1250" advTm="4000">
        <p14:flip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childTnLst>
                          </p:cTn>
                        </p:par>
                        <p:par>
                          <p:cTn id="8" fill="hold">
                            <p:stCondLst>
                              <p:cond delay="175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2250"/>
                            </p:stCondLst>
                            <p:childTnLst>
                              <p:par>
                                <p:cTn id="15" presetID="47"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50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325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3750"/>
                            </p:stCondLst>
                            <p:childTnLst>
                              <p:par>
                                <p:cTn id="30" presetID="14" presetClass="entr" presetSubtype="1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6EA"/>
        </a:solidFill>
        <a:effectLst/>
      </p:bgPr>
    </p:bg>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D7CEA62F-2179-4573-A95E-881F1BDB4AF4}"/>
              </a:ext>
            </a:extLst>
          </p:cNvPr>
          <p:cNvGrpSpPr/>
          <p:nvPr/>
        </p:nvGrpSpPr>
        <p:grpSpPr>
          <a:xfrm>
            <a:off x="2774110" y="1024097"/>
            <a:ext cx="8189686" cy="4826044"/>
            <a:chOff x="1676399" y="1476373"/>
            <a:chExt cx="7086600" cy="3999981"/>
          </a:xfrm>
          <a:solidFill>
            <a:srgbClr val="7CB592"/>
          </a:solidFill>
        </p:grpSpPr>
        <p:sp>
          <p:nvSpPr>
            <p:cNvPr id="19" name="矩形 18">
              <a:extLst>
                <a:ext uri="{FF2B5EF4-FFF2-40B4-BE49-F238E27FC236}">
                  <a16:creationId xmlns:a16="http://schemas.microsoft.com/office/drawing/2014/main" id="{8F748D3C-91DB-442D-80BC-782EBCAE87DE}"/>
                </a:ext>
              </a:extLst>
            </p:cNvPr>
            <p:cNvSpPr/>
            <p:nvPr/>
          </p:nvSpPr>
          <p:spPr>
            <a:xfrm>
              <a:off x="1676399" y="1476373"/>
              <a:ext cx="7086600" cy="3248025"/>
            </a:xfrm>
            <a:prstGeom prst="rect">
              <a:avLst/>
            </a:prstGeom>
            <a:grp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0" name="Picture 15">
              <a:extLst>
                <a:ext uri="{FF2B5EF4-FFF2-40B4-BE49-F238E27FC236}">
                  <a16:creationId xmlns:a16="http://schemas.microsoft.com/office/drawing/2014/main" id="{01FEBBD2-6CA2-456B-AB8B-7FAA14815E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4650308" y="1363663"/>
              <a:ext cx="1138782" cy="7086600"/>
            </a:xfrm>
            <a:prstGeom prst="rect">
              <a:avLst/>
            </a:prstGeom>
            <a:grpFill/>
          </p:spPr>
        </p:pic>
      </p:grpSp>
      <p:grpSp>
        <p:nvGrpSpPr>
          <p:cNvPr id="21" name="组合 20">
            <a:extLst>
              <a:ext uri="{FF2B5EF4-FFF2-40B4-BE49-F238E27FC236}">
                <a16:creationId xmlns:a16="http://schemas.microsoft.com/office/drawing/2014/main" id="{FAC9E208-A4CF-4A07-AB63-2A447E1830E0}"/>
              </a:ext>
            </a:extLst>
          </p:cNvPr>
          <p:cNvGrpSpPr/>
          <p:nvPr/>
        </p:nvGrpSpPr>
        <p:grpSpPr>
          <a:xfrm>
            <a:off x="1274894" y="1755684"/>
            <a:ext cx="9454393" cy="4139156"/>
            <a:chOff x="3390900" y="2609850"/>
            <a:chExt cx="8801101" cy="4139156"/>
          </a:xfrm>
        </p:grpSpPr>
        <p:sp>
          <p:nvSpPr>
            <p:cNvPr id="22" name="矩形 21">
              <a:extLst>
                <a:ext uri="{FF2B5EF4-FFF2-40B4-BE49-F238E27FC236}">
                  <a16:creationId xmlns:a16="http://schemas.microsoft.com/office/drawing/2014/main" id="{ED7B9DE8-0C57-420B-8EC4-E2A97CD6CBA9}"/>
                </a:ext>
              </a:extLst>
            </p:cNvPr>
            <p:cNvSpPr/>
            <p:nvPr/>
          </p:nvSpPr>
          <p:spPr>
            <a:xfrm>
              <a:off x="3390900" y="2609850"/>
              <a:ext cx="8801100" cy="2926196"/>
            </a:xfrm>
            <a:prstGeom prst="rect">
              <a:avLst/>
            </a:prstGeom>
            <a:solidFill>
              <a:schemeClr val="bg1"/>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23" name="Picture 15">
              <a:extLst>
                <a:ext uri="{FF2B5EF4-FFF2-40B4-BE49-F238E27FC236}">
                  <a16:creationId xmlns:a16="http://schemas.microsoft.com/office/drawing/2014/main" id="{58156B0A-DC37-4D09-ADD0-D9257615BC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flipH="1">
              <a:off x="7184971" y="1741976"/>
              <a:ext cx="1212960" cy="8801100"/>
            </a:xfrm>
            <a:prstGeom prst="rect">
              <a:avLst/>
            </a:prstGeom>
          </p:spPr>
        </p:pic>
      </p:grpSp>
      <p:pic>
        <p:nvPicPr>
          <p:cNvPr id="9" name="图片 1">
            <a:extLst>
              <a:ext uri="{FF2B5EF4-FFF2-40B4-BE49-F238E27FC236}">
                <a16:creationId xmlns:a16="http://schemas.microsoft.com/office/drawing/2014/main" id="{42AA4FF1-3D86-4A45-B8A2-112F902DED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1899616"/>
            <a:ext cx="6235415" cy="5209072"/>
          </a:xfrm>
          <a:prstGeom prst="rect">
            <a:avLst/>
          </a:prstGeom>
        </p:spPr>
      </p:pic>
      <p:sp>
        <p:nvSpPr>
          <p:cNvPr id="10" name="Google Shape;101;p2">
            <a:extLst>
              <a:ext uri="{FF2B5EF4-FFF2-40B4-BE49-F238E27FC236}">
                <a16:creationId xmlns:a16="http://schemas.microsoft.com/office/drawing/2014/main" id="{46552514-44A1-DF40-AD15-5C3A963C4295}"/>
              </a:ext>
            </a:extLst>
          </p:cNvPr>
          <p:cNvSpPr/>
          <p:nvPr/>
        </p:nvSpPr>
        <p:spPr>
          <a:xfrm>
            <a:off x="4921336" y="2630644"/>
            <a:ext cx="4877079"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err="1">
                <a:solidFill>
                  <a:schemeClr val="accent6"/>
                </a:solidFill>
                <a:latin typeface="SVN-Hollie Script Pro" pitchFamily="2" charset="77"/>
                <a:ea typeface="SVN-Nickainley Script" panose="02000503000000020002" pitchFamily="50" charset="0"/>
              </a:rPr>
              <a:t>Cô</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chúc</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các</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em</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sẽ</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làm</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được</a:t>
            </a:r>
            <a:endParaRPr lang="en-US" sz="4000" dirty="0">
              <a:solidFill>
                <a:schemeClr val="accent6"/>
              </a:solidFill>
              <a:latin typeface="SVN-Hollie Script Pro" pitchFamily="2" charset="77"/>
              <a:ea typeface="SVN-Nickainley Script" panose="02000503000000020002" pitchFamily="50" charset="0"/>
            </a:endParaRPr>
          </a:p>
          <a:p>
            <a:pPr marL="0" marR="0" lvl="0" indent="0" algn="ctr" rtl="0">
              <a:spcBef>
                <a:spcPts val="0"/>
              </a:spcBef>
              <a:spcAft>
                <a:spcPts val="0"/>
              </a:spcAft>
              <a:buNone/>
            </a:pP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nhiều</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bài</a:t>
            </a:r>
            <a:r>
              <a:rPr lang="en-US" sz="4000" dirty="0">
                <a:solidFill>
                  <a:schemeClr val="accent6"/>
                </a:solidFill>
                <a:latin typeface="SVN-Hollie Script Pro" pitchFamily="2" charset="77"/>
                <a:ea typeface="SVN-Nickainley Script" panose="02000503000000020002" pitchFamily="50" charset="0"/>
              </a:rPr>
              <a:t> </a:t>
            </a:r>
            <a:r>
              <a:rPr lang="en-US" sz="4000" dirty="0" err="1">
                <a:solidFill>
                  <a:schemeClr val="accent6"/>
                </a:solidFill>
                <a:latin typeface="SVN-Hollie Script Pro" pitchFamily="2" charset="77"/>
                <a:ea typeface="SVN-Nickainley Script" panose="02000503000000020002" pitchFamily="50" charset="0"/>
              </a:rPr>
              <a:t>thơ</a:t>
            </a:r>
            <a:r>
              <a:rPr lang="en-US" sz="4000" dirty="0">
                <a:solidFill>
                  <a:schemeClr val="accent6"/>
                </a:solidFill>
                <a:latin typeface="SVN-Hollie Script Pro" pitchFamily="2" charset="77"/>
                <a:ea typeface="SVN-Nickainley Script" panose="02000503000000020002" pitchFamily="50" charset="0"/>
              </a:rPr>
              <a:t> hay </a:t>
            </a:r>
            <a:r>
              <a:rPr lang="en-US" sz="4000" dirty="0" err="1">
                <a:solidFill>
                  <a:schemeClr val="accent6"/>
                </a:solidFill>
                <a:latin typeface="SVN-Hollie Script Pro" pitchFamily="2" charset="77"/>
                <a:ea typeface="SVN-Nickainley Script" panose="02000503000000020002" pitchFamily="50" charset="0"/>
              </a:rPr>
              <a:t>nhé</a:t>
            </a:r>
            <a:r>
              <a:rPr lang="en-US" sz="4000" dirty="0">
                <a:solidFill>
                  <a:schemeClr val="accent6"/>
                </a:solidFill>
                <a:latin typeface="SVN-Hollie Script Pro" pitchFamily="2" charset="77"/>
                <a:ea typeface="SVN-Nickainley Script" panose="02000503000000020002" pitchFamily="50" charset="0"/>
              </a:rPr>
              <a:t> !</a:t>
            </a:r>
            <a:endParaRPr sz="4000" dirty="0">
              <a:solidFill>
                <a:schemeClr val="accent6"/>
              </a:solidFill>
              <a:latin typeface="SVN-Hollie Script Pro" pitchFamily="2" charset="77"/>
              <a:ea typeface="SVN-Nickainley Script" panose="02000503000000020002" pitchFamily="50" charset="0"/>
            </a:endParaRPr>
          </a:p>
        </p:txBody>
      </p:sp>
    </p:spTree>
    <p:extLst>
      <p:ext uri="{BB962C8B-B14F-4D97-AF65-F5344CB8AC3E}">
        <p14:creationId xmlns:p14="http://schemas.microsoft.com/office/powerpoint/2010/main" val="4056366508"/>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par>
                          <p:cTn id="11" fill="hold">
                            <p:stCondLst>
                              <p:cond delay="750"/>
                            </p:stCondLst>
                            <p:childTnLst>
                              <p:par>
                                <p:cTn id="12" presetID="14" presetClass="entr" presetSubtype="5"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vertical)">
                                      <p:cBhvr>
                                        <p:cTn id="14" dur="500"/>
                                        <p:tgtEl>
                                          <p:spTgt spid="21"/>
                                        </p:tgtEl>
                                      </p:cBhvr>
                                    </p:animEffect>
                                  </p:childTnLst>
                                </p:cTn>
                              </p:par>
                            </p:childTnLst>
                          </p:cTn>
                        </p:par>
                        <p:par>
                          <p:cTn id="15" fill="hold">
                            <p:stCondLst>
                              <p:cond delay="12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anim calcmode="lin" valueType="num">
                                      <p:cBhvr>
                                        <p:cTn id="2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87F9FD9-C565-4982-BF04-1D31A7EF87DF}"/>
              </a:ext>
            </a:extLst>
          </p:cNvPr>
          <p:cNvPicPr>
            <a:picLocks noChangeAspect="1"/>
          </p:cNvPicPr>
          <p:nvPr/>
        </p:nvPicPr>
        <p:blipFill>
          <a:blip r:embed="rId3"/>
          <a:stretch>
            <a:fillRect/>
          </a:stretch>
        </p:blipFill>
        <p:spPr>
          <a:xfrm flipH="1">
            <a:off x="-557212" y="139094"/>
            <a:ext cx="8486775" cy="8287416"/>
          </a:xfrm>
          <a:prstGeom prst="rect">
            <a:avLst/>
          </a:prstGeom>
        </p:spPr>
      </p:pic>
      <p:sp>
        <p:nvSpPr>
          <p:cNvPr id="5" name="矩形 4"/>
          <p:cNvSpPr/>
          <p:nvPr/>
        </p:nvSpPr>
        <p:spPr>
          <a:xfrm>
            <a:off x="4071258" y="1062681"/>
            <a:ext cx="8120742" cy="4176584"/>
          </a:xfrm>
          <a:prstGeom prst="rect">
            <a:avLst/>
          </a:prstGeom>
          <a:solidFill>
            <a:srgbClr val="7CB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Google Shape;94;p2">
            <a:extLst>
              <a:ext uri="{FF2B5EF4-FFF2-40B4-BE49-F238E27FC236}">
                <a16:creationId xmlns:a16="http://schemas.microsoft.com/office/drawing/2014/main" id="{072544DA-D9F4-BA45-9361-AACCC96FC81E}"/>
              </a:ext>
            </a:extLst>
          </p:cNvPr>
          <p:cNvSpPr/>
          <p:nvPr/>
        </p:nvSpPr>
        <p:spPr>
          <a:xfrm>
            <a:off x="5439676" y="708758"/>
            <a:ext cx="4979773" cy="769401"/>
          </a:xfrm>
          <a:prstGeom prst="rect">
            <a:avLst/>
          </a:prstGeom>
          <a:solidFill>
            <a:schemeClr val="accent6">
              <a:lumMod val="20000"/>
              <a:lumOff val="80000"/>
            </a:schemeClr>
          </a:solidFill>
          <a:ln>
            <a:solidFill>
              <a:schemeClr val="accent6">
                <a:lumMod val="20000"/>
                <a:lumOff val="80000"/>
              </a:schemeClr>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err="1">
                <a:latin typeface="SVN-Hollie Script Pro" pitchFamily="2" charset="77"/>
                <a:ea typeface="Times New Roman"/>
                <a:cs typeface="Times New Roman"/>
                <a:sym typeface="Times New Roman"/>
              </a:rPr>
              <a:t>Yêu</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cầu</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cần</a:t>
            </a:r>
            <a:r>
              <a:rPr lang="en-US" sz="4400" b="1" i="0" u="none" strike="noStrike" cap="none" dirty="0">
                <a:latin typeface="SVN-Hollie Script Pro" pitchFamily="2" charset="77"/>
                <a:ea typeface="Times New Roman"/>
                <a:cs typeface="Times New Roman"/>
                <a:sym typeface="Times New Roman"/>
              </a:rPr>
              <a:t> </a:t>
            </a:r>
            <a:r>
              <a:rPr lang="en-US" sz="4400" b="1" i="0" u="none" strike="noStrike" cap="none" dirty="0" err="1">
                <a:latin typeface="SVN-Hollie Script Pro" pitchFamily="2" charset="77"/>
                <a:ea typeface="Times New Roman"/>
                <a:cs typeface="Times New Roman"/>
                <a:sym typeface="Times New Roman"/>
              </a:rPr>
              <a:t>đạt</a:t>
            </a:r>
            <a:endParaRPr sz="4400" b="1" i="0" u="none" strike="noStrike" cap="none" dirty="0">
              <a:latin typeface="SVN-Hollie Script Pro" pitchFamily="2" charset="77"/>
              <a:ea typeface="Times New Roman"/>
              <a:cs typeface="Times New Roman"/>
              <a:sym typeface="Times New Roman"/>
            </a:endParaRPr>
          </a:p>
        </p:txBody>
      </p:sp>
      <p:sp>
        <p:nvSpPr>
          <p:cNvPr id="8" name="Google Shape;110;p3">
            <a:extLst>
              <a:ext uri="{FF2B5EF4-FFF2-40B4-BE49-F238E27FC236}">
                <a16:creationId xmlns:a16="http://schemas.microsoft.com/office/drawing/2014/main" id="{A7E04FE6-CF98-4A4D-9250-29E3C8F18596}"/>
              </a:ext>
            </a:extLst>
          </p:cNvPr>
          <p:cNvSpPr txBox="1"/>
          <p:nvPr/>
        </p:nvSpPr>
        <p:spPr>
          <a:xfrm>
            <a:off x="5343711" y="1963190"/>
            <a:ext cx="6605274" cy="954067"/>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rgbClr val="7F6000"/>
              </a:buClr>
              <a:buSzPts val="2500"/>
            </a:pPr>
            <a:r>
              <a:rPr lang="en-US" sz="2800" dirty="0" err="1">
                <a:solidFill>
                  <a:schemeClr val="bg1"/>
                </a:solidFill>
                <a:latin typeface="SVN-KG Ten Thousand Reasons" panose="02040603050506020204" pitchFamily="18" charset="0"/>
                <a:ea typeface="Arial"/>
                <a:cs typeface="Arial"/>
                <a:sym typeface="Arial"/>
              </a:rPr>
              <a:t>Nhận</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biết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và</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nhận</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xét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được</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những</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đặc</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điểm</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của</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một</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bài</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thơ</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về</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nội</a:t>
            </a:r>
            <a:r>
              <a:rPr lang="en-US" sz="2800" dirty="0">
                <a:solidFill>
                  <a:schemeClr val="bg1"/>
                </a:solidFill>
                <a:latin typeface="SVN-KG Ten Thousand Reasons" panose="02040603050506020204" pitchFamily="18" charset="0"/>
                <a:ea typeface="Arial"/>
                <a:cs typeface="Arial"/>
                <a:sym typeface="Arial"/>
              </a:rPr>
              <a:t> dung </a:t>
            </a:r>
            <a:r>
              <a:rPr lang="en-US" sz="2800" dirty="0" err="1">
                <a:solidFill>
                  <a:schemeClr val="bg1"/>
                </a:solidFill>
                <a:latin typeface="SVN-KG Ten Thousand Reasons" panose="02040603050506020204" pitchFamily="18" charset="0"/>
                <a:ea typeface="Arial"/>
                <a:cs typeface="Arial"/>
                <a:sym typeface="Arial"/>
              </a:rPr>
              <a:t>và</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nghệ</a:t>
            </a:r>
            <a:r>
              <a:rPr lang="en-US" sz="2800" dirty="0">
                <a:solidFill>
                  <a:schemeClr val="bg1"/>
                </a:solidFill>
                <a:latin typeface="SVN-KG Ten Thousand Reasons" panose="02040603050506020204" pitchFamily="18" charset="0"/>
                <a:ea typeface="Arial"/>
                <a:cs typeface="Arial"/>
                <a:sym typeface="Arial"/>
              </a:rPr>
              <a:t> </a:t>
            </a:r>
            <a:r>
              <a:rPr lang="en-US" sz="2800" dirty="0" err="1">
                <a:solidFill>
                  <a:schemeClr val="bg1"/>
                </a:solidFill>
                <a:latin typeface="SVN-KG Ten Thousand Reasons" panose="02040603050506020204" pitchFamily="18" charset="0"/>
                <a:ea typeface="Arial"/>
                <a:cs typeface="Arial"/>
                <a:sym typeface="Arial"/>
              </a:rPr>
              <a:t>thuật</a:t>
            </a:r>
            <a:r>
              <a:rPr lang="en-US" sz="2800" dirty="0">
                <a:solidFill>
                  <a:schemeClr val="bg1"/>
                </a:solidFill>
                <a:latin typeface="SVN-KG Ten Thousand Reasons" panose="02040603050506020204" pitchFamily="18" charset="0"/>
                <a:ea typeface="Arial"/>
                <a:cs typeface="Arial"/>
                <a:sym typeface="Arial"/>
              </a:rPr>
              <a:t>.</a:t>
            </a:r>
            <a:endParaRPr sz="2800" dirty="0">
              <a:solidFill>
                <a:schemeClr val="bg1"/>
              </a:solidFill>
              <a:latin typeface="SVN-KG Ten Thousand Reasons" panose="02040603050506020204" pitchFamily="18" charset="0"/>
            </a:endParaRPr>
          </a:p>
        </p:txBody>
      </p:sp>
      <p:pic>
        <p:nvPicPr>
          <p:cNvPr id="13" name="Picture 12">
            <a:extLst>
              <a:ext uri="{FF2B5EF4-FFF2-40B4-BE49-F238E27FC236}">
                <a16:creationId xmlns:a16="http://schemas.microsoft.com/office/drawing/2014/main" id="{3E2F0F48-AE4A-AC40-B0A0-115878ECB30F}"/>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24886" y="2097983"/>
            <a:ext cx="818826" cy="545884"/>
          </a:xfrm>
          <a:prstGeom prst="rect">
            <a:avLst/>
          </a:prstGeom>
        </p:spPr>
      </p:pic>
      <p:pic>
        <p:nvPicPr>
          <p:cNvPr id="14" name="Picture 13">
            <a:extLst>
              <a:ext uri="{FF2B5EF4-FFF2-40B4-BE49-F238E27FC236}">
                <a16:creationId xmlns:a16="http://schemas.microsoft.com/office/drawing/2014/main" id="{6EACB794-16D3-9842-8F0B-99C9B1F00E1C}"/>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24886" y="3459338"/>
            <a:ext cx="818826" cy="545884"/>
          </a:xfrm>
          <a:prstGeom prst="rect">
            <a:avLst/>
          </a:prstGeom>
        </p:spPr>
      </p:pic>
      <p:sp>
        <p:nvSpPr>
          <p:cNvPr id="15" name="Google Shape;110;p3">
            <a:extLst>
              <a:ext uri="{FF2B5EF4-FFF2-40B4-BE49-F238E27FC236}">
                <a16:creationId xmlns:a16="http://schemas.microsoft.com/office/drawing/2014/main" id="{CA816833-CAEB-294F-B3BD-DE76042AD1A1}"/>
              </a:ext>
            </a:extLst>
          </p:cNvPr>
          <p:cNvSpPr txBox="1"/>
          <p:nvPr/>
        </p:nvSpPr>
        <p:spPr>
          <a:xfrm>
            <a:off x="5343710" y="3314680"/>
            <a:ext cx="6710269" cy="954067"/>
          </a:xfrm>
          <a:prstGeom prst="rect">
            <a:avLst/>
          </a:prstGeom>
          <a:noFill/>
          <a:ln>
            <a:noFill/>
          </a:ln>
        </p:spPr>
        <p:txBody>
          <a:bodyPr spcFirstLastPara="1" wrap="square" lIns="91425" tIns="45700" rIns="91425" bIns="45700" anchor="t" anchorCtr="0">
            <a:spAutoFit/>
          </a:bodyPr>
          <a:lstStyle/>
          <a:p>
            <a:pPr lvl="0">
              <a:spcBef>
                <a:spcPts val="0"/>
              </a:spcBef>
              <a:spcAft>
                <a:spcPts val="0"/>
              </a:spcAft>
              <a:buClr>
                <a:srgbClr val="7F6000"/>
              </a:buClr>
              <a:buSzPts val="2500"/>
            </a:pPr>
            <a:r>
              <a:rPr lang="vi-VN" sz="2800" dirty="0">
                <a:solidFill>
                  <a:schemeClr val="bg1"/>
                </a:solidFill>
                <a:latin typeface="SVN-KG Ten Thousand Reasons" panose="02040603050506020204" pitchFamily="18" charset="0"/>
                <a:ea typeface="Arial"/>
                <a:cs typeface="Arial"/>
                <a:sym typeface="Arial"/>
              </a:rPr>
              <a:t>Bước đầu vận dụng được quy trình viết để làm một bài thơ bốn chữ hoặc năm chữ.</a:t>
            </a:r>
          </a:p>
        </p:txBody>
      </p:sp>
      <p:pic>
        <p:nvPicPr>
          <p:cNvPr id="11" name="图片 1">
            <a:extLst>
              <a:ext uri="{FF2B5EF4-FFF2-40B4-BE49-F238E27FC236}">
                <a16:creationId xmlns:a16="http://schemas.microsoft.com/office/drawing/2014/main" id="{FDBE0937-5231-064B-8A5C-16474730C4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4430" y="1954432"/>
            <a:ext cx="6235415" cy="5209072"/>
          </a:xfrm>
          <a:prstGeom prst="rect">
            <a:avLst/>
          </a:prstGeom>
        </p:spPr>
      </p:pic>
    </p:spTree>
    <p:extLst>
      <p:ext uri="{BB962C8B-B14F-4D97-AF65-F5344CB8AC3E}">
        <p14:creationId xmlns:p14="http://schemas.microsoft.com/office/powerpoint/2010/main" val="4033068010"/>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childTnLst>
                                </p:cTn>
                              </p:par>
                              <p:par>
                                <p:cTn id="17" presetID="63" presetClass="path" presetSubtype="0" decel="100000" fill="hold" nodeType="withEffect">
                                  <p:stCondLst>
                                    <p:cond delay="0"/>
                                  </p:stCondLst>
                                  <p:childTnLst>
                                    <p:animMotion origin="layout" path="M -1.04167E-6 -3.33333E-6 L 0.05807 -3.33333E-6 " pathEditMode="relative" rAng="0" ptsTypes="AA">
                                      <p:cBhvr>
                                        <p:cTn id="18" dur="750" spd="-100000" fill="hold"/>
                                        <p:tgtEl>
                                          <p:spTgt spid="11"/>
                                        </p:tgtEl>
                                        <p:attrNameLst>
                                          <p:attrName>ppt_x</p:attrName>
                                          <p:attrName>ppt_y</p:attrName>
                                        </p:attrNameLst>
                                      </p:cBhvr>
                                      <p:rCtr x="2904" y="0"/>
                                    </p:animMotion>
                                  </p:childTnLst>
                                </p:cTn>
                              </p:par>
                              <p:par>
                                <p:cTn id="19" presetID="2" presetClass="entr" presetSubtype="8"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88D90C1-3300-497C-B623-A79448BBD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7485" y="499756"/>
            <a:ext cx="1202135" cy="1202135"/>
          </a:xfrm>
          <a:prstGeom prst="rect">
            <a:avLst/>
          </a:prstGeom>
        </p:spPr>
      </p:pic>
      <p:pic>
        <p:nvPicPr>
          <p:cNvPr id="27" name="图片 26">
            <a:extLst>
              <a:ext uri="{FF2B5EF4-FFF2-40B4-BE49-F238E27FC236}">
                <a16:creationId xmlns:a16="http://schemas.microsoft.com/office/drawing/2014/main" id="{16846E8A-E59B-4A70-BCFD-86EE46E75F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069" y="2218055"/>
            <a:ext cx="1017220" cy="1017220"/>
          </a:xfrm>
          <a:prstGeom prst="rect">
            <a:avLst/>
          </a:prstGeom>
        </p:spPr>
      </p:pic>
      <p:grpSp>
        <p:nvGrpSpPr>
          <p:cNvPr id="21" name="Group 20">
            <a:extLst>
              <a:ext uri="{FF2B5EF4-FFF2-40B4-BE49-F238E27FC236}">
                <a16:creationId xmlns:a16="http://schemas.microsoft.com/office/drawing/2014/main" id="{1516E533-FDA4-6B46-AF89-90E31D4720F6}"/>
              </a:ext>
            </a:extLst>
          </p:cNvPr>
          <p:cNvGrpSpPr/>
          <p:nvPr/>
        </p:nvGrpSpPr>
        <p:grpSpPr>
          <a:xfrm>
            <a:off x="6126807" y="883425"/>
            <a:ext cx="4289673" cy="584775"/>
            <a:chOff x="6126807" y="583625"/>
            <a:chExt cx="4289673" cy="584775"/>
          </a:xfrm>
          <a:solidFill>
            <a:srgbClr val="00B050"/>
          </a:solidFill>
        </p:grpSpPr>
        <p:sp>
          <p:nvSpPr>
            <p:cNvPr id="22" name="矩形 9">
              <a:extLst>
                <a:ext uri="{FF2B5EF4-FFF2-40B4-BE49-F238E27FC236}">
                  <a16:creationId xmlns:a16="http://schemas.microsoft.com/office/drawing/2014/main" id="{DAF614A3-0425-DA4B-A340-BD85FB5538D9}"/>
                </a:ext>
              </a:extLst>
            </p:cNvPr>
            <p:cNvSpPr/>
            <p:nvPr/>
          </p:nvSpPr>
          <p:spPr>
            <a:xfrm>
              <a:off x="6126807" y="591344"/>
              <a:ext cx="4004093"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文本框 8">
              <a:extLst>
                <a:ext uri="{FF2B5EF4-FFF2-40B4-BE49-F238E27FC236}">
                  <a16:creationId xmlns:a16="http://schemas.microsoft.com/office/drawing/2014/main" id="{DB214036-59E1-2946-B6A7-0E15E77AFD1C}"/>
                </a:ext>
              </a:extLst>
            </p:cNvPr>
            <p:cNvSpPr txBox="1">
              <a:spLocks noChangeArrowheads="1"/>
            </p:cNvSpPr>
            <p:nvPr/>
          </p:nvSpPr>
          <p:spPr bwMode="auto">
            <a:xfrm>
              <a:off x="6152565" y="583625"/>
              <a:ext cx="426391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a:t>
              </a:r>
              <a:r>
                <a:rPr lang="vi-VN" sz="3200" dirty="0">
                  <a:solidFill>
                    <a:schemeClr val="bg1"/>
                  </a:solidFill>
                  <a:latin typeface="SVN-Clementine" panose="020F0502020204030203" pitchFamily="34" charset="0"/>
                  <a:ea typeface="Times New Roman"/>
                  <a:cs typeface="Times New Roman"/>
                  <a:sym typeface="Times New Roman"/>
                </a:rPr>
                <a:t>. Một số lưu ý</a:t>
              </a:r>
            </a:p>
          </p:txBody>
        </p:sp>
      </p:grpSp>
      <p:sp>
        <p:nvSpPr>
          <p:cNvPr id="29" name="TextBox 28">
            <a:extLst>
              <a:ext uri="{FF2B5EF4-FFF2-40B4-BE49-F238E27FC236}">
                <a16:creationId xmlns:a16="http://schemas.microsoft.com/office/drawing/2014/main" id="{C7694196-3213-6240-B079-F34535943DC7}"/>
              </a:ext>
            </a:extLst>
          </p:cNvPr>
          <p:cNvSpPr txBox="1"/>
          <p:nvPr/>
        </p:nvSpPr>
        <p:spPr>
          <a:xfrm>
            <a:off x="1618828" y="1407428"/>
            <a:ext cx="2996819" cy="1754326"/>
          </a:xfrm>
          <a:prstGeom prst="rect">
            <a:avLst/>
          </a:prstGeom>
          <a:noFill/>
        </p:spPr>
        <p:txBody>
          <a:bodyPr wrap="square">
            <a:spAutoFit/>
          </a:bodyPr>
          <a:lstStyle/>
          <a:p>
            <a:pPr marL="0" marR="0" lvl="0" indent="0" algn="ctr" rtl="0">
              <a:spcBef>
                <a:spcPts val="0"/>
              </a:spcBef>
              <a:spcAft>
                <a:spcPts val="0"/>
              </a:spcAft>
              <a:buNone/>
            </a:pPr>
            <a:r>
              <a:rPr lang="en-US" sz="5400" b="1" dirty="0">
                <a:solidFill>
                  <a:schemeClr val="accent6">
                    <a:lumMod val="50000"/>
                  </a:schemeClr>
                </a:solidFill>
                <a:latin typeface="SVN-Clementine" panose="020F0502020204030203" pitchFamily="34" charset="0"/>
                <a:ea typeface="Times New Roman"/>
                <a:cs typeface="Times New Roman"/>
                <a:sym typeface="Times New Roman"/>
              </a:rPr>
              <a:t>TIẾN TRÌNH</a:t>
            </a:r>
            <a:endParaRPr lang="en-US" sz="5400" dirty="0">
              <a:solidFill>
                <a:schemeClr val="accent6">
                  <a:lumMod val="50000"/>
                </a:schemeClr>
              </a:solidFill>
              <a:latin typeface="SVN-Clementine" panose="020F0502020204030203" pitchFamily="34" charset="0"/>
            </a:endParaRPr>
          </a:p>
          <a:p>
            <a:pPr marL="0" marR="0" lvl="0" indent="0" algn="ctr" rtl="0">
              <a:spcBef>
                <a:spcPts val="0"/>
              </a:spcBef>
              <a:spcAft>
                <a:spcPts val="0"/>
              </a:spcAft>
              <a:buNone/>
            </a:pPr>
            <a:r>
              <a:rPr lang="en-US" sz="5400" b="1" dirty="0">
                <a:solidFill>
                  <a:schemeClr val="accent6">
                    <a:lumMod val="50000"/>
                  </a:schemeClr>
                </a:solidFill>
                <a:latin typeface="SVN-Clementine" panose="020F0502020204030203" pitchFamily="34" charset="0"/>
                <a:ea typeface="Times New Roman"/>
                <a:cs typeface="Times New Roman"/>
                <a:sym typeface="Times New Roman"/>
              </a:rPr>
              <a:t>BÀI HỌC</a:t>
            </a:r>
          </a:p>
        </p:txBody>
      </p:sp>
      <p:grpSp>
        <p:nvGrpSpPr>
          <p:cNvPr id="30" name="Group 29">
            <a:extLst>
              <a:ext uri="{FF2B5EF4-FFF2-40B4-BE49-F238E27FC236}">
                <a16:creationId xmlns:a16="http://schemas.microsoft.com/office/drawing/2014/main" id="{DF0092F0-CAB8-F44F-816A-E0D4970AB267}"/>
              </a:ext>
            </a:extLst>
          </p:cNvPr>
          <p:cNvGrpSpPr/>
          <p:nvPr/>
        </p:nvGrpSpPr>
        <p:grpSpPr>
          <a:xfrm>
            <a:off x="6121076" y="2441762"/>
            <a:ext cx="5760639" cy="584775"/>
            <a:chOff x="6126807" y="583625"/>
            <a:chExt cx="3899371" cy="584775"/>
          </a:xfrm>
          <a:solidFill>
            <a:srgbClr val="00B050"/>
          </a:solidFill>
        </p:grpSpPr>
        <p:sp>
          <p:nvSpPr>
            <p:cNvPr id="31" name="矩形 9">
              <a:extLst>
                <a:ext uri="{FF2B5EF4-FFF2-40B4-BE49-F238E27FC236}">
                  <a16:creationId xmlns:a16="http://schemas.microsoft.com/office/drawing/2014/main" id="{0B73035F-EAD9-EB40-AD76-4564E4DC3A68}"/>
                </a:ext>
              </a:extLst>
            </p:cNvPr>
            <p:cNvSpPr/>
            <p:nvPr/>
          </p:nvSpPr>
          <p:spPr>
            <a:xfrm>
              <a:off x="6126807" y="591344"/>
              <a:ext cx="3882397"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文本框 8">
              <a:extLst>
                <a:ext uri="{FF2B5EF4-FFF2-40B4-BE49-F238E27FC236}">
                  <a16:creationId xmlns:a16="http://schemas.microsoft.com/office/drawing/2014/main" id="{90D084C2-3F08-A44B-B197-0E58F01C1CA9}"/>
                </a:ext>
              </a:extLst>
            </p:cNvPr>
            <p:cNvSpPr txBox="1">
              <a:spLocks noChangeArrowheads="1"/>
            </p:cNvSpPr>
            <p:nvPr/>
          </p:nvSpPr>
          <p:spPr bwMode="auto">
            <a:xfrm>
              <a:off x="6152565" y="583625"/>
              <a:ext cx="3873613"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II</a:t>
              </a:r>
              <a:r>
                <a:rPr lang="vi-VN" sz="3200" dirty="0">
                  <a:solidFill>
                    <a:schemeClr val="bg1"/>
                  </a:solidFill>
                  <a:latin typeface="SVN-Clementine" panose="020F0502020204030203" pitchFamily="34" charset="0"/>
                  <a:ea typeface="Times New Roman"/>
                  <a:cs typeface="Times New Roman"/>
                  <a:sym typeface="Times New Roman"/>
                </a:rPr>
                <a:t>. Hướng dẫn phân tích kiểu văn bản</a:t>
              </a:r>
            </a:p>
          </p:txBody>
        </p:sp>
      </p:grpSp>
      <p:grpSp>
        <p:nvGrpSpPr>
          <p:cNvPr id="33" name="Group 32">
            <a:extLst>
              <a:ext uri="{FF2B5EF4-FFF2-40B4-BE49-F238E27FC236}">
                <a16:creationId xmlns:a16="http://schemas.microsoft.com/office/drawing/2014/main" id="{E953E4E6-4A36-614B-A97A-D0E0796903E8}"/>
              </a:ext>
            </a:extLst>
          </p:cNvPr>
          <p:cNvGrpSpPr/>
          <p:nvPr/>
        </p:nvGrpSpPr>
        <p:grpSpPr>
          <a:xfrm>
            <a:off x="6126807" y="4037078"/>
            <a:ext cx="4577705" cy="584775"/>
            <a:chOff x="6126807" y="583625"/>
            <a:chExt cx="4004093" cy="584775"/>
          </a:xfrm>
          <a:solidFill>
            <a:srgbClr val="00B050"/>
          </a:solidFill>
        </p:grpSpPr>
        <p:sp>
          <p:nvSpPr>
            <p:cNvPr id="34" name="矩形 9">
              <a:extLst>
                <a:ext uri="{FF2B5EF4-FFF2-40B4-BE49-F238E27FC236}">
                  <a16:creationId xmlns:a16="http://schemas.microsoft.com/office/drawing/2014/main" id="{C7A035E3-F880-BE4B-B244-92087CFFE52B}"/>
                </a:ext>
              </a:extLst>
            </p:cNvPr>
            <p:cNvSpPr/>
            <p:nvPr/>
          </p:nvSpPr>
          <p:spPr>
            <a:xfrm>
              <a:off x="6126807" y="591344"/>
              <a:ext cx="4004093"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文本框 8">
              <a:extLst>
                <a:ext uri="{FF2B5EF4-FFF2-40B4-BE49-F238E27FC236}">
                  <a16:creationId xmlns:a16="http://schemas.microsoft.com/office/drawing/2014/main" id="{E5EE808A-303C-0C43-9F4A-6CB0EDA2840D}"/>
                </a:ext>
              </a:extLst>
            </p:cNvPr>
            <p:cNvSpPr txBox="1">
              <a:spLocks noChangeArrowheads="1"/>
            </p:cNvSpPr>
            <p:nvPr/>
          </p:nvSpPr>
          <p:spPr bwMode="auto">
            <a:xfrm>
              <a:off x="6152564" y="583625"/>
              <a:ext cx="397833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III</a:t>
              </a:r>
              <a:r>
                <a:rPr lang="vi-VN" sz="3200" dirty="0">
                  <a:solidFill>
                    <a:schemeClr val="bg1"/>
                  </a:solidFill>
                  <a:latin typeface="SVN-Clementine" panose="020F0502020204030203" pitchFamily="34" charset="0"/>
                  <a:ea typeface="Times New Roman"/>
                  <a:cs typeface="Times New Roman"/>
                  <a:sym typeface="Times New Roman"/>
                </a:rPr>
                <a:t>. Hướng dẫn quy trình viết</a:t>
              </a:r>
            </a:p>
          </p:txBody>
        </p:sp>
      </p:grpSp>
      <p:grpSp>
        <p:nvGrpSpPr>
          <p:cNvPr id="36" name="Group 35">
            <a:extLst>
              <a:ext uri="{FF2B5EF4-FFF2-40B4-BE49-F238E27FC236}">
                <a16:creationId xmlns:a16="http://schemas.microsoft.com/office/drawing/2014/main" id="{7063A067-3DFC-DF48-8701-26E1170CF71D}"/>
              </a:ext>
            </a:extLst>
          </p:cNvPr>
          <p:cNvGrpSpPr/>
          <p:nvPr/>
        </p:nvGrpSpPr>
        <p:grpSpPr>
          <a:xfrm>
            <a:off x="6121077" y="5527886"/>
            <a:ext cx="2495203" cy="584775"/>
            <a:chOff x="6126807" y="583625"/>
            <a:chExt cx="3392834" cy="584775"/>
          </a:xfrm>
          <a:solidFill>
            <a:srgbClr val="00B050"/>
          </a:solidFill>
        </p:grpSpPr>
        <p:sp>
          <p:nvSpPr>
            <p:cNvPr id="37" name="矩形 9">
              <a:extLst>
                <a:ext uri="{FF2B5EF4-FFF2-40B4-BE49-F238E27FC236}">
                  <a16:creationId xmlns:a16="http://schemas.microsoft.com/office/drawing/2014/main" id="{267616F8-9F3C-E148-A302-9E08ED07F118}"/>
                </a:ext>
              </a:extLst>
            </p:cNvPr>
            <p:cNvSpPr/>
            <p:nvPr/>
          </p:nvSpPr>
          <p:spPr>
            <a:xfrm>
              <a:off x="6126807" y="591344"/>
              <a:ext cx="3392834" cy="573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文本框 8">
              <a:extLst>
                <a:ext uri="{FF2B5EF4-FFF2-40B4-BE49-F238E27FC236}">
                  <a16:creationId xmlns:a16="http://schemas.microsoft.com/office/drawing/2014/main" id="{E4AB0AC2-A4A9-1141-9155-9C77FD490B8E}"/>
                </a:ext>
              </a:extLst>
            </p:cNvPr>
            <p:cNvSpPr txBox="1">
              <a:spLocks noChangeArrowheads="1"/>
            </p:cNvSpPr>
            <p:nvPr/>
          </p:nvSpPr>
          <p:spPr bwMode="auto">
            <a:xfrm>
              <a:off x="6152565" y="583625"/>
              <a:ext cx="2877515" cy="58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rtl="0">
                <a:spcBef>
                  <a:spcPts val="0"/>
                </a:spcBef>
                <a:spcAft>
                  <a:spcPts val="0"/>
                </a:spcAft>
                <a:buNone/>
              </a:pPr>
              <a:r>
                <a:rPr lang="en-US" sz="3200" dirty="0">
                  <a:solidFill>
                    <a:schemeClr val="bg1"/>
                  </a:solidFill>
                  <a:latin typeface="SVN-Clementine" panose="020F0502020204030203" pitchFamily="34" charset="0"/>
                  <a:ea typeface="Times New Roman"/>
                  <a:cs typeface="Times New Roman"/>
                  <a:sym typeface="Times New Roman"/>
                </a:rPr>
                <a:t>IV</a:t>
              </a:r>
              <a:r>
                <a:rPr lang="vi-VN" sz="3200" dirty="0">
                  <a:solidFill>
                    <a:schemeClr val="bg1"/>
                  </a:solidFill>
                  <a:latin typeface="SVN-Clementine" panose="020F0502020204030203" pitchFamily="34" charset="0"/>
                  <a:ea typeface="Times New Roman"/>
                  <a:cs typeface="Times New Roman"/>
                  <a:sym typeface="Times New Roman"/>
                </a:rPr>
                <a:t>. Thực hành </a:t>
              </a:r>
            </a:p>
          </p:txBody>
        </p:sp>
      </p:grpSp>
      <p:pic>
        <p:nvPicPr>
          <p:cNvPr id="39" name="图片 25">
            <a:extLst>
              <a:ext uri="{FF2B5EF4-FFF2-40B4-BE49-F238E27FC236}">
                <a16:creationId xmlns:a16="http://schemas.microsoft.com/office/drawing/2014/main" id="{6B6C2420-0910-574C-8881-CD88688FB7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5519" y="3838581"/>
            <a:ext cx="1202135" cy="1202135"/>
          </a:xfrm>
          <a:prstGeom prst="rect">
            <a:avLst/>
          </a:prstGeom>
        </p:spPr>
      </p:pic>
      <p:pic>
        <p:nvPicPr>
          <p:cNvPr id="40" name="图片 25">
            <a:extLst>
              <a:ext uri="{FF2B5EF4-FFF2-40B4-BE49-F238E27FC236}">
                <a16:creationId xmlns:a16="http://schemas.microsoft.com/office/drawing/2014/main" id="{DB7A1E01-AD25-1643-8599-75C6BD0EC4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8978" y="5040716"/>
            <a:ext cx="1202135" cy="1202135"/>
          </a:xfrm>
          <a:prstGeom prst="rect">
            <a:avLst/>
          </a:prstGeom>
        </p:spPr>
      </p:pic>
      <p:sp>
        <p:nvSpPr>
          <p:cNvPr id="41" name="椭圆 12">
            <a:extLst>
              <a:ext uri="{FF2B5EF4-FFF2-40B4-BE49-F238E27FC236}">
                <a16:creationId xmlns:a16="http://schemas.microsoft.com/office/drawing/2014/main" id="{90F2EDC0-40D5-644B-A218-F45D806A536B}"/>
              </a:ext>
            </a:extLst>
          </p:cNvPr>
          <p:cNvSpPr/>
          <p:nvPr/>
        </p:nvSpPr>
        <p:spPr>
          <a:xfrm>
            <a:off x="1022025" y="40528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组合 1">
            <a:extLst>
              <a:ext uri="{FF2B5EF4-FFF2-40B4-BE49-F238E27FC236}">
                <a16:creationId xmlns:a16="http://schemas.microsoft.com/office/drawing/2014/main" id="{5D9FADCE-4CF5-AF4A-939E-F1AABC1BDDD9}"/>
              </a:ext>
            </a:extLst>
          </p:cNvPr>
          <p:cNvGrpSpPr/>
          <p:nvPr/>
        </p:nvGrpSpPr>
        <p:grpSpPr>
          <a:xfrm>
            <a:off x="140455" y="3033712"/>
            <a:ext cx="3733693" cy="3848281"/>
            <a:chOff x="4095578" y="2192066"/>
            <a:chExt cx="3662549" cy="3884812"/>
          </a:xfrm>
        </p:grpSpPr>
        <p:sp>
          <p:nvSpPr>
            <p:cNvPr id="43" name="椭圆 33">
              <a:extLst>
                <a:ext uri="{FF2B5EF4-FFF2-40B4-BE49-F238E27FC236}">
                  <a16:creationId xmlns:a16="http://schemas.microsoft.com/office/drawing/2014/main" id="{7D2A1FE3-A943-8244-B2A1-47C6512F6B5B}"/>
                </a:ext>
              </a:extLst>
            </p:cNvPr>
            <p:cNvSpPr/>
            <p:nvPr/>
          </p:nvSpPr>
          <p:spPr>
            <a:xfrm>
              <a:off x="4095578" y="2192066"/>
              <a:ext cx="3662549" cy="3662549"/>
            </a:xfrm>
            <a:prstGeom prst="ellipse">
              <a:avLst/>
            </a:prstGeom>
            <a:solidFill>
              <a:srgbClr val="528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4" name="图片 2">
              <a:extLst>
                <a:ext uri="{FF2B5EF4-FFF2-40B4-BE49-F238E27FC236}">
                  <a16:creationId xmlns:a16="http://schemas.microsoft.com/office/drawing/2014/main" id="{E617DEC0-63E2-C344-89B9-CD5553F900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8390" y="3134277"/>
              <a:ext cx="3015483" cy="2942601"/>
            </a:xfrm>
            <a:prstGeom prst="rect">
              <a:avLst/>
            </a:prstGeom>
          </p:spPr>
        </p:pic>
      </p:grpSp>
    </p:spTree>
    <p:extLst>
      <p:ext uri="{BB962C8B-B14F-4D97-AF65-F5344CB8AC3E}">
        <p14:creationId xmlns:p14="http://schemas.microsoft.com/office/powerpoint/2010/main" val="301939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fallOve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heel(1)">
                                      <p:cBhvr>
                                        <p:cTn id="17" dur="75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childTnLst>
                                </p:cTn>
                              </p:par>
                            </p:childTnLst>
                          </p:cTn>
                        </p:par>
                        <p:par>
                          <p:cTn id="23" fill="hold">
                            <p:stCondLst>
                              <p:cond delay="75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750"/>
                                        <p:tgtEl>
                                          <p:spTgt spid="27"/>
                                        </p:tgtEl>
                                      </p:cBhvr>
                                    </p:animEffect>
                                  </p:childTnLst>
                                </p:cTn>
                              </p:par>
                            </p:childTnLst>
                          </p:cTn>
                        </p:par>
                        <p:par>
                          <p:cTn id="32" fill="hold">
                            <p:stCondLst>
                              <p:cond delay="750"/>
                            </p:stCondLst>
                            <p:childTnLst>
                              <p:par>
                                <p:cTn id="33" presetID="14" presetClass="entr" presetSubtype="1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750"/>
                                        <p:tgtEl>
                                          <p:spTgt spid="39"/>
                                        </p:tgtEl>
                                      </p:cBhvr>
                                    </p:animEffect>
                                  </p:childTnLst>
                                </p:cTn>
                              </p:par>
                            </p:childTnLst>
                          </p:cTn>
                        </p:par>
                        <p:par>
                          <p:cTn id="41" fill="hold">
                            <p:stCondLst>
                              <p:cond delay="750"/>
                            </p:stCondLst>
                            <p:childTnLst>
                              <p:par>
                                <p:cTn id="42" presetID="14" presetClass="entr" presetSubtype="1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750"/>
                                        <p:tgtEl>
                                          <p:spTgt spid="40"/>
                                        </p:tgtEl>
                                      </p:cBhvr>
                                    </p:animEffect>
                                  </p:childTnLst>
                                </p:cTn>
                              </p:par>
                            </p:childTnLst>
                          </p:cTn>
                        </p:par>
                        <p:par>
                          <p:cTn id="50" fill="hold">
                            <p:stCondLst>
                              <p:cond delay="750"/>
                            </p:stCondLst>
                            <p:childTnLst>
                              <p:par>
                                <p:cTn id="51" presetID="14" presetClass="entr" presetSubtype="1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12">
            <a:extLst>
              <a:ext uri="{FF2B5EF4-FFF2-40B4-BE49-F238E27FC236}">
                <a16:creationId xmlns:a16="http://schemas.microsoft.com/office/drawing/2014/main" id="{90F2EDC0-40D5-644B-A218-F45D806A536B}"/>
              </a:ext>
            </a:extLst>
          </p:cNvPr>
          <p:cNvSpPr/>
          <p:nvPr/>
        </p:nvSpPr>
        <p:spPr>
          <a:xfrm>
            <a:off x="1022025" y="405289"/>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组合 1">
            <a:extLst>
              <a:ext uri="{FF2B5EF4-FFF2-40B4-BE49-F238E27FC236}">
                <a16:creationId xmlns:a16="http://schemas.microsoft.com/office/drawing/2014/main" id="{5D9FADCE-4CF5-AF4A-939E-F1AABC1BDDD9}"/>
              </a:ext>
            </a:extLst>
          </p:cNvPr>
          <p:cNvGrpSpPr/>
          <p:nvPr/>
        </p:nvGrpSpPr>
        <p:grpSpPr>
          <a:xfrm>
            <a:off x="140455" y="3033712"/>
            <a:ext cx="3733693" cy="3848281"/>
            <a:chOff x="4095578" y="2192066"/>
            <a:chExt cx="3662549" cy="3884812"/>
          </a:xfrm>
        </p:grpSpPr>
        <p:sp>
          <p:nvSpPr>
            <p:cNvPr id="43" name="椭圆 33">
              <a:extLst>
                <a:ext uri="{FF2B5EF4-FFF2-40B4-BE49-F238E27FC236}">
                  <a16:creationId xmlns:a16="http://schemas.microsoft.com/office/drawing/2014/main" id="{7D2A1FE3-A943-8244-B2A1-47C6512F6B5B}"/>
                </a:ext>
              </a:extLst>
            </p:cNvPr>
            <p:cNvSpPr/>
            <p:nvPr/>
          </p:nvSpPr>
          <p:spPr>
            <a:xfrm>
              <a:off x="4095578" y="2192066"/>
              <a:ext cx="3662549" cy="3662549"/>
            </a:xfrm>
            <a:prstGeom prst="ellipse">
              <a:avLst/>
            </a:prstGeom>
            <a:solidFill>
              <a:srgbClr val="528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4" name="图片 2">
              <a:extLst>
                <a:ext uri="{FF2B5EF4-FFF2-40B4-BE49-F238E27FC236}">
                  <a16:creationId xmlns:a16="http://schemas.microsoft.com/office/drawing/2014/main" id="{E617DEC0-63E2-C344-89B9-CD5553F90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390" y="3134277"/>
              <a:ext cx="3015483" cy="2942601"/>
            </a:xfrm>
            <a:prstGeom prst="rect">
              <a:avLst/>
            </a:prstGeom>
          </p:spPr>
        </p:pic>
      </p:gr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93452" y="2105653"/>
            <a:ext cx="28341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vi-VN" sz="4000" dirty="0">
                <a:solidFill>
                  <a:schemeClr val="accent6">
                    <a:lumMod val="50000"/>
                  </a:schemeClr>
                </a:solidFill>
                <a:latin typeface="SVN-Clementine" panose="020F0502020204030203" pitchFamily="34" charset="0"/>
                <a:ea typeface="Times New Roman"/>
                <a:cs typeface="Times New Roman"/>
                <a:sym typeface="Times New Roman"/>
              </a:rPr>
              <a:t>Một số lưu ý</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666761" y="1116397"/>
            <a:ext cx="924455" cy="859159"/>
            <a:chOff x="983432" y="1215608"/>
            <a:chExt cx="924455" cy="859159"/>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231436" y="1366881"/>
              <a:ext cx="5367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grpSp>
        <p:nvGrpSpPr>
          <p:cNvPr id="46" name="Group 45">
            <a:extLst>
              <a:ext uri="{FF2B5EF4-FFF2-40B4-BE49-F238E27FC236}">
                <a16:creationId xmlns:a16="http://schemas.microsoft.com/office/drawing/2014/main" id="{CB25FCE9-338D-E443-AA35-3A0318C74903}"/>
              </a:ext>
            </a:extLst>
          </p:cNvPr>
          <p:cNvGrpSpPr/>
          <p:nvPr/>
        </p:nvGrpSpPr>
        <p:grpSpPr>
          <a:xfrm>
            <a:off x="5155833" y="785589"/>
            <a:ext cx="3193769" cy="548223"/>
            <a:chOff x="3791743" y="201243"/>
            <a:chExt cx="3193769" cy="548223"/>
          </a:xfrm>
        </p:grpSpPr>
        <p:pic>
          <p:nvPicPr>
            <p:cNvPr id="47" name="Picture 46">
              <a:extLst>
                <a:ext uri="{FF2B5EF4-FFF2-40B4-BE49-F238E27FC236}">
                  <a16:creationId xmlns:a16="http://schemas.microsoft.com/office/drawing/2014/main" id="{DE9505D8-D898-784A-828D-4699CE39FD1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48" name="文本框 8">
              <a:extLst>
                <a:ext uri="{FF2B5EF4-FFF2-40B4-BE49-F238E27FC236}">
                  <a16:creationId xmlns:a16="http://schemas.microsoft.com/office/drawing/2014/main" id="{1953F9DC-41F7-E443-914B-CA37001DBC18}"/>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grpSp>
        <p:nvGrpSpPr>
          <p:cNvPr id="49" name="Group 48">
            <a:extLst>
              <a:ext uri="{FF2B5EF4-FFF2-40B4-BE49-F238E27FC236}">
                <a16:creationId xmlns:a16="http://schemas.microsoft.com/office/drawing/2014/main" id="{F46C07B0-30B1-DB4D-8CE8-60B819EB1D3D}"/>
              </a:ext>
            </a:extLst>
          </p:cNvPr>
          <p:cNvGrpSpPr/>
          <p:nvPr/>
        </p:nvGrpSpPr>
        <p:grpSpPr>
          <a:xfrm>
            <a:off x="5155833" y="2686125"/>
            <a:ext cx="2160241" cy="548223"/>
            <a:chOff x="3791744" y="185877"/>
            <a:chExt cx="2160241" cy="548223"/>
          </a:xfrm>
        </p:grpSpPr>
        <p:pic>
          <p:nvPicPr>
            <p:cNvPr id="50" name="Picture 49">
              <a:extLst>
                <a:ext uri="{FF2B5EF4-FFF2-40B4-BE49-F238E27FC236}">
                  <a16:creationId xmlns:a16="http://schemas.microsoft.com/office/drawing/2014/main" id="{973AAF28-CC52-164A-8FF2-60486C573540}"/>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4" y="185877"/>
              <a:ext cx="2160241" cy="548223"/>
            </a:xfrm>
            <a:prstGeom prst="rect">
              <a:avLst/>
            </a:prstGeom>
          </p:spPr>
        </p:pic>
        <p:sp>
          <p:nvSpPr>
            <p:cNvPr id="51" name="文本框 8">
              <a:extLst>
                <a:ext uri="{FF2B5EF4-FFF2-40B4-BE49-F238E27FC236}">
                  <a16:creationId xmlns:a16="http://schemas.microsoft.com/office/drawing/2014/main" id="{63D9D0D7-2D53-3F49-BB9B-205716CA0641}"/>
                </a:ext>
              </a:extLst>
            </p:cNvPr>
            <p:cNvSpPr txBox="1">
              <a:spLocks noChangeArrowheads="1"/>
            </p:cNvSpPr>
            <p:nvPr/>
          </p:nvSpPr>
          <p:spPr bwMode="auto">
            <a:xfrm>
              <a:off x="3959778" y="247795"/>
              <a:ext cx="1848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2.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nội</a:t>
              </a:r>
              <a:r>
                <a:rPr lang="en-US" sz="2400" b="1" dirty="0">
                  <a:solidFill>
                    <a:schemeClr val="bg1"/>
                  </a:solidFill>
                  <a:effectLst/>
                  <a:latin typeface="SVN-Ballarea Typeface" panose="02000506000000020004" pitchFamily="50" charset="0"/>
                  <a:ea typeface="Times New Roman"/>
                  <a:cs typeface="Times New Roman"/>
                  <a:sym typeface="Times New Roman"/>
                </a:rPr>
                <a:t> dung</a:t>
              </a:r>
            </a:p>
          </p:txBody>
        </p:sp>
      </p:grpSp>
      <p:grpSp>
        <p:nvGrpSpPr>
          <p:cNvPr id="52" name="Group 51">
            <a:extLst>
              <a:ext uri="{FF2B5EF4-FFF2-40B4-BE49-F238E27FC236}">
                <a16:creationId xmlns:a16="http://schemas.microsoft.com/office/drawing/2014/main" id="{9ADAF0D8-77B3-0B4C-941E-988C2EA369E3}"/>
              </a:ext>
            </a:extLst>
          </p:cNvPr>
          <p:cNvGrpSpPr/>
          <p:nvPr/>
        </p:nvGrpSpPr>
        <p:grpSpPr>
          <a:xfrm>
            <a:off x="5155833" y="4327915"/>
            <a:ext cx="2304256" cy="548223"/>
            <a:chOff x="3791744" y="185877"/>
            <a:chExt cx="2304256" cy="548223"/>
          </a:xfrm>
        </p:grpSpPr>
        <p:pic>
          <p:nvPicPr>
            <p:cNvPr id="53" name="Picture 52">
              <a:extLst>
                <a:ext uri="{FF2B5EF4-FFF2-40B4-BE49-F238E27FC236}">
                  <a16:creationId xmlns:a16="http://schemas.microsoft.com/office/drawing/2014/main" id="{FEE0CA4E-E096-6442-A0CD-51EE62E7202B}"/>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4" y="185877"/>
              <a:ext cx="2304256" cy="548223"/>
            </a:xfrm>
            <a:prstGeom prst="rect">
              <a:avLst/>
            </a:prstGeom>
          </p:spPr>
        </p:pic>
        <p:sp>
          <p:nvSpPr>
            <p:cNvPr id="54" name="文本框 8">
              <a:extLst>
                <a:ext uri="{FF2B5EF4-FFF2-40B4-BE49-F238E27FC236}">
                  <a16:creationId xmlns:a16="http://schemas.microsoft.com/office/drawing/2014/main" id="{0D5A7B62-380A-B943-B2DB-D72A5A6BFB72}"/>
                </a:ext>
              </a:extLst>
            </p:cNvPr>
            <p:cNvSpPr txBox="1">
              <a:spLocks noChangeArrowheads="1"/>
            </p:cNvSpPr>
            <p:nvPr/>
          </p:nvSpPr>
          <p:spPr bwMode="auto">
            <a:xfrm>
              <a:off x="3959778" y="247795"/>
              <a:ext cx="1992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3.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nghệ</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thuật</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55" name="TextBox 54">
            <a:extLst>
              <a:ext uri="{FF2B5EF4-FFF2-40B4-BE49-F238E27FC236}">
                <a16:creationId xmlns:a16="http://schemas.microsoft.com/office/drawing/2014/main" id="{FADB3E70-401B-8F48-BA90-CFCD982CEBC6}"/>
              </a:ext>
            </a:extLst>
          </p:cNvPr>
          <p:cNvSpPr txBox="1"/>
          <p:nvPr/>
        </p:nvSpPr>
        <p:spPr>
          <a:xfrm>
            <a:off x="5395293" y="1405169"/>
            <a:ext cx="6333943" cy="369332"/>
          </a:xfrm>
          <a:prstGeom prst="rect">
            <a:avLst/>
          </a:prstGeom>
          <a:noFill/>
        </p:spPr>
        <p:txBody>
          <a:bodyPr wrap="square">
            <a:spAutoFit/>
          </a:bodyPr>
          <a:lstStyle/>
          <a:p>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Nắm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vững</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các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đặc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điểm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của</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thể</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loại</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thơ</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bốn</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chữ</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hoặc</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năm</a:t>
            </a:r>
            <a:r>
              <a:rPr lang="en-US" dirty="0">
                <a:solidFill>
                  <a:schemeClr val="accent6">
                    <a:lumMod val="50000"/>
                  </a:schemeClr>
                </a:solidFill>
                <a:latin typeface="SVN-KG Ten Thousand Reasons" panose="02040603050506020204" pitchFamily="18" charset="0"/>
              </a:rPr>
              <a:t> </a:t>
            </a:r>
            <a:r>
              <a:rPr lang="en-US" dirty="0" err="1">
                <a:solidFill>
                  <a:schemeClr val="accent6">
                    <a:lumMod val="50000"/>
                  </a:schemeClr>
                </a:solidFill>
                <a:latin typeface="SVN-KG Ten Thousand Reasons" panose="02040603050506020204" pitchFamily="18" charset="0"/>
              </a:rPr>
              <a:t>chữ</a:t>
            </a:r>
            <a:r>
              <a:rPr lang="en-US" dirty="0">
                <a:solidFill>
                  <a:schemeClr val="accent6">
                    <a:lumMod val="50000"/>
                  </a:schemeClr>
                </a:solidFill>
                <a:latin typeface="SVN-KG Ten Thousand Reasons" panose="02040603050506020204" pitchFamily="18" charset="0"/>
              </a:rPr>
              <a:t>.</a:t>
            </a:r>
          </a:p>
        </p:txBody>
      </p:sp>
      <p:sp>
        <p:nvSpPr>
          <p:cNvPr id="56" name="TextBox 55">
            <a:extLst>
              <a:ext uri="{FF2B5EF4-FFF2-40B4-BE49-F238E27FC236}">
                <a16:creationId xmlns:a16="http://schemas.microsoft.com/office/drawing/2014/main" id="{74F2C82C-2790-1B46-961B-F2878F8F0C56}"/>
              </a:ext>
            </a:extLst>
          </p:cNvPr>
          <p:cNvSpPr txBox="1"/>
          <p:nvPr/>
        </p:nvSpPr>
        <p:spPr>
          <a:xfrm>
            <a:off x="5389217" y="1752817"/>
            <a:ext cx="6340020" cy="646331"/>
          </a:xfrm>
          <a:prstGeom prst="rect">
            <a:avLst/>
          </a:prstGeom>
          <a:noFill/>
        </p:spPr>
        <p:txBody>
          <a:bodyPr wrap="square">
            <a:spAutoFit/>
          </a:bodyPr>
          <a:lstStyle/>
          <a:p>
            <a:pPr>
              <a:buFont typeface="Wingdings" panose="05000000000000000000" pitchFamily="2" charset="2"/>
              <a:buChar char="Ø"/>
            </a:pPr>
            <a:r>
              <a:rPr lang="vi-VN" dirty="0">
                <a:solidFill>
                  <a:schemeClr val="accent6">
                    <a:lumMod val="50000"/>
                  </a:schemeClr>
                </a:solidFill>
                <a:latin typeface="SVN-KG Ten Thousand Reasons" panose="02040603050506020204" pitchFamily="18" charset="0"/>
              </a:rPr>
              <a:t> Đảm bảo đủ số chữ (bốn chữ hoặc năm chữ) ở các dòng thơ theo yêu cầu của thể loại.</a:t>
            </a:r>
          </a:p>
        </p:txBody>
      </p:sp>
      <p:sp>
        <p:nvSpPr>
          <p:cNvPr id="57" name="TextBox 56">
            <a:extLst>
              <a:ext uri="{FF2B5EF4-FFF2-40B4-BE49-F238E27FC236}">
                <a16:creationId xmlns:a16="http://schemas.microsoft.com/office/drawing/2014/main" id="{07B66465-AAA1-D941-AB11-D53BD5AA3622}"/>
              </a:ext>
            </a:extLst>
          </p:cNvPr>
          <p:cNvSpPr txBox="1"/>
          <p:nvPr/>
        </p:nvSpPr>
        <p:spPr>
          <a:xfrm>
            <a:off x="5388126" y="3312827"/>
            <a:ext cx="6340020" cy="923330"/>
          </a:xfrm>
          <a:prstGeom prst="rect">
            <a:avLst/>
          </a:prstGeom>
          <a:noFill/>
        </p:spPr>
        <p:txBody>
          <a:bodyPr wrap="square">
            <a:spAutoFit/>
          </a:bodyPr>
          <a:lstStyle/>
          <a:p>
            <a:pPr marL="285750" indent="-285750">
              <a:buFontTx/>
              <a:buChar char="-"/>
            </a:pPr>
            <a:r>
              <a:rPr lang="vi-VN" dirty="0">
                <a:solidFill>
                  <a:schemeClr val="accent6">
                    <a:lumMod val="50000"/>
                  </a:schemeClr>
                </a:solidFill>
                <a:latin typeface="SVN-KG Ten Thousand Reasons" panose="02040603050506020204" pitchFamily="18" charset="0"/>
              </a:rPr>
              <a:t>Thể hiện được một cách nhìn, cách cảm nhận mới lạ, sâu sắc, thú vị, … của người viết về cuộc sống.</a:t>
            </a:r>
          </a:p>
          <a:p>
            <a:pPr marL="285750" indent="-285750">
              <a:buFontTx/>
              <a:buChar char="-"/>
            </a:pPr>
            <a:r>
              <a:rPr lang="vi-VN" dirty="0">
                <a:solidFill>
                  <a:schemeClr val="accent6">
                    <a:lumMod val="50000"/>
                  </a:schemeClr>
                </a:solidFill>
                <a:latin typeface="SVN-KG Ten Thousand Reasons" panose="02040603050506020204" pitchFamily="18" charset="0"/>
              </a:rPr>
              <a:t>Đặt nhan đề phù hợp với nội dung bài thơ.</a:t>
            </a:r>
          </a:p>
        </p:txBody>
      </p:sp>
      <p:sp>
        <p:nvSpPr>
          <p:cNvPr id="58" name="TextBox 57">
            <a:extLst>
              <a:ext uri="{FF2B5EF4-FFF2-40B4-BE49-F238E27FC236}">
                <a16:creationId xmlns:a16="http://schemas.microsoft.com/office/drawing/2014/main" id="{E9D09822-2AF8-3A4D-A56F-1A7FAA291A38}"/>
              </a:ext>
            </a:extLst>
          </p:cNvPr>
          <p:cNvSpPr txBox="1"/>
          <p:nvPr/>
        </p:nvSpPr>
        <p:spPr>
          <a:xfrm>
            <a:off x="5388126" y="4913416"/>
            <a:ext cx="6341110" cy="1477328"/>
          </a:xfrm>
          <a:prstGeom prst="rect">
            <a:avLst/>
          </a:prstGeom>
          <a:noFill/>
        </p:spPr>
        <p:txBody>
          <a:bodyPr wrap="square">
            <a:spAutoFit/>
          </a:bodyPr>
          <a:lstStyle/>
          <a:p>
            <a:pPr marL="285750" indent="-285750">
              <a:buFontTx/>
              <a:buChar char="-"/>
            </a:pPr>
            <a:r>
              <a:rPr lang="vi-VN" dirty="0">
                <a:solidFill>
                  <a:schemeClr val="accent6">
                    <a:lumMod val="50000"/>
                  </a:schemeClr>
                </a:solidFill>
                <a:latin typeface="SVN-KG Ten Thousand Reasons" panose="02040603050506020204" pitchFamily="18" charset="0"/>
              </a:rPr>
              <a:t>Ngôn ngữ: hàm súc, gợi hình, gợi cảm.</a:t>
            </a:r>
          </a:p>
          <a:p>
            <a:pPr marL="285750" indent="-285750">
              <a:buFontTx/>
              <a:buChar char="-"/>
            </a:pPr>
            <a:r>
              <a:rPr lang="vi-VN" dirty="0">
                <a:solidFill>
                  <a:schemeClr val="accent6">
                    <a:lumMod val="50000"/>
                  </a:schemeClr>
                </a:solidFill>
                <a:latin typeface="SVN-KG Ten Thousand Reasons" panose="02040603050506020204" pitchFamily="18" charset="0"/>
              </a:rPr>
              <a:t>Sử dụng các biện pháp tu từ như nhân hóa, so sánh, điệp từ, điệp ngữ, … để tạo nên những liên tưởng độc đáo, thú vị.</a:t>
            </a:r>
          </a:p>
          <a:p>
            <a:pPr marL="285750" indent="-285750">
              <a:buFontTx/>
              <a:buChar char="-"/>
            </a:pPr>
            <a:r>
              <a:rPr lang="vi-VN" dirty="0">
                <a:solidFill>
                  <a:schemeClr val="accent6">
                    <a:lumMod val="50000"/>
                  </a:schemeClr>
                </a:solidFill>
                <a:latin typeface="SVN-KG Ten Thousand Reasons" panose="02040603050506020204" pitchFamily="18" charset="0"/>
              </a:rPr>
              <a:t>Gieo vần, ngắt nhịp một cách hợp lý để làm tăng giá trị biểu đạt của ngôn từ. </a:t>
            </a:r>
          </a:p>
        </p:txBody>
      </p:sp>
    </p:spTree>
    <p:extLst>
      <p:ext uri="{BB962C8B-B14F-4D97-AF65-F5344CB8AC3E}">
        <p14:creationId xmlns:p14="http://schemas.microsoft.com/office/powerpoint/2010/main" val="2970646888"/>
      </p:ext>
    </p:extLst>
  </p:cSld>
  <p:clrMapOvr>
    <a:masterClrMapping/>
  </p:clrMapOvr>
  <p:transition spd="slow" advTm="4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21" presetClass="entr" presetSubtype="1" fill="hold" grpId="0" nodeType="withEffect">
                                  <p:stCondLst>
                                    <p:cond delay="1000"/>
                                  </p:stCondLst>
                                  <p:childTnLst>
                                    <p:set>
                                      <p:cBhvr>
                                        <p:cTn id="11" dur="1" fill="hold">
                                          <p:stCondLst>
                                            <p:cond delay="0"/>
                                          </p:stCondLst>
                                        </p:cTn>
                                        <p:tgtEl>
                                          <p:spTgt spid="41"/>
                                        </p:tgtEl>
                                        <p:attrNameLst>
                                          <p:attrName>style.visibility</p:attrName>
                                        </p:attrNameLst>
                                      </p:cBhvr>
                                      <p:to>
                                        <p:strVal val="visible"/>
                                      </p:to>
                                    </p:set>
                                    <p:animEffect transition="in" filter="wheel(1)">
                                      <p:cBhvr>
                                        <p:cTn id="12" dur="750"/>
                                        <p:tgtEl>
                                          <p:spTgt spid="41"/>
                                        </p:tgtEl>
                                      </p:cBhvr>
                                    </p:animEffect>
                                  </p:childTnLst>
                                </p:cTn>
                              </p:par>
                            </p:childTnLst>
                          </p:cTn>
                        </p:par>
                        <p:par>
                          <p:cTn id="13" fill="hold">
                            <p:stCondLst>
                              <p:cond delay="175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p:stCondLst>
                              <p:cond delay="2250"/>
                            </p:stCondLst>
                            <p:childTnLst>
                              <p:par>
                                <p:cTn id="20" presetID="47"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anim calcmode="lin" valueType="num">
                                      <p:cBhvr>
                                        <p:cTn id="34" dur="1000" fill="hold"/>
                                        <p:tgtEl>
                                          <p:spTgt spid="55"/>
                                        </p:tgtEl>
                                        <p:attrNameLst>
                                          <p:attrName>ppt_x</p:attrName>
                                        </p:attrNameLst>
                                      </p:cBhvr>
                                      <p:tavLst>
                                        <p:tav tm="0">
                                          <p:val>
                                            <p:strVal val="#ppt_x"/>
                                          </p:val>
                                        </p:tav>
                                        <p:tav tm="100000">
                                          <p:val>
                                            <p:strVal val="#ppt_x"/>
                                          </p:val>
                                        </p:tav>
                                      </p:tavLst>
                                    </p:anim>
                                    <p:anim calcmode="lin" valueType="num">
                                      <p:cBhvr>
                                        <p:cTn id="3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500"/>
                            </p:stCondLst>
                            <p:childTnLst>
                              <p:par>
                                <p:cTn id="49" presetID="47" presetClass="entr" presetSubtype="0" fill="hold" grpId="0"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childTnLst>
                          </p:cTn>
                        </p:par>
                        <p:par>
                          <p:cTn id="59" fill="hold">
                            <p:stCondLst>
                              <p:cond delay="500"/>
                            </p:stCondLst>
                            <p:childTnLst>
                              <p:par>
                                <p:cTn id="60" presetID="47" presetClass="entr" presetSubtype="0"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1000"/>
                                        <p:tgtEl>
                                          <p:spTgt spid="58"/>
                                        </p:tgtEl>
                                      </p:cBhvr>
                                    </p:animEffect>
                                    <p:anim calcmode="lin" valueType="num">
                                      <p:cBhvr>
                                        <p:cTn id="63" dur="1000" fill="hold"/>
                                        <p:tgtEl>
                                          <p:spTgt spid="58"/>
                                        </p:tgtEl>
                                        <p:attrNameLst>
                                          <p:attrName>ppt_x</p:attrName>
                                        </p:attrNameLst>
                                      </p:cBhvr>
                                      <p:tavLst>
                                        <p:tav tm="0">
                                          <p:val>
                                            <p:strVal val="#ppt_x"/>
                                          </p:val>
                                        </p:tav>
                                        <p:tav tm="100000">
                                          <p:val>
                                            <p:strVal val="#ppt_x"/>
                                          </p:val>
                                        </p:tav>
                                      </p:tavLst>
                                    </p:anim>
                                    <p:anim calcmode="lin" valueType="num">
                                      <p:cBhvr>
                                        <p:cTn id="6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P spid="55" grpId="0"/>
      <p:bldP spid="5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7" name="椭圆 12">
            <a:extLst>
              <a:ext uri="{FF2B5EF4-FFF2-40B4-BE49-F238E27FC236}">
                <a16:creationId xmlns:a16="http://schemas.microsoft.com/office/drawing/2014/main" id="{632E0889-35F2-0841-9DB7-B8CDC23CF394}"/>
              </a:ext>
            </a:extLst>
          </p:cNvPr>
          <p:cNvSpPr/>
          <p:nvPr/>
        </p:nvSpPr>
        <p:spPr>
          <a:xfrm>
            <a:off x="150826" y="2744788"/>
            <a:ext cx="4094059" cy="4014519"/>
          </a:xfrm>
          <a:prstGeom prst="ellipse">
            <a:avLst/>
          </a:prstGeom>
          <a:solidFill>
            <a:schemeClr val="accent6">
              <a:lumMod val="75000"/>
            </a:schemeClr>
          </a:solid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12">
            <a:extLst>
              <a:ext uri="{FF2B5EF4-FFF2-40B4-BE49-F238E27FC236}">
                <a16:creationId xmlns:a16="http://schemas.microsoft.com/office/drawing/2014/main" id="{90F2EDC0-40D5-644B-A218-F45D806A536B}"/>
              </a:ext>
            </a:extLst>
          </p:cNvPr>
          <p:cNvSpPr/>
          <p:nvPr/>
        </p:nvSpPr>
        <p:spPr>
          <a:xfrm>
            <a:off x="1281518" y="232291"/>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34550" y="1489249"/>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phân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tích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kiểu</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văn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bản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852112" y="659192"/>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Picture 25">
            <a:extLst>
              <a:ext uri="{FF2B5EF4-FFF2-40B4-BE49-F238E27FC236}">
                <a16:creationId xmlns:a16="http://schemas.microsoft.com/office/drawing/2014/main" id="{61C20338-F7C2-F84D-AD9B-EEE04FBE9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47" b="93450" l="6364" r="95909">
                        <a14:foregroundMark x1="51818" y1="5240" x2="51818" y2="5240"/>
                        <a14:foregroundMark x1="53182" y1="1747" x2="53182" y2="1747"/>
                        <a14:foregroundMark x1="32273" y1="5240" x2="32273" y2="5240"/>
                        <a14:foregroundMark x1="25455" y1="16157" x2="25455" y2="16157"/>
                        <a14:foregroundMark x1="6809" y1="32314" x2="6364" y2="34061"/>
                        <a14:foregroundMark x1="7351" y1="30189" x2="6920" y2="31878"/>
                        <a14:foregroundMark x1="6364" y1="34061" x2="7866" y2="32314"/>
                        <a14:foregroundMark x1="87971" y1="10283" x2="88182" y2="9607"/>
                        <a14:foregroundMark x1="91364" y1="49345" x2="88636" y2="45415"/>
                        <a14:foregroundMark x1="90909" y1="62445" x2="92273" y2="73799"/>
                        <a14:foregroundMark x1="92273" y1="73799" x2="81818" y2="79476"/>
                        <a14:foregroundMark x1="81818" y1="79476" x2="81818" y2="91266"/>
                        <a14:foregroundMark x1="81818" y1="91266" x2="60000" y2="96070"/>
                        <a14:foregroundMark x1="60000" y1="96070" x2="48182" y2="96070"/>
                        <a14:foregroundMark x1="48182" y1="96070" x2="36364" y2="93450"/>
                        <a14:foregroundMark x1="36364" y1="93450" x2="22273" y2="85590"/>
                        <a14:foregroundMark x1="22273" y1="85590" x2="23636" y2="81223"/>
                        <a14:foregroundMark x1="23636" y1="81659" x2="12273" y2="85590"/>
                        <a14:foregroundMark x1="12273" y1="85590" x2="33182" y2="96070"/>
                        <a14:foregroundMark x1="33182" y1="96070" x2="70909" y2="96507"/>
                        <a14:foregroundMark x1="70909" y1="96507" x2="82273" y2="93886"/>
                        <a14:foregroundMark x1="82273" y1="93886" x2="80000" y2="83406"/>
                        <a14:foregroundMark x1="10909" y1="82096" x2="13636" y2="89956"/>
                        <a14:foregroundMark x1="95909" y1="69869" x2="92273" y2="78166"/>
                        <a14:foregroundMark x1="45455" y1="15284" x2="45455" y2="18341"/>
                        <a14:backgroundMark x1="86364" y1="11354" x2="89545" y2="23144"/>
                        <a14:backgroundMark x1="93182" y1="26201" x2="88636" y2="26201"/>
                        <a14:backgroundMark x1="15909" y1="13974" x2="9545" y2="30131"/>
                        <a14:backgroundMark x1="12727" y1="34934" x2="7727" y2="31004"/>
                        <a14:backgroundMark x1="7727" y1="31878" x2="7727" y2="32314"/>
                        <a14:backgroundMark x1="88636" y1="11790" x2="87727" y2="10917"/>
                      </a14:backgroundRemoval>
                    </a14:imgEffect>
                  </a14:imgLayer>
                </a14:imgProps>
              </a:ext>
            </a:extLst>
          </a:blip>
          <a:stretch>
            <a:fillRect/>
          </a:stretch>
        </p:blipFill>
        <p:spPr>
          <a:xfrm flipH="1">
            <a:off x="220941" y="2794989"/>
            <a:ext cx="4023944" cy="410344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5510214" y="162964"/>
            <a:ext cx="6681786" cy="6532070"/>
          </a:xfrm>
          <a:prstGeom prst="rect">
            <a:avLst/>
          </a:prstGeom>
          <a:solidFill>
            <a:srgbClr val="7CB592"/>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H="1">
            <a:off x="8044995" y="4160254"/>
            <a:ext cx="1702839" cy="6772402"/>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945174" y="247117"/>
            <a:ext cx="6096000" cy="6447919"/>
          </a:xfrm>
          <a:prstGeom prst="rect">
            <a:avLst/>
          </a:prstGeom>
        </p:spPr>
        <p:txBody>
          <a:bodyPr>
            <a:spAutoFit/>
          </a:bodyPr>
          <a:lstStyle/>
          <a:p>
            <a:pPr algn="ct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flipH="1">
            <a:off x="8038237" y="-4074657"/>
            <a:ext cx="1702839" cy="6772402"/>
          </a:xfrm>
          <a:prstGeom prst="rect">
            <a:avLst/>
          </a:prstGeom>
        </p:spPr>
      </p:pic>
    </p:spTree>
    <p:extLst>
      <p:ext uri="{BB962C8B-B14F-4D97-AF65-F5344CB8AC3E}">
        <p14:creationId xmlns:p14="http://schemas.microsoft.com/office/powerpoint/2010/main" val="91014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wind"/>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22" presetClass="entr" presetSubtype="4" fill="hold"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2000"/>
                                        <p:tgtEl>
                                          <p:spTgt spid="26"/>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750"/>
                                        <p:tgtEl>
                                          <p:spTgt spid="2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3500"/>
                            </p:stCondLst>
                            <p:childTnLst>
                              <p:par>
                                <p:cTn id="21" presetID="47"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strVal val="#ppt_w*0.70"/>
                                          </p:val>
                                        </p:tav>
                                        <p:tav tm="100000">
                                          <p:val>
                                            <p:strVal val="#ppt_w"/>
                                          </p:val>
                                        </p:tav>
                                      </p:tavLst>
                                    </p:anim>
                                    <p:anim calcmode="lin" valueType="num">
                                      <p:cBhvr>
                                        <p:cTn id="31" dur="1000" fill="hold"/>
                                        <p:tgtEl>
                                          <p:spTgt spid="29"/>
                                        </p:tgtEl>
                                        <p:attrNameLst>
                                          <p:attrName>ppt_h</p:attrName>
                                        </p:attrNameLst>
                                      </p:cBhvr>
                                      <p:tavLst>
                                        <p:tav tm="0">
                                          <p:val>
                                            <p:strVal val="#ppt_h"/>
                                          </p:val>
                                        </p:tav>
                                        <p:tav tm="100000">
                                          <p:val>
                                            <p:strVal val="#ppt_h"/>
                                          </p:val>
                                        </p:tav>
                                      </p:tavLst>
                                    </p:anim>
                                    <p:animEffect transition="in" filter="fade">
                                      <p:cBhvr>
                                        <p:cTn id="32" dur="1000"/>
                                        <p:tgtEl>
                                          <p:spTgt spid="29"/>
                                        </p:tgtEl>
                                      </p:cBhvr>
                                    </p:animEffect>
                                  </p:childTnLst>
                                </p:cTn>
                              </p:par>
                              <p:par>
                                <p:cTn id="33" presetID="55"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strVal val="#ppt_w*0.70"/>
                                          </p:val>
                                        </p:tav>
                                        <p:tav tm="100000">
                                          <p:val>
                                            <p:strVal val="#ppt_w"/>
                                          </p:val>
                                        </p:tav>
                                      </p:tavLst>
                                    </p:anim>
                                    <p:anim calcmode="lin" valueType="num">
                                      <p:cBhvr>
                                        <p:cTn id="36" dur="1000" fill="hold"/>
                                        <p:tgtEl>
                                          <p:spTgt spid="35"/>
                                        </p:tgtEl>
                                        <p:attrNameLst>
                                          <p:attrName>ppt_h</p:attrName>
                                        </p:attrNameLst>
                                      </p:cBhvr>
                                      <p:tavLst>
                                        <p:tav tm="0">
                                          <p:val>
                                            <p:strVal val="#ppt_h"/>
                                          </p:val>
                                        </p:tav>
                                        <p:tav tm="100000">
                                          <p:val>
                                            <p:strVal val="#ppt_h"/>
                                          </p:val>
                                        </p:tav>
                                      </p:tavLst>
                                    </p:anim>
                                    <p:animEffect transition="in" filter="fade">
                                      <p:cBhvr>
                                        <p:cTn id="37" dur="1000"/>
                                        <p:tgtEl>
                                          <p:spTgt spid="35"/>
                                        </p:tgtEl>
                                      </p:cBhvr>
                                    </p:animEffect>
                                  </p:childTnLst>
                                </p:cTn>
                              </p:par>
                              <p:par>
                                <p:cTn id="38" presetID="55"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0.70"/>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strVal val="#ppt_w*0.70"/>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23" grpId="0"/>
      <p:bldP spid="29"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descr="400266277">
            <a:extLst>
              <a:ext uri="{FF2B5EF4-FFF2-40B4-BE49-F238E27FC236}">
                <a16:creationId xmlns:a16="http://schemas.microsoft.com/office/drawing/2014/main" id="{17FDC3C6-505A-E449-8C9C-6F446550F62D}"/>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7" name="椭圆 12">
            <a:extLst>
              <a:ext uri="{FF2B5EF4-FFF2-40B4-BE49-F238E27FC236}">
                <a16:creationId xmlns:a16="http://schemas.microsoft.com/office/drawing/2014/main" id="{632E0889-35F2-0841-9DB7-B8CDC23CF394}"/>
              </a:ext>
            </a:extLst>
          </p:cNvPr>
          <p:cNvSpPr/>
          <p:nvPr/>
        </p:nvSpPr>
        <p:spPr>
          <a:xfrm>
            <a:off x="150826" y="2744788"/>
            <a:ext cx="4094059" cy="4014519"/>
          </a:xfrm>
          <a:prstGeom prst="ellipse">
            <a:avLst/>
          </a:prstGeom>
          <a:solidFill>
            <a:schemeClr val="accent6">
              <a:lumMod val="75000"/>
            </a:schemeClr>
          </a:solid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12">
            <a:extLst>
              <a:ext uri="{FF2B5EF4-FFF2-40B4-BE49-F238E27FC236}">
                <a16:creationId xmlns:a16="http://schemas.microsoft.com/office/drawing/2014/main" id="{90F2EDC0-40D5-644B-A218-F45D806A536B}"/>
              </a:ext>
            </a:extLst>
          </p:cNvPr>
          <p:cNvSpPr/>
          <p:nvPr/>
        </p:nvSpPr>
        <p:spPr>
          <a:xfrm>
            <a:off x="1281518" y="232291"/>
            <a:ext cx="4094059" cy="4014519"/>
          </a:xfrm>
          <a:prstGeom prst="ellipse">
            <a:avLst/>
          </a:prstGeom>
          <a:noFill/>
          <a:ln>
            <a:solidFill>
              <a:srgbClr val="518C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文本框 8">
            <a:extLst>
              <a:ext uri="{FF2B5EF4-FFF2-40B4-BE49-F238E27FC236}">
                <a16:creationId xmlns:a16="http://schemas.microsoft.com/office/drawing/2014/main" id="{9EC757DA-D3E1-884F-A4BD-26FFDAEA64E9}"/>
              </a:ext>
            </a:extLst>
          </p:cNvPr>
          <p:cNvSpPr txBox="1">
            <a:spLocks noChangeArrowheads="1"/>
          </p:cNvSpPr>
          <p:nvPr/>
        </p:nvSpPr>
        <p:spPr bwMode="auto">
          <a:xfrm>
            <a:off x="1734550" y="1489249"/>
            <a:ext cx="33226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Hướng</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dẫn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phân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tích</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kiểu</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văn</a:t>
            </a:r>
            <a:r>
              <a:rPr lang="en-US" sz="4000" dirty="0">
                <a:solidFill>
                  <a:schemeClr val="accent6">
                    <a:lumMod val="50000"/>
                  </a:schemeClr>
                </a:solidFill>
                <a:latin typeface="SVN-Clementine" panose="020F0502020204030203" pitchFamily="34" charset="0"/>
                <a:ea typeface="Times New Roman"/>
                <a:cs typeface="Times New Roman"/>
                <a:sym typeface="Times New Roman"/>
              </a:rPr>
              <a:t> </a:t>
            </a:r>
            <a:r>
              <a:rPr lang="en-US" sz="4000" dirty="0" err="1">
                <a:solidFill>
                  <a:schemeClr val="accent6">
                    <a:lumMod val="50000"/>
                  </a:schemeClr>
                </a:solidFill>
                <a:latin typeface="SVN-Clementine" panose="020F0502020204030203" pitchFamily="34" charset="0"/>
                <a:ea typeface="Times New Roman"/>
                <a:cs typeface="Times New Roman"/>
                <a:sym typeface="Times New Roman"/>
              </a:rPr>
              <a:t>bản</a:t>
            </a:r>
            <a:endParaRPr lang="en-US"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nvGrpSpPr>
          <p:cNvPr id="24" name="Group 23">
            <a:extLst>
              <a:ext uri="{FF2B5EF4-FFF2-40B4-BE49-F238E27FC236}">
                <a16:creationId xmlns:a16="http://schemas.microsoft.com/office/drawing/2014/main" id="{BDE8A385-B7DB-374E-93DC-92DD7CB12972}"/>
              </a:ext>
            </a:extLst>
          </p:cNvPr>
          <p:cNvGrpSpPr/>
          <p:nvPr/>
        </p:nvGrpSpPr>
        <p:grpSpPr>
          <a:xfrm>
            <a:off x="2852112" y="659192"/>
            <a:ext cx="924455" cy="876524"/>
            <a:chOff x="983432" y="1215608"/>
            <a:chExt cx="924455" cy="876524"/>
          </a:xfrm>
        </p:grpSpPr>
        <p:pic>
          <p:nvPicPr>
            <p:cNvPr id="25" name="Picture 24">
              <a:extLst>
                <a:ext uri="{FF2B5EF4-FFF2-40B4-BE49-F238E27FC236}">
                  <a16:creationId xmlns:a16="http://schemas.microsoft.com/office/drawing/2014/main" id="{52924B91-8DD1-C74E-B9EC-71B39F7A7404}"/>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83432" y="1215608"/>
              <a:ext cx="924455" cy="859159"/>
            </a:xfrm>
            <a:prstGeom prst="rect">
              <a:avLst/>
            </a:prstGeom>
          </p:spPr>
        </p:pic>
        <p:sp>
          <p:nvSpPr>
            <p:cNvPr id="45" name="文本框 8">
              <a:extLst>
                <a:ext uri="{FF2B5EF4-FFF2-40B4-BE49-F238E27FC236}">
                  <a16:creationId xmlns:a16="http://schemas.microsoft.com/office/drawing/2014/main" id="{9332D886-60FD-8D45-874F-7C7D5CCD8488}"/>
                </a:ext>
              </a:extLst>
            </p:cNvPr>
            <p:cNvSpPr txBox="1">
              <a:spLocks noChangeArrowheads="1"/>
            </p:cNvSpPr>
            <p:nvPr/>
          </p:nvSpPr>
          <p:spPr bwMode="auto">
            <a:xfrm>
              <a:off x="1169086" y="1384246"/>
              <a:ext cx="716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R="0" lvl="0" algn="ctr" rtl="0">
                <a:spcBef>
                  <a:spcPts val="0"/>
                </a:spcBef>
                <a:spcAft>
                  <a:spcPts val="0"/>
                </a:spcAft>
              </a:pPr>
              <a:r>
                <a:rPr lang="en-US" sz="4000" dirty="0">
                  <a:solidFill>
                    <a:schemeClr val="accent6">
                      <a:lumMod val="50000"/>
                    </a:schemeClr>
                  </a:solidFill>
                  <a:latin typeface="SVN-Clementine" panose="020F0502020204030203" pitchFamily="34" charset="0"/>
                  <a:ea typeface="Times New Roman"/>
                  <a:cs typeface="Times New Roman"/>
                  <a:sym typeface="Times New Roman"/>
                </a:rPr>
                <a:t>II.</a:t>
              </a:r>
              <a:endParaRPr lang="vi-VN" sz="4000" dirty="0">
                <a:solidFill>
                  <a:schemeClr val="accent6">
                    <a:lumMod val="50000"/>
                  </a:schemeClr>
                </a:solidFill>
                <a:latin typeface="SVN-Clementine" panose="020F0502020204030203" pitchFamily="34" charset="0"/>
                <a:ea typeface="Times New Roman"/>
                <a:cs typeface="Times New Roman"/>
                <a:sym typeface="Times New Roman"/>
              </a:endParaRPr>
            </a:p>
          </p:txBody>
        </p:sp>
      </p:grpSp>
      <p:pic>
        <p:nvPicPr>
          <p:cNvPr id="26" name="Picture 25">
            <a:extLst>
              <a:ext uri="{FF2B5EF4-FFF2-40B4-BE49-F238E27FC236}">
                <a16:creationId xmlns:a16="http://schemas.microsoft.com/office/drawing/2014/main" id="{61C20338-F7C2-F84D-AD9B-EEE04FBE97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47" b="93450" l="6364" r="95909">
                        <a14:foregroundMark x1="51818" y1="5240" x2="51818" y2="5240"/>
                        <a14:foregroundMark x1="53182" y1="1747" x2="53182" y2="1747"/>
                        <a14:foregroundMark x1="32273" y1="5240" x2="32273" y2="5240"/>
                        <a14:foregroundMark x1="25455" y1="16157" x2="25455" y2="16157"/>
                        <a14:foregroundMark x1="6809" y1="32314" x2="6364" y2="34061"/>
                        <a14:foregroundMark x1="7351" y1="30189" x2="6920" y2="31878"/>
                        <a14:foregroundMark x1="6364" y1="34061" x2="7866" y2="32314"/>
                        <a14:foregroundMark x1="87971" y1="10283" x2="88182" y2="9607"/>
                        <a14:foregroundMark x1="91364" y1="49345" x2="88636" y2="45415"/>
                        <a14:foregroundMark x1="90909" y1="62445" x2="92273" y2="73799"/>
                        <a14:foregroundMark x1="92273" y1="73799" x2="81818" y2="79476"/>
                        <a14:foregroundMark x1="81818" y1="79476" x2="81818" y2="91266"/>
                        <a14:foregroundMark x1="81818" y1="91266" x2="60000" y2="96070"/>
                        <a14:foregroundMark x1="60000" y1="96070" x2="48182" y2="96070"/>
                        <a14:foregroundMark x1="48182" y1="96070" x2="36364" y2="93450"/>
                        <a14:foregroundMark x1="36364" y1="93450" x2="22273" y2="85590"/>
                        <a14:foregroundMark x1="22273" y1="85590" x2="23636" y2="81223"/>
                        <a14:foregroundMark x1="23636" y1="81659" x2="12273" y2="85590"/>
                        <a14:foregroundMark x1="12273" y1="85590" x2="33182" y2="96070"/>
                        <a14:foregroundMark x1="33182" y1="96070" x2="70909" y2="96507"/>
                        <a14:foregroundMark x1="70909" y1="96507" x2="82273" y2="93886"/>
                        <a14:foregroundMark x1="82273" y1="93886" x2="80000" y2="83406"/>
                        <a14:foregroundMark x1="10909" y1="82096" x2="13636" y2="89956"/>
                        <a14:foregroundMark x1="95909" y1="69869" x2="92273" y2="78166"/>
                        <a14:foregroundMark x1="45455" y1="15284" x2="45455" y2="18341"/>
                        <a14:backgroundMark x1="86364" y1="11354" x2="89545" y2="23144"/>
                        <a14:backgroundMark x1="93182" y1="26201" x2="88636" y2="26201"/>
                        <a14:backgroundMark x1="15909" y1="13974" x2="9545" y2="30131"/>
                        <a14:backgroundMark x1="12727" y1="34934" x2="7727" y2="31004"/>
                        <a14:backgroundMark x1="7727" y1="31878" x2="7727" y2="32314"/>
                        <a14:backgroundMark x1="88636" y1="11790" x2="87727" y2="10917"/>
                      </a14:backgroundRemoval>
                    </a14:imgEffect>
                  </a14:imgLayer>
                </a14:imgProps>
              </a:ext>
            </a:extLst>
          </a:blip>
          <a:stretch>
            <a:fillRect/>
          </a:stretch>
        </p:blipFill>
        <p:spPr>
          <a:xfrm flipH="1">
            <a:off x="220941" y="2794989"/>
            <a:ext cx="4023944" cy="410344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5510214" y="162964"/>
            <a:ext cx="6681786" cy="6532070"/>
          </a:xfrm>
          <a:prstGeom prst="rect">
            <a:avLst/>
          </a:prstGeom>
          <a:solidFill>
            <a:srgbClr val="7CB592"/>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flipH="1">
            <a:off x="8044995" y="4160254"/>
            <a:ext cx="1702839" cy="6772402"/>
          </a:xfrm>
          <a:prstGeom prst="rect">
            <a:avLst/>
          </a:prstGeom>
        </p:spPr>
      </p:pic>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16200000" flipH="1">
            <a:off x="8038237" y="-4074657"/>
            <a:ext cx="1702839" cy="6772402"/>
          </a:xfrm>
          <a:prstGeom prst="rect">
            <a:avLst/>
          </a:prstGeom>
        </p:spPr>
      </p:pic>
      <p:sp>
        <p:nvSpPr>
          <p:cNvPr id="14" name="Rectangle 13">
            <a:extLst>
              <a:ext uri="{FF2B5EF4-FFF2-40B4-BE49-F238E27FC236}">
                <a16:creationId xmlns:a16="http://schemas.microsoft.com/office/drawing/2014/main" id="{9FE7392B-9946-4948-A409-CFC218AF750A}"/>
              </a:ext>
            </a:extLst>
          </p:cNvPr>
          <p:cNvSpPr/>
          <p:nvPr/>
        </p:nvSpPr>
        <p:spPr>
          <a:xfrm>
            <a:off x="5844475" y="625565"/>
            <a:ext cx="6013264" cy="6063198"/>
          </a:xfrm>
          <a:prstGeom prst="rect">
            <a:avLst/>
          </a:prstGeom>
        </p:spPr>
        <p:txBody>
          <a:bodyPr wrap="square">
            <a:spAutoFit/>
          </a:bodyPr>
          <a:lstStyle/>
          <a:p>
            <a:pPr algn="ct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Thảo</a:t>
            </a:r>
            <a:r>
              <a:rPr lang="en-US" sz="2400" b="1" dirty="0">
                <a:solidFill>
                  <a:schemeClr val="accent4">
                    <a:lumMod val="40000"/>
                    <a:lumOff val="60000"/>
                  </a:schemeClr>
                </a:solidFill>
                <a:latin typeface="SVN-Marujo" panose="02000503000000000000" pitchFamily="2" charset="0"/>
                <a:cs typeface="Times New Roman" panose="02020603050405020304" pitchFamily="18" charset="0"/>
              </a:rPr>
              <a:t> </a:t>
            </a: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luận</a:t>
            </a:r>
            <a:r>
              <a:rPr lang="en-US" sz="2400" b="1" dirty="0">
                <a:solidFill>
                  <a:schemeClr val="accent4">
                    <a:lumMod val="40000"/>
                    <a:lumOff val="60000"/>
                  </a:schemeClr>
                </a:solidFill>
                <a:latin typeface="SVN-Marujo" panose="02000503000000000000" pitchFamily="2" charset="0"/>
                <a:cs typeface="Times New Roman" panose="02020603050405020304" pitchFamily="18" charset="0"/>
              </a:rPr>
              <a:t> </a:t>
            </a:r>
            <a:r>
              <a:rPr lang="en-US" sz="2400" b="1" dirty="0" err="1">
                <a:solidFill>
                  <a:schemeClr val="accent4">
                    <a:lumMod val="40000"/>
                    <a:lumOff val="60000"/>
                  </a:schemeClr>
                </a:solidFill>
                <a:latin typeface="SVN-Marujo" panose="02000503000000000000" pitchFamily="2" charset="0"/>
                <a:cs typeface="Times New Roman" panose="02020603050405020304" pitchFamily="18" charset="0"/>
              </a:rPr>
              <a:t>nhóm</a:t>
            </a:r>
            <a:endParaRPr lang="en-US" sz="2400" b="1" dirty="0">
              <a:solidFill>
                <a:schemeClr val="accent4">
                  <a:lumMod val="40000"/>
                  <a:lumOff val="60000"/>
                </a:schemeClr>
              </a:solidFill>
              <a:latin typeface="SVN-Marujo" panose="02000503000000000000" pitchFamily="2" charset="0"/>
              <a:cs typeface="Times New Roman" panose="02020603050405020304" pitchFamily="18" charset="0"/>
            </a:endParaRPr>
          </a:p>
          <a:p>
            <a:pPr algn="ct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Đọc</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bài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thơ</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trả</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lời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những</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câu</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hỏi</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40000"/>
                    <a:lumOff val="60000"/>
                  </a:schemeClr>
                </a:solidFill>
                <a:latin typeface="Times New Roman" panose="02020603050405020304" pitchFamily="18" charset="0"/>
                <a:cs typeface="Times New Roman" panose="02020603050405020304" pitchFamily="18" charset="0"/>
              </a:rPr>
              <a:t>sau</a:t>
            </a:r>
            <a:r>
              <a:rPr lang="en-US" sz="2400" b="1" dirty="0">
                <a:solidFill>
                  <a:schemeClr val="accent4">
                    <a:lumMod val="40000"/>
                    <a:lumOff val="60000"/>
                  </a:schemeClr>
                </a:solidFill>
                <a:latin typeface="Times New Roman" panose="02020603050405020304" pitchFamily="18" charset="0"/>
                <a:cs typeface="Times New Roman" panose="02020603050405020304" pitchFamily="18" charset="0"/>
              </a:rPr>
              <a:t>:</a:t>
            </a:r>
          </a:p>
          <a:p>
            <a:pPr algn="ctr"/>
            <a:endParaRPr lang="en-US" sz="2000" b="1" dirty="0">
              <a:solidFill>
                <a:schemeClr val="bg1"/>
              </a:solidFill>
              <a:latin typeface="Times New Roman" panose="02020603050405020304" pitchFamily="18" charset="0"/>
              <a:cs typeface="Times New Roman" panose="02020603050405020304" pitchFamily="18" charset="0"/>
            </a:endParaRP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 Bài thơ được viết theo thể thơ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Để miêu tả được bức tranh sống động của mùa đông, tác giả đã dùng những hình ảnh và các biện pháp nghệ thuật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Vì sao khi sáng tác thơ, văn, cần sử dụng biện pháp nhân hóa, so sánh để miêu tả sự vật, hiện tượng?</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Làm thơ không phải là chỉ miêu tả sự vật, hiện tượng mà còn phải thể hiện cảm xúc mới lạ, thú vị về cuộc sống. Hai khổ thơ cuối có đáp ứng được yêu cầu trên không? Hãy lí giải.</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Trong bài thơ này, tác giả đã sử dụng những loại vần nào?</a:t>
            </a:r>
          </a:p>
          <a:p>
            <a:pPr marL="450850" indent="-438150">
              <a:buFont typeface="+mj-lt"/>
              <a:buAutoNum type="arabicPeriod"/>
            </a:pPr>
            <a:r>
              <a:rPr lang="vi-VN" sz="2000" i="1" dirty="0">
                <a:solidFill>
                  <a:schemeClr val="bg1"/>
                </a:solidFill>
                <a:latin typeface="Times New Roman" panose="02020603050405020304" pitchFamily="18" charset="0"/>
                <a:cs typeface="Times New Roman" panose="02020603050405020304" pitchFamily="18" charset="0"/>
              </a:rPr>
              <a:t>Từ cách viết của tác giả trong bài thơ trên, em học được điều gì về cách làm một bài thơ bốn chữ hoặc năm chữ?</a:t>
            </a:r>
          </a:p>
          <a:p>
            <a:pPr marL="450850" indent="-438150">
              <a:buFont typeface="+mj-lt"/>
              <a:buAutoNum type="arabicPeriod"/>
            </a:pPr>
            <a:endParaRPr lang="vi-VN"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391781"/>
      </p:ext>
    </p:extLst>
  </p:cSld>
  <p:clrMapOvr>
    <a:masterClrMapping/>
  </p:clrMapOvr>
  <mc:AlternateContent xmlns:mc="http://schemas.openxmlformats.org/markup-compatibility/2006" xmlns:p14="http://schemas.microsoft.com/office/powerpoint/2010/main">
    <mc:Choice Requires="p14">
      <p:transition spd="slow" p14:dur="800" advTm="4000">
        <p:circle/>
      </p:transition>
    </mc:Choice>
    <mc:Fallback xmlns="">
      <p:transition spd="slow" advTm="4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750"/>
                                        <p:tgtEl>
                                          <p:spTgt spid="41"/>
                                        </p:tgtEl>
                                      </p:cBhvr>
                                    </p:animEffect>
                                  </p:childTnLst>
                                </p:cTn>
                              </p:par>
                              <p:par>
                                <p:cTn id="8" presetID="22" presetClass="entr" presetSubtype="4" fill="hold"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2000"/>
                                        <p:tgtEl>
                                          <p:spTgt spid="26"/>
                                        </p:tgtEl>
                                      </p:cBhvr>
                                    </p:animEffect>
                                  </p:childTnLst>
                                </p:cTn>
                              </p:par>
                              <p:par>
                                <p:cTn id="11" presetID="21" presetClass="entr" presetSubtype="1" fill="hold" grpId="0" nodeType="withEffect">
                                  <p:stCondLst>
                                    <p:cond delay="100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750"/>
                                        <p:tgtEl>
                                          <p:spTgt spid="2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3500"/>
                            </p:stCondLst>
                            <p:childTnLst>
                              <p:par>
                                <p:cTn id="21" presetID="47"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strVal val="#ppt_w*0.70"/>
                                          </p:val>
                                        </p:tav>
                                        <p:tav tm="100000">
                                          <p:val>
                                            <p:strVal val="#ppt_w"/>
                                          </p:val>
                                        </p:tav>
                                      </p:tavLst>
                                    </p:anim>
                                    <p:anim calcmode="lin" valueType="num">
                                      <p:cBhvr>
                                        <p:cTn id="31" dur="1000" fill="hold"/>
                                        <p:tgtEl>
                                          <p:spTgt spid="29"/>
                                        </p:tgtEl>
                                        <p:attrNameLst>
                                          <p:attrName>ppt_h</p:attrName>
                                        </p:attrNameLst>
                                      </p:cBhvr>
                                      <p:tavLst>
                                        <p:tav tm="0">
                                          <p:val>
                                            <p:strVal val="#ppt_h"/>
                                          </p:val>
                                        </p:tav>
                                        <p:tav tm="100000">
                                          <p:val>
                                            <p:strVal val="#ppt_h"/>
                                          </p:val>
                                        </p:tav>
                                      </p:tavLst>
                                    </p:anim>
                                    <p:animEffect transition="in" filter="fade">
                                      <p:cBhvr>
                                        <p:cTn id="32" dur="1000"/>
                                        <p:tgtEl>
                                          <p:spTgt spid="29"/>
                                        </p:tgtEl>
                                      </p:cBhvr>
                                    </p:animEffect>
                                  </p:childTnLst>
                                </p:cTn>
                              </p:par>
                              <p:par>
                                <p:cTn id="33" presetID="55"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1000" fill="hold"/>
                                        <p:tgtEl>
                                          <p:spTgt spid="35"/>
                                        </p:tgtEl>
                                        <p:attrNameLst>
                                          <p:attrName>ppt_w</p:attrName>
                                        </p:attrNameLst>
                                      </p:cBhvr>
                                      <p:tavLst>
                                        <p:tav tm="0">
                                          <p:val>
                                            <p:strVal val="#ppt_w*0.70"/>
                                          </p:val>
                                        </p:tav>
                                        <p:tav tm="100000">
                                          <p:val>
                                            <p:strVal val="#ppt_w"/>
                                          </p:val>
                                        </p:tav>
                                      </p:tavLst>
                                    </p:anim>
                                    <p:anim calcmode="lin" valueType="num">
                                      <p:cBhvr>
                                        <p:cTn id="36" dur="1000" fill="hold"/>
                                        <p:tgtEl>
                                          <p:spTgt spid="35"/>
                                        </p:tgtEl>
                                        <p:attrNameLst>
                                          <p:attrName>ppt_h</p:attrName>
                                        </p:attrNameLst>
                                      </p:cBhvr>
                                      <p:tavLst>
                                        <p:tav tm="0">
                                          <p:val>
                                            <p:strVal val="#ppt_h"/>
                                          </p:val>
                                        </p:tav>
                                        <p:tav tm="100000">
                                          <p:val>
                                            <p:strVal val="#ppt_h"/>
                                          </p:val>
                                        </p:tav>
                                      </p:tavLst>
                                    </p:anim>
                                    <p:animEffect transition="in" filter="fade">
                                      <p:cBhvr>
                                        <p:cTn id="37" dur="1000"/>
                                        <p:tgtEl>
                                          <p:spTgt spid="35"/>
                                        </p:tgtEl>
                                      </p:cBhvr>
                                    </p:animEffect>
                                  </p:childTnLst>
                                </p:cTn>
                              </p:par>
                              <p:par>
                                <p:cTn id="38" presetID="55"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0.70"/>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0.70"/>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1" grpId="0" animBg="1"/>
      <p:bldP spid="23" grpId="0"/>
      <p:bldP spid="2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3"/>
            <a:ext cx="4734873" cy="2122902"/>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349744" y="5064736"/>
            <a:ext cx="4533519" cy="461665"/>
          </a:xfrm>
          <a:prstGeom prst="rect">
            <a:avLst/>
          </a:prstGeom>
          <a:noFill/>
        </p:spPr>
        <p:txBody>
          <a:bodyPr wrap="square">
            <a:spAutoFit/>
          </a:bodyPr>
          <a:lstStyle/>
          <a:p>
            <a:r>
              <a:rPr lang="vi-VN" sz="2400" dirty="0">
                <a:solidFill>
                  <a:schemeClr val="bg1"/>
                </a:solidFill>
                <a:latin typeface="SVN-KG Ten Thousand Reasons" panose="02040603050506020204" pitchFamily="18" charset="0"/>
              </a:rPr>
              <a:t>Bài thơ được viết theo thể thơ nào ?</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055414" y="1109212"/>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Về số tiếng: Mỗi câu thơ có 5 tiếng =&gt; thơ 5 chữ.</a:t>
            </a:r>
          </a:p>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Bài thơ có 6 khổ thơ, mỗi khổ thơ gồm 4 dòng.</a:t>
            </a:r>
          </a:p>
        </p:txBody>
      </p:sp>
      <p:sp>
        <p:nvSpPr>
          <p:cNvPr id="21" name="TextBox 20">
            <a:extLst>
              <a:ext uri="{FF2B5EF4-FFF2-40B4-BE49-F238E27FC236}">
                <a16:creationId xmlns:a16="http://schemas.microsoft.com/office/drawing/2014/main" id="{8B084C73-8C6E-6A41-B375-BDDC712B0C6A}"/>
              </a:ext>
            </a:extLst>
          </p:cNvPr>
          <p:cNvSpPr txBox="1"/>
          <p:nvPr/>
        </p:nvSpPr>
        <p:spPr>
          <a:xfrm>
            <a:off x="7055414" y="2730972"/>
            <a:ext cx="4248473" cy="461665"/>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Nhịp thơ: 3/2; 2/3.</a:t>
            </a:r>
            <a:endParaRPr lang="en-US" sz="2400" dirty="0">
              <a:solidFill>
                <a:schemeClr val="accent6"/>
              </a:solidFill>
              <a:latin typeface="SVN-KG Ten Thousand Reasons" panose="02040603050506020204" pitchFamily="18" charset="0"/>
            </a:endParaRPr>
          </a:p>
        </p:txBody>
      </p:sp>
    </p:spTree>
    <p:extLst>
      <p:ext uri="{BB962C8B-B14F-4D97-AF65-F5344CB8AC3E}">
        <p14:creationId xmlns:p14="http://schemas.microsoft.com/office/powerpoint/2010/main" val="2493194371"/>
      </p:ext>
    </p:extLst>
  </p:cSld>
  <p:clrMapOvr>
    <a:masterClrMapping/>
  </p:clrMapOvr>
  <mc:AlternateContent xmlns:mc="http://schemas.openxmlformats.org/markup-compatibility/2006" xmlns:p14="http://schemas.microsoft.com/office/powerpoint/2010/main">
    <mc:Choice Requires="p14">
      <p:transition spd="slow" p14:dur="2500" advTm="4000">
        <p:checker/>
      </p:transition>
    </mc:Choice>
    <mc:Fallback xmlns="">
      <p:transition spd="slow"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14" presetClass="exit" presetSubtype="10" fill="hold" grpId="1" nodeType="withEffect">
                                  <p:stCondLst>
                                    <p:cond delay="0"/>
                                  </p:stCondLst>
                                  <p:childTnLst>
                                    <p:animEffect transition="out" filter="randombar(horizontal)">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2" descr="400266277">
            <a:extLst>
              <a:ext uri="{FF2B5EF4-FFF2-40B4-BE49-F238E27FC236}">
                <a16:creationId xmlns:a16="http://schemas.microsoft.com/office/drawing/2014/main" id="{6C4A9886-62C5-424C-8EF3-26D71C545136}"/>
              </a:ext>
            </a:extLst>
          </p:cNvPr>
          <p:cNvPicPr>
            <a:picLocks noChangeAspect="1"/>
          </p:cNvPicPr>
          <p:nvPr/>
        </p:nvPicPr>
        <p:blipFill rotWithShape="1">
          <a:blip r:embed="rId3">
            <a:duotone>
              <a:prstClr val="black"/>
              <a:schemeClr val="accent6">
                <a:tint val="45000"/>
                <a:satMod val="400000"/>
              </a:schemeClr>
            </a:duotone>
          </a:blip>
          <a:srcRect b="53953"/>
          <a:stretch/>
        </p:blipFill>
        <p:spPr>
          <a:xfrm>
            <a:off x="-23828" y="4308481"/>
            <a:ext cx="12133092" cy="2549520"/>
          </a:xfrm>
          <a:prstGeom prst="rect">
            <a:avLst/>
          </a:prstGeom>
        </p:spPr>
      </p:pic>
      <p:sp>
        <p:nvSpPr>
          <p:cNvPr id="29" name="矩形 18">
            <a:extLst>
              <a:ext uri="{FF2B5EF4-FFF2-40B4-BE49-F238E27FC236}">
                <a16:creationId xmlns:a16="http://schemas.microsoft.com/office/drawing/2014/main" id="{F97C91A2-8D2D-FB4B-AF58-C40AF97A08C6}"/>
              </a:ext>
            </a:extLst>
          </p:cNvPr>
          <p:cNvSpPr/>
          <p:nvPr/>
        </p:nvSpPr>
        <p:spPr>
          <a:xfrm>
            <a:off x="89494" y="192945"/>
            <a:ext cx="6096000" cy="6532070"/>
          </a:xfrm>
          <a:prstGeom prst="rect">
            <a:avLst/>
          </a:prstGeom>
          <a:solidFill>
            <a:schemeClr val="accent6">
              <a:lumMod val="60000"/>
              <a:lumOff val="40000"/>
            </a:schemeClr>
          </a:solidFill>
          <a:ln>
            <a:noFill/>
          </a:ln>
          <a:effectLst>
            <a:glow>
              <a:schemeClr val="accent1">
                <a:alpha val="60000"/>
              </a:schemeClr>
            </a:glow>
            <a:outerShdw dir="672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pic>
        <p:nvPicPr>
          <p:cNvPr id="33" name="Picture 15">
            <a:extLst>
              <a:ext uri="{FF2B5EF4-FFF2-40B4-BE49-F238E27FC236}">
                <a16:creationId xmlns:a16="http://schemas.microsoft.com/office/drawing/2014/main" id="{730E38E4-3411-0F42-9B02-0F4555CF59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H="1">
            <a:off x="2363748" y="4450762"/>
            <a:ext cx="1702839" cy="6251348"/>
          </a:xfrm>
          <a:prstGeom prst="rect">
            <a:avLst/>
          </a:prstGeom>
        </p:spPr>
      </p:pic>
      <p:sp>
        <p:nvSpPr>
          <p:cNvPr id="2" name="Rectangle 1">
            <a:extLst>
              <a:ext uri="{FF2B5EF4-FFF2-40B4-BE49-F238E27FC236}">
                <a16:creationId xmlns:a16="http://schemas.microsoft.com/office/drawing/2014/main" id="{27400C5D-6B52-384A-8C2C-E1523E1198C8}"/>
              </a:ext>
            </a:extLst>
          </p:cNvPr>
          <p:cNvSpPr/>
          <p:nvPr/>
        </p:nvSpPr>
        <p:spPr>
          <a:xfrm>
            <a:off x="524454" y="277098"/>
            <a:ext cx="6096000" cy="6447919"/>
          </a:xfrm>
          <a:prstGeom prst="rect">
            <a:avLst/>
          </a:prstGeom>
        </p:spPr>
        <p:txBody>
          <a:bodyPr>
            <a:spAutoFit/>
          </a:bodyPr>
          <a:lstStyle/>
          <a:p>
            <a:pPr>
              <a:spcAft>
                <a:spcPts val="1000"/>
              </a:spcAft>
            </a:pPr>
            <a:r>
              <a:rPr lang="vi-VN" b="1" i="1" dirty="0">
                <a:solidFill>
                  <a:schemeClr val="bg1"/>
                </a:solidFill>
                <a:latin typeface="Times New Roman" panose="02020603050405020304" pitchFamily="18" charset="0"/>
                <a:cs typeface="Times New Roman" panose="02020603050405020304" pitchFamily="18" charset="0"/>
              </a:rPr>
              <a:t>		 NẮNG HỒNG</a:t>
            </a: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Cả mùa đông lạnh giá           Ngõ quê in chân nhỏ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Mặt Trời trốn đi đâu             Lối quê gió lạnh đầy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Cây khoác tấm áo nâu           Nép mình trong áo ấm</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Áo trời thì xám ngắt.              Vẫn cóng buốt bàn tay.</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 </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Se sẻ giấu tiếng hát                Màn sương ôm dáng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Núp sâu trong mái nhà           Chợ xa đang về rồi</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Cả chị ong chăm chỉ              Chiếc áo choàng màu đỏ</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Cũng không đến vườn hoa.     Như đốm nắng đang trôi.</a:t>
            </a:r>
          </a:p>
          <a:p>
            <a:pPr algn="just">
              <a:spcAft>
                <a:spcPts val="1000"/>
              </a:spcAft>
            </a:pPr>
            <a:endParaRPr lang="vi-VN" i="1" dirty="0">
              <a:solidFill>
                <a:schemeClr val="bg1"/>
              </a:solidFill>
              <a:latin typeface="Times New Roman" panose="02020603050405020304" pitchFamily="18" charset="0"/>
              <a:cs typeface="Times New Roman" panose="02020603050405020304" pitchFamily="18" charset="0"/>
            </a:endParaRP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Mưa phùn giăng đầy ngõ         Mẹ bước chân đến cửa</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Bảng lảng như sương mờ        Mang theo giọt nắng hồng</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Bếp nhà ai nhóm lửa               Trong nụ cười của mẹ</a:t>
            </a:r>
          </a:p>
          <a:p>
            <a:pPr algn="just">
              <a:spcAft>
                <a:spcPts val="1000"/>
              </a:spcAft>
            </a:pPr>
            <a:r>
              <a:rPr lang="vi-VN" i="1" dirty="0">
                <a:solidFill>
                  <a:schemeClr val="bg1"/>
                </a:solidFill>
                <a:latin typeface="Times New Roman" panose="02020603050405020304" pitchFamily="18" charset="0"/>
                <a:cs typeface="Times New Roman" panose="02020603050405020304" pitchFamily="18" charset="0"/>
              </a:rPr>
              <a:t>Khói lên trời đong đưa.           Cả mùa xuân sáng bừng.</a:t>
            </a:r>
          </a:p>
          <a:p>
            <a:pPr algn="just">
              <a:spcAft>
                <a:spcPts val="1000"/>
              </a:spcAft>
            </a:pPr>
            <a:r>
              <a:rPr lang="vi-VN" b="1" i="1" dirty="0">
                <a:solidFill>
                  <a:schemeClr val="bg1"/>
                </a:solidFill>
                <a:latin typeface="Times New Roman" panose="02020603050405020304" pitchFamily="18" charset="0"/>
                <a:cs typeface="Times New Roman" panose="02020603050405020304" pitchFamily="18" charset="0"/>
              </a:rPr>
              <a:t>                                                                          Bảo Ngọc</a:t>
            </a:r>
            <a:endParaRPr lang="en-US" dirty="0">
              <a:solidFill>
                <a:schemeClr val="bg1"/>
              </a:solidFill>
            </a:endParaRPr>
          </a:p>
        </p:txBody>
      </p:sp>
      <p:pic>
        <p:nvPicPr>
          <p:cNvPr id="35" name="Picture 15">
            <a:extLst>
              <a:ext uri="{FF2B5EF4-FFF2-40B4-BE49-F238E27FC236}">
                <a16:creationId xmlns:a16="http://schemas.microsoft.com/office/drawing/2014/main" id="{C0D5FC6F-0042-FB43-A228-5E211D8C04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flipH="1">
            <a:off x="2279317" y="-3706476"/>
            <a:ext cx="1702839" cy="6096001"/>
          </a:xfrm>
          <a:prstGeom prst="rect">
            <a:avLst/>
          </a:prstGeom>
        </p:spPr>
      </p:pic>
      <p:grpSp>
        <p:nvGrpSpPr>
          <p:cNvPr id="14" name="Group 13">
            <a:extLst>
              <a:ext uri="{FF2B5EF4-FFF2-40B4-BE49-F238E27FC236}">
                <a16:creationId xmlns:a16="http://schemas.microsoft.com/office/drawing/2014/main" id="{F0A2F6BF-39B2-DF47-9D97-F01DD4992DEF}"/>
              </a:ext>
            </a:extLst>
          </p:cNvPr>
          <p:cNvGrpSpPr/>
          <p:nvPr/>
        </p:nvGrpSpPr>
        <p:grpSpPr>
          <a:xfrm>
            <a:off x="7644200" y="277098"/>
            <a:ext cx="3193769" cy="548223"/>
            <a:chOff x="3791743" y="201243"/>
            <a:chExt cx="3193769" cy="548223"/>
          </a:xfrm>
        </p:grpSpPr>
        <p:pic>
          <p:nvPicPr>
            <p:cNvPr id="15" name="Picture 14">
              <a:extLst>
                <a:ext uri="{FF2B5EF4-FFF2-40B4-BE49-F238E27FC236}">
                  <a16:creationId xmlns:a16="http://schemas.microsoft.com/office/drawing/2014/main" id="{972F7DDD-DCF5-6543-A6AB-057864B7D8AE}"/>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791743" y="201243"/>
              <a:ext cx="3193769" cy="548223"/>
            </a:xfrm>
            <a:prstGeom prst="rect">
              <a:avLst/>
            </a:prstGeom>
          </p:spPr>
        </p:pic>
        <p:sp>
          <p:nvSpPr>
            <p:cNvPr id="16" name="文本框 8">
              <a:extLst>
                <a:ext uri="{FF2B5EF4-FFF2-40B4-BE49-F238E27FC236}">
                  <a16:creationId xmlns:a16="http://schemas.microsoft.com/office/drawing/2014/main" id="{2D458310-9AC9-7F45-A0AA-9D4D9E337B2F}"/>
                </a:ext>
              </a:extLst>
            </p:cNvPr>
            <p:cNvSpPr txBox="1">
              <a:spLocks noChangeArrowheads="1"/>
            </p:cNvSpPr>
            <p:nvPr/>
          </p:nvSpPr>
          <p:spPr bwMode="auto">
            <a:xfrm>
              <a:off x="3959778" y="247795"/>
              <a:ext cx="2679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rtl="0">
                <a:spcBef>
                  <a:spcPts val="0"/>
                </a:spcBef>
                <a:spcAft>
                  <a:spcPts val="0"/>
                </a:spcAft>
                <a:buNone/>
              </a:pPr>
              <a:r>
                <a:rPr lang="en-US" sz="2400" b="1" dirty="0">
                  <a:solidFill>
                    <a:schemeClr val="bg1"/>
                  </a:solidFill>
                  <a:effectLst/>
                  <a:latin typeface="SVN-Ballarea Typeface" panose="02000506000000020004" pitchFamily="50" charset="0"/>
                  <a:ea typeface="Times New Roman"/>
                  <a:cs typeface="Times New Roman"/>
                  <a:sym typeface="Times New Roman"/>
                </a:rPr>
                <a:t>1. </a:t>
              </a:r>
              <a:r>
                <a:rPr lang="en-US" sz="2400" b="1" dirty="0" err="1">
                  <a:solidFill>
                    <a:schemeClr val="bg1"/>
                  </a:solidFill>
                  <a:effectLst/>
                  <a:latin typeface="SVN-Ballarea Typeface" panose="02000506000000020004" pitchFamily="50" charset="0"/>
                  <a:ea typeface="Times New Roman"/>
                  <a:cs typeface="Times New Roman"/>
                  <a:sym typeface="Times New Roman"/>
                </a:rPr>
                <a:t>Về</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đặc</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điểm</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thể</a:t>
              </a:r>
              <a:r>
                <a:rPr lang="en-US" sz="2400" b="1" dirty="0">
                  <a:solidFill>
                    <a:schemeClr val="bg1"/>
                  </a:solidFill>
                  <a:effectLst/>
                  <a:latin typeface="SVN-Ballarea Typeface" panose="02000506000000020004" pitchFamily="50" charset="0"/>
                  <a:ea typeface="Times New Roman"/>
                  <a:cs typeface="Times New Roman"/>
                  <a:sym typeface="Times New Roman"/>
                </a:rPr>
                <a:t> </a:t>
              </a:r>
              <a:r>
                <a:rPr lang="en-US" sz="2400" b="1" dirty="0" err="1">
                  <a:solidFill>
                    <a:schemeClr val="bg1"/>
                  </a:solidFill>
                  <a:effectLst/>
                  <a:latin typeface="SVN-Ballarea Typeface" panose="02000506000000020004" pitchFamily="50" charset="0"/>
                  <a:ea typeface="Times New Roman"/>
                  <a:cs typeface="Times New Roman"/>
                  <a:sym typeface="Times New Roman"/>
                </a:rPr>
                <a:t>loại</a:t>
              </a:r>
              <a:endParaRPr lang="en-US" sz="2400" b="1" dirty="0">
                <a:solidFill>
                  <a:schemeClr val="bg1"/>
                </a:solidFill>
                <a:effectLst/>
                <a:latin typeface="SVN-Ballarea Typeface" panose="02000506000000020004" pitchFamily="50" charset="0"/>
                <a:ea typeface="Times New Roman"/>
                <a:cs typeface="Times New Roman"/>
                <a:sym typeface="Times New Roman"/>
              </a:endParaRPr>
            </a:p>
          </p:txBody>
        </p:sp>
      </p:grpSp>
      <p:sp>
        <p:nvSpPr>
          <p:cNvPr id="17" name="矩形 1">
            <a:extLst>
              <a:ext uri="{FF2B5EF4-FFF2-40B4-BE49-F238E27FC236}">
                <a16:creationId xmlns:a16="http://schemas.microsoft.com/office/drawing/2014/main" id="{E3FA7CA0-B03E-774C-8AB3-E2527885F860}"/>
              </a:ext>
            </a:extLst>
          </p:cNvPr>
          <p:cNvSpPr/>
          <p:nvPr/>
        </p:nvSpPr>
        <p:spPr>
          <a:xfrm>
            <a:off x="6932672" y="1055012"/>
            <a:ext cx="4734873" cy="318969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17">
            <a:extLst>
              <a:ext uri="{FF2B5EF4-FFF2-40B4-BE49-F238E27FC236}">
                <a16:creationId xmlns:a16="http://schemas.microsoft.com/office/drawing/2014/main" id="{EDDB155B-B013-A746-A240-A2272D042452}"/>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80494" y="4456745"/>
            <a:ext cx="5368730" cy="1677646"/>
          </a:xfrm>
          <a:prstGeom prst="rect">
            <a:avLst/>
          </a:prstGeom>
        </p:spPr>
      </p:pic>
      <p:sp>
        <p:nvSpPr>
          <p:cNvPr id="19" name="TextBox 18">
            <a:extLst>
              <a:ext uri="{FF2B5EF4-FFF2-40B4-BE49-F238E27FC236}">
                <a16:creationId xmlns:a16="http://schemas.microsoft.com/office/drawing/2014/main" id="{4A8D9567-2531-1945-B9E8-C85DCE3AE27E}"/>
              </a:ext>
            </a:extLst>
          </p:cNvPr>
          <p:cNvSpPr txBox="1"/>
          <p:nvPr/>
        </p:nvSpPr>
        <p:spPr>
          <a:xfrm>
            <a:off x="7168736" y="4816698"/>
            <a:ext cx="4533519" cy="830997"/>
          </a:xfrm>
          <a:prstGeom prst="rect">
            <a:avLst/>
          </a:prstGeom>
          <a:noFill/>
        </p:spPr>
        <p:txBody>
          <a:bodyPr wrap="square">
            <a:spAutoFit/>
          </a:bodyPr>
          <a:lstStyle/>
          <a:p>
            <a:pPr algn="ctr"/>
            <a:r>
              <a:rPr lang="vi-VN" sz="2400" dirty="0">
                <a:solidFill>
                  <a:schemeClr val="bg1"/>
                </a:solidFill>
                <a:latin typeface="SVN-KG Ten Thousand Reasons" panose="02040603050506020204" pitchFamily="18" charset="0"/>
              </a:rPr>
              <a:t>Trong bài thơ này, tác giả </a:t>
            </a:r>
          </a:p>
          <a:p>
            <a:pPr algn="ctr"/>
            <a:r>
              <a:rPr lang="vi-VN" sz="2400" dirty="0">
                <a:solidFill>
                  <a:schemeClr val="bg1"/>
                </a:solidFill>
                <a:latin typeface="SVN-KG Ten Thousand Reasons" panose="02040603050506020204" pitchFamily="18" charset="0"/>
              </a:rPr>
              <a:t>đã sử dụng những loại vần nào ?</a:t>
            </a:r>
          </a:p>
        </p:txBody>
      </p:sp>
      <p:sp>
        <p:nvSpPr>
          <p:cNvPr id="20" name="TextBox 19">
            <a:extLst>
              <a:ext uri="{FF2B5EF4-FFF2-40B4-BE49-F238E27FC236}">
                <a16:creationId xmlns:a16="http://schemas.microsoft.com/office/drawing/2014/main" id="{CA6878D7-162E-C342-8BD0-91AC390A92AE}"/>
              </a:ext>
            </a:extLst>
          </p:cNvPr>
          <p:cNvSpPr txBox="1"/>
          <p:nvPr/>
        </p:nvSpPr>
        <p:spPr>
          <a:xfrm>
            <a:off x="7116847" y="1210305"/>
            <a:ext cx="4248473" cy="1569660"/>
          </a:xfrm>
          <a:prstGeom prst="rect">
            <a:avLst/>
          </a:prstGeom>
          <a:noFill/>
        </p:spPr>
        <p:txBody>
          <a:bodyPr wrap="square">
            <a:spAutoFit/>
          </a:bodyPr>
          <a:lstStyle/>
          <a:p>
            <a:pPr marL="342900" indent="-342900">
              <a:buFont typeface="Wingdings" panose="05000000000000000000" pitchFamily="2" charset="2"/>
              <a:buChar char="Ø"/>
            </a:pPr>
            <a:r>
              <a:rPr lang="vi-VN" sz="2400" dirty="0">
                <a:solidFill>
                  <a:schemeClr val="accent6"/>
                </a:solidFill>
                <a:latin typeface="SVN-KG Ten Thousand Reasons" panose="02040603050506020204" pitchFamily="18" charset="0"/>
              </a:rPr>
              <a:t>Vần chân: đâu – nâu</a:t>
            </a:r>
          </a:p>
          <a:p>
            <a:pPr lvl="1"/>
            <a:r>
              <a:rPr lang="vi-VN" sz="2400" dirty="0">
                <a:solidFill>
                  <a:schemeClr val="accent6"/>
                </a:solidFill>
                <a:latin typeface="SVN-KG Ten Thousand Reasons" panose="02040603050506020204" pitchFamily="18" charset="0"/>
              </a:rPr>
              <a:t>	           nhà – hoa</a:t>
            </a:r>
          </a:p>
          <a:p>
            <a:pPr lvl="1"/>
            <a:r>
              <a:rPr lang="vi-VN" sz="2400" dirty="0">
                <a:solidFill>
                  <a:schemeClr val="accent6"/>
                </a:solidFill>
                <a:latin typeface="SVN-KG Ten Thousand Reasons" panose="02040603050506020204" pitchFamily="18" charset="0"/>
              </a:rPr>
              <a:t>	           lửa – đưa</a:t>
            </a:r>
          </a:p>
          <a:p>
            <a:pPr lvl="1"/>
            <a:r>
              <a:rPr lang="vi-VN" sz="2400" dirty="0">
                <a:solidFill>
                  <a:schemeClr val="accent6"/>
                </a:solidFill>
                <a:latin typeface="SVN-KG Ten Thousand Reasons" panose="02040603050506020204" pitchFamily="18" charset="0"/>
              </a:rPr>
              <a:t>	           rồi – trôi</a:t>
            </a:r>
          </a:p>
        </p:txBody>
      </p:sp>
      <p:sp>
        <p:nvSpPr>
          <p:cNvPr id="22" name="Rectangle: Rounded Corners 7">
            <a:extLst>
              <a:ext uri="{FF2B5EF4-FFF2-40B4-BE49-F238E27FC236}">
                <a16:creationId xmlns:a16="http://schemas.microsoft.com/office/drawing/2014/main" id="{06CDC7D0-9035-3C4A-AE65-3A2F85903F21}"/>
              </a:ext>
            </a:extLst>
          </p:cNvPr>
          <p:cNvSpPr/>
          <p:nvPr/>
        </p:nvSpPr>
        <p:spPr>
          <a:xfrm>
            <a:off x="2105603" y="114469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7">
            <a:extLst>
              <a:ext uri="{FF2B5EF4-FFF2-40B4-BE49-F238E27FC236}">
                <a16:creationId xmlns:a16="http://schemas.microsoft.com/office/drawing/2014/main" id="{878430DB-3072-2B4A-832A-66184CF636F7}"/>
              </a:ext>
            </a:extLst>
          </p:cNvPr>
          <p:cNvSpPr/>
          <p:nvPr/>
        </p:nvSpPr>
        <p:spPr>
          <a:xfrm>
            <a:off x="2258003" y="153693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7">
            <a:extLst>
              <a:ext uri="{FF2B5EF4-FFF2-40B4-BE49-F238E27FC236}">
                <a16:creationId xmlns:a16="http://schemas.microsoft.com/office/drawing/2014/main" id="{3C7165B4-01FF-0A46-B25A-B7AFA9E8B283}"/>
              </a:ext>
            </a:extLst>
          </p:cNvPr>
          <p:cNvSpPr/>
          <p:nvPr/>
        </p:nvSpPr>
        <p:spPr>
          <a:xfrm>
            <a:off x="2287983" y="3125895"/>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7">
            <a:extLst>
              <a:ext uri="{FF2B5EF4-FFF2-40B4-BE49-F238E27FC236}">
                <a16:creationId xmlns:a16="http://schemas.microsoft.com/office/drawing/2014/main" id="{AB33C9CA-9E46-464F-8E5D-5A4AD45226DA}"/>
              </a:ext>
            </a:extLst>
          </p:cNvPr>
          <p:cNvSpPr/>
          <p:nvPr/>
        </p:nvSpPr>
        <p:spPr>
          <a:xfrm>
            <a:off x="2587783" y="390537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7">
            <a:extLst>
              <a:ext uri="{FF2B5EF4-FFF2-40B4-BE49-F238E27FC236}">
                <a16:creationId xmlns:a16="http://schemas.microsoft.com/office/drawing/2014/main" id="{49E7D889-4436-1F41-B029-3649C53A32CE}"/>
              </a:ext>
            </a:extLst>
          </p:cNvPr>
          <p:cNvSpPr/>
          <p:nvPr/>
        </p:nvSpPr>
        <p:spPr>
          <a:xfrm>
            <a:off x="2105603" y="5515409"/>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7">
            <a:extLst>
              <a:ext uri="{FF2B5EF4-FFF2-40B4-BE49-F238E27FC236}">
                <a16:creationId xmlns:a16="http://schemas.microsoft.com/office/drawing/2014/main" id="{A1EBF944-2773-534F-92CC-18172622E515}"/>
              </a:ext>
            </a:extLst>
          </p:cNvPr>
          <p:cNvSpPr/>
          <p:nvPr/>
        </p:nvSpPr>
        <p:spPr>
          <a:xfrm>
            <a:off x="2287983" y="5964726"/>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7">
            <a:extLst>
              <a:ext uri="{FF2B5EF4-FFF2-40B4-BE49-F238E27FC236}">
                <a16:creationId xmlns:a16="http://schemas.microsoft.com/office/drawing/2014/main" id="{3ECF3DD7-392E-E84D-B03D-937C9C4FE56E}"/>
              </a:ext>
            </a:extLst>
          </p:cNvPr>
          <p:cNvSpPr/>
          <p:nvPr/>
        </p:nvSpPr>
        <p:spPr>
          <a:xfrm>
            <a:off x="4697428" y="3105517"/>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7">
            <a:extLst>
              <a:ext uri="{FF2B5EF4-FFF2-40B4-BE49-F238E27FC236}">
                <a16:creationId xmlns:a16="http://schemas.microsoft.com/office/drawing/2014/main" id="{D8585A20-FF6E-A442-86A9-4957C2551C97}"/>
              </a:ext>
            </a:extLst>
          </p:cNvPr>
          <p:cNvSpPr/>
          <p:nvPr/>
        </p:nvSpPr>
        <p:spPr>
          <a:xfrm>
            <a:off x="5147128" y="3914979"/>
            <a:ext cx="637597" cy="339329"/>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371D4A-F5D5-7F4F-B3AB-4F3407CE62A7}"/>
              </a:ext>
            </a:extLst>
          </p:cNvPr>
          <p:cNvSpPr/>
          <p:nvPr/>
        </p:nvSpPr>
        <p:spPr>
          <a:xfrm>
            <a:off x="7055414" y="3055855"/>
            <a:ext cx="4599505" cy="830997"/>
          </a:xfrm>
          <a:prstGeom prst="rect">
            <a:avLst/>
          </a:prstGeom>
        </p:spPr>
        <p:txBody>
          <a:bodyPr wrap="square">
            <a:spAutoFit/>
          </a:bodyPr>
          <a:lstStyle/>
          <a:p>
            <a:r>
              <a:rPr lang="vi-VN" sz="2400" dirty="0">
                <a:solidFill>
                  <a:schemeClr val="accent6"/>
                </a:solidFill>
                <a:latin typeface="SVN-KG Ten Thousand Reasons" panose="02040603050506020204" pitchFamily="18" charset="0"/>
              </a:rPr>
              <a:t>=&gt; Sử dụng vần nhịp một cách hợp lý làm tăng giá trị biểu đạt của ngôn từ.</a:t>
            </a:r>
          </a:p>
        </p:txBody>
      </p:sp>
    </p:spTree>
    <p:extLst>
      <p:ext uri="{BB962C8B-B14F-4D97-AF65-F5344CB8AC3E}">
        <p14:creationId xmlns:p14="http://schemas.microsoft.com/office/powerpoint/2010/main" val="3522150365"/>
      </p:ext>
    </p:extLst>
  </p:cSld>
  <p:clrMapOvr>
    <a:masterClrMapping/>
  </p:clrMapOvr>
  <p:transition spd="slow" advTm="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par>
                                <p:cTn id="10" presetID="55"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45" dur="1000" fill="hold"/>
                                        <p:tgtEl>
                                          <p:spTgt spid="2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22"/>
                                        </p:tgtEl>
                                      </p:cBhvr>
                                    </p:animEffect>
                                  </p:childTnLst>
                                </p:cTn>
                              </p:par>
                              <p:par>
                                <p:cTn id="50" presetID="25"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5" dur="1000" fill="hold"/>
                                        <p:tgtEl>
                                          <p:spTgt spid="23"/>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3"/>
                                        </p:tgtEl>
                                      </p:cBhvr>
                                    </p:animEffect>
                                  </p:childTnLst>
                                </p:cTn>
                              </p:par>
                              <p:par>
                                <p:cTn id="60" presetID="25"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65" dur="1000" fill="hold"/>
                                        <p:tgtEl>
                                          <p:spTgt spid="24"/>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4"/>
                                        </p:tgtEl>
                                      </p:cBhvr>
                                    </p:animEffect>
                                  </p:childTnLst>
                                </p:cTn>
                              </p:par>
                              <p:par>
                                <p:cTn id="70" presetID="25"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5"/>
                                        </p:tgtEl>
                                      </p:cBhvr>
                                    </p:animEffect>
                                  </p:childTnLst>
                                </p:cTn>
                              </p:par>
                              <p:par>
                                <p:cTn id="80" presetID="25"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85" dur="1000" fill="hold"/>
                                        <p:tgtEl>
                                          <p:spTgt spid="26"/>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26"/>
                                        </p:tgtEl>
                                      </p:cBhvr>
                                    </p:animEffect>
                                  </p:childTnLst>
                                </p:cTn>
                              </p:par>
                              <p:par>
                                <p:cTn id="90" presetID="25"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93"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4"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95" dur="1000" fill="hold"/>
                                        <p:tgtEl>
                                          <p:spTgt spid="27"/>
                                        </p:tgtEl>
                                        <p:attrNameLst>
                                          <p:attrName>ppt_h</p:attrName>
                                        </p:attrNameLst>
                                      </p:cBhvr>
                                      <p:tavLst>
                                        <p:tav tm="0">
                                          <p:val>
                                            <p:strVal val="#ppt_h"/>
                                          </p:val>
                                        </p:tav>
                                        <p:tav tm="100000">
                                          <p:val>
                                            <p:strVal val="#ppt_h"/>
                                          </p:val>
                                        </p:tav>
                                      </p:tavLst>
                                    </p:anim>
                                    <p:anim calcmode="lin" valueType="num">
                                      <p:cBhvr>
                                        <p:cTn id="96"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97"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98"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99" dur="1000" decel="50000">
                                          <p:stCondLst>
                                            <p:cond delay="0"/>
                                          </p:stCondLst>
                                        </p:cTn>
                                        <p:tgtEl>
                                          <p:spTgt spid="27"/>
                                        </p:tgtEl>
                                      </p:cBhvr>
                                    </p:animEffect>
                                  </p:childTnLst>
                                </p:cTn>
                              </p:par>
                              <p:par>
                                <p:cTn id="100" presetID="25" presetClass="entr" presetSubtype="0"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03"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04"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05" dur="1000" fill="hold"/>
                                        <p:tgtEl>
                                          <p:spTgt spid="30"/>
                                        </p:tgtEl>
                                        <p:attrNameLst>
                                          <p:attrName>ppt_h</p:attrName>
                                        </p:attrNameLst>
                                      </p:cBhvr>
                                      <p:tavLst>
                                        <p:tav tm="0">
                                          <p:val>
                                            <p:strVal val="#ppt_h"/>
                                          </p:val>
                                        </p:tav>
                                        <p:tav tm="100000">
                                          <p:val>
                                            <p:strVal val="#ppt_h"/>
                                          </p:val>
                                        </p:tav>
                                      </p:tavLst>
                                    </p:anim>
                                    <p:anim calcmode="lin" valueType="num">
                                      <p:cBhvr>
                                        <p:cTn id="106"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07"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08"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09" dur="1000" decel="50000">
                                          <p:stCondLst>
                                            <p:cond delay="0"/>
                                          </p:stCondLst>
                                        </p:cTn>
                                        <p:tgtEl>
                                          <p:spTgt spid="30"/>
                                        </p:tgtEl>
                                      </p:cBhvr>
                                    </p:animEffect>
                                  </p:childTnLst>
                                </p:cTn>
                              </p:par>
                              <p:par>
                                <p:cTn id="110" presetID="25"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13"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14"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15" dur="1000" fill="hold"/>
                                        <p:tgtEl>
                                          <p:spTgt spid="28"/>
                                        </p:tgtEl>
                                        <p:attrNameLst>
                                          <p:attrName>ppt_h</p:attrName>
                                        </p:attrNameLst>
                                      </p:cBhvr>
                                      <p:tavLst>
                                        <p:tav tm="0">
                                          <p:val>
                                            <p:strVal val="#ppt_h"/>
                                          </p:val>
                                        </p:tav>
                                        <p:tav tm="100000">
                                          <p:val>
                                            <p:strVal val="#ppt_h"/>
                                          </p:val>
                                        </p:tav>
                                      </p:tavLst>
                                    </p:anim>
                                    <p:anim calcmode="lin" valueType="num">
                                      <p:cBhvr>
                                        <p:cTn id="116"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17"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18"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19" dur="1000" decel="50000">
                                          <p:stCondLst>
                                            <p:cond delay="0"/>
                                          </p:stCondLst>
                                        </p:cTn>
                                        <p:tgtEl>
                                          <p:spTgt spid="28"/>
                                        </p:tgtEl>
                                      </p:cBhvr>
                                    </p:animEffect>
                                  </p:childTnLst>
                                </p:cTn>
                              </p:par>
                              <p:par>
                                <p:cTn id="120" presetID="14" presetClass="exit" presetSubtype="10" fill="hold" grpId="1" nodeType="withEffect">
                                  <p:stCondLst>
                                    <p:cond delay="0"/>
                                  </p:stCondLst>
                                  <p:childTnLst>
                                    <p:animEffect transition="out" filter="randombar(horizontal)">
                                      <p:cBhvr>
                                        <p:cTn id="121" dur="500"/>
                                        <p:tgtEl>
                                          <p:spTgt spid="19"/>
                                        </p:tgtEl>
                                      </p:cBhvr>
                                    </p:animEffect>
                                    <p:set>
                                      <p:cBhvr>
                                        <p:cTn id="122" dur="1" fill="hold">
                                          <p:stCondLst>
                                            <p:cond delay="499"/>
                                          </p:stCondLst>
                                        </p:cTn>
                                        <p:tgtEl>
                                          <p:spTgt spid="19"/>
                                        </p:tgtEl>
                                        <p:attrNameLst>
                                          <p:attrName>style.visibility</p:attrName>
                                        </p:attrNameLst>
                                      </p:cBhvr>
                                      <p:to>
                                        <p:strVal val="hidden"/>
                                      </p:to>
                                    </p:set>
                                  </p:childTnLst>
                                </p:cTn>
                              </p:par>
                              <p:par>
                                <p:cTn id="123" presetID="14" presetClass="exit" presetSubtype="10" fill="hold" nodeType="withEffect">
                                  <p:stCondLst>
                                    <p:cond delay="0"/>
                                  </p:stCondLst>
                                  <p:childTnLst>
                                    <p:animEffect transition="out" filter="randombar(horizontal)">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childTnLst>
                          </p:cTn>
                        </p:par>
                        <p:par>
                          <p:cTn id="131" fill="hold">
                            <p:stCondLst>
                              <p:cond delay="500"/>
                            </p:stCondLst>
                            <p:childTnLst>
                              <p:par>
                                <p:cTn id="132" presetID="14" presetClass="entr" presetSubtype="10" fill="hold" grpId="0" nodeType="afterEffect">
                                  <p:stCondLst>
                                    <p:cond delay="0"/>
                                  </p:stCondLst>
                                  <p:childTnLst>
                                    <p:set>
                                      <p:cBhvr>
                                        <p:cTn id="133" dur="1" fill="hold">
                                          <p:stCondLst>
                                            <p:cond delay="0"/>
                                          </p:stCondLst>
                                        </p:cTn>
                                        <p:tgtEl>
                                          <p:spTgt spid="20"/>
                                        </p:tgtEl>
                                        <p:attrNameLst>
                                          <p:attrName>style.visibility</p:attrName>
                                        </p:attrNameLst>
                                      </p:cBhvr>
                                      <p:to>
                                        <p:strVal val="visible"/>
                                      </p:to>
                                    </p:set>
                                    <p:animEffect transition="in" filter="randombar(horizontal)">
                                      <p:cBhvr>
                                        <p:cTn id="134" dur="500"/>
                                        <p:tgtEl>
                                          <p:spTgt spid="20"/>
                                        </p:tgtEl>
                                      </p:cBhvr>
                                    </p:animEffect>
                                  </p:childTnLst>
                                </p:cTn>
                              </p:par>
                            </p:childTnLst>
                          </p:cTn>
                        </p:par>
                      </p:childTnLst>
                    </p:cTn>
                  </p:par>
                  <p:par>
                    <p:cTn id="135" fill="hold">
                      <p:stCondLst>
                        <p:cond delay="indefinite"/>
                      </p:stCondLst>
                      <p:childTnLst>
                        <p:par>
                          <p:cTn id="136" fill="hold">
                            <p:stCondLst>
                              <p:cond delay="0"/>
                            </p:stCondLst>
                            <p:childTnLst>
                              <p:par>
                                <p:cTn id="137" presetID="55" presetClass="entr" presetSubtype="0" fill="hold" grpId="0" nodeType="clickEffect">
                                  <p:stCondLst>
                                    <p:cond delay="0"/>
                                  </p:stCondLst>
                                  <p:childTnLst>
                                    <p:set>
                                      <p:cBhvr>
                                        <p:cTn id="138" dur="1" fill="hold">
                                          <p:stCondLst>
                                            <p:cond delay="0"/>
                                          </p:stCondLst>
                                        </p:cTn>
                                        <p:tgtEl>
                                          <p:spTgt spid="3"/>
                                        </p:tgtEl>
                                        <p:attrNameLst>
                                          <p:attrName>style.visibility</p:attrName>
                                        </p:attrNameLst>
                                      </p:cBhvr>
                                      <p:to>
                                        <p:strVal val="visible"/>
                                      </p:to>
                                    </p:set>
                                    <p:anim calcmode="lin" valueType="num">
                                      <p:cBhvr>
                                        <p:cTn id="139" dur="1000" fill="hold"/>
                                        <p:tgtEl>
                                          <p:spTgt spid="3"/>
                                        </p:tgtEl>
                                        <p:attrNameLst>
                                          <p:attrName>ppt_w</p:attrName>
                                        </p:attrNameLst>
                                      </p:cBhvr>
                                      <p:tavLst>
                                        <p:tav tm="0">
                                          <p:val>
                                            <p:strVal val="#ppt_w*0.70"/>
                                          </p:val>
                                        </p:tav>
                                        <p:tav tm="100000">
                                          <p:val>
                                            <p:strVal val="#ppt_w"/>
                                          </p:val>
                                        </p:tav>
                                      </p:tavLst>
                                    </p:anim>
                                    <p:anim calcmode="lin" valueType="num">
                                      <p:cBhvr>
                                        <p:cTn id="140" dur="1000" fill="hold"/>
                                        <p:tgtEl>
                                          <p:spTgt spid="3"/>
                                        </p:tgtEl>
                                        <p:attrNameLst>
                                          <p:attrName>ppt_h</p:attrName>
                                        </p:attrNameLst>
                                      </p:cBhvr>
                                      <p:tavLst>
                                        <p:tav tm="0">
                                          <p:val>
                                            <p:strVal val="#ppt_h"/>
                                          </p:val>
                                        </p:tav>
                                        <p:tav tm="100000">
                                          <p:val>
                                            <p:strVal val="#ppt_h"/>
                                          </p:val>
                                        </p:tav>
                                      </p:tavLst>
                                    </p:anim>
                                    <p:animEffect transition="in" filter="fade">
                                      <p:cBhvr>
                                        <p:cTn id="14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7" grpId="0" animBg="1"/>
      <p:bldP spid="19" grpId="0"/>
      <p:bldP spid="19" grpId="1"/>
      <p:bldP spid="20" grpId="0"/>
      <p:bldP spid="22" grpId="0" animBg="1"/>
      <p:bldP spid="23" grpId="0" animBg="1"/>
      <p:bldP spid="24" grpId="0" animBg="1"/>
      <p:bldP spid="25" grpId="0" animBg="1"/>
      <p:bldP spid="26" grpId="0" animBg="1"/>
      <p:bldP spid="27" grpId="0" animBg="1"/>
      <p:bldP spid="28" grpId="0" animBg="1"/>
      <p:bldP spid="30"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0.6|1.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fqz3stg">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2890</TotalTime>
  <Words>1784</Words>
  <Application>Microsoft Macintosh PowerPoint</Application>
  <PresentationFormat>Widescreen</PresentationFormat>
  <Paragraphs>292</Paragraphs>
  <Slides>22</Slides>
  <Notes>22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微软雅黑</vt:lpstr>
      <vt:lpstr>Arial</vt:lpstr>
      <vt:lpstr>Book Antiqua</vt:lpstr>
      <vt:lpstr>Calibri</vt:lpstr>
      <vt:lpstr>SVN-Ballarea Typeface</vt:lpstr>
      <vt:lpstr>SVN-Bradley Hand</vt:lpstr>
      <vt:lpstr>SVN-Clementine</vt:lpstr>
      <vt:lpstr>SVN-Hollie Script Pro</vt:lpstr>
      <vt:lpstr>SVN-KG Ten Thousand Reasons</vt:lpstr>
      <vt:lpstr>SVN-Marujo</vt:lpstr>
      <vt:lpstr>SVN-Nexa Rush Script</vt:lpstr>
      <vt:lpstr>SVN-Segoe Print</vt:lpstr>
      <vt:lpstr>Times New Roman</vt:lpstr>
      <vt:lpstr>Wingdings</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Ms Ngoc Phan</Manager>
  <Company>vietlanglit</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Phần viết</dc:title>
  <dc:creator>Ms Ngoc Phan</dc:creator>
  <cp:keywords>vietlanglit</cp:keywords>
  <dc:description>vietlanglit.com</dc:description>
  <cp:lastModifiedBy>Microsoft Office User</cp:lastModifiedBy>
  <cp:revision>538</cp:revision>
  <dcterms:created xsi:type="dcterms:W3CDTF">2017-08-04T12:50:44Z</dcterms:created>
  <dcterms:modified xsi:type="dcterms:W3CDTF">2022-06-09T09:40:02Z</dcterms:modified>
  <cp:category>Ngữ văn 7 CTST</cp:category>
</cp:coreProperties>
</file>