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2"/>
    <p:sldId id="320" r:id="rId3"/>
    <p:sldId id="258" r:id="rId4"/>
    <p:sldId id="259" r:id="rId5"/>
    <p:sldId id="300" r:id="rId6"/>
    <p:sldId id="261" r:id="rId7"/>
    <p:sldId id="263" r:id="rId8"/>
    <p:sldId id="321" r:id="rId9"/>
    <p:sldId id="264" r:id="rId10"/>
    <p:sldId id="282" r:id="rId11"/>
    <p:sldId id="265" r:id="rId12"/>
    <p:sldId id="266" r:id="rId13"/>
    <p:sldId id="267" r:id="rId14"/>
    <p:sldId id="269" r:id="rId15"/>
    <p:sldId id="270" r:id="rId16"/>
    <p:sldId id="271" r:id="rId17"/>
    <p:sldId id="272" r:id="rId18"/>
    <p:sldId id="273" r:id="rId19"/>
    <p:sldId id="319" r:id="rId20"/>
    <p:sldId id="274" r:id="rId21"/>
    <p:sldId id="275" r:id="rId22"/>
    <p:sldId id="277" r:id="rId23"/>
    <p:sldId id="278"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p:scale>
          <a:sx n="40" d="100"/>
          <a:sy n="40" d="100"/>
        </p:scale>
        <p:origin x="-648" y="-6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19782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4A13F-8B15-4155-B325-401DA94E2F97}"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ải +999 Hình Nền Powerpoint Hoa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1" y="0"/>
            <a:ext cx="12192001" cy="7143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60550" y="2112645"/>
            <a:ext cx="10251440" cy="2387600"/>
          </a:xfrm>
        </p:spPr>
        <p:txBody>
          <a:bodyPr>
            <a:normAutofit/>
          </a:bodyPr>
          <a:lstStyle/>
          <a:p>
            <a:r>
              <a:rPr lang="en-US" sz="4000" b="1" dirty="0">
                <a:solidFill>
                  <a:srgbClr val="2828F3"/>
                </a:solidFill>
                <a:latin typeface="Times New Roman" panose="02020603050405020304" pitchFamily="18" charset="0"/>
                <a:cs typeface="Times New Roman" panose="02020603050405020304" pitchFamily="18" charset="0"/>
              </a:rPr>
              <a:t/>
            </a:r>
            <a:br>
              <a:rPr lang="en-US" sz="4000" b="1" dirty="0">
                <a:solidFill>
                  <a:srgbClr val="2828F3"/>
                </a:solidFill>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altLang="vi-VN" sz="6665" b="1" dirty="0">
                <a:solidFill>
                  <a:srgbClr val="FF0000"/>
                </a:solidFill>
                <a:latin typeface="Times New Roman" panose="02020603050405020304" pitchFamily="18" charset="0"/>
                <a:cs typeface="Times New Roman" panose="02020603050405020304" pitchFamily="18" charset="0"/>
              </a:rPr>
              <a:t>CÔNG NGHỆ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a:spLocks noChangeArrowheads="1"/>
          </p:cNvSpPr>
          <p:nvPr/>
        </p:nvSpPr>
        <p:spPr bwMode="auto">
          <a:xfrm>
            <a:off x="688975" y="427355"/>
            <a:ext cx="1033716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vi-VN" altLang="en-US" sz="3600" b="1" dirty="0" smtClean="0">
                <a:solidFill>
                  <a:srgbClr val="2828F3"/>
                </a:solidFill>
                <a:ea typeface="+mj-ea"/>
                <a:cs typeface="Times New Roman" panose="02020603050405020304" pitchFamily="18" charset="0"/>
              </a:rPr>
              <a:t>3. Các nguồn tài liệu tham khảo thực hiện dự án</a:t>
            </a:r>
          </a:p>
        </p:txBody>
      </p:sp>
      <p:sp>
        <p:nvSpPr>
          <p:cNvPr id="5" name="Text Box 4"/>
          <p:cNvSpPr txBox="1"/>
          <p:nvPr/>
        </p:nvSpPr>
        <p:spPr>
          <a:xfrm>
            <a:off x="1036955" y="1444625"/>
            <a:ext cx="10001250" cy="3415030"/>
          </a:xfrm>
          <a:prstGeom prst="rect">
            <a:avLst/>
          </a:prstGeom>
          <a:noFill/>
        </p:spPr>
        <p:txBody>
          <a:bodyPr wrap="square" rtlCol="0">
            <a:spAutoFit/>
          </a:bodyPr>
          <a:lstStyle/>
          <a:p>
            <a:r>
              <a:rPr lang="vi-VN" altLang="en-US" sz="3600">
                <a:latin typeface="Times New Roman" panose="02020603050405020304" pitchFamily="18" charset="0"/>
                <a:cs typeface="Times New Roman" panose="02020603050405020304" pitchFamily="18" charset="0"/>
              </a:rPr>
              <a:t>- HS tham khảo trên sách, báo</a:t>
            </a:r>
          </a:p>
          <a:p>
            <a:r>
              <a:rPr lang="vi-VN" altLang="en-US" sz="3600">
                <a:latin typeface="Times New Roman" panose="02020603050405020304" pitchFamily="18" charset="0"/>
                <a:cs typeface="Times New Roman" panose="02020603050405020304" pitchFamily="18" charset="0"/>
              </a:rPr>
              <a:t>- Trên youtube</a:t>
            </a:r>
          </a:p>
          <a:p>
            <a:r>
              <a:rPr lang="vi-VN" altLang="en-US" sz="3600">
                <a:latin typeface="Times New Roman" panose="02020603050405020304" pitchFamily="18" charset="0"/>
                <a:cs typeface="Times New Roman" panose="02020603050405020304" pitchFamily="18" charset="0"/>
              </a:rPr>
              <a:t>- Truy cập các đường link: </a:t>
            </a:r>
          </a:p>
          <a:p>
            <a:r>
              <a:rPr lang="vi-VN" altLang="en-US" sz="3600">
                <a:latin typeface="Times New Roman" panose="02020603050405020304" pitchFamily="18" charset="0"/>
                <a:cs typeface="Times New Roman" panose="02020603050405020304" pitchFamily="18" charset="0"/>
              </a:rPr>
              <a:t>https://www.youtube.com/watch?v=BX79_ULGVZE</a:t>
            </a:r>
          </a:p>
          <a:p>
            <a:r>
              <a:rPr lang="vi-VN" altLang="en-US" sz="3600">
                <a:latin typeface="Times New Roman" panose="02020603050405020304" pitchFamily="18" charset="0"/>
                <a:cs typeface="Times New Roman" panose="02020603050405020304" pitchFamily="18" charset="0"/>
              </a:rPr>
              <a:t>https://www.youtube.com/watch?v=pENbFSv06BA</a:t>
            </a:r>
          </a:p>
          <a:p>
            <a:r>
              <a:rPr lang="vi-VN" altLang="en-US" sz="3600">
                <a:latin typeface="Times New Roman" panose="02020603050405020304" pitchFamily="18" charset="0"/>
                <a:cs typeface="Times New Roman" panose="02020603050405020304" pitchFamily="18" charset="0"/>
              </a:rPr>
              <a:t>https://www.youtube.com/watch?v=SAQStJmJ-CE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đẹp 1 - Dạy học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a:spLocks noChangeArrowheads="1"/>
          </p:cNvSpPr>
          <p:nvPr/>
        </p:nvSpPr>
        <p:spPr bwMode="auto">
          <a:xfrm>
            <a:off x="1715135" y="590550"/>
            <a:ext cx="63246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vi-VN" altLang="en-US" sz="3600" b="1" dirty="0" smtClean="0">
                <a:solidFill>
                  <a:srgbClr val="2828F3"/>
                </a:solidFill>
                <a:ea typeface="+mj-ea"/>
                <a:cs typeface="Times New Roman" panose="02020603050405020304" pitchFamily="18" charset="0"/>
              </a:rPr>
              <a:t>4. Phân chia nhóm</a:t>
            </a:r>
            <a:endParaRPr lang="en-US" altLang="vi-VN" sz="3600" b="1" dirty="0" smtClean="0">
              <a:solidFill>
                <a:srgbClr val="2828F3"/>
              </a:solidFill>
              <a:ea typeface="+mj-ea"/>
              <a:cs typeface="Times New Roman" panose="02020603050405020304" pitchFamily="18" charset="0"/>
            </a:endParaRPr>
          </a:p>
        </p:txBody>
      </p:sp>
      <p:grpSp>
        <p:nvGrpSpPr>
          <p:cNvPr id="7" name="Group 6"/>
          <p:cNvGrpSpPr/>
          <p:nvPr/>
        </p:nvGrpSpPr>
        <p:grpSpPr>
          <a:xfrm>
            <a:off x="946150" y="1235710"/>
            <a:ext cx="10547985" cy="5458460"/>
            <a:chOff x="251213" y="948847"/>
            <a:chExt cx="8106779" cy="5458216"/>
          </a:xfrm>
        </p:grpSpPr>
        <p:pic>
          <p:nvPicPr>
            <p:cNvPr id="2051" name="Picture 3" descr="C:\Users\Administrator\Desktop\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13" y="3391890"/>
              <a:ext cx="3711187" cy="30151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371600" y="948847"/>
              <a:ext cx="6986392" cy="3787792"/>
              <a:chOff x="1094620" y="507858"/>
              <a:chExt cx="7259525" cy="3873789"/>
            </a:xfrm>
          </p:grpSpPr>
          <p:sp>
            <p:nvSpPr>
              <p:cNvPr id="2" name="Cloud Callout 1"/>
              <p:cNvSpPr/>
              <p:nvPr/>
            </p:nvSpPr>
            <p:spPr>
              <a:xfrm>
                <a:off x="1094620" y="507858"/>
                <a:ext cx="7259525" cy="3873789"/>
              </a:xfrm>
              <a:prstGeom prst="cloudCallout">
                <a:avLst>
                  <a:gd name="adj1" fmla="val -36506"/>
                  <a:gd name="adj2" fmla="val 523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28324" y="1075528"/>
                <a:ext cx="6254873" cy="2737170"/>
              </a:xfrm>
              <a:prstGeom prst="rect">
                <a:avLst/>
              </a:prstGeom>
              <a:noFill/>
            </p:spPr>
            <p:txBody>
              <a:bodyPr wrap="square" rtlCol="0">
                <a:spAutoFit/>
              </a:bodyPr>
              <a:lstStyle/>
              <a:p>
                <a:pPr indent="514350" algn="just">
                  <a:lnSpc>
                    <a:spcPct val="150000"/>
                  </a:lnSpc>
                </a:pPr>
                <a:r>
                  <a:rPr lang="vi-VN" sz="2800" b="1" dirty="0">
                    <a:latin typeface="Times New Roman" panose="02020603050405020304" pitchFamily="18" charset="0"/>
                    <a:cs typeface="Times New Roman" panose="02020603050405020304" pitchFamily="18" charset="0"/>
                  </a:rPr>
                  <a:t>GV chia lớp làm 4 nhóm. Em cùng nhóm bạn hãy đóng vai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kiến trúc sư và kĩ sư xây dựng để thiết kế, lắp ráp mô hình một ngôi nhà theo ý thích của mình</a:t>
                </a:r>
                <a:r>
                  <a:rPr lang="en-US" sz="2800" b="1" dirty="0">
                    <a:latin typeface="Times New Roman" panose="02020603050405020304" pitchFamily="18" charset="0"/>
                    <a:cs typeface="Times New Roman" panose="02020603050405020304" pitchFamily="18" charset="0"/>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1155" y="1066800"/>
            <a:ext cx="11492230" cy="5486400"/>
          </a:xfrm>
        </p:spPr>
        <p:txBody>
          <a:bodyPr>
            <a:noAutofit/>
          </a:bodyPr>
          <a:lstStyle/>
          <a:p>
            <a:pPr marL="0" indent="400050" algn="just">
              <a:lnSpc>
                <a:spcPct val="120000"/>
              </a:lnSpc>
            </a:pPr>
            <a:r>
              <a:rPr lang="pt-BR" sz="3000" dirty="0" smtClean="0">
                <a:latin typeface="Times New Roman" panose="02020603050405020304" pitchFamily="18" charset="0"/>
                <a:cs typeface="Times New Roman" panose="02020603050405020304" pitchFamily="18" charset="0"/>
              </a:rPr>
              <a:t>Vẽ </a:t>
            </a:r>
            <a:r>
              <a:rPr lang="pt-BR" sz="3000" dirty="0">
                <a:latin typeface="Times New Roman" panose="02020603050405020304" pitchFamily="18" charset="0"/>
                <a:cs typeface="Times New Roman" panose="02020603050405020304" pitchFamily="18" charset="0"/>
              </a:rPr>
              <a:t>phác thảo cấu trúc của ngôi nhà;</a:t>
            </a:r>
            <a:endParaRPr lang="en-US" sz="3000" dirty="0">
              <a:latin typeface="Times New Roman" panose="02020603050405020304" pitchFamily="18" charset="0"/>
              <a:cs typeface="Times New Roman" panose="02020603050405020304" pitchFamily="18" charset="0"/>
            </a:endParaRPr>
          </a:p>
          <a:p>
            <a:pPr marL="0" indent="287655" algn="just">
              <a:lnSpc>
                <a:spcPct val="120000"/>
              </a:lnSpc>
            </a:pPr>
            <a:r>
              <a:rPr lang="pt-BR" sz="3000" dirty="0" smtClean="0">
                <a:latin typeface="Times New Roman" panose="02020603050405020304" pitchFamily="18" charset="0"/>
                <a:cs typeface="Times New Roman" panose="02020603050405020304" pitchFamily="18" charset="0"/>
              </a:rPr>
              <a:t> </a:t>
            </a:r>
            <a:r>
              <a:rPr lang="pt-BR" sz="3000" dirty="0">
                <a:latin typeface="Times New Roman" panose="02020603050405020304" pitchFamily="18" charset="0"/>
                <a:cs typeface="Times New Roman" panose="02020603050405020304" pitchFamily="18" charset="0"/>
              </a:rPr>
              <a:t>Liệt kê các công việc cần </a:t>
            </a:r>
            <a:r>
              <a:rPr lang="pt-BR" sz="3000" dirty="0" smtClean="0">
                <a:latin typeface="Times New Roman" panose="02020603050405020304" pitchFamily="18" charset="0"/>
                <a:cs typeface="Times New Roman" panose="02020603050405020304" pitchFamily="18" charset="0"/>
              </a:rPr>
              <a:t>làm:</a:t>
            </a:r>
            <a:r>
              <a:rPr lang="pt-BR" sz="3000" dirty="0">
                <a:latin typeface="Times New Roman" panose="02020603050405020304" pitchFamily="18" charset="0"/>
                <a:cs typeface="Times New Roman" panose="02020603050405020304" pitchFamily="18" charset="0"/>
              </a:rPr>
              <a:t>Tính toán kích thước ngôi nhà, lắp ráp nhà, lắp ráp các đồ dùng trong từng khu vực, lắp ráp các công trình phụ bên ngoài nhà</a:t>
            </a:r>
            <a:r>
              <a:rPr lang="pt-BR" sz="3000" dirty="0" smtClean="0">
                <a:latin typeface="Times New Roman" panose="02020603050405020304" pitchFamily="18" charset="0"/>
                <a:cs typeface="Times New Roman" panose="02020603050405020304" pitchFamily="18" charset="0"/>
              </a:rPr>
              <a:t>;</a:t>
            </a:r>
          </a:p>
          <a:p>
            <a:pPr marL="0" indent="287655" algn="just">
              <a:lnSpc>
                <a:spcPct val="120000"/>
              </a:lnSpc>
            </a:pPr>
            <a:r>
              <a:rPr lang="pt-BR" sz="3000" dirty="0" smtClean="0">
                <a:latin typeface="Times New Roman" panose="02020603050405020304" pitchFamily="18" charset="0"/>
                <a:cs typeface="Times New Roman" panose="02020603050405020304" pitchFamily="18" charset="0"/>
              </a:rPr>
              <a:t> </a:t>
            </a:r>
            <a:r>
              <a:rPr lang="pt-BR" sz="3000" dirty="0">
                <a:latin typeface="Times New Roman" panose="02020603050405020304" pitchFamily="18" charset="0"/>
                <a:cs typeface="Times New Roman" panose="02020603050405020304" pitchFamily="18" charset="0"/>
              </a:rPr>
              <a:t>Lập kế hoạch thời gian, xác định các mốc thời gian cho từng công việc;</a:t>
            </a:r>
            <a:endParaRPr lang="en-US" sz="3000" dirty="0">
              <a:latin typeface="Times New Roman" panose="02020603050405020304" pitchFamily="18" charset="0"/>
              <a:cs typeface="Times New Roman" panose="02020603050405020304" pitchFamily="18" charset="0"/>
            </a:endParaRPr>
          </a:p>
          <a:p>
            <a:pPr marL="0" indent="287655" algn="just">
              <a:lnSpc>
                <a:spcPct val="120000"/>
              </a:lnSpc>
            </a:pPr>
            <a:r>
              <a:rPr lang="pt-BR" sz="3000" dirty="0" smtClean="0">
                <a:latin typeface="Times New Roman" panose="02020603050405020304" pitchFamily="18" charset="0"/>
                <a:cs typeface="Times New Roman" panose="02020603050405020304" pitchFamily="18" charset="0"/>
              </a:rPr>
              <a:t> </a:t>
            </a:r>
            <a:r>
              <a:rPr lang="pt-BR" sz="3000" dirty="0">
                <a:latin typeface="Times New Roman" panose="02020603050405020304" pitchFamily="18" charset="0"/>
                <a:cs typeface="Times New Roman" panose="02020603050405020304" pitchFamily="18" charset="0"/>
              </a:rPr>
              <a:t>Phân công nhiệm vụ cho các thành viên trong nhóm;</a:t>
            </a:r>
            <a:endParaRPr lang="en-US" sz="3000" dirty="0">
              <a:latin typeface="Times New Roman" panose="02020603050405020304" pitchFamily="18" charset="0"/>
              <a:cs typeface="Times New Roman" panose="02020603050405020304" pitchFamily="18" charset="0"/>
            </a:endParaRPr>
          </a:p>
          <a:p>
            <a:pPr marL="0" indent="287655" algn="just">
              <a:lnSpc>
                <a:spcPct val="120000"/>
              </a:lnSpc>
            </a:pPr>
            <a:r>
              <a:rPr lang="pt-BR" sz="3000" dirty="0" smtClean="0">
                <a:latin typeface="Times New Roman" panose="02020603050405020304" pitchFamily="18" charset="0"/>
                <a:cs typeface="Times New Roman" panose="02020603050405020304" pitchFamily="18" charset="0"/>
              </a:rPr>
              <a:t> </a:t>
            </a:r>
            <a:r>
              <a:rPr lang="pt-BR" sz="3000" dirty="0">
                <a:latin typeface="Times New Roman" panose="02020603050405020304" pitchFamily="18" charset="0"/>
                <a:cs typeface="Times New Roman" panose="02020603050405020304" pitchFamily="18" charset="0"/>
              </a:rPr>
              <a:t>Liệt kê </a:t>
            </a:r>
            <a:r>
              <a:rPr lang="pt-BR" sz="3000" dirty="0" smtClean="0">
                <a:latin typeface="Times New Roman" panose="02020603050405020304" pitchFamily="18" charset="0"/>
                <a:cs typeface="Times New Roman" panose="02020603050405020304" pitchFamily="18" charset="0"/>
              </a:rPr>
              <a:t>các dụng </a:t>
            </a:r>
            <a:r>
              <a:rPr lang="pt-BR" sz="3000" dirty="0">
                <a:latin typeface="Times New Roman" panose="02020603050405020304" pitchFamily="18" charset="0"/>
                <a:cs typeface="Times New Roman" panose="02020603050405020304" pitchFamily="18" charset="0"/>
              </a:rPr>
              <a:t>cụ, vật liệu cần </a:t>
            </a:r>
            <a:r>
              <a:rPr lang="pt-BR" sz="3000" dirty="0" smtClean="0">
                <a:latin typeface="Times New Roman" panose="02020603050405020304" pitchFamily="18" charset="0"/>
                <a:cs typeface="Times New Roman" panose="02020603050405020304" pitchFamily="18" charset="0"/>
              </a:rPr>
              <a:t>thiết: Bìa </a:t>
            </a:r>
            <a:r>
              <a:rPr lang="pt-BR" sz="3000" dirty="0">
                <a:latin typeface="Times New Roman" panose="02020603050405020304" pitchFamily="18" charset="0"/>
                <a:cs typeface="Times New Roman" panose="02020603050405020304" pitchFamily="18" charset="0"/>
              </a:rPr>
              <a:t>cứng, giấy thủ công, que tre, hộp nhựa, mút xốp, màu nước, </a:t>
            </a:r>
            <a:r>
              <a:rPr lang="pt-BR"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4" name="Rectangle 8"/>
          <p:cNvSpPr>
            <a:spLocks noChangeArrowheads="1"/>
          </p:cNvSpPr>
          <p:nvPr/>
        </p:nvSpPr>
        <p:spPr bwMode="auto">
          <a:xfrm>
            <a:off x="508635" y="341055"/>
            <a:ext cx="88392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defRPr/>
            </a:pPr>
            <a:r>
              <a:rPr lang="vi-VN" altLang="en-US" sz="3200" b="1" dirty="0" smtClean="0">
                <a:solidFill>
                  <a:srgbClr val="FF0000"/>
                </a:solidFill>
                <a:ea typeface="+mj-ea"/>
                <a:cs typeface="Times New Roman" panose="02020603050405020304" pitchFamily="18" charset="0"/>
              </a:rPr>
              <a:t>II. XÂY DỰNG </a:t>
            </a:r>
            <a:r>
              <a:rPr lang="en-US" altLang="vi-VN" sz="3200" b="1" dirty="0" smtClean="0">
                <a:solidFill>
                  <a:srgbClr val="FF0000"/>
                </a:solidFill>
                <a:ea typeface="+mj-ea"/>
                <a:cs typeface="Times New Roman" panose="02020603050405020304" pitchFamily="18" charset="0"/>
              </a:rPr>
              <a:t>KẾ HOẠCH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 hình nền powerpoint lịch sử - hinhanhsieudep.n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endParaRPr lang="en-US"/>
          </a:p>
        </p:txBody>
      </p:sp>
      <p:sp>
        <p:nvSpPr>
          <p:cNvPr id="4098" name="Rectangle 6"/>
          <p:cNvSpPr>
            <a:spLocks noChangeArrowheads="1"/>
          </p:cNvSpPr>
          <p:nvPr/>
        </p:nvSpPr>
        <p:spPr bwMode="auto">
          <a:xfrm>
            <a:off x="1524000" y="-322580"/>
            <a:ext cx="309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10" name="Title 13"/>
          <p:cNvSpPr txBox="1"/>
          <p:nvPr/>
        </p:nvSpPr>
        <p:spPr>
          <a:xfrm>
            <a:off x="1349584" y="1701498"/>
            <a:ext cx="3456384" cy="58356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smtClean="0">
              <a:solidFill>
                <a:srgbClr val="BFB302"/>
              </a:solidFill>
              <a:latin typeface="#9Slide05 Garris" pitchFamily="2" charset="0"/>
            </a:endParaRPr>
          </a:p>
        </p:txBody>
      </p:sp>
      <p:pic>
        <p:nvPicPr>
          <p:cNvPr id="12" name="Picture 11"/>
          <p:cNvPicPr>
            <a:picLocks noChangeAspect="1"/>
          </p:cNvPicPr>
          <p:nvPr/>
        </p:nvPicPr>
        <p:blipFill>
          <a:blip r:embed="rId3"/>
          <a:stretch>
            <a:fillRect/>
          </a:stretch>
        </p:blipFill>
        <p:spPr>
          <a:xfrm>
            <a:off x="219710" y="756285"/>
            <a:ext cx="5894705" cy="3352800"/>
          </a:xfrm>
          <a:prstGeom prst="rect">
            <a:avLst/>
          </a:prstGeom>
        </p:spPr>
      </p:pic>
      <p:pic>
        <p:nvPicPr>
          <p:cNvPr id="1026" name="Picture 2" descr="C:\Users\Administrator\Desktop\anh_chup_man_hinh_2021-03-12_luc_18.5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848995"/>
            <a:ext cx="6386830" cy="3582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484755" y="5029200"/>
            <a:ext cx="7157720" cy="583565"/>
          </a:xfrm>
          <a:prstGeom prst="rect">
            <a:avLst/>
          </a:prstGeom>
          <a:no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Vẽ phác thảo cấu trúc ngôi nhà</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giay-bia-a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95" y="390525"/>
            <a:ext cx="292036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esktop\giay thu c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235" y="381000"/>
            <a:ext cx="2933065" cy="20770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Desktop\que tre d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81000"/>
            <a:ext cx="307022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Desktop\que tre tr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095" y="3029585"/>
            <a:ext cx="2997835" cy="21151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Desktop\que ke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890" y="3029585"/>
            <a:ext cx="289115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10 hộp đất nặn 5 màu WinQ | Shopee Việt Na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10" descr="10 hộp đất nặn 5 màu WinQ | Shopee Việt Nam"/>
          <p:cNvSpPr>
            <a:spLocks noChangeAspect="1" noChangeArrowheads="1"/>
          </p:cNvSpPr>
          <p:nvPr/>
        </p:nvSpPr>
        <p:spPr bwMode="auto">
          <a:xfrm>
            <a:off x="1831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12" descr="10 hộp đất nặn 5 màu WinQ | Shopee Việt Nam"/>
          <p:cNvSpPr>
            <a:spLocks noChangeAspect="1" noChangeArrowheads="1"/>
          </p:cNvSpPr>
          <p:nvPr/>
        </p:nvSpPr>
        <p:spPr bwMode="auto">
          <a:xfrm>
            <a:off x="1984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61" name="Picture 13" descr="C:\Users\Administrator\Desktop\h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3029585"/>
            <a:ext cx="2917190" cy="2133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noChangeArrowheads="1"/>
          </p:cNvSpPr>
          <p:nvPr/>
        </p:nvSpPr>
        <p:spPr bwMode="auto">
          <a:xfrm>
            <a:off x="1015600" y="2305050"/>
            <a:ext cx="28026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vi-VN" sz="3200" b="1" dirty="0" err="1" smtClean="0">
                <a:ea typeface="+mj-ea"/>
                <a:cs typeface="Times New Roman" panose="02020603050405020304" pitchFamily="18" charset="0"/>
              </a:rPr>
              <a:t>Giấy</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bìa</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cứng</a:t>
            </a:r>
            <a:endParaRPr lang="en-US" sz="3200" b="1" dirty="0">
              <a:ea typeface="+mj-ea"/>
              <a:cs typeface="Times New Roman" panose="02020603050405020304" pitchFamily="18" charset="0"/>
            </a:endParaRPr>
          </a:p>
        </p:txBody>
      </p:sp>
      <p:sp>
        <p:nvSpPr>
          <p:cNvPr id="15" name="Rectangle 8"/>
          <p:cNvSpPr>
            <a:spLocks noChangeArrowheads="1"/>
          </p:cNvSpPr>
          <p:nvPr/>
        </p:nvSpPr>
        <p:spPr bwMode="auto">
          <a:xfrm>
            <a:off x="8839444" y="5258043"/>
            <a:ext cx="2178441"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sz="3200" b="1" dirty="0" err="1" smtClean="0">
                <a:ea typeface="+mj-ea"/>
                <a:cs typeface="Times New Roman" panose="02020603050405020304" pitchFamily="18" charset="0"/>
              </a:rPr>
              <a:t>Đất</a:t>
            </a:r>
            <a:r>
              <a:rPr lang="en-US" sz="3200" b="1" dirty="0" smtClean="0">
                <a:ea typeface="+mj-ea"/>
                <a:cs typeface="Times New Roman" panose="02020603050405020304" pitchFamily="18" charset="0"/>
              </a:rPr>
              <a:t> </a:t>
            </a:r>
            <a:r>
              <a:rPr lang="en-US" sz="3200" b="1" dirty="0" err="1" smtClean="0">
                <a:ea typeface="+mj-ea"/>
                <a:cs typeface="Times New Roman" panose="02020603050405020304" pitchFamily="18" charset="0"/>
              </a:rPr>
              <a:t>nặn</a:t>
            </a:r>
            <a:endParaRPr lang="en-US" sz="3200" b="1" dirty="0">
              <a:ea typeface="+mj-ea"/>
              <a:cs typeface="Times New Roman" panose="02020603050405020304" pitchFamily="18" charset="0"/>
            </a:endParaRPr>
          </a:p>
        </p:txBody>
      </p:sp>
      <p:sp>
        <p:nvSpPr>
          <p:cNvPr id="16" name="Rectangle 8"/>
          <p:cNvSpPr>
            <a:spLocks noChangeArrowheads="1"/>
          </p:cNvSpPr>
          <p:nvPr/>
        </p:nvSpPr>
        <p:spPr bwMode="auto">
          <a:xfrm>
            <a:off x="5181452" y="5334243"/>
            <a:ext cx="1921658"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vi-VN" sz="3200" b="1" dirty="0" err="1" smtClean="0">
                <a:ea typeface="+mj-ea"/>
                <a:cs typeface="Times New Roman" panose="02020603050405020304" pitchFamily="18" charset="0"/>
              </a:rPr>
              <a:t>Que</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kem</a:t>
            </a:r>
            <a:endParaRPr lang="en-US" sz="3200" b="1" dirty="0">
              <a:ea typeface="+mj-ea"/>
              <a:cs typeface="Times New Roman" panose="02020603050405020304" pitchFamily="18" charset="0"/>
            </a:endParaRPr>
          </a:p>
        </p:txBody>
      </p:sp>
      <p:sp>
        <p:nvSpPr>
          <p:cNvPr id="17" name="Rectangle 8"/>
          <p:cNvSpPr>
            <a:spLocks noChangeArrowheads="1"/>
          </p:cNvSpPr>
          <p:nvPr/>
        </p:nvSpPr>
        <p:spPr bwMode="auto">
          <a:xfrm>
            <a:off x="8246345" y="2286000"/>
            <a:ext cx="23454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vi-VN" sz="3200" b="1" dirty="0" err="1" smtClean="0">
                <a:ea typeface="+mj-ea"/>
                <a:cs typeface="Times New Roman" panose="02020603050405020304" pitchFamily="18" charset="0"/>
              </a:rPr>
              <a:t>Que</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tre</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dẹp</a:t>
            </a:r>
            <a:endParaRPr lang="en-US" sz="3200" b="1" dirty="0">
              <a:ea typeface="+mj-ea"/>
              <a:cs typeface="Times New Roman" panose="02020603050405020304" pitchFamily="18" charset="0"/>
            </a:endParaRPr>
          </a:p>
        </p:txBody>
      </p:sp>
      <p:sp>
        <p:nvSpPr>
          <p:cNvPr id="18" name="Rectangle 8"/>
          <p:cNvSpPr>
            <a:spLocks noChangeArrowheads="1"/>
          </p:cNvSpPr>
          <p:nvPr/>
        </p:nvSpPr>
        <p:spPr bwMode="auto">
          <a:xfrm>
            <a:off x="4800835" y="2209860"/>
            <a:ext cx="28026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vi-VN" sz="3200" b="1" dirty="0" err="1" smtClean="0">
                <a:ea typeface="+mj-ea"/>
                <a:cs typeface="Times New Roman" panose="02020603050405020304" pitchFamily="18" charset="0"/>
              </a:rPr>
              <a:t>Giấy</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thủ</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công</a:t>
            </a:r>
            <a:endParaRPr lang="en-US" sz="3200" b="1" dirty="0">
              <a:ea typeface="+mj-ea"/>
              <a:cs typeface="Times New Roman" panose="02020603050405020304" pitchFamily="18" charset="0"/>
            </a:endParaRPr>
          </a:p>
        </p:txBody>
      </p:sp>
      <p:sp>
        <p:nvSpPr>
          <p:cNvPr id="19" name="Rectangle 8"/>
          <p:cNvSpPr>
            <a:spLocks noChangeArrowheads="1"/>
          </p:cNvSpPr>
          <p:nvPr/>
        </p:nvSpPr>
        <p:spPr bwMode="auto">
          <a:xfrm>
            <a:off x="1015365" y="5144770"/>
            <a:ext cx="266382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vi-VN" sz="3200" b="1" dirty="0" err="1" smtClean="0">
                <a:ea typeface="+mj-ea"/>
                <a:cs typeface="Times New Roman" panose="02020603050405020304" pitchFamily="18" charset="0"/>
              </a:rPr>
              <a:t>Que</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tre</a:t>
            </a:r>
            <a:r>
              <a:rPr lang="en-US" altLang="vi-VN" sz="3200" b="1" dirty="0" smtClean="0">
                <a:ea typeface="+mj-ea"/>
                <a:cs typeface="Times New Roman" panose="02020603050405020304" pitchFamily="18" charset="0"/>
              </a:rPr>
              <a:t> </a:t>
            </a:r>
            <a:r>
              <a:rPr lang="en-US" altLang="vi-VN" sz="3200" b="1" dirty="0" err="1" smtClean="0">
                <a:ea typeface="+mj-ea"/>
                <a:cs typeface="Times New Roman" panose="02020603050405020304" pitchFamily="18" charset="0"/>
              </a:rPr>
              <a:t>tròn</a:t>
            </a:r>
            <a:endParaRPr lang="en-US" sz="3200" b="1" dirty="0">
              <a:ea typeface="+mj-ea"/>
              <a:cs typeface="Times New Roman" panose="02020603050405020304" pitchFamily="18" charset="0"/>
            </a:endParaRPr>
          </a:p>
        </p:txBody>
      </p:sp>
      <p:sp>
        <p:nvSpPr>
          <p:cNvPr id="2" name="Text Box 1"/>
          <p:cNvSpPr txBox="1"/>
          <p:nvPr/>
        </p:nvSpPr>
        <p:spPr>
          <a:xfrm>
            <a:off x="3230880" y="6025515"/>
            <a:ext cx="5608320" cy="706755"/>
          </a:xfrm>
          <a:prstGeom prst="rect">
            <a:avLst/>
          </a:prstGeom>
          <a:noFill/>
        </p:spPr>
        <p:txBody>
          <a:bodyPr wrap="square" rtlCol="0">
            <a:spAutoFit/>
          </a:bodyPr>
          <a:lstStyle/>
          <a:p>
            <a:r>
              <a:rPr lang="vi-VN" altLang="en-US" sz="4000" b="1">
                <a:solidFill>
                  <a:srgbClr val="FF0000"/>
                </a:solidFill>
                <a:latin typeface="Times New Roman" panose="02020603050405020304" pitchFamily="18" charset="0"/>
                <a:cs typeface="Times New Roman" panose="02020603050405020304" pitchFamily="18" charset="0"/>
              </a:rPr>
              <a:t>Vật liệu làm dự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5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500"/>
                                        <p:tgtEl>
                                          <p:spTgt spid="1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500"/>
                                        <p:tgtEl>
                                          <p:spTgt spid="1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5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circle(in)">
                                      <p:cBhvr>
                                        <p:cTn id="25" dur="500"/>
                                        <p:tgtEl>
                                          <p:spTgt spid="2053"/>
                                        </p:tgtEl>
                                      </p:cBhvr>
                                    </p:animEffect>
                                  </p:childTnLst>
                                </p:cTn>
                              </p:par>
                              <p:par>
                                <p:cTn id="26" presetID="6" presetClass="entr" presetSubtype="16" fill="hold" nodeType="with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circle(in)">
                                      <p:cBhvr>
                                        <p:cTn id="28" dur="500"/>
                                        <p:tgtEl>
                                          <p:spTgt spid="2054"/>
                                        </p:tgtEl>
                                      </p:cBhvr>
                                    </p:animEffect>
                                  </p:childTnLst>
                                </p:cTn>
                              </p:par>
                              <p:par>
                                <p:cTn id="29" presetID="6" presetClass="entr" presetSubtype="16" fill="hold" nodeType="withEffect">
                                  <p:stCondLst>
                                    <p:cond delay="0"/>
                                  </p:stCondLst>
                                  <p:childTnLst>
                                    <p:set>
                                      <p:cBhvr>
                                        <p:cTn id="30" dur="1" fill="hold">
                                          <p:stCondLst>
                                            <p:cond delay="0"/>
                                          </p:stCondLst>
                                        </p:cTn>
                                        <p:tgtEl>
                                          <p:spTgt spid="2061"/>
                                        </p:tgtEl>
                                        <p:attrNameLst>
                                          <p:attrName>style.visibility</p:attrName>
                                        </p:attrNameLst>
                                      </p:cBhvr>
                                      <p:to>
                                        <p:strVal val="visible"/>
                                      </p:to>
                                    </p:set>
                                    <p:animEffect transition="in" filter="circle(in)">
                                      <p:cBhvr>
                                        <p:cTn id="31" dur="500"/>
                                        <p:tgtEl>
                                          <p:spTgt spid="2061"/>
                                        </p:tgtEl>
                                      </p:cBhvr>
                                    </p:animEffect>
                                  </p:childTnLst>
                                </p:cTn>
                              </p:par>
                              <p:par>
                                <p:cTn id="32" presetID="6" presetClass="entr" presetSubtype="16"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circle(in)">
                                      <p:cBhvr>
                                        <p:cTn id="34" dur="500"/>
                                        <p:tgtEl>
                                          <p:spTgt spid="2050"/>
                                        </p:tgtEl>
                                      </p:cBhvr>
                                    </p:animEffect>
                                  </p:childTnLst>
                                </p:cTn>
                              </p:par>
                              <p:par>
                                <p:cTn id="35" presetID="6" presetClass="entr" presetSubtype="16" fill="hold" nodeType="with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circle(in)">
                                      <p:cBhvr>
                                        <p:cTn id="37" dur="500"/>
                                        <p:tgtEl>
                                          <p:spTgt spid="2051"/>
                                        </p:tgtEl>
                                      </p:cBhvr>
                                    </p:animEffect>
                                  </p:childTnLst>
                                </p:cTn>
                              </p:par>
                              <p:par>
                                <p:cTn id="38" presetID="6" presetClass="entr" presetSubtype="16" fill="hold" nodeType="with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circle(in)">
                                      <p:cBhvr>
                                        <p:cTn id="4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4995" y="1152525"/>
            <a:ext cx="11158855" cy="6248400"/>
          </a:xfrm>
        </p:spPr>
        <p:txBody>
          <a:bodyPr>
            <a:noAutofit/>
          </a:bodyPr>
          <a:lstStyle/>
          <a:p>
            <a:pPr algn="just"/>
            <a:r>
              <a:rPr lang="en-US" sz="3200" dirty="0" err="1" smtClean="0">
                <a:latin typeface="Times New Roman" panose="02020603050405020304" pitchFamily="18" charset="0"/>
                <a:cs typeface="Times New Roman" panose="02020603050405020304" pitchFamily="18" charset="0"/>
              </a:rPr>
              <a:t>Dựng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p>
          <a:p>
            <a:pPr algn="just"/>
            <a:r>
              <a:rPr lang="en-US" sz="3200" dirty="0" err="1" smtClean="0">
                <a:latin typeface="Times New Roman" panose="02020603050405020304" pitchFamily="18" charset="0"/>
                <a:cs typeface="Times New Roman" panose="02020603050405020304" pitchFamily="18" charset="0"/>
              </a:rPr>
              <a:t>Lắp</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p>
          <a:p>
            <a:pPr algn="just"/>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p>
          <a:p>
            <a:pPr algn="just"/>
            <a:r>
              <a:rPr lang="en-US" sz="3200" dirty="0" err="1" smtClean="0">
                <a:latin typeface="Times New Roman" panose="02020603050405020304" pitchFamily="18" charset="0"/>
                <a:cs typeface="Times New Roman" panose="02020603050405020304" pitchFamily="18" charset="0"/>
              </a:rPr>
              <a:t>Lắp</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p>
          <a:p>
            <a:pPr algn="just"/>
            <a:r>
              <a:rPr lang="en-US" sz="3200" dirty="0" err="1" smtClean="0">
                <a:latin typeface="Times New Roman" panose="02020603050405020304" pitchFamily="18" charset="0"/>
                <a:cs typeface="Times New Roman" panose="02020603050405020304" pitchFamily="18" charset="0"/>
              </a:rPr>
              <a:t>Lắp</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p>
          <a:p>
            <a:pPr algn="just"/>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p>
          <a:p>
            <a:pPr algn="just"/>
            <a:r>
              <a:rPr lang="en-US" sz="3200" dirty="0" err="1" smtClean="0">
                <a:latin typeface="Times New Roman" panose="02020603050405020304" pitchFamily="18" charset="0"/>
                <a:cs typeface="Times New Roman" panose="02020603050405020304" pitchFamily="18" charset="0"/>
              </a:rPr>
              <a:t>Trang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4" name="Rectangle 8"/>
          <p:cNvSpPr>
            <a:spLocks noChangeArrowheads="1"/>
          </p:cNvSpPr>
          <p:nvPr/>
        </p:nvSpPr>
        <p:spPr bwMode="auto">
          <a:xfrm>
            <a:off x="833120" y="295910"/>
            <a:ext cx="84582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0"/>
              </a:spcBef>
            </a:pPr>
            <a:r>
              <a:rPr lang="vi-VN" altLang="en-US" sz="3600" b="1" dirty="0" smtClean="0">
                <a:solidFill>
                  <a:srgbClr val="FF0000"/>
                </a:solidFill>
                <a:ea typeface="+mj-ea"/>
                <a:cs typeface="Times New Roman" panose="02020603050405020304" pitchFamily="18" charset="0"/>
              </a:rPr>
              <a:t>III. THỰC HIỆN DỰ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92810" y="4038600"/>
            <a:ext cx="4552950" cy="1143000"/>
          </a:xfrm>
        </p:spPr>
        <p:txBody>
          <a:bodyPr>
            <a:normAutofit fontScale="90000"/>
          </a:bodyPr>
          <a:lstStyle/>
          <a:p>
            <a:r>
              <a:rPr lang="en-US" sz="2220" b="1">
                <a:latin typeface="Times New Roman" panose="02020603050405020304" pitchFamily="18" charset="0"/>
                <a:cs typeface="Times New Roman" panose="02020603050405020304" pitchFamily="18" charset="0"/>
              </a:rPr>
              <a:t>Bước 1:</a:t>
            </a:r>
            <a:r>
              <a:rPr lang="en-US" sz="2220">
                <a:latin typeface="Times New Roman" panose="02020603050405020304" pitchFamily="18" charset="0"/>
                <a:cs typeface="Times New Roman" panose="02020603050405020304" pitchFamily="18" charset="0"/>
              </a:rPr>
              <a:t> Sử dụng bút chì và thước kẻ vẽ mặt bằng của mô hình lên giấy vẽ  nhớ là đo kích thước cho chính xác.</a:t>
            </a:r>
          </a:p>
        </p:txBody>
      </p:sp>
      <p:pic>
        <p:nvPicPr>
          <p:cNvPr id="17" name="Picture 1" descr="IMG_256"/>
          <p:cNvPicPr>
            <a:picLocks noGrp="1" noChangeAspect="1"/>
          </p:cNvPicPr>
          <p:nvPr>
            <p:ph sz="half" idx="1"/>
          </p:nvPr>
        </p:nvPicPr>
        <p:blipFill>
          <a:blip r:embed="rId3"/>
          <a:stretch>
            <a:fillRect/>
          </a:stretch>
        </p:blipFill>
        <p:spPr>
          <a:xfrm>
            <a:off x="577850" y="610870"/>
            <a:ext cx="5385435" cy="3014345"/>
          </a:xfrm>
          <a:prstGeom prst="rect">
            <a:avLst/>
          </a:prstGeom>
          <a:noFill/>
          <a:ln w="9525">
            <a:noFill/>
          </a:ln>
        </p:spPr>
      </p:pic>
      <p:pic>
        <p:nvPicPr>
          <p:cNvPr id="18" name="Picture 2" descr="IMG_257"/>
          <p:cNvPicPr>
            <a:picLocks noGrp="1" noChangeAspect="1"/>
          </p:cNvPicPr>
          <p:nvPr>
            <p:ph sz="half" idx="2"/>
          </p:nvPr>
        </p:nvPicPr>
        <p:blipFill>
          <a:blip r:embed="rId4"/>
          <a:stretch>
            <a:fillRect/>
          </a:stretch>
        </p:blipFill>
        <p:spPr>
          <a:xfrm>
            <a:off x="6096000" y="609600"/>
            <a:ext cx="5660390" cy="3015615"/>
          </a:xfrm>
          <a:prstGeom prst="rect">
            <a:avLst/>
          </a:prstGeom>
          <a:noFill/>
          <a:ln w="9525">
            <a:noFill/>
          </a:ln>
        </p:spPr>
      </p:pic>
      <p:sp>
        <p:nvSpPr>
          <p:cNvPr id="5" name="Text Box 4"/>
          <p:cNvSpPr txBox="1"/>
          <p:nvPr/>
        </p:nvSpPr>
        <p:spPr>
          <a:xfrm>
            <a:off x="6248400" y="3886200"/>
            <a:ext cx="5392420" cy="1630045"/>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Bước 2:</a:t>
            </a:r>
            <a:r>
              <a:rPr lang="en-US" sz="2000">
                <a:latin typeface="Times New Roman" panose="02020603050405020304" pitchFamily="18" charset="0"/>
                <a:cs typeface="Times New Roman" panose="02020603050405020304" pitchFamily="18" charset="0"/>
              </a:rPr>
              <a:t> Cắt các que kem và ghép chúng lại với nhau, nhớ là phải ghép khít lại với nhau tránh trường hợp để bị hở. Dùng súng bắn keo để cố định chúng lại với nhau, giữ để cho các que kem chắc chắn và vuông góc với nhau.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155"/>
          <p:cNvPicPr>
            <a:picLocks noChangeAspect="1"/>
          </p:cNvPicPr>
          <p:nvPr/>
        </p:nvPicPr>
        <p:blipFill>
          <a:blip r:embed="rId2"/>
          <a:stretch>
            <a:fillRect/>
          </a:stretch>
        </p:blipFill>
        <p:spPr>
          <a:xfrm>
            <a:off x="0" y="635"/>
            <a:ext cx="12192635" cy="6857365"/>
          </a:xfrm>
          <a:prstGeom prst="rect">
            <a:avLst/>
          </a:prstGeom>
          <a:noFill/>
          <a:ln w="9525" cap="flat" cmpd="sng">
            <a:solidFill>
              <a:srgbClr val="3325ED"/>
            </a:solidFill>
            <a:prstDash val="solid"/>
            <a:miter/>
            <a:headEnd type="none" w="med" len="med"/>
            <a:tailEnd type="none" w="med" len="med"/>
          </a:ln>
        </p:spPr>
      </p:pic>
      <p:sp>
        <p:nvSpPr>
          <p:cNvPr id="2" name="Title 1"/>
          <p:cNvSpPr>
            <a:spLocks noGrp="1"/>
          </p:cNvSpPr>
          <p:nvPr>
            <p:ph type="title"/>
          </p:nvPr>
        </p:nvSpPr>
        <p:spPr>
          <a:xfrm>
            <a:off x="3491230" y="4648200"/>
            <a:ext cx="7599680" cy="1292860"/>
          </a:xfrm>
        </p:spPr>
        <p:txBody>
          <a:bodyPr>
            <a:normAutofit/>
          </a:bodyPr>
          <a:lstStyle/>
          <a:p>
            <a:pPr algn="l"/>
            <a:r>
              <a:rPr lang="en-US" sz="3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3:</a:t>
            </a:r>
            <a:r>
              <a:rPr lang="en-US" sz="3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3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Lắp ráp</a:t>
            </a:r>
            <a:r>
              <a:rPr lang="en-US" sz="3600">
                <a:effectLst/>
                <a:latin typeface="Times New Roman" panose="02020603050405020304" pitchFamily="18" charset="0"/>
                <a:cs typeface="Times New Roman" panose="02020603050405020304" pitchFamily="18" charset="0"/>
              </a:rPr>
              <a:t> cửa sổ cho nhà</a:t>
            </a:r>
          </a:p>
        </p:txBody>
      </p:sp>
      <p:pic>
        <p:nvPicPr>
          <p:cNvPr id="16" name="Picture 3" descr="IMG_258"/>
          <p:cNvPicPr>
            <a:picLocks noGrp="1" noChangeAspect="1"/>
          </p:cNvPicPr>
          <p:nvPr>
            <p:ph sz="half" idx="1"/>
          </p:nvPr>
        </p:nvPicPr>
        <p:blipFill>
          <a:blip r:embed="rId3"/>
          <a:stretch>
            <a:fillRect/>
          </a:stretch>
        </p:blipFill>
        <p:spPr>
          <a:xfrm>
            <a:off x="635635" y="723265"/>
            <a:ext cx="5328285" cy="3332480"/>
          </a:xfrm>
          <a:prstGeom prst="rect">
            <a:avLst/>
          </a:prstGeom>
          <a:noFill/>
          <a:ln w="9525">
            <a:noFill/>
          </a:ln>
        </p:spPr>
      </p:pic>
      <p:pic>
        <p:nvPicPr>
          <p:cNvPr id="20" name="Picture 4" descr="IMG_259"/>
          <p:cNvPicPr>
            <a:picLocks noGrp="1" noChangeAspect="1"/>
          </p:cNvPicPr>
          <p:nvPr>
            <p:ph sz="half" idx="2"/>
          </p:nvPr>
        </p:nvPicPr>
        <p:blipFill>
          <a:blip r:embed="rId4"/>
          <a:stretch>
            <a:fillRect/>
          </a:stretch>
        </p:blipFill>
        <p:spPr>
          <a:xfrm>
            <a:off x="6086475" y="723265"/>
            <a:ext cx="5306060" cy="3332480"/>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155"/>
          <p:cNvPicPr>
            <a:picLocks noChangeAspect="1"/>
          </p:cNvPicPr>
          <p:nvPr/>
        </p:nvPicPr>
        <p:blipFill>
          <a:blip r:embed="rId2"/>
          <a:stretch>
            <a:fillRect/>
          </a:stretch>
        </p:blipFill>
        <p:spPr>
          <a:xfrm>
            <a:off x="0" y="635"/>
            <a:ext cx="12192635" cy="6857365"/>
          </a:xfrm>
          <a:prstGeom prst="rect">
            <a:avLst/>
          </a:prstGeom>
          <a:noFill/>
          <a:ln w="9525" cap="flat" cmpd="sng">
            <a:solidFill>
              <a:srgbClr val="3325ED"/>
            </a:solidFill>
            <a:prstDash val="solid"/>
            <a:miter/>
            <a:headEnd type="none" w="med" len="med"/>
            <a:tailEnd type="none" w="med" len="med"/>
          </a:ln>
        </p:spPr>
      </p:pic>
      <p:sp>
        <p:nvSpPr>
          <p:cNvPr id="2" name="Title 1"/>
          <p:cNvSpPr>
            <a:spLocks noGrp="1"/>
          </p:cNvSpPr>
          <p:nvPr>
            <p:ph type="title"/>
          </p:nvPr>
        </p:nvSpPr>
        <p:spPr>
          <a:xfrm>
            <a:off x="866775" y="4267200"/>
            <a:ext cx="10313035" cy="1781810"/>
          </a:xfrm>
        </p:spPr>
        <p:txBody>
          <a:bodyPr>
            <a:normAutofit/>
          </a:bodyPr>
          <a:lstStyle/>
          <a:p>
            <a:pPr algn="l"/>
            <a:r>
              <a:rPr lang="en-US" sz="2800" b="1">
                <a:latin typeface="Times New Roman" panose="02020603050405020304" pitchFamily="18" charset="0"/>
                <a:cs typeface="Times New Roman" panose="02020603050405020304" pitchFamily="18" charset="0"/>
              </a:rPr>
              <a:t>Bước 4:</a:t>
            </a:r>
            <a:r>
              <a:rPr lang="en-US" sz="2800">
                <a:latin typeface="Times New Roman" panose="02020603050405020304" pitchFamily="18" charset="0"/>
                <a:cs typeface="Times New Roman" panose="02020603050405020304" pitchFamily="18" charset="0"/>
              </a:rPr>
              <a:t> Dùng súng bắn keo để gắn các bức tường đã thực hiện ở bước 3 lên trên tấm nền mô hình đã làm ở bước 2.</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Tiếp tục gắn các bức tường khác của ngôi nhà với tấm nền.</a:t>
            </a:r>
          </a:p>
        </p:txBody>
      </p:sp>
      <p:pic>
        <p:nvPicPr>
          <p:cNvPr id="21" name="Picture 5" descr="IMG_260"/>
          <p:cNvPicPr>
            <a:picLocks noGrp="1" noChangeAspect="1"/>
          </p:cNvPicPr>
          <p:nvPr>
            <p:ph sz="half" idx="1"/>
          </p:nvPr>
        </p:nvPicPr>
        <p:blipFill>
          <a:blip r:embed="rId3"/>
          <a:stretch>
            <a:fillRect/>
          </a:stretch>
        </p:blipFill>
        <p:spPr>
          <a:xfrm>
            <a:off x="1416050" y="762000"/>
            <a:ext cx="4527550" cy="2999105"/>
          </a:xfrm>
          <a:prstGeom prst="rect">
            <a:avLst/>
          </a:prstGeom>
          <a:noFill/>
          <a:ln w="9525">
            <a:noFill/>
          </a:ln>
        </p:spPr>
      </p:pic>
      <p:pic>
        <p:nvPicPr>
          <p:cNvPr id="22" name="Picture 6" descr="IMG_261"/>
          <p:cNvPicPr>
            <a:picLocks noGrp="1" noChangeAspect="1"/>
          </p:cNvPicPr>
          <p:nvPr>
            <p:ph sz="half" idx="2"/>
          </p:nvPr>
        </p:nvPicPr>
        <p:blipFill>
          <a:blip r:embed="rId4"/>
          <a:stretch>
            <a:fillRect/>
          </a:stretch>
        </p:blipFill>
        <p:spPr>
          <a:xfrm>
            <a:off x="6172200" y="762000"/>
            <a:ext cx="5006975" cy="2997835"/>
          </a:xfrm>
          <a:prstGeom prst="rect">
            <a:avLst/>
          </a:prstGeom>
          <a:noFill/>
          <a:ln w="9525">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100+ hình nền powerpoint lịch sử - hinhanhsieudep.n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40030" y="0"/>
            <a:ext cx="12432665" cy="6878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2475" y="5010785"/>
            <a:ext cx="10946765" cy="1325880"/>
          </a:xfrm>
        </p:spPr>
        <p:txBody>
          <a:bodyPr>
            <a:normAutofit fontScale="90000"/>
          </a:bodyPr>
          <a:lstStyle/>
          <a:p>
            <a:r>
              <a:rPr lang="en-US" sz="3555">
                <a:latin typeface="Times New Roman" panose="02020603050405020304" pitchFamily="18" charset="0"/>
                <a:cs typeface="Times New Roman" panose="02020603050405020304" pitchFamily="18" charset="0"/>
              </a:rPr>
              <a:t>Nội thất thì bạn có thể tự sáng tạo theo ý tưởng riêng</a:t>
            </a:r>
            <a:r>
              <a:rPr lang="vi-VN" altLang="en-US" sz="3555">
                <a:latin typeface="Times New Roman" panose="02020603050405020304" pitchFamily="18" charset="0"/>
                <a:cs typeface="Times New Roman" panose="02020603050405020304" pitchFamily="18" charset="0"/>
              </a:rPr>
              <a:t>. </a:t>
            </a:r>
            <a:r>
              <a:rPr lang="en-US" sz="3555">
                <a:latin typeface="Times New Roman" panose="02020603050405020304" pitchFamily="18" charset="0"/>
                <a:cs typeface="Times New Roman" panose="02020603050405020304" pitchFamily="18" charset="0"/>
              </a:rPr>
              <a:t>Ở đây </a:t>
            </a:r>
            <a:r>
              <a:rPr lang="vi-VN" altLang="en-US" sz="3555">
                <a:latin typeface="Times New Roman" panose="02020603050405020304" pitchFamily="18" charset="0"/>
                <a:cs typeface="Times New Roman" panose="02020603050405020304" pitchFamily="18" charset="0"/>
              </a:rPr>
              <a:t>cô</a:t>
            </a:r>
            <a:r>
              <a:rPr lang="en-US" sz="3555">
                <a:latin typeface="Times New Roman" panose="02020603050405020304" pitchFamily="18" charset="0"/>
                <a:cs typeface="Times New Roman" panose="02020603050405020304" pitchFamily="18" charset="0"/>
              </a:rPr>
              <a:t> làm bộ bàn ghế sofa đơn giản rồi đặt vào phòng khách.</a:t>
            </a:r>
          </a:p>
        </p:txBody>
      </p:sp>
      <p:pic>
        <p:nvPicPr>
          <p:cNvPr id="5" name="Content Placeholder 4"/>
          <p:cNvPicPr>
            <a:picLocks noGrp="1" noChangeAspect="1"/>
          </p:cNvPicPr>
          <p:nvPr>
            <p:ph sz="half" idx="1"/>
          </p:nvPr>
        </p:nvPicPr>
        <p:blipFill>
          <a:blip r:embed="rId3"/>
          <a:stretch>
            <a:fillRect/>
          </a:stretch>
        </p:blipFill>
        <p:spPr>
          <a:xfrm>
            <a:off x="2470785" y="517525"/>
            <a:ext cx="7509510" cy="41992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385525"/>
            <a:ext cx="12192000" cy="7162801"/>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10244" name="Picture 4" descr="chimbay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801225" y="1219200"/>
            <a:ext cx="24468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chimbay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66825" y="1066801"/>
            <a:ext cx="2159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7" descr="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4490641"/>
            <a:ext cx="2844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5484284" y="228600"/>
            <a:ext cx="1303867" cy="985838"/>
            <a:chOff x="7240587" y="495300"/>
            <a:chExt cx="978013" cy="985838"/>
          </a:xfrm>
        </p:grpSpPr>
        <p:sp>
          <p:nvSpPr>
            <p:cNvPr id="11" name="Donut 10"/>
            <p:cNvSpPr/>
            <p:nvPr/>
          </p:nvSpPr>
          <p:spPr>
            <a:xfrm>
              <a:off x="7240587" y="495300"/>
              <a:ext cx="914506" cy="914400"/>
            </a:xfrm>
            <a:prstGeom prst="donut">
              <a:avLst>
                <a:gd name="adj" fmla="val 9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solidFill>
                  <a:schemeClr val="tx1"/>
                </a:solidFill>
              </a:endParaRPr>
            </a:p>
          </p:txBody>
        </p:sp>
        <p:sp>
          <p:nvSpPr>
            <p:cNvPr id="12" name="Block Arc 11"/>
            <p:cNvSpPr/>
            <p:nvPr/>
          </p:nvSpPr>
          <p:spPr>
            <a:xfrm>
              <a:off x="7240587" y="495300"/>
              <a:ext cx="978013" cy="985838"/>
            </a:xfrm>
            <a:prstGeom prst="blockArc">
              <a:avLst>
                <a:gd name="adj1" fmla="val 10519281"/>
                <a:gd name="adj2" fmla="val 18874387"/>
                <a:gd name="adj3" fmla="val 123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solidFill>
                  <a:schemeClr val="tx1"/>
                </a:solidFill>
              </a:endParaRPr>
            </a:p>
          </p:txBody>
        </p:sp>
      </p:grpSp>
      <p:pic>
        <p:nvPicPr>
          <p:cNvPr id="15" name="Picture 3" descr="1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4333" y="4389041"/>
            <a:ext cx="32893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51270" y="435114"/>
            <a:ext cx="8366125"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DỰ ÁN: NGÔI NHÀ CỦA EM</a:t>
            </a:r>
          </a:p>
        </p:txBody>
      </p:sp>
    </p:spTree>
    <p:extLst>
      <p:ext uri="{BB962C8B-B14F-4D97-AF65-F5344CB8AC3E}">
        <p14:creationId xmlns:p14="http://schemas.microsoft.com/office/powerpoint/2010/main" val="375896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5000" fill="hold" nodeType="with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p:cTn id="7" dur="3000" fill="hold"/>
                                        <p:tgtEl>
                                          <p:spTgt spid="95239"/>
                                        </p:tgtEl>
                                        <p:attrNameLst>
                                          <p:attrName>ppt_x</p:attrName>
                                        </p:attrNameLst>
                                      </p:cBhvr>
                                      <p:tavLst>
                                        <p:tav tm="0">
                                          <p:val>
                                            <p:strVal val="#ppt_x-.2"/>
                                          </p:val>
                                        </p:tav>
                                        <p:tav tm="100000">
                                          <p:val>
                                            <p:strVal val="#ppt_x"/>
                                          </p:val>
                                        </p:tav>
                                      </p:tavLst>
                                    </p:anim>
                                    <p:anim calcmode="lin" valueType="num">
                                      <p:cBhvr>
                                        <p:cTn id="8" dur="3000" fill="hold"/>
                                        <p:tgtEl>
                                          <p:spTgt spid="95239"/>
                                        </p:tgtEl>
                                        <p:attrNameLst>
                                          <p:attrName>ppt_y</p:attrName>
                                        </p:attrNameLst>
                                      </p:cBhvr>
                                      <p:tavLst>
                                        <p:tav tm="0">
                                          <p:val>
                                            <p:strVal val="#ppt_y"/>
                                          </p:val>
                                        </p:tav>
                                        <p:tav tm="100000">
                                          <p:val>
                                            <p:strVal val="#ppt_y"/>
                                          </p:val>
                                        </p:tav>
                                      </p:tavLst>
                                    </p:anim>
                                    <p:animEffect transition="in" filter="wipe(right)" prLst="gradientSize: 0.1">
                                      <p:cBhvr>
                                        <p:cTn id="9" dur="3000"/>
                                        <p:tgtEl>
                                          <p:spTgt spid="95239"/>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10" presetID="42" presetClass="path" presetSubtype="0" repeatCount="indefinite" accel="50000" decel="50000" fill="hold" nodeType="withEffect">
                                  <p:stCondLst>
                                    <p:cond delay="0"/>
                                  </p:stCondLst>
                                  <p:childTnLst>
                                    <p:animMotion origin="layout" path="M 0.01146 0.28333 L -4.72222E-6 2.59259E-6 " pathEditMode="relative" rAng="0" ptsTypes="AA">
                                      <p:cBhvr>
                                        <p:cTn id="11" dur="3000" fill="hold"/>
                                        <p:tgtEl>
                                          <p:spTgt spid="10245"/>
                                        </p:tgtEl>
                                        <p:attrNameLst>
                                          <p:attrName>ppt_x</p:attrName>
                                          <p:attrName>ppt_y</p:attrName>
                                        </p:attrNameLst>
                                      </p:cBhvr>
                                      <p:rCtr x="-573" y="-14167"/>
                                    </p:animMotion>
                                  </p:childTnLst>
                                </p:cTn>
                              </p:par>
                              <p:par>
                                <p:cTn id="12" presetID="45" presetClass="entr" presetSubtype="0" repeatCount="indefinite"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155"/>
          <p:cNvPicPr>
            <a:picLocks noChangeAspect="1"/>
          </p:cNvPicPr>
          <p:nvPr/>
        </p:nvPicPr>
        <p:blipFill>
          <a:blip r:embed="rId2"/>
          <a:stretch>
            <a:fillRect/>
          </a:stretch>
        </p:blipFill>
        <p:spPr>
          <a:xfrm>
            <a:off x="0" y="635"/>
            <a:ext cx="12192635" cy="6857365"/>
          </a:xfrm>
          <a:prstGeom prst="rect">
            <a:avLst/>
          </a:prstGeom>
          <a:noFill/>
          <a:ln w="9525" cap="flat" cmpd="sng">
            <a:solidFill>
              <a:srgbClr val="3325ED"/>
            </a:solidFill>
            <a:prstDash val="solid"/>
            <a:miter/>
            <a:headEnd type="none" w="med" len="med"/>
            <a:tailEnd type="none" w="med" len="med"/>
          </a:ln>
        </p:spPr>
      </p:pic>
      <p:sp>
        <p:nvSpPr>
          <p:cNvPr id="2" name="Title 1"/>
          <p:cNvSpPr>
            <a:spLocks noGrp="1"/>
          </p:cNvSpPr>
          <p:nvPr>
            <p:ph type="title"/>
          </p:nvPr>
        </p:nvSpPr>
        <p:spPr>
          <a:xfrm>
            <a:off x="611505" y="4343400"/>
            <a:ext cx="11026775" cy="1642110"/>
          </a:xfrm>
        </p:spPr>
        <p:txBody>
          <a:bodyPr>
            <a:noAutofit/>
          </a:bodyPr>
          <a:lstStyle/>
          <a:p>
            <a:pPr algn="l"/>
            <a:r>
              <a:rPr lang="en-US" sz="2800" b="1">
                <a:latin typeface="Times New Roman" panose="02020603050405020304" pitchFamily="18" charset="0"/>
                <a:cs typeface="Times New Roman" panose="02020603050405020304" pitchFamily="18" charset="0"/>
              </a:rPr>
              <a:t>Bước 5: </a:t>
            </a:r>
            <a:r>
              <a:rPr lang="vi-VN" altLang="en-US" sz="2800">
                <a:latin typeface="Times New Roman" panose="02020603050405020304" pitchFamily="18" charset="0"/>
                <a:cs typeface="Times New Roman" panose="02020603050405020304" pitchFamily="18" charset="0"/>
              </a:rPr>
              <a:t>Làm mái cho căn nhà. </a:t>
            </a:r>
            <a:br>
              <a:rPr lang="vi-VN" altLang="en-US" sz="2800">
                <a:latin typeface="Times New Roman" panose="02020603050405020304" pitchFamily="18" charset="0"/>
                <a:cs typeface="Times New Roman" panose="02020603050405020304" pitchFamily="18" charset="0"/>
              </a:rPr>
            </a:br>
            <a:r>
              <a:rPr lang="vi-VN" altLang="en-US" sz="2800">
                <a:solidFill>
                  <a:srgbClr val="FF0000"/>
                </a:solidFill>
                <a:latin typeface="Times New Roman" panose="02020603050405020304" pitchFamily="18" charset="0"/>
                <a:cs typeface="Times New Roman" panose="02020603050405020304" pitchFamily="18" charset="0"/>
              </a:rPr>
              <a:t>Chú ý: </a:t>
            </a:r>
            <a:r>
              <a:rPr lang="vi-VN" altLang="en-US" sz="2800">
                <a:solidFill>
                  <a:schemeClr val="tx1"/>
                </a:solidFill>
                <a:latin typeface="Times New Roman" panose="02020603050405020304" pitchFamily="18" charset="0"/>
                <a:cs typeface="Times New Roman" panose="02020603050405020304" pitchFamily="18" charset="0"/>
              </a:rPr>
              <a:t>C</a:t>
            </a:r>
            <a:r>
              <a:rPr lang="vi-VN" altLang="en-US" sz="2800">
                <a:latin typeface="Times New Roman" panose="02020603050405020304" pitchFamily="18" charset="0"/>
                <a:cs typeface="Times New Roman" panose="02020603050405020304" pitchFamily="18" charset="0"/>
              </a:rPr>
              <a:t>ác em chỉ làm mái mặt trước của căn nhà. Mặt sau không làm để GV có thể quan sát được khu vực bên trong.</a:t>
            </a:r>
          </a:p>
        </p:txBody>
      </p:sp>
      <p:pic>
        <p:nvPicPr>
          <p:cNvPr id="25" name="Picture 7" descr="IMG_262"/>
          <p:cNvPicPr>
            <a:picLocks noGrp="1" noChangeAspect="1"/>
          </p:cNvPicPr>
          <p:nvPr>
            <p:ph sz="half" idx="1"/>
          </p:nvPr>
        </p:nvPicPr>
        <p:blipFill>
          <a:blip r:embed="rId3"/>
          <a:stretch>
            <a:fillRect/>
          </a:stretch>
        </p:blipFill>
        <p:spPr>
          <a:xfrm>
            <a:off x="873125" y="914400"/>
            <a:ext cx="5156835" cy="3063240"/>
          </a:xfrm>
          <a:prstGeom prst="rect">
            <a:avLst/>
          </a:prstGeom>
          <a:noFill/>
          <a:ln w="9525">
            <a:noFill/>
          </a:ln>
        </p:spPr>
      </p:pic>
      <p:pic>
        <p:nvPicPr>
          <p:cNvPr id="23" name="Picture 8" descr="IMG_263"/>
          <p:cNvPicPr>
            <a:picLocks noGrp="1" noChangeAspect="1"/>
          </p:cNvPicPr>
          <p:nvPr>
            <p:ph sz="half" idx="2"/>
          </p:nvPr>
        </p:nvPicPr>
        <p:blipFill>
          <a:blip r:embed="rId4"/>
          <a:stretch>
            <a:fillRect/>
          </a:stretch>
        </p:blipFill>
        <p:spPr>
          <a:xfrm>
            <a:off x="6292215" y="914400"/>
            <a:ext cx="5346065" cy="3044825"/>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6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910" y="4648200"/>
            <a:ext cx="10633075" cy="1143000"/>
          </a:xfrm>
        </p:spPr>
        <p:txBody>
          <a:bodyPr>
            <a:normAutofit fontScale="90000"/>
          </a:bodyPr>
          <a:lstStyle/>
          <a:p>
            <a:pPr algn="l"/>
            <a:r>
              <a:rPr lang="vi-VN" altLang="en-US" sz="4000" b="1">
                <a:latin typeface="Times New Roman" panose="02020603050405020304" pitchFamily="18" charset="0"/>
                <a:cs typeface="Times New Roman" panose="02020603050405020304" pitchFamily="18" charset="0"/>
              </a:rPr>
              <a:t>Bước 6:</a:t>
            </a:r>
            <a:r>
              <a:rPr lang="vi-VN" altLang="en-US" sz="4000">
                <a:latin typeface="Times New Roman" panose="02020603050405020304" pitchFamily="18" charset="0"/>
                <a:cs typeface="Times New Roman" panose="02020603050405020304" pitchFamily="18" charset="0"/>
              </a:rPr>
              <a:t> Tranh trí bên ngoài căn nhà.</a:t>
            </a:r>
            <a:br>
              <a:rPr lang="vi-VN" altLang="en-US" sz="4000">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Như vậy </a:t>
            </a:r>
            <a:r>
              <a:rPr lang="vi-VN" altLang="en-US" sz="4000">
                <a:latin typeface="Times New Roman" panose="02020603050405020304" pitchFamily="18" charset="0"/>
                <a:cs typeface="Times New Roman" panose="02020603050405020304" pitchFamily="18" charset="0"/>
              </a:rPr>
              <a:t>các em </a:t>
            </a:r>
            <a:r>
              <a:rPr lang="en-US" sz="4000">
                <a:latin typeface="Times New Roman" panose="02020603050405020304" pitchFamily="18" charset="0"/>
                <a:cs typeface="Times New Roman" panose="02020603050405020304" pitchFamily="18" charset="0"/>
              </a:rPr>
              <a:t>đã hoàn thành xong ngôi nhà rồi nhé.</a:t>
            </a:r>
          </a:p>
        </p:txBody>
      </p:sp>
      <p:pic>
        <p:nvPicPr>
          <p:cNvPr id="34" name="Picture 20" descr="IMG_275"/>
          <p:cNvPicPr>
            <a:picLocks noGrp="1" noChangeAspect="1"/>
          </p:cNvPicPr>
          <p:nvPr>
            <p:ph sz="half" idx="1"/>
          </p:nvPr>
        </p:nvPicPr>
        <p:blipFill>
          <a:blip r:embed="rId3"/>
          <a:stretch>
            <a:fillRect/>
          </a:stretch>
        </p:blipFill>
        <p:spPr>
          <a:xfrm>
            <a:off x="789940" y="914400"/>
            <a:ext cx="5306060" cy="3011805"/>
          </a:xfrm>
          <a:prstGeom prst="rect">
            <a:avLst/>
          </a:prstGeom>
          <a:noFill/>
          <a:ln w="9525">
            <a:noFill/>
          </a:ln>
        </p:spPr>
      </p:pic>
      <p:pic>
        <p:nvPicPr>
          <p:cNvPr id="33" name="Picture 21" descr="IMG_276"/>
          <p:cNvPicPr>
            <a:picLocks noGrp="1" noChangeAspect="1"/>
          </p:cNvPicPr>
          <p:nvPr>
            <p:ph sz="half" idx="2"/>
          </p:nvPr>
        </p:nvPicPr>
        <p:blipFill>
          <a:blip r:embed="rId4"/>
          <a:stretch>
            <a:fillRect/>
          </a:stretch>
        </p:blipFill>
        <p:spPr>
          <a:xfrm>
            <a:off x="6248400" y="914400"/>
            <a:ext cx="5266690" cy="3011805"/>
          </a:xfrm>
          <a:prstGeom prst="rect">
            <a:avLst/>
          </a:prstGeom>
          <a:noFill/>
          <a:ln w="9525">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ình nền Powerpoint đẹp 1 - Dạy học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6"/>
          <p:cNvSpPr>
            <a:spLocks noChangeArrowheads="1"/>
          </p:cNvSpPr>
          <p:nvPr/>
        </p:nvSpPr>
        <p:spPr bwMode="auto">
          <a:xfrm>
            <a:off x="1524000" y="-322580"/>
            <a:ext cx="309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930275" y="582355"/>
            <a:ext cx="521335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vi-VN" altLang="en-US" sz="4000" b="1" dirty="0" smtClean="0">
                <a:solidFill>
                  <a:srgbClr val="FF0000"/>
                </a:solidFill>
                <a:cs typeface="Times New Roman" panose="02020603050405020304" pitchFamily="18" charset="0"/>
              </a:rPr>
              <a:t>IV.</a:t>
            </a:r>
            <a:r>
              <a:rPr lang="en-US" sz="4000" b="1" dirty="0" smtClean="0">
                <a:solidFill>
                  <a:srgbClr val="FF0000"/>
                </a:solidFill>
                <a:cs typeface="Times New Roman" panose="02020603050405020304" pitchFamily="18" charset="0"/>
              </a:rPr>
              <a:t> </a:t>
            </a:r>
            <a:r>
              <a:rPr lang="vi-VN" altLang="en-US" sz="4000" b="1" dirty="0" smtClean="0">
                <a:solidFill>
                  <a:srgbClr val="FF0000"/>
                </a:solidFill>
                <a:cs typeface="Times New Roman" panose="02020603050405020304" pitchFamily="18" charset="0"/>
              </a:rPr>
              <a:t>BÁO CÁO DỰ ÁN</a:t>
            </a:r>
          </a:p>
        </p:txBody>
      </p:sp>
      <p:pic>
        <p:nvPicPr>
          <p:cNvPr id="3074" name="Picture 2" descr="C:\Users\Administrator\Desktop\mo hinh nha bang que kem.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96135" y="1375410"/>
            <a:ext cx="7748270" cy="4763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đẹp 1 - Dạy học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6"/>
          <p:cNvSpPr>
            <a:spLocks noChangeArrowheads="1"/>
          </p:cNvSpPr>
          <p:nvPr/>
        </p:nvSpPr>
        <p:spPr bwMode="auto">
          <a:xfrm>
            <a:off x="1524000" y="-322580"/>
            <a:ext cx="309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2045566" y="228600"/>
            <a:ext cx="3745634"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338455" algn="just">
              <a:defRPr/>
            </a:pPr>
            <a:r>
              <a:rPr lang="en-US" sz="3600" b="1" dirty="0">
                <a:solidFill>
                  <a:srgbClr val="2828F3"/>
                </a:solidFill>
                <a:ea typeface="+mj-ea"/>
                <a:cs typeface="Times New Roman" panose="02020603050405020304" pitchFamily="18" charset="0"/>
              </a:rPr>
              <a:t>SẢN </a:t>
            </a:r>
            <a:r>
              <a:rPr lang="en-US" sz="3600" b="1" dirty="0" smtClean="0">
                <a:solidFill>
                  <a:srgbClr val="2828F3"/>
                </a:solidFill>
                <a:ea typeface="+mj-ea"/>
                <a:cs typeface="Times New Roman" panose="02020603050405020304" pitchFamily="18" charset="0"/>
              </a:rPr>
              <a:t>PHẨM </a:t>
            </a:r>
            <a:endParaRPr lang="en-US" sz="3600" b="1" dirty="0">
              <a:solidFill>
                <a:srgbClr val="2828F3"/>
              </a:solidFill>
              <a:ea typeface="+mj-ea"/>
              <a:cs typeface="Times New Roman" panose="02020603050405020304" pitchFamily="18" charset="0"/>
            </a:endParaRPr>
          </a:p>
        </p:txBody>
      </p:sp>
      <p:pic>
        <p:nvPicPr>
          <p:cNvPr id="3074" name="Picture 2" descr="C:\Users\Administrator\Desktop\mo hinh nha bang que ke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050" y="873760"/>
            <a:ext cx="4436745" cy="29260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nha-tre-gan-d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9990" y="873760"/>
            <a:ext cx="448437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Desktop\mo hinh nha t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0740" y="3914775"/>
            <a:ext cx="4671695" cy="2677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par>
                                <p:cTn id="14" presetID="6" presetClass="entr" presetSubtype="16"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circle(in)">
                                      <p:cBhvr>
                                        <p:cTn id="16" dur="2000"/>
                                        <p:tgtEl>
                                          <p:spTgt spid="3076"/>
                                        </p:tgtEl>
                                      </p:cBhvr>
                                    </p:animEffect>
                                  </p:childTnLst>
                                </p:cTn>
                              </p:par>
                              <p:par>
                                <p:cTn id="17" presetID="6" presetClass="entr" presetSubtype="16"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circle(in)">
                                      <p:cBhvr>
                                        <p:cTn id="19"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1681" descr="Hinh nen16 "/>
          <p:cNvPicPr>
            <a:picLocks noChangeAspect="1"/>
          </p:cNvPicPr>
          <p:nvPr/>
        </p:nvPicPr>
        <p:blipFill>
          <a:blip r:embed="rId2"/>
          <a:stretch>
            <a:fillRect/>
          </a:stretch>
        </p:blipFill>
        <p:spPr>
          <a:xfrm>
            <a:off x="0" y="0"/>
            <a:ext cx="12263755" cy="6858000"/>
          </a:xfrm>
          <a:prstGeom prst="rect">
            <a:avLst/>
          </a:prstGeom>
          <a:noFill/>
          <a:ln w="9525">
            <a:noFill/>
          </a:ln>
        </p:spPr>
      </p:pic>
      <p:sp>
        <p:nvSpPr>
          <p:cNvPr id="26626" name="Title 71682"/>
          <p:cNvSpPr>
            <a:spLocks noGrp="1"/>
          </p:cNvSpPr>
          <p:nvPr>
            <p:ph type="ctrTitle"/>
          </p:nvPr>
        </p:nvSpPr>
        <p:spPr>
          <a:xfrm>
            <a:off x="2127250" y="309880"/>
            <a:ext cx="5791200" cy="3429000"/>
          </a:xfrm>
        </p:spPr>
        <p:txBody>
          <a:bodyPr anchor="ctr"/>
          <a:lstStyle/>
          <a:p>
            <a:pPr defTabSz="914400">
              <a:buClrTx/>
              <a:buSzTx/>
              <a:buFontTx/>
            </a:pPr>
            <a:r>
              <a:rPr lang="en-US" sz="5400" kern="1200" baseline="0" err="1">
                <a:solidFill>
                  <a:srgbClr val="FF0000"/>
                </a:solidFill>
                <a:latin typeface="Times New Roman" panose="02020603050405020304" pitchFamily="18" charset="0"/>
                <a:ea typeface="+mj-ea"/>
                <a:cs typeface="Times New Roman" panose="02020603050405020304" pitchFamily="18" charset="0"/>
              </a:rPr>
              <a:t>Cảm ơn các </a:t>
            </a:r>
            <a:r>
              <a:rPr lang="vi-VN" altLang="en-US" sz="5400" kern="1200" baseline="0" err="1">
                <a:solidFill>
                  <a:srgbClr val="FF0000"/>
                </a:solidFill>
                <a:latin typeface="Times New Roman" panose="02020603050405020304" pitchFamily="18" charset="0"/>
                <a:ea typeface="+mj-ea"/>
                <a:cs typeface="Times New Roman" panose="02020603050405020304" pitchFamily="18" charset="0"/>
              </a:rPr>
              <a:t>em đã chú ý lắng nghe</a:t>
            </a:r>
            <a:r>
              <a:rPr lang="en-US" sz="5400" kern="1200" baseline="0">
                <a:solidFill>
                  <a:srgbClr val="FF0000"/>
                </a:solidFill>
                <a:latin typeface="Times New Roman" panose="02020603050405020304" pitchFamily="18" charset="0"/>
                <a:ea typeface="+mj-ea"/>
                <a:cs typeface="Times New Roman" panose="02020603050405020304" pitchFamily="18" charset="0"/>
              </a:rPr>
              <a:t>!</a:t>
            </a:r>
          </a:p>
        </p:txBody>
      </p:sp>
      <p:pic>
        <p:nvPicPr>
          <p:cNvPr id="26627" name="Picture 71683" descr="buom"/>
          <p:cNvPicPr>
            <a:picLocks noChangeAspect="1"/>
          </p:cNvPicPr>
          <p:nvPr/>
        </p:nvPicPr>
        <p:blipFill>
          <a:blip r:embed="rId3"/>
          <a:stretch>
            <a:fillRect/>
          </a:stretch>
        </p:blipFill>
        <p:spPr>
          <a:xfrm rot="1598828">
            <a:off x="8623300" y="1905000"/>
            <a:ext cx="825500" cy="990600"/>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40765" y="5583555"/>
            <a:ext cx="9548495" cy="1143000"/>
          </a:xfrm>
        </p:spPr>
        <p:txBody>
          <a:bodyPr/>
          <a:lstStyle/>
          <a:p>
            <a:pPr marL="0" indent="0">
              <a:buNone/>
            </a:pPr>
            <a:r>
              <a:rPr lang="pt-BR" sz="3200" dirty="0" smtClean="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Để xây được một ngôi nhà như trong hình, theo các em chúng ta cần chuẩn bị những gì</a:t>
            </a:r>
            <a:r>
              <a:rPr lang="pt-BR"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026" name="Picture 2" descr="C:\Users\Administrator\Desktop\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 y="219710"/>
            <a:ext cx="43116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145" y="219710"/>
            <a:ext cx="4803140" cy="25615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883285" y="2952115"/>
            <a:ext cx="4312285" cy="2362200"/>
          </a:xfrm>
          <a:prstGeom prst="rect">
            <a:avLst/>
          </a:prstGeom>
        </p:spPr>
      </p:pic>
      <p:sp>
        <p:nvSpPr>
          <p:cNvPr id="6" name="Content Placeholder 2"/>
          <p:cNvSpPr txBox="1"/>
          <p:nvPr/>
        </p:nvSpPr>
        <p:spPr>
          <a:xfrm>
            <a:off x="5935345" y="3336925"/>
            <a:ext cx="529463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514350" algn="just">
              <a:buFont typeface="Arial" panose="020B0604020202020204" pitchFamily="34" charset="0"/>
              <a:buNone/>
            </a:pP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Chọn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kiểu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vẽ</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thiết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kế</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chọn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vật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liệu</a:t>
            </a:r>
            <a:r>
              <a:rPr lang="en-US" b="1" dirty="0" smtClean="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099945" y="685800"/>
            <a:ext cx="8053705" cy="3648075"/>
            <a:chOff x="2362200" y="685800"/>
            <a:chExt cx="4800600" cy="3429000"/>
          </a:xfrm>
        </p:grpSpPr>
        <p:sp>
          <p:nvSpPr>
            <p:cNvPr id="2" name="Cloud Callout 1"/>
            <p:cNvSpPr/>
            <p:nvPr/>
          </p:nvSpPr>
          <p:spPr>
            <a:xfrm>
              <a:off x="2362200" y="685800"/>
              <a:ext cx="4800600" cy="3429000"/>
            </a:xfrm>
            <a:prstGeom prst="cloudCallout">
              <a:avLst>
                <a:gd name="adj1" fmla="val -58928"/>
                <a:gd name="adj2" fmla="val 10012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9400" y="1554540"/>
              <a:ext cx="3962400" cy="1011689"/>
            </a:xfrm>
            <a:prstGeom prst="rect">
              <a:avLst/>
            </a:prstGeom>
            <a:noFill/>
          </p:spPr>
          <p:txBody>
            <a:bodyPr wrap="square" rtlCol="0">
              <a:spAutoFit/>
            </a:bodyPr>
            <a:lstStyle/>
            <a:p>
              <a:r>
                <a:rPr lang="pt-BR" sz="3200" b="1" dirty="0">
                  <a:latin typeface="Times New Roman" panose="02020603050405020304" pitchFamily="18" charset="0"/>
                  <a:cs typeface="Times New Roman" panose="02020603050405020304" pitchFamily="18" charset="0"/>
                </a:rPr>
                <a:t>X</a:t>
              </a:r>
              <a:r>
                <a:rPr lang="pt-BR" sz="3200" b="1" dirty="0" smtClean="0">
                  <a:latin typeface="Times New Roman" panose="02020603050405020304" pitchFamily="18" charset="0"/>
                  <a:cs typeface="Times New Roman" panose="02020603050405020304" pitchFamily="18" charset="0"/>
                </a:rPr>
                <a:t>ây </a:t>
              </a:r>
              <a:r>
                <a:rPr lang="pt-BR" sz="3200" b="1" dirty="0">
                  <a:latin typeface="Times New Roman" panose="02020603050405020304" pitchFamily="18" charset="0"/>
                  <a:cs typeface="Times New Roman" panose="02020603050405020304" pitchFamily="18" charset="0"/>
                </a:rPr>
                <a:t>một ngôi nhà sẽ liên quan đến những ngành nghề nào?</a:t>
              </a:r>
              <a:endParaRPr lang="en-US" sz="3200" b="1" dirty="0">
                <a:latin typeface="Times New Roman" panose="02020603050405020304" pitchFamily="18" charset="0"/>
                <a:cs typeface="Times New Roman" panose="02020603050405020304" pitchFamily="18" charset="0"/>
              </a:endParaRPr>
            </a:p>
          </p:txBody>
        </p:sp>
      </p:grpSp>
      <p:sp>
        <p:nvSpPr>
          <p:cNvPr id="9" name="Content Placeholder 2"/>
          <p:cNvSpPr>
            <a:spLocks noGrp="1"/>
          </p:cNvSpPr>
          <p:nvPr>
            <p:ph idx="1"/>
          </p:nvPr>
        </p:nvSpPr>
        <p:spPr>
          <a:xfrm>
            <a:off x="4343400" y="5029200"/>
            <a:ext cx="6324600" cy="990600"/>
          </a:xfrm>
        </p:spPr>
        <p:txBody>
          <a:bodyPr>
            <a:noAutofit/>
          </a:bodyPr>
          <a:lstStyle/>
          <a:p>
            <a:pPr marL="0" indent="514350" algn="just">
              <a:lnSpc>
                <a:spcPct val="150000"/>
              </a:lnSpc>
              <a:buNone/>
            </a:pPr>
            <a:r>
              <a:rPr lang="en-US" sz="3200" b="1" dirty="0">
                <a:solidFill>
                  <a:srgbClr val="FF0000"/>
                </a:solidFill>
                <a:latin typeface="Times New Roman" panose="02020603050405020304" pitchFamily="18" charset="0"/>
                <a:cs typeface="Times New Roman" panose="02020603050405020304" pitchFamily="18" charset="0"/>
              </a:rPr>
              <a:t>K</a:t>
            </a:r>
            <a:r>
              <a:rPr lang="vi-VN" sz="3200" b="1" dirty="0" smtClean="0">
                <a:solidFill>
                  <a:srgbClr val="FF0000"/>
                </a:solidFill>
                <a:latin typeface="Times New Roman" panose="02020603050405020304" pitchFamily="18" charset="0"/>
                <a:cs typeface="Times New Roman" panose="02020603050405020304" pitchFamily="18" charset="0"/>
              </a:rPr>
              <a:t>iến </a:t>
            </a:r>
            <a:r>
              <a:rPr lang="vi-VN" sz="3200" b="1" dirty="0">
                <a:solidFill>
                  <a:srgbClr val="FF0000"/>
                </a:solidFill>
                <a:latin typeface="Times New Roman" panose="02020603050405020304" pitchFamily="18" charset="0"/>
                <a:cs typeface="Times New Roman" panose="02020603050405020304" pitchFamily="18" charset="0"/>
              </a:rPr>
              <a:t>trúc sư và kĩ sư xây </a:t>
            </a:r>
            <a:r>
              <a:rPr lang="vi-VN" sz="3200" b="1" dirty="0" smtClean="0">
                <a:solidFill>
                  <a:srgbClr val="FF0000"/>
                </a:solidFill>
                <a:latin typeface="Times New Roman" panose="02020603050405020304" pitchFamily="18" charset="0"/>
                <a:cs typeface="Times New Roman" panose="02020603050405020304" pitchFamily="18" charset="0"/>
              </a:rPr>
              <a:t>dựng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0"/>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298450" y="636905"/>
            <a:ext cx="7526020" cy="4351655"/>
          </a:xfrm>
        </p:spPr>
        <p:txBody>
          <a:bodyPr>
            <a:noAutofit/>
          </a:bodyPr>
          <a:lstStyle/>
          <a:p>
            <a:pPr algn="just">
              <a:lnSpc>
                <a:spcPct val="150000"/>
              </a:lnSpc>
              <a:tabLst>
                <a:tab pos="463550" algn="l"/>
              </a:tabLst>
            </a:pPr>
            <a:r>
              <a:rPr lang="en-US" sz="2700" dirty="0" err="1" smtClean="0">
                <a:latin typeface="Times New Roman" panose="02020603050405020304" pitchFamily="18" charset="0"/>
                <a:cs typeface="Times New Roman" panose="02020603050405020304" pitchFamily="18" charset="0"/>
                <a:sym typeface="+mn-ea"/>
              </a:rPr>
              <a:t>Nhà</a:t>
            </a:r>
            <a:r>
              <a:rPr lang="en-US" sz="2700" dirty="0" smtClean="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là</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không</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gian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chung</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là</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tổ</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ấm</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của</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gia</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đình</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Vậy</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để</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thiết</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kế</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nhà</a:t>
            </a:r>
            <a:r>
              <a:rPr lang="en-US" sz="2700" dirty="0">
                <a:latin typeface="Times New Roman" panose="02020603050405020304" pitchFamily="18" charset="0"/>
                <a:cs typeface="Times New Roman" panose="02020603050405020304" pitchFamily="18" charset="0"/>
                <a:sym typeface="+mn-ea"/>
              </a:rPr>
              <a:t> ở, </a:t>
            </a:r>
            <a:r>
              <a:rPr lang="en-US" sz="2700" dirty="0" err="1">
                <a:latin typeface="Times New Roman" panose="02020603050405020304" pitchFamily="18" charset="0"/>
                <a:cs typeface="Times New Roman" panose="02020603050405020304" pitchFamily="18" charset="0"/>
                <a:sym typeface="+mn-ea"/>
              </a:rPr>
              <a:t>chắc</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chắn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chúng</a:t>
            </a:r>
            <a:r>
              <a:rPr lang="en-US" sz="2700" dirty="0">
                <a:latin typeface="Times New Roman" panose="02020603050405020304" pitchFamily="18" charset="0"/>
                <a:cs typeface="Times New Roman" panose="02020603050405020304" pitchFamily="18" charset="0"/>
                <a:sym typeface="+mn-ea"/>
              </a:rPr>
              <a:t> ta </a:t>
            </a:r>
            <a:r>
              <a:rPr lang="en-US" sz="2700" dirty="0" err="1">
                <a:latin typeface="Times New Roman" panose="02020603050405020304" pitchFamily="18" charset="0"/>
                <a:cs typeface="Times New Roman" panose="02020603050405020304" pitchFamily="18" charset="0"/>
                <a:sym typeface="+mn-ea"/>
              </a:rPr>
              <a:t>sẽ</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cần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chuẩn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bị</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rất</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nhiều</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thứ</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một</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trong</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những</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công</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việc</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rất</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quan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trọng</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đó</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là</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thiết</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kế</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mô</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hình</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bản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vẽ</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nhà</a:t>
            </a:r>
            <a:r>
              <a:rPr lang="en-US" sz="2700" dirty="0">
                <a:latin typeface="Times New Roman" panose="02020603050405020304" pitchFamily="18" charset="0"/>
                <a:cs typeface="Times New Roman" panose="02020603050405020304" pitchFamily="18" charset="0"/>
                <a:sym typeface="+mn-ea"/>
              </a:rPr>
              <a:t> ở </a:t>
            </a:r>
            <a:r>
              <a:rPr lang="en-US" sz="2700" dirty="0" err="1">
                <a:latin typeface="Times New Roman" panose="02020603050405020304" pitchFamily="18" charset="0"/>
                <a:cs typeface="Times New Roman" panose="02020603050405020304" pitchFamily="18" charset="0"/>
                <a:sym typeface="+mn-ea"/>
              </a:rPr>
              <a:t>sao</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cho</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phù</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hợp</a:t>
            </a:r>
            <a:r>
              <a:rPr lang="en-US" sz="2700" dirty="0">
                <a:latin typeface="Times New Roman" panose="02020603050405020304" pitchFamily="18" charset="0"/>
                <a:cs typeface="Times New Roman" panose="02020603050405020304" pitchFamily="18" charset="0"/>
                <a:sym typeface="+mn-ea"/>
              </a:rPr>
              <a:t>. </a:t>
            </a:r>
            <a:endParaRPr lang="en-US" sz="2700" dirty="0" smtClean="0">
              <a:latin typeface="Times New Roman" panose="02020603050405020304" pitchFamily="18" charset="0"/>
              <a:cs typeface="Times New Roman" panose="02020603050405020304" pitchFamily="18" charset="0"/>
            </a:endParaRPr>
          </a:p>
          <a:p>
            <a:pPr indent="463550" algn="just">
              <a:lnSpc>
                <a:spcPct val="150000"/>
              </a:lnSpc>
              <a:tabLst>
                <a:tab pos="463550" algn="l"/>
              </a:tabLst>
            </a:pPr>
            <a:r>
              <a:rPr lang="en-US" sz="2700" dirty="0" err="1" smtClean="0">
                <a:latin typeface="Times New Roman" panose="02020603050405020304" pitchFamily="18" charset="0"/>
                <a:cs typeface="Times New Roman" panose="02020603050405020304" pitchFamily="18" charset="0"/>
                <a:sym typeface="+mn-ea"/>
              </a:rPr>
              <a:t>Người</a:t>
            </a:r>
            <a:r>
              <a:rPr lang="en-US" sz="2700" dirty="0" smtClean="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thiết</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kế</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chính</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tạo</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nên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ngôi</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nhà</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là</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kiến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trúc</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sư</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kiến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trúc</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sư</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sẽ</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dựa</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trên</a:t>
            </a:r>
            <a:r>
              <a:rPr lang="en-US" sz="2700" dirty="0">
                <a:latin typeface="Times New Roman" panose="02020603050405020304" pitchFamily="18" charset="0"/>
                <a:cs typeface="Times New Roman" panose="02020603050405020304" pitchFamily="18" charset="0"/>
                <a:sym typeface="+mn-ea"/>
              </a:rPr>
              <a:t> ý </a:t>
            </a:r>
            <a:r>
              <a:rPr lang="en-US" sz="2700" dirty="0" err="1">
                <a:latin typeface="Times New Roman" panose="02020603050405020304" pitchFamily="18" charset="0"/>
                <a:cs typeface="Times New Roman" panose="02020603050405020304" pitchFamily="18" charset="0"/>
                <a:sym typeface="+mn-ea"/>
              </a:rPr>
              <a:t>muốn</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của</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chủ</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nhà</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để</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thiết</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kế</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ngôi</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nhà</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phù</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hợp</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với</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các</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yêu</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cầu</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và</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đạt</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tính</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thẩm</a:t>
            </a:r>
            <a:r>
              <a:rPr lang="en-US" sz="2700" dirty="0">
                <a:latin typeface="Times New Roman" panose="02020603050405020304" pitchFamily="18" charset="0"/>
                <a:cs typeface="Times New Roman" panose="02020603050405020304" pitchFamily="18" charset="0"/>
                <a:sym typeface="+mn-ea"/>
              </a:rPr>
              <a:t> </a:t>
            </a:r>
            <a:r>
              <a:rPr lang="en-US" sz="2700" dirty="0" err="1">
                <a:latin typeface="Times New Roman" panose="02020603050405020304" pitchFamily="18" charset="0"/>
                <a:cs typeface="Times New Roman" panose="02020603050405020304" pitchFamily="18" charset="0"/>
                <a:sym typeface="+mn-ea"/>
              </a:rPr>
              <a:t>mĩ</a:t>
            </a:r>
            <a:r>
              <a:rPr lang="en-US" sz="2700" dirty="0">
                <a:latin typeface="Times New Roman" panose="02020603050405020304" pitchFamily="18" charset="0"/>
                <a:cs typeface="Times New Roman" panose="02020603050405020304" pitchFamily="18" charset="0"/>
                <a:sym typeface="+mn-ea"/>
              </a:rPr>
              <a:t>. </a:t>
            </a:r>
            <a:endParaRPr lang="en-US" sz="2700" dirty="0">
              <a:latin typeface="Times New Roman" panose="02020603050405020304" pitchFamily="18" charset="0"/>
              <a:ea typeface="+mj-ea"/>
              <a:cs typeface="Times New Roman" panose="02020603050405020304" pitchFamily="18" charset="0"/>
            </a:endParaRPr>
          </a:p>
          <a:p>
            <a:endParaRPr lang="en-US" sz="2100" dirty="0">
              <a:latin typeface="Times New Roman" panose="02020603050405020304" pitchFamily="18" charset="0"/>
              <a:ea typeface="+mj-ea"/>
              <a:cs typeface="Times New Roman" panose="02020603050405020304" pitchFamily="18" charset="0"/>
            </a:endParaRPr>
          </a:p>
        </p:txBody>
      </p:sp>
      <p:pic>
        <p:nvPicPr>
          <p:cNvPr id="1027" name="Picture 3" descr="C:\Users\Administrator\Desktop\h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76565" y="1109980"/>
            <a:ext cx="3758565" cy="330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00+ hình nền powerpoint lịch sử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4380" y="707390"/>
            <a:ext cx="10978515" cy="829945"/>
          </a:xfrm>
          <a:prstGeom prst="rect">
            <a:avLst/>
          </a:prstGeom>
          <a:noFill/>
        </p:spPr>
        <p:txBody>
          <a:bodyPr wrap="square" rtlCol="0">
            <a:spAutoFit/>
          </a:bodyPr>
          <a:lstStyle/>
          <a:p>
            <a:pPr algn="ctr"/>
            <a:r>
              <a:rPr lang="vi-VN" altLang="en-US" sz="4800" b="1" dirty="0" smtClean="0">
                <a:solidFill>
                  <a:srgbClr val="FF0000"/>
                </a:solidFill>
                <a:latin typeface="Times New Roman" panose="02020603050405020304" pitchFamily="18" charset="0"/>
                <a:cs typeface="Times New Roman" panose="02020603050405020304" pitchFamily="18" charset="0"/>
              </a:rPr>
              <a:t>Tiết 6: </a:t>
            </a:r>
            <a:r>
              <a:rPr lang="en-US" sz="4800" b="1" dirty="0" smtClean="0">
                <a:solidFill>
                  <a:srgbClr val="FF0000"/>
                </a:solidFill>
                <a:latin typeface="Times New Roman" panose="02020603050405020304" pitchFamily="18" charset="0"/>
                <a:cs typeface="Times New Roman" panose="02020603050405020304" pitchFamily="18" charset="0"/>
              </a:rPr>
              <a:t>DỰ ÁN 1: NGÔI NHÀ CỦA EM </a:t>
            </a:r>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59790" y="2171700"/>
            <a:ext cx="5181600" cy="3718560"/>
          </a:xfrm>
          <a:prstGeom prst="rect">
            <a:avLst/>
          </a:prstGeom>
        </p:spPr>
      </p:pic>
      <p:pic>
        <p:nvPicPr>
          <p:cNvPr id="5" name="Content Placeholder 4"/>
          <p:cNvPicPr>
            <a:picLocks noGrp="1" noChangeAspect="1"/>
          </p:cNvPicPr>
          <p:nvPr>
            <p:ph sz="half" idx="2"/>
          </p:nvPr>
        </p:nvPicPr>
        <p:blipFill>
          <a:blip r:embed="rId4"/>
          <a:stretch>
            <a:fillRect/>
          </a:stretch>
        </p:blipFill>
        <p:spPr>
          <a:xfrm>
            <a:off x="6172200" y="2171700"/>
            <a:ext cx="5181600" cy="371856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00+ hình nền powerpoint lịch sử - hinhanhsieudep.n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6"/>
          <p:cNvSpPr>
            <a:spLocks noChangeArrowheads="1"/>
          </p:cNvSpPr>
          <p:nvPr/>
        </p:nvSpPr>
        <p:spPr bwMode="auto">
          <a:xfrm>
            <a:off x="1524000" y="-322580"/>
            <a:ext cx="309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728449" y="753221"/>
            <a:ext cx="63246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vi-VN" altLang="en-US" sz="3200" b="1" dirty="0" smtClean="0">
                <a:solidFill>
                  <a:srgbClr val="2828F3"/>
                </a:solidFill>
                <a:ea typeface="+mj-ea"/>
                <a:cs typeface="Times New Roman" panose="02020603050405020304" pitchFamily="18" charset="0"/>
              </a:rPr>
              <a:t>1. </a:t>
            </a:r>
            <a:r>
              <a:rPr lang="en-US" altLang="vi-VN" sz="3200" b="1" dirty="0" smtClean="0">
                <a:solidFill>
                  <a:srgbClr val="2828F3"/>
                </a:solidFill>
                <a:ea typeface="+mj-ea"/>
                <a:cs typeface="Times New Roman" panose="02020603050405020304" pitchFamily="18" charset="0"/>
              </a:rPr>
              <a:t>M</a:t>
            </a:r>
            <a:r>
              <a:rPr lang="vi-VN" altLang="en-US" sz="3200" b="1" dirty="0" smtClean="0">
                <a:solidFill>
                  <a:srgbClr val="2828F3"/>
                </a:solidFill>
                <a:ea typeface="+mj-ea"/>
                <a:cs typeface="Times New Roman" panose="02020603050405020304" pitchFamily="18" charset="0"/>
              </a:rPr>
              <a:t>ục tiêu</a:t>
            </a:r>
          </a:p>
        </p:txBody>
      </p:sp>
      <p:sp>
        <p:nvSpPr>
          <p:cNvPr id="11" name="Text Box 11"/>
          <p:cNvSpPr txBox="1">
            <a:spLocks noChangeArrowheads="1"/>
          </p:cNvSpPr>
          <p:nvPr/>
        </p:nvSpPr>
        <p:spPr bwMode="auto">
          <a:xfrm>
            <a:off x="527685" y="1543685"/>
            <a:ext cx="11237595" cy="175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tabLst>
                <a:tab pos="287020" algn="l"/>
              </a:tabLst>
            </a:pPr>
            <a:r>
              <a:rPr lang="vi-VN" sz="3600" dirty="0" smtClean="0">
                <a:cs typeface="Times New Roman" panose="02020603050405020304" pitchFamily="18" charset="0"/>
              </a:rPr>
              <a:t>- Xây </a:t>
            </a:r>
            <a:r>
              <a:rPr lang="vi-VN" sz="3600" dirty="0">
                <a:cs typeface="Times New Roman" panose="02020603050405020304" pitchFamily="18" charset="0"/>
              </a:rPr>
              <a:t>dựng ý tưởng thiết kế và lắp ráp được một mô hình nhà ở </a:t>
            </a:r>
            <a:r>
              <a:rPr lang="vi-VN" sz="3600" dirty="0" smtClean="0">
                <a:cs typeface="Times New Roman" panose="02020603050405020304" pitchFamily="18" charset="0"/>
              </a:rPr>
              <a:t>từ </a:t>
            </a:r>
            <a:r>
              <a:rPr lang="vi-VN" sz="3600" dirty="0">
                <a:cs typeface="Times New Roman" panose="02020603050405020304" pitchFamily="18" charset="0"/>
              </a:rPr>
              <a:t>các vật liệu có </a:t>
            </a:r>
            <a:r>
              <a:rPr lang="vi-VN" sz="3600" dirty="0" smtClean="0">
                <a:cs typeface="Times New Roman" panose="02020603050405020304" pitchFamily="18" charset="0"/>
              </a:rPr>
              <a:t>sẵn</a:t>
            </a:r>
            <a:r>
              <a:rPr lang="en-US" sz="3600" dirty="0" smtClean="0">
                <a:cs typeface="Times New Roman" panose="02020603050405020304" pitchFamily="18" charset="0"/>
              </a:rPr>
              <a:t>.</a:t>
            </a:r>
          </a:p>
          <a:p>
            <a:pPr algn="just">
              <a:tabLst>
                <a:tab pos="287020" algn="l"/>
              </a:tabLst>
            </a:pPr>
            <a:endParaRPr lang="en-US" altLang="en-US" sz="3600" dirty="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0515" y="2855595"/>
            <a:ext cx="5721985" cy="3532505"/>
          </a:xfrm>
          <a:prstGeom prst="rect">
            <a:avLst/>
          </a:prstGeom>
        </p:spPr>
      </p:pic>
      <p:sp>
        <p:nvSpPr>
          <p:cNvPr id="2" name="Rectangle 8"/>
          <p:cNvSpPr>
            <a:spLocks noChangeArrowheads="1"/>
          </p:cNvSpPr>
          <p:nvPr/>
        </p:nvSpPr>
        <p:spPr bwMode="auto">
          <a:xfrm>
            <a:off x="728449" y="141081"/>
            <a:ext cx="63246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vi-VN" altLang="en-US" sz="3200" b="1" dirty="0">
                <a:solidFill>
                  <a:srgbClr val="FF0000"/>
                </a:solidFill>
                <a:ea typeface="+mj-ea"/>
                <a:cs typeface="Times New Roman" panose="02020603050405020304" pitchFamily="18" charset="0"/>
              </a:rPr>
              <a:t>I. GIỚI THIỆU DỰ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blinds(horizontal)">
                                      <p:cBhvr>
                                        <p:cTn id="11" dur="500"/>
                                        <p:tgtEl>
                                          <p:spTgt spid="51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6" grpId="1" animBg="1"/>
      <p:bldP spid="11" grpId="0" animBg="1"/>
      <p:bldP spid="11" grpId="1" animBg="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23166"/>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355597" y="82034"/>
            <a:ext cx="8432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4000" b="1" dirty="0">
                <a:solidFill>
                  <a:srgbClr val="3DB043"/>
                </a:solidFill>
                <a:latin typeface="#9Slide04 HLT Aquus" panose="00000500000000000000" pitchFamily="2" charset="0"/>
              </a:rPr>
              <a:t>           </a:t>
            </a:r>
            <a:r>
              <a:rPr lang="en-US" sz="4000" b="1" dirty="0" smtClean="0">
                <a:solidFill>
                  <a:srgbClr val="3DB043"/>
                </a:solidFill>
                <a:cs typeface="Times New Roman" pitchFamily="18" charset="0"/>
              </a:rPr>
              <a:t>4</a:t>
            </a:r>
            <a:r>
              <a:rPr lang="en-US" sz="4000" b="1" dirty="0">
                <a:solidFill>
                  <a:srgbClr val="3DB043"/>
                </a:solidFill>
                <a:cs typeface="Times New Roman" pitchFamily="18" charset="0"/>
              </a:rPr>
              <a:t>. CÂU HỎI GỢI Ý</a:t>
            </a:r>
          </a:p>
          <a:p>
            <a:pPr>
              <a:defRPr/>
            </a:pPr>
            <a:endParaRPr lang="en-US" altLang="vi-VN" sz="2800" b="1" dirty="0">
              <a:solidFill>
                <a:srgbClr val="3DB043"/>
              </a:solidFill>
              <a:latin typeface="#9Slide04 HLT Aquus" panose="00000500000000000000" pitchFamily="2" charset="0"/>
            </a:endParaRPr>
          </a:p>
        </p:txBody>
      </p:sp>
      <p:sp>
        <p:nvSpPr>
          <p:cNvPr id="11" name="Text Box 11"/>
          <p:cNvSpPr txBox="1">
            <a:spLocks noChangeArrowheads="1"/>
          </p:cNvSpPr>
          <p:nvPr/>
        </p:nvSpPr>
        <p:spPr bwMode="auto">
          <a:xfrm>
            <a:off x="508000" y="746010"/>
            <a:ext cx="10871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buFontTx/>
              <a:buChar char="-"/>
            </a:pPr>
            <a:r>
              <a:rPr lang="en-US" sz="28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Em</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thực</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hiện</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mô</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hình</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theo</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kiểu</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nhà</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nào</a:t>
            </a:r>
            <a:r>
              <a:rPr lang="en-US" sz="4400" dirty="0" smtClean="0">
                <a:solidFill>
                  <a:srgbClr val="0000FF"/>
                </a:solidFill>
                <a:cs typeface="Times New Roman" panose="02020603050405020304" pitchFamily="18" charset="0"/>
              </a:rPr>
              <a:t>?</a:t>
            </a:r>
          </a:p>
          <a:p>
            <a:endParaRPr lang="en-US" sz="4400" dirty="0"/>
          </a:p>
        </p:txBody>
      </p:sp>
      <p:pic>
        <p:nvPicPr>
          <p:cNvPr id="8" name="Picture 7"/>
          <p:cNvPicPr>
            <a:picLocks noChangeAspect="1"/>
          </p:cNvPicPr>
          <p:nvPr/>
        </p:nvPicPr>
        <p:blipFill>
          <a:blip r:embed="rId2"/>
          <a:stretch>
            <a:fillRect/>
          </a:stretch>
        </p:blipFill>
        <p:spPr>
          <a:xfrm>
            <a:off x="10261600" y="171947"/>
            <a:ext cx="1117600" cy="894853"/>
          </a:xfrm>
          <a:prstGeom prst="rect">
            <a:avLst/>
          </a:prstGeom>
        </p:spPr>
      </p:pic>
      <p:sp>
        <p:nvSpPr>
          <p:cNvPr id="9" name="Text Box 11"/>
          <p:cNvSpPr txBox="1">
            <a:spLocks noChangeArrowheads="1"/>
          </p:cNvSpPr>
          <p:nvPr/>
        </p:nvSpPr>
        <p:spPr bwMode="auto">
          <a:xfrm>
            <a:off x="858492" y="2909700"/>
            <a:ext cx="10871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Đồ</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dùng</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trong</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nhà</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sử</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dụng</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năng</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lượng</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điện</a:t>
            </a:r>
            <a:r>
              <a:rPr lang="en-US" sz="4400" dirty="0">
                <a:solidFill>
                  <a:srgbClr val="0000FF"/>
                </a:solidFill>
                <a:cs typeface="Times New Roman" panose="02020603050405020304" pitchFamily="18" charset="0"/>
              </a:rPr>
              <a:t> hay </a:t>
            </a:r>
            <a:r>
              <a:rPr lang="en-US" sz="4400" dirty="0" err="1">
                <a:solidFill>
                  <a:srgbClr val="0000FF"/>
                </a:solidFill>
                <a:cs typeface="Times New Roman" panose="02020603050405020304" pitchFamily="18" charset="0"/>
              </a:rPr>
              <a:t>chất</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đốt</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Có</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các</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đồ</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dùng</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thiết</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bị</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tiết</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kiệm</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năng</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lượng</a:t>
            </a:r>
            <a:r>
              <a:rPr lang="en-US" sz="4400" dirty="0">
                <a:solidFill>
                  <a:srgbClr val="0000FF"/>
                </a:solidFill>
                <a:cs typeface="Times New Roman" panose="02020603050405020304" pitchFamily="18" charset="0"/>
              </a:rPr>
              <a:t> </a:t>
            </a:r>
            <a:r>
              <a:rPr lang="en-US" sz="4400" dirty="0" err="1">
                <a:solidFill>
                  <a:srgbClr val="0000FF"/>
                </a:solidFill>
                <a:cs typeface="Times New Roman" panose="02020603050405020304" pitchFamily="18" charset="0"/>
              </a:rPr>
              <a:t>không</a:t>
            </a:r>
            <a:r>
              <a:rPr lang="en-US" sz="4400" dirty="0">
                <a:solidFill>
                  <a:srgbClr val="0000FF"/>
                </a:solidFill>
                <a:cs typeface="Times New Roman" panose="02020603050405020304" pitchFamily="18" charset="0"/>
              </a:rPr>
              <a:t>?</a:t>
            </a:r>
          </a:p>
        </p:txBody>
      </p:sp>
      <p:sp>
        <p:nvSpPr>
          <p:cNvPr id="10" name="Text Box 11"/>
          <p:cNvSpPr txBox="1">
            <a:spLocks noChangeArrowheads="1"/>
          </p:cNvSpPr>
          <p:nvPr/>
        </p:nvSpPr>
        <p:spPr bwMode="auto">
          <a:xfrm>
            <a:off x="711200" y="5093624"/>
            <a:ext cx="10871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sz="4400" dirty="0" smtClean="0"/>
              <a:t>- </a:t>
            </a:r>
            <a:r>
              <a:rPr lang="vi-VN" sz="4400" dirty="0">
                <a:solidFill>
                  <a:srgbClr val="0000FF"/>
                </a:solidFill>
                <a:cs typeface="Times New Roman" panose="02020603050405020304" pitchFamily="18" charset="0"/>
              </a:rPr>
              <a:t>Ngôi nhà của em có thể hiện đặc điểm của ngôi nhà thông minh không?</a:t>
            </a:r>
            <a:endParaRPr lang="en-US" sz="4400" dirty="0">
              <a:solidFill>
                <a:srgbClr val="0000FF"/>
              </a:solidFill>
              <a:cs typeface="Times New Roman" panose="02020603050405020304" pitchFamily="18" charset="0"/>
            </a:endParaRPr>
          </a:p>
        </p:txBody>
      </p:sp>
      <p:sp>
        <p:nvSpPr>
          <p:cNvPr id="13" name="Text Box 11"/>
          <p:cNvSpPr txBox="1">
            <a:spLocks noChangeArrowheads="1"/>
          </p:cNvSpPr>
          <p:nvPr/>
        </p:nvSpPr>
        <p:spPr bwMode="auto">
          <a:xfrm>
            <a:off x="1097656" y="1527790"/>
            <a:ext cx="97869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4400" dirty="0" err="1" smtClean="0">
                <a:solidFill>
                  <a:srgbClr val="0000FF"/>
                </a:solidFill>
                <a:cs typeface="Times New Roman" panose="02020603050405020304" pitchFamily="18" charset="0"/>
              </a:rPr>
              <a:t>Ngôi</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nhà</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gồm</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bao</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nhiều</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tầng</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bao</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nhiêu</a:t>
            </a:r>
            <a:r>
              <a:rPr lang="en-US" sz="4400" dirty="0" smtClean="0">
                <a:solidFill>
                  <a:srgbClr val="0000FF"/>
                </a:solidFill>
                <a:cs typeface="Times New Roman" panose="02020603050405020304" pitchFamily="18" charset="0"/>
              </a:rPr>
              <a:t> </a:t>
            </a:r>
            <a:r>
              <a:rPr lang="en-US" sz="4400" dirty="0" err="1" smtClean="0">
                <a:solidFill>
                  <a:srgbClr val="0000FF"/>
                </a:solidFill>
                <a:cs typeface="Times New Roman" panose="02020603050405020304" pitchFamily="18" charset="0"/>
              </a:rPr>
              <a:t>phòng</a:t>
            </a:r>
            <a:r>
              <a:rPr lang="en-US" sz="4400" dirty="0" smtClean="0">
                <a:solidFill>
                  <a:srgbClr val="0000FF"/>
                </a:solidFill>
                <a:cs typeface="Times New Roman" panose="02020603050405020304" pitchFamily="18" charset="0"/>
              </a:rPr>
              <a:t>?</a:t>
            </a:r>
          </a:p>
          <a:p>
            <a:endParaRPr lang="en-US" sz="4400" dirty="0"/>
          </a:p>
        </p:txBody>
      </p:sp>
      <p:pic>
        <p:nvPicPr>
          <p:cNvPr id="12" name="Picture 11"/>
          <p:cNvPicPr>
            <a:picLocks noChangeAspect="1"/>
          </p:cNvPicPr>
          <p:nvPr/>
        </p:nvPicPr>
        <p:blipFill>
          <a:blip r:embed="rId3"/>
          <a:stretch>
            <a:fillRect/>
          </a:stretch>
        </p:blipFill>
        <p:spPr>
          <a:xfrm>
            <a:off x="85821" y="-27861"/>
            <a:ext cx="609600" cy="457200"/>
          </a:xfrm>
          <a:prstGeom prst="rect">
            <a:avLst/>
          </a:prstGeom>
        </p:spPr>
      </p:pic>
      <p:pic>
        <p:nvPicPr>
          <p:cNvPr id="14" name="Picture 13"/>
          <p:cNvPicPr>
            <a:picLocks noChangeAspect="1"/>
          </p:cNvPicPr>
          <p:nvPr/>
        </p:nvPicPr>
        <p:blipFill>
          <a:blip r:embed="rId3"/>
          <a:stretch>
            <a:fillRect/>
          </a:stretch>
        </p:blipFill>
        <p:spPr>
          <a:xfrm>
            <a:off x="11563927" y="-20934"/>
            <a:ext cx="609600" cy="457200"/>
          </a:xfrm>
          <a:prstGeom prst="rect">
            <a:avLst/>
          </a:prstGeom>
        </p:spPr>
      </p:pic>
      <p:pic>
        <p:nvPicPr>
          <p:cNvPr id="15" name="Picture 14"/>
          <p:cNvPicPr>
            <a:picLocks noChangeAspect="1"/>
          </p:cNvPicPr>
          <p:nvPr/>
        </p:nvPicPr>
        <p:blipFill>
          <a:blip r:embed="rId3"/>
          <a:stretch>
            <a:fillRect/>
          </a:stretch>
        </p:blipFill>
        <p:spPr>
          <a:xfrm>
            <a:off x="11582400" y="6400800"/>
            <a:ext cx="609600" cy="457200"/>
          </a:xfrm>
          <a:prstGeom prst="rect">
            <a:avLst/>
          </a:prstGeom>
        </p:spPr>
      </p:pic>
      <p:pic>
        <p:nvPicPr>
          <p:cNvPr id="16" name="Picture 15"/>
          <p:cNvPicPr>
            <a:picLocks noChangeAspect="1"/>
          </p:cNvPicPr>
          <p:nvPr/>
        </p:nvPicPr>
        <p:blipFill>
          <a:blip r:embed="rId3"/>
          <a:stretch>
            <a:fillRect/>
          </a:stretch>
        </p:blipFill>
        <p:spPr>
          <a:xfrm>
            <a:off x="50797" y="6417228"/>
            <a:ext cx="609600" cy="457200"/>
          </a:xfrm>
          <a:prstGeom prst="rect">
            <a:avLst/>
          </a:prstGeom>
        </p:spPr>
      </p:pic>
    </p:spTree>
    <p:extLst>
      <p:ext uri="{BB962C8B-B14F-4D97-AF65-F5344CB8AC3E}">
        <p14:creationId xmlns:p14="http://schemas.microsoft.com/office/powerpoint/2010/main" val="3479584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in)">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9"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89728966"/>
              </p:ext>
            </p:extLst>
          </p:nvPr>
        </p:nvGraphicFramePr>
        <p:xfrm>
          <a:off x="622300" y="1104265"/>
          <a:ext cx="11107420" cy="5803646"/>
        </p:xfrm>
        <a:graphic>
          <a:graphicData uri="http://schemas.openxmlformats.org/drawingml/2006/table">
            <a:tbl>
              <a:tblPr firstRow="1" firstCol="1" bandRow="1" bandCol="1">
                <a:tableStyleId>{5C22544A-7EE6-4342-B048-85BDC9FD1C3A}</a:tableStyleId>
              </a:tblPr>
              <a:tblGrid>
                <a:gridCol w="1851660"/>
                <a:gridCol w="8254365"/>
                <a:gridCol w="1001395"/>
              </a:tblGrid>
              <a:tr h="457835">
                <a:tc gridSpan="2">
                  <a:txBody>
                    <a:bodyPr/>
                    <a:lstStyle/>
                    <a:p>
                      <a:pPr algn="ctr">
                        <a:lnSpc>
                          <a:spcPct val="120000"/>
                        </a:lnSpc>
                        <a:spcBef>
                          <a:spcPts val="600"/>
                        </a:spcBef>
                        <a:spcAft>
                          <a:spcPts val="0"/>
                        </a:spcAft>
                      </a:pPr>
                      <a:r>
                        <a:rPr lang="en-US" sz="2400" spc="-60" dirty="0">
                          <a:solidFill>
                            <a:schemeClr val="tx1"/>
                          </a:solidFill>
                          <a:effectLst/>
                          <a:latin typeface="Times New Roman" panose="02020603050405020304" pitchFamily="18" charset="0"/>
                          <a:cs typeface="Times New Roman" panose="02020603050405020304" pitchFamily="18" charset="0"/>
                        </a:rPr>
                        <a:t>TIÊU CHÍ</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lnSpc>
                          <a:spcPct val="120000"/>
                        </a:lnSpc>
                        <a:spcBef>
                          <a:spcPts val="600"/>
                        </a:spcBef>
                        <a:spcAft>
                          <a:spcPts val="0"/>
                        </a:spcAft>
                      </a:pPr>
                      <a:r>
                        <a:rPr lang="en-US" sz="2400" spc="-60" dirty="0">
                          <a:solidFill>
                            <a:schemeClr val="tx1"/>
                          </a:solidFill>
                          <a:effectLst/>
                          <a:latin typeface="Times New Roman" panose="02020603050405020304" pitchFamily="18" charset="0"/>
                          <a:cs typeface="Times New Roman" panose="02020603050405020304" pitchFamily="18" charset="0"/>
                        </a:rPr>
                        <a:t>ĐIỂM</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1480">
                <a:tc rowSpan="5">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Bài</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báo</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cáo</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Giới</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thiệu</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nhóm</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ấn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tượng</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1480">
                <a:tc vMerge="1">
                  <a:txBody>
                    <a:bodyPr/>
                    <a:lstStyle/>
                    <a:p>
                      <a:endParaRPr lang="en-US"/>
                    </a:p>
                  </a:txBody>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Nêu</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được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mục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đích</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của</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buổi</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báo</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cáo</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8470">
                <a:tc vMerge="1">
                  <a:txBody>
                    <a:bodyPr/>
                    <a:lstStyle/>
                    <a:p>
                      <a:endParaRPr lang="en-US"/>
                    </a:p>
                  </a:txBody>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Trình</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bày</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rõ</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ràng</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dễ</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hiểu</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quy</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trình</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làm</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sản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phẩm</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của</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dự</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án</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8470">
                <a:tc vMerge="1">
                  <a:txBody>
                    <a:bodyPr/>
                    <a:lstStyle/>
                    <a:p>
                      <a:endParaRPr lang="en-US"/>
                    </a:p>
                  </a:txBody>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Đánh</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giá</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được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ưu</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nhược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điểm</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của</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sản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phẩm</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845">
                <a:tc vMerge="1">
                  <a:txBody>
                    <a:bodyPr/>
                    <a:lstStyle/>
                    <a:p>
                      <a:endParaRPr lang="en-US"/>
                    </a:p>
                  </a:txBody>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Hình</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thức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đẹp</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hợp</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lý</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bố</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cục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rõ</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ràng</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8470">
                <a:tc rowSpan="5">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Sản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phẩm</a:t>
                      </a:r>
                      <a:r>
                        <a:rPr lang="en-US" sz="2400" spc="-6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Đặt</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tên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phù</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hợp</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ấn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tượng</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cho</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sản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phẩm</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2115">
                <a:tc vMerge="1">
                  <a:txBody>
                    <a:bodyPr/>
                    <a:lstStyle/>
                    <a:p>
                      <a:endParaRPr lang="en-US"/>
                    </a:p>
                  </a:txBody>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Chất</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lượng</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sản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phẩm</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9105">
                <a:tc vMerge="1">
                  <a:txBody>
                    <a:bodyPr/>
                    <a:lstStyle/>
                    <a:p>
                      <a:endParaRPr lang="en-US"/>
                    </a:p>
                  </a:txBody>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Mức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độ</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sáng</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tạo</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thể</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hiện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trong</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sản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phẩm</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17245">
                <a:tc vMerge="1">
                  <a:txBody>
                    <a:bodyPr/>
                    <a:lstStyle/>
                    <a:p>
                      <a:endParaRPr lang="en-US"/>
                    </a:p>
                  </a:txBody>
                  <a:tcPr/>
                </a:tc>
                <a:tc>
                  <a:txBody>
                    <a:bodyPr/>
                    <a:lstStyle/>
                    <a:p>
                      <a:pPr algn="just">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Sản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phẩm</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thiết</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thực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có</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tác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động</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tích</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cực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tới</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sức</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khỏe</a:t>
                      </a:r>
                      <a:r>
                        <a:rPr lang="en-US" sz="2400" spc="-60" dirty="0">
                          <a:solidFill>
                            <a:schemeClr val="tx1"/>
                          </a:solidFill>
                          <a:effectLst/>
                          <a:latin typeface="Times New Roman" panose="02020603050405020304" pitchFamily="18" charset="0"/>
                          <a:cs typeface="Times New Roman" panose="02020603050405020304" pitchFamily="18" charset="0"/>
                        </a:rPr>
                        <a:t> con </a:t>
                      </a:r>
                      <a:r>
                        <a:rPr lang="en-US" sz="2400" spc="-60" dirty="0" err="1">
                          <a:solidFill>
                            <a:schemeClr val="tx1"/>
                          </a:solidFill>
                          <a:effectLst/>
                          <a:latin typeface="Times New Roman" panose="02020603050405020304" pitchFamily="18" charset="0"/>
                          <a:cs typeface="Times New Roman" panose="02020603050405020304" pitchFamily="18" charset="0"/>
                        </a:rPr>
                        <a:t>người</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và</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môi</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trường</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2115">
                <a:tc vMerge="1">
                  <a:txBody>
                    <a:bodyPr/>
                    <a:lstStyle/>
                    <a:p>
                      <a:endParaRPr lang="en-US"/>
                    </a:p>
                  </a:txBody>
                  <a:tcPr/>
                </a:tc>
                <a:tc>
                  <a:txBody>
                    <a:bodyPr/>
                    <a:lstStyle/>
                    <a:p>
                      <a:pPr algn="just">
                        <a:lnSpc>
                          <a:spcPct val="120000"/>
                        </a:lnSpc>
                        <a:spcBef>
                          <a:spcPts val="600"/>
                        </a:spcBef>
                        <a:spcAft>
                          <a:spcPts val="0"/>
                        </a:spcAft>
                      </a:pPr>
                      <a:r>
                        <a:rPr lang="en-US" sz="2400" spc="-60" dirty="0">
                          <a:solidFill>
                            <a:schemeClr val="tx1"/>
                          </a:solidFill>
                          <a:effectLst/>
                          <a:latin typeface="Times New Roman" panose="02020603050405020304" pitchFamily="18" charset="0"/>
                          <a:cs typeface="Times New Roman" panose="02020603050405020304" pitchFamily="18" charset="0"/>
                        </a:rPr>
                        <a:t>Chi </a:t>
                      </a:r>
                      <a:r>
                        <a:rPr lang="en-US" sz="2400" spc="-60" dirty="0" err="1">
                          <a:solidFill>
                            <a:schemeClr val="tx1"/>
                          </a:solidFill>
                          <a:effectLst/>
                          <a:latin typeface="Times New Roman" panose="02020603050405020304" pitchFamily="18" charset="0"/>
                          <a:cs typeface="Times New Roman" panose="02020603050405020304" pitchFamily="18" charset="0"/>
                        </a:rPr>
                        <a:t>phí</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tạo</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thành</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sản</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phẩm</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phù</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hợp</a:t>
                      </a:r>
                      <a:r>
                        <a:rPr lang="en-US" sz="2400" spc="-6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0"/>
                        </a:spcAft>
                      </a:pPr>
                      <a:r>
                        <a:rPr lang="vi-VN" alt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rPr>
                        <a:t>10</a:t>
                      </a: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845">
                <a:tc gridSpan="2">
                  <a:txBody>
                    <a:bodyPr/>
                    <a:lstStyle/>
                    <a:p>
                      <a:pPr algn="ctr">
                        <a:lnSpc>
                          <a:spcPct val="120000"/>
                        </a:lnSpc>
                        <a:spcBef>
                          <a:spcPts val="600"/>
                        </a:spcBef>
                        <a:spcAft>
                          <a:spcPts val="0"/>
                        </a:spcAft>
                      </a:pPr>
                      <a:r>
                        <a:rPr lang="en-US" sz="2400" spc="-60" dirty="0" err="1">
                          <a:solidFill>
                            <a:schemeClr val="tx1"/>
                          </a:solidFill>
                          <a:effectLst/>
                          <a:latin typeface="Times New Roman" panose="02020603050405020304" pitchFamily="18" charset="0"/>
                          <a:cs typeface="Times New Roman" panose="02020603050405020304" pitchFamily="18" charset="0"/>
                        </a:rPr>
                        <a:t>Tổng</a:t>
                      </a:r>
                      <a:r>
                        <a:rPr lang="en-US" sz="2400" spc="-60" dirty="0">
                          <a:solidFill>
                            <a:schemeClr val="tx1"/>
                          </a:solidFill>
                          <a:effectLst/>
                          <a:latin typeface="Times New Roman" panose="02020603050405020304" pitchFamily="18" charset="0"/>
                          <a:cs typeface="Times New Roman" panose="02020603050405020304" pitchFamily="18" charset="0"/>
                        </a:rPr>
                        <a:t> </a:t>
                      </a:r>
                      <a:r>
                        <a:rPr lang="en-US" sz="2400" spc="-60" dirty="0" err="1">
                          <a:solidFill>
                            <a:schemeClr val="tx1"/>
                          </a:solidFill>
                          <a:effectLst/>
                          <a:latin typeface="Times New Roman" panose="02020603050405020304" pitchFamily="18" charset="0"/>
                          <a:cs typeface="Times New Roman" panose="02020603050405020304" pitchFamily="18" charset="0"/>
                        </a:rPr>
                        <a:t>điểm</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lnSpc>
                          <a:spcPct val="120000"/>
                        </a:lnSpc>
                        <a:spcBef>
                          <a:spcPts val="600"/>
                        </a:spcBef>
                        <a:spcAft>
                          <a:spcPts val="0"/>
                        </a:spcAft>
                      </a:pPr>
                      <a:r>
                        <a:rPr lang="en-US" sz="2400" spc="-60" dirty="0">
                          <a:solidFill>
                            <a:schemeClr val="tx1"/>
                          </a:solidFill>
                          <a:effectLst/>
                          <a:latin typeface="Times New Roman" panose="02020603050405020304" pitchFamily="18" charset="0"/>
                          <a:cs typeface="Times New Roman" panose="02020603050405020304" pitchFamily="18" charset="0"/>
                        </a:rPr>
                        <a:t>100</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52709" marR="52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8"/>
          <p:cNvSpPr>
            <a:spLocks noChangeArrowheads="1"/>
          </p:cNvSpPr>
          <p:nvPr/>
        </p:nvSpPr>
        <p:spPr bwMode="auto">
          <a:xfrm>
            <a:off x="694690" y="259715"/>
            <a:ext cx="86868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vi-VN" altLang="en-US" sz="3200" b="1" dirty="0">
                <a:solidFill>
                  <a:srgbClr val="2828F3"/>
                </a:solidFill>
              </a:rPr>
              <a:t>2. Tiêu chí đánh giá dự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846</Words>
  <Application>Microsoft Office PowerPoint</Application>
  <PresentationFormat>Custom</PresentationFormat>
  <Paragraphs>86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CÔNG NGHỆ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Bước 1: Sử dụng bút chì và thước kẻ vẽ mặt bằng của mô hình lên giấy vẽ  nhớ là đo kích thước cho chính xác.</vt:lpstr>
      <vt:lpstr>Bước 3: Lắp ráp cửa sổ cho nhà</vt:lpstr>
      <vt:lpstr>Bước 4: Dùng súng bắn keo để gắn các bức tường đã thực hiện ở bước 3 lên trên tấm nền mô hình đã làm ở bước 2. Tiếp tục gắn các bức tường khác của ngôi nhà với tấm nền.</vt:lpstr>
      <vt:lpstr>Nội thất thì bạn có thể tự sáng tạo theo ý tưởng riêng. Ở đây cô làm bộ bàn ghế sofa đơn giản rồi đặt vào phòng khách.</vt:lpstr>
      <vt:lpstr>Bước 5: Làm mái cho căn nhà.  Chú ý: Các em chỉ làm mái mặt trước của căn nhà. Mặt sau không làm để GV có thể quan sát được khu vực bên trong.</vt:lpstr>
      <vt:lpstr>Bước 6: Tranh trí bên ngoài căn nhà. Như vậy các em đã hoàn thành xong ngôi nhà rồi nhé.</vt:lpstr>
      <vt:lpstr>PowerPoint Presentation</vt:lpstr>
      <vt:lpstr>PowerPoint Presentation</vt:lpstr>
      <vt:lpstr>Cảm ơn các em đã chú ý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AutoBVT</cp:lastModifiedBy>
  <cp:revision>36</cp:revision>
  <dcterms:created xsi:type="dcterms:W3CDTF">2021-08-09T09:57:00Z</dcterms:created>
  <dcterms:modified xsi:type="dcterms:W3CDTF">2021-10-25T16:05:16Z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1033-11.2.0.10224</vt:lpwstr>
  </property>
</Properties>
</file>