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</p:sldIdLst>
  <p:sldSz cx="12192000" cy="6858000"/>
  <p:notesSz cx="6858000" cy="9144000"/>
  <p:embeddedFontLst>
    <p:embeddedFont>
      <p:font typeface="Corsiva" panose="020B0604020202020204" charset="0"/>
      <p:regular r:id="rId17"/>
      <p:bold r:id="rId18"/>
      <p:italic r:id="rId19"/>
      <p:boldItalic r:id="rId20"/>
    </p:embeddedFont>
    <p:embeddedFont>
      <p:font typeface="Open Sans" panose="020B060603050402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gGXCyzVBvEl9bvBzMf2F4C/em2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46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1" name="Google Shape;31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8" name="Google Shape;33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Google Shape;262;p11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63" name="Google Shape;263;p11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1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11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66;p11"/>
          <p:cNvSpPr txBox="1"/>
          <p:nvPr/>
        </p:nvSpPr>
        <p:spPr>
          <a:xfrm>
            <a:off x="1074439" y="1236662"/>
            <a:ext cx="1081531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passage. Use the correct form(s) of the verbs in brackets and the pictures. add more words if necessary.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1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1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269" name="Google Shape;269;p11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</a:t>
            </a:r>
            <a:endParaRPr/>
          </a:p>
        </p:txBody>
      </p:sp>
      <p:sp>
        <p:nvSpPr>
          <p:cNvPr id="270" name="Google Shape;270;p11"/>
          <p:cNvSpPr txBox="1"/>
          <p:nvPr/>
        </p:nvSpPr>
        <p:spPr>
          <a:xfrm>
            <a:off x="576198" y="2245078"/>
            <a:ext cx="9271187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Sometimes, she likes (2. read) ___________________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(3. message) _____________________________.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1" name="Google Shape;271;p11" descr="Premium Photo | Girl reading book in studio and smiling"/>
          <p:cNvPicPr preferRelativeResize="0"/>
          <p:nvPr/>
        </p:nvPicPr>
        <p:blipFill rotWithShape="1">
          <a:blip r:embed="rId3">
            <a:alphaModFix/>
          </a:blip>
          <a:srcRect r="26128"/>
          <a:stretch/>
        </p:blipFill>
        <p:spPr>
          <a:xfrm>
            <a:off x="9696782" y="2245078"/>
            <a:ext cx="2192972" cy="19800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72" name="Google Shape;272;p11" descr="A Brief History of Text Messaging - Tech"/>
          <p:cNvPicPr preferRelativeResize="0"/>
          <p:nvPr/>
        </p:nvPicPr>
        <p:blipFill rotWithShape="1">
          <a:blip r:embed="rId4">
            <a:alphaModFix/>
          </a:blip>
          <a:srcRect l="13750" r="14375"/>
          <a:stretch/>
        </p:blipFill>
        <p:spPr>
          <a:xfrm>
            <a:off x="2370933" y="4095296"/>
            <a:ext cx="2544133" cy="1980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73" name="Google Shape;273;p11"/>
          <p:cNvSpPr txBox="1"/>
          <p:nvPr/>
        </p:nvSpPr>
        <p:spPr>
          <a:xfrm>
            <a:off x="5616819" y="2445133"/>
            <a:ext cx="468663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reading / to read books </a:t>
            </a:r>
            <a:endParaRPr/>
          </a:p>
        </p:txBody>
      </p:sp>
      <p:sp>
        <p:nvSpPr>
          <p:cNvPr id="274" name="Google Shape;274;p11"/>
          <p:cNvSpPr txBox="1"/>
          <p:nvPr/>
        </p:nvSpPr>
        <p:spPr>
          <a:xfrm>
            <a:off x="3235884" y="3172977"/>
            <a:ext cx="61367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messaging / to message her friends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1" name="Google Shape;281;p12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2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2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4" name="Google Shape;284;p12"/>
          <p:cNvSpPr txBox="1"/>
          <p:nvPr/>
        </p:nvSpPr>
        <p:spPr>
          <a:xfrm>
            <a:off x="1074439" y="1236662"/>
            <a:ext cx="1081531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passage. Use the correct form(s) of the verbs in brackets and the pictures. add more words if necessary.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2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2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287" name="Google Shape;287;p12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</a:t>
            </a:r>
            <a:endParaRPr/>
          </a:p>
        </p:txBody>
      </p:sp>
      <p:sp>
        <p:nvSpPr>
          <p:cNvPr id="288" name="Google Shape;288;p12"/>
          <p:cNvSpPr txBox="1"/>
          <p:nvPr/>
        </p:nvSpPr>
        <p:spPr>
          <a:xfrm>
            <a:off x="311560" y="2319470"/>
            <a:ext cx="970197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 also loves (4. make) __________________________ and (5. knit) ______________.</a:t>
            </a:r>
            <a:endParaRPr/>
          </a:p>
        </p:txBody>
      </p:sp>
      <p:pic>
        <p:nvPicPr>
          <p:cNvPr id="289" name="Google Shape;289;p12" descr="Easy Paper Daisy Craft - Our Kid Things"/>
          <p:cNvPicPr preferRelativeResize="0"/>
          <p:nvPr/>
        </p:nvPicPr>
        <p:blipFill rotWithShape="1">
          <a:blip r:embed="rId3">
            <a:alphaModFix/>
          </a:blip>
          <a:srcRect t="12267" b="12221"/>
          <a:stretch/>
        </p:blipFill>
        <p:spPr>
          <a:xfrm>
            <a:off x="9712964" y="2190769"/>
            <a:ext cx="2418338" cy="2434045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90" name="Google Shape;290;p12"/>
          <p:cNvSpPr txBox="1"/>
          <p:nvPr/>
        </p:nvSpPr>
        <p:spPr>
          <a:xfrm>
            <a:off x="4294447" y="2486693"/>
            <a:ext cx="592874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making / to make paper flowers</a:t>
            </a:r>
            <a:endParaRPr/>
          </a:p>
        </p:txBody>
      </p:sp>
      <p:sp>
        <p:nvSpPr>
          <p:cNvPr id="291" name="Google Shape;291;p12"/>
          <p:cNvSpPr txBox="1"/>
          <p:nvPr/>
        </p:nvSpPr>
        <p:spPr>
          <a:xfrm>
            <a:off x="2421530" y="3238691"/>
            <a:ext cx="313520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knitting / to knit</a:t>
            </a:r>
            <a:endParaRPr/>
          </a:p>
        </p:txBody>
      </p:sp>
      <p:pic>
        <p:nvPicPr>
          <p:cNvPr id="292" name="Google Shape;292;p12" descr="256,144 Hand Knitting Images, Stock Photos &amp; Vectors | Shutterstock"/>
          <p:cNvPicPr preferRelativeResize="0"/>
          <p:nvPr/>
        </p:nvPicPr>
        <p:blipFill rotWithShape="1">
          <a:blip r:embed="rId4">
            <a:alphaModFix/>
          </a:blip>
          <a:srcRect b="6651"/>
          <a:stretch/>
        </p:blipFill>
        <p:spPr>
          <a:xfrm>
            <a:off x="2541898" y="4389603"/>
            <a:ext cx="3631861" cy="2434045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3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99" name="Google Shape;299;p13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13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13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2" name="Google Shape;302;p13"/>
          <p:cNvSpPr txBox="1"/>
          <p:nvPr/>
        </p:nvSpPr>
        <p:spPr>
          <a:xfrm>
            <a:off x="1074439" y="1236662"/>
            <a:ext cx="1081531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passage. Use the correct form(s) of the verbs in brackets and the pictures. add more words if necessary.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3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3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305" name="Google Shape;305;p13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</a:t>
            </a:r>
            <a:endParaRPr/>
          </a:p>
        </p:txBody>
      </p:sp>
      <p:sp>
        <p:nvSpPr>
          <p:cNvPr id="306" name="Google Shape;306;p13"/>
          <p:cNvSpPr txBox="1"/>
          <p:nvPr/>
        </p:nvSpPr>
        <p:spPr>
          <a:xfrm>
            <a:off x="5324613" y="2475567"/>
            <a:ext cx="6687681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is one thing she doesn’t like doing in her free time. She dislikes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(6. play) _______________.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3"/>
          <p:cNvSpPr txBox="1"/>
          <p:nvPr/>
        </p:nvSpPr>
        <p:spPr>
          <a:xfrm>
            <a:off x="6716557" y="4133734"/>
            <a:ext cx="375850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playing badminton</a:t>
            </a:r>
            <a:endParaRPr/>
          </a:p>
        </p:txBody>
      </p:sp>
      <p:pic>
        <p:nvPicPr>
          <p:cNvPr id="308" name="Google Shape;308;p13" descr="One Caucasian Young Teenager Girl Woman Playing Badminton Player Isolated  On White Background Stock Photo - Download Image Now - iSto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7725" y="2468244"/>
            <a:ext cx="3636804" cy="2422154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" name="Google Shape;314;p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15" name="Google Shape;315;p14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14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14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8" name="Google Shape;318;p14"/>
          <p:cNvSpPr txBox="1"/>
          <p:nvPr/>
        </p:nvSpPr>
        <p:spPr>
          <a:xfrm>
            <a:off x="2155105" y="1335596"/>
            <a:ext cx="749738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3F3F"/>
                </a:solidFill>
                <a:latin typeface="Corsiva"/>
                <a:ea typeface="Corsiva"/>
                <a:cs typeface="Corsiva"/>
                <a:sym typeface="Corsiva"/>
              </a:rPr>
              <a:t>LEISURE TIME SURVEY </a:t>
            </a:r>
            <a:endParaRPr sz="4800" b="1">
              <a:solidFill>
                <a:schemeClr val="dk1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319" name="Google Shape;319;p14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PROJECT</a:t>
            </a:r>
            <a:endParaRPr/>
          </a:p>
        </p:txBody>
      </p:sp>
      <p:sp>
        <p:nvSpPr>
          <p:cNvPr id="320" name="Google Shape;320;p14"/>
          <p:cNvSpPr txBox="1"/>
          <p:nvPr/>
        </p:nvSpPr>
        <p:spPr>
          <a:xfrm>
            <a:off x="320014" y="2166593"/>
            <a:ext cx="7497383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Interview some students from your class or from other classes. 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Collect the answers. 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Report your group’s findings to your class   based on the following guiding questions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1" name="Google Shape;321;p14" descr="Take part in the survey and provide your contribution for future  improvements of CBC programmes - Cross-border Institution Build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84450" y="2613192"/>
            <a:ext cx="3769675" cy="2643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oogle Shape;341;p1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42" name="Google Shape;342;p16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6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6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5" name="Google Shape;345;p16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16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348" name="Google Shape;348;p16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16"/>
          <p:cNvSpPr txBox="1"/>
          <p:nvPr/>
        </p:nvSpPr>
        <p:spPr>
          <a:xfrm>
            <a:off x="927890" y="2220848"/>
            <a:ext cx="8149852" cy="837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exercises in the workbook.</a:t>
            </a:r>
            <a:endParaRPr/>
          </a:p>
        </p:txBody>
      </p:sp>
      <p:pic>
        <p:nvPicPr>
          <p:cNvPr id="350" name="Google Shape;35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4406" y="3058322"/>
            <a:ext cx="3414917" cy="3414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2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95" name="Google Shape;95;p2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" name="Google Shape;98;p2"/>
          <p:cNvGrpSpPr/>
          <p:nvPr/>
        </p:nvGrpSpPr>
        <p:grpSpPr>
          <a:xfrm>
            <a:off x="2172443" y="25487"/>
            <a:ext cx="888470" cy="883461"/>
            <a:chOff x="2091636" y="61926"/>
            <a:chExt cx="888470" cy="883461"/>
          </a:xfrm>
        </p:grpSpPr>
        <p:sp>
          <p:nvSpPr>
            <p:cNvPr id="99" name="Google Shape;99;p2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1" name="Google Shape;101;p2"/>
          <p:cNvSpPr/>
          <p:nvPr/>
        </p:nvSpPr>
        <p:spPr>
          <a:xfrm>
            <a:off x="3927147" y="1726624"/>
            <a:ext cx="4786030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30051" y="1558228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 txBox="1"/>
          <p:nvPr/>
        </p:nvSpPr>
        <p:spPr>
          <a:xfrm>
            <a:off x="4294503" y="1839389"/>
            <a:ext cx="429558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5" name="Google Shape;105;p2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LEISURE TIME</a:t>
            </a:r>
            <a:endParaRPr/>
          </a:p>
        </p:txBody>
      </p:sp>
      <p:sp>
        <p:nvSpPr>
          <p:cNvPr id="106" name="Google Shape;106;p2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sp>
        <p:nvSpPr>
          <p:cNvPr id="107" name="Google Shape;107;p2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8" name="Google Shape;108;p2" descr="Unit 12: Hobbies, Interests and Sports - IELTS Listen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02317" y="2957257"/>
            <a:ext cx="6824806" cy="3412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oogle Shape;137;p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38" name="Google Shape;138;p4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1" name="Google Shape;141;p4"/>
          <p:cNvSpPr/>
          <p:nvPr/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3" name="Google Shape;143;p4"/>
          <p:cNvGrpSpPr/>
          <p:nvPr/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144" name="Google Shape;144;p4"/>
            <p:cNvSpPr/>
            <p:nvPr/>
          </p:nvSpPr>
          <p:spPr>
            <a:xfrm>
              <a:off x="-19221" y="251144"/>
              <a:ext cx="5187198" cy="6239661"/>
            </a:xfrm>
            <a:custGeom>
              <a:avLst/>
              <a:gdLst/>
              <a:ahLst/>
              <a:cxnLst/>
              <a:rect l="l" t="t" r="r" b="b"/>
              <a:pathLst>
                <a:path w="5187198" h="6239661" extrusionOk="0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-19220" y="297400"/>
              <a:ext cx="5215811" cy="6107388"/>
            </a:xfrm>
            <a:custGeom>
              <a:avLst/>
              <a:gdLst/>
              <a:ahLst/>
              <a:cxnLst/>
              <a:rect l="l" t="t" r="r" b="b"/>
              <a:pathLst>
                <a:path w="5215811" h="6107388" extrusionOk="0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-19221" y="319367"/>
              <a:ext cx="5217956" cy="6100079"/>
            </a:xfrm>
            <a:custGeom>
              <a:avLst/>
              <a:gdLst/>
              <a:ahLst/>
              <a:cxnLst/>
              <a:rect l="l" t="t" r="r" b="b"/>
              <a:pathLst>
                <a:path w="5217956" h="6100079" extrusionOk="0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-19220" y="319367"/>
              <a:ext cx="5217957" cy="6100079"/>
            </a:xfrm>
            <a:custGeom>
              <a:avLst/>
              <a:gdLst/>
              <a:ahLst/>
              <a:cxnLst/>
              <a:rect l="l" t="t" r="r" b="b"/>
              <a:pathLst>
                <a:path w="5217957" h="6100079" extrusionOk="0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-19220" y="197691"/>
              <a:ext cx="5378623" cy="6402614"/>
            </a:xfrm>
            <a:custGeom>
              <a:avLst/>
              <a:gdLst/>
              <a:ahLst/>
              <a:cxnLst/>
              <a:rect l="l" t="t" r="r" b="b"/>
              <a:pathLst>
                <a:path w="5378623" h="6402614" extrusionOk="0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9" name="Google Shape;149;p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/>
          </a:p>
        </p:txBody>
      </p:sp>
      <p:sp>
        <p:nvSpPr>
          <p:cNvPr id="150" name="Google Shape;150;p4"/>
          <p:cNvSpPr txBox="1"/>
          <p:nvPr/>
        </p:nvSpPr>
        <p:spPr>
          <a:xfrm>
            <a:off x="5117172" y="1439942"/>
            <a:ext cx="642712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What we have learnt in this unit:</a:t>
            </a:r>
            <a:endParaRPr/>
          </a:p>
        </p:txBody>
      </p:sp>
      <p:sp>
        <p:nvSpPr>
          <p:cNvPr id="151" name="Google Shape;151;p4"/>
          <p:cNvSpPr txBox="1"/>
          <p:nvPr/>
        </p:nvSpPr>
        <p:spPr>
          <a:xfrm>
            <a:off x="568143" y="2769577"/>
            <a:ext cx="310798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REVISION</a:t>
            </a:r>
            <a:endParaRPr/>
          </a:p>
        </p:txBody>
      </p:sp>
      <p:pic>
        <p:nvPicPr>
          <p:cNvPr id="152" name="Google Shape;152;p4"/>
          <p:cNvPicPr preferRelativeResize="0"/>
          <p:nvPr/>
        </p:nvPicPr>
        <p:blipFill rotWithShape="1">
          <a:blip r:embed="rId3">
            <a:alphaModFix/>
          </a:blip>
          <a:srcRect l="8684" t="6960" r="17720" b="25303"/>
          <a:stretch/>
        </p:blipFill>
        <p:spPr>
          <a:xfrm>
            <a:off x="413237" y="3942143"/>
            <a:ext cx="3262890" cy="1143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4"/>
          <p:cNvPicPr preferRelativeResize="0"/>
          <p:nvPr/>
        </p:nvPicPr>
        <p:blipFill rotWithShape="1">
          <a:blip r:embed="rId4">
            <a:alphaModFix/>
          </a:blip>
          <a:srcRect b="61215"/>
          <a:stretch/>
        </p:blipFill>
        <p:spPr>
          <a:xfrm>
            <a:off x="5417051" y="2280450"/>
            <a:ext cx="6410898" cy="114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4"/>
          <p:cNvPicPr preferRelativeResize="0"/>
          <p:nvPr/>
        </p:nvPicPr>
        <p:blipFill rotWithShape="1">
          <a:blip r:embed="rId4">
            <a:alphaModFix/>
          </a:blip>
          <a:srcRect t="38114" b="38305"/>
          <a:stretch/>
        </p:blipFill>
        <p:spPr>
          <a:xfrm>
            <a:off x="5417050" y="3922689"/>
            <a:ext cx="6410899" cy="693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4"/>
          <p:cNvPicPr preferRelativeResize="0"/>
          <p:nvPr/>
        </p:nvPicPr>
        <p:blipFill rotWithShape="1">
          <a:blip r:embed="rId4">
            <a:alphaModFix/>
          </a:blip>
          <a:srcRect t="61597"/>
          <a:stretch/>
        </p:blipFill>
        <p:spPr>
          <a:xfrm>
            <a:off x="5417050" y="5117925"/>
            <a:ext cx="6410897" cy="1128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2" name="Google Shape;162;p5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5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5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5" name="Google Shape;165;p5"/>
          <p:cNvSpPr txBox="1"/>
          <p:nvPr/>
        </p:nvSpPr>
        <p:spPr>
          <a:xfrm>
            <a:off x="1008026" y="1263230"/>
            <a:ext cx="92299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sentences with appropriate leisure activities.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5"/>
          <p:cNvSpPr/>
          <p:nvPr/>
        </p:nvSpPr>
        <p:spPr>
          <a:xfrm>
            <a:off x="487067" y="125494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5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8" name="Google Shape;168;p5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</p:txBody>
      </p:sp>
      <p:sp>
        <p:nvSpPr>
          <p:cNvPr id="169" name="Google Shape;169;p5"/>
          <p:cNvSpPr txBox="1"/>
          <p:nvPr/>
        </p:nvSpPr>
        <p:spPr>
          <a:xfrm>
            <a:off x="487067" y="2072470"/>
            <a:ext cx="11229862" cy="3462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Mai loves ___________ online for about 30 minutes a day. She thinks puzzles are good for the brain.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My favourite leisure activity is ________. I can make many things myself, such as paper flowers and bracelets. </a:t>
            </a:r>
            <a:endParaRPr/>
          </a:p>
        </p:txBody>
      </p:sp>
      <p:sp>
        <p:nvSpPr>
          <p:cNvPr id="170" name="Google Shape;170;p5"/>
          <p:cNvSpPr txBox="1"/>
          <p:nvPr/>
        </p:nvSpPr>
        <p:spPr>
          <a:xfrm>
            <a:off x="2553415" y="2218141"/>
            <a:ext cx="284438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doing puzzles </a:t>
            </a:r>
            <a:endParaRPr sz="32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5"/>
          <p:cNvSpPr txBox="1"/>
          <p:nvPr/>
        </p:nvSpPr>
        <p:spPr>
          <a:xfrm>
            <a:off x="5933815" y="4135815"/>
            <a:ext cx="189411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doing DIY </a:t>
            </a:r>
            <a:endParaRPr sz="32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78" name="Google Shape;178;p6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1" name="Google Shape;181;p6"/>
          <p:cNvSpPr txBox="1"/>
          <p:nvPr/>
        </p:nvSpPr>
        <p:spPr>
          <a:xfrm>
            <a:off x="1008026" y="1263230"/>
            <a:ext cx="92299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sentences with appropriate leisure activities.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487067" y="125494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4" name="Google Shape;184;p6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</p:txBody>
      </p:sp>
      <p:sp>
        <p:nvSpPr>
          <p:cNvPr id="185" name="Google Shape;185;p6"/>
          <p:cNvSpPr txBox="1"/>
          <p:nvPr/>
        </p:nvSpPr>
        <p:spPr>
          <a:xfrm>
            <a:off x="637310" y="1901451"/>
            <a:ext cx="11374985" cy="3847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_______________ is a popular way for teens to spend their free time. Many of them send messages to each other every day. 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My brother is fond of ___________ with his friends. On Sundays, he usually plays football, goes swimming, or plays badminton with them. 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Tom spends one hour on the Internet almost every day. He is keen on ____________. </a:t>
            </a:r>
            <a:endParaRPr/>
          </a:p>
        </p:txBody>
      </p:sp>
      <p:sp>
        <p:nvSpPr>
          <p:cNvPr id="186" name="Google Shape;186;p6"/>
          <p:cNvSpPr txBox="1"/>
          <p:nvPr/>
        </p:nvSpPr>
        <p:spPr>
          <a:xfrm>
            <a:off x="954471" y="1840352"/>
            <a:ext cx="326583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Messaging friends</a:t>
            </a:r>
            <a:endParaRPr sz="32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6"/>
          <p:cNvSpPr txBox="1"/>
          <p:nvPr/>
        </p:nvSpPr>
        <p:spPr>
          <a:xfrm>
            <a:off x="4701712" y="3001466"/>
            <a:ext cx="27022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playing sport</a:t>
            </a:r>
            <a:endParaRPr sz="32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6"/>
          <p:cNvSpPr txBox="1"/>
          <p:nvPr/>
        </p:nvSpPr>
        <p:spPr>
          <a:xfrm>
            <a:off x="2101386" y="5163883"/>
            <a:ext cx="27022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surfing the net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oogle Shape;194;p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5" name="Google Shape;195;p7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8" name="Google Shape;198;p7"/>
          <p:cNvSpPr/>
          <p:nvPr/>
        </p:nvSpPr>
        <p:spPr>
          <a:xfrm>
            <a:off x="604692" y="1251619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7"/>
          <p:cNvSpPr txBox="1"/>
          <p:nvPr/>
        </p:nvSpPr>
        <p:spPr>
          <a:xfrm>
            <a:off x="1177792" y="1235290"/>
            <a:ext cx="725403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complete sentences from the given cues.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7"/>
          <p:cNvSpPr txBox="1"/>
          <p:nvPr/>
        </p:nvSpPr>
        <p:spPr>
          <a:xfrm>
            <a:off x="657478" y="1148979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201" name="Google Shape;201;p7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</p:txBody>
      </p:sp>
      <p:sp>
        <p:nvSpPr>
          <p:cNvPr id="202" name="Google Shape;202;p7"/>
          <p:cNvSpPr txBox="1"/>
          <p:nvPr/>
        </p:nvSpPr>
        <p:spPr>
          <a:xfrm>
            <a:off x="487068" y="2087463"/>
            <a:ext cx="10239548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cousin / crazy about / play / computer / games.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they / interested / play / badminton / after school?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/ not fond / make models / because / I / not patient.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7"/>
          <p:cNvSpPr txBox="1"/>
          <p:nvPr/>
        </p:nvSpPr>
        <p:spPr>
          <a:xfrm>
            <a:off x="604692" y="2596840"/>
            <a:ext cx="880304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4B66"/>
                </a:solidFill>
                <a:latin typeface="Calibri"/>
                <a:ea typeface="Calibri"/>
                <a:cs typeface="Calibri"/>
                <a:sym typeface="Calibri"/>
              </a:rPr>
              <a:t>My cousin is crazy about playing computer games.</a:t>
            </a:r>
            <a:endParaRPr/>
          </a:p>
        </p:txBody>
      </p:sp>
      <p:sp>
        <p:nvSpPr>
          <p:cNvPr id="204" name="Google Shape;204;p7"/>
          <p:cNvSpPr txBox="1"/>
          <p:nvPr/>
        </p:nvSpPr>
        <p:spPr>
          <a:xfrm>
            <a:off x="634414" y="4033022"/>
            <a:ext cx="920205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4B66"/>
                </a:solidFill>
                <a:latin typeface="Calibri"/>
                <a:ea typeface="Calibri"/>
                <a:cs typeface="Calibri"/>
                <a:sym typeface="Calibri"/>
              </a:rPr>
              <a:t>Are they interested in playing badminton after school?</a:t>
            </a:r>
            <a:endParaRPr sz="3200">
              <a:solidFill>
                <a:srgbClr val="EF4B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7"/>
          <p:cNvSpPr txBox="1"/>
          <p:nvPr/>
        </p:nvSpPr>
        <p:spPr>
          <a:xfrm>
            <a:off x="604692" y="5540915"/>
            <a:ext cx="938337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4B66"/>
                </a:solidFill>
                <a:latin typeface="Calibri"/>
                <a:ea typeface="Calibri"/>
                <a:cs typeface="Calibri"/>
                <a:sym typeface="Calibri"/>
              </a:rPr>
              <a:t>I’m not fond of making models because I’m not patient.</a:t>
            </a:r>
            <a:endParaRPr sz="3200">
              <a:solidFill>
                <a:srgbClr val="EF4B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12" name="Google Shape;212;p8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5" name="Google Shape;215;p8"/>
          <p:cNvSpPr/>
          <p:nvPr/>
        </p:nvSpPr>
        <p:spPr>
          <a:xfrm>
            <a:off x="604692" y="1251619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8"/>
          <p:cNvSpPr txBox="1"/>
          <p:nvPr/>
        </p:nvSpPr>
        <p:spPr>
          <a:xfrm>
            <a:off x="1177792" y="1235290"/>
            <a:ext cx="725403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complete sentences from the given cues.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8"/>
          <p:cNvSpPr txBox="1"/>
          <p:nvPr/>
        </p:nvSpPr>
        <p:spPr>
          <a:xfrm>
            <a:off x="657478" y="1148979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218" name="Google Shape;218;p8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</p:txBody>
      </p:sp>
      <p:sp>
        <p:nvSpPr>
          <p:cNvPr id="219" name="Google Shape;219;p8"/>
          <p:cNvSpPr txBox="1"/>
          <p:nvPr/>
        </p:nvSpPr>
        <p:spPr>
          <a:xfrm>
            <a:off x="826477" y="1996362"/>
            <a:ext cx="101727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why / you / not into / cook?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</a:t>
            </a:r>
            <a:b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- because / often / burn / myself.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friends / keen / do judo / and / they / go / judo club / </a:t>
            </a:r>
            <a:b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 Sunday.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_________________________________________________________________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8"/>
          <p:cNvSpPr txBox="1"/>
          <p:nvPr/>
        </p:nvSpPr>
        <p:spPr>
          <a:xfrm>
            <a:off x="826477" y="2475625"/>
            <a:ext cx="528417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4B66"/>
                </a:solidFill>
                <a:latin typeface="Calibri"/>
                <a:ea typeface="Calibri"/>
                <a:cs typeface="Calibri"/>
                <a:sym typeface="Calibri"/>
              </a:rPr>
              <a:t>Why are you not into cooking?</a:t>
            </a:r>
            <a:endParaRPr sz="3200">
              <a:solidFill>
                <a:srgbClr val="EF4B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8"/>
          <p:cNvSpPr txBox="1"/>
          <p:nvPr/>
        </p:nvSpPr>
        <p:spPr>
          <a:xfrm>
            <a:off x="826477" y="3467099"/>
            <a:ext cx="579469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4B66"/>
                </a:solidFill>
                <a:latin typeface="Calibri"/>
                <a:ea typeface="Calibri"/>
                <a:cs typeface="Calibri"/>
                <a:sym typeface="Calibri"/>
              </a:rPr>
              <a:t>Because I often burn myself.</a:t>
            </a:r>
            <a:endParaRPr sz="3200">
              <a:solidFill>
                <a:srgbClr val="EF4B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8"/>
          <p:cNvSpPr txBox="1"/>
          <p:nvPr/>
        </p:nvSpPr>
        <p:spPr>
          <a:xfrm>
            <a:off x="826477" y="5443459"/>
            <a:ext cx="1014318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4B66"/>
                </a:solidFill>
                <a:latin typeface="Calibri"/>
                <a:ea typeface="Calibri"/>
                <a:cs typeface="Calibri"/>
                <a:sym typeface="Calibri"/>
              </a:rPr>
              <a:t>My friends are keen on doing judo, so they go to the judo club every Sunday.</a:t>
            </a:r>
            <a:endParaRPr sz="3200">
              <a:solidFill>
                <a:srgbClr val="EF4B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8;p9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9" name="Google Shape;229;p9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9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2" name="Google Shape;232;p9"/>
          <p:cNvSpPr txBox="1"/>
          <p:nvPr/>
        </p:nvSpPr>
        <p:spPr>
          <a:xfrm>
            <a:off x="1131589" y="1281203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Fill in each blank with the correct form(s) of the verb in brackets.</a:t>
            </a:r>
            <a:endParaRPr/>
          </a:p>
        </p:txBody>
      </p:sp>
      <p:sp>
        <p:nvSpPr>
          <p:cNvPr id="233" name="Google Shape;233;p9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9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sp>
        <p:nvSpPr>
          <p:cNvPr id="235" name="Google Shape;235;p9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</a:t>
            </a:r>
            <a:endParaRPr/>
          </a:p>
        </p:txBody>
      </p:sp>
      <p:sp>
        <p:nvSpPr>
          <p:cNvPr id="236" name="Google Shape;236;p9"/>
          <p:cNvSpPr txBox="1"/>
          <p:nvPr/>
        </p:nvSpPr>
        <p:spPr>
          <a:xfrm>
            <a:off x="302823" y="1951974"/>
            <a:ext cx="11889177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Does Tom enjoy (cycle) _________ in the park with his friends?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Some teenagers don’t like (read) ______________ comic books.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Mai detests (play) _________ sport because it’s tiring.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Trang and Ann love (chat) ______________ with each other in their free time.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5.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What do Nam and Mark prefer (do) ___________ at the weekend? </a:t>
            </a:r>
            <a:endParaRPr/>
          </a:p>
        </p:txBody>
      </p:sp>
      <p:sp>
        <p:nvSpPr>
          <p:cNvPr id="237" name="Google Shape;237;p9"/>
          <p:cNvSpPr txBox="1"/>
          <p:nvPr/>
        </p:nvSpPr>
        <p:spPr>
          <a:xfrm>
            <a:off x="4355994" y="2127416"/>
            <a:ext cx="222514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cycling </a:t>
            </a:r>
            <a:endParaRPr/>
          </a:p>
        </p:txBody>
      </p:sp>
      <p:sp>
        <p:nvSpPr>
          <p:cNvPr id="238" name="Google Shape;238;p9"/>
          <p:cNvSpPr txBox="1"/>
          <p:nvPr/>
        </p:nvSpPr>
        <p:spPr>
          <a:xfrm>
            <a:off x="6182739" y="2848007"/>
            <a:ext cx="327737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reading / to read </a:t>
            </a:r>
            <a:endParaRPr/>
          </a:p>
        </p:txBody>
      </p:sp>
      <p:sp>
        <p:nvSpPr>
          <p:cNvPr id="239" name="Google Shape;239;p9"/>
          <p:cNvSpPr txBox="1"/>
          <p:nvPr/>
        </p:nvSpPr>
        <p:spPr>
          <a:xfrm>
            <a:off x="3535335" y="3578951"/>
            <a:ext cx="222514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playing</a:t>
            </a:r>
            <a:endParaRPr/>
          </a:p>
        </p:txBody>
      </p:sp>
      <p:sp>
        <p:nvSpPr>
          <p:cNvPr id="240" name="Google Shape;240;p9"/>
          <p:cNvSpPr txBox="1"/>
          <p:nvPr/>
        </p:nvSpPr>
        <p:spPr>
          <a:xfrm>
            <a:off x="4900557" y="4296676"/>
            <a:ext cx="327737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chatting / to chat</a:t>
            </a:r>
            <a:endParaRPr/>
          </a:p>
        </p:txBody>
      </p:sp>
      <p:sp>
        <p:nvSpPr>
          <p:cNvPr id="241" name="Google Shape;241;p9"/>
          <p:cNvSpPr txBox="1"/>
          <p:nvPr/>
        </p:nvSpPr>
        <p:spPr>
          <a:xfrm>
            <a:off x="6472654" y="5762929"/>
            <a:ext cx="259077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doing / to do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" name="Google Shape;247;p1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48" name="Google Shape;248;p10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10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0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1" name="Google Shape;251;p10"/>
          <p:cNvSpPr txBox="1"/>
          <p:nvPr/>
        </p:nvSpPr>
        <p:spPr>
          <a:xfrm>
            <a:off x="1074439" y="1211327"/>
            <a:ext cx="1061053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passage. Use the correct form(s) of the verbs in brackets and the pictures. Add more words if necessary.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0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0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254" name="Google Shape;254;p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</a:t>
            </a:r>
            <a:endParaRPr/>
          </a:p>
        </p:txBody>
      </p:sp>
      <p:pic>
        <p:nvPicPr>
          <p:cNvPr id="255" name="Google Shape;25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4439" y="2438911"/>
            <a:ext cx="3281628" cy="3128118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56" name="Google Shape;256;p10"/>
          <p:cNvSpPr txBox="1"/>
          <p:nvPr/>
        </p:nvSpPr>
        <p:spPr>
          <a:xfrm>
            <a:off x="4619763" y="2342217"/>
            <a:ext cx="7065214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 is my best friend. She usually has free time at the weekend. She adores </a:t>
            </a:r>
            <a:b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(1. ride) </a:t>
            </a:r>
            <a:r>
              <a:rPr lang="en-US" sz="3200">
                <a:solidFill>
                  <a:srgbClr val="FF3F3F"/>
                </a:solidFill>
                <a:latin typeface="Calibri"/>
                <a:ea typeface="Calibri"/>
                <a:cs typeface="Calibri"/>
                <a:sym typeface="Calibri"/>
              </a:rPr>
              <a:t>riding a horse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the riding club.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733</Words>
  <Application>Microsoft Office PowerPoint</Application>
  <PresentationFormat>Widescreen</PresentationFormat>
  <Paragraphs>108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Open Sans</vt:lpstr>
      <vt:lpstr>Corsiva</vt:lpstr>
      <vt:lpstr>Arial</vt:lpstr>
      <vt:lpstr>Noto Sans Symbols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TrangDTT</dc:creator>
  <cp:lastModifiedBy>DELL</cp:lastModifiedBy>
  <cp:revision>1</cp:revision>
  <dcterms:created xsi:type="dcterms:W3CDTF">2020-12-09T02:04:09Z</dcterms:created>
  <dcterms:modified xsi:type="dcterms:W3CDTF">2025-01-15T03:28:57Z</dcterms:modified>
</cp:coreProperties>
</file>