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279" r:id="rId4"/>
    <p:sldId id="316" r:id="rId5"/>
    <p:sldId id="347" r:id="rId6"/>
    <p:sldId id="349" r:id="rId7"/>
    <p:sldId id="348" r:id="rId8"/>
    <p:sldId id="283" r:id="rId9"/>
    <p:sldId id="350" r:id="rId10"/>
    <p:sldId id="327" r:id="rId11"/>
    <p:sldId id="325" r:id="rId12"/>
    <p:sldId id="313" r:id="rId13"/>
    <p:sldId id="3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1" autoAdjust="0"/>
    <p:restoredTop sz="94640"/>
  </p:normalViewPr>
  <p:slideViewPr>
    <p:cSldViewPr snapToGrid="0" showGuides="1">
      <p:cViewPr varScale="1">
        <p:scale>
          <a:sx n="71" d="100"/>
          <a:sy n="71" d="100"/>
        </p:scale>
        <p:origin x="4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8.png"/><Relationship Id="rId5" Type="http://schemas.microsoft.com/office/2007/relationships/media" Target="../media/media2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7447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96715" y="2635805"/>
            <a:ext cx="5398477" cy="39703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F6440-A84D-7E1E-953D-573F12F5C26C}"/>
              </a:ext>
            </a:extLst>
          </p:cNvPr>
          <p:cNvSpPr txBox="1"/>
          <p:nvPr/>
        </p:nvSpPr>
        <p:spPr>
          <a:xfrm>
            <a:off x="5841023" y="2635804"/>
            <a:ext cx="6028592" cy="39703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dirty="0"/>
              <a:t>She goes for a bike ride, cooks, and does DIY projects</a:t>
            </a:r>
            <a:r>
              <a:rPr lang="en-US" sz="2800" b="1" dirty="0"/>
              <a:t>.</a:t>
            </a:r>
          </a:p>
          <a:p>
            <a:r>
              <a:rPr lang="en-US" sz="2800" b="1" dirty="0"/>
              <a:t>2. </a:t>
            </a:r>
            <a:r>
              <a:rPr lang="en-US" sz="2800" dirty="0"/>
              <a:t>Her brother does.</a:t>
            </a:r>
          </a:p>
          <a:p>
            <a:r>
              <a:rPr lang="en-US" sz="2800" b="1" dirty="0"/>
              <a:t>3. </a:t>
            </a:r>
            <a:r>
              <a:rPr lang="en-US" sz="2800" dirty="0"/>
              <a:t>She loves doing DIY projects with her mum the most.</a:t>
            </a:r>
          </a:p>
          <a:p>
            <a:r>
              <a:rPr lang="en-US" sz="2800" b="1" dirty="0"/>
              <a:t>4. </a:t>
            </a:r>
            <a:r>
              <a:rPr lang="en-US" sz="2800" dirty="0"/>
              <a:t>Her mum teaches her to make her own dresses and doll clothes.</a:t>
            </a:r>
          </a:p>
          <a:p>
            <a:r>
              <a:rPr lang="en-US" sz="2800" b="1" dirty="0"/>
              <a:t>5. </a:t>
            </a:r>
            <a:r>
              <a:rPr lang="en-US" sz="2800" dirty="0"/>
              <a:t>She won the first prize in a costume contest at her school.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26018" y="192332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C0834F-363F-17FE-A7FB-D79487912BB9}"/>
              </a:ext>
            </a:extLst>
          </p:cNvPr>
          <p:cNvSpPr/>
          <p:nvPr/>
        </p:nvSpPr>
        <p:spPr>
          <a:xfrm>
            <a:off x="7028701" y="189358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Answer</a:t>
            </a:r>
            <a:r>
              <a:rPr lang="vi-VN" sz="3600" dirty="0">
                <a:solidFill>
                  <a:srgbClr val="FF0000"/>
                </a:solidFill>
              </a:rPr>
              <a:t>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6300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628983" y="2040275"/>
            <a:ext cx="10706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/>
              <a:t>What leisure activities do you usually do with your family?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/>
              <a:t>Which one do you like the most? Why?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/>
              <a:t>How do you feel when you spend time with your family members?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710876"/>
              </p:ext>
            </p:extLst>
          </p:nvPr>
        </p:nvGraphicFramePr>
        <p:xfrm>
          <a:off x="1386541" y="425148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74937"/>
            <a:ext cx="103511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Report your group members’ answers to the class. What activities are the most common?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576198" y="2985246"/>
            <a:ext cx="635641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F4B66"/>
                </a:solidFill>
                <a:ea typeface="Times New Roman" panose="02020603050405020304" pitchFamily="18" charset="0"/>
              </a:rPr>
              <a:t>The most common activities </a:t>
            </a:r>
            <a:r>
              <a:rPr lang="en-US" sz="4400" b="1">
                <a:solidFill>
                  <a:srgbClr val="EF4B66"/>
                </a:solidFill>
                <a:ea typeface="Times New Roman" panose="02020603050405020304" pitchFamily="18" charset="0"/>
              </a:rPr>
              <a:t>is …</a:t>
            </a:r>
            <a:endParaRPr lang="en-US" sz="4400" b="1" dirty="0">
              <a:solidFill>
                <a:srgbClr val="EF4B66"/>
              </a:solidFill>
              <a:ea typeface="Times New Roman" panose="02020603050405020304" pitchFamily="18" charset="0"/>
            </a:endParaRP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98" y="1896217"/>
            <a:ext cx="4385084" cy="43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60" y="3053860"/>
            <a:ext cx="323907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245BDFF3-38C2-88D2-F902-66F90B5B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66917" y="3275937"/>
            <a:ext cx="3350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008026" y="122124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5582728" y="5030263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8828110" y="3591367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30" y="1916279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941681" y="211675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5925428" y="407707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7359236" y="593026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4953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connect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4903" y="512071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kết </a:t>
            </a:r>
            <a:r>
              <a:rPr lang="en-US" sz="4800" dirty="0" err="1"/>
              <a:t>nối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46388" y="3551310"/>
            <a:ext cx="2640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kəˈnekt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emystifying Microsoft Operator Connect | No Jitter">
            <a:extLst>
              <a:ext uri="{FF2B5EF4-FFF2-40B4-BE49-F238E27FC236}">
                <a16:creationId xmlns:a16="http://schemas.microsoft.com/office/drawing/2014/main" id="{9E6A7640-B538-1379-C047-1F9FDA32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4" y="1318904"/>
            <a:ext cx="5702711" cy="380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onnec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2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18223" y="147374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recipe</a:t>
            </a:r>
            <a:r>
              <a:rPr lang="en-US" sz="88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4911" y="48735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công </a:t>
            </a:r>
            <a:r>
              <a:rPr lang="en-US" sz="4800" dirty="0" err="1"/>
              <a:t>thức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69460" y="3445408"/>
            <a:ext cx="2341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ˈresɪpi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ree Vector | Homemade bread recipe concept">
            <a:extLst>
              <a:ext uri="{FF2B5EF4-FFF2-40B4-BE49-F238E27FC236}">
                <a16:creationId xmlns:a16="http://schemas.microsoft.com/office/drawing/2014/main" id="{93C48E7D-E28B-4842-C659-B7A2CAC0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47176"/>
            <a:ext cx="4374276" cy="4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i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736" y="3556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73665" y="1495633"/>
            <a:ext cx="57535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ingredient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4475" y="5123754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nguyên </a:t>
            </a:r>
            <a:r>
              <a:rPr lang="en-US" sz="4400" dirty="0" err="1"/>
              <a:t>liệu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665331" y="3584815"/>
            <a:ext cx="3335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400" b="1" i="0" dirty="0" err="1">
                <a:solidFill>
                  <a:srgbClr val="1D2A57"/>
                </a:solidFill>
                <a:effectLst/>
              </a:rPr>
              <a:t>ɪn</a:t>
            </a:r>
            <a:r>
              <a:rPr lang="en-US" sz="4400" b="1" i="0" err="1">
                <a:solidFill>
                  <a:srgbClr val="1D2A57"/>
                </a:solidFill>
                <a:effectLst/>
              </a:rPr>
              <a:t>ˈ</a:t>
            </a:r>
            <a:r>
              <a:rPr lang="en-US" sz="4400" b="1" i="0">
                <a:solidFill>
                  <a:srgbClr val="1D2A57"/>
                </a:solidFill>
                <a:effectLst/>
              </a:rPr>
              <a:t>ɡriːdiənt</a:t>
            </a:r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Free Vector | Baking ingredients set | Baking ingredients, Food  illustration design, Vector food">
            <a:extLst>
              <a:ext uri="{FF2B5EF4-FFF2-40B4-BE49-F238E27FC236}">
                <a16:creationId xmlns:a16="http://schemas.microsoft.com/office/drawing/2014/main" id="{F39E43ED-4349-91B1-071B-6D2BB96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19" y="1724092"/>
            <a:ext cx="4256049" cy="42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gredien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4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costume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4314" y="507446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trang</a:t>
            </a:r>
            <a:r>
              <a:rPr lang="en-US" sz="4800" dirty="0"/>
              <a:t> </a:t>
            </a:r>
            <a:r>
              <a:rPr lang="en-US" sz="4800" dirty="0" err="1"/>
              <a:t>phục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80134" y="3543259"/>
            <a:ext cx="3119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ˈkɒstʃuːm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alloween-costumes-clipart-1-600x326 - Louis T Graves Memorial Public  Library">
            <a:extLst>
              <a:ext uri="{FF2B5EF4-FFF2-40B4-BE49-F238E27FC236}">
                <a16:creationId xmlns:a16="http://schemas.microsoft.com/office/drawing/2014/main" id="{543A1F06-7E0A-E233-65BE-EA906432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05" y="2566939"/>
            <a:ext cx="6144521" cy="33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66" y="3653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99518"/>
              </p:ext>
            </p:extLst>
          </p:nvPr>
        </p:nvGraphicFramePr>
        <p:xfrm>
          <a:off x="1140391" y="1570203"/>
          <a:ext cx="10337235" cy="43162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25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connect (v)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kəˈnekt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recipe (n)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ˈresɪpi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ingredient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ɪn</a:t>
                      </a:r>
                      <a:r>
                        <a:rPr lang="en-US" sz="3200" b="0" i="0" err="1">
                          <a:solidFill>
                            <a:schemeClr val="tx1"/>
                          </a:solidFill>
                          <a:effectLst/>
                        </a:rPr>
                        <a:t>ˈ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ɡriːdiənt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98046939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costume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ˈkɒstʃuːm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9260273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5209192"/>
            <a:ext cx="609600" cy="609600"/>
          </a:xfrm>
          <a:prstGeom prst="rect">
            <a:avLst/>
          </a:prstGeom>
        </p:spPr>
      </p:pic>
      <p:pic>
        <p:nvPicPr>
          <p:cNvPr id="9" name="xconnec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2560030"/>
            <a:ext cx="609600" cy="609600"/>
          </a:xfrm>
          <a:prstGeom prst="rect">
            <a:avLst/>
          </a:prstGeom>
        </p:spPr>
      </p:pic>
      <p:pic>
        <p:nvPicPr>
          <p:cNvPr id="12" name="recip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767" y="3415426"/>
            <a:ext cx="609600" cy="609600"/>
          </a:xfrm>
          <a:prstGeom prst="rect">
            <a:avLst/>
          </a:prstGeom>
        </p:spPr>
      </p:pic>
      <p:pic>
        <p:nvPicPr>
          <p:cNvPr id="13" name="ingredien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4312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34740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4692" y="1952648"/>
            <a:ext cx="11229754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text is about Trang’s leisure activities ______.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in the past		</a:t>
            </a:r>
            <a:r>
              <a:rPr lang="en-US" sz="2800" b="1" dirty="0">
                <a:solidFill>
                  <a:srgbClr val="00B0F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with her friends 		</a:t>
            </a:r>
            <a:r>
              <a:rPr lang="en-US" sz="2800" b="1" dirty="0">
                <a:solidFill>
                  <a:srgbClr val="00B0F0"/>
                </a:solidFill>
              </a:rPr>
              <a:t>C.</a:t>
            </a:r>
            <a:r>
              <a:rPr lang="en-US" sz="2800" dirty="0"/>
              <a:t> with her family</a:t>
            </a:r>
            <a:endParaRPr lang="en-US" sz="2800" dirty="0">
              <a:effectLst/>
            </a:endParaRPr>
          </a:p>
          <a:p>
            <a:pPr>
              <a:lnSpc>
                <a:spcPct val="150000"/>
              </a:lnSpc>
            </a:pPr>
            <a:endParaRPr lang="en-US" sz="105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word “</a:t>
            </a:r>
            <a:r>
              <a:rPr lang="en-US" sz="2800" b="1" dirty="0">
                <a:effectLst/>
              </a:rPr>
              <a:t>connect</a:t>
            </a:r>
            <a:r>
              <a:rPr lang="en-US" sz="2800" dirty="0">
                <a:effectLst/>
              </a:rPr>
              <a:t>” is closest in meaning to ______.</a:t>
            </a:r>
            <a:br>
              <a:rPr lang="en-US" sz="2800" dirty="0">
                <a:effectLst/>
              </a:rPr>
            </a:br>
            <a:r>
              <a:rPr lang="en-US" sz="2800" b="1" dirty="0">
                <a:solidFill>
                  <a:srgbClr val="00B0F0"/>
                </a:solidFill>
                <a:effectLst/>
              </a:rPr>
              <a:t>A.</a:t>
            </a:r>
            <a:r>
              <a:rPr lang="en-US" sz="2800" dirty="0">
                <a:effectLst/>
              </a:rPr>
              <a:t> join with something	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B.</a:t>
            </a:r>
            <a:r>
              <a:rPr lang="en-US" sz="2800" dirty="0">
                <a:effectLst/>
              </a:rPr>
              <a:t> better understand someone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C.</a:t>
            </a:r>
            <a:r>
              <a:rPr lang="en-US" sz="2800" dirty="0">
                <a:effectLst/>
              </a:rPr>
              <a:t> speak to someone by phone </a:t>
            </a:r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31943C-E476-34AC-9D13-F498302206F0}"/>
              </a:ext>
            </a:extLst>
          </p:cNvPr>
          <p:cNvSpPr/>
          <p:nvPr/>
        </p:nvSpPr>
        <p:spPr>
          <a:xfrm>
            <a:off x="8752485" y="2738056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EE58E4-5D51-39F7-071F-E8D60A431C57}"/>
              </a:ext>
            </a:extLst>
          </p:cNvPr>
          <p:cNvSpPr/>
          <p:nvPr/>
        </p:nvSpPr>
        <p:spPr>
          <a:xfrm>
            <a:off x="516630" y="4905176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026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3640</TotalTime>
  <Words>470</Words>
  <Application>Microsoft Office PowerPoint</Application>
  <PresentationFormat>Widescreen</PresentationFormat>
  <Paragraphs>98</Paragraphs>
  <Slides>13</Slides>
  <Notes>12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213</cp:revision>
  <dcterms:created xsi:type="dcterms:W3CDTF">2020-12-09T02:04:09Z</dcterms:created>
  <dcterms:modified xsi:type="dcterms:W3CDTF">2025-01-15T03:28:05Z</dcterms:modified>
</cp:coreProperties>
</file>