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11" r:id="rId3"/>
    <p:sldId id="338" r:id="rId4"/>
    <p:sldId id="324" r:id="rId5"/>
    <p:sldId id="374" r:id="rId6"/>
    <p:sldId id="337" r:id="rId7"/>
    <p:sldId id="375" r:id="rId8"/>
    <p:sldId id="376" r:id="rId9"/>
    <p:sldId id="363" r:id="rId10"/>
    <p:sldId id="364" r:id="rId11"/>
    <p:sldId id="336" r:id="rId12"/>
    <p:sldId id="366" r:id="rId13"/>
    <p:sldId id="359" r:id="rId14"/>
    <p:sldId id="349" r:id="rId15"/>
    <p:sldId id="348" r:id="rId16"/>
    <p:sldId id="369" r:id="rId17"/>
    <p:sldId id="350" r:id="rId18"/>
    <p:sldId id="351" r:id="rId19"/>
    <p:sldId id="361" r:id="rId20"/>
    <p:sldId id="352" r:id="rId21"/>
    <p:sldId id="356" r:id="rId22"/>
    <p:sldId id="377" r:id="rId23"/>
    <p:sldId id="378" r:id="rId24"/>
    <p:sldId id="379" r:id="rId25"/>
    <p:sldId id="380" r:id="rId26"/>
    <p:sldId id="37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6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6.pn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0.png" /><Relationship Id="rId4" Type="http://schemas.openxmlformats.org/officeDocument/2006/relationships/image" Target="../media/image29.pn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4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607" y="776716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68151" y="195644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8</a:t>
            </a:r>
          </a:p>
          <a:p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639AEB-B979-391A-296C-824989011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42" y="1438938"/>
            <a:ext cx="2039330" cy="28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1CD5D6-3158-CC4C-A1F4-A979F74BB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914" y="1039054"/>
            <a:ext cx="7144142" cy="565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F5D50F-26E1-FA2F-AF69-3F5483830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6426"/>
            <a:ext cx="7036904" cy="18570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6C7C72-2725-A289-BAC0-CDD4511E05EB}"/>
              </a:ext>
            </a:extLst>
          </p:cNvPr>
          <p:cNvSpPr txBox="1"/>
          <p:nvPr/>
        </p:nvSpPr>
        <p:spPr>
          <a:xfrm>
            <a:off x="251792" y="2623485"/>
            <a:ext cx="4664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/>
              <a:t>Sản</a:t>
            </a:r>
            <a:r>
              <a:rPr lang="en-US" sz="1800" b="1" dirty="0"/>
              <a:t> </a:t>
            </a:r>
            <a:r>
              <a:rPr lang="en-US" sz="1800" b="1" dirty="0" err="1"/>
              <a:t>phẩm</a:t>
            </a:r>
            <a:r>
              <a:rPr lang="en-US" sz="1800" b="1" dirty="0"/>
              <a:t> </a:t>
            </a:r>
            <a:r>
              <a:rPr lang="en-US" sz="1800" b="1" dirty="0" err="1"/>
              <a:t>mĩ</a:t>
            </a:r>
            <a:r>
              <a:rPr lang="en-US" sz="1800" b="1" dirty="0"/>
              <a:t> </a:t>
            </a:r>
            <a:r>
              <a:rPr lang="en-US" sz="1800" b="1" dirty="0" err="1"/>
              <a:t>thuật</a:t>
            </a:r>
            <a:r>
              <a:rPr lang="en-US" sz="1800" b="1" dirty="0"/>
              <a:t> </a:t>
            </a:r>
            <a:r>
              <a:rPr lang="en-US" sz="1800" b="1" dirty="0" err="1"/>
              <a:t>của</a:t>
            </a:r>
            <a:r>
              <a:rPr lang="en-US" sz="1800" b="1" dirty="0"/>
              <a:t> </a:t>
            </a:r>
            <a:r>
              <a:rPr lang="en-US" sz="1800" b="1" dirty="0" err="1"/>
              <a:t>học</a:t>
            </a:r>
            <a:r>
              <a:rPr lang="en-US" sz="1800" b="1" dirty="0"/>
              <a:t> </a:t>
            </a:r>
            <a:r>
              <a:rPr lang="en-US" sz="1800" b="1" dirty="0" err="1"/>
              <a:t>sinh</a:t>
            </a:r>
            <a:endParaRPr lang="en-US" sz="1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4B58C9-743C-28F2-C779-F1E11D95C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11046"/>
            <a:ext cx="9144000" cy="367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01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12FEDD-40D0-CB45-C159-AFCF888B3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722" y="779600"/>
            <a:ext cx="6162260" cy="4455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4E5A3A-C679-FE95-74D7-1EB5830EB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956" y="5329670"/>
            <a:ext cx="8150087" cy="136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34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AB465A-D4EA-1730-4F45-EF438E0A6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5283"/>
            <a:ext cx="9144000" cy="34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7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CFE668-072D-7A53-69D1-582D396E3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13" y="204373"/>
            <a:ext cx="8714295" cy="655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09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6ECC38-EB06-72B3-AA77-6110104F8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79" y="1131197"/>
            <a:ext cx="7805530" cy="548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54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00D2D7-B7C1-7BDC-F7B0-432FF5514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28" y="843065"/>
            <a:ext cx="6932505" cy="517186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A60FFAF-2DF5-ECA7-E376-9D97412A2181}"/>
              </a:ext>
            </a:extLst>
          </p:cNvPr>
          <p:cNvSpPr/>
          <p:nvPr/>
        </p:nvSpPr>
        <p:spPr>
          <a:xfrm>
            <a:off x="802728" y="5749890"/>
            <a:ext cx="2610678" cy="5300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37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C9018D-176F-399D-2C9D-F883E1271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55" y="1013584"/>
            <a:ext cx="8168089" cy="555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27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" y="-1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B50B02-6B18-3FBF-C502-906DEC7F9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848" y="722863"/>
            <a:ext cx="5536303" cy="4038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BFA9B2-1A0D-5C83-1E54-88D82A5DFA95}"/>
              </a:ext>
            </a:extLst>
          </p:cNvPr>
          <p:cNvSpPr txBox="1"/>
          <p:nvPr/>
        </p:nvSpPr>
        <p:spPr>
          <a:xfrm>
            <a:off x="818320" y="4856869"/>
            <a:ext cx="8034132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b="0" i="0" dirty="0">
                <a:solidFill>
                  <a:srgbClr val="242021"/>
                </a:solidFill>
                <a:effectLst/>
                <a:latin typeface="ArialMT"/>
              </a:rPr>
              <a:t>Nghệ thuật thiết kế Việt Nam thời kì hiện đại được biết đến với việc thành lập Trường Mĩ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600" b="0" i="0" dirty="0">
                <a:solidFill>
                  <a:srgbClr val="242021"/>
                </a:solidFill>
                <a:effectLst/>
                <a:latin typeface="ArialMT"/>
              </a:rPr>
              <a:t>nghệ Thủ Dầu Một (1901); Trường Mĩ nghệ Biên Hoà (1903) và dấu mốc là Trường Quốc gia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600" b="0" i="0" dirty="0">
                <a:solidFill>
                  <a:srgbClr val="242021"/>
                </a:solidFill>
                <a:effectLst/>
                <a:latin typeface="ArialMT"/>
              </a:rPr>
              <a:t>Mĩ nghệ, nay là Trường Đại học Mĩ thuật Công nghiệp Hà Nội (1949) với các ngành đào tạo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600" b="0" i="0" dirty="0">
                <a:solidFill>
                  <a:srgbClr val="242021"/>
                </a:solidFill>
                <a:effectLst/>
                <a:latin typeface="ArialMT"/>
              </a:rPr>
              <a:t>như: sơn mài, chạm kim, dệt thảm len, nghề mộc,…</a:t>
            </a:r>
            <a:br>
              <a:rPr lang="vi-VN" sz="16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600" b="0" i="0" dirty="0">
                <a:solidFill>
                  <a:srgbClr val="242021"/>
                </a:solidFill>
                <a:effectLst/>
                <a:latin typeface="ArialMT"/>
              </a:rPr>
              <a:t>Đến thập niên 60 của thế kỉ 20, các cụm từ như “mĩ thuật công nghiệp”, “thiết kế tạo dáng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600" b="0" i="0" dirty="0">
                <a:solidFill>
                  <a:srgbClr val="242021"/>
                </a:solidFill>
                <a:effectLst/>
                <a:latin typeface="ArialMT"/>
              </a:rPr>
              <a:t>công nghiệp”, “mĩ thuật ứng dụng” đã bắt đầu xuất hiện và phát triển ở Việt Nam.</a:t>
            </a:r>
            <a:r>
              <a:rPr lang="vi-VN" sz="1600" dirty="0"/>
              <a:t> 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63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661453-D2D8-A2EA-1D52-CED58FCDC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1158115"/>
            <a:ext cx="859155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47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208E67-7F51-9CF1-DB6E-A5B862631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57" y="1106349"/>
            <a:ext cx="7994681" cy="52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70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051C03-CD0E-5040-A029-49A8B6DD9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83" y="677309"/>
            <a:ext cx="7292908" cy="594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04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0E3F6B-319D-E334-990B-FB1D0D0E2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22" y="1235557"/>
            <a:ext cx="7972425" cy="676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B1028E-968D-990B-A736-1AAA0F47AB27}"/>
              </a:ext>
            </a:extLst>
          </p:cNvPr>
          <p:cNvSpPr txBox="1"/>
          <p:nvPr/>
        </p:nvSpPr>
        <p:spPr>
          <a:xfrm>
            <a:off x="854765" y="191183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92B3F3-D7DC-7613-9530-FF5D82AF7275}"/>
              </a:ext>
            </a:extLst>
          </p:cNvPr>
          <p:cNvSpPr txBox="1"/>
          <p:nvPr/>
        </p:nvSpPr>
        <p:spPr>
          <a:xfrm>
            <a:off x="854765" y="2373497"/>
            <a:ext cx="76106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0B4EA2"/>
                </a:solidFill>
                <a:effectLst/>
                <a:latin typeface="ArialMT"/>
              </a:rPr>
              <a:t>Mô tả các bước thể hiện trang trí</a:t>
            </a:r>
            <a:r>
              <a:rPr lang="en-US" sz="1800" b="0" i="0" dirty="0">
                <a:solidFill>
                  <a:srgbClr val="0B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B4EA2"/>
                </a:solidFill>
                <a:effectLst/>
                <a:latin typeface="ArialMT"/>
              </a:rPr>
              <a:t>lọ</a:t>
            </a:r>
            <a:r>
              <a:rPr lang="en-US" sz="1800" b="0" i="0" dirty="0">
                <a:solidFill>
                  <a:srgbClr val="0B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B4EA2"/>
                </a:solidFill>
                <a:effectLst/>
                <a:latin typeface="ArialMT"/>
              </a:rPr>
              <a:t>hoa</a:t>
            </a:r>
            <a:r>
              <a:rPr lang="vi-VN" sz="1800" b="0" i="0" dirty="0">
                <a:solidFill>
                  <a:srgbClr val="0B4EA2"/>
                </a:solidFill>
                <a:effectLst/>
                <a:latin typeface="ArialMT"/>
              </a:rPr>
              <a:t> bằng hình thứ</a:t>
            </a:r>
            <a:r>
              <a:rPr lang="en-US" sz="1800" b="0" i="0" dirty="0">
                <a:solidFill>
                  <a:srgbClr val="0B4EA2"/>
                </a:solidFill>
                <a:effectLst/>
                <a:latin typeface="ArialMT"/>
              </a:rPr>
              <a:t>c </a:t>
            </a:r>
            <a:r>
              <a:rPr lang="en-US" sz="1800" b="0" i="0" dirty="0" err="1">
                <a:solidFill>
                  <a:srgbClr val="0B4EA2"/>
                </a:solidFill>
                <a:effectLst/>
                <a:latin typeface="ArialMT"/>
              </a:rPr>
              <a:t>kết</a:t>
            </a:r>
            <a:r>
              <a:rPr lang="en-US" sz="1800" b="0" i="0" dirty="0">
                <a:solidFill>
                  <a:srgbClr val="0B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B4EA2"/>
                </a:solidFill>
                <a:effectLst/>
                <a:latin typeface="ArialMT"/>
              </a:rPr>
              <a:t>hợp</a:t>
            </a:r>
            <a:r>
              <a:rPr lang="en-US" sz="1800" b="0" i="0" dirty="0">
                <a:solidFill>
                  <a:srgbClr val="0B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B4EA2"/>
                </a:solidFill>
                <a:effectLst/>
                <a:latin typeface="ArialMT"/>
              </a:rPr>
              <a:t>chất</a:t>
            </a:r>
            <a:r>
              <a:rPr lang="en-US" sz="1800" b="0" i="0" dirty="0">
                <a:solidFill>
                  <a:srgbClr val="0B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B4EA2"/>
                </a:solidFill>
                <a:effectLst/>
                <a:latin typeface="ArialMT"/>
              </a:rPr>
              <a:t>liệu</a:t>
            </a:r>
            <a:r>
              <a:rPr lang="en-US" sz="1800" b="0" i="0" dirty="0">
                <a:solidFill>
                  <a:srgbClr val="0B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B4EA2"/>
                </a:solidFill>
                <a:effectLst/>
                <a:latin typeface="ArialMT"/>
              </a:rPr>
              <a:t>tạo</a:t>
            </a:r>
            <a:r>
              <a:rPr lang="en-US" sz="1800" b="0" i="0" dirty="0">
                <a:solidFill>
                  <a:srgbClr val="0B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B4EA2"/>
                </a:solidFill>
                <a:effectLst/>
                <a:latin typeface="ArialMT"/>
              </a:rPr>
              <a:t>hình</a:t>
            </a:r>
            <a:br>
              <a:rPr lang="vi-VN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13A155-1993-4F13-D833-6F4BF0013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132" y="3010782"/>
            <a:ext cx="7301947" cy="375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57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9ED214-B397-3E68-AC03-A91B5CE8D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333500"/>
            <a:ext cx="81534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74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D44A34-4F61-85AC-C4D8-BFD4C5732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008" y="672229"/>
            <a:ext cx="2698475" cy="29233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58608E-C068-3673-487A-16D7D513C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008" y="3702789"/>
            <a:ext cx="2698475" cy="29474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885082-05D1-F62E-7604-D7BB880C13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2974" y="673889"/>
            <a:ext cx="3282614" cy="597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31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8D7C30-1F20-75BF-F5D0-3424656A6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4542"/>
            <a:ext cx="9144000" cy="466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08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64F7BF-AF11-DF2C-936A-B4C72CB80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239" y="877127"/>
            <a:ext cx="6225625" cy="562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29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4C60CB-6CF2-3109-C308-2EA368567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29" y="796786"/>
            <a:ext cx="2292555" cy="7537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360961-7B14-9847-4D99-55D22DC757A1}"/>
              </a:ext>
            </a:extLst>
          </p:cNvPr>
          <p:cNvSpPr txBox="1"/>
          <p:nvPr/>
        </p:nvSpPr>
        <p:spPr>
          <a:xfrm>
            <a:off x="669234" y="1550503"/>
            <a:ext cx="8130209" cy="2600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1900" b="1" i="0" dirty="0">
                <a:solidFill>
                  <a:srgbClr val="242021"/>
                </a:solidFill>
                <a:effectLst/>
                <a:latin typeface="Arial-BoldMT"/>
              </a:rPr>
              <a:t>Trưng bày sản phẩm mĩ thuật</a:t>
            </a:r>
            <a:r>
              <a:rPr lang="en-US" sz="19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vi-VN" sz="1900" b="1" i="0" dirty="0">
                <a:solidFill>
                  <a:srgbClr val="242021"/>
                </a:solidFill>
                <a:effectLst/>
                <a:latin typeface="Arial-BoldMT"/>
              </a:rPr>
              <a:t>và thảo luận:</a:t>
            </a:r>
            <a:br>
              <a:rPr lang="vi-VN" sz="1900" b="1" i="0" dirty="0">
                <a:solidFill>
                  <a:srgbClr val="242021"/>
                </a:solidFill>
                <a:effectLst/>
                <a:latin typeface="Arial-BoldMT"/>
              </a:rPr>
            </a:br>
            <a:r>
              <a:rPr lang="vi-VN" sz="2400" b="0" i="0" dirty="0">
                <a:solidFill>
                  <a:srgbClr val="242021"/>
                </a:solidFill>
                <a:effectLst/>
                <a:latin typeface="ArialMT"/>
              </a:rPr>
              <a:t>– Sản phẩm được làm từ những vật liệu sẵn có nào?</a:t>
            </a:r>
            <a:br>
              <a:rPr lang="vi-VN" sz="24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2400" b="0" i="0" dirty="0">
                <a:solidFill>
                  <a:srgbClr val="242021"/>
                </a:solidFill>
                <a:effectLst/>
                <a:latin typeface="ArialMT"/>
              </a:rPr>
              <a:t>– Sản phẩm được khai thác từ ý tưởng nào?</a:t>
            </a:r>
            <a:br>
              <a:rPr lang="vi-VN" sz="24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2400" b="0" i="0" dirty="0">
                <a:solidFill>
                  <a:srgbClr val="242021"/>
                </a:solidFill>
                <a:effectLst/>
                <a:latin typeface="ArialMT"/>
              </a:rPr>
              <a:t>– Tính thẩm mĩ của sản phẩm có phù hợp với công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400" b="0" i="0" dirty="0">
                <a:solidFill>
                  <a:srgbClr val="242021"/>
                </a:solidFill>
                <a:effectLst/>
                <a:latin typeface="ArialMT"/>
              </a:rPr>
              <a:t>năng sử dụng không? Vì sao?</a:t>
            </a:r>
            <a:r>
              <a:rPr lang="vi-VN" sz="2800" dirty="0"/>
              <a:t> </a:t>
            </a:r>
            <a:br>
              <a:rPr lang="vi-VN" sz="2000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742031-EF51-5977-DB8D-86014A42B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874" y="4108683"/>
            <a:ext cx="8474766" cy="159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09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1039E2-854B-7D29-91AA-9F58CF753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38" y="1094545"/>
            <a:ext cx="7893923" cy="551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1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5DE819-5C50-BF15-043D-E9260CEAB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45" y="1115460"/>
            <a:ext cx="829627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31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F67FF9-9050-FC74-AE89-44B81FD5E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473" y="787882"/>
            <a:ext cx="6257510" cy="570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9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298968-E575-41C5-90E7-E2217AD12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207" y="1172816"/>
            <a:ext cx="6610558" cy="537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6C1053-16DF-2900-8A83-5B2DF85E7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48" y="1347167"/>
            <a:ext cx="75057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27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3E5463-6758-B150-37CF-6A79C4149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33" y="722657"/>
            <a:ext cx="7109784" cy="602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78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4F2944-D9E2-EA67-EB4E-5CC030A0C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38451"/>
            <a:ext cx="9144000" cy="9175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693E69-C1E7-F0ED-2843-8F6C10577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254" y="1194439"/>
            <a:ext cx="6484667" cy="541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02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740</TotalTime>
  <Words>235</Words>
  <Application>Microsoft Office PowerPoint</Application>
  <PresentationFormat>Trình chiếu Trên màn hình (4:3)</PresentationFormat>
  <Paragraphs>12</Paragraphs>
  <Slides>26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26</vt:i4>
      </vt:variant>
    </vt:vector>
  </HeadingPairs>
  <TitlesOfParts>
    <vt:vector size="27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84974282881</cp:lastModifiedBy>
  <cp:revision>172</cp:revision>
  <dcterms:created xsi:type="dcterms:W3CDTF">2021-01-29T04:19:07Z</dcterms:created>
  <dcterms:modified xsi:type="dcterms:W3CDTF">2023-08-23T01:45:12Z</dcterms:modified>
</cp:coreProperties>
</file>