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media/image2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6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328" r:id="rId6"/>
    <p:sldId id="327" r:id="rId7"/>
    <p:sldId id="329" r:id="rId8"/>
    <p:sldId id="331" r:id="rId9"/>
    <p:sldId id="389" r:id="rId10"/>
    <p:sldId id="332" r:id="rId11"/>
    <p:sldId id="259" r:id="rId12"/>
    <p:sldId id="410" r:id="rId13"/>
    <p:sldId id="306" r:id="rId14"/>
    <p:sldId id="258" r:id="rId15"/>
    <p:sldId id="390" r:id="rId16"/>
    <p:sldId id="270" r:id="rId17"/>
    <p:sldId id="391" r:id="rId18"/>
    <p:sldId id="392" r:id="rId19"/>
    <p:sldId id="275" r:id="rId20"/>
    <p:sldId id="393" r:id="rId21"/>
    <p:sldId id="395" r:id="rId22"/>
    <p:sldId id="375" r:id="rId23"/>
    <p:sldId id="394" r:id="rId24"/>
    <p:sldId id="265" r:id="rId25"/>
    <p:sldId id="326" r:id="rId26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1385" autoAdjust="0"/>
  </p:normalViewPr>
  <p:slideViewPr>
    <p:cSldViewPr showGuides="1">
      <p:cViewPr varScale="1">
        <p:scale>
          <a:sx n="32" d="100"/>
          <a:sy n="32" d="100"/>
        </p:scale>
        <p:origin x="78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plickers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6 tr.91 SGK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khăn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. 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Nhóm 1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a, Nhóm 2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b, Nhóm 3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c, Nhóm 4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d.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chéo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lẫn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7 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ở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ở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piclkers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1, 3 tr.90 SGK.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1, 3 tr.90 SGK.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2 tr.90 SGK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4 tr.90 SGK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2 tr.90 SGK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4 tr.90 SGK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2 tr.90 SGK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4 tr.90 SGK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6 tr.91 SGK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khăn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. 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Nhóm 1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a, Nhóm 2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b, Nhóm 3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c, Nhóm 4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d.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chéo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lẫn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7A3EE-DAB2-45E9-9F22-4AD166B14087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693C-ECFB-4091-8376-26BD750A75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7A3EE-DAB2-45E9-9F22-4AD166B14087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693C-ECFB-4091-8376-26BD750A75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7A3EE-DAB2-45E9-9F22-4AD166B14087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693C-ECFB-4091-8376-26BD750A75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7A3EE-DAB2-45E9-9F22-4AD166B14087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693C-ECFB-4091-8376-26BD750A75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7A3EE-DAB2-45E9-9F22-4AD166B14087}" type="datetimeFigureOut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693C-ECFB-4091-8376-26BD750A75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7A3EE-DAB2-45E9-9F22-4AD166B14087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693C-ECFB-4091-8376-26BD750A75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7A3EE-DAB2-45E9-9F22-4AD166B14087}" type="datetimeFigureOut">
              <a:rPr lang="en-US" smtClean="0"/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693C-ECFB-4091-8376-26BD750A75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7A3EE-DAB2-45E9-9F22-4AD166B14087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693C-ECFB-4091-8376-26BD750A75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7A3EE-DAB2-45E9-9F22-4AD166B14087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693C-ECFB-4091-8376-26BD750A75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7A3EE-DAB2-45E9-9F22-4AD166B14087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693C-ECFB-4091-8376-26BD750A75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7A3EE-DAB2-45E9-9F22-4AD166B14087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C693C-ECFB-4091-8376-26BD750A75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7A3EE-DAB2-45E9-9F22-4AD166B14087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C693C-ECFB-4091-8376-26BD750A75C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5.svg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tags" Target="../tags/tag1.xml"/><Relationship Id="rId3" Type="http://schemas.openxmlformats.org/officeDocument/2006/relationships/image" Target="../media/image47.emf"/><Relationship Id="rId2" Type="http://schemas.openxmlformats.org/officeDocument/2006/relationships/image" Target="../media/image42.png"/><Relationship Id="rId1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microsoft.com/office/2007/relationships/hdphoto" Target="../media/image56.wdp"/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image56.wdp"/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2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4.png"/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6.jpeg"/><Relationship Id="rId6" Type="http://schemas.openxmlformats.org/officeDocument/2006/relationships/tags" Target="../tags/tag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3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tags" Target="../tags/tag3.xml"/><Relationship Id="rId3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3.png"/><Relationship Id="rId3" Type="http://schemas.openxmlformats.org/officeDocument/2006/relationships/image" Target="../media/image69.png"/><Relationship Id="rId2" Type="http://schemas.openxmlformats.org/officeDocument/2006/relationships/image" Target="../media/image7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9.emf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microsoft.com/office/2007/relationships/hdphoto" Target="../media/image8.wdp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2" Type="http://schemas.openxmlformats.org/officeDocument/2006/relationships/slideLayout" Target="../slideLayouts/slideLayout13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13.xml"/><Relationship Id="rId12" Type="http://schemas.openxmlformats.org/officeDocument/2006/relationships/audio" Target="../media/audio4.wav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13.xml"/><Relationship Id="rId12" Type="http://schemas.openxmlformats.org/officeDocument/2006/relationships/audio" Target="../media/audio4.wav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38.png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521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ĐẾN VỚI BÀI HỌC HÔM NAY!</a:t>
            </a:r>
            <a:endParaRPr lang="en-US" sz="5400" b="1" i="0" u="none" strike="noStrike" cap="none" dirty="0">
              <a:solidFill>
                <a:schemeClr val="bg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GV. NGUYỄN THỊ KIỀU TRANG</a:t>
            </a:r>
            <a:endParaRPr lang="en-US" sz="5400" b="1" i="0" u="none" strike="noStrike" cap="none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334429" y="3390900"/>
              <a:ext cx="10379765" cy="12050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Dạng 1. Đa giác – Đa giác đều 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223211" y="495300"/>
            <a:ext cx="2530312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40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tập</a:t>
            </a:r>
            <a:r>
              <a:rPr lang="en-US" sz="40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1</a:t>
            </a:r>
            <a:endParaRPr sz="40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9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1584044"/>
            <a:ext cx="7010400" cy="276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34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238" y="4694542"/>
            <a:ext cx="18281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4983598"/>
            <a:ext cx="1524000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34a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lồi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giác.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6306" y="7043362"/>
            <a:ext cx="1526689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34b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lồi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778560"/>
            <a:ext cx="7530355" cy="4256960"/>
          </a:xfrm>
          <a:prstGeom prst="rect">
            <a:avLst/>
          </a:prstGeom>
        </p:spPr>
      </p:pic>
      <p:pic>
        <p:nvPicPr>
          <p:cNvPr id="21" name="Picture 20" descr="OPL20U25GSXzBJYl68kk8uQGfFKzs7yb1M4KJWUiLk6ZEvGF+qCIPSnY57AbBFCvTW.2023.18.19+K4lPs7H94VUqPe2XwIsfPRnrXQE//QTEXxb8/8N4CNc6FpgZahzpTjFhMzSA7T/nHJa11DE8Ng2TP3iAmRczFlmslSuUNOgUeb6yRvs0=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16078033" y="8039417"/>
            <a:ext cx="2159009" cy="2112597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4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9;p5"/>
          <p:cNvSpPr/>
          <p:nvPr/>
        </p:nvSpPr>
        <p:spPr>
          <a:xfrm>
            <a:off x="1223211" y="495300"/>
            <a:ext cx="2530312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40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tập</a:t>
            </a:r>
            <a:r>
              <a:rPr lang="en-US" sz="40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3</a:t>
            </a:r>
            <a:endParaRPr sz="40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9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1584044"/>
            <a:ext cx="15925800" cy="4917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kern="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lồi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4732" y="7032156"/>
            <a:ext cx="18281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6306" y="6738562"/>
            <a:ext cx="15266894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đúng.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4269" y="8291542"/>
            <a:ext cx="2083731" cy="20798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25271" y="7655104"/>
            <a:ext cx="15266894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b, 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nhau.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4" grpId="0"/>
      <p:bldP spid="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897254" y="720556"/>
            <a:ext cx="27813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3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tập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7759" y="837677"/>
            <a:ext cx="126111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35.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66566"/>
            <a:ext cx="12020001" cy="7620434"/>
          </a:xfrm>
          <a:prstGeom prst="rect">
            <a:avLst/>
          </a:prstGeom>
        </p:spPr>
      </p:pic>
      <p:grpSp>
        <p:nvGrpSpPr>
          <p:cNvPr id="13" name="Google Shape;305;p14"/>
          <p:cNvGrpSpPr/>
          <p:nvPr/>
        </p:nvGrpSpPr>
        <p:grpSpPr>
          <a:xfrm flipH="1">
            <a:off x="549939" y="2324100"/>
            <a:ext cx="2351174" cy="1289304"/>
            <a:chOff x="7837953" y="804641"/>
            <a:chExt cx="2022200" cy="1289304"/>
          </a:xfrm>
        </p:grpSpPr>
        <p:pic>
          <p:nvPicPr>
            <p:cNvPr id="14" name="Google Shape;306;p14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98893" y="3354348"/>
            <a:ext cx="559230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35a: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Ngũ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8893" y="4273274"/>
            <a:ext cx="559230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35b: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0269" y="5228143"/>
            <a:ext cx="559230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35c: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571" y="6147069"/>
            <a:ext cx="559230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35d: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3346" y="6996164"/>
            <a:ext cx="586265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35e: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1970" y="7862592"/>
            <a:ext cx="586265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35f: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nhị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897254" y="720556"/>
            <a:ext cx="27813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3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tập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4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7759" y="837677"/>
            <a:ext cx="126111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1752600" y="3314699"/>
          <a:ext cx="15316200" cy="6546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9050"/>
                <a:gridCol w="3829050"/>
                <a:gridCol w="3829050"/>
                <a:gridCol w="3829050"/>
              </a:tblGrid>
              <a:tr h="148638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Đa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giác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đều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mỗi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1486382">
                <a:tc>
                  <a:txBody>
                    <a:bodyPr/>
                    <a:lstStyle/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1486382">
                <a:tc>
                  <a:txBody>
                    <a:bodyPr/>
                    <a:lstStyle/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888711"/>
            <a:ext cx="2058924" cy="23545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5919" y="7429500"/>
            <a:ext cx="2432830" cy="2365718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897254" y="720556"/>
            <a:ext cx="27813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3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tập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4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7759" y="837677"/>
            <a:ext cx="126111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1752600" y="3314699"/>
          <a:ext cx="15316200" cy="6546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9050"/>
                <a:gridCol w="3829050"/>
                <a:gridCol w="3829050"/>
                <a:gridCol w="3829050"/>
              </a:tblGrid>
              <a:tr h="148638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Đa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giác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đều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mỗi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1486382">
                <a:tc>
                  <a:txBody>
                    <a:bodyPr/>
                    <a:lstStyle/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1486382">
                <a:tc>
                  <a:txBody>
                    <a:bodyPr/>
                    <a:lstStyle/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888711"/>
            <a:ext cx="2058924" cy="23545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5919" y="7429500"/>
            <a:ext cx="2432830" cy="23657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67420" y="5372100"/>
            <a:ext cx="2410428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en-US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53124" y="7882960"/>
            <a:ext cx="2410428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en-US" sz="40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912896" y="5347447"/>
            <a:ext cx="2410428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en-US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911796" y="7882960"/>
            <a:ext cx="2410428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lang="en-US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14173216" y="5387788"/>
                <a:ext cx="2410428" cy="995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kern="100" dirty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 kern="100" dirty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mbria Math" panose="02040503050406030204" pitchFamily="18" charset="0"/>
                            </a:rPr>
                            <m:t>120</m:t>
                          </m:r>
                        </m:e>
                        <m:sup>
                          <m:r>
                            <a:rPr lang="en-US" sz="4000" i="1" kern="100" dirty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3216" y="5387788"/>
                <a:ext cx="2410428" cy="995680"/>
              </a:xfrm>
              <a:prstGeom prst="rect">
                <a:avLst/>
              </a:prstGeom>
              <a:blipFill rotWithShape="1">
                <a:blip r:embed="rId5"/>
                <a:stretch>
                  <a:fillRect l="-1" t="-45" r="26" b="4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14249158" y="7962830"/>
                <a:ext cx="2410428" cy="995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4000" i="1" kern="100" dirty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 kern="100" dirty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mbria Math" panose="02040503050406030204" pitchFamily="18" charset="0"/>
                            </a:rPr>
                            <m:t>128</m:t>
                          </m:r>
                          <m:r>
                            <a:rPr lang="en-US" sz="4000" i="1" kern="100" dirty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i="1" kern="100" dirty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mbria Math" panose="02040503050406030204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4000" i="1" kern="100" dirty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9158" y="7962830"/>
                <a:ext cx="2410428" cy="995680"/>
              </a:xfrm>
              <a:prstGeom prst="rect">
                <a:avLst/>
              </a:prstGeom>
              <a:blipFill rotWithShape="1">
                <a:blip r:embed="rId6"/>
                <a:stretch>
                  <a:fillRect l="-16" t="-57" r="15" b="5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463684" y="334920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45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5</a:t>
            </a:r>
            <a:endParaRPr sz="45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91401" y="445774"/>
            <a:ext cx="12771172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HS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endParaRPr lang="en-US" sz="3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13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2" name="HƯỚNG DẪN VẼ LỤC GIÁC ĐỀ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6275668" y="3390900"/>
              <a:ext cx="6497291" cy="12050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Dạng 2. Phép quay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00419" y="229584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45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6</a:t>
            </a:r>
            <a:endParaRPr sz="45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500419" y="16383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289" y="4911520"/>
            <a:ext cx="11742672" cy="86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O.</a:t>
            </a:r>
            <a:endParaRPr lang="en-US" sz="3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304800" y="5966010"/>
                <a:ext cx="8016908" cy="3666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a) Hình 37a, phép quay </a:t>
                </a:r>
                <a:r>
                  <a:rPr lang="vi-VN" sz="3800" b="1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ngược chiều tâm O</a:t>
                </a:r>
                <a:r>
                  <a:rPr lang="en-US" sz="3800" b="1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3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𝟓𝟏</m:t>
                        </m:r>
                      </m:e>
                      <m:sup>
                        <m:r>
                          <a:rPr lang="en-US" sz="3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vi-VN" sz="38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 biến các điểm A, B, C, D, E, G, H lần lượt thành các điểm H, A, B, C, D, E, G.</a:t>
                </a:r>
                <a:endParaRPr lang="en-US" sz="38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966010"/>
                <a:ext cx="8016908" cy="3666490"/>
              </a:xfrm>
              <a:prstGeom prst="rect">
                <a:avLst/>
              </a:prstGeom>
              <a:blipFill rotWithShape="1">
                <a:blip r:embed="rId3"/>
                <a:stretch>
                  <a:fillRect t="-5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9144000" y="5966010"/>
                <a:ext cx="8458200" cy="3666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b) Hình 37b, phép quay </a:t>
                </a:r>
                <a:r>
                  <a:rPr lang="vi-VN" sz="3800" b="1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thuận chiều tâm O </a:t>
                </a:r>
                <a14:m>
                  <m:oMath xmlns:m="http://schemas.openxmlformats.org/officeDocument/2006/math">
                    <m:r>
                      <a:rPr lang="en-US" altLang="vi-VN" sz="3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altLang="vi-VN" sz="3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vi-VN" sz="3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𝟓𝟏</m:t>
                        </m:r>
                      </m:e>
                      <m:sup>
                        <m:r>
                          <a:rPr lang="en-US" altLang="vi-VN" sz="3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38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38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biến các điểm A, B, C, D, E, G, H lần lượt thành các điểm B, C, D, E, G, H, A.</a:t>
                </a:r>
                <a:endParaRPr lang="en-US" sz="38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5966010"/>
                <a:ext cx="8458200" cy="3666490"/>
              </a:xfrm>
              <a:prstGeom prst="rect">
                <a:avLst/>
              </a:prstGeom>
              <a:blipFill rotWithShape="1">
                <a:blip r:embed="rId4"/>
                <a:stretch>
                  <a:fillRect t="-5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114300"/>
            <a:ext cx="6781800" cy="4473654"/>
          </a:xfrm>
          <a:prstGeom prst="rect">
            <a:avLst/>
          </a:prstGeom>
        </p:spPr>
      </p:pic>
      <p:pic>
        <p:nvPicPr>
          <p:cNvPr id="1026" name="Picture 2" descr="OPL20U25GSXzBJYl68kk8uQGfFKzs7yb1M4KJWUiLk6ZEvGF+qCIPSnY57AbBFCvTW.2023.18.19+K4lPs7H94VUqPe2XwIsfPRnrXQE//QTEXxb8/8N4CNc6FpgZahzpTjFhMzSA7T/nHJa11DE8Ng2TP3iAmRczFlmslSuUNOgUeb6yRvs0=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114300"/>
            <a:ext cx="3834765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/>
          <p:cNvGrpSpPr/>
          <p:nvPr/>
        </p:nvGrpSpPr>
        <p:grpSpPr>
          <a:xfrm>
            <a:off x="257931" y="42493"/>
            <a:ext cx="17558714" cy="3369367"/>
            <a:chOff x="-7257" y="100066"/>
            <a:chExt cx="8506436" cy="2905001"/>
          </a:xfrm>
        </p:grpSpPr>
        <p:sp>
          <p:nvSpPr>
            <p:cNvPr id="13" name="Hình chữ nhật 12"/>
            <p:cNvSpPr/>
            <p:nvPr/>
          </p:nvSpPr>
          <p:spPr>
            <a:xfrm>
              <a:off x="643014" y="490467"/>
              <a:ext cx="7856165" cy="25146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4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 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371600"/>
              <a:endPara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Ảnh 13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7257" y="100066"/>
              <a:ext cx="1704762" cy="866667"/>
            </a:xfrm>
            <a:prstGeom prst="rect">
              <a:avLst/>
            </a:prstGeom>
          </p:spPr>
        </p:pic>
      </p:grpSp>
      <p:sp>
        <p:nvSpPr>
          <p:cNvPr id="30" name="A"/>
          <p:cNvSpPr/>
          <p:nvPr/>
        </p:nvSpPr>
        <p:spPr>
          <a:xfrm>
            <a:off x="1126666" y="8572499"/>
            <a:ext cx="7929227" cy="1578425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vi-VN" sz="4800" dirty="0">
                <a:solidFill>
                  <a:prstClr val="white"/>
                </a:solidFill>
                <a:latin typeface="Times New Roman" panose="02020603050405020304"/>
              </a:rPr>
              <a:t>C.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/>
              </a:rPr>
              <a:t>Đa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/>
              </a:rPr>
              <a:t>giác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/>
              </a:rPr>
              <a:t>đều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/>
              </a:rPr>
              <a:t>đa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/>
              </a:rPr>
              <a:t>giác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/>
              </a:rPr>
              <a:t>có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/>
              </a:rPr>
              <a:t> </a:t>
            </a:r>
            <a:endParaRPr lang="en-US" sz="4800" dirty="0">
              <a:solidFill>
                <a:prstClr val="white"/>
              </a:solidFill>
              <a:latin typeface="Times New Roman" panose="02020603050405020304"/>
            </a:endParaRPr>
          </a:p>
          <a:p>
            <a:pPr defTabSz="1371600"/>
            <a:r>
              <a:rPr lang="en-US" sz="4800" dirty="0" err="1">
                <a:solidFill>
                  <a:prstClr val="white"/>
                </a:solidFill>
                <a:latin typeface="Times New Roman" panose="02020603050405020304"/>
              </a:rPr>
              <a:t>tất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/>
              </a:rPr>
              <a:t>cả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/>
              </a:rPr>
              <a:t>các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/>
              </a:rPr>
              <a:t>cạnh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/>
              </a:rPr>
              <a:t>bằng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/>
              </a:rPr>
              <a:t>nhau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/>
              </a:rPr>
              <a:t>.</a:t>
            </a:r>
            <a:endParaRPr lang="vi-VN" sz="4800" dirty="0">
              <a:solidFill>
                <a:prstClr val="white"/>
              </a:solidFill>
              <a:latin typeface="Times New Roman" panose="02020603050405020304"/>
            </a:endParaRPr>
          </a:p>
        </p:txBody>
      </p:sp>
      <p:sp>
        <p:nvSpPr>
          <p:cNvPr id="32" name="B"/>
          <p:cNvSpPr/>
          <p:nvPr/>
        </p:nvSpPr>
        <p:spPr>
          <a:xfrm>
            <a:off x="1126666" y="5246917"/>
            <a:ext cx="7929227" cy="277041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vi-VN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A.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Đa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giác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lồi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đa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giác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luôn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nằm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nửa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mặt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phẳng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chứa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bất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kì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cạnh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nào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đa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giác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.</a:t>
            </a:r>
            <a:endParaRPr lang="vi-VN" sz="4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C"/>
          <p:cNvSpPr/>
          <p:nvPr/>
        </p:nvSpPr>
        <p:spPr>
          <a:xfrm flipH="1">
            <a:off x="9258302" y="5246916"/>
            <a:ext cx="7929225" cy="277041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371600"/>
            <a:r>
              <a:rPr lang="vi-VN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B.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vuông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đa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giác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đều</a:t>
            </a:r>
            <a:endParaRPr lang="vi-VN" sz="4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D"/>
          <p:cNvSpPr/>
          <p:nvPr/>
        </p:nvSpPr>
        <p:spPr>
          <a:xfrm flipH="1">
            <a:off x="9264763" y="8572500"/>
            <a:ext cx="7922765" cy="157842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371600"/>
            <a:r>
              <a:rPr lang="vi-VN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D.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nhật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đa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giác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lồi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.</a:t>
            </a:r>
            <a:endParaRPr lang="vi-VN" sz="48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0" y="3685827"/>
            <a:ext cx="1171311" cy="11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ctagon 36"/>
          <p:cNvSpPr/>
          <p:nvPr/>
        </p:nvSpPr>
        <p:spPr>
          <a:xfrm>
            <a:off x="13156923" y="3685827"/>
            <a:ext cx="1635161" cy="1185864"/>
          </a:xfrm>
          <a:prstGeom prst="octag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ctagon 37"/>
          <p:cNvSpPr/>
          <p:nvPr/>
        </p:nvSpPr>
        <p:spPr>
          <a:xfrm>
            <a:off x="13147639" y="3685827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6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ctagon 38"/>
          <p:cNvSpPr/>
          <p:nvPr/>
        </p:nvSpPr>
        <p:spPr>
          <a:xfrm>
            <a:off x="13147639" y="3716687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6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ctagon 39"/>
          <p:cNvSpPr/>
          <p:nvPr/>
        </p:nvSpPr>
        <p:spPr>
          <a:xfrm>
            <a:off x="13133873" y="3729036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6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ctagon 40"/>
          <p:cNvSpPr/>
          <p:nvPr/>
        </p:nvSpPr>
        <p:spPr>
          <a:xfrm>
            <a:off x="13182600" y="3683063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ctagon 41"/>
          <p:cNvSpPr/>
          <p:nvPr/>
        </p:nvSpPr>
        <p:spPr>
          <a:xfrm>
            <a:off x="13147639" y="3741385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6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ctagon 42"/>
          <p:cNvSpPr/>
          <p:nvPr/>
        </p:nvSpPr>
        <p:spPr>
          <a:xfrm>
            <a:off x="13182600" y="3691989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ctagon 43"/>
          <p:cNvSpPr/>
          <p:nvPr/>
        </p:nvSpPr>
        <p:spPr>
          <a:xfrm>
            <a:off x="13106400" y="3695700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6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ctagon 44"/>
          <p:cNvSpPr/>
          <p:nvPr/>
        </p:nvSpPr>
        <p:spPr>
          <a:xfrm>
            <a:off x="13182600" y="3652836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6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ctagon 45"/>
          <p:cNvSpPr/>
          <p:nvPr/>
        </p:nvSpPr>
        <p:spPr>
          <a:xfrm>
            <a:off x="13147639" y="3707761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6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ctagon 46"/>
          <p:cNvSpPr/>
          <p:nvPr/>
        </p:nvSpPr>
        <p:spPr>
          <a:xfrm>
            <a:off x="13106400" y="3729036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6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00419" y="229584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45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6</a:t>
            </a:r>
            <a:endParaRPr sz="45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500419" y="16383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289" y="4911520"/>
            <a:ext cx="11742672" cy="86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O.</a:t>
            </a:r>
            <a:endParaRPr lang="en-US" sz="3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5966010"/>
            <a:ext cx="8016908" cy="349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800" dirty="0">
                <a:ea typeface="Times New Roman" panose="02020603050405020304" pitchFamily="18" charset="0"/>
                <a:cs typeface="Arial" panose="020B0604020202020204" pitchFamily="34" charset="0"/>
              </a:rPr>
              <a:t>c) Hình 38a, phép quay </a:t>
            </a:r>
            <a:r>
              <a:rPr lang="vi-VN" sz="38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thuận chiều tâm O</a:t>
            </a:r>
            <a:r>
              <a:rPr lang="en-US" sz="38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45</a:t>
            </a:r>
            <a:r>
              <a:rPr lang="en-US" sz="3800" b="1" baseline="30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800" dirty="0">
                <a:ea typeface="Times New Roman" panose="02020603050405020304" pitchFamily="18" charset="0"/>
                <a:cs typeface="Arial" panose="020B0604020202020204" pitchFamily="34" charset="0"/>
              </a:rPr>
              <a:t> biến các điểm A, B, C, D, E, G, H, K lần lượt thành các điểm B, C, D, E, G, H, K, A.</a:t>
            </a:r>
            <a:endParaRPr lang="en-US" sz="3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0" y="5966010"/>
            <a:ext cx="8458200" cy="349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800" dirty="0">
                <a:ea typeface="Times New Roman" panose="02020603050405020304" pitchFamily="18" charset="0"/>
                <a:cs typeface="Arial" panose="020B0604020202020204" pitchFamily="34" charset="0"/>
              </a:rPr>
              <a:t>d) Hình 38b, phép quay </a:t>
            </a:r>
            <a:r>
              <a:rPr lang="vi-VN" sz="38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ngược chiều tâm O</a:t>
            </a:r>
            <a:r>
              <a:rPr lang="vi-VN" sz="38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45</a:t>
            </a:r>
            <a:r>
              <a:rPr lang="en-US" sz="3800" b="1" baseline="30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 </a:t>
            </a:r>
            <a:r>
              <a:rPr lang="vi-VN" sz="3800" dirty="0">
                <a:ea typeface="Times New Roman" panose="02020603050405020304" pitchFamily="18" charset="0"/>
                <a:cs typeface="Arial" panose="020B0604020202020204" pitchFamily="34" charset="0"/>
              </a:rPr>
              <a:t>biến các điểm A, B, C, D, E, G, H, K lần lượt thành các điểm K, A, B, C, D, E, G, H.</a:t>
            </a:r>
            <a:endParaRPr lang="en-US" sz="3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44774"/>
            <a:ext cx="7020715" cy="4566746"/>
          </a:xfrm>
          <a:prstGeom prst="rect">
            <a:avLst/>
          </a:prstGeom>
        </p:spPr>
      </p:pic>
      <p:pic>
        <p:nvPicPr>
          <p:cNvPr id="1026" name="Picture 2" descr="OPL20U25GSXzBJYl68kk8uQGfFKzs7yb1M4KJWUiLk6ZEvGF+qCIPSnY57AbBFCvTW.2023.18.19+K4lPs7H94VUqPe2XwIsfPRnrXQE//QTEXxb8/8N4CNc6FpgZahzpTjFhMzSA7T/nHJa11DE8Ng2TP3iAmRczFlmslSuUNOgUeb6yRvs0=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114300"/>
            <a:ext cx="3834765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của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chương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IX. </a:t>
              </a:r>
              <a:endParaRPr sz="40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7 tr.91 SGK.</a:t>
              </a:r>
              <a:endParaRPr sz="40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3507686"/>
              <a:ext cx="4539800" cy="1850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mới</a:t>
              </a:r>
              <a:r>
                <a:rPr lang="en-US" sz="38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: </a:t>
              </a:r>
              <a:r>
                <a:rPr lang="en-US" sz="3800" b="1" i="1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“</a:t>
              </a:r>
              <a:r>
                <a:rPr lang="en-US" sz="3800" b="1" i="1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Bài</a:t>
              </a:r>
              <a:r>
                <a:rPr lang="en-US" sz="3800" b="1" i="1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1: </a:t>
              </a:r>
              <a:r>
                <a:rPr lang="en-US" sz="3800" b="1" i="1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Hình</a:t>
              </a:r>
              <a:r>
                <a:rPr lang="en-US" sz="3800" b="1" i="1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800" b="1" i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trụ”.</a:t>
              </a:r>
              <a:endParaRPr sz="3800" b="1" i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7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  <a:endParaRPr lang="en-US" sz="7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/>
          <p:cNvGrpSpPr/>
          <p:nvPr/>
        </p:nvGrpSpPr>
        <p:grpSpPr>
          <a:xfrm>
            <a:off x="-94554" y="-219478"/>
            <a:ext cx="17592306" cy="2155872"/>
            <a:chOff x="-7257" y="100066"/>
            <a:chExt cx="8715207" cy="1814815"/>
          </a:xfrm>
        </p:grpSpPr>
        <p:sp>
          <p:nvSpPr>
            <p:cNvPr id="13" name="Hình chữ nhật 12"/>
            <p:cNvSpPr/>
            <p:nvPr/>
          </p:nvSpPr>
          <p:spPr>
            <a:xfrm>
              <a:off x="851785" y="737559"/>
              <a:ext cx="7856165" cy="117732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4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2.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lồi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371600"/>
              <a:endPara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Ảnh 13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7257" y="100066"/>
              <a:ext cx="1704762" cy="866667"/>
            </a:xfrm>
            <a:prstGeom prst="rect">
              <a:avLst/>
            </a:prstGeom>
          </p:spPr>
        </p:pic>
      </p:grpSp>
      <p:pic>
        <p:nvPicPr>
          <p:cNvPr id="2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4147" y="4999491"/>
            <a:ext cx="1171311" cy="11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A"/>
          <p:cNvSpPr/>
          <p:nvPr/>
        </p:nvSpPr>
        <p:spPr>
          <a:xfrm flipH="1">
            <a:off x="437285" y="6266535"/>
            <a:ext cx="7789682" cy="1616532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4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"/>
          <p:cNvSpPr/>
          <p:nvPr/>
        </p:nvSpPr>
        <p:spPr>
          <a:xfrm flipH="1">
            <a:off x="9708069" y="8322021"/>
            <a:ext cx="7789683" cy="1616532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vi-VN" sz="4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"/>
          <p:cNvSpPr/>
          <p:nvPr/>
        </p:nvSpPr>
        <p:spPr>
          <a:xfrm flipH="1">
            <a:off x="9708070" y="6266536"/>
            <a:ext cx="7789682" cy="16165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4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D"/>
          <p:cNvSpPr/>
          <p:nvPr/>
        </p:nvSpPr>
        <p:spPr>
          <a:xfrm flipH="1">
            <a:off x="437285" y="8322021"/>
            <a:ext cx="7789683" cy="1616532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4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ctagon 29"/>
          <p:cNvSpPr/>
          <p:nvPr/>
        </p:nvSpPr>
        <p:spPr>
          <a:xfrm>
            <a:off x="12731675" y="4993728"/>
            <a:ext cx="1635161" cy="1185864"/>
          </a:xfrm>
          <a:prstGeom prst="octag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ctagon 35"/>
          <p:cNvSpPr/>
          <p:nvPr/>
        </p:nvSpPr>
        <p:spPr>
          <a:xfrm>
            <a:off x="12731675" y="499372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ctagon 36"/>
          <p:cNvSpPr/>
          <p:nvPr/>
        </p:nvSpPr>
        <p:spPr>
          <a:xfrm>
            <a:off x="12731675" y="499372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ctagon 37"/>
          <p:cNvSpPr/>
          <p:nvPr/>
        </p:nvSpPr>
        <p:spPr>
          <a:xfrm>
            <a:off x="12731675" y="499372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ctagon 38"/>
          <p:cNvSpPr/>
          <p:nvPr/>
        </p:nvSpPr>
        <p:spPr>
          <a:xfrm>
            <a:off x="12731675" y="499372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ctagon 39"/>
          <p:cNvSpPr/>
          <p:nvPr/>
        </p:nvSpPr>
        <p:spPr>
          <a:xfrm>
            <a:off x="12731675" y="499372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ctagon 40"/>
          <p:cNvSpPr/>
          <p:nvPr/>
        </p:nvSpPr>
        <p:spPr>
          <a:xfrm>
            <a:off x="12731675" y="499372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ctagon 41"/>
          <p:cNvSpPr/>
          <p:nvPr/>
        </p:nvSpPr>
        <p:spPr>
          <a:xfrm>
            <a:off x="12731675" y="499372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ctagon 42"/>
          <p:cNvSpPr/>
          <p:nvPr/>
        </p:nvSpPr>
        <p:spPr>
          <a:xfrm>
            <a:off x="12731675" y="499372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ctagon 43"/>
          <p:cNvSpPr/>
          <p:nvPr/>
        </p:nvSpPr>
        <p:spPr>
          <a:xfrm>
            <a:off x="12728987" y="499372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ctagon 44"/>
          <p:cNvSpPr/>
          <p:nvPr/>
        </p:nvSpPr>
        <p:spPr>
          <a:xfrm>
            <a:off x="12731675" y="499372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725" y="1743674"/>
            <a:ext cx="10579886" cy="4435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/>
          <p:cNvGrpSpPr/>
          <p:nvPr/>
        </p:nvGrpSpPr>
        <p:grpSpPr>
          <a:xfrm>
            <a:off x="311726" y="228600"/>
            <a:ext cx="17860343" cy="4076700"/>
            <a:chOff x="-7257" y="100066"/>
            <a:chExt cx="8473022" cy="3864428"/>
          </a:xfrm>
        </p:grpSpPr>
        <p:sp>
          <p:nvSpPr>
            <p:cNvPr id="13" name="Hình chữ nhật 12"/>
            <p:cNvSpPr/>
            <p:nvPr/>
          </p:nvSpPr>
          <p:spPr>
            <a:xfrm>
              <a:off x="609600" y="533399"/>
              <a:ext cx="7856165" cy="343109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4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3.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chữ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nhật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thoi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vuông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tam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tam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đều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bao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nhiêu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đa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đều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Ảnh 13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7257" y="100066"/>
              <a:ext cx="1704762" cy="866667"/>
            </a:xfrm>
            <a:prstGeom prst="rect">
              <a:avLst/>
            </a:prstGeom>
          </p:spPr>
        </p:pic>
      </p:grpSp>
      <p:sp>
        <p:nvSpPr>
          <p:cNvPr id="30" name="A"/>
          <p:cNvSpPr/>
          <p:nvPr/>
        </p:nvSpPr>
        <p:spPr>
          <a:xfrm flipH="1">
            <a:off x="9402543" y="6852969"/>
            <a:ext cx="7880235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B.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2</a:t>
            </a:r>
            <a:endParaRPr lang="vi-VN" sz="4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B"/>
          <p:cNvSpPr/>
          <p:nvPr/>
        </p:nvSpPr>
        <p:spPr>
          <a:xfrm>
            <a:off x="1087559" y="8572500"/>
            <a:ext cx="7880237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vi-VN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  C.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3</a:t>
            </a:r>
            <a:endParaRPr lang="vi-VN" sz="4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C"/>
          <p:cNvSpPr/>
          <p:nvPr/>
        </p:nvSpPr>
        <p:spPr>
          <a:xfrm>
            <a:off x="1087559" y="6852969"/>
            <a:ext cx="7886697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vi-VN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  A. 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1</a:t>
            </a:r>
            <a:endParaRPr lang="vi-VN" sz="4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D"/>
          <p:cNvSpPr/>
          <p:nvPr/>
        </p:nvSpPr>
        <p:spPr>
          <a:xfrm flipH="1">
            <a:off x="9402543" y="8572500"/>
            <a:ext cx="7880235" cy="119199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D.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</a:rPr>
              <a:t> 4</a:t>
            </a:r>
            <a:endParaRPr lang="vi-VN" sz="4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5759" y="4657428"/>
            <a:ext cx="1171311" cy="11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ctagon 36"/>
          <p:cNvSpPr/>
          <p:nvPr/>
        </p:nvSpPr>
        <p:spPr>
          <a:xfrm>
            <a:off x="12953287" y="4651665"/>
            <a:ext cx="1635161" cy="1185864"/>
          </a:xfrm>
          <a:prstGeom prst="octag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ctagon 37"/>
          <p:cNvSpPr/>
          <p:nvPr/>
        </p:nvSpPr>
        <p:spPr>
          <a:xfrm>
            <a:off x="12953287" y="4651665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ctagon 38"/>
          <p:cNvSpPr/>
          <p:nvPr/>
        </p:nvSpPr>
        <p:spPr>
          <a:xfrm>
            <a:off x="12953287" y="4651665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ctagon 39"/>
          <p:cNvSpPr/>
          <p:nvPr/>
        </p:nvSpPr>
        <p:spPr>
          <a:xfrm>
            <a:off x="12953287" y="4651665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ctagon 40"/>
          <p:cNvSpPr/>
          <p:nvPr/>
        </p:nvSpPr>
        <p:spPr>
          <a:xfrm>
            <a:off x="12953287" y="4651665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ctagon 41"/>
          <p:cNvSpPr/>
          <p:nvPr/>
        </p:nvSpPr>
        <p:spPr>
          <a:xfrm>
            <a:off x="12953287" y="4651665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ctagon 42"/>
          <p:cNvSpPr/>
          <p:nvPr/>
        </p:nvSpPr>
        <p:spPr>
          <a:xfrm>
            <a:off x="12953287" y="4651665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ctagon 43"/>
          <p:cNvSpPr/>
          <p:nvPr/>
        </p:nvSpPr>
        <p:spPr>
          <a:xfrm>
            <a:off x="12953287" y="4651665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ctagon 44"/>
          <p:cNvSpPr/>
          <p:nvPr/>
        </p:nvSpPr>
        <p:spPr>
          <a:xfrm>
            <a:off x="12953287" y="4651665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ctagon 45"/>
          <p:cNvSpPr/>
          <p:nvPr/>
        </p:nvSpPr>
        <p:spPr>
          <a:xfrm>
            <a:off x="12950599" y="4651665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ctagon 46"/>
          <p:cNvSpPr/>
          <p:nvPr/>
        </p:nvSpPr>
        <p:spPr>
          <a:xfrm>
            <a:off x="12953287" y="4651665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/>
          <p:cNvGrpSpPr/>
          <p:nvPr/>
        </p:nvGrpSpPr>
        <p:grpSpPr>
          <a:xfrm>
            <a:off x="-31174" y="60576"/>
            <a:ext cx="18111356" cy="4421901"/>
            <a:chOff x="-7257" y="100066"/>
            <a:chExt cx="8473022" cy="2947934"/>
          </a:xfrm>
        </p:grpSpPr>
        <p:sp>
          <p:nvSpPr>
            <p:cNvPr id="13" name="Hình chữ nhật 12"/>
            <p:cNvSpPr/>
            <p:nvPr/>
          </p:nvSpPr>
          <p:spPr>
            <a:xfrm>
              <a:off x="609600" y="533400"/>
              <a:ext cx="7856165" cy="25146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4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4.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đa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đều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Ảnh 13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7257" y="100066"/>
              <a:ext cx="1704762" cy="86666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A"/>
              <p:cNvSpPr/>
              <p:nvPr/>
            </p:nvSpPr>
            <p:spPr>
              <a:xfrm>
                <a:off x="1994057" y="6276559"/>
                <a:ext cx="6889061" cy="1739321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A.</a:t>
                </a:r>
                <a:r>
                  <a:rPr lang="en-US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4800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800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4800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r>
                              <a:rPr lang="en-US" sz="4800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en-US" sz="4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800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180</m:t>
                            </m:r>
                          </m:e>
                          <m:sup>
                            <m:r>
                              <a:rPr lang="en-US" sz="4800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num>
                      <m:den>
                        <m:r>
                          <a:rPr lang="en-US" sz="4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057" y="6276559"/>
                <a:ext cx="6889061" cy="1739321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2"/>
                <a:stretch>
                  <a:fillRect l="-94" t="-378" r="-118" b="-1006"/>
                </a:stretch>
              </a:blip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B"/>
              <p:cNvSpPr/>
              <p:nvPr/>
            </p:nvSpPr>
            <p:spPr>
              <a:xfrm>
                <a:off x="1994056" y="8384353"/>
                <a:ext cx="6889061" cy="1739321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C.</a:t>
                </a:r>
                <a:r>
                  <a:rPr lang="en-US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4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4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4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vi-VN" sz="4800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2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056" y="8384353"/>
                <a:ext cx="6889061" cy="1739321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3"/>
                <a:stretch>
                  <a:fillRect l="-94" t="-391" r="-118" b="-1030"/>
                </a:stretch>
              </a:blip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"/>
              <p:cNvSpPr/>
              <p:nvPr/>
            </p:nvSpPr>
            <p:spPr>
              <a:xfrm flipH="1">
                <a:off x="9411716" y="6278014"/>
                <a:ext cx="6882230" cy="1739321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4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4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r>
                              <a:rPr lang="en-US" sz="4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180</m:t>
                            </m:r>
                          </m:e>
                          <m:sup>
                            <m:r>
                              <a:rPr lang="en-US" sz="4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num>
                      <m:den>
                        <m:r>
                          <a:rPr lang="en-US" sz="4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3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411716" y="6278014"/>
                <a:ext cx="6882230" cy="1739321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4"/>
                <a:stretch>
                  <a:fillRect l="-125" t="-388" r="-85" b="-1032"/>
                </a:stretch>
              </a:blip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D"/>
              <p:cNvSpPr/>
              <p:nvPr/>
            </p:nvSpPr>
            <p:spPr>
              <a:xfrm flipH="1">
                <a:off x="9411716" y="8384353"/>
                <a:ext cx="6882228" cy="174077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D.</a:t>
                </a:r>
                <a:r>
                  <a:rPr lang="en-US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4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vi-VN" sz="4800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411716" y="8384353"/>
                <a:ext cx="6882228" cy="174077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5"/>
                <a:stretch>
                  <a:fillRect l="-125" t="-391" r="-85" b="-1018"/>
                </a:stretch>
              </a:blip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8976" y="4849496"/>
            <a:ext cx="1171311" cy="11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ctagon 35"/>
          <p:cNvSpPr/>
          <p:nvPr/>
        </p:nvSpPr>
        <p:spPr>
          <a:xfrm>
            <a:off x="12946504" y="4843733"/>
            <a:ext cx="1635161" cy="1185864"/>
          </a:xfrm>
          <a:prstGeom prst="octag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ctagon 36"/>
          <p:cNvSpPr/>
          <p:nvPr/>
        </p:nvSpPr>
        <p:spPr>
          <a:xfrm>
            <a:off x="12946504" y="4843733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ctagon 37"/>
          <p:cNvSpPr/>
          <p:nvPr/>
        </p:nvSpPr>
        <p:spPr>
          <a:xfrm>
            <a:off x="12946504" y="4843733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ctagon 38"/>
          <p:cNvSpPr/>
          <p:nvPr/>
        </p:nvSpPr>
        <p:spPr>
          <a:xfrm>
            <a:off x="12946504" y="4843733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ctagon 39"/>
          <p:cNvSpPr/>
          <p:nvPr/>
        </p:nvSpPr>
        <p:spPr>
          <a:xfrm>
            <a:off x="12946504" y="4843733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ctagon 40"/>
          <p:cNvSpPr/>
          <p:nvPr/>
        </p:nvSpPr>
        <p:spPr>
          <a:xfrm>
            <a:off x="12946504" y="4843733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ctagon 41"/>
          <p:cNvSpPr/>
          <p:nvPr/>
        </p:nvSpPr>
        <p:spPr>
          <a:xfrm>
            <a:off x="12946504" y="4843733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ctagon 42"/>
          <p:cNvSpPr/>
          <p:nvPr/>
        </p:nvSpPr>
        <p:spPr>
          <a:xfrm>
            <a:off x="12946504" y="4843733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ctagon 43"/>
          <p:cNvSpPr/>
          <p:nvPr/>
        </p:nvSpPr>
        <p:spPr>
          <a:xfrm>
            <a:off x="12946504" y="4843733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ctagon 44"/>
          <p:cNvSpPr/>
          <p:nvPr/>
        </p:nvSpPr>
        <p:spPr>
          <a:xfrm>
            <a:off x="12943816" y="4843733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ctagon 45"/>
          <p:cNvSpPr/>
          <p:nvPr/>
        </p:nvSpPr>
        <p:spPr>
          <a:xfrm>
            <a:off x="12946504" y="4843733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/>
          <p:cNvGrpSpPr/>
          <p:nvPr/>
        </p:nvGrpSpPr>
        <p:grpSpPr>
          <a:xfrm>
            <a:off x="-186544" y="-334215"/>
            <a:ext cx="18142034" cy="4421901"/>
            <a:chOff x="-7257" y="100066"/>
            <a:chExt cx="8473022" cy="294793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Hình chữ nhật 12"/>
                <p:cNvSpPr/>
                <p:nvPr/>
              </p:nvSpPr>
              <p:spPr>
                <a:xfrm>
                  <a:off x="609600" y="533400"/>
                  <a:ext cx="7856165" cy="2514600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chemeClr val="accent2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r>
                    <a:rPr lang="en-US" sz="48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Câu 5.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Tổng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đo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tất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cả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ngũ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giác đều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𝑨𝑩𝑪𝑫𝑬</m:t>
                      </m:r>
                    </m:oMath>
                  </a14:m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endParaRPr lang="vi-VN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3" name="Hình chữ nhật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" y="533400"/>
                  <a:ext cx="7856165" cy="2514600"/>
                </a:xfrm>
                <a:prstGeom prst="rect">
                  <a:avLst/>
                </a:prstGeom>
                <a:blipFill rotWithShape="1">
                  <a:blip r:embed="rId1"/>
                </a:blipFill>
                <a:ln w="76200">
                  <a:solidFill>
                    <a:schemeClr val="accent2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Ảnh 1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7257" y="100066"/>
              <a:ext cx="1704762" cy="86666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A"/>
              <p:cNvSpPr/>
              <p:nvPr/>
            </p:nvSpPr>
            <p:spPr>
              <a:xfrm flipH="1">
                <a:off x="10388417" y="8179415"/>
                <a:ext cx="7451520" cy="185177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/>
                <a:r>
                  <a:rPr lang="en-US" sz="4800" dirty="0">
                    <a:solidFill>
                      <a:prstClr val="white"/>
                    </a:solidFill>
                    <a:latin typeface="Calibri Light" panose="020F0302020204030204"/>
                  </a:rPr>
                  <a:t> </a:t>
                </a:r>
                <a:r>
                  <a:rPr lang="vi-VN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4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vi-VN" sz="4800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388417" y="8179415"/>
                <a:ext cx="7451520" cy="185177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3"/>
                <a:stretch>
                  <a:fillRect l="-117" t="-376" r="-82" b="-955"/>
                </a:stretch>
              </a:blip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B"/>
              <p:cNvSpPr/>
              <p:nvPr/>
            </p:nvSpPr>
            <p:spPr>
              <a:xfrm>
                <a:off x="2093345" y="8179415"/>
                <a:ext cx="7451520" cy="185177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/>
                <a:r>
                  <a:rPr lang="vi-VN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4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vi-VN" sz="4800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2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3345" y="8179415"/>
                <a:ext cx="7451520" cy="185177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4"/>
                <a:stretch>
                  <a:fillRect l="-90" t="-376" r="-108" b="-955"/>
                </a:stretch>
              </a:blip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"/>
              <p:cNvSpPr/>
              <p:nvPr/>
            </p:nvSpPr>
            <p:spPr>
              <a:xfrm>
                <a:off x="2050194" y="6036631"/>
                <a:ext cx="7451520" cy="185177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/>
                <a:r>
                  <a:rPr lang="vi-VN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8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500</m:t>
                        </m:r>
                      </m:e>
                      <m:sup>
                        <m:r>
                          <a:rPr lang="en-US" sz="4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vi-VN" sz="4800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3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194" y="6036631"/>
                <a:ext cx="7451520" cy="185177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5"/>
                <a:stretch>
                  <a:fillRect l="-91" t="-360" r="-108" b="-937"/>
                </a:stretch>
              </a:blip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D"/>
              <p:cNvSpPr/>
              <p:nvPr/>
            </p:nvSpPr>
            <p:spPr>
              <a:xfrm flipH="1">
                <a:off x="10388417" y="6036631"/>
                <a:ext cx="7451520" cy="185177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/>
                <a:r>
                  <a:rPr lang="en-US" sz="4800" dirty="0">
                    <a:solidFill>
                      <a:prstClr val="white"/>
                    </a:solidFill>
                    <a:latin typeface="Calibri Light" panose="020F0302020204030204"/>
                  </a:rPr>
                  <a:t>  </a:t>
                </a:r>
                <a:r>
                  <a:rPr lang="vi-VN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4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vi-VN" sz="4800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388417" y="6036631"/>
                <a:ext cx="7451520" cy="185177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6"/>
                <a:stretch>
                  <a:fillRect l="-117" t="-360" r="-82" b="-937"/>
                </a:stretch>
              </a:blip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067" y="4351872"/>
            <a:ext cx="1171311" cy="11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ctagon 35"/>
          <p:cNvSpPr/>
          <p:nvPr/>
        </p:nvSpPr>
        <p:spPr>
          <a:xfrm>
            <a:off x="12796595" y="4346109"/>
            <a:ext cx="1635161" cy="1185864"/>
          </a:xfrm>
          <a:prstGeom prst="octag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ctagon 36"/>
          <p:cNvSpPr/>
          <p:nvPr/>
        </p:nvSpPr>
        <p:spPr>
          <a:xfrm>
            <a:off x="12796595" y="4346109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ctagon 37"/>
          <p:cNvSpPr/>
          <p:nvPr/>
        </p:nvSpPr>
        <p:spPr>
          <a:xfrm>
            <a:off x="12796595" y="4346109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ctagon 38"/>
          <p:cNvSpPr/>
          <p:nvPr/>
        </p:nvSpPr>
        <p:spPr>
          <a:xfrm>
            <a:off x="12796595" y="4346109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ctagon 39"/>
          <p:cNvSpPr/>
          <p:nvPr/>
        </p:nvSpPr>
        <p:spPr>
          <a:xfrm>
            <a:off x="12796595" y="4346109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ctagon 40"/>
          <p:cNvSpPr/>
          <p:nvPr/>
        </p:nvSpPr>
        <p:spPr>
          <a:xfrm>
            <a:off x="12796595" y="4346109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ctagon 41"/>
          <p:cNvSpPr/>
          <p:nvPr/>
        </p:nvSpPr>
        <p:spPr>
          <a:xfrm>
            <a:off x="12796595" y="4346109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ctagon 42"/>
          <p:cNvSpPr/>
          <p:nvPr/>
        </p:nvSpPr>
        <p:spPr>
          <a:xfrm>
            <a:off x="12796595" y="4346109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ctagon 43"/>
          <p:cNvSpPr/>
          <p:nvPr/>
        </p:nvSpPr>
        <p:spPr>
          <a:xfrm>
            <a:off x="12796595" y="4346109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ctagon 44"/>
          <p:cNvSpPr/>
          <p:nvPr/>
        </p:nvSpPr>
        <p:spPr>
          <a:xfrm>
            <a:off x="12793907" y="4346109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ctagon 45"/>
          <p:cNvSpPr/>
          <p:nvPr/>
        </p:nvSpPr>
        <p:spPr>
          <a:xfrm>
            <a:off x="12796595" y="4346109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/>
          <p:cNvGrpSpPr/>
          <p:nvPr/>
        </p:nvGrpSpPr>
        <p:grpSpPr>
          <a:xfrm>
            <a:off x="-1" y="228601"/>
            <a:ext cx="17440640" cy="4211915"/>
            <a:chOff x="-7257" y="100066"/>
            <a:chExt cx="8345985" cy="280794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Hình chữ nhật 12"/>
                <p:cNvSpPr/>
                <p:nvPr/>
              </p:nvSpPr>
              <p:spPr>
                <a:xfrm>
                  <a:off x="482563" y="393409"/>
                  <a:ext cx="7856165" cy="2514600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chemeClr val="accent2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r>
                    <a:rPr lang="en-US" sz="48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Câu 6.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tọa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Oxy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𝑨</m:t>
                      </m:r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(−</m:t>
                      </m:r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;−</m:t>
                      </m:r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Phép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quay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thuận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chiều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90</a:t>
                  </a:r>
                  <a:r>
                    <a:rPr lang="en-US" sz="4800" b="1" baseline="30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tâm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O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thành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I. Khi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tọa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I </a:t>
                  </a:r>
                  <a:r>
                    <a:rPr lang="en-US" sz="4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endParaRPr lang="vi-VN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3" name="Hình chữ nhật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563" y="393409"/>
                  <a:ext cx="7856165" cy="2514600"/>
                </a:xfrm>
                <a:prstGeom prst="rect">
                  <a:avLst/>
                </a:prstGeom>
                <a:blipFill rotWithShape="1">
                  <a:blip r:embed="rId1"/>
                </a:blipFill>
                <a:ln w="76200">
                  <a:solidFill>
                    <a:schemeClr val="accent2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Ảnh 1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7257" y="100066"/>
              <a:ext cx="1704762" cy="86666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A"/>
              <p:cNvSpPr/>
              <p:nvPr/>
            </p:nvSpPr>
            <p:spPr>
              <a:xfrm>
                <a:off x="2397444" y="8170475"/>
                <a:ext cx="6515097" cy="172637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C.</a:t>
                </a:r>
                <a:r>
                  <a:rPr lang="en-US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4800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444" y="8170475"/>
                <a:ext cx="6515097" cy="172637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3"/>
                <a:stretch>
                  <a:fillRect l="-102" t="-401" r="-122" b="-1045"/>
                </a:stretch>
              </a:blip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B"/>
              <p:cNvSpPr/>
              <p:nvPr/>
            </p:nvSpPr>
            <p:spPr>
              <a:xfrm>
                <a:off x="2397444" y="6165635"/>
                <a:ext cx="6515097" cy="172637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A.</a:t>
                </a:r>
                <a:r>
                  <a:rPr lang="en-US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4800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2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444" y="6165635"/>
                <a:ext cx="6515097" cy="172637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4"/>
                <a:stretch>
                  <a:fillRect l="-102" t="-392" r="-122" b="-1053"/>
                </a:stretch>
              </a:blip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"/>
              <p:cNvSpPr/>
              <p:nvPr/>
            </p:nvSpPr>
            <p:spPr>
              <a:xfrm flipH="1">
                <a:off x="9948203" y="6165635"/>
                <a:ext cx="6508637" cy="172637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B.</a:t>
                </a:r>
                <a:r>
                  <a:rPr lang="en-US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;−</m:t>
                    </m:r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 </a:t>
                </a:r>
                <a:endParaRPr lang="vi-VN" sz="4800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3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948203" y="6165635"/>
                <a:ext cx="6508637" cy="172637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5"/>
                <a:stretch>
                  <a:fillRect l="-131" t="-392" r="-95" b="-1053"/>
                </a:stretch>
              </a:blip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D"/>
              <p:cNvSpPr/>
              <p:nvPr/>
            </p:nvSpPr>
            <p:spPr>
              <a:xfrm flipH="1">
                <a:off x="9948200" y="8170477"/>
                <a:ext cx="6508637" cy="172637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D.</a:t>
                </a:r>
                <a:r>
                  <a:rPr lang="en-US" sz="4800" dirty="0">
                    <a:solidFill>
                      <a:prstClr val="white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;−</m:t>
                    </m:r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4800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948200" y="8170477"/>
                <a:ext cx="6508637" cy="172637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6"/>
                <a:stretch>
                  <a:fillRect l="-131" t="-401" r="-95" b="-1082"/>
                </a:stretch>
              </a:blip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350" y="4707261"/>
            <a:ext cx="1171311" cy="11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ctagon 35"/>
          <p:cNvSpPr/>
          <p:nvPr/>
        </p:nvSpPr>
        <p:spPr>
          <a:xfrm>
            <a:off x="12863878" y="4701498"/>
            <a:ext cx="1635161" cy="1185864"/>
          </a:xfrm>
          <a:prstGeom prst="octag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ctagon 36"/>
          <p:cNvSpPr/>
          <p:nvPr/>
        </p:nvSpPr>
        <p:spPr>
          <a:xfrm>
            <a:off x="12863878" y="470149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ctagon 37"/>
          <p:cNvSpPr/>
          <p:nvPr/>
        </p:nvSpPr>
        <p:spPr>
          <a:xfrm>
            <a:off x="12863878" y="470149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ctagon 38"/>
          <p:cNvSpPr/>
          <p:nvPr/>
        </p:nvSpPr>
        <p:spPr>
          <a:xfrm>
            <a:off x="12863878" y="470149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ctagon 39"/>
          <p:cNvSpPr/>
          <p:nvPr/>
        </p:nvSpPr>
        <p:spPr>
          <a:xfrm>
            <a:off x="12863878" y="470149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ctagon 40"/>
          <p:cNvSpPr/>
          <p:nvPr/>
        </p:nvSpPr>
        <p:spPr>
          <a:xfrm>
            <a:off x="12863878" y="470149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ctagon 41"/>
          <p:cNvSpPr/>
          <p:nvPr/>
        </p:nvSpPr>
        <p:spPr>
          <a:xfrm>
            <a:off x="12863878" y="470149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ctagon 42"/>
          <p:cNvSpPr/>
          <p:nvPr/>
        </p:nvSpPr>
        <p:spPr>
          <a:xfrm>
            <a:off x="12863878" y="470149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ctagon 43"/>
          <p:cNvSpPr/>
          <p:nvPr/>
        </p:nvSpPr>
        <p:spPr>
          <a:xfrm>
            <a:off x="12863878" y="470149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ctagon 44"/>
          <p:cNvSpPr/>
          <p:nvPr/>
        </p:nvSpPr>
        <p:spPr>
          <a:xfrm>
            <a:off x="12861190" y="470149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ctagon 45"/>
          <p:cNvSpPr/>
          <p:nvPr/>
        </p:nvSpPr>
        <p:spPr>
          <a:xfrm>
            <a:off x="12863878" y="4701498"/>
            <a:ext cx="1635161" cy="1185864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6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640106" y="4208649"/>
            <a:ext cx="14173200" cy="186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7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TẬP CUỐI </a:t>
            </a:r>
            <a:r>
              <a:rPr lang="vi-VN" sz="77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CHƯƠNG </a:t>
            </a:r>
            <a:r>
              <a:rPr lang="en-US" sz="77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IX</a:t>
            </a:r>
            <a:endParaRPr sz="7700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9" name="Picture 1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395" y="6674645"/>
            <a:ext cx="5791200" cy="26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395" y="6524625"/>
            <a:ext cx="5817393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257" y="5153025"/>
            <a:ext cx="614362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20" y="5219701"/>
            <a:ext cx="4471988" cy="28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670" y="3983833"/>
            <a:ext cx="1807368" cy="144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670" y="3929063"/>
            <a:ext cx="2976563" cy="10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670" y="3602832"/>
            <a:ext cx="28003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613" y="2705100"/>
            <a:ext cx="30861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757" y="2826545"/>
            <a:ext cx="569595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897732"/>
            <a:ext cx="6048375" cy="228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20" y="2324100"/>
            <a:ext cx="4321968" cy="376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41045"/>
            <a:ext cx="3764757" cy="229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3400" y="131369"/>
            <a:ext cx="15925800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THỐNG HÓA KIẾN THỨC</a:t>
            </a:r>
            <a:endParaRPr lang="en-US" sz="3200" b="1" kern="1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3133</Words>
  <Application>WPS Presentation</Application>
  <PresentationFormat>Custom</PresentationFormat>
  <Paragraphs>348</Paragraphs>
  <Slides>22</Slides>
  <Notes>12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SimSun</vt:lpstr>
      <vt:lpstr>Wingdings</vt:lpstr>
      <vt:lpstr>Arial</vt:lpstr>
      <vt:lpstr>Times New Roman</vt:lpstr>
      <vt:lpstr>Times New Roman</vt:lpstr>
      <vt:lpstr>Calibri</vt:lpstr>
      <vt:lpstr>Cambria Math</vt:lpstr>
      <vt:lpstr>Calibri Light</vt:lpstr>
      <vt:lpstr>Calibri</vt:lpstr>
      <vt:lpstr>Microsoft YaHei</vt:lpstr>
      <vt:lpstr>Arial Unicode MS</vt:lpstr>
      <vt:lpstr>Office Theme</vt:lpstr>
      <vt:lpstr>Chủ đề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ADMIN</cp:lastModifiedBy>
  <cp:revision>24</cp:revision>
  <dcterms:created xsi:type="dcterms:W3CDTF">2006-08-16T00:00:00Z</dcterms:created>
  <dcterms:modified xsi:type="dcterms:W3CDTF">2024-07-22T11:09:11Z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72C30023D0F94B078C9267004F419B4C_12</vt:lpwstr>
  </property>
  <property fmtid="{D5CDD505-2E9C-101B-9397-08002B2CF9AE}" pid="3" name="KSOProductBuildVer">
    <vt:lpwstr>1033-12.2.0.17153</vt:lpwstr>
  </property>
</Properties>
</file>