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71" r:id="rId2"/>
    <p:sldId id="256" r:id="rId3"/>
    <p:sldId id="376" r:id="rId4"/>
    <p:sldId id="358" r:id="rId5"/>
    <p:sldId id="377" r:id="rId6"/>
    <p:sldId id="371" r:id="rId7"/>
    <p:sldId id="276" r:id="rId8"/>
    <p:sldId id="298" r:id="rId9"/>
    <p:sldId id="378" r:id="rId10"/>
    <p:sldId id="373" r:id="rId11"/>
    <p:sldId id="374" r:id="rId12"/>
    <p:sldId id="314" r:id="rId13"/>
    <p:sldId id="330" r:id="rId14"/>
    <p:sldId id="3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000099"/>
    <a:srgbClr val="00CC00"/>
    <a:srgbClr val="EF4B66"/>
    <a:srgbClr val="FBC6B0"/>
    <a:srgbClr val="AAE0F9"/>
    <a:srgbClr val="E0DFEF"/>
    <a:srgbClr val="D0E39A"/>
    <a:srgbClr val="F26343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49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19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746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23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98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46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microsoft.com/office/2007/relationships/hdphoto" Target="../media/hdphoto2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  <a:solidFill>
            <a:srgbClr val="00CC00"/>
          </a:solidFill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387620" y="1207779"/>
            <a:ext cx="502606" cy="502606"/>
          </a:xfrm>
          <a:prstGeom prst="roundRect">
            <a:avLst/>
          </a:prstGeom>
          <a:solidFill>
            <a:srgbClr val="EF4B66"/>
          </a:solidFill>
          <a:ln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6669" y="1081110"/>
            <a:ext cx="1099052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Ask and answer questions about what social media the teens in 3 use, why, and how often they use them.</a:t>
            </a:r>
            <a:endParaRPr lang="en-US" sz="24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5720" y="110513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87620" y="1968504"/>
            <a:ext cx="11678589" cy="388891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Tom:</a:t>
            </a: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rgbClr val="000099"/>
                </a:solidFill>
              </a:rPr>
              <a:t>What social media does </a:t>
            </a:r>
            <a:r>
              <a:rPr lang="en-US" sz="3600" b="1" u="sng" dirty="0" smtClean="0">
                <a:solidFill>
                  <a:srgbClr val="000099"/>
                </a:solidFill>
              </a:rPr>
              <a:t>Ann</a:t>
            </a:r>
            <a:r>
              <a:rPr lang="en-US" sz="3600" b="1" dirty="0" smtClean="0">
                <a:solidFill>
                  <a:srgbClr val="000099"/>
                </a:solidFill>
              </a:rPr>
              <a:t> use?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600" b="1" dirty="0" smtClean="0">
                <a:solidFill>
                  <a:srgbClr val="CC0099"/>
                </a:solidFill>
              </a:rPr>
              <a:t>Nam: </a:t>
            </a:r>
            <a:r>
              <a:rPr lang="en-US" sz="3600" b="1" u="sng" dirty="0" smtClean="0"/>
              <a:t>She</a:t>
            </a:r>
            <a:r>
              <a:rPr lang="en-US" sz="3600" b="1" dirty="0" smtClean="0"/>
              <a:t> uses </a:t>
            </a:r>
            <a:r>
              <a:rPr lang="en-US" sz="3600" b="1" u="sng" dirty="0" smtClean="0"/>
              <a:t>YouTube</a:t>
            </a:r>
            <a:r>
              <a:rPr lang="en-US" sz="3600" b="1" dirty="0" smtClean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Tom:</a:t>
            </a: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rgbClr val="000099"/>
                </a:solidFill>
              </a:rPr>
              <a:t>What does </a:t>
            </a:r>
            <a:r>
              <a:rPr lang="en-US" sz="3600" b="1" u="sng" dirty="0" smtClean="0">
                <a:solidFill>
                  <a:srgbClr val="000099"/>
                </a:solidFill>
              </a:rPr>
              <a:t>she</a:t>
            </a:r>
            <a:r>
              <a:rPr lang="en-US" sz="3600" b="1" dirty="0" smtClean="0">
                <a:solidFill>
                  <a:srgbClr val="000099"/>
                </a:solidFill>
              </a:rPr>
              <a:t> use it for?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600" b="1" dirty="0" smtClean="0">
                <a:solidFill>
                  <a:srgbClr val="CC0099"/>
                </a:solidFill>
              </a:rPr>
              <a:t>Nam:</a:t>
            </a:r>
            <a:r>
              <a:rPr lang="en-US" sz="3600" b="1" dirty="0" smtClean="0"/>
              <a:t> </a:t>
            </a:r>
            <a:r>
              <a:rPr lang="en-US" sz="3600" b="1" u="sng" dirty="0" smtClean="0"/>
              <a:t>She uploads her videos and watch other people’s videos.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Tom:</a:t>
            </a: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rgbClr val="000099"/>
                </a:solidFill>
              </a:rPr>
              <a:t>How often does </a:t>
            </a:r>
            <a:r>
              <a:rPr lang="en-US" sz="3600" b="1" u="sng" dirty="0" smtClean="0">
                <a:solidFill>
                  <a:srgbClr val="000099"/>
                </a:solidFill>
              </a:rPr>
              <a:t>she</a:t>
            </a:r>
            <a:r>
              <a:rPr lang="en-US" sz="3600" b="1" dirty="0" smtClean="0">
                <a:solidFill>
                  <a:srgbClr val="000099"/>
                </a:solidFill>
              </a:rPr>
              <a:t> use it?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600" b="1" dirty="0" smtClean="0">
                <a:solidFill>
                  <a:srgbClr val="CC0099"/>
                </a:solidFill>
              </a:rPr>
              <a:t>Nam:</a:t>
            </a:r>
            <a:r>
              <a:rPr lang="en-US" sz="3600" b="1" dirty="0" smtClean="0"/>
              <a:t> </a:t>
            </a:r>
            <a:r>
              <a:rPr lang="en-US" sz="3600" b="1" u="sng" dirty="0" smtClean="0"/>
              <a:t>Every day</a:t>
            </a:r>
            <a:r>
              <a:rPr lang="en-US" sz="3600" b="1" dirty="0" smtClean="0"/>
              <a:t>.</a:t>
            </a:r>
            <a:endParaRPr lang="en-US" sz="3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38478" y="160296"/>
            <a:ext cx="11247733" cy="646331"/>
          </a:xfrm>
          <a:prstGeom prst="rect">
            <a:avLst/>
          </a:prstGeom>
          <a:solidFill>
            <a:srgbClr val="00CC00"/>
          </a:solidFill>
          <a:ln>
            <a:solidFill>
              <a:srgbClr val="00B05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SOCIAL MEDIA POPULAR AMONG TEENS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435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  <a:solidFill>
            <a:srgbClr val="00CC00"/>
          </a:solidFill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516668" y="111946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0083" y="1172160"/>
            <a:ext cx="665557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C0099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Discuss the following questions:</a:t>
            </a:r>
            <a:endParaRPr lang="en-US" sz="2400" b="1" dirty="0">
              <a:solidFill>
                <a:srgbClr val="CC0099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8571" y="103263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33347" y="1182896"/>
            <a:ext cx="10515600" cy="2258237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4800" b="1" dirty="0" smtClean="0"/>
              <a:t>What social media do you use?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4800" b="1" dirty="0" smtClean="0"/>
              <a:t>How often do you use it</a:t>
            </a:r>
            <a:r>
              <a:rPr lang="en-US" sz="4800" b="1" dirty="0" smtClean="0"/>
              <a:t>?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4800" b="1" dirty="0" smtClean="0"/>
              <a:t>What </a:t>
            </a:r>
            <a:r>
              <a:rPr lang="en-US" sz="4800" b="1" dirty="0" smtClean="0"/>
              <a:t>do you use it for?</a:t>
            </a:r>
          </a:p>
          <a:p>
            <a:pPr marL="0" indent="0">
              <a:lnSpc>
                <a:spcPct val="150000"/>
              </a:lnSpc>
              <a:buNone/>
            </a:pPr>
            <a:endParaRPr lang="en-US" sz="4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683575" y="6101140"/>
            <a:ext cx="1033824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Report your group’s results to the class.</a:t>
            </a:r>
            <a:endParaRPr lang="en-US" sz="32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8478" y="160296"/>
            <a:ext cx="112477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SOCIAL MEDIA POPULAR AMONG TEENS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7677" y="2002146"/>
            <a:ext cx="113643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>
                <a:solidFill>
                  <a:srgbClr val="000099"/>
                </a:solidFill>
                <a:latin typeface="Open Sans"/>
              </a:rPr>
              <a:t>I'm using Instagram</a:t>
            </a:r>
            <a:r>
              <a:rPr lang="en-US" sz="4800" b="1" dirty="0" smtClean="0">
                <a:solidFill>
                  <a:srgbClr val="000099"/>
                </a:solidFill>
                <a:latin typeface="Open Sans"/>
              </a:rPr>
              <a:t>.</a:t>
            </a:r>
          </a:p>
          <a:p>
            <a:pPr algn="just"/>
            <a:endParaRPr lang="en-US" sz="4800" b="1" dirty="0">
              <a:solidFill>
                <a:srgbClr val="000099"/>
              </a:solidFill>
              <a:latin typeface="Open Sans"/>
            </a:endParaRPr>
          </a:p>
          <a:p>
            <a:pPr algn="just"/>
            <a:r>
              <a:rPr lang="en-US" sz="4800" b="1" dirty="0" smtClean="0">
                <a:solidFill>
                  <a:srgbClr val="000099"/>
                </a:solidFill>
                <a:latin typeface="Open Sans"/>
              </a:rPr>
              <a:t> </a:t>
            </a:r>
            <a:endParaRPr lang="en-US" sz="4800" b="1" i="0" dirty="0">
              <a:solidFill>
                <a:srgbClr val="000099"/>
              </a:solidFill>
              <a:effectLst/>
              <a:latin typeface="Open San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0524" y="3209574"/>
            <a:ext cx="12247729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700" b="1" dirty="0">
                <a:solidFill>
                  <a:srgbClr val="000099"/>
                </a:solidFill>
                <a:latin typeface="Open Sans"/>
              </a:rPr>
              <a:t>I use it every day, about </a:t>
            </a:r>
            <a:r>
              <a:rPr lang="en-US" sz="4700" b="1" dirty="0" smtClean="0">
                <a:solidFill>
                  <a:srgbClr val="000099"/>
                </a:solidFill>
                <a:latin typeface="Open Sans"/>
              </a:rPr>
              <a:t>3-5 </a:t>
            </a:r>
            <a:r>
              <a:rPr lang="en-US" sz="4700" b="1" dirty="0">
                <a:solidFill>
                  <a:srgbClr val="000099"/>
                </a:solidFill>
                <a:latin typeface="Open Sans"/>
              </a:rPr>
              <a:t>hours per day.</a:t>
            </a:r>
            <a:endParaRPr lang="en-US" sz="4700" b="1" dirty="0">
              <a:solidFill>
                <a:srgbClr val="000099"/>
              </a:solidFill>
              <a:latin typeface="Open San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0524" y="4578657"/>
            <a:ext cx="125986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700" b="1" dirty="0">
                <a:solidFill>
                  <a:srgbClr val="000099"/>
                </a:solidFill>
                <a:latin typeface="Open Sans"/>
              </a:rPr>
              <a:t>I use Instagram to check my notifications and upload stories or photos.</a:t>
            </a:r>
            <a:endParaRPr lang="en-US" sz="4700" b="1" dirty="0">
              <a:solidFill>
                <a:srgbClr val="000099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47667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6" grpId="0"/>
      <p:bldP spid="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  <a:solidFill>
            <a:srgbClr val="92D050"/>
          </a:solidFill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716666" y="1896217"/>
            <a:ext cx="1051936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4000" b="1" dirty="0" smtClean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4000" b="1" dirty="0" smtClean="0"/>
              <a:t> Retell 2 ways of making requests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4000" b="1" dirty="0" smtClean="0"/>
              <a:t> List </a:t>
            </a:r>
            <a:r>
              <a:rPr lang="en-US" sz="4000" b="1" dirty="0"/>
              <a:t>some popular social media among teens.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177" y="1276351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  <a:solidFill>
            <a:srgbClr val="FFFF00"/>
          </a:solidFill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4" y="131144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0394" y="2169849"/>
            <a:ext cx="8149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- Do exercises in the workbook.</a:t>
            </a:r>
            <a:endParaRPr lang="en-US" sz="3600" b="1" dirty="0">
              <a:effectLst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290" y="3324920"/>
            <a:ext cx="2875370" cy="287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548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  <a:solidFill>
            <a:srgbClr val="00B050"/>
          </a:solidFill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52248" y="169354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TEENAGERS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51660" y="6722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87" y="2717566"/>
            <a:ext cx="5847261" cy="38981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0776" y="2352072"/>
            <a:ext cx="4299802" cy="4185141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294502" y="1839389"/>
            <a:ext cx="3360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4: COMMUNICATION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38750" y="1234448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42781" y="2464235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EVERYDAY ENGLISH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38750" y="3959290"/>
            <a:ext cx="1835914" cy="1081043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smtClean="0">
                <a:solidFill>
                  <a:schemeClr val="tx1"/>
                </a:solidFill>
                <a:effectLst/>
              </a:rPr>
              <a:t>SOCIAL MEDIA POPULAR AMONG TEENS 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mtClean="0">
                <a:solidFill>
                  <a:schemeClr val="tx1"/>
                </a:solidFill>
              </a:rPr>
              <a:t>Chatting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0310" y="2017634"/>
            <a:ext cx="5740799" cy="135205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sz="175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Listen and read the </a:t>
            </a:r>
            <a:r>
              <a:rPr lang="en-US" sz="175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dialogues Pay </a:t>
            </a:r>
            <a:r>
              <a:rPr lang="en-US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attention to the highlighted sentences</a:t>
            </a:r>
            <a:r>
              <a:rPr lang="en-US" sz="175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75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 Work in pairs. Make similar conversations, using the </a:t>
            </a:r>
            <a:r>
              <a:rPr lang="en-US" sz="175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cues.</a:t>
            </a:r>
            <a:endParaRPr lang="en-US" sz="17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374664" y="1540551"/>
            <a:ext cx="1486074" cy="923684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456707" y="2773038"/>
            <a:ext cx="1486074" cy="118625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950737" y="5676276"/>
            <a:ext cx="1836497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8" idx="3"/>
            <a:endCxn id="27" idx="0"/>
          </p:cNvCxnSpPr>
          <p:nvPr/>
        </p:nvCxnSpPr>
        <p:spPr>
          <a:xfrm>
            <a:off x="2374664" y="4499812"/>
            <a:ext cx="1494322" cy="1176464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0310" y="5635872"/>
            <a:ext cx="5757857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5588838" y="3526798"/>
            <a:ext cx="5749329" cy="195960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175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 some posts on a forum about different social media and match the names of posters with their activities</a:t>
            </a:r>
            <a:r>
              <a:rPr lang="en-US" sz="175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vi-VN" sz="175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in pairs. Ask and answer questions </a:t>
            </a:r>
            <a:r>
              <a:rPr lang="en-US" sz="175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 the social media.</a:t>
            </a:r>
          </a:p>
          <a:p>
            <a:r>
              <a:rPr lang="en-US" sz="17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</a:t>
            </a:r>
            <a:r>
              <a:rPr lang="en-US" sz="175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Discussion &amp; reporting.</a:t>
            </a:r>
            <a:endParaRPr lang="en-US" sz="17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150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  <a:solidFill>
            <a:srgbClr val="FF0000"/>
          </a:solidFill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4175095" y="157318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CHATTING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12271" y="1203641"/>
            <a:ext cx="11527132" cy="1325563"/>
          </a:xfrm>
        </p:spPr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28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</a:br>
            <a:r>
              <a:rPr lang="en-US" sz="3100" b="1" dirty="0">
                <a:latin typeface="+mn-lt"/>
                <a:ea typeface="+mn-ea"/>
                <a:cs typeface="+mn-cs"/>
              </a:rPr>
              <a:t>- </a:t>
            </a:r>
            <a:r>
              <a:rPr lang="en-US" sz="3100" b="1" dirty="0" smtClean="0">
                <a:latin typeface="+mn-lt"/>
                <a:ea typeface="+mn-ea"/>
                <a:cs typeface="+mn-cs"/>
              </a:rPr>
              <a:t>Answer the following </a:t>
            </a:r>
            <a:r>
              <a:rPr lang="en-US" sz="3100" b="1" dirty="0">
                <a:latin typeface="+mn-lt"/>
                <a:ea typeface="+mn-ea"/>
                <a:cs typeface="+mn-cs"/>
              </a:rPr>
              <a:t>questions:</a:t>
            </a:r>
            <a:br>
              <a:rPr lang="en-US" sz="3100" b="1" dirty="0">
                <a:latin typeface="+mn-lt"/>
                <a:ea typeface="+mn-ea"/>
                <a:cs typeface="+mn-cs"/>
              </a:rPr>
            </a:br>
            <a:endParaRPr lang="en-US" sz="3100" b="1" dirty="0">
              <a:latin typeface="+mn-lt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48936" y="2376827"/>
            <a:ext cx="114430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+ How do you say when you want </a:t>
            </a:r>
            <a:r>
              <a:rPr lang="en-US" sz="2800" b="1" dirty="0" err="1"/>
              <a:t>sb</a:t>
            </a:r>
            <a:r>
              <a:rPr lang="en-US" sz="2800" b="1" dirty="0"/>
              <a:t> to pass you a pen</a:t>
            </a:r>
            <a:r>
              <a:rPr lang="en-US" sz="2800" b="1" dirty="0" smtClean="0"/>
              <a:t>?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748936" y="3093093"/>
            <a:ext cx="111730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+ How do you say when you want </a:t>
            </a:r>
            <a:r>
              <a:rPr lang="en-US" sz="2800" b="1" dirty="0" err="1"/>
              <a:t>sb</a:t>
            </a:r>
            <a:r>
              <a:rPr lang="en-US" sz="2800" b="1" dirty="0"/>
              <a:t> to tell you more about the music club?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748936" y="4073233"/>
            <a:ext cx="111730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+ What will we do if we want to ask politely somebody to do </a:t>
            </a:r>
            <a:r>
              <a:rPr lang="en-US" sz="2800" b="1" dirty="0" err="1"/>
              <a:t>sth</a:t>
            </a:r>
            <a:r>
              <a:rPr lang="en-US" sz="2800" b="1" dirty="0"/>
              <a:t>?</a:t>
            </a:r>
          </a:p>
        </p:txBody>
      </p:sp>
      <p:sp>
        <p:nvSpPr>
          <p:cNvPr id="7" name="Right Arrow 6"/>
          <p:cNvSpPr/>
          <p:nvPr/>
        </p:nvSpPr>
        <p:spPr>
          <a:xfrm>
            <a:off x="1053737" y="4981303"/>
            <a:ext cx="1428206" cy="6966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96459" y="4867981"/>
            <a:ext cx="5788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MAKING REQUESTS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9469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3" grpId="0"/>
      <p:bldP spid="4" grpId="0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  <a:solidFill>
            <a:srgbClr val="00B0F0"/>
          </a:solidFill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33387" y="167689"/>
            <a:ext cx="707578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</a:t>
            </a:r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04692" y="1240149"/>
            <a:ext cx="502606" cy="502606"/>
          </a:xfrm>
          <a:prstGeom prst="roundRect">
            <a:avLst/>
          </a:prstGeom>
          <a:solidFill>
            <a:srgbClr val="EF4B66"/>
          </a:solidFill>
          <a:ln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60084" y="1279905"/>
            <a:ext cx="1124933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 the </a:t>
            </a:r>
            <a:r>
              <a:rPr lang="en-US" sz="24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dialogues below. 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Pay attention to the highlighted sentences.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7478" y="112757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38199" y="2121167"/>
            <a:ext cx="10741429" cy="157453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000" b="1" dirty="0" smtClean="0"/>
              <a:t>Student</a:t>
            </a:r>
            <a:r>
              <a:rPr lang="en-US" sz="3000" dirty="0" smtClean="0"/>
              <a:t>: </a:t>
            </a:r>
            <a:r>
              <a:rPr lang="en-US" sz="3000" dirty="0">
                <a:solidFill>
                  <a:srgbClr val="000000"/>
                </a:solidFill>
                <a:highlight>
                  <a:srgbClr val="FFFF00"/>
                </a:highlight>
                <a:ea typeface="Times New Roman" panose="02020603050405020304" pitchFamily="18" charset="0"/>
              </a:rPr>
              <a:t>Can you tell me more about the music club, </a:t>
            </a:r>
            <a:r>
              <a:rPr lang="en-US" sz="3000" dirty="0" smtClean="0">
                <a:solidFill>
                  <a:srgbClr val="000000"/>
                </a:solidFill>
                <a:highlight>
                  <a:srgbClr val="FFFF00"/>
                </a:highlight>
                <a:ea typeface="Times New Roman" panose="02020603050405020304" pitchFamily="18" charset="0"/>
              </a:rPr>
              <a:t>please?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000" b="1" dirty="0" smtClean="0"/>
              <a:t>School club leader</a:t>
            </a:r>
            <a:r>
              <a:rPr lang="en-US" sz="3000" dirty="0" smtClean="0"/>
              <a:t>: Certainly. It meets on Mondays and Thursdays.</a:t>
            </a:r>
          </a:p>
        </p:txBody>
      </p:sp>
      <p:pic>
        <p:nvPicPr>
          <p:cNvPr id="2" name="Track 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76350" y="1673512"/>
            <a:ext cx="609600" cy="609600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838200" y="4306335"/>
            <a:ext cx="10674927" cy="1574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000" b="1" dirty="0" smtClean="0"/>
              <a:t>Student</a:t>
            </a:r>
            <a:r>
              <a:rPr lang="en-US" sz="3000" dirty="0" smtClean="0"/>
              <a:t>: </a:t>
            </a:r>
            <a:r>
              <a:rPr lang="en-US" sz="3000" dirty="0" smtClean="0">
                <a:solidFill>
                  <a:srgbClr val="000000"/>
                </a:solidFill>
                <a:highlight>
                  <a:srgbClr val="FFFF00"/>
                </a:highlight>
                <a:ea typeface="Times New Roman" panose="02020603050405020304" pitchFamily="18" charset="0"/>
              </a:rPr>
              <a:t>Could </a:t>
            </a:r>
            <a:r>
              <a:rPr lang="en-US" sz="3000" smtClean="0">
                <a:solidFill>
                  <a:srgbClr val="000000"/>
                </a:solidFill>
                <a:highlight>
                  <a:srgbClr val="FFFF00"/>
                </a:highlight>
                <a:ea typeface="Times New Roman" panose="02020603050405020304" pitchFamily="18" charset="0"/>
              </a:rPr>
              <a:t>you show me the way to the college, please?</a:t>
            </a:r>
            <a:r>
              <a:rPr lang="en-US" sz="3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 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000" b="1" smtClean="0"/>
              <a:t>Teacher</a:t>
            </a:r>
            <a:r>
              <a:rPr lang="en-US" sz="3000" smtClean="0"/>
              <a:t>: Certainly. Go past this block, then turn left. It’s on your right-hand side there.</a:t>
            </a:r>
            <a:endParaRPr lang="en-US" sz="3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000" b="92000" l="17476" r="79612">
                        <a14:foregroundMark x1="50485" y1="36000" x2="50485" y2="36000"/>
                      </a14:backgroundRemoval>
                    </a14:imgEffect>
                  </a14:imgLayer>
                </a14:imgProps>
              </a:ext>
            </a:extLst>
          </a:blip>
          <a:srcRect l="18801" t="11697" r="17121" b="10970"/>
          <a:stretch/>
        </p:blipFill>
        <p:spPr>
          <a:xfrm>
            <a:off x="119062" y="2632208"/>
            <a:ext cx="628650" cy="552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108" b="98649" l="8861" r="8860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150" y="4741177"/>
            <a:ext cx="752475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9436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8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  <a:solidFill>
            <a:srgbClr val="0070C0"/>
          </a:solidFill>
        </p:grpSpPr>
        <p:sp>
          <p:nvSpPr>
            <p:cNvPr id="12" name="Round Single Corner Rectangle 1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08454"/>
              </p:ext>
            </p:extLst>
          </p:nvPr>
        </p:nvGraphicFramePr>
        <p:xfrm>
          <a:off x="574765" y="1995394"/>
          <a:ext cx="11086011" cy="3097677"/>
        </p:xfrm>
        <a:graphic>
          <a:graphicData uri="http://schemas.openxmlformats.org/drawingml/2006/table">
            <a:tbl>
              <a:tblPr firstRow="1" firstCol="1" bandRow="1"/>
              <a:tblGrid>
                <a:gridCol w="4469205">
                  <a:extLst>
                    <a:ext uri="{9D8B030D-6E8A-4147-A177-3AD203B41FA5}">
                      <a16:colId xmlns:a16="http://schemas.microsoft.com/office/drawing/2014/main" val="1106798697"/>
                    </a:ext>
                  </a:extLst>
                </a:gridCol>
                <a:gridCol w="6616806">
                  <a:extLst>
                    <a:ext uri="{9D8B030D-6E8A-4147-A177-3AD203B41FA5}">
                      <a16:colId xmlns:a16="http://schemas.microsoft.com/office/drawing/2014/main" val="3020371258"/>
                    </a:ext>
                  </a:extLst>
                </a:gridCol>
              </a:tblGrid>
              <a:tr h="253993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Making requests</a:t>
                      </a:r>
                      <a:endParaRPr lang="en-US" sz="36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Examples</a:t>
                      </a:r>
                      <a:endParaRPr lang="en-US" sz="36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426572"/>
                  </a:ext>
                </a:extLst>
              </a:tr>
              <a:tr h="25490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- Can you…, please?</a:t>
                      </a:r>
                      <a:endParaRPr lang="en-US" sz="32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- Could you…(, please)?</a:t>
                      </a:r>
                      <a:endParaRPr lang="en-US" sz="32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35" algn="l">
                        <a:lnSpc>
                          <a:spcPct val="150000"/>
                        </a:lnSpc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3200" b="1" i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- 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Can you tell me more about the music club, please? </a:t>
                      </a:r>
                      <a:endParaRPr lang="en-US" sz="32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 Could you tell me the time it meets? </a:t>
                      </a:r>
                      <a:endParaRPr lang="en-US" sz="32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1579355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33387" y="167689"/>
            <a:ext cx="707578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</a:t>
            </a:r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599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  <a:solidFill>
            <a:srgbClr val="CC0099"/>
          </a:solidFill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39976" y="1185966"/>
            <a:ext cx="87836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conversations, using the cues below.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37372" y="116549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157" y="10417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626833" y="2186727"/>
            <a:ext cx="1077577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4000" b="1" dirty="0" smtClean="0">
                <a:solidFill>
                  <a:srgbClr val="242021"/>
                </a:solidFill>
              </a:rPr>
              <a:t>Ask to borrow a book from your classmate.</a:t>
            </a:r>
          </a:p>
          <a:p>
            <a:pPr>
              <a:lnSpc>
                <a:spcPct val="150000"/>
              </a:lnSpc>
            </a:pPr>
            <a:endParaRPr lang="en-US" sz="4000" b="1" dirty="0" smtClean="0">
              <a:solidFill>
                <a:srgbClr val="242021"/>
              </a:solidFill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4000" b="1" dirty="0" smtClean="0"/>
              <a:t>Request some advice on how to do your science project.</a:t>
            </a:r>
            <a:endParaRPr lang="en-US" sz="4000" b="1" dirty="0" smtClean="0">
              <a:solidFill>
                <a:srgbClr val="24202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3387" y="167689"/>
            <a:ext cx="707578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</a:t>
            </a:r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418622" y="3031922"/>
            <a:ext cx="12030075" cy="794156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b="1" i="1" dirty="0" smtClean="0">
                <a:solidFill>
                  <a:srgbClr val="000099"/>
                </a:solidFill>
              </a:rPr>
              <a:t>Example</a:t>
            </a:r>
            <a:r>
              <a:rPr lang="en-US" sz="3200" b="1" i="1" dirty="0">
                <a:solidFill>
                  <a:srgbClr val="000099"/>
                </a:solidFill>
              </a:rPr>
              <a:t>:</a:t>
            </a:r>
            <a:r>
              <a:rPr lang="en-US" sz="3200" b="1" dirty="0">
                <a:solidFill>
                  <a:srgbClr val="000099"/>
                </a:solidFill>
              </a:rPr>
              <a:t> </a:t>
            </a:r>
            <a:r>
              <a:rPr lang="en-US" sz="3200" b="1" dirty="0" smtClean="0">
                <a:solidFill>
                  <a:srgbClr val="000099"/>
                </a:solidFill>
              </a:rPr>
              <a:t>Can </a:t>
            </a:r>
            <a:r>
              <a:rPr lang="en-US" sz="3200" b="1" dirty="0">
                <a:solidFill>
                  <a:srgbClr val="000099"/>
                </a:solidFill>
              </a:rPr>
              <a:t>you lend me your book that you finished reading, please? 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939976" y="5696848"/>
            <a:ext cx="12030075" cy="7941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200" b="1" i="1" dirty="0" smtClean="0">
                <a:solidFill>
                  <a:srgbClr val="CC0099"/>
                </a:solidFill>
              </a:rPr>
              <a:t>Example:</a:t>
            </a:r>
            <a:r>
              <a:rPr lang="en-US" sz="3200" b="1" dirty="0">
                <a:solidFill>
                  <a:srgbClr val="CC0099"/>
                </a:solidFill>
              </a:rPr>
              <a:t> Could you tell me how to start a science project? </a:t>
            </a: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 build="p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  <a:solidFill>
            <a:srgbClr val="FF0000"/>
          </a:solidFill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423717" y="1225829"/>
            <a:ext cx="502606" cy="502606"/>
          </a:xfrm>
          <a:prstGeom prst="roundRect">
            <a:avLst/>
          </a:prstGeom>
          <a:solidFill>
            <a:srgbClr val="EF4B66"/>
          </a:solidFill>
          <a:ln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9109" y="1155503"/>
            <a:ext cx="1033824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C0099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some posts on a forum about different social media and match the names of the posters with their activities.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6503" y="11215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8478" y="160296"/>
            <a:ext cx="112477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SOCIAL MEDIA POPULAR AMONG TEENS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49753"/>
          <a:stretch/>
        </p:blipFill>
        <p:spPr>
          <a:xfrm>
            <a:off x="108654" y="1909207"/>
            <a:ext cx="5632397" cy="214367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t="52382"/>
          <a:stretch/>
        </p:blipFill>
        <p:spPr>
          <a:xfrm>
            <a:off x="108654" y="4127141"/>
            <a:ext cx="5632397" cy="25829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b="49417"/>
          <a:stretch/>
        </p:blipFill>
        <p:spPr>
          <a:xfrm>
            <a:off x="5723603" y="1640146"/>
            <a:ext cx="6468397" cy="238524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/>
          <a:srcRect t="50338"/>
          <a:stretch/>
        </p:blipFill>
        <p:spPr>
          <a:xfrm>
            <a:off x="5803141" y="4118361"/>
            <a:ext cx="6313929" cy="259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  <a:solidFill>
            <a:srgbClr val="92D050"/>
          </a:solidFill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423717" y="1225829"/>
            <a:ext cx="502606" cy="502606"/>
          </a:xfrm>
          <a:prstGeom prst="roundRect">
            <a:avLst/>
          </a:prstGeom>
          <a:solidFill>
            <a:srgbClr val="EF4B66"/>
          </a:solidFill>
          <a:ln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9109" y="1155503"/>
            <a:ext cx="1033824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some posts on a forum about different social media and match the names of the posters with their activities.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6503" y="11215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8478" y="160296"/>
            <a:ext cx="112477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SOCIAL MEDIA POPULAR AMONG TEENS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845" y="1728435"/>
            <a:ext cx="4624387" cy="49816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0637" y="1829393"/>
            <a:ext cx="1838367" cy="488068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2914650" y="2562225"/>
            <a:ext cx="3338195" cy="7143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914650" y="3633132"/>
            <a:ext cx="3338195" cy="1449513"/>
          </a:xfrm>
          <a:prstGeom prst="straightConnector1">
            <a:avLst/>
          </a:prstGeom>
          <a:ln w="57150">
            <a:solidFill>
              <a:srgbClr val="00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914648" y="3633132"/>
            <a:ext cx="3338196" cy="2352537"/>
          </a:xfrm>
          <a:prstGeom prst="straightConnector1">
            <a:avLst/>
          </a:prstGeom>
          <a:ln w="57150">
            <a:solidFill>
              <a:srgbClr val="00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914646" y="2276554"/>
            <a:ext cx="3338198" cy="243439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3" idx="1"/>
          </p:cNvCxnSpPr>
          <p:nvPr/>
        </p:nvCxnSpPr>
        <p:spPr>
          <a:xfrm flipV="1">
            <a:off x="2914646" y="4219259"/>
            <a:ext cx="3338199" cy="1766412"/>
          </a:xfrm>
          <a:prstGeom prst="straightConnector1">
            <a:avLst/>
          </a:prstGeom>
          <a:ln w="57150">
            <a:solidFill>
              <a:srgbClr val="CC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844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5040</TotalTime>
  <Words>561</Words>
  <Application>Microsoft Office PowerPoint</Application>
  <PresentationFormat>Widescreen</PresentationFormat>
  <Paragraphs>95</Paragraphs>
  <Slides>14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Adobe Gothic Std B</vt:lpstr>
      <vt:lpstr>Arial</vt:lpstr>
      <vt:lpstr>Calibri</vt:lpstr>
      <vt:lpstr>Calibri Light</vt:lpstr>
      <vt:lpstr>Myriad Pro</vt:lpstr>
      <vt:lpstr>Open Sans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 - Answer the following questions: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281</cp:revision>
  <dcterms:created xsi:type="dcterms:W3CDTF">2020-12-09T02:04:09Z</dcterms:created>
  <dcterms:modified xsi:type="dcterms:W3CDTF">2024-10-14T15:44:19Z</dcterms:modified>
</cp:coreProperties>
</file>