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71" r:id="rId2"/>
    <p:sldId id="256" r:id="rId3"/>
    <p:sldId id="531" r:id="rId4"/>
    <p:sldId id="436" r:id="rId5"/>
    <p:sldId id="622" r:id="rId6"/>
    <p:sldId id="446" r:id="rId7"/>
    <p:sldId id="623" r:id="rId8"/>
    <p:sldId id="596" r:id="rId9"/>
    <p:sldId id="624" r:id="rId10"/>
    <p:sldId id="625" r:id="rId11"/>
    <p:sldId id="626" r:id="rId12"/>
    <p:sldId id="599" r:id="rId13"/>
    <p:sldId id="627" r:id="rId14"/>
    <p:sldId id="628" r:id="rId15"/>
    <p:sldId id="456" r:id="rId16"/>
    <p:sldId id="629" r:id="rId17"/>
    <p:sldId id="457" r:id="rId18"/>
    <p:sldId id="604" r:id="rId19"/>
    <p:sldId id="605" r:id="rId20"/>
    <p:sldId id="631" r:id="rId21"/>
    <p:sldId id="632" r:id="rId22"/>
    <p:sldId id="314" r:id="rId23"/>
    <p:sldId id="330" r:id="rId24"/>
    <p:sldId id="35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0066"/>
    <a:srgbClr val="FF99CC"/>
    <a:srgbClr val="66FF66"/>
    <a:srgbClr val="F92727"/>
    <a:srgbClr val="F0AE2C"/>
    <a:srgbClr val="F9D00F"/>
    <a:srgbClr val="FBD9DA"/>
    <a:srgbClr val="FCE8C6"/>
    <a:srgbClr val="D4E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67" d="100"/>
          <a:sy n="67" d="100"/>
        </p:scale>
        <p:origin x="432" y="48"/>
      </p:cViewPr>
      <p:guideLst>
        <p:guide orient="horz" pos="2162"/>
        <p:guide pos="38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6/24/2024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solidFill>
                  <a:srgbClr val="AD4F0F"/>
                </a:solidFill>
              </a:rPr>
              <a:t>tram (n)</a:t>
            </a:r>
            <a:r>
              <a:rPr lang="en-US" sz="4400" b="1"/>
              <a:t> </a:t>
            </a:r>
            <a:endParaRPr lang="en-US" sz="4400" b="1" dirty="0">
              <a:solidFill>
                <a:srgbClr val="AD4F0F"/>
              </a:solidFill>
            </a:endParaRPr>
          </a:p>
        </p:txBody>
      </p:sp>
      <p:sp>
        <p:nvSpPr>
          <p:cNvPr id="12" name="Rectangle 11"/>
          <p:cNvSpPr/>
          <p:nvPr/>
        </p:nvSpPr>
        <p:spPr>
          <a:xfrm>
            <a:off x="1120322" y="4417019"/>
            <a:ext cx="4050892" cy="923330"/>
          </a:xfrm>
          <a:prstGeom prst="rect">
            <a:avLst/>
          </a:prstGeom>
        </p:spPr>
        <p:txBody>
          <a:bodyPr wrap="square">
            <a:spAutoFit/>
          </a:bodyPr>
          <a:lstStyle/>
          <a:p>
            <a:pPr lvl="0" algn="ctr"/>
            <a:r>
              <a:rPr lang="en-US" sz="5400" b="1" dirty="0" err="1"/>
              <a:t>xe</a:t>
            </a:r>
            <a:r>
              <a:rPr lang="en-US" sz="5400" b="1" dirty="0"/>
              <a:t> </a:t>
            </a:r>
            <a:r>
              <a:rPr lang="en-US" sz="5400" b="1" dirty="0" err="1"/>
              <a:t>điện</a:t>
            </a:r>
            <a:endParaRPr lang="en-US" sz="5400" b="1" dirty="0"/>
          </a:p>
        </p:txBody>
      </p:sp>
      <p:sp>
        <p:nvSpPr>
          <p:cNvPr id="2" name="Rectangle 1"/>
          <p:cNvSpPr/>
          <p:nvPr/>
        </p:nvSpPr>
        <p:spPr>
          <a:xfrm>
            <a:off x="2244034" y="3082855"/>
            <a:ext cx="2089785" cy="829945"/>
          </a:xfrm>
          <a:prstGeom prst="rect">
            <a:avLst/>
          </a:prstGeom>
        </p:spPr>
        <p:txBody>
          <a:bodyPr wrap="none">
            <a:spAutoFit/>
          </a:bodyPr>
          <a:lstStyle/>
          <a:p>
            <a:pPr algn="ctr"/>
            <a:r>
              <a:rPr lang="en-US" sz="4800" b="1">
                <a:solidFill>
                  <a:schemeClr val="accent5">
                    <a:lumMod val="50000"/>
                  </a:schemeClr>
                </a:solidFill>
              </a:rPr>
              <a:t>/træm/</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158230" y="1144270"/>
            <a:ext cx="5416550" cy="2306955"/>
          </a:xfrm>
          <a:prstGeom prst="rect">
            <a:avLst/>
          </a:prstGeom>
          <a:noFill/>
          <a:ln w="9525">
            <a:noFill/>
          </a:ln>
        </p:spPr>
        <p:txBody>
          <a:bodyPr wrap="square">
            <a:spAutoFit/>
          </a:bodyPr>
          <a:lstStyle/>
          <a:p>
            <a:pPr marL="635" indent="-635"/>
            <a:r>
              <a:rPr lang="en-US" sz="3600" b="0" dirty="0">
                <a:solidFill>
                  <a:srgbClr val="000000"/>
                </a:solidFill>
                <a:latin typeface="Times New Roman" panose="02020603050405020304" pitchFamily="18" charset="0"/>
              </a:rPr>
              <a:t>an electric vehicle that transports people, usually in cities, and goes along metal tracks in the road</a:t>
            </a:r>
          </a:p>
        </p:txBody>
      </p:sp>
      <p:pic>
        <p:nvPicPr>
          <p:cNvPr id="4" name="tram">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313815" y="3082925"/>
            <a:ext cx="721360" cy="721360"/>
          </a:xfrm>
          <a:prstGeom prst="rect">
            <a:avLst/>
          </a:prstGeom>
        </p:spPr>
      </p:pic>
      <p:pic>
        <p:nvPicPr>
          <p:cNvPr id="5" name="Picture 4" descr="78fb6700-596d-4857-bcca-1e6c8c7a4b6d"/>
          <p:cNvPicPr>
            <a:picLocks noChangeAspect="1"/>
          </p:cNvPicPr>
          <p:nvPr/>
        </p:nvPicPr>
        <p:blipFill>
          <a:blip r:embed="rId6"/>
          <a:stretch>
            <a:fillRect/>
          </a:stretch>
        </p:blipFill>
        <p:spPr>
          <a:xfrm>
            <a:off x="6268720" y="3461385"/>
            <a:ext cx="5063490" cy="291782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67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800" decel="100000"/>
                                        <p:tgtEl>
                                          <p:spTgt spid="5"/>
                                        </p:tgtEl>
                                      </p:cBhvr>
                                    </p:animEffect>
                                    <p:anim calcmode="lin" valueType="num">
                                      <p:cBhvr>
                                        <p:cTn id="22" dur="800" decel="100000" fill="hold"/>
                                        <p:tgtEl>
                                          <p:spTgt spid="5"/>
                                        </p:tgtEl>
                                        <p:attrNameLst>
                                          <p:attrName>style.rotation</p:attrName>
                                        </p:attrNameLst>
                                      </p:cBhvr>
                                      <p:tavLst>
                                        <p:tav tm="0">
                                          <p:val>
                                            <p:fltVal val="-90"/>
                                          </p:val>
                                        </p:tav>
                                        <p:tav tm="100000">
                                          <p:val>
                                            <p:fltVal val="0"/>
                                          </p:val>
                                        </p:tav>
                                      </p:tavLst>
                                    </p:anim>
                                    <p:anim calcmode="lin" valueType="num">
                                      <p:cBhvr>
                                        <p:cTn id="23" dur="800" decel="100000" fill="hold"/>
                                        <p:tgtEl>
                                          <p:spTgt spid="5"/>
                                        </p:tgtEl>
                                        <p:attrNameLst>
                                          <p:attrName>ppt_x</p:attrName>
                                        </p:attrNameLst>
                                      </p:cBhvr>
                                      <p:tavLst>
                                        <p:tav tm="0">
                                          <p:val>
                                            <p:strVal val="#ppt_x+0.4"/>
                                          </p:val>
                                        </p:tav>
                                        <p:tav tm="100000">
                                          <p:val>
                                            <p:strVal val="#ppt_x-0.05"/>
                                          </p:val>
                                        </p:tav>
                                      </p:tavLst>
                                    </p:anim>
                                    <p:anim calcmode="lin" valueType="num">
                                      <p:cBhvr>
                                        <p:cTn id="24" dur="800" decel="100000" fill="hold"/>
                                        <p:tgtEl>
                                          <p:spTgt spid="5"/>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1">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 y="-7620"/>
            <a:ext cx="12192000" cy="781050"/>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3643359692"/>
              </p:ext>
            </p:extLst>
          </p:nvPr>
        </p:nvGraphicFramePr>
        <p:xfrm>
          <a:off x="507364" y="602107"/>
          <a:ext cx="11505566" cy="5609844"/>
        </p:xfrm>
        <a:graphic>
          <a:graphicData uri="http://schemas.openxmlformats.org/drawingml/2006/table">
            <a:tbl>
              <a:tblPr firstRow="1" bandRow="1">
                <a:tableStyleId>{5DA37D80-6434-44D0-A028-1B22A696006F}</a:tableStyleId>
              </a:tblPr>
              <a:tblGrid>
                <a:gridCol w="4467086">
                  <a:extLst>
                    <a:ext uri="{9D8B030D-6E8A-4147-A177-3AD203B41FA5}">
                      <a16:colId xmlns:a16="http://schemas.microsoft.com/office/drawing/2014/main" val="20000"/>
                    </a:ext>
                  </a:extLst>
                </a:gridCol>
                <a:gridCol w="3192176">
                  <a:extLst>
                    <a:ext uri="{9D8B030D-6E8A-4147-A177-3AD203B41FA5}">
                      <a16:colId xmlns:a16="http://schemas.microsoft.com/office/drawing/2014/main" val="20001"/>
                    </a:ext>
                  </a:extLst>
                </a:gridCol>
                <a:gridCol w="3846304">
                  <a:extLst>
                    <a:ext uri="{9D8B030D-6E8A-4147-A177-3AD203B41FA5}">
                      <a16:colId xmlns:a16="http://schemas.microsoft.com/office/drawing/2014/main" val="20002"/>
                    </a:ext>
                  </a:extLst>
                </a:gridCol>
              </a:tblGrid>
              <a:tr h="756920">
                <a:tc>
                  <a:txBody>
                    <a:bodyPr/>
                    <a:lstStyle/>
                    <a:p>
                      <a:pPr algn="ctr"/>
                      <a:r>
                        <a:rPr lang="en-US" sz="4000" b="1" dirty="0">
                          <a:solidFill>
                            <a:srgbClr val="05A0B8"/>
                          </a:solidFill>
                        </a:rPr>
                        <a:t>New words</a:t>
                      </a:r>
                    </a:p>
                  </a:txBody>
                  <a:tcPr anchor="ctr"/>
                </a:tc>
                <a:tc>
                  <a:txBody>
                    <a:bodyPr/>
                    <a:lstStyle/>
                    <a:p>
                      <a:pPr algn="ctr"/>
                      <a:r>
                        <a:rPr lang="en-US" sz="4000" b="1" dirty="0">
                          <a:solidFill>
                            <a:srgbClr val="05A0B8"/>
                          </a:solidFill>
                        </a:rPr>
                        <a:t>Pronunciation</a:t>
                      </a:r>
                    </a:p>
                  </a:txBody>
                  <a:tcPr anchor="ctr"/>
                </a:tc>
                <a:tc>
                  <a:txBody>
                    <a:bodyPr/>
                    <a:lstStyle/>
                    <a:p>
                      <a:pPr algn="ctr"/>
                      <a:r>
                        <a:rPr lang="en-US" sz="4000" b="1" dirty="0">
                          <a:solidFill>
                            <a:srgbClr val="05A0B8"/>
                          </a:solidFill>
                        </a:rPr>
                        <a:t>Meaning</a:t>
                      </a:r>
                    </a:p>
                  </a:txBody>
                  <a:tcPr anchor="ctr"/>
                </a:tc>
                <a:extLst>
                  <a:ext uri="{0D108BD9-81ED-4DB2-BD59-A6C34878D82A}">
                    <a16:rowId xmlns:a16="http://schemas.microsoft.com/office/drawing/2014/main" val="10000"/>
                  </a:ext>
                </a:extLst>
              </a:tr>
              <a:tr h="664845">
                <a:tc>
                  <a:txBody>
                    <a:bodyPr/>
                    <a:lstStyle/>
                    <a:p>
                      <a:pPr marL="144145" marR="0" indent="-144145">
                        <a:lnSpc>
                          <a:spcPct val="107000"/>
                        </a:lnSpc>
                        <a:spcBef>
                          <a:spcPts val="0"/>
                        </a:spcBef>
                        <a:spcAft>
                          <a:spcPts val="0"/>
                        </a:spcAft>
                      </a:pPr>
                      <a:r>
                        <a:rPr lang="en-US" sz="4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rush hour (n)</a:t>
                      </a:r>
                    </a:p>
                  </a:txBody>
                  <a:tcPr marL="71755" marR="71755" marT="71755" marB="71755" anchor="ctr"/>
                </a:tc>
                <a:tc>
                  <a:txBody>
                    <a:bodyPr/>
                    <a:lstStyle/>
                    <a:p>
                      <a:pPr marL="0" marR="0" algn="ctr">
                        <a:lnSpc>
                          <a:spcPct val="107000"/>
                        </a:lnSpc>
                        <a:spcBef>
                          <a:spcPts val="0"/>
                        </a:spcBef>
                        <a:spcAft>
                          <a:spcPts val="0"/>
                        </a:spcAft>
                      </a:pPr>
                      <a:r>
                        <a:rPr lang="en-US" sz="4000" b="1">
                          <a:solidFill>
                            <a:srgbClr val="000000"/>
                          </a:solidFill>
                          <a:effectLst/>
                          <a:latin typeface="Calibri" panose="020F0502020204030204" pitchFamily="34" charset="0"/>
                          <a:ea typeface="Calibri" panose="020F0502020204030204" pitchFamily="34" charset="0"/>
                          <a:cs typeface="Calibri" panose="020F0502020204030204" pitchFamily="34" charset="0"/>
                        </a:rPr>
                        <a:t>/ˈrʌʃ aʊə/</a:t>
                      </a:r>
                    </a:p>
                  </a:txBody>
                  <a:tcPr marL="36195" marR="36195" marT="71755" marB="71755" anchor="ctr"/>
                </a:tc>
                <a:tc>
                  <a:txBody>
                    <a:bodyPr/>
                    <a:lstStyle/>
                    <a:p>
                      <a:pPr marL="0" marR="0" algn="ctr">
                        <a:lnSpc>
                          <a:spcPct val="107000"/>
                        </a:lnSpc>
                        <a:spcBef>
                          <a:spcPts val="0"/>
                        </a:spcBef>
                        <a:spcAft>
                          <a:spcPts val="0"/>
                        </a:spcAft>
                      </a:pPr>
                      <a:r>
                        <a:rPr lang="en-US" sz="4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giờ cao điểm</a:t>
                      </a:r>
                      <a:endParaRPr lang="en-US" sz="4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1186180">
                <a:tc>
                  <a:txBody>
                    <a:bodyPr/>
                    <a:lstStyle/>
                    <a:p>
                      <a:pPr marL="144145" marR="0" indent="-144145">
                        <a:lnSpc>
                          <a:spcPct val="107000"/>
                        </a:lnSpc>
                        <a:spcBef>
                          <a:spcPts val="0"/>
                        </a:spcBef>
                        <a:spcAft>
                          <a:spcPts val="0"/>
                        </a:spcAft>
                      </a:pPr>
                      <a:r>
                        <a:rPr lang="en-US" sz="4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4000" b="1" dirty="0">
                          <a:solidFill>
                            <a:srgbClr val="000099"/>
                          </a:solidFill>
                          <a:effectLst/>
                          <a:latin typeface="Calibri" panose="020F0502020204030204" pitchFamily="34" charset="0"/>
                          <a:ea typeface="Calibri" panose="020F0502020204030204" pitchFamily="34" charset="0"/>
                          <a:cs typeface="Calibri" panose="020F0502020204030204" pitchFamily="34" charset="0"/>
                        </a:rPr>
                        <a:t>tram (n) </a:t>
                      </a:r>
                      <a:endParaRPr lang="en-US" sz="4000" b="1" dirty="0" smtClean="0">
                        <a:solidFill>
                          <a:srgbClr val="000099"/>
                        </a:solidFill>
                        <a:effectLst/>
                        <a:latin typeface="Calibri" panose="020F0502020204030204" pitchFamily="34" charset="0"/>
                        <a:ea typeface="Calibri" panose="020F0502020204030204" pitchFamily="34" charset="0"/>
                        <a:cs typeface="Calibri" panose="020F0502020204030204" pitchFamily="34" charset="0"/>
                      </a:endParaRPr>
                    </a:p>
                    <a:p>
                      <a:pPr marL="144145" marR="0" indent="-144145">
                        <a:lnSpc>
                          <a:spcPct val="107000"/>
                        </a:lnSpc>
                        <a:spcBef>
                          <a:spcPts val="0"/>
                        </a:spcBef>
                        <a:spcAft>
                          <a:spcPts val="0"/>
                        </a:spcAft>
                      </a:pPr>
                      <a:r>
                        <a:rPr lang="en-US" sz="4000" b="1" dirty="0" smtClean="0">
                          <a:effectLst/>
                          <a:latin typeface="Calibri" panose="020F0502020204030204" pitchFamily="34" charset="0"/>
                          <a:ea typeface="Times New Roman" panose="02020603050405020304" pitchFamily="18" charset="0"/>
                          <a:cs typeface="Times New Roman" panose="02020603050405020304" pitchFamily="18" charset="0"/>
                        </a:rPr>
                        <a:t>3. discount for</a:t>
                      </a:r>
                    </a:p>
                    <a:p>
                      <a:pPr marL="144145" marR="0" indent="-144145">
                        <a:lnSpc>
                          <a:spcPct val="107000"/>
                        </a:lnSpc>
                        <a:spcBef>
                          <a:spcPts val="0"/>
                        </a:spcBef>
                        <a:spcAft>
                          <a:spcPts val="0"/>
                        </a:spcAft>
                      </a:pPr>
                      <a:r>
                        <a:rPr lang="en-US" sz="4000" b="1" dirty="0" smtClean="0">
                          <a:solidFill>
                            <a:srgbClr val="000099"/>
                          </a:solidFill>
                          <a:effectLst/>
                          <a:latin typeface="Calibri" panose="020F0502020204030204" pitchFamily="34" charset="0"/>
                          <a:ea typeface="Times New Roman" panose="02020603050405020304" pitchFamily="18" charset="0"/>
                          <a:cs typeface="Times New Roman" panose="02020603050405020304" pitchFamily="18" charset="0"/>
                        </a:rPr>
                        <a:t>4. updates its arrival</a:t>
                      </a:r>
                    </a:p>
                    <a:p>
                      <a:pPr marL="144145" marR="0" indent="-144145">
                        <a:lnSpc>
                          <a:spcPct val="107000"/>
                        </a:lnSpc>
                        <a:spcBef>
                          <a:spcPts val="0"/>
                        </a:spcBef>
                        <a:spcAft>
                          <a:spcPts val="0"/>
                        </a:spcAft>
                      </a:pPr>
                      <a:r>
                        <a:rPr lang="en-US" sz="4000" b="1" dirty="0" smtClean="0">
                          <a:effectLst/>
                          <a:latin typeface="Calibri" panose="020F0502020204030204" pitchFamily="34" charset="0"/>
                          <a:ea typeface="Times New Roman" panose="02020603050405020304" pitchFamily="18" charset="0"/>
                          <a:cs typeface="Times New Roman" panose="02020603050405020304" pitchFamily="18" charset="0"/>
                        </a:rPr>
                        <a:t>5. I know in advance and arrange</a:t>
                      </a:r>
                      <a:endParaRPr lang="en-US" sz="4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endParaRPr lang="en-US" sz="4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endParaRPr lang="en-US" sz="4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4000" b="1" dirty="0" err="1">
                          <a:solidFill>
                            <a:srgbClr val="000099"/>
                          </a:solidFill>
                          <a:effectLst/>
                          <a:latin typeface="Calibri" panose="020F0502020204030204" pitchFamily="34" charset="0"/>
                          <a:ea typeface="Calibri" panose="020F0502020204030204" pitchFamily="34" charset="0"/>
                          <a:cs typeface="Calibri" panose="020F0502020204030204" pitchFamily="34" charset="0"/>
                        </a:rPr>
                        <a:t>xe</a:t>
                      </a:r>
                      <a:r>
                        <a:rPr lang="en-US" sz="4000" b="1" dirty="0">
                          <a:solidFill>
                            <a:srgbClr val="000099"/>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rgbClr val="000099"/>
                          </a:solidFill>
                          <a:effectLst/>
                          <a:latin typeface="Calibri" panose="020F0502020204030204" pitchFamily="34" charset="0"/>
                          <a:ea typeface="Calibri" panose="020F0502020204030204" pitchFamily="34" charset="0"/>
                          <a:cs typeface="Calibri" panose="020F0502020204030204" pitchFamily="34" charset="0"/>
                        </a:rPr>
                        <a:t>điện</a:t>
                      </a:r>
                      <a:endParaRPr lang="en-US" sz="4000" b="1" dirty="0" smtClean="0">
                        <a:solidFill>
                          <a:srgbClr val="000099"/>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4000" b="1"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giảm</a:t>
                      </a:r>
                      <a:r>
                        <a:rPr lang="en-US" sz="4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giá</a:t>
                      </a:r>
                      <a:r>
                        <a:rPr lang="en-US" sz="4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cho</a:t>
                      </a:r>
                      <a:endParaRPr lang="en-US" sz="4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4000" b="1" dirty="0" err="1" smtClean="0">
                          <a:solidFill>
                            <a:srgbClr val="000099"/>
                          </a:solidFill>
                          <a:effectLst/>
                          <a:latin typeface="Calibri" panose="020F0502020204030204" pitchFamily="34" charset="0"/>
                          <a:ea typeface="Calibri" panose="020F0502020204030204" pitchFamily="34" charset="0"/>
                          <a:cs typeface="Calibri" panose="020F0502020204030204" pitchFamily="34" charset="0"/>
                        </a:rPr>
                        <a:t>cập</a:t>
                      </a:r>
                      <a:r>
                        <a:rPr lang="en-US" sz="4000" b="1" dirty="0" smtClean="0">
                          <a:solidFill>
                            <a:srgbClr val="000099"/>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rgbClr val="000099"/>
                          </a:solidFill>
                          <a:effectLst/>
                          <a:latin typeface="Calibri" panose="020F0502020204030204" pitchFamily="34" charset="0"/>
                          <a:ea typeface="Calibri" panose="020F0502020204030204" pitchFamily="34" charset="0"/>
                          <a:cs typeface="Calibri" panose="020F0502020204030204" pitchFamily="34" charset="0"/>
                        </a:rPr>
                        <a:t>nhật</a:t>
                      </a:r>
                      <a:r>
                        <a:rPr lang="en-US" sz="4000" b="1" dirty="0" smtClean="0">
                          <a:solidFill>
                            <a:srgbClr val="000099"/>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rgbClr val="000099"/>
                          </a:solidFill>
                          <a:effectLst/>
                          <a:latin typeface="Calibri" panose="020F0502020204030204" pitchFamily="34" charset="0"/>
                          <a:ea typeface="Calibri" panose="020F0502020204030204" pitchFamily="34" charset="0"/>
                          <a:cs typeface="Calibri" panose="020F0502020204030204" pitchFamily="34" charset="0"/>
                        </a:rPr>
                        <a:t>điểm</a:t>
                      </a:r>
                      <a:r>
                        <a:rPr lang="en-US" sz="4000" b="1" dirty="0" smtClean="0">
                          <a:solidFill>
                            <a:srgbClr val="000099"/>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rgbClr val="000099"/>
                          </a:solidFill>
                          <a:effectLst/>
                          <a:latin typeface="Calibri" panose="020F0502020204030204" pitchFamily="34" charset="0"/>
                          <a:ea typeface="Calibri" panose="020F0502020204030204" pitchFamily="34" charset="0"/>
                          <a:cs typeface="Calibri" panose="020F0502020204030204" pitchFamily="34" charset="0"/>
                        </a:rPr>
                        <a:t>đến</a:t>
                      </a:r>
                      <a:endParaRPr lang="en-US" sz="4000" b="1" dirty="0" smtClean="0">
                        <a:solidFill>
                          <a:srgbClr val="000099"/>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vi-VN" sz="4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biết trước và sắp xếp</a:t>
                      </a:r>
                      <a:endParaRPr lang="en-US" sz="4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10002"/>
                  </a:ext>
                </a:extLst>
              </a:tr>
            </a:tbl>
          </a:graphicData>
        </a:graphic>
      </p:graphicFrame>
      <p:sp>
        <p:nvSpPr>
          <p:cNvPr id="6" name="TextBox 5"/>
          <p:cNvSpPr txBox="1"/>
          <p:nvPr/>
        </p:nvSpPr>
        <p:spPr>
          <a:xfrm>
            <a:off x="499767" y="66087"/>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62865" y="2320290"/>
            <a:ext cx="721360" cy="721360"/>
          </a:xfrm>
          <a:prstGeom prst="rect">
            <a:avLst/>
          </a:prstGeom>
        </p:spPr>
      </p:pic>
      <p:pic>
        <p:nvPicPr>
          <p:cNvPr id="3" name="tram">
            <a:hlinkClick r:id="" action="ppaction://media"/>
          </p:cNvPr>
          <p:cNvPicPr/>
          <p:nvPr>
            <a:audioFile r:link="rId4"/>
            <p:extLst>
              <p:ext uri="{DAA4B4D4-6D71-4841-9C94-3DE7FCFB9230}">
                <p14:media xmlns:p14="http://schemas.microsoft.com/office/powerpoint/2010/main" r:embed="rId3"/>
              </p:ext>
            </p:extLst>
          </p:nvPr>
        </p:nvPicPr>
        <p:blipFill>
          <a:blip r:embed="rId7"/>
          <a:stretch>
            <a:fillRect/>
          </a:stretch>
        </p:blipFill>
        <p:spPr>
          <a:xfrm>
            <a:off x="62865" y="3288665"/>
            <a:ext cx="721360" cy="72136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9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6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delay="0">
                      <p:tgtEl>
                        <p:sldTgt/>
                      </p:tgtEl>
                    </p:cond>
                  </p:endCondLst>
                </p:cTn>
                <p:tgtEl>
                  <p:spTgt spid="8"/>
                </p:tgtEl>
              </p:cMediaNode>
            </p:audio>
            <p:audio>
              <p:cMediaNode>
                <p:cTn id="12" fill="hold" display="1">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a:solidFill>
            <a:srgbClr val="00B050"/>
          </a:solidFill>
        </p:grpSpPr>
        <p:sp>
          <p:nvSpPr>
            <p:cNvPr id="18" name="Round Single Corner Rectangle 17"/>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olidFill>
                  <a:schemeClr val="bg1"/>
                </a:solidFill>
                <a:sym typeface="+mn-ea"/>
              </a:rPr>
              <a:t>EVERYDAY ENGLISH</a:t>
            </a:r>
            <a:endParaRPr lang="en-US" sz="3600" b="1" dirty="0">
              <a:solidFill>
                <a:schemeClr val="bg1"/>
              </a:solidFill>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1076325"/>
          </a:xfrm>
          <a:prstGeom prst="rect">
            <a:avLst/>
          </a:prstGeom>
          <a:solidFill>
            <a:srgbClr val="FFFF00"/>
          </a:solidFill>
          <a:effectLs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 Listen and read the conversations below. Pay attention to the highlighted parts.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 name="TextBox 11"/>
          <p:cNvSpPr txBox="1"/>
          <p:nvPr/>
        </p:nvSpPr>
        <p:spPr>
          <a:xfrm>
            <a:off x="763270" y="2287905"/>
            <a:ext cx="3025775" cy="583565"/>
          </a:xfrm>
          <a:prstGeom prst="rect">
            <a:avLst/>
          </a:prstGeom>
          <a:solidFill>
            <a:srgbClr val="000099"/>
          </a:solidFill>
          <a:effectLst/>
        </p:spPr>
        <p:txBody>
          <a:bodyPr wrap="square" rtlCol="0">
            <a:spAutoFit/>
          </a:bodyPr>
          <a:lstStyle/>
          <a:p>
            <a:pPr algn="ctr"/>
            <a:r>
              <a:rPr lang="en-US" sz="3200" b="1" dirty="0">
                <a:solidFill>
                  <a:schemeClr val="bg1"/>
                </a:solidFill>
                <a:sym typeface="+mn-ea"/>
              </a:rPr>
              <a:t>Situation:</a:t>
            </a:r>
            <a:endParaRPr lang="en-US" sz="3200" b="1" dirty="0">
              <a:ln>
                <a:noFill/>
              </a:ln>
              <a:solidFill>
                <a:schemeClr val="tx1"/>
              </a:solidFill>
              <a:effectLst>
                <a:glow rad="88900">
                  <a:schemeClr val="bg1"/>
                </a:glow>
              </a:effectLst>
              <a:cs typeface="Arial" panose="020B0604020202020204" pitchFamily="34" charset="0"/>
            </a:endParaRPr>
          </a:p>
        </p:txBody>
      </p:sp>
      <p:sp>
        <p:nvSpPr>
          <p:cNvPr id="21" name="Line Callout 1 20"/>
          <p:cNvSpPr/>
          <p:nvPr/>
        </p:nvSpPr>
        <p:spPr>
          <a:xfrm>
            <a:off x="5908040" y="1959610"/>
            <a:ext cx="5995413" cy="4267200"/>
          </a:xfrm>
          <a:prstGeom prst="borderCallout1">
            <a:avLst/>
          </a:prstGeom>
          <a:solidFill>
            <a:srgbClr val="FFE1E1"/>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b="1" dirty="0">
                <a:solidFill>
                  <a:schemeClr val="tx1"/>
                </a:solidFill>
              </a:rPr>
              <a:t>Duong’s best friend is going to Singapore to study there. Duong’s dad knows that Duong wants to go to the airport to see him off. What will Duong’s dad do?</a:t>
            </a:r>
          </a:p>
        </p:txBody>
      </p:sp>
      <p:sp>
        <p:nvSpPr>
          <p:cNvPr id="23" name="TextBox 11"/>
          <p:cNvSpPr txBox="1"/>
          <p:nvPr/>
        </p:nvSpPr>
        <p:spPr>
          <a:xfrm>
            <a:off x="763270" y="3170555"/>
            <a:ext cx="4587240" cy="735965"/>
          </a:xfrm>
          <a:prstGeom prst="rect">
            <a:avLst/>
          </a:prstGeom>
          <a:solidFill>
            <a:srgbClr val="000099"/>
          </a:solidFill>
          <a:effectLst/>
        </p:spPr>
        <p:txBody>
          <a:bodyPr wrap="square" rtlCol="0">
            <a:noAutofit/>
          </a:bodyPr>
          <a:lstStyle/>
          <a:p>
            <a:pPr algn="ctr"/>
            <a:r>
              <a:rPr lang="en-US" sz="3200" b="1" dirty="0">
                <a:solidFill>
                  <a:schemeClr val="bg1"/>
                </a:solidFill>
                <a:sym typeface="+mn-ea"/>
              </a:rPr>
              <a:t>Try to make some guesses</a:t>
            </a:r>
            <a:endParaRPr lang="en-US" sz="3200" b="1" dirty="0">
              <a:ln>
                <a:noFill/>
              </a:ln>
              <a:solidFill>
                <a:schemeClr val="bg1"/>
              </a:solidFill>
              <a:effectLst>
                <a:glow rad="88900">
                  <a:schemeClr val="bg1"/>
                </a:glow>
              </a:effectLst>
              <a:cs typeface="Arial" panose="020B0604020202020204" pitchFamily="34" charset="0"/>
              <a:sym typeface="+mn-ea"/>
            </a:endParaRPr>
          </a:p>
        </p:txBody>
      </p:sp>
      <p:sp>
        <p:nvSpPr>
          <p:cNvPr id="25" name="TextBox 11"/>
          <p:cNvSpPr txBox="1"/>
          <p:nvPr/>
        </p:nvSpPr>
        <p:spPr>
          <a:xfrm>
            <a:off x="1320800" y="4093210"/>
            <a:ext cx="4587240" cy="1051560"/>
          </a:xfrm>
          <a:prstGeom prst="rect">
            <a:avLst/>
          </a:prstGeom>
          <a:solidFill>
            <a:srgbClr val="FFFF00"/>
          </a:solidFill>
          <a:effectLst/>
        </p:spPr>
        <p:txBody>
          <a:bodyPr wrap="square" rtlCol="0">
            <a:noAutofit/>
          </a:bodyPr>
          <a:lstStyle/>
          <a:p>
            <a:pPr algn="ctr"/>
            <a:r>
              <a:rPr lang="en-US" sz="3200" b="1" dirty="0">
                <a:sym typeface="+mn-ea"/>
              </a:rPr>
              <a:t>“I </a:t>
            </a:r>
            <a:r>
              <a:rPr lang="en-US" sz="3200" b="1" dirty="0">
                <a:solidFill>
                  <a:srgbClr val="FF0000"/>
                </a:solidFill>
                <a:sym typeface="+mn-ea"/>
              </a:rPr>
              <a:t>can</a:t>
            </a:r>
            <a:r>
              <a:rPr lang="en-US" sz="3200" b="1" dirty="0">
                <a:sym typeface="+mn-ea"/>
              </a:rPr>
              <a:t> take you to the airport if you like.”</a:t>
            </a:r>
          </a:p>
        </p:txBody>
      </p:sp>
      <p:sp>
        <p:nvSpPr>
          <p:cNvPr id="26" name="Right Arrow 25"/>
          <p:cNvSpPr/>
          <p:nvPr/>
        </p:nvSpPr>
        <p:spPr>
          <a:xfrm>
            <a:off x="160814" y="5349239"/>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8" name="TextBox 11"/>
          <p:cNvSpPr txBox="1"/>
          <p:nvPr/>
        </p:nvSpPr>
        <p:spPr>
          <a:xfrm>
            <a:off x="810993" y="5490209"/>
            <a:ext cx="5302885" cy="1051560"/>
          </a:xfrm>
          <a:prstGeom prst="rect">
            <a:avLst/>
          </a:prstGeom>
          <a:solidFill>
            <a:srgbClr val="000099"/>
          </a:solidFill>
          <a:effectLst/>
        </p:spPr>
        <p:txBody>
          <a:bodyPr wrap="square" rtlCol="0">
            <a:noAutofit/>
          </a:bodyPr>
          <a:lstStyle/>
          <a:p>
            <a:pPr algn="ctr"/>
            <a:r>
              <a:rPr lang="en-US" sz="3200" b="1" dirty="0">
                <a:solidFill>
                  <a:schemeClr val="bg1"/>
                </a:solidFill>
                <a:sym typeface="+mn-ea"/>
              </a:rPr>
              <a:t>Duong’s dad says this sentence to offer to help him. </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1" grpId="0" animBg="1"/>
      <p:bldP spid="21" grpId="1" animBg="1"/>
      <p:bldP spid="23" grpId="0" animBg="1"/>
      <p:bldP spid="23" grpId="1" animBg="1"/>
      <p:bldP spid="25" grpId="0" animBg="1"/>
      <p:bldP spid="25" grpId="1" animBg="1"/>
      <p:bldP spid="26" grpId="0" animBg="1"/>
      <p:bldP spid="26" grpId="1" animBg="1"/>
      <p:bldP spid="28" grpId="0" animBg="1"/>
      <p:bldP spid="2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5"/>
          <a:stretch>
            <a:fillRect/>
          </a:stretch>
        </p:blipFill>
        <p:spPr>
          <a:xfrm>
            <a:off x="1951990" y="2009140"/>
            <a:ext cx="8145780" cy="2346960"/>
          </a:xfrm>
          <a:prstGeom prst="rect">
            <a:avLst/>
          </a:prstGeom>
        </p:spPr>
      </p:pic>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Listen and read the conversations below. Pay attention to the highlighted parts.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6" name="Content Placeholder 5"/>
          <p:cNvPicPr>
            <a:picLocks noGrp="1" noChangeAspect="1"/>
          </p:cNvPicPr>
          <p:nvPr>
            <p:ph idx="1"/>
          </p:nvPr>
        </p:nvPicPr>
        <p:blipFill>
          <a:blip r:embed="rId6"/>
          <a:stretch>
            <a:fillRect/>
          </a:stretch>
        </p:blipFill>
        <p:spPr>
          <a:xfrm>
            <a:off x="1964690" y="4368800"/>
            <a:ext cx="8221980" cy="2369185"/>
          </a:xfrm>
          <a:prstGeom prst="rect">
            <a:avLst/>
          </a:prstGeom>
        </p:spPr>
      </p:pic>
      <p:pic>
        <p:nvPicPr>
          <p:cNvPr id="9" name="011">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454025" y="3044825"/>
            <a:ext cx="1136650" cy="113665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audio>
              <p:cMediaNode>
                <p:cTn id="2" fill="hold" display="1">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9"/>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additive="base">
                                        <p:cTn id="7" dur="46182"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3"/>
          <a:stretch>
            <a:fillRect/>
          </a:stretch>
        </p:blipFill>
        <p:spPr>
          <a:xfrm>
            <a:off x="351790" y="922655"/>
            <a:ext cx="7003415" cy="2018030"/>
          </a:xfrm>
          <a:prstGeom prst="rect">
            <a:avLst/>
          </a:prstGeom>
        </p:spPr>
      </p:pic>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4"/>
          <a:stretch>
            <a:fillRect/>
          </a:stretch>
        </p:blipFill>
        <p:spPr>
          <a:xfrm>
            <a:off x="351790" y="3025775"/>
            <a:ext cx="7105015" cy="2047240"/>
          </a:xfrm>
          <a:prstGeom prst="rect">
            <a:avLst/>
          </a:prstGeom>
        </p:spPr>
      </p:pic>
      <p:sp>
        <p:nvSpPr>
          <p:cNvPr id="26" name="Right Arrow 25"/>
          <p:cNvSpPr/>
          <p:nvPr/>
        </p:nvSpPr>
        <p:spPr>
          <a:xfrm>
            <a:off x="7522210" y="2762250"/>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00" name="Text Box 99"/>
          <p:cNvSpPr txBox="1"/>
          <p:nvPr/>
        </p:nvSpPr>
        <p:spPr>
          <a:xfrm>
            <a:off x="8425815" y="2311400"/>
            <a:ext cx="3633470" cy="1568450"/>
          </a:xfrm>
          <a:prstGeom prst="rect">
            <a:avLst/>
          </a:prstGeom>
          <a:noFill/>
          <a:ln w="9525">
            <a:noFill/>
          </a:ln>
        </p:spPr>
        <p:txBody>
          <a:bodyPr wrap="square">
            <a:spAutoFit/>
          </a:bodyPr>
          <a:lstStyle/>
          <a:p>
            <a:pPr marL="635" indent="-635"/>
            <a:r>
              <a:rPr lang="en-US" sz="3200" b="0" dirty="0">
                <a:latin typeface="Times New Roman" panose="02020603050405020304" pitchFamily="18" charset="0"/>
              </a:rPr>
              <a:t>These are two common ways to offer help.</a:t>
            </a:r>
          </a:p>
        </p:txBody>
      </p:sp>
      <p:sp>
        <p:nvSpPr>
          <p:cNvPr id="2" name="Text Box 1"/>
          <p:cNvSpPr txBox="1"/>
          <p:nvPr/>
        </p:nvSpPr>
        <p:spPr>
          <a:xfrm>
            <a:off x="1686560" y="5158105"/>
            <a:ext cx="8165465" cy="1446550"/>
          </a:xfrm>
          <a:prstGeom prst="rect">
            <a:avLst/>
          </a:prstGeom>
          <a:noFill/>
          <a:ln w="9525">
            <a:noFill/>
          </a:ln>
        </p:spPr>
        <p:txBody>
          <a:bodyPr wrap="square">
            <a:spAutoFit/>
          </a:bodyPr>
          <a:lstStyle/>
          <a:p>
            <a:pPr marL="635" indent="-635" algn="just"/>
            <a:r>
              <a:rPr lang="en-US" sz="4400" b="1" dirty="0">
                <a:solidFill>
                  <a:srgbClr val="000099"/>
                </a:solidFill>
                <a:latin typeface="Times New Roman" panose="02020603050405020304" pitchFamily="18" charset="0"/>
              </a:rPr>
              <a:t>How Duong and Hoang say to accept the offers?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6" grpId="1" animBg="1"/>
      <p:bldP spid="100" grpId="0" bldLvl="0"/>
      <p:bldP spid="100" grpId="1"/>
      <p:bldP spid="2" grpId="0" bldLvl="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8870" y="1042035"/>
            <a:ext cx="10888345" cy="107632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Make similar conversations with the following situations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513715" y="2073910"/>
            <a:ext cx="11123295" cy="107632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Work in pairs to make similar dialogues, using the language you have learnt.</a:t>
            </a:r>
          </a:p>
        </p:txBody>
      </p:sp>
      <p:sp>
        <p:nvSpPr>
          <p:cNvPr id="6" name="Text Box 5"/>
          <p:cNvSpPr txBox="1"/>
          <p:nvPr/>
        </p:nvSpPr>
        <p:spPr>
          <a:xfrm>
            <a:off x="513715" y="3131185"/>
            <a:ext cx="11123295" cy="2061210"/>
          </a:xfrm>
          <a:prstGeom prst="rect">
            <a:avLst/>
          </a:prstGeom>
          <a:solidFill>
            <a:srgbClr val="FFC4A3"/>
          </a:solidFill>
          <a:ln w="9525">
            <a:noFill/>
          </a:ln>
        </p:spPr>
        <p:txBody>
          <a:bodyPr wrap="square">
            <a:spAutoFit/>
          </a:bodyPr>
          <a:lstStyle/>
          <a:p>
            <a:pPr marL="635" indent="-635" algn="just"/>
            <a:r>
              <a:rPr lang="en-US" sz="3200" b="1" i="1">
                <a:latin typeface="Times New Roman" panose="02020603050405020304" pitchFamily="18" charset="0"/>
              </a:rPr>
              <a:t>Suggested dialogues</a:t>
            </a:r>
            <a:r>
              <a:rPr lang="en-US" sz="3200" b="0">
                <a:latin typeface="Times New Roman" panose="02020603050405020304" pitchFamily="18" charset="0"/>
              </a:rPr>
              <a:t>:</a:t>
            </a:r>
          </a:p>
          <a:p>
            <a:pPr marL="635" indent="-635" algn="just"/>
            <a:r>
              <a:rPr lang="en-US" sz="3200" b="1">
                <a:latin typeface="Times New Roman" panose="02020603050405020304" pitchFamily="18" charset="0"/>
              </a:rPr>
              <a:t>Situation 1:</a:t>
            </a:r>
          </a:p>
          <a:p>
            <a:pPr marL="635" indent="-635" algn="just"/>
            <a:r>
              <a:rPr lang="en-US" sz="3200" b="1">
                <a:latin typeface="Times New Roman" panose="02020603050405020304" pitchFamily="18" charset="0"/>
              </a:rPr>
              <a:t>You:</a:t>
            </a:r>
            <a:r>
              <a:rPr lang="en-US" sz="3200" b="0">
                <a:latin typeface="Times New Roman" panose="02020603050405020304" pitchFamily="18" charset="0"/>
              </a:rPr>
              <a:t> </a:t>
            </a:r>
            <a:r>
              <a:rPr lang="en-US" sz="3200" b="0">
                <a:highlight>
                  <a:srgbClr val="FFFF00"/>
                </a:highlight>
                <a:latin typeface="Times New Roman" panose="02020603050405020304" pitchFamily="18" charset="0"/>
              </a:rPr>
              <a:t>I can</a:t>
            </a:r>
            <a:r>
              <a:rPr lang="en-US" sz="3200" b="0">
                <a:latin typeface="Times New Roman" panose="02020603050405020304" pitchFamily="18" charset="0"/>
              </a:rPr>
              <a:t> show you how to use the library smart card if you like. </a:t>
            </a:r>
          </a:p>
          <a:p>
            <a:pPr marL="635" indent="-635" algn="just"/>
            <a:r>
              <a:rPr lang="en-US" sz="3200" b="1">
                <a:latin typeface="Times New Roman" panose="02020603050405020304" pitchFamily="18" charset="0"/>
              </a:rPr>
              <a:t>Friend:</a:t>
            </a:r>
            <a:r>
              <a:rPr lang="en-US" sz="3200" b="0">
                <a:latin typeface="Times New Roman" panose="02020603050405020304" pitchFamily="18" charset="0"/>
              </a:rPr>
              <a:t> </a:t>
            </a:r>
            <a:r>
              <a:rPr lang="en-US" sz="3200" b="0">
                <a:highlight>
                  <a:srgbClr val="FFFF00"/>
                </a:highlight>
                <a:latin typeface="Times New Roman" panose="02020603050405020304" pitchFamily="18" charset="0"/>
              </a:rPr>
              <a:t>Thanks</a:t>
            </a:r>
            <a:r>
              <a:rPr lang="en-US" sz="3200" b="0">
                <a:latin typeface="Times New Roman" panose="02020603050405020304" pitchFamily="18" charset="0"/>
              </a:rPr>
              <a:t>. That’s so kind of you. </a:t>
            </a:r>
          </a:p>
        </p:txBody>
      </p:sp>
      <p:sp>
        <p:nvSpPr>
          <p:cNvPr id="7" name="Text Box 6"/>
          <p:cNvSpPr txBox="1"/>
          <p:nvPr/>
        </p:nvSpPr>
        <p:spPr>
          <a:xfrm>
            <a:off x="513715" y="5088890"/>
            <a:ext cx="11123295" cy="1568450"/>
          </a:xfrm>
          <a:prstGeom prst="rect">
            <a:avLst/>
          </a:prstGeom>
          <a:solidFill>
            <a:srgbClr val="F96D7F"/>
          </a:solidFill>
          <a:ln w="9525">
            <a:noFill/>
          </a:ln>
        </p:spPr>
        <p:txBody>
          <a:bodyPr wrap="square">
            <a:spAutoFit/>
          </a:bodyPr>
          <a:lstStyle/>
          <a:p>
            <a:pPr marL="635" indent="-635"/>
            <a:r>
              <a:rPr lang="en-US" sz="3200" b="1">
                <a:solidFill>
                  <a:srgbClr val="000000"/>
                </a:solidFill>
                <a:latin typeface="Times New Roman" panose="02020603050405020304" pitchFamily="18" charset="0"/>
              </a:rPr>
              <a:t>Conversation 2</a:t>
            </a:r>
          </a:p>
          <a:p>
            <a:pPr marL="635" indent="-635"/>
            <a:r>
              <a:rPr lang="en-US" sz="3200" b="1">
                <a:solidFill>
                  <a:srgbClr val="000000"/>
                </a:solidFill>
                <a:latin typeface="Times New Roman" panose="02020603050405020304" pitchFamily="18" charset="0"/>
              </a:rPr>
              <a:t>You</a:t>
            </a:r>
            <a:r>
              <a:rPr lang="en-US" sz="3200" b="0">
                <a:solidFill>
                  <a:srgbClr val="000000"/>
                </a:solidFill>
                <a:latin typeface="Times New Roman" panose="02020603050405020304" pitchFamily="18" charset="0"/>
              </a:rPr>
              <a:t>: </a:t>
            </a:r>
            <a:r>
              <a:rPr lang="en-US" sz="3200" b="0">
                <a:solidFill>
                  <a:srgbClr val="000000"/>
                </a:solidFill>
                <a:highlight>
                  <a:srgbClr val="FFFF00"/>
                </a:highlight>
                <a:latin typeface="Times New Roman" panose="02020603050405020304" pitchFamily="18" charset="0"/>
              </a:rPr>
              <a:t>Would you like me to</a:t>
            </a:r>
            <a:r>
              <a:rPr lang="en-US" sz="3200" b="0">
                <a:solidFill>
                  <a:srgbClr val="000000"/>
                </a:solidFill>
                <a:latin typeface="Times New Roman" panose="02020603050405020304" pitchFamily="18" charset="0"/>
              </a:rPr>
              <a:t> write a note for Ms Hoa? </a:t>
            </a:r>
            <a:endParaRPr lang="en-US" sz="3200" b="1">
              <a:solidFill>
                <a:srgbClr val="000000"/>
              </a:solidFill>
              <a:latin typeface="Times New Roman" panose="02020603050405020304" pitchFamily="18" charset="0"/>
            </a:endParaRPr>
          </a:p>
          <a:p>
            <a:pPr marL="635" indent="-635"/>
            <a:r>
              <a:rPr lang="en-US" sz="3200" b="1">
                <a:solidFill>
                  <a:srgbClr val="000000"/>
                </a:solidFill>
                <a:latin typeface="Times New Roman" panose="02020603050405020304" pitchFamily="18" charset="0"/>
              </a:rPr>
              <a:t>Friend</a:t>
            </a:r>
            <a:r>
              <a:rPr lang="en-US" sz="3200" b="0">
                <a:solidFill>
                  <a:srgbClr val="000000"/>
                </a:solidFill>
                <a:latin typeface="Times New Roman" panose="02020603050405020304" pitchFamily="18" charset="0"/>
              </a:rPr>
              <a:t>: </a:t>
            </a:r>
            <a:r>
              <a:rPr lang="en-US" sz="3200" b="0">
                <a:solidFill>
                  <a:srgbClr val="000000"/>
                </a:solidFill>
                <a:highlight>
                  <a:srgbClr val="FFFF00"/>
                </a:highlight>
                <a:latin typeface="Times New Roman" panose="02020603050405020304" pitchFamily="18" charset="0"/>
              </a:rPr>
              <a:t>Thank you.</a:t>
            </a:r>
            <a:r>
              <a:rPr lang="en-US" sz="3200" b="0">
                <a:solidFill>
                  <a:srgbClr val="000000"/>
                </a:solidFill>
                <a:latin typeface="Times New Roman" panose="02020603050405020304" pitchFamily="18" charset="0"/>
              </a:rPr>
              <a:t> That’s so kind of you.</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bldLvl="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14960" y="154305"/>
            <a:ext cx="11219180" cy="645160"/>
          </a:xfrm>
          <a:prstGeom prst="rect">
            <a:avLst/>
          </a:prstGeom>
          <a:noFill/>
          <a:effectLst/>
        </p:spPr>
        <p:txBody>
          <a:bodyPr wrap="square" rtlCol="0">
            <a:spAutoFit/>
          </a:bodyPr>
          <a:lstStyle/>
          <a:p>
            <a:pPr algn="ctr"/>
            <a:r>
              <a:rPr lang="en-US" sz="3600" b="1" dirty="0">
                <a:sym typeface="+mn-ea"/>
              </a:rPr>
              <a:t>Transition from Everyday English to Transport in the city.</a:t>
            </a:r>
          </a:p>
        </p:txBody>
      </p:sp>
      <p:sp>
        <p:nvSpPr>
          <p:cNvPr id="100" name="Text Box 99"/>
          <p:cNvSpPr txBox="1"/>
          <p:nvPr/>
        </p:nvSpPr>
        <p:spPr>
          <a:xfrm>
            <a:off x="603250" y="1337945"/>
            <a:ext cx="11123295" cy="583565"/>
          </a:xfrm>
          <a:prstGeom prst="rect">
            <a:avLst/>
          </a:prstGeom>
          <a:noFill/>
          <a:ln w="9525">
            <a:noFill/>
          </a:ln>
        </p:spPr>
        <p:txBody>
          <a:bodyPr wrap="square">
            <a:spAutoFit/>
          </a:bodyPr>
          <a:lstStyle/>
          <a:p>
            <a:pPr marL="635" indent="-635" algn="just"/>
            <a:r>
              <a:rPr lang="en-US" sz="3200" b="1" dirty="0">
                <a:latin typeface="Times New Roman" panose="02020603050405020304" pitchFamily="18" charset="0"/>
              </a:rPr>
              <a:t>- We have A &amp; B.</a:t>
            </a:r>
          </a:p>
        </p:txBody>
      </p:sp>
      <p:sp>
        <p:nvSpPr>
          <p:cNvPr id="2" name="Text Box 1"/>
          <p:cNvSpPr txBox="1"/>
          <p:nvPr/>
        </p:nvSpPr>
        <p:spPr>
          <a:xfrm>
            <a:off x="603250" y="1921510"/>
            <a:ext cx="11123295" cy="1076325"/>
          </a:xfrm>
          <a:prstGeom prst="rect">
            <a:avLst/>
          </a:prstGeom>
          <a:noFill/>
          <a:ln w="9525">
            <a:noFill/>
          </a:ln>
        </p:spPr>
        <p:txBody>
          <a:bodyPr wrap="square">
            <a:spAutoFit/>
          </a:bodyPr>
          <a:lstStyle/>
          <a:p>
            <a:pPr marL="635" indent="-635" algn="just"/>
            <a:r>
              <a:rPr lang="en-US" sz="3200" b="1" dirty="0">
                <a:latin typeface="Times New Roman" panose="02020603050405020304" pitchFamily="18" charset="0"/>
              </a:rPr>
              <a:t>- Imagine B is new to the city and he/she doesn’t know how to use the public transport system.</a:t>
            </a:r>
          </a:p>
        </p:txBody>
      </p:sp>
      <p:sp>
        <p:nvSpPr>
          <p:cNvPr id="3" name="Text Box 2"/>
          <p:cNvSpPr txBox="1"/>
          <p:nvPr/>
        </p:nvSpPr>
        <p:spPr>
          <a:xfrm>
            <a:off x="603250" y="2997835"/>
            <a:ext cx="11123295" cy="583565"/>
          </a:xfrm>
          <a:prstGeom prst="rect">
            <a:avLst/>
          </a:prstGeom>
          <a:noFill/>
          <a:ln w="9525">
            <a:noFill/>
          </a:ln>
        </p:spPr>
        <p:txBody>
          <a:bodyPr wrap="square">
            <a:spAutoFit/>
          </a:bodyPr>
          <a:lstStyle/>
          <a:p>
            <a:pPr marL="635" indent="-635" algn="just"/>
            <a:r>
              <a:rPr lang="en-US" sz="3200" b="1">
                <a:latin typeface="Times New Roman" panose="02020603050405020304" pitchFamily="18" charset="0"/>
              </a:rPr>
              <a:t>- Tell A to offer help to B and B to respond to A’s offer.</a:t>
            </a:r>
          </a:p>
        </p:txBody>
      </p:sp>
      <p:sp>
        <p:nvSpPr>
          <p:cNvPr id="5" name="Double Wave 4"/>
          <p:cNvSpPr/>
          <p:nvPr/>
        </p:nvSpPr>
        <p:spPr>
          <a:xfrm>
            <a:off x="1751330" y="3816350"/>
            <a:ext cx="8826500" cy="2260600"/>
          </a:xfrm>
          <a:prstGeom prst="doubleWave">
            <a:avLst/>
          </a:prstGeom>
          <a:solidFill>
            <a:srgbClr val="00009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b="1" dirty="0"/>
              <a:t>They are going to read the opinions of some students about their </a:t>
            </a:r>
            <a:r>
              <a:rPr lang="en-US" sz="4000" b="1" dirty="0" err="1"/>
              <a:t>favourite</a:t>
            </a:r>
            <a:r>
              <a:rPr lang="en-US" sz="4000" b="1" dirty="0"/>
              <a:t> means of transport in the city.  </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680403"/>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08765" y="568863"/>
            <a:ext cx="10888345" cy="953135"/>
          </a:xfrm>
          <a:prstGeom prst="rect">
            <a:avLst/>
          </a:prstGeom>
          <a:noFill/>
          <a:effectLst/>
        </p:spPr>
        <p:txBody>
          <a:bodyPr wrap="square" rtlCol="0">
            <a:spAutoFit/>
          </a:bodyPr>
          <a:lstStyle/>
          <a:p>
            <a:pPr algn="just"/>
            <a:r>
              <a:rPr lang="en-US" sz="2800" b="1" dirty="0">
                <a:solidFill>
                  <a:srgbClr val="FF0000"/>
                </a:solidFill>
                <a:effectLst>
                  <a:glow rad="88900">
                    <a:schemeClr val="bg1"/>
                  </a:glow>
                </a:effectLst>
                <a:cs typeface="Arial" panose="020B0604020202020204" pitchFamily="34" charset="0"/>
              </a:rPr>
              <a:t>Work in pairs. Read the descriptions of three teenagers about their favourite means of transport. Then complete the table below.</a:t>
            </a:r>
          </a:p>
        </p:txBody>
      </p:sp>
      <p:sp>
        <p:nvSpPr>
          <p:cNvPr id="16" name="Rounded Rectangle 15"/>
          <p:cNvSpPr/>
          <p:nvPr/>
        </p:nvSpPr>
        <p:spPr>
          <a:xfrm>
            <a:off x="362360" y="70517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7045" y="57034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45" y="194945"/>
            <a:ext cx="665988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3" name="Text Box 12"/>
          <p:cNvSpPr txBox="1"/>
          <p:nvPr/>
        </p:nvSpPr>
        <p:spPr>
          <a:xfrm>
            <a:off x="202882" y="1652502"/>
            <a:ext cx="3926205" cy="4707890"/>
          </a:xfrm>
          <a:prstGeom prst="rect">
            <a:avLst/>
          </a:prstGeom>
          <a:solidFill>
            <a:srgbClr val="000099"/>
          </a:solidFill>
        </p:spPr>
        <p:txBody>
          <a:bodyPr wrap="square" rtlCol="0" anchor="t">
            <a:spAutoFit/>
          </a:bodyPr>
          <a:lstStyle/>
          <a:p>
            <a:pPr algn="just"/>
            <a:r>
              <a:rPr lang="en-US" sz="3000" b="1" i="1" dirty="0">
                <a:solidFill>
                  <a:srgbClr val="FFFF00"/>
                </a:solidFill>
              </a:rPr>
              <a:t>Hoang</a:t>
            </a:r>
            <a:r>
              <a:rPr lang="en-US" sz="3000" b="1" dirty="0">
                <a:solidFill>
                  <a:srgbClr val="FFFF00"/>
                </a:solidFill>
              </a:rPr>
              <a:t>:</a:t>
            </a:r>
            <a:r>
              <a:rPr lang="en-US" sz="3000" b="1" dirty="0">
                <a:solidFill>
                  <a:schemeClr val="bg1"/>
                </a:solidFill>
              </a:rPr>
              <a:t> I live in the suburbs of Ha Noi. I use my bike to get around. It’s convenient because I can ride it to places where the bus line doesn’t reach. Going by bike might be a bit slow, but I can avoid traffic jams.</a:t>
            </a:r>
          </a:p>
        </p:txBody>
      </p:sp>
      <p:sp>
        <p:nvSpPr>
          <p:cNvPr id="14" name="Text Box 13"/>
          <p:cNvSpPr txBox="1"/>
          <p:nvPr/>
        </p:nvSpPr>
        <p:spPr>
          <a:xfrm>
            <a:off x="4129087" y="1605342"/>
            <a:ext cx="3861435" cy="4959289"/>
          </a:xfrm>
          <a:prstGeom prst="rect">
            <a:avLst/>
          </a:prstGeom>
          <a:solidFill>
            <a:srgbClr val="66FF66"/>
          </a:solidFill>
        </p:spPr>
        <p:txBody>
          <a:bodyPr wrap="square" rtlCol="0" anchor="t">
            <a:noAutofit/>
          </a:bodyPr>
          <a:lstStyle/>
          <a:p>
            <a:pPr algn="just"/>
            <a:r>
              <a:rPr lang="en-US" sz="3200" b="1" i="1" dirty="0" err="1">
                <a:solidFill>
                  <a:srgbClr val="FF0000"/>
                </a:solidFill>
              </a:rPr>
              <a:t>Cholada</a:t>
            </a:r>
            <a:r>
              <a:rPr lang="en-US" sz="3200" b="1" i="1" dirty="0">
                <a:solidFill>
                  <a:srgbClr val="FF0000"/>
                </a:solidFill>
              </a:rPr>
              <a:t>:</a:t>
            </a:r>
            <a:r>
              <a:rPr lang="en-US" sz="3200" b="1" dirty="0"/>
              <a:t> My </a:t>
            </a:r>
            <a:r>
              <a:rPr lang="en-US" sz="3200" b="1" dirty="0" err="1"/>
              <a:t>favourite</a:t>
            </a:r>
            <a:r>
              <a:rPr lang="en-US" sz="3200" b="1" dirty="0"/>
              <a:t> means of transport in Bangkok is the sky train. It’s crowded at rush hour, but it’s always on time. It doesn’t get stuck in traffic jams, so I can save time travelling.</a:t>
            </a:r>
          </a:p>
        </p:txBody>
      </p:sp>
      <p:sp>
        <p:nvSpPr>
          <p:cNvPr id="20" name="Text Box 19"/>
          <p:cNvSpPr txBox="1"/>
          <p:nvPr/>
        </p:nvSpPr>
        <p:spPr>
          <a:xfrm>
            <a:off x="8055292" y="1444105"/>
            <a:ext cx="4097436" cy="5281761"/>
          </a:xfrm>
          <a:prstGeom prst="rect">
            <a:avLst/>
          </a:prstGeom>
          <a:solidFill>
            <a:srgbClr val="FF99CC"/>
          </a:solidFill>
        </p:spPr>
        <p:txBody>
          <a:bodyPr wrap="square" rtlCol="0" anchor="t">
            <a:noAutofit/>
          </a:bodyPr>
          <a:lstStyle/>
          <a:p>
            <a:r>
              <a:rPr lang="en-US" sz="3200" b="1" i="1" dirty="0">
                <a:solidFill>
                  <a:srgbClr val="000099"/>
                </a:solidFill>
              </a:rPr>
              <a:t>Kathy:</a:t>
            </a:r>
            <a:r>
              <a:rPr lang="en-US" sz="3200" b="1" i="1" dirty="0"/>
              <a:t> </a:t>
            </a:r>
            <a:r>
              <a:rPr lang="en-US" sz="3200" b="1" dirty="0"/>
              <a:t>I love the tram in Melbourne. It offers a discount for students. Sometimes the tram is late, but it always updates its arrival on a smartphone app, so I know in advance and arrange my time easily.</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wedg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000" fill="hold">
                                          <p:stCondLst>
                                            <p:cond delay="0"/>
                                          </p:stCondLst>
                                        </p:cTn>
                                        <p:tgtEl>
                                          <p:spTgt spid="14"/>
                                        </p:tgtEl>
                                        <p:attrNameLst>
                                          <p:attrName>style.visibility</p:attrName>
                                        </p:attrNameLst>
                                      </p:cBhvr>
                                      <p:to>
                                        <p:strVal val="visible"/>
                                      </p:to>
                                    </p:set>
                                    <p:animEffect transition="in" filter="wedg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000"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63163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8" name="Table 7"/>
          <p:cNvGraphicFramePr/>
          <p:nvPr>
            <p:extLst>
              <p:ext uri="{D42A27DB-BD31-4B8C-83A1-F6EECF244321}">
                <p14:modId xmlns:p14="http://schemas.microsoft.com/office/powerpoint/2010/main" val="1779775364"/>
              </p:ext>
            </p:extLst>
          </p:nvPr>
        </p:nvGraphicFramePr>
        <p:xfrm>
          <a:off x="379730" y="1102360"/>
          <a:ext cx="11643995" cy="5516880"/>
        </p:xfrm>
        <a:graphic>
          <a:graphicData uri="http://schemas.openxmlformats.org/drawingml/2006/table">
            <a:tbl>
              <a:tblPr firstRow="1" bandRow="1">
                <a:tableStyleId>{5C22544A-7EE6-4342-B048-85BDC9FD1C3A}</a:tableStyleId>
              </a:tblPr>
              <a:tblGrid>
                <a:gridCol w="1849755">
                  <a:extLst>
                    <a:ext uri="{9D8B030D-6E8A-4147-A177-3AD203B41FA5}">
                      <a16:colId xmlns:a16="http://schemas.microsoft.com/office/drawing/2014/main" val="20000"/>
                    </a:ext>
                  </a:extLst>
                </a:gridCol>
                <a:gridCol w="2616835">
                  <a:extLst>
                    <a:ext uri="{9D8B030D-6E8A-4147-A177-3AD203B41FA5}">
                      <a16:colId xmlns:a16="http://schemas.microsoft.com/office/drawing/2014/main" val="20001"/>
                    </a:ext>
                  </a:extLst>
                </a:gridCol>
                <a:gridCol w="2519680">
                  <a:extLst>
                    <a:ext uri="{9D8B030D-6E8A-4147-A177-3AD203B41FA5}">
                      <a16:colId xmlns:a16="http://schemas.microsoft.com/office/drawing/2014/main" val="20002"/>
                    </a:ext>
                  </a:extLst>
                </a:gridCol>
                <a:gridCol w="2329180">
                  <a:extLst>
                    <a:ext uri="{9D8B030D-6E8A-4147-A177-3AD203B41FA5}">
                      <a16:colId xmlns:a16="http://schemas.microsoft.com/office/drawing/2014/main" val="20003"/>
                    </a:ext>
                  </a:extLst>
                </a:gridCol>
                <a:gridCol w="2328545">
                  <a:extLst>
                    <a:ext uri="{9D8B030D-6E8A-4147-A177-3AD203B41FA5}">
                      <a16:colId xmlns:a16="http://schemas.microsoft.com/office/drawing/2014/main" val="20004"/>
                    </a:ext>
                  </a:extLst>
                </a:gridCol>
              </a:tblGrid>
              <a:tr h="1497330">
                <a:tc>
                  <a:txBody>
                    <a:bodyPr/>
                    <a:lstStyle/>
                    <a:p>
                      <a:pPr algn="ctr">
                        <a:buNone/>
                      </a:pPr>
                      <a:r>
                        <a:rPr lang="en-US" sz="3000" b="1" dirty="0"/>
                        <a:t>Name</a:t>
                      </a:r>
                    </a:p>
                  </a:txBody>
                  <a:tcPr>
                    <a:solidFill>
                      <a:srgbClr val="000099"/>
                    </a:solidFill>
                  </a:tcPr>
                </a:tc>
                <a:tc>
                  <a:txBody>
                    <a:bodyPr/>
                    <a:lstStyle/>
                    <a:p>
                      <a:pPr algn="ctr">
                        <a:buNone/>
                      </a:pPr>
                      <a:r>
                        <a:rPr lang="en-US" sz="3000" b="1" dirty="0" err="1"/>
                        <a:t>Favourite</a:t>
                      </a:r>
                      <a:r>
                        <a:rPr lang="en-US" sz="3000" b="1" dirty="0"/>
                        <a:t> means </a:t>
                      </a:r>
                    </a:p>
                    <a:p>
                      <a:pPr algn="ctr">
                        <a:buNone/>
                      </a:pPr>
                      <a:r>
                        <a:rPr lang="en-US" sz="3000" b="1" dirty="0"/>
                        <a:t>of transport</a:t>
                      </a:r>
                    </a:p>
                  </a:txBody>
                  <a:tcPr>
                    <a:solidFill>
                      <a:srgbClr val="000099"/>
                    </a:solidFill>
                  </a:tcPr>
                </a:tc>
                <a:tc>
                  <a:txBody>
                    <a:bodyPr/>
                    <a:lstStyle/>
                    <a:p>
                      <a:pPr algn="ctr">
                        <a:buNone/>
                      </a:pPr>
                      <a:r>
                        <a:rPr lang="en-US" sz="3000" b="1" dirty="0"/>
                        <a:t>Advantage(s)</a:t>
                      </a:r>
                    </a:p>
                  </a:txBody>
                  <a:tcPr>
                    <a:solidFill>
                      <a:srgbClr val="000099"/>
                    </a:solidFill>
                  </a:tcPr>
                </a:tc>
                <a:tc>
                  <a:txBody>
                    <a:bodyPr/>
                    <a:lstStyle/>
                    <a:p>
                      <a:pPr algn="ctr">
                        <a:buNone/>
                      </a:pPr>
                      <a:r>
                        <a:rPr lang="en-US" sz="3000" b="1" dirty="0"/>
                        <a:t>Drawback(s)</a:t>
                      </a:r>
                    </a:p>
                  </a:txBody>
                  <a:tcPr>
                    <a:solidFill>
                      <a:srgbClr val="000099"/>
                    </a:solidFill>
                  </a:tcPr>
                </a:tc>
                <a:tc>
                  <a:txBody>
                    <a:bodyPr/>
                    <a:lstStyle/>
                    <a:p>
                      <a:pPr algn="ctr">
                        <a:buNone/>
                      </a:pPr>
                      <a:r>
                        <a:rPr lang="en-US" sz="3000" b="1" dirty="0"/>
                        <a:t>Why using it</a:t>
                      </a:r>
                    </a:p>
                  </a:txBody>
                  <a:tcPr>
                    <a:solidFill>
                      <a:srgbClr val="000099"/>
                    </a:solidFill>
                  </a:tcPr>
                </a:tc>
                <a:extLst>
                  <a:ext uri="{0D108BD9-81ED-4DB2-BD59-A6C34878D82A}">
                    <a16:rowId xmlns:a16="http://schemas.microsoft.com/office/drawing/2014/main" val="10000"/>
                  </a:ext>
                </a:extLst>
              </a:tr>
              <a:tr h="1339850">
                <a:tc>
                  <a:txBody>
                    <a:bodyPr/>
                    <a:lstStyle/>
                    <a:p>
                      <a:pPr>
                        <a:buNone/>
                      </a:pPr>
                      <a:r>
                        <a:rPr lang="en-US" sz="3000" b="1"/>
                        <a:t>Hoang</a:t>
                      </a:r>
                    </a:p>
                  </a:txBody>
                  <a:tcPr/>
                </a:tc>
                <a:tc>
                  <a:txBody>
                    <a:bodyPr/>
                    <a:lstStyle/>
                    <a:p>
                      <a:pPr>
                        <a:buNone/>
                      </a:pPr>
                      <a:r>
                        <a:rPr lang="en-US" sz="3000" b="1"/>
                        <a:t>bike</a:t>
                      </a:r>
                    </a:p>
                  </a:txBody>
                  <a:tcPr/>
                </a:tc>
                <a:tc>
                  <a:txBody>
                    <a:bodyPr/>
                    <a:lstStyle/>
                    <a:p>
                      <a:pPr>
                        <a:buNone/>
                      </a:pPr>
                      <a:r>
                        <a:rPr lang="en-US" sz="3000" b="1"/>
                        <a:t>convenient</a:t>
                      </a:r>
                    </a:p>
                  </a:txBody>
                  <a:tcPr/>
                </a:tc>
                <a:tc>
                  <a:txBody>
                    <a:bodyPr/>
                    <a:lstStyle/>
                    <a:p>
                      <a:pPr>
                        <a:buNone/>
                      </a:pPr>
                      <a:r>
                        <a:rPr lang="en-US" sz="3000" b="1"/>
                        <a:t>slow</a:t>
                      </a:r>
                    </a:p>
                  </a:txBody>
                  <a:tcPr/>
                </a:tc>
                <a:tc>
                  <a:txBody>
                    <a:bodyPr/>
                    <a:lstStyle/>
                    <a:p>
                      <a:pPr>
                        <a:buNone/>
                      </a:pPr>
                      <a:r>
                        <a:rPr lang="en-US" sz="3000" b="1"/>
                        <a:t>avoid (1)</a:t>
                      </a:r>
                    </a:p>
                    <a:p>
                      <a:pPr>
                        <a:buNone/>
                      </a:pPr>
                      <a:r>
                        <a:rPr lang="en-US" sz="3000" b="1"/>
                        <a:t>_________</a:t>
                      </a:r>
                    </a:p>
                  </a:txBody>
                  <a:tcPr/>
                </a:tc>
                <a:extLst>
                  <a:ext uri="{0D108BD9-81ED-4DB2-BD59-A6C34878D82A}">
                    <a16:rowId xmlns:a16="http://schemas.microsoft.com/office/drawing/2014/main" val="10001"/>
                  </a:ext>
                </a:extLst>
              </a:tr>
              <a:tr h="1339850">
                <a:tc>
                  <a:txBody>
                    <a:bodyPr/>
                    <a:lstStyle/>
                    <a:p>
                      <a:pPr>
                        <a:buNone/>
                      </a:pPr>
                      <a:r>
                        <a:rPr lang="en-US" sz="3000" b="1"/>
                        <a:t>Cholada</a:t>
                      </a:r>
                    </a:p>
                  </a:txBody>
                  <a:tcPr/>
                </a:tc>
                <a:tc>
                  <a:txBody>
                    <a:bodyPr/>
                    <a:lstStyle/>
                    <a:p>
                      <a:pPr>
                        <a:buNone/>
                      </a:pPr>
                      <a:r>
                        <a:rPr lang="en-US" sz="3000" b="1" dirty="0"/>
                        <a:t>(2)</a:t>
                      </a:r>
                    </a:p>
                    <a:p>
                      <a:pPr>
                        <a:buNone/>
                      </a:pPr>
                      <a:r>
                        <a:rPr lang="en-US" sz="3000" b="1" dirty="0"/>
                        <a:t>___________</a:t>
                      </a:r>
                    </a:p>
                  </a:txBody>
                  <a:tcPr/>
                </a:tc>
                <a:tc>
                  <a:txBody>
                    <a:bodyPr/>
                    <a:lstStyle/>
                    <a:p>
                      <a:pPr>
                        <a:buNone/>
                      </a:pPr>
                      <a:r>
                        <a:rPr lang="en-US" sz="3000" b="1"/>
                        <a:t>on time</a:t>
                      </a:r>
                    </a:p>
                  </a:txBody>
                  <a:tcPr/>
                </a:tc>
                <a:tc>
                  <a:txBody>
                    <a:bodyPr/>
                    <a:lstStyle/>
                    <a:p>
                      <a:pPr>
                        <a:buNone/>
                      </a:pPr>
                      <a:r>
                        <a:rPr lang="en-US" sz="3000" b="1"/>
                        <a:t>(3)_______</a:t>
                      </a:r>
                    </a:p>
                    <a:p>
                      <a:pPr>
                        <a:buNone/>
                      </a:pPr>
                      <a:r>
                        <a:rPr lang="en-US" sz="3000" b="1"/>
                        <a:t>at rush hour</a:t>
                      </a:r>
                    </a:p>
                  </a:txBody>
                  <a:tcPr/>
                </a:tc>
                <a:tc>
                  <a:txBody>
                    <a:bodyPr/>
                    <a:lstStyle/>
                    <a:p>
                      <a:pPr>
                        <a:buNone/>
                      </a:pPr>
                      <a:r>
                        <a:rPr lang="en-US" sz="3000" b="1"/>
                        <a:t>save time travelling</a:t>
                      </a:r>
                    </a:p>
                  </a:txBody>
                  <a:tcPr/>
                </a:tc>
                <a:extLst>
                  <a:ext uri="{0D108BD9-81ED-4DB2-BD59-A6C34878D82A}">
                    <a16:rowId xmlns:a16="http://schemas.microsoft.com/office/drawing/2014/main" val="10002"/>
                  </a:ext>
                </a:extLst>
              </a:tr>
              <a:tr h="1339850">
                <a:tc>
                  <a:txBody>
                    <a:bodyPr/>
                    <a:lstStyle/>
                    <a:p>
                      <a:pPr>
                        <a:buNone/>
                      </a:pPr>
                      <a:r>
                        <a:rPr lang="en-US" sz="3000" b="1"/>
                        <a:t>Kathy</a:t>
                      </a:r>
                    </a:p>
                  </a:txBody>
                  <a:tcPr/>
                </a:tc>
                <a:tc>
                  <a:txBody>
                    <a:bodyPr/>
                    <a:lstStyle/>
                    <a:p>
                      <a:pPr>
                        <a:buNone/>
                      </a:pPr>
                      <a:r>
                        <a:rPr lang="en-US" sz="3000" b="1"/>
                        <a:t>(4)</a:t>
                      </a:r>
                    </a:p>
                    <a:p>
                      <a:pPr>
                        <a:buNone/>
                      </a:pPr>
                      <a:r>
                        <a:rPr lang="en-US" sz="3000" b="1"/>
                        <a:t>___________</a:t>
                      </a:r>
                    </a:p>
                  </a:txBody>
                  <a:tcPr/>
                </a:tc>
                <a:tc>
                  <a:txBody>
                    <a:bodyPr/>
                    <a:lstStyle/>
                    <a:p>
                      <a:pPr>
                        <a:buNone/>
                      </a:pPr>
                      <a:r>
                        <a:rPr lang="en-US" sz="3000" b="1"/>
                        <a:t>(5)_________</a:t>
                      </a:r>
                    </a:p>
                    <a:p>
                      <a:pPr>
                        <a:buNone/>
                      </a:pPr>
                      <a:r>
                        <a:rPr lang="en-US" sz="3000" b="1"/>
                        <a:t>for students</a:t>
                      </a:r>
                    </a:p>
                  </a:txBody>
                  <a:tcPr/>
                </a:tc>
                <a:tc>
                  <a:txBody>
                    <a:bodyPr/>
                    <a:lstStyle/>
                    <a:p>
                      <a:pPr>
                        <a:buNone/>
                      </a:pPr>
                      <a:r>
                        <a:rPr lang="en-US" sz="3000" b="1"/>
                        <a:t>late</a:t>
                      </a:r>
                    </a:p>
                  </a:txBody>
                  <a:tcPr/>
                </a:tc>
                <a:tc>
                  <a:txBody>
                    <a:bodyPr/>
                    <a:lstStyle/>
                    <a:p>
                      <a:pPr>
                        <a:buNone/>
                      </a:pPr>
                      <a:r>
                        <a:rPr lang="en-US" sz="3000" b="1" dirty="0"/>
                        <a:t>arrange time easily.</a:t>
                      </a:r>
                    </a:p>
                  </a:txBody>
                  <a:tcPr/>
                </a:tc>
                <a:extLst>
                  <a:ext uri="{0D108BD9-81ED-4DB2-BD59-A6C34878D82A}">
                    <a16:rowId xmlns:a16="http://schemas.microsoft.com/office/drawing/2014/main" val="10003"/>
                  </a:ext>
                </a:extLst>
              </a:tr>
            </a:tbl>
          </a:graphicData>
        </a:graphic>
      </p:graphicFrame>
      <p:sp>
        <p:nvSpPr>
          <p:cNvPr id="100" name="Text Box 99"/>
          <p:cNvSpPr txBox="1"/>
          <p:nvPr/>
        </p:nvSpPr>
        <p:spPr>
          <a:xfrm>
            <a:off x="9316122" y="2883041"/>
            <a:ext cx="3014406" cy="707886"/>
          </a:xfrm>
          <a:prstGeom prst="rect">
            <a:avLst/>
          </a:prstGeom>
          <a:noFill/>
          <a:ln w="9525">
            <a:noFill/>
          </a:ln>
        </p:spPr>
        <p:txBody>
          <a:bodyPr wrap="square">
            <a:spAutoFit/>
          </a:bodyPr>
          <a:lstStyle/>
          <a:p>
            <a:pPr marL="635" indent="-635"/>
            <a:r>
              <a:rPr lang="en-US" sz="4000" b="1" dirty="0">
                <a:solidFill>
                  <a:srgbClr val="FF0000"/>
                </a:solidFill>
                <a:latin typeface="Times New Roman" panose="02020603050405020304" pitchFamily="18" charset="0"/>
              </a:rPr>
              <a:t>traffic jams</a:t>
            </a:r>
          </a:p>
        </p:txBody>
      </p:sp>
      <p:sp>
        <p:nvSpPr>
          <p:cNvPr id="9" name="Text Box 8"/>
          <p:cNvSpPr txBox="1"/>
          <p:nvPr/>
        </p:nvSpPr>
        <p:spPr>
          <a:xfrm>
            <a:off x="2425700" y="4243705"/>
            <a:ext cx="3014406" cy="707886"/>
          </a:xfrm>
          <a:prstGeom prst="rect">
            <a:avLst/>
          </a:prstGeom>
          <a:noFill/>
          <a:ln w="9525">
            <a:noFill/>
          </a:ln>
        </p:spPr>
        <p:txBody>
          <a:bodyPr wrap="square">
            <a:spAutoFit/>
          </a:bodyPr>
          <a:lstStyle/>
          <a:p>
            <a:pPr marL="635" indent="-635"/>
            <a:r>
              <a:rPr lang="en-US" sz="4000" b="1" dirty="0">
                <a:solidFill>
                  <a:srgbClr val="FF0000"/>
                </a:solidFill>
                <a:latin typeface="Times New Roman" panose="02020603050405020304" pitchFamily="18" charset="0"/>
              </a:rPr>
              <a:t>sky train</a:t>
            </a:r>
          </a:p>
        </p:txBody>
      </p:sp>
      <p:sp>
        <p:nvSpPr>
          <p:cNvPr id="10" name="Text Box 9"/>
          <p:cNvSpPr txBox="1"/>
          <p:nvPr/>
        </p:nvSpPr>
        <p:spPr>
          <a:xfrm>
            <a:off x="7848600" y="3759835"/>
            <a:ext cx="3014406" cy="707886"/>
          </a:xfrm>
          <a:prstGeom prst="rect">
            <a:avLst/>
          </a:prstGeom>
          <a:noFill/>
          <a:ln w="9525">
            <a:noFill/>
          </a:ln>
        </p:spPr>
        <p:txBody>
          <a:bodyPr wrap="square">
            <a:spAutoFit/>
          </a:bodyPr>
          <a:lstStyle/>
          <a:p>
            <a:pPr marL="635" indent="-635"/>
            <a:r>
              <a:rPr lang="en-US" sz="4000" b="1" dirty="0">
                <a:solidFill>
                  <a:srgbClr val="FF0000"/>
                </a:solidFill>
                <a:latin typeface="Times New Roman" panose="02020603050405020304" pitchFamily="18" charset="0"/>
              </a:rPr>
              <a:t>crowded</a:t>
            </a:r>
          </a:p>
        </p:txBody>
      </p:sp>
      <p:sp>
        <p:nvSpPr>
          <p:cNvPr id="12" name="Text Box 11"/>
          <p:cNvSpPr txBox="1"/>
          <p:nvPr/>
        </p:nvSpPr>
        <p:spPr>
          <a:xfrm>
            <a:off x="2446594" y="5591245"/>
            <a:ext cx="3014406" cy="707886"/>
          </a:xfrm>
          <a:prstGeom prst="rect">
            <a:avLst/>
          </a:prstGeom>
          <a:noFill/>
          <a:ln w="9525">
            <a:noFill/>
          </a:ln>
        </p:spPr>
        <p:txBody>
          <a:bodyPr wrap="square">
            <a:spAutoFit/>
          </a:bodyPr>
          <a:lstStyle/>
          <a:p>
            <a:pPr marL="635" indent="-635"/>
            <a:r>
              <a:rPr lang="en-US" sz="4000" b="1" dirty="0">
                <a:solidFill>
                  <a:srgbClr val="FF0000"/>
                </a:solidFill>
                <a:latin typeface="Times New Roman" panose="02020603050405020304" pitchFamily="18" charset="0"/>
              </a:rPr>
              <a:t>tram</a:t>
            </a:r>
          </a:p>
        </p:txBody>
      </p:sp>
      <p:sp>
        <p:nvSpPr>
          <p:cNvPr id="13" name="Text Box 12"/>
          <p:cNvSpPr txBox="1"/>
          <p:nvPr/>
        </p:nvSpPr>
        <p:spPr>
          <a:xfrm>
            <a:off x="5368849" y="5107375"/>
            <a:ext cx="3014406" cy="707886"/>
          </a:xfrm>
          <a:prstGeom prst="rect">
            <a:avLst/>
          </a:prstGeom>
          <a:noFill/>
          <a:ln w="9525">
            <a:noFill/>
          </a:ln>
        </p:spPr>
        <p:txBody>
          <a:bodyPr wrap="square">
            <a:spAutoFit/>
          </a:bodyPr>
          <a:lstStyle/>
          <a:p>
            <a:pPr marL="635" indent="-635"/>
            <a:r>
              <a:rPr lang="en-US" sz="4000" b="1" dirty="0">
                <a:solidFill>
                  <a:srgbClr val="FF0000"/>
                </a:solidFill>
                <a:latin typeface="Times New Roman" panose="02020603050405020304" pitchFamily="18" charset="0"/>
              </a:rPr>
              <a:t>discount</a:t>
            </a:r>
          </a:p>
        </p:txBody>
      </p:sp>
      <p:sp>
        <p:nvSpPr>
          <p:cNvPr id="16" name="Text Box 15"/>
          <p:cNvSpPr txBox="1"/>
          <p:nvPr/>
        </p:nvSpPr>
        <p:spPr>
          <a:xfrm rot="19080000">
            <a:off x="-8442960" y="-2967355"/>
            <a:ext cx="10642600" cy="583565"/>
          </a:xfrm>
          <a:prstGeom prst="rect">
            <a:avLst/>
          </a:prstGeom>
          <a:solidFill>
            <a:srgbClr val="F9D00F"/>
          </a:solidFill>
        </p:spPr>
        <p:txBody>
          <a:bodyPr wrap="square" rtlCol="0" anchor="t">
            <a:spAutoFit/>
          </a:bodyPr>
          <a:lstStyle/>
          <a:p>
            <a:r>
              <a:rPr lang="en-US" sz="3200" b="1"/>
              <a:t>Name of the means of transport</a:t>
            </a:r>
          </a:p>
        </p:txBody>
      </p:sp>
      <p:sp>
        <p:nvSpPr>
          <p:cNvPr id="19" name="Text Box 18"/>
          <p:cNvSpPr txBox="1"/>
          <p:nvPr/>
        </p:nvSpPr>
        <p:spPr>
          <a:xfrm rot="7620000">
            <a:off x="10137775" y="7893685"/>
            <a:ext cx="10642600" cy="583565"/>
          </a:xfrm>
          <a:prstGeom prst="rect">
            <a:avLst/>
          </a:prstGeom>
          <a:solidFill>
            <a:srgbClr val="F0AE2C"/>
          </a:solidFill>
        </p:spPr>
        <p:txBody>
          <a:bodyPr wrap="square" rtlCol="0" anchor="t">
            <a:spAutoFit/>
          </a:bodyPr>
          <a:lstStyle/>
          <a:p>
            <a:r>
              <a:rPr lang="en-US" sz="3200" b="1"/>
              <a:t> Its advantage(s) and drawback(s)</a:t>
            </a:r>
          </a:p>
        </p:txBody>
      </p:sp>
      <p:sp>
        <p:nvSpPr>
          <p:cNvPr id="23" name="Text Box 22"/>
          <p:cNvSpPr txBox="1"/>
          <p:nvPr/>
        </p:nvSpPr>
        <p:spPr>
          <a:xfrm>
            <a:off x="379730" y="10022840"/>
            <a:ext cx="10642600" cy="583565"/>
          </a:xfrm>
          <a:prstGeom prst="rect">
            <a:avLst/>
          </a:prstGeom>
          <a:solidFill>
            <a:srgbClr val="F92727"/>
          </a:solidFill>
        </p:spPr>
        <p:txBody>
          <a:bodyPr wrap="square" rtlCol="0" anchor="t">
            <a:spAutoFit/>
          </a:bodyPr>
          <a:lstStyle/>
          <a:p>
            <a:r>
              <a:rPr lang="en-US" sz="3200" b="1"/>
              <a:t>Why you choose to use it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9" grpId="0"/>
      <p:bldP spid="9" grpId="1"/>
      <p:bldP spid="10" grpId="0"/>
      <p:bldP spid="10"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19505"/>
            <a:ext cx="10888345" cy="583565"/>
          </a:xfrm>
          <a:prstGeom prst="rect">
            <a:avLst/>
          </a:prstGeom>
          <a:noFill/>
          <a:effectLst/>
        </p:spPr>
        <p:txBody>
          <a:bodyPr wrap="square" rtlCol="0">
            <a:spAutoFit/>
          </a:bodyPr>
          <a:lstStyle/>
          <a:p>
            <a:r>
              <a:rPr lang="en-US" sz="3200" b="1" dirty="0">
                <a:solidFill>
                  <a:srgbClr val="FF0000"/>
                </a:solidFill>
                <a:effectLst>
                  <a:glow rad="88900">
                    <a:schemeClr val="bg1"/>
                  </a:glow>
                </a:effectLst>
                <a:cs typeface="Arial" panose="020B0604020202020204" pitchFamily="34" charset="0"/>
              </a:rPr>
              <a:t>Make notes about a means of transport you are using.</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Text Box 7"/>
          <p:cNvSpPr txBox="1"/>
          <p:nvPr/>
        </p:nvSpPr>
        <p:spPr>
          <a:xfrm>
            <a:off x="1028065" y="1828165"/>
            <a:ext cx="10642600" cy="707886"/>
          </a:xfrm>
          <a:prstGeom prst="rect">
            <a:avLst/>
          </a:prstGeom>
          <a:solidFill>
            <a:srgbClr val="F9D00F"/>
          </a:solidFill>
        </p:spPr>
        <p:txBody>
          <a:bodyPr wrap="square" rtlCol="0" anchor="t">
            <a:spAutoFit/>
          </a:bodyPr>
          <a:lstStyle/>
          <a:p>
            <a:r>
              <a:rPr lang="en-US" sz="4000" b="1"/>
              <a:t>Name of the means of transport</a:t>
            </a:r>
          </a:p>
        </p:txBody>
      </p:sp>
      <p:sp>
        <p:nvSpPr>
          <p:cNvPr id="19" name="Text Box 18"/>
          <p:cNvSpPr txBox="1"/>
          <p:nvPr/>
        </p:nvSpPr>
        <p:spPr>
          <a:xfrm>
            <a:off x="1028065" y="3305810"/>
            <a:ext cx="10642600" cy="707886"/>
          </a:xfrm>
          <a:prstGeom prst="rect">
            <a:avLst/>
          </a:prstGeom>
          <a:solidFill>
            <a:srgbClr val="F0AE2C"/>
          </a:solidFill>
        </p:spPr>
        <p:txBody>
          <a:bodyPr wrap="square" rtlCol="0" anchor="t">
            <a:spAutoFit/>
          </a:bodyPr>
          <a:lstStyle/>
          <a:p>
            <a:r>
              <a:rPr lang="en-US" sz="4000" b="1"/>
              <a:t> Its advantage(s) and drawback(s)</a:t>
            </a:r>
          </a:p>
        </p:txBody>
      </p:sp>
      <p:sp>
        <p:nvSpPr>
          <p:cNvPr id="23" name="Text Box 22"/>
          <p:cNvSpPr txBox="1"/>
          <p:nvPr/>
        </p:nvSpPr>
        <p:spPr>
          <a:xfrm>
            <a:off x="1028065" y="4971415"/>
            <a:ext cx="10642600" cy="707886"/>
          </a:xfrm>
          <a:prstGeom prst="rect">
            <a:avLst/>
          </a:prstGeom>
          <a:solidFill>
            <a:srgbClr val="FF99CC"/>
          </a:solidFill>
        </p:spPr>
        <p:txBody>
          <a:bodyPr wrap="square" rtlCol="0" anchor="t">
            <a:spAutoFit/>
          </a:bodyPr>
          <a:lstStyle/>
          <a:p>
            <a:r>
              <a:rPr lang="en-US" sz="4000" b="1" dirty="0"/>
              <a:t>Why you choose to use it</a:t>
            </a:r>
          </a:p>
        </p:txBody>
      </p:sp>
      <p:sp>
        <p:nvSpPr>
          <p:cNvPr id="24" name="Text Box 23"/>
          <p:cNvSpPr txBox="1"/>
          <p:nvPr/>
        </p:nvSpPr>
        <p:spPr>
          <a:xfrm>
            <a:off x="2032000" y="2505710"/>
            <a:ext cx="2501781" cy="707886"/>
          </a:xfrm>
          <a:prstGeom prst="rect">
            <a:avLst/>
          </a:prstGeom>
          <a:noFill/>
          <a:ln w="9525">
            <a:noFill/>
          </a:ln>
        </p:spPr>
        <p:txBody>
          <a:bodyPr wrap="square">
            <a:spAutoFit/>
          </a:bodyPr>
          <a:lstStyle/>
          <a:p>
            <a:pPr marL="635" indent="-635"/>
            <a:r>
              <a:rPr lang="en-US" sz="4000" b="1" dirty="0">
                <a:solidFill>
                  <a:srgbClr val="000099"/>
                </a:solidFill>
                <a:latin typeface="Times New Roman" panose="02020603050405020304" pitchFamily="18" charset="0"/>
              </a:rPr>
              <a:t>bus</a:t>
            </a:r>
          </a:p>
        </p:txBody>
      </p:sp>
      <p:sp>
        <p:nvSpPr>
          <p:cNvPr id="25" name="Text Box 24"/>
          <p:cNvSpPr txBox="1"/>
          <p:nvPr/>
        </p:nvSpPr>
        <p:spPr>
          <a:xfrm>
            <a:off x="192756" y="4090174"/>
            <a:ext cx="12137772" cy="707886"/>
          </a:xfrm>
          <a:prstGeom prst="rect">
            <a:avLst/>
          </a:prstGeom>
          <a:noFill/>
          <a:ln w="9525">
            <a:noFill/>
          </a:ln>
        </p:spPr>
        <p:txBody>
          <a:bodyPr wrap="square">
            <a:spAutoFit/>
          </a:bodyPr>
          <a:lstStyle/>
          <a:p>
            <a:pPr marL="635" indent="-635"/>
            <a:r>
              <a:rPr lang="en-US" sz="4000" b="1" dirty="0">
                <a:solidFill>
                  <a:srgbClr val="000099"/>
                </a:solidFill>
                <a:latin typeface="Times New Roman" panose="02020603050405020304" pitchFamily="18" charset="0"/>
              </a:rPr>
              <a:t>near house and school, clean, on time, air conditioning</a:t>
            </a:r>
          </a:p>
        </p:txBody>
      </p:sp>
      <p:sp>
        <p:nvSpPr>
          <p:cNvPr id="30" name="Text Box 29"/>
          <p:cNvSpPr txBox="1"/>
          <p:nvPr/>
        </p:nvSpPr>
        <p:spPr>
          <a:xfrm>
            <a:off x="1430020" y="5728335"/>
            <a:ext cx="10722708" cy="707886"/>
          </a:xfrm>
          <a:prstGeom prst="rect">
            <a:avLst/>
          </a:prstGeom>
          <a:noFill/>
          <a:ln w="9525">
            <a:noFill/>
          </a:ln>
        </p:spPr>
        <p:txBody>
          <a:bodyPr wrap="square">
            <a:spAutoFit/>
          </a:bodyPr>
          <a:lstStyle/>
          <a:p>
            <a:pPr marL="635" indent="-635"/>
            <a:r>
              <a:rPr lang="en-US" sz="4000" b="1" dirty="0">
                <a:solidFill>
                  <a:srgbClr val="000099"/>
                </a:solidFill>
                <a:latin typeface="Times New Roman" panose="02020603050405020304" pitchFamily="18" charset="0"/>
              </a:rPr>
              <a:t>crowded at rush hour</a:t>
            </a:r>
          </a:p>
        </p:txBody>
      </p:sp>
      <p:sp>
        <p:nvSpPr>
          <p:cNvPr id="18" name="Text Box 23"/>
          <p:cNvSpPr txBox="1"/>
          <p:nvPr/>
        </p:nvSpPr>
        <p:spPr>
          <a:xfrm>
            <a:off x="3470473" y="2505710"/>
            <a:ext cx="3573265" cy="707886"/>
          </a:xfrm>
          <a:prstGeom prst="rect">
            <a:avLst/>
          </a:prstGeom>
          <a:noFill/>
          <a:ln w="9525">
            <a:noFill/>
          </a:ln>
        </p:spPr>
        <p:txBody>
          <a:bodyPr wrap="square">
            <a:spAutoFit/>
          </a:bodyPr>
          <a:lstStyle/>
          <a:p>
            <a:pPr marL="635" indent="-635"/>
            <a:r>
              <a:rPr lang="en-US" sz="4000" b="1" dirty="0" smtClean="0">
                <a:solidFill>
                  <a:srgbClr val="000099"/>
                </a:solidFill>
                <a:latin typeface="Times New Roman" panose="02020603050405020304" pitchFamily="18" charset="0"/>
              </a:rPr>
              <a:t>Electric bike</a:t>
            </a:r>
            <a:endParaRPr lang="en-US" sz="4000" b="1" dirty="0">
              <a:solidFill>
                <a:srgbClr val="000099"/>
              </a:solidFill>
              <a:latin typeface="Times New Roman" panose="020206030504050203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30" grpId="0"/>
      <p:bldP spid="30" grpId="1"/>
      <p:bldP spid="18" grpId="0"/>
      <p:bldP spid="18"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5532813" y="2184077"/>
            <a:ext cx="9119446" cy="867709"/>
            <a:chOff x="3034454" y="307340"/>
            <a:chExt cx="9119446" cy="867709"/>
          </a:xfrm>
        </p:grpSpPr>
        <p:grpSp>
          <p:nvGrpSpPr>
            <p:cNvPr id="9" name="Group 8"/>
            <p:cNvGrpSpPr/>
            <p:nvPr/>
          </p:nvGrpSpPr>
          <p:grpSpPr>
            <a:xfrm>
              <a:off x="4871957" y="413386"/>
              <a:ext cx="712319" cy="709214"/>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39"/>
            <p:cNvSpPr txBox="1"/>
            <p:nvPr/>
          </p:nvSpPr>
          <p:spPr>
            <a:xfrm>
              <a:off x="3034454" y="307340"/>
              <a:ext cx="2089150" cy="861774"/>
            </a:xfrm>
            <a:prstGeom prst="rect">
              <a:avLst/>
            </a:prstGeom>
            <a:noFill/>
          </p:spPr>
          <p:txBody>
            <a:bodyPr wrap="square" rtlCol="0">
              <a:spAutoFit/>
            </a:bodyPr>
            <a:lstStyle/>
            <a:p>
              <a:pPr algn="ctr"/>
              <a:r>
                <a:rPr lang="en-US" sz="5000" b="1" dirty="0">
                  <a:solidFill>
                    <a:schemeClr val="bg1"/>
                  </a:solidFill>
                  <a:latin typeface="Myriad Pro" pitchFamily="34" charset="0"/>
                </a:rPr>
                <a:t>Unit</a:t>
              </a:r>
            </a:p>
          </p:txBody>
        </p:sp>
        <p:sp>
          <p:nvSpPr>
            <p:cNvPr id="13" name="TextBox 16"/>
            <p:cNvSpPr txBox="1"/>
            <p:nvPr/>
          </p:nvSpPr>
          <p:spPr>
            <a:xfrm>
              <a:off x="4853882" y="396833"/>
              <a:ext cx="730394" cy="706755"/>
            </a:xfrm>
            <a:prstGeom prst="rect">
              <a:avLst/>
            </a:prstGeom>
            <a:noFill/>
          </p:spPr>
          <p:txBody>
            <a:bodyPr wrap="square" rtlCol="0">
              <a:spAutoFit/>
            </a:bodyPr>
            <a:lstStyle/>
            <a:p>
              <a:pPr algn="ctr"/>
              <a:r>
                <a:rPr lang="en-US" sz="4000" b="1">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0" name="TextBox 40"/>
            <p:cNvSpPr txBox="1"/>
            <p:nvPr/>
          </p:nvSpPr>
          <p:spPr>
            <a:xfrm>
              <a:off x="5632792" y="313275"/>
              <a:ext cx="6521108" cy="861774"/>
            </a:xfrm>
            <a:prstGeom prst="rect">
              <a:avLst/>
            </a:prstGeom>
            <a:noFill/>
          </p:spPr>
          <p:txBody>
            <a:bodyPr wrap="square" rtlCol="0">
              <a:spAutoFit/>
            </a:bodyPr>
            <a:lstStyle/>
            <a:p>
              <a:r>
                <a:rPr lang="en-US" sz="5000" b="1" dirty="0">
                  <a:solidFill>
                    <a:schemeClr val="bg1"/>
                  </a:solidFill>
                  <a:latin typeface="Myriad Pro" pitchFamily="34" charset="0"/>
                </a:rPr>
                <a:t>CITY LIFE</a:t>
              </a:r>
            </a:p>
          </p:txBody>
        </p:sp>
      </p:grpSp>
      <p:sp>
        <p:nvSpPr>
          <p:cNvPr id="14" name="Rounded Rectangle 13"/>
          <p:cNvSpPr/>
          <p:nvPr/>
        </p:nvSpPr>
        <p:spPr>
          <a:xfrm>
            <a:off x="6076057" y="3397744"/>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6601615" y="3433287"/>
            <a:ext cx="4712984" cy="521970"/>
          </a:xfrm>
          <a:prstGeom prst="rect">
            <a:avLst/>
          </a:prstGeom>
          <a:solidFill>
            <a:srgbClr val="002060"/>
          </a:solidFill>
        </p:spPr>
        <p:txBody>
          <a:bodyPr wrap="square" rtlCol="0">
            <a:spAutoFit/>
          </a:bodyPr>
          <a:lstStyle/>
          <a:p>
            <a:r>
              <a:rPr lang="en-US" sz="2800" b="1" dirty="0">
                <a:solidFill>
                  <a:schemeClr val="bg1"/>
                </a:solidFill>
              </a:rPr>
              <a:t>LESSON 4: COMMUNICATION</a:t>
            </a:r>
          </a:p>
        </p:txBody>
      </p:sp>
      <p:grpSp>
        <p:nvGrpSpPr>
          <p:cNvPr id="16" name="Group 15"/>
          <p:cNvGrpSpPr/>
          <p:nvPr/>
        </p:nvGrpSpPr>
        <p:grpSpPr>
          <a:xfrm>
            <a:off x="5531589" y="3228814"/>
            <a:ext cx="990895" cy="941618"/>
            <a:chOff x="2766630" y="1746890"/>
            <a:chExt cx="990895" cy="941618"/>
          </a:xfrm>
        </p:grpSpPr>
        <p:pic>
          <p:nvPicPr>
            <p:cNvPr id="18" name="Picture 1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5"/>
            <a:srcRect t="5582"/>
            <a:stretch>
              <a:fillRect/>
            </a:stretch>
          </p:blipFill>
          <p:spPr>
            <a:xfrm>
              <a:off x="2906617" y="1968106"/>
              <a:ext cx="710920" cy="499184"/>
            </a:xfrm>
            <a:prstGeom prst="rect">
              <a:avLst/>
            </a:prstGeom>
          </p:spPr>
        </p:pic>
      </p:grpSp>
      <p:grpSp>
        <p:nvGrpSpPr>
          <p:cNvPr id="25" name="Group 24"/>
          <p:cNvGrpSpPr/>
          <p:nvPr/>
        </p:nvGrpSpPr>
        <p:grpSpPr>
          <a:xfrm>
            <a:off x="272415" y="295910"/>
            <a:ext cx="4752340" cy="5850890"/>
            <a:chOff x="429" y="466"/>
            <a:chExt cx="7484" cy="9214"/>
          </a:xfrm>
          <a:blipFill rotWithShape="1">
            <a:blip r:embed="rId6"/>
            <a:stretch>
              <a:fillRect/>
            </a:stretch>
          </a:blipFill>
        </p:grpSpPr>
        <p:sp>
          <p:nvSpPr>
            <p:cNvPr id="3" name="Freeform 2"/>
            <p:cNvSpPr/>
            <p:nvPr/>
          </p:nvSpPr>
          <p:spPr>
            <a:xfrm>
              <a:off x="429" y="466"/>
              <a:ext cx="1416" cy="918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Freeform 7"/>
            <p:cNvSpPr/>
            <p:nvPr/>
          </p:nvSpPr>
          <p:spPr>
            <a:xfrm>
              <a:off x="1856" y="1791"/>
              <a:ext cx="1218" cy="6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7" name="Freeform 16"/>
            <p:cNvSpPr/>
            <p:nvPr/>
          </p:nvSpPr>
          <p:spPr>
            <a:xfrm>
              <a:off x="3118" y="2500"/>
              <a:ext cx="1031" cy="5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2" name="Freeform 21"/>
            <p:cNvSpPr/>
            <p:nvPr/>
          </p:nvSpPr>
          <p:spPr>
            <a:xfrm flipH="1">
              <a:off x="6497" y="498"/>
              <a:ext cx="1416" cy="918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3" name="Freeform 22"/>
            <p:cNvSpPr/>
            <p:nvPr/>
          </p:nvSpPr>
          <p:spPr>
            <a:xfrm flipH="1">
              <a:off x="5268" y="1791"/>
              <a:ext cx="1218" cy="6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4" name="Freeform 23"/>
            <p:cNvSpPr/>
            <p:nvPr/>
          </p:nvSpPr>
          <p:spPr>
            <a:xfrm flipH="1">
              <a:off x="4193" y="2500"/>
              <a:ext cx="1031" cy="5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nodeType="withEffect" p14:presetBounceEnd="44000">
                                      <p:stCondLst>
                                        <p:cond delay="0"/>
                                      </p:stCondLst>
                                      <p:childTnLst>
                                        <p:set>
                                          <p:cBhvr>
                                            <p:cTn id="6" dur="1000" fill="hold">
                                              <p:stCondLst>
                                                <p:cond delay="0"/>
                                              </p:stCondLst>
                                            </p:cTn>
                                            <p:tgtEl>
                                              <p:spTgt spid="25"/>
                                            </p:tgtEl>
                                            <p:attrNameLst>
                                              <p:attrName>style.visibility</p:attrName>
                                            </p:attrNameLst>
                                          </p:cBhvr>
                                          <p:to>
                                            <p:strVal val="visible"/>
                                          </p:to>
                                        </p:set>
                                        <p:anim calcmode="lin" valueType="num" p14:bounceEnd="44000">
                                          <p:cBhvr additive="base">
                                            <p:cTn id="7" dur="10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8" dur="1000" fill="hold"/>
                                            <p:tgtEl>
                                              <p:spTgt spid="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nodeType="withEffect">
                                      <p:stCondLst>
                                        <p:cond delay="0"/>
                                      </p:stCondLst>
                                      <p:childTnLst>
                                        <p:set>
                                          <p:cBhvr>
                                            <p:cTn id="6" dur="1000"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arrow.wav"/>
                                            </p:tgtEl>
                                          </p:cMediaNode>
                                        </p:audio>
                                      </p:sub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979805"/>
            <a:ext cx="10888345" cy="1076325"/>
          </a:xfrm>
          <a:prstGeom prst="rect">
            <a:avLst/>
          </a:prstGeom>
          <a:noFill/>
          <a:effectLst/>
        </p:spPr>
        <p:txBody>
          <a:bodyPr wrap="square" rtlCol="0">
            <a:spAutoFit/>
          </a:bodyPr>
          <a:lstStyle/>
          <a:p>
            <a:pPr algn="just"/>
            <a:r>
              <a:rPr lang="en-US" sz="3200" b="1" dirty="0">
                <a:solidFill>
                  <a:srgbClr val="FF0000"/>
                </a:solidFill>
                <a:effectLst>
                  <a:glow rad="88900">
                    <a:schemeClr val="bg1"/>
                  </a:glow>
                </a:effectLst>
                <a:cs typeface="Arial" panose="020B0604020202020204" pitchFamily="34" charset="0"/>
              </a:rPr>
              <a:t>Work in groups. Talk to your friends about the means of transport that you use. Use your notes in 4.</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513715" y="1896847"/>
            <a:ext cx="11123295" cy="646331"/>
          </a:xfrm>
          <a:prstGeom prst="rect">
            <a:avLst/>
          </a:prstGeom>
          <a:noFill/>
          <a:ln w="9525">
            <a:noFill/>
          </a:ln>
        </p:spPr>
        <p:txBody>
          <a:bodyPr wrap="square">
            <a:spAutoFit/>
          </a:bodyPr>
          <a:lstStyle/>
          <a:p>
            <a:pPr marL="635" indent="-635" algn="just"/>
            <a:r>
              <a:rPr lang="en-US" sz="3600" b="1" dirty="0">
                <a:latin typeface="Times New Roman" panose="02020603050405020304" pitchFamily="18" charset="0"/>
              </a:rPr>
              <a:t>- Sit in the groups</a:t>
            </a:r>
          </a:p>
        </p:txBody>
      </p:sp>
      <p:sp>
        <p:nvSpPr>
          <p:cNvPr id="2" name="Text Box 1"/>
          <p:cNvSpPr txBox="1"/>
          <p:nvPr/>
        </p:nvSpPr>
        <p:spPr>
          <a:xfrm>
            <a:off x="513715" y="2480412"/>
            <a:ext cx="11123295" cy="646331"/>
          </a:xfrm>
          <a:prstGeom prst="rect">
            <a:avLst/>
          </a:prstGeom>
          <a:noFill/>
          <a:ln w="9525">
            <a:noFill/>
          </a:ln>
        </p:spPr>
        <p:txBody>
          <a:bodyPr wrap="square">
            <a:spAutoFit/>
          </a:bodyPr>
          <a:lstStyle/>
          <a:p>
            <a:pPr marL="635" indent="-635" algn="just"/>
            <a:r>
              <a:rPr lang="en-US" sz="3600" b="1">
                <a:latin typeface="Times New Roman" panose="02020603050405020304" pitchFamily="18" charset="0"/>
              </a:rPr>
              <a:t>- Take turns to talk, using your notes in 4.</a:t>
            </a:r>
          </a:p>
        </p:txBody>
      </p:sp>
      <p:sp>
        <p:nvSpPr>
          <p:cNvPr id="7" name="Text Box 6"/>
          <p:cNvSpPr txBox="1"/>
          <p:nvPr/>
        </p:nvSpPr>
        <p:spPr>
          <a:xfrm>
            <a:off x="487045" y="3063030"/>
            <a:ext cx="11123295" cy="3785652"/>
          </a:xfrm>
          <a:prstGeom prst="rect">
            <a:avLst/>
          </a:prstGeom>
          <a:solidFill>
            <a:srgbClr val="FBD9DA"/>
          </a:solidFill>
          <a:ln w="9525">
            <a:noFill/>
          </a:ln>
        </p:spPr>
        <p:txBody>
          <a:bodyPr wrap="square">
            <a:spAutoFit/>
          </a:bodyPr>
          <a:lstStyle/>
          <a:p>
            <a:pPr marL="635" indent="-635" algn="just"/>
            <a:r>
              <a:rPr lang="en-US" sz="4000" b="1" i="1" dirty="0">
                <a:solidFill>
                  <a:srgbClr val="660066"/>
                </a:solidFill>
                <a:latin typeface="Times New Roman" panose="02020603050405020304" pitchFamily="18" charset="0"/>
              </a:rPr>
              <a:t>Suggested talk</a:t>
            </a:r>
          </a:p>
          <a:p>
            <a:pPr marL="635" indent="-635" algn="just"/>
            <a:r>
              <a:rPr lang="en-US" sz="4000" b="1" dirty="0">
                <a:solidFill>
                  <a:srgbClr val="000099"/>
                </a:solidFill>
                <a:latin typeface="Times New Roman" panose="02020603050405020304" pitchFamily="18" charset="0"/>
              </a:rPr>
              <a:t>I go to school by bus every day. It is convenient because there are bus stops near my house and my school. The bus is clean and on time. It is very crowded at rush hour, but it has air conditioning so it is cool. That’s why I choose to use it.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7" grpId="0" bldLvl="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EXTRA ACTIVITY</a:t>
            </a:r>
          </a:p>
        </p:txBody>
      </p:sp>
      <p:sp>
        <p:nvSpPr>
          <p:cNvPr id="100" name="Text Box 99"/>
          <p:cNvSpPr txBox="1"/>
          <p:nvPr/>
        </p:nvSpPr>
        <p:spPr>
          <a:xfrm>
            <a:off x="631190" y="1118235"/>
            <a:ext cx="11123295" cy="2122805"/>
          </a:xfrm>
          <a:prstGeom prst="rect">
            <a:avLst/>
          </a:prstGeom>
          <a:noFill/>
          <a:ln w="9525">
            <a:noFill/>
          </a:ln>
        </p:spPr>
        <p:txBody>
          <a:bodyPr wrap="square">
            <a:spAutoFit/>
          </a:bodyPr>
          <a:lstStyle/>
          <a:p>
            <a:pPr marL="635" indent="-635" algn="just"/>
            <a:r>
              <a:rPr lang="en-US" sz="4400" b="1" dirty="0">
                <a:latin typeface="Calibri" panose="020F0502020204030204" pitchFamily="34" charset="0"/>
                <a:cs typeface="Calibri" panose="020F0502020204030204" pitchFamily="34" charset="0"/>
              </a:rPr>
              <a:t>- Which of the </a:t>
            </a:r>
            <a:r>
              <a:rPr lang="en-US" sz="4400" b="1" dirty="0">
                <a:solidFill>
                  <a:srgbClr val="FF0000"/>
                </a:solidFill>
                <a:latin typeface="Calibri" panose="020F0502020204030204" pitchFamily="34" charset="0"/>
                <a:cs typeface="Calibri" panose="020F0502020204030204" pitchFamily="34" charset="0"/>
              </a:rPr>
              <a:t>three</a:t>
            </a:r>
            <a:r>
              <a:rPr lang="en-US" sz="4400" b="1" dirty="0">
                <a:latin typeface="Calibri" panose="020F0502020204030204" pitchFamily="34" charset="0"/>
                <a:cs typeface="Calibri" panose="020F0502020204030204" pitchFamily="34" charset="0"/>
              </a:rPr>
              <a:t> means of transportation in the reading text you have used or would like to use.</a:t>
            </a:r>
          </a:p>
        </p:txBody>
      </p:sp>
      <p:sp>
        <p:nvSpPr>
          <p:cNvPr id="2" name="Text Box 1"/>
          <p:cNvSpPr txBox="1"/>
          <p:nvPr/>
        </p:nvSpPr>
        <p:spPr>
          <a:xfrm>
            <a:off x="563245" y="3159760"/>
            <a:ext cx="11123295" cy="1445260"/>
          </a:xfrm>
          <a:prstGeom prst="rect">
            <a:avLst/>
          </a:prstGeom>
          <a:noFill/>
          <a:ln w="9525">
            <a:noFill/>
          </a:ln>
        </p:spPr>
        <p:txBody>
          <a:bodyPr wrap="square">
            <a:spAutoFit/>
          </a:bodyPr>
          <a:lstStyle/>
          <a:p>
            <a:pPr marL="635" indent="-635" algn="just"/>
            <a:r>
              <a:rPr lang="en-US" sz="4400" b="1">
                <a:latin typeface="Calibri" panose="020F0502020204030204" pitchFamily="34" charset="0"/>
                <a:cs typeface="Calibri" panose="020F0502020204030204" pitchFamily="34" charset="0"/>
              </a:rPr>
              <a:t>- Think of how you felt when you used them and/or why you would like to use them. </a:t>
            </a:r>
          </a:p>
        </p:txBody>
      </p:sp>
      <p:sp>
        <p:nvSpPr>
          <p:cNvPr id="3" name="Text Box 2"/>
          <p:cNvSpPr txBox="1"/>
          <p:nvPr/>
        </p:nvSpPr>
        <p:spPr>
          <a:xfrm>
            <a:off x="631190" y="4665345"/>
            <a:ext cx="11123295" cy="768350"/>
          </a:xfrm>
          <a:prstGeom prst="rect">
            <a:avLst/>
          </a:prstGeom>
          <a:noFill/>
          <a:ln w="9525">
            <a:noFill/>
          </a:ln>
        </p:spPr>
        <p:txBody>
          <a:bodyPr wrap="square">
            <a:spAutoFit/>
          </a:bodyPr>
          <a:lstStyle/>
          <a:p>
            <a:pPr marL="635" indent="-635" algn="just"/>
            <a:r>
              <a:rPr lang="en-US" sz="4400" b="1">
                <a:latin typeface="Calibri" panose="020F0502020204030204" pitchFamily="34" charset="0"/>
                <a:cs typeface="Calibri" panose="020F0502020204030204" pitchFamily="34" charset="0"/>
              </a:rPr>
              <a:t>- Share your thoughts with your partner.</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344581"/>
            <a:ext cx="11445622" cy="2584450"/>
          </a:xfrm>
          <a:prstGeom prst="rect">
            <a:avLst/>
          </a:prstGeom>
          <a:noFill/>
        </p:spPr>
        <p:txBody>
          <a:bodyPr wrap="square" rtlCol="0">
            <a:spAutoFit/>
          </a:bodyPr>
          <a:lstStyle/>
          <a:p>
            <a:pPr>
              <a:lnSpc>
                <a:spcPct val="150000"/>
              </a:lnSpc>
            </a:pPr>
            <a:r>
              <a:rPr lang="en-US" sz="3600" b="1" dirty="0"/>
              <a:t>What have we learnt in this lesson?</a:t>
            </a:r>
          </a:p>
          <a:p>
            <a:pPr marL="457200" indent="-457200">
              <a:lnSpc>
                <a:spcPct val="150000"/>
              </a:lnSpc>
              <a:buFont typeface="Wingdings" panose="05000000000000000000" pitchFamily="2" charset="2"/>
              <a:buChar char="ü"/>
            </a:pPr>
            <a:r>
              <a:rPr lang="en-US" sz="3600" b="1" dirty="0">
                <a:sym typeface="+mn-ea"/>
              </a:rPr>
              <a:t>Offer help and respond to an offer;</a:t>
            </a:r>
          </a:p>
          <a:p>
            <a:pPr marL="457200" indent="-457200">
              <a:lnSpc>
                <a:spcPct val="150000"/>
              </a:lnSpc>
              <a:buFont typeface="Wingdings" panose="05000000000000000000" pitchFamily="2" charset="2"/>
              <a:buChar char="ü"/>
            </a:pPr>
            <a:r>
              <a:rPr lang="en-US" sz="3600" b="1" dirty="0"/>
              <a:t>Talk about means of transport that they use.</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1753235"/>
          </a:xfrm>
          <a:prstGeom prst="rect">
            <a:avLst/>
          </a:prstGeom>
          <a:noFill/>
        </p:spPr>
        <p:txBody>
          <a:bodyPr wrap="square" rtlCol="0">
            <a:spAutoFit/>
          </a:bodyPr>
          <a:lstStyle/>
          <a:p>
            <a:pPr>
              <a:lnSpc>
                <a:spcPct val="150000"/>
              </a:lnSpc>
            </a:pPr>
            <a:r>
              <a:rPr lang="en-US" sz="3600"/>
              <a:t>- Do exercises in the workbook.</a:t>
            </a:r>
          </a:p>
          <a:p>
            <a:pPr>
              <a:lnSpc>
                <a:spcPct val="150000"/>
              </a:lnSpc>
            </a:pPr>
            <a:endParaRPr lang="en-US" sz="36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433070" y="3530600"/>
            <a:ext cx="255143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TRANSPORT IN THE CITY</a:t>
            </a: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 </a:t>
            </a:r>
            <a:r>
              <a:rPr lang="en-US" altLang="en-GB" dirty="0">
                <a:solidFill>
                  <a:schemeClr val="tx1"/>
                </a:solidFill>
              </a:rPr>
              <a:t>Look and answer.</a:t>
            </a:r>
            <a:endParaRPr lang="en-GB" dirty="0">
              <a:solidFill>
                <a:schemeClr val="tx1"/>
              </a:solidFill>
            </a:endParaRPr>
          </a:p>
          <a:p>
            <a:r>
              <a:rPr lang="en-GB" dirty="0">
                <a:solidFill>
                  <a:schemeClr val="tx1"/>
                </a:solidFill>
              </a:rPr>
              <a:t>Option 2: C</a:t>
            </a:r>
            <a:r>
              <a:rPr lang="en-US" altLang="en-GB" dirty="0">
                <a:solidFill>
                  <a:schemeClr val="tx1"/>
                </a:solidFill>
              </a:rPr>
              <a:t>harades</a:t>
            </a:r>
          </a:p>
        </p:txBody>
      </p:sp>
      <p:sp>
        <p:nvSpPr>
          <p:cNvPr id="21" name="Rectangle 20"/>
          <p:cNvSpPr/>
          <p:nvPr/>
        </p:nvSpPr>
        <p:spPr>
          <a:xfrm>
            <a:off x="5570855" y="1854835"/>
            <a:ext cx="6329680" cy="137414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Vocabulary</a:t>
            </a:r>
          </a:p>
          <a:p>
            <a:pPr marR="0" indent="0">
              <a:spcBef>
                <a:spcPts val="0"/>
              </a:spcBef>
              <a:spcAft>
                <a:spcPts val="0"/>
              </a:spcAft>
              <a:buFont typeface="Arial" panose="020B0604020202020204" pitchFamily="34" charset="0"/>
              <a:buNone/>
            </a:pP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below. Pay attention to the highlighted parts.</a:t>
            </a:r>
          </a:p>
          <a:p>
            <a:pPr marR="0" indent="0">
              <a:spcBef>
                <a:spcPts val="0"/>
              </a:spcBef>
              <a:spcAft>
                <a:spcPts val="0"/>
              </a:spcAft>
              <a:buFont typeface="Arial" panose="020B0604020202020204" pitchFamily="34" charset="0"/>
              <a:buNone/>
            </a:pP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pairs</a:t>
            </a: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Make similar conversations with the following situations.</a:t>
            </a:r>
          </a:p>
        </p:txBody>
      </p:sp>
      <p:sp>
        <p:nvSpPr>
          <p:cNvPr id="22" name="Rectangle 21"/>
          <p:cNvSpPr/>
          <p:nvPr/>
        </p:nvSpPr>
        <p:spPr>
          <a:xfrm>
            <a:off x="5574665" y="3300730"/>
            <a:ext cx="6327775" cy="20694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Work in pairs. Read the descriptions of three teenagers about their </a:t>
            </a:r>
            <a:r>
              <a:rP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means of transport. Then complete the table below</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Make notes about a means of transport you are using.</a:t>
            </a:r>
          </a:p>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Talk to your friends about the means of transport that you use. Use your notes in 4.</a:t>
            </a: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708785" y="2541905"/>
            <a:ext cx="607060" cy="9886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51351" y="542973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2984500" y="3831590"/>
            <a:ext cx="884555" cy="15982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51307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5" name="TextBox 20"/>
          <p:cNvSpPr txBox="1"/>
          <p:nvPr/>
        </p:nvSpPr>
        <p:spPr>
          <a:xfrm>
            <a:off x="804545" y="659130"/>
            <a:ext cx="7990205" cy="1353820"/>
          </a:xfrm>
          <a:prstGeom prst="rect">
            <a:avLst/>
          </a:prstGeom>
          <a:noFill/>
        </p:spPr>
        <p:txBody>
          <a:bodyPr wrap="square">
            <a:noAutofit/>
          </a:bodyPr>
          <a:lstStyle/>
          <a:p>
            <a:pPr>
              <a:lnSpc>
                <a:spcPct val="200000"/>
              </a:lnSpc>
            </a:pPr>
            <a:r>
              <a:rPr lang="en-US" sz="3600" b="1" dirty="0"/>
              <a:t>- Look at the pictures.</a:t>
            </a:r>
          </a:p>
        </p:txBody>
      </p:sp>
      <p:pic>
        <p:nvPicPr>
          <p:cNvPr id="11" name="Content Placeholder 10" descr="84522"/>
          <p:cNvPicPr>
            <a:picLocks noGrp="1" noChangeAspect="1"/>
          </p:cNvPicPr>
          <p:nvPr>
            <p:ph sz="half" idx="1"/>
          </p:nvPr>
        </p:nvPicPr>
        <p:blipFill>
          <a:blip r:embed="rId3"/>
          <a:stretch>
            <a:fillRect/>
          </a:stretch>
        </p:blipFill>
        <p:spPr>
          <a:xfrm>
            <a:off x="173355" y="1707515"/>
            <a:ext cx="3623310" cy="2717165"/>
          </a:xfrm>
          <a:prstGeom prst="rect">
            <a:avLst/>
          </a:prstGeom>
        </p:spPr>
      </p:pic>
      <p:pic>
        <p:nvPicPr>
          <p:cNvPr id="13" name="Content Placeholder 12" descr="2201_w023_n001_1701b_p1_1701"/>
          <p:cNvPicPr>
            <a:picLocks noGrp="1" noChangeAspect="1"/>
          </p:cNvPicPr>
          <p:nvPr>
            <p:ph sz="half" idx="2"/>
          </p:nvPr>
        </p:nvPicPr>
        <p:blipFill>
          <a:blip r:embed="rId4"/>
          <a:stretch>
            <a:fillRect/>
          </a:stretch>
        </p:blipFill>
        <p:spPr>
          <a:xfrm>
            <a:off x="708660" y="4558665"/>
            <a:ext cx="4810125" cy="2042160"/>
          </a:xfrm>
          <a:prstGeom prst="rect">
            <a:avLst/>
          </a:prstGeom>
        </p:spPr>
      </p:pic>
      <p:pic>
        <p:nvPicPr>
          <p:cNvPr id="17" name="Picture 16" descr="DJV MAR 979-06"/>
          <p:cNvPicPr>
            <a:picLocks noChangeAspect="1"/>
          </p:cNvPicPr>
          <p:nvPr/>
        </p:nvPicPr>
        <p:blipFill>
          <a:blip r:embed="rId5"/>
          <a:stretch>
            <a:fillRect/>
          </a:stretch>
        </p:blipFill>
        <p:spPr>
          <a:xfrm>
            <a:off x="9151620" y="1381125"/>
            <a:ext cx="2995295" cy="299593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6830060" y="4682490"/>
            <a:ext cx="4559935" cy="1918335"/>
          </a:xfrm>
          <a:prstGeom prst="rect">
            <a:avLst/>
          </a:prstGeom>
        </p:spPr>
      </p:pic>
      <p:pic>
        <p:nvPicPr>
          <p:cNvPr id="21" name="Picture 20" descr="78fb6700-596d-4857-bcca-1e6c8c7a4b6d"/>
          <p:cNvPicPr>
            <a:picLocks noChangeAspect="1"/>
          </p:cNvPicPr>
          <p:nvPr/>
        </p:nvPicPr>
        <p:blipFill>
          <a:blip r:embed="rId7"/>
          <a:stretch>
            <a:fillRect/>
          </a:stretch>
        </p:blipFill>
        <p:spPr>
          <a:xfrm>
            <a:off x="4030345" y="1608455"/>
            <a:ext cx="4887595" cy="281622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800" decel="100000"/>
                                        <p:tgtEl>
                                          <p:spTgt spid="11"/>
                                        </p:tgtEl>
                                      </p:cBhvr>
                                    </p:animEffect>
                                    <p:anim calcmode="lin" valueType="num">
                                      <p:cBhvr>
                                        <p:cTn id="13" dur="800" decel="100000" fill="hold"/>
                                        <p:tgtEl>
                                          <p:spTgt spid="11"/>
                                        </p:tgtEl>
                                        <p:attrNameLst>
                                          <p:attrName>style.rotation</p:attrName>
                                        </p:attrNameLst>
                                      </p:cBhvr>
                                      <p:tavLst>
                                        <p:tav tm="0">
                                          <p:val>
                                            <p:fltVal val="-90"/>
                                          </p:val>
                                        </p:tav>
                                        <p:tav tm="100000">
                                          <p:val>
                                            <p:fltVal val="0"/>
                                          </p:val>
                                        </p:tav>
                                      </p:tavLst>
                                    </p:anim>
                                    <p:anim calcmode="lin" valueType="num">
                                      <p:cBhvr>
                                        <p:cTn id="14" dur="800" decel="100000" fill="hold"/>
                                        <p:tgtEl>
                                          <p:spTgt spid="11"/>
                                        </p:tgtEl>
                                        <p:attrNameLst>
                                          <p:attrName>ppt_x</p:attrName>
                                        </p:attrNameLst>
                                      </p:cBhvr>
                                      <p:tavLst>
                                        <p:tav tm="0">
                                          <p:val>
                                            <p:strVal val="#ppt_x+0.4"/>
                                          </p:val>
                                        </p:tav>
                                        <p:tav tm="100000">
                                          <p:val>
                                            <p:strVal val="#ppt_x-0.05"/>
                                          </p:val>
                                        </p:tav>
                                      </p:tavLst>
                                    </p:anim>
                                    <p:anim calcmode="lin" valueType="num">
                                      <p:cBhvr>
                                        <p:cTn id="15" dur="800" decel="100000" fill="hold"/>
                                        <p:tgtEl>
                                          <p:spTgt spid="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800" decel="100000"/>
                                        <p:tgtEl>
                                          <p:spTgt spid="21"/>
                                        </p:tgtEl>
                                      </p:cBhvr>
                                    </p:animEffect>
                                    <p:anim calcmode="lin" valueType="num">
                                      <p:cBhvr>
                                        <p:cTn id="23" dur="800" decel="100000" fill="hold"/>
                                        <p:tgtEl>
                                          <p:spTgt spid="21"/>
                                        </p:tgtEl>
                                        <p:attrNameLst>
                                          <p:attrName>style.rotation</p:attrName>
                                        </p:attrNameLst>
                                      </p:cBhvr>
                                      <p:tavLst>
                                        <p:tav tm="0">
                                          <p:val>
                                            <p:fltVal val="-90"/>
                                          </p:val>
                                        </p:tav>
                                        <p:tav tm="100000">
                                          <p:val>
                                            <p:fltVal val="0"/>
                                          </p:val>
                                        </p:tav>
                                      </p:tavLst>
                                    </p:anim>
                                    <p:anim calcmode="lin" valueType="num">
                                      <p:cBhvr>
                                        <p:cTn id="24" dur="800" decel="100000" fill="hold"/>
                                        <p:tgtEl>
                                          <p:spTgt spid="21"/>
                                        </p:tgtEl>
                                        <p:attrNameLst>
                                          <p:attrName>ppt_x</p:attrName>
                                        </p:attrNameLst>
                                      </p:cBhvr>
                                      <p:tavLst>
                                        <p:tav tm="0">
                                          <p:val>
                                            <p:strVal val="#ppt_x+0.4"/>
                                          </p:val>
                                        </p:tav>
                                        <p:tav tm="100000">
                                          <p:val>
                                            <p:strVal val="#ppt_x-0.05"/>
                                          </p:val>
                                        </p:tav>
                                      </p:tavLst>
                                    </p:anim>
                                    <p:anim calcmode="lin" valueType="num">
                                      <p:cBhvr>
                                        <p:cTn id="25" dur="800" decel="100000" fill="hold"/>
                                        <p:tgtEl>
                                          <p:spTgt spid="2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800" decel="100000"/>
                                        <p:tgtEl>
                                          <p:spTgt spid="17"/>
                                        </p:tgtEl>
                                      </p:cBhvr>
                                    </p:animEffect>
                                    <p:anim calcmode="lin" valueType="num">
                                      <p:cBhvr>
                                        <p:cTn id="33" dur="800" decel="100000" fill="hold"/>
                                        <p:tgtEl>
                                          <p:spTgt spid="17"/>
                                        </p:tgtEl>
                                        <p:attrNameLst>
                                          <p:attrName>style.rotation</p:attrName>
                                        </p:attrNameLst>
                                      </p:cBhvr>
                                      <p:tavLst>
                                        <p:tav tm="0">
                                          <p:val>
                                            <p:fltVal val="-90"/>
                                          </p:val>
                                        </p:tav>
                                        <p:tav tm="100000">
                                          <p:val>
                                            <p:fltVal val="0"/>
                                          </p:val>
                                        </p:tav>
                                      </p:tavLst>
                                    </p:anim>
                                    <p:anim calcmode="lin" valueType="num">
                                      <p:cBhvr>
                                        <p:cTn id="34" dur="800" decel="100000" fill="hold"/>
                                        <p:tgtEl>
                                          <p:spTgt spid="17"/>
                                        </p:tgtEl>
                                        <p:attrNameLst>
                                          <p:attrName>ppt_x</p:attrName>
                                        </p:attrNameLst>
                                      </p:cBhvr>
                                      <p:tavLst>
                                        <p:tav tm="0">
                                          <p:val>
                                            <p:strVal val="#ppt_x+0.4"/>
                                          </p:val>
                                        </p:tav>
                                        <p:tav tm="100000">
                                          <p:val>
                                            <p:strVal val="#ppt_x-0.05"/>
                                          </p:val>
                                        </p:tav>
                                      </p:tavLst>
                                    </p:anim>
                                    <p:anim calcmode="lin" valueType="num">
                                      <p:cBhvr>
                                        <p:cTn id="35" dur="800" decel="100000" fill="hold"/>
                                        <p:tgtEl>
                                          <p:spTgt spid="1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800" decel="100000"/>
                                        <p:tgtEl>
                                          <p:spTgt spid="13"/>
                                        </p:tgtEl>
                                      </p:cBhvr>
                                    </p:animEffect>
                                    <p:anim calcmode="lin" valueType="num">
                                      <p:cBhvr>
                                        <p:cTn id="43" dur="800" decel="100000" fill="hold"/>
                                        <p:tgtEl>
                                          <p:spTgt spid="13"/>
                                        </p:tgtEl>
                                        <p:attrNameLst>
                                          <p:attrName>style.rotation</p:attrName>
                                        </p:attrNameLst>
                                      </p:cBhvr>
                                      <p:tavLst>
                                        <p:tav tm="0">
                                          <p:val>
                                            <p:fltVal val="-90"/>
                                          </p:val>
                                        </p:tav>
                                        <p:tav tm="100000">
                                          <p:val>
                                            <p:fltVal val="0"/>
                                          </p:val>
                                        </p:tav>
                                      </p:tavLst>
                                    </p:anim>
                                    <p:anim calcmode="lin" valueType="num">
                                      <p:cBhvr>
                                        <p:cTn id="44" dur="800" decel="100000" fill="hold"/>
                                        <p:tgtEl>
                                          <p:spTgt spid="13"/>
                                        </p:tgtEl>
                                        <p:attrNameLst>
                                          <p:attrName>ppt_x</p:attrName>
                                        </p:attrNameLst>
                                      </p:cBhvr>
                                      <p:tavLst>
                                        <p:tav tm="0">
                                          <p:val>
                                            <p:strVal val="#ppt_x+0.4"/>
                                          </p:val>
                                        </p:tav>
                                        <p:tav tm="100000">
                                          <p:val>
                                            <p:strVal val="#ppt_x-0.05"/>
                                          </p:val>
                                        </p:tav>
                                      </p:tavLst>
                                    </p:anim>
                                    <p:anim calcmode="lin" valueType="num">
                                      <p:cBhvr>
                                        <p:cTn id="45" dur="800" decel="100000" fill="hold"/>
                                        <p:tgtEl>
                                          <p:spTgt spid="13"/>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800" decel="100000"/>
                                        <p:tgtEl>
                                          <p:spTgt spid="19"/>
                                        </p:tgtEl>
                                      </p:cBhvr>
                                    </p:animEffect>
                                    <p:anim calcmode="lin" valueType="num">
                                      <p:cBhvr>
                                        <p:cTn id="53" dur="800" decel="100000" fill="hold"/>
                                        <p:tgtEl>
                                          <p:spTgt spid="19"/>
                                        </p:tgtEl>
                                        <p:attrNameLst>
                                          <p:attrName>style.rotation</p:attrName>
                                        </p:attrNameLst>
                                      </p:cBhvr>
                                      <p:tavLst>
                                        <p:tav tm="0">
                                          <p:val>
                                            <p:fltVal val="-90"/>
                                          </p:val>
                                        </p:tav>
                                        <p:tav tm="100000">
                                          <p:val>
                                            <p:fltVal val="0"/>
                                          </p:val>
                                        </p:tav>
                                      </p:tavLst>
                                    </p:anim>
                                    <p:anim calcmode="lin" valueType="num">
                                      <p:cBhvr>
                                        <p:cTn id="54" dur="800" decel="100000" fill="hold"/>
                                        <p:tgtEl>
                                          <p:spTgt spid="19"/>
                                        </p:tgtEl>
                                        <p:attrNameLst>
                                          <p:attrName>ppt_x</p:attrName>
                                        </p:attrNameLst>
                                      </p:cBhvr>
                                      <p:tavLst>
                                        <p:tav tm="0">
                                          <p:val>
                                            <p:strVal val="#ppt_x+0.4"/>
                                          </p:val>
                                        </p:tav>
                                        <p:tav tm="100000">
                                          <p:val>
                                            <p:strVal val="#ppt_x-0.05"/>
                                          </p:val>
                                        </p:tav>
                                      </p:tavLst>
                                    </p:anim>
                                    <p:anim calcmode="lin" valueType="num">
                                      <p:cBhvr>
                                        <p:cTn id="55" dur="800" decel="100000" fill="hold"/>
                                        <p:tgtEl>
                                          <p:spTgt spid="1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11" name="Content Placeholder 10" descr="84522"/>
          <p:cNvPicPr>
            <a:picLocks noGrp="1" noChangeAspect="1"/>
          </p:cNvPicPr>
          <p:nvPr>
            <p:ph sz="half" idx="1"/>
          </p:nvPr>
        </p:nvPicPr>
        <p:blipFill>
          <a:blip r:embed="rId3"/>
          <a:stretch>
            <a:fillRect/>
          </a:stretch>
        </p:blipFill>
        <p:spPr>
          <a:xfrm>
            <a:off x="300355" y="1075690"/>
            <a:ext cx="2620010" cy="1964690"/>
          </a:xfrm>
          <a:prstGeom prst="rect">
            <a:avLst/>
          </a:prstGeom>
        </p:spPr>
      </p:pic>
      <p:pic>
        <p:nvPicPr>
          <p:cNvPr id="13" name="Content Placeholder 12" descr="2201_w023_n001_1701b_p1_1701"/>
          <p:cNvPicPr>
            <a:picLocks noGrp="1" noChangeAspect="1"/>
          </p:cNvPicPr>
          <p:nvPr>
            <p:ph sz="half" idx="2"/>
          </p:nvPr>
        </p:nvPicPr>
        <p:blipFill>
          <a:blip r:embed="rId4"/>
          <a:srcRect l="34243"/>
          <a:stretch>
            <a:fillRect/>
          </a:stretch>
        </p:blipFill>
        <p:spPr>
          <a:xfrm>
            <a:off x="300355" y="3261360"/>
            <a:ext cx="2432685" cy="1570990"/>
          </a:xfrm>
          <a:prstGeom prst="rect">
            <a:avLst/>
          </a:prstGeom>
        </p:spPr>
      </p:pic>
      <p:pic>
        <p:nvPicPr>
          <p:cNvPr id="17" name="Picture 16" descr="DJV MAR 979-06"/>
          <p:cNvPicPr>
            <a:picLocks noChangeAspect="1"/>
          </p:cNvPicPr>
          <p:nvPr/>
        </p:nvPicPr>
        <p:blipFill>
          <a:blip r:embed="rId5"/>
          <a:stretch>
            <a:fillRect/>
          </a:stretch>
        </p:blipFill>
        <p:spPr>
          <a:xfrm>
            <a:off x="3154045" y="3261360"/>
            <a:ext cx="1694815" cy="169545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300355" y="5275580"/>
            <a:ext cx="2863215" cy="1204595"/>
          </a:xfrm>
          <a:prstGeom prst="rect">
            <a:avLst/>
          </a:prstGeom>
        </p:spPr>
      </p:pic>
      <p:pic>
        <p:nvPicPr>
          <p:cNvPr id="21" name="Picture 20" descr="78fb6700-596d-4857-bcca-1e6c8c7a4b6d"/>
          <p:cNvPicPr>
            <a:picLocks noChangeAspect="1"/>
          </p:cNvPicPr>
          <p:nvPr/>
        </p:nvPicPr>
        <p:blipFill>
          <a:blip r:embed="rId7"/>
          <a:stretch>
            <a:fillRect/>
          </a:stretch>
        </p:blipFill>
        <p:spPr>
          <a:xfrm>
            <a:off x="3358881" y="1121091"/>
            <a:ext cx="2797810" cy="1611630"/>
          </a:xfrm>
          <a:prstGeom prst="rect">
            <a:avLst/>
          </a:prstGeom>
        </p:spPr>
      </p:pic>
      <p:sp>
        <p:nvSpPr>
          <p:cNvPr id="2" name="TextBox 20"/>
          <p:cNvSpPr txBox="1"/>
          <p:nvPr/>
        </p:nvSpPr>
        <p:spPr>
          <a:xfrm>
            <a:off x="4957763" y="2177415"/>
            <a:ext cx="6811327" cy="1353820"/>
          </a:xfrm>
          <a:prstGeom prst="rect">
            <a:avLst/>
          </a:prstGeom>
          <a:noFill/>
        </p:spPr>
        <p:txBody>
          <a:bodyPr wrap="square">
            <a:noAutofit/>
          </a:bodyPr>
          <a:lstStyle/>
          <a:p>
            <a:pPr>
              <a:lnSpc>
                <a:spcPct val="200000"/>
              </a:lnSpc>
            </a:pPr>
            <a:r>
              <a:rPr lang="en-US" sz="3600" b="1" dirty="0">
                <a:solidFill>
                  <a:srgbClr val="FF0000"/>
                </a:solidFill>
              </a:rPr>
              <a:t>- What means of transport do you know?</a:t>
            </a:r>
          </a:p>
        </p:txBody>
      </p:sp>
      <p:sp>
        <p:nvSpPr>
          <p:cNvPr id="3" name="TextBox 20"/>
          <p:cNvSpPr txBox="1"/>
          <p:nvPr/>
        </p:nvSpPr>
        <p:spPr>
          <a:xfrm>
            <a:off x="5269866" y="4088765"/>
            <a:ext cx="6924040" cy="1353820"/>
          </a:xfrm>
          <a:prstGeom prst="rect">
            <a:avLst/>
          </a:prstGeom>
          <a:noFill/>
        </p:spPr>
        <p:txBody>
          <a:bodyPr wrap="square">
            <a:noAutofit/>
          </a:bodyPr>
          <a:lstStyle/>
          <a:p>
            <a:pPr>
              <a:lnSpc>
                <a:spcPct val="200000"/>
              </a:lnSpc>
            </a:pPr>
            <a:r>
              <a:rPr lang="en-US" sz="3600" b="1" dirty="0">
                <a:solidFill>
                  <a:srgbClr val="FF0000"/>
                </a:solidFill>
              </a:rPr>
              <a:t>- What might be common means of transport in the city?</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8255" y="840105"/>
            <a:ext cx="12192635" cy="864933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2" name="TextBox 20"/>
          <p:cNvSpPr txBox="1"/>
          <p:nvPr/>
        </p:nvSpPr>
        <p:spPr>
          <a:xfrm>
            <a:off x="2120265" y="2256790"/>
            <a:ext cx="8100060" cy="2344420"/>
          </a:xfrm>
          <a:prstGeom prst="rect">
            <a:avLst/>
          </a:prstGeom>
          <a:noFill/>
        </p:spPr>
        <p:txBody>
          <a:bodyPr wrap="square">
            <a:noAutofit/>
          </a:bodyPr>
          <a:lstStyle/>
          <a:p>
            <a:pPr algn="ctr"/>
            <a:r>
              <a:rPr lang="en-US" sz="8800" b="1" dirty="0">
                <a:solidFill>
                  <a:srgbClr val="C00000"/>
                </a:solidFill>
                <a:effectLst>
                  <a:outerShdw blurRad="38100" dist="38100" dir="2700000" algn="tl">
                    <a:srgbClr val="000000">
                      <a:alpha val="43137"/>
                    </a:srgbClr>
                  </a:outerShdw>
                </a:effectLst>
                <a:sym typeface="+mn-ea"/>
              </a:rPr>
              <a:t>CHARADE </a:t>
            </a:r>
            <a:endParaRPr lang="en-US" sz="8800" b="1" dirty="0">
              <a:solidFill>
                <a:srgbClr val="FF0000"/>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1905" y="800735"/>
            <a:ext cx="12192635" cy="864933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3" name="TextBox 20"/>
          <p:cNvSpPr txBox="1"/>
          <p:nvPr/>
        </p:nvSpPr>
        <p:spPr>
          <a:xfrm>
            <a:off x="-438128" y="457518"/>
            <a:ext cx="5945505" cy="1401445"/>
          </a:xfrm>
          <a:prstGeom prst="rect">
            <a:avLst/>
          </a:prstGeom>
          <a:noFill/>
        </p:spPr>
        <p:txBody>
          <a:bodyPr wrap="square">
            <a:noAutofit/>
          </a:bodyPr>
          <a:lstStyle/>
          <a:p>
            <a:pPr algn="ctr"/>
            <a:r>
              <a:rPr lang="en-US" sz="6000" b="1" dirty="0">
                <a:solidFill>
                  <a:srgbClr val="C00000"/>
                </a:solidFill>
                <a:effectLst>
                  <a:outerShdw blurRad="38100" dist="38100" dir="2700000" algn="tl">
                    <a:srgbClr val="000000">
                      <a:alpha val="43137"/>
                    </a:srgbClr>
                  </a:outerShdw>
                </a:effectLst>
                <a:sym typeface="+mn-ea"/>
              </a:rPr>
              <a:t>How to play:</a:t>
            </a:r>
          </a:p>
        </p:txBody>
      </p:sp>
      <p:sp>
        <p:nvSpPr>
          <p:cNvPr id="7" name="TextBox 20"/>
          <p:cNvSpPr txBox="1"/>
          <p:nvPr/>
        </p:nvSpPr>
        <p:spPr>
          <a:xfrm>
            <a:off x="101600" y="1545909"/>
            <a:ext cx="9716135" cy="992822"/>
          </a:xfrm>
          <a:prstGeom prst="rect">
            <a:avLst/>
          </a:prstGeom>
          <a:solidFill>
            <a:schemeClr val="bg1"/>
          </a:solidFill>
        </p:spPr>
        <p:txBody>
          <a:bodyPr wrap="square">
            <a:noAutofit/>
          </a:bodyPr>
          <a:lstStyle/>
          <a:p>
            <a:pPr algn="ctr"/>
            <a:r>
              <a:rPr lang="en-US" sz="3200" b="1" dirty="0">
                <a:solidFill>
                  <a:schemeClr val="tx1"/>
                </a:solidFill>
                <a:effectLst>
                  <a:outerShdw blurRad="38100" dist="38100" dir="2700000" algn="tl">
                    <a:srgbClr val="000000">
                      <a:alpha val="43137"/>
                    </a:srgbClr>
                  </a:outerShdw>
                </a:effectLst>
                <a:sym typeface="+mn-ea"/>
              </a:rPr>
              <a:t>- There are some slips of paper in bag/hat/box.</a:t>
            </a:r>
          </a:p>
        </p:txBody>
      </p:sp>
      <p:sp>
        <p:nvSpPr>
          <p:cNvPr id="8" name="TextBox 20"/>
          <p:cNvSpPr txBox="1"/>
          <p:nvPr/>
        </p:nvSpPr>
        <p:spPr>
          <a:xfrm>
            <a:off x="1022350" y="2151699"/>
            <a:ext cx="9716135" cy="992822"/>
          </a:xfrm>
          <a:prstGeom prst="rect">
            <a:avLst/>
          </a:prstGeom>
          <a:solidFill>
            <a:schemeClr val="bg1"/>
          </a:solidFill>
        </p:spPr>
        <p:txBody>
          <a:bodyPr wrap="square">
            <a:noAutofit/>
          </a:bodyPr>
          <a:lstStyle/>
          <a:p>
            <a:pPr algn="just"/>
            <a:r>
              <a:rPr lang="en-US" sz="3200" b="1" dirty="0">
                <a:solidFill>
                  <a:schemeClr val="tx1"/>
                </a:solidFill>
                <a:effectLst>
                  <a:outerShdw blurRad="38100" dist="38100" dir="2700000" algn="tl">
                    <a:srgbClr val="000000">
                      <a:alpha val="43137"/>
                    </a:srgbClr>
                  </a:outerShdw>
                </a:effectLst>
                <a:sym typeface="+mn-ea"/>
              </a:rPr>
              <a:t>- One student from each team takes turns to pick a slip and act out the word without speaking.</a:t>
            </a:r>
          </a:p>
        </p:txBody>
      </p:sp>
      <p:sp>
        <p:nvSpPr>
          <p:cNvPr id="9" name="TextBox 20"/>
          <p:cNvSpPr txBox="1"/>
          <p:nvPr/>
        </p:nvSpPr>
        <p:spPr>
          <a:xfrm>
            <a:off x="1022350" y="3254694"/>
            <a:ext cx="10425430" cy="992822"/>
          </a:xfrm>
          <a:prstGeom prst="rect">
            <a:avLst/>
          </a:prstGeom>
          <a:solidFill>
            <a:schemeClr val="bg1"/>
          </a:solidFill>
        </p:spPr>
        <p:txBody>
          <a:bodyPr wrap="square">
            <a:noAutofit/>
          </a:bodyPr>
          <a:lstStyle/>
          <a:p>
            <a:pPr algn="just"/>
            <a:r>
              <a:rPr lang="en-US" sz="3200" b="1" dirty="0">
                <a:solidFill>
                  <a:schemeClr val="tx1"/>
                </a:solidFill>
                <a:effectLst>
                  <a:outerShdw blurRad="38100" dist="38100" dir="2700000" algn="tl">
                    <a:srgbClr val="000000">
                      <a:alpha val="43137"/>
                    </a:srgbClr>
                  </a:outerShdw>
                </a:effectLst>
                <a:sym typeface="+mn-ea"/>
              </a:rPr>
              <a:t>- The other students from their team have to guess what it is within a time limit.</a:t>
            </a:r>
          </a:p>
        </p:txBody>
      </p:sp>
      <p:sp>
        <p:nvSpPr>
          <p:cNvPr id="10" name="TextBox 20"/>
          <p:cNvSpPr txBox="1"/>
          <p:nvPr/>
        </p:nvSpPr>
        <p:spPr>
          <a:xfrm>
            <a:off x="1022350" y="4357689"/>
            <a:ext cx="10425430" cy="992822"/>
          </a:xfrm>
          <a:prstGeom prst="rect">
            <a:avLst/>
          </a:prstGeom>
          <a:solidFill>
            <a:schemeClr val="bg1"/>
          </a:solidFill>
        </p:spPr>
        <p:txBody>
          <a:bodyPr wrap="square">
            <a:noAutofit/>
          </a:bodyPr>
          <a:lstStyle/>
          <a:p>
            <a:pPr algn="just"/>
            <a:r>
              <a:rPr lang="en-US" sz="3200" b="1" dirty="0">
                <a:solidFill>
                  <a:schemeClr val="tx1"/>
                </a:solidFill>
                <a:effectLst>
                  <a:outerShdw blurRad="38100" dist="38100" dir="2700000" algn="tl">
                    <a:srgbClr val="000000">
                      <a:alpha val="43137"/>
                    </a:srgbClr>
                  </a:outerShdw>
                </a:effectLst>
                <a:sym typeface="+mn-ea"/>
              </a:rPr>
              <a:t>- If they guess correctly, they get a point. If not, the other team can steal the point by guessing correctly.</a:t>
            </a:r>
          </a:p>
        </p:txBody>
      </p:sp>
      <p:sp>
        <p:nvSpPr>
          <p:cNvPr id="11" name="TextBox 20"/>
          <p:cNvSpPr txBox="1"/>
          <p:nvPr/>
        </p:nvSpPr>
        <p:spPr>
          <a:xfrm>
            <a:off x="1022350" y="5460684"/>
            <a:ext cx="10425430" cy="992822"/>
          </a:xfrm>
          <a:prstGeom prst="rect">
            <a:avLst/>
          </a:prstGeom>
          <a:solidFill>
            <a:schemeClr val="bg1"/>
          </a:solidFill>
        </p:spPr>
        <p:txBody>
          <a:bodyPr wrap="square">
            <a:noAutofit/>
          </a:bodyPr>
          <a:lstStyle/>
          <a:p>
            <a:pPr algn="just"/>
            <a:r>
              <a:rPr lang="en-US" sz="3200" b="1" dirty="0">
                <a:solidFill>
                  <a:schemeClr val="tx1"/>
                </a:solidFill>
                <a:effectLst>
                  <a:outerShdw blurRad="38100" dist="38100" dir="2700000" algn="tl">
                    <a:srgbClr val="000000">
                      <a:alpha val="43137"/>
                    </a:srgbClr>
                  </a:outerShdw>
                </a:effectLst>
                <a:sym typeface="+mn-ea"/>
              </a:rPr>
              <a:t>- The team with the most points at the end wins.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50"/>
                                  </p:iterate>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50"/>
                                  </p:iterate>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50"/>
                                  </p:iterate>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
                                  </p:iterate>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pic>
        <p:nvPicPr>
          <p:cNvPr id="6" name="Content Placeholder 5" descr="paper-1074131_960_720"/>
          <p:cNvPicPr>
            <a:picLocks noGrp="1" noChangeAspect="1"/>
          </p:cNvPicPr>
          <p:nvPr>
            <p:ph idx="1"/>
          </p:nvPr>
        </p:nvPicPr>
        <p:blipFill>
          <a:blip r:embed="rId3"/>
          <a:stretch>
            <a:fillRect/>
          </a:stretch>
        </p:blipFill>
        <p:spPr>
          <a:xfrm>
            <a:off x="-1905" y="800735"/>
            <a:ext cx="12192635" cy="8649335"/>
          </a:xfrm>
          <a:prstGeom prst="rect">
            <a:avLst/>
          </a:prstGeom>
        </p:spPr>
      </p:pic>
      <p:sp>
        <p:nvSpPr>
          <p:cNvPr id="2" name="TextBox 20"/>
          <p:cNvSpPr txBox="1"/>
          <p:nvPr/>
        </p:nvSpPr>
        <p:spPr>
          <a:xfrm>
            <a:off x="3438525" y="1581150"/>
            <a:ext cx="6457950" cy="2344420"/>
          </a:xfrm>
          <a:prstGeom prst="rect">
            <a:avLst/>
          </a:prstGeom>
          <a:noFill/>
        </p:spPr>
        <p:txBody>
          <a:bodyPr wrap="square">
            <a:noAutofit/>
          </a:bodyPr>
          <a:lstStyle/>
          <a:p>
            <a:pPr algn="just">
              <a:lnSpc>
                <a:spcPct val="200000"/>
              </a:lnSpc>
            </a:pPr>
            <a:r>
              <a:rPr lang="en-US" sz="8800" b="1" dirty="0">
                <a:solidFill>
                  <a:srgbClr val="FF0000"/>
                </a:solidFill>
              </a:rPr>
              <a:t>LET’S PLAY</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solidFill>
                  <a:srgbClr val="AD4F0F"/>
                </a:solidFill>
              </a:rPr>
              <a:t>rush hour (n)</a:t>
            </a:r>
            <a:r>
              <a:rPr lang="en-US" sz="4400" b="1"/>
              <a:t> </a:t>
            </a:r>
            <a:endParaRPr lang="en-US" sz="4400" b="1" dirty="0">
              <a:solidFill>
                <a:srgbClr val="AD4F0F"/>
              </a:solidFill>
            </a:endParaRPr>
          </a:p>
        </p:txBody>
      </p:sp>
      <p:sp>
        <p:nvSpPr>
          <p:cNvPr id="12" name="Rectangle 11"/>
          <p:cNvSpPr/>
          <p:nvPr/>
        </p:nvSpPr>
        <p:spPr>
          <a:xfrm>
            <a:off x="1120322" y="4417019"/>
            <a:ext cx="4050892" cy="1938992"/>
          </a:xfrm>
          <a:prstGeom prst="rect">
            <a:avLst/>
          </a:prstGeom>
        </p:spPr>
        <p:txBody>
          <a:bodyPr wrap="square">
            <a:spAutoFit/>
          </a:bodyPr>
          <a:lstStyle/>
          <a:p>
            <a:pPr lvl="0" algn="ctr"/>
            <a:r>
              <a:rPr lang="en-US" sz="6000" b="1" dirty="0" err="1"/>
              <a:t>giờ</a:t>
            </a:r>
            <a:r>
              <a:rPr lang="en-US" sz="6000" b="1" dirty="0"/>
              <a:t> </a:t>
            </a:r>
            <a:r>
              <a:rPr lang="en-US" sz="6000" b="1" dirty="0" err="1"/>
              <a:t>cao</a:t>
            </a:r>
            <a:r>
              <a:rPr lang="en-US" sz="6000" b="1" dirty="0"/>
              <a:t> </a:t>
            </a:r>
            <a:r>
              <a:rPr lang="en-US" sz="6000" b="1" dirty="0" err="1"/>
              <a:t>điểm</a:t>
            </a:r>
            <a:endParaRPr lang="en-US" sz="6000" b="1" dirty="0"/>
          </a:p>
        </p:txBody>
      </p:sp>
      <p:sp>
        <p:nvSpPr>
          <p:cNvPr id="2" name="Rectangle 1"/>
          <p:cNvSpPr/>
          <p:nvPr/>
        </p:nvSpPr>
        <p:spPr>
          <a:xfrm>
            <a:off x="1970031" y="3082855"/>
            <a:ext cx="2637790" cy="829945"/>
          </a:xfrm>
          <a:prstGeom prst="rect">
            <a:avLst/>
          </a:prstGeom>
        </p:spPr>
        <p:txBody>
          <a:bodyPr wrap="none">
            <a:spAutoFit/>
          </a:bodyPr>
          <a:lstStyle/>
          <a:p>
            <a:pPr algn="ctr"/>
            <a:r>
              <a:rPr lang="en-US" sz="4800" b="1">
                <a:solidFill>
                  <a:schemeClr val="accent5">
                    <a:lumMod val="50000"/>
                  </a:schemeClr>
                </a:solidFill>
              </a:rPr>
              <a:t>/ˈrʌʃ aʊə/</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158230" y="1370965"/>
            <a:ext cx="5416550" cy="3969385"/>
          </a:xfrm>
          <a:prstGeom prst="rect">
            <a:avLst/>
          </a:prstGeom>
          <a:noFill/>
          <a:ln w="9525">
            <a:noFill/>
          </a:ln>
        </p:spPr>
        <p:txBody>
          <a:bodyPr wrap="square">
            <a:spAutoFit/>
          </a:bodyPr>
          <a:lstStyle/>
          <a:p>
            <a:pPr marL="635" indent="-635"/>
            <a:r>
              <a:rPr lang="en-US" sz="3600" b="0" dirty="0">
                <a:solidFill>
                  <a:srgbClr val="000000"/>
                </a:solidFill>
                <a:latin typeface="Times New Roman" panose="02020603050405020304" pitchFamily="18" charset="0"/>
              </a:rPr>
              <a:t>the busy part of the day when towns and cities are crowded, either in the morning when people are travelling to work, or in the evening when people are travelling home</a:t>
            </a:r>
          </a:p>
        </p:txBody>
      </p:sp>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051560" y="3082925"/>
            <a:ext cx="837565" cy="83756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9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1208</Words>
  <Application>Microsoft Office PowerPoint</Application>
  <PresentationFormat>Widescreen</PresentationFormat>
  <Paragraphs>191</Paragraphs>
  <Slides>24</Slides>
  <Notes>21</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292</cp:revision>
  <dcterms:created xsi:type="dcterms:W3CDTF">2020-12-09T02:04:00Z</dcterms:created>
  <dcterms:modified xsi:type="dcterms:W3CDTF">2024-06-24T13:15:03Z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1033-12.2.0.13266</vt:lpwstr>
  </property>
</Properties>
</file>