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1" r:id="rId2"/>
    <p:sldId id="256" r:id="rId3"/>
    <p:sldId id="275" r:id="rId4"/>
    <p:sldId id="302" r:id="rId5"/>
    <p:sldId id="279" r:id="rId6"/>
    <p:sldId id="363" r:id="rId7"/>
    <p:sldId id="376" r:id="rId8"/>
    <p:sldId id="281" r:id="rId9"/>
    <p:sldId id="346" r:id="rId10"/>
    <p:sldId id="366" r:id="rId11"/>
    <p:sldId id="377" r:id="rId12"/>
    <p:sldId id="367" r:id="rId13"/>
    <p:sldId id="368" r:id="rId14"/>
    <p:sldId id="370" r:id="rId15"/>
    <p:sldId id="378" r:id="rId16"/>
    <p:sldId id="314" r:id="rId17"/>
    <p:sldId id="330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FB7BD"/>
    <a:srgbClr val="048DA4"/>
    <a:srgbClr val="00A9A5"/>
    <a:srgbClr val="FFDAAB"/>
    <a:srgbClr val="F7941E"/>
    <a:srgbClr val="CBEAF0"/>
    <a:srgbClr val="48C0B6"/>
    <a:srgbClr val="FBB040"/>
    <a:srgbClr val="00B2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17" autoAdjust="0"/>
    <p:restoredTop sz="94649"/>
  </p:normalViewPr>
  <p:slideViewPr>
    <p:cSldViewPr snapToGrid="0" showGuides="1">
      <p:cViewPr varScale="1">
        <p:scale>
          <a:sx n="67" d="100"/>
          <a:sy n="67" d="100"/>
        </p:scale>
        <p:origin x="95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49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26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754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43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39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138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254947"/>
            <a:ext cx="1060969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Ask and answer questions about what you like and don’t like doing.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pic>
        <p:nvPicPr>
          <p:cNvPr id="2050" name="Picture 2" descr="NSSC Social Web">
            <a:extLst>
              <a:ext uri="{FF2B5EF4-FFF2-40B4-BE49-F238E27FC236}">
                <a16:creationId xmlns:a16="http://schemas.microsoft.com/office/drawing/2014/main" id="{67ED40B2-2839-4106-A5BC-A1FD3F389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386" y="1860192"/>
            <a:ext cx="7093452" cy="499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87066" y="208434"/>
            <a:ext cx="594718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000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08877" y="1113052"/>
            <a:ext cx="2105951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62128" y="2434671"/>
            <a:ext cx="2105747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EVERYDAY ENGLISH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08877" y="4142401"/>
            <a:ext cx="2105952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ALL ABOUT </a:t>
            </a:r>
          </a:p>
          <a:p>
            <a:pPr algn="ctr"/>
            <a:r>
              <a:rPr lang="en-US" smtClean="0">
                <a:solidFill>
                  <a:schemeClr val="tx1"/>
                </a:solidFill>
              </a:rPr>
              <a:t>YOUR HOBBIES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1" y="1113052"/>
            <a:ext cx="5865056" cy="64244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Arranging verbs of liking in the descending order of preference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3014828" y="1440589"/>
            <a:ext cx="1000174" cy="99408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61854" y="2762373"/>
            <a:ext cx="1000275" cy="138002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390541" y="318841"/>
            <a:ext cx="4508132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647" y="173320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640456" y="421210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601AA5A-B198-4DF1-9414-84964F44B730}"/>
              </a:ext>
            </a:extLst>
          </p:cNvPr>
          <p:cNvSpPr/>
          <p:nvPr/>
        </p:nvSpPr>
        <p:spPr>
          <a:xfrm>
            <a:off x="5567911" y="1884688"/>
            <a:ext cx="5861671" cy="159717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Verbs of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Listen and read the dialogue below. Pay attention to the questions and answers.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Work in pairs. ask and answer questions about what you like and don’t like doing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8A1027B-B7E3-4AFD-A862-933A1BFA63DB}"/>
              </a:ext>
            </a:extLst>
          </p:cNvPr>
          <p:cNvSpPr/>
          <p:nvPr/>
        </p:nvSpPr>
        <p:spPr>
          <a:xfrm>
            <a:off x="5567911" y="3689475"/>
            <a:ext cx="5871270" cy="176209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3: Answer the questions. Fill in column 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with your answers.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Now interview your </a:t>
            </a:r>
            <a:r>
              <a:rPr lang="en-US" dirty="0" smtClean="0">
                <a:solidFill>
                  <a:schemeClr val="tx1"/>
                </a:solidFill>
              </a:rPr>
              <a:t>friend. </a:t>
            </a:r>
            <a:r>
              <a:rPr lang="en-US" dirty="0">
                <a:solidFill>
                  <a:schemeClr val="tx1"/>
                </a:solidFill>
              </a:rPr>
              <a:t>Write his / her answers in column B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Compare your answers with your friend’s. Then present them to the class.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462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24556" y="819622"/>
            <a:ext cx="1060969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99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Answer the questions. Fill in column A with your answers.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85018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78544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459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958248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 ABOUT YOUR HOBBIES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5B20F5-C434-4CCC-9CA6-F0638D0852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556" y="1281287"/>
            <a:ext cx="10719782" cy="557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156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9672" y="987537"/>
            <a:ext cx="1060969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Now interview your friend, using the questions in Task 3. Write his / her answers in column B.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2015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1751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5B20F5-C434-4CCC-9CA6-F0638D0852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556" y="1722765"/>
            <a:ext cx="9942888" cy="49356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7067" y="199630"/>
            <a:ext cx="958248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 ABOUT YOUR HOBBIES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429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7" y="1298130"/>
            <a:ext cx="1100647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Compare your answers with your friend’s. Then present them to the class.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2015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1751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3ABDAD-D05E-49BB-95FA-53151C9EBE14}"/>
              </a:ext>
            </a:extLst>
          </p:cNvPr>
          <p:cNvSpPr txBox="1"/>
          <p:nvPr/>
        </p:nvSpPr>
        <p:spPr>
          <a:xfrm>
            <a:off x="3614738" y="1543050"/>
            <a:ext cx="8315325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1" dirty="0">
                <a:solidFill>
                  <a:srgbClr val="4494D0"/>
                </a:solidFill>
                <a:effectLst/>
                <a:latin typeface="ChronicaPro-Medium"/>
              </a:rPr>
              <a:t>Example</a:t>
            </a:r>
            <a:r>
              <a:rPr lang="en-US" sz="3600" b="1" i="0" dirty="0">
                <a:solidFill>
                  <a:srgbClr val="4494D0"/>
                </a:solidFill>
                <a:effectLst/>
                <a:latin typeface="ChronicaPro-Medium"/>
              </a:rPr>
              <a:t>:</a:t>
            </a:r>
            <a:br>
              <a:rPr lang="en-US" sz="3600" b="1" i="0" dirty="0">
                <a:solidFill>
                  <a:srgbClr val="4494D0"/>
                </a:solidFill>
                <a:effectLst/>
                <a:latin typeface="ChronicaPro-Medium"/>
              </a:rPr>
            </a:br>
            <a:r>
              <a:rPr lang="en-US" sz="3600" b="1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3600" b="1" i="0" dirty="0">
                <a:solidFill>
                  <a:srgbClr val="242021"/>
                </a:solidFill>
                <a:effectLst/>
                <a:latin typeface="ChronicaPro-Book"/>
              </a:rPr>
              <a:t> have one hour of free time a day, but my friend </a:t>
            </a:r>
            <a:r>
              <a:rPr lang="en-US" sz="3600" b="1" dirty="0">
                <a:solidFill>
                  <a:srgbClr val="242021"/>
                </a:solidFill>
                <a:latin typeface="ChronicaPro-Book"/>
              </a:rPr>
              <a:t>L</a:t>
            </a:r>
            <a:r>
              <a:rPr lang="en-US" sz="3600" b="1" i="0" dirty="0">
                <a:solidFill>
                  <a:srgbClr val="242021"/>
                </a:solidFill>
                <a:effectLst/>
                <a:latin typeface="ChronicaPro-Book"/>
              </a:rPr>
              <a:t>an has only about 30 minutes. I like listening to music every day, and </a:t>
            </a:r>
            <a:r>
              <a:rPr lang="en-US" sz="3600" b="1" dirty="0">
                <a:solidFill>
                  <a:srgbClr val="242021"/>
                </a:solidFill>
                <a:latin typeface="ChronicaPro-Book"/>
              </a:rPr>
              <a:t>L</a:t>
            </a:r>
            <a:r>
              <a:rPr lang="en-US" sz="3600" b="1" i="0" dirty="0">
                <a:solidFill>
                  <a:srgbClr val="242021"/>
                </a:solidFill>
                <a:effectLst/>
                <a:latin typeface="ChronicaPro-Book"/>
              </a:rPr>
              <a:t>an likes it too. </a:t>
            </a:r>
            <a:r>
              <a:rPr lang="en-US" sz="3600" b="1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3600" b="1" i="0" dirty="0">
                <a:solidFill>
                  <a:srgbClr val="242021"/>
                </a:solidFill>
                <a:effectLst/>
                <a:latin typeface="ChronicaPro-Book"/>
              </a:rPr>
              <a:t> don’t like exercising, but </a:t>
            </a:r>
            <a:r>
              <a:rPr lang="en-US" sz="3600" b="1" dirty="0">
                <a:solidFill>
                  <a:srgbClr val="242021"/>
                </a:solidFill>
                <a:latin typeface="ChronicaPro-Book"/>
              </a:rPr>
              <a:t>L</a:t>
            </a:r>
            <a:r>
              <a:rPr lang="en-US" sz="3600" b="1" i="0" dirty="0">
                <a:solidFill>
                  <a:srgbClr val="242021"/>
                </a:solidFill>
                <a:effectLst/>
                <a:latin typeface="ChronicaPro-Book"/>
              </a:rPr>
              <a:t>an does.</a:t>
            </a:r>
            <a:r>
              <a:rPr lang="en-US" sz="3600" b="1" dirty="0"/>
              <a:t> </a:t>
            </a:r>
            <a:br>
              <a:rPr lang="en-US" sz="3600" b="1" dirty="0"/>
            </a:br>
            <a:endParaRPr lang="en-US" sz="3600" b="1" dirty="0"/>
          </a:p>
        </p:txBody>
      </p:sp>
      <p:pic>
        <p:nvPicPr>
          <p:cNvPr id="11" name="Picture 2" descr="Tiếng Anh 6 Tập 1 - Global Success - UNIT 3 MY FRIENDS - A CLOSER LOOK 2 -  3 Work in pairs. Look at the pictures. Ask and answer. | Sách Mềm">
            <a:extLst>
              <a:ext uri="{FF2B5EF4-FFF2-40B4-BE49-F238E27FC236}">
                <a16:creationId xmlns:a16="http://schemas.microsoft.com/office/drawing/2014/main" id="{116B1B74-EF9B-4D16-BB63-4BDFF02D4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52" y="2373960"/>
            <a:ext cx="3074886" cy="369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218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08877" y="1113052"/>
            <a:ext cx="2105951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62128" y="2434671"/>
            <a:ext cx="2105747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EVERYDAY ENGLISH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08877" y="4142401"/>
            <a:ext cx="2105952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ALL ABOUT </a:t>
            </a:r>
          </a:p>
          <a:p>
            <a:pPr algn="ctr"/>
            <a:r>
              <a:rPr lang="en-US" smtClean="0">
                <a:solidFill>
                  <a:schemeClr val="tx1"/>
                </a:solidFill>
              </a:rPr>
              <a:t>YOUR HOBBIES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1" y="1113052"/>
            <a:ext cx="5865056" cy="64244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Arranging verbs of liking in the descending order of preference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3014828" y="1440589"/>
            <a:ext cx="1000174" cy="99408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61854" y="2762373"/>
            <a:ext cx="1000275" cy="138002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</p:cNvCxnSpPr>
          <p:nvPr/>
        </p:nvCxnSpPr>
        <p:spPr>
          <a:xfrm>
            <a:off x="3014829" y="4497504"/>
            <a:ext cx="962149" cy="89959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390541" y="318841"/>
            <a:ext cx="4508132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647" y="173320"/>
            <a:ext cx="964452" cy="9164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2924002" y="5387889"/>
            <a:ext cx="2105952" cy="55756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63111" y="5624947"/>
            <a:ext cx="5871269" cy="55281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40456" y="421210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601AA5A-B198-4DF1-9414-84964F44B730}"/>
              </a:ext>
            </a:extLst>
          </p:cNvPr>
          <p:cNvSpPr/>
          <p:nvPr/>
        </p:nvSpPr>
        <p:spPr>
          <a:xfrm>
            <a:off x="5567911" y="1884688"/>
            <a:ext cx="5861671" cy="159717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Verbs of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Listen and read the dialogue below. Pay attention to the questions and answers.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Work in pairs. ask and answer questions about what you like and don’t like doing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8A1027B-B7E3-4AFD-A862-933A1BFA63DB}"/>
              </a:ext>
            </a:extLst>
          </p:cNvPr>
          <p:cNvSpPr/>
          <p:nvPr/>
        </p:nvSpPr>
        <p:spPr>
          <a:xfrm>
            <a:off x="5567911" y="3689475"/>
            <a:ext cx="5871270" cy="176209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3: Answer the questions. Fill in column 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with your answers.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Now interview your </a:t>
            </a:r>
            <a:r>
              <a:rPr lang="en-US" dirty="0" smtClean="0">
                <a:solidFill>
                  <a:schemeClr val="tx1"/>
                </a:solidFill>
              </a:rPr>
              <a:t>friend. </a:t>
            </a:r>
            <a:r>
              <a:rPr lang="en-US" dirty="0">
                <a:solidFill>
                  <a:schemeClr val="tx1"/>
                </a:solidFill>
              </a:rPr>
              <a:t>Write his / her answers in column B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Compare your answers with your friend’s. Then present them to the class.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202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3B4EE5-D525-4443-B04E-58910A374BDA}"/>
              </a:ext>
            </a:extLst>
          </p:cNvPr>
          <p:cNvSpPr txBox="1"/>
          <p:nvPr/>
        </p:nvSpPr>
        <p:spPr>
          <a:xfrm>
            <a:off x="3586167" y="2350941"/>
            <a:ext cx="8858594" cy="31902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Calibri (Body)"/>
              </a:rPr>
              <a:t>In this lesson, we have learn to:</a:t>
            </a: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b="1" dirty="0">
                <a:latin typeface="Calibri (Body)"/>
              </a:rPr>
              <a:t>use the lexical items related to the topic </a:t>
            </a:r>
            <a:r>
              <a:rPr lang="en-US" sz="2800" b="1" i="1" dirty="0" smtClean="0">
                <a:latin typeface="Calibri (Body)"/>
              </a:rPr>
              <a:t>Hobbies</a:t>
            </a:r>
            <a:endParaRPr lang="en-US" sz="2800" b="1" i="1" dirty="0">
              <a:latin typeface="Calibri (Body)"/>
            </a:endParaRP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b="1" dirty="0">
                <a:latin typeface="Calibri (Body)"/>
              </a:rPr>
              <a:t>describe and give opinions about </a:t>
            </a:r>
            <a:r>
              <a:rPr lang="en-US" sz="2800" b="1" dirty="0" smtClean="0">
                <a:latin typeface="Calibri (Body)"/>
              </a:rPr>
              <a:t>hobbies</a:t>
            </a:r>
            <a:endParaRPr lang="en-US" sz="2800" b="1" dirty="0">
              <a:latin typeface="Calibri (Body)"/>
            </a:endParaRPr>
          </a:p>
        </p:txBody>
      </p:sp>
      <p:pic>
        <p:nvPicPr>
          <p:cNvPr id="5" name="Graphic 4" descr="Presentation with checklist with solid fill">
            <a:extLst>
              <a:ext uri="{FF2B5EF4-FFF2-40B4-BE49-F238E27FC236}">
                <a16:creationId xmlns:a16="http://schemas.microsoft.com/office/drawing/2014/main" id="{2646EDC4-49B4-46DA-9BC2-C7511D64D7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3899" y="2350941"/>
            <a:ext cx="2610843" cy="261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6018" y="2103882"/>
            <a:ext cx="8963958" cy="2543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b="1" dirty="0">
                <a:latin typeface="Calibri (Body)"/>
              </a:rPr>
              <a:t>use the lexical items related to the topic </a:t>
            </a:r>
            <a:r>
              <a:rPr lang="en-US" sz="2800" b="1" i="1" dirty="0">
                <a:latin typeface="Calibri (Body)"/>
              </a:rPr>
              <a:t>Hobbies</a:t>
            </a: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b="1" dirty="0">
                <a:latin typeface="Calibri (Body)"/>
              </a:rPr>
              <a:t>talk about likes and dislikes</a:t>
            </a: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b="1" dirty="0">
                <a:latin typeface="Calibri (Body)"/>
              </a:rPr>
              <a:t>ask and answer about hobbies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0D142E-774F-465F-B79B-16776D8315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688" y="3171291"/>
            <a:ext cx="4478162" cy="312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sachmem.vn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</a:t>
            </a:r>
            <a:r>
              <a:rPr lang="en-GB" b="1" i="1" smtClean="0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6290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HOBBIES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3074" name="Picture 2" descr="Regular Activity Illustrations Images &amp; Vectors - Royalty Free">
            <a:extLst>
              <a:ext uri="{FF2B5EF4-FFF2-40B4-BE49-F238E27FC236}">
                <a16:creationId xmlns:a16="http://schemas.microsoft.com/office/drawing/2014/main" id="{B5ACF7C1-C5BD-4EDF-8D4C-B4212FFA2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800" y="2392816"/>
            <a:ext cx="583882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917469" y="2058469"/>
            <a:ext cx="1027453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>
                <a:latin typeface="Calibri (Body)"/>
              </a:rPr>
              <a:t>By the end of the lesson, students will be able to:</a:t>
            </a:r>
          </a:p>
          <a:p>
            <a:pPr marL="285750" marR="0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use the lexical items related to the topic </a:t>
            </a:r>
            <a:r>
              <a:rPr lang="en-US" sz="2800" i="1" dirty="0" smtClean="0">
                <a:latin typeface="Calibri (Body)"/>
              </a:rPr>
              <a:t>Hobbies</a:t>
            </a:r>
            <a:endParaRPr lang="en-US" sz="2800" i="1" dirty="0">
              <a:latin typeface="Calibri (Body)"/>
            </a:endParaRPr>
          </a:p>
          <a:p>
            <a:pPr marL="285750" marR="0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t</a:t>
            </a:r>
            <a:r>
              <a:rPr lang="en-US" sz="2800" dirty="0" smtClean="0">
                <a:latin typeface="Calibri (Body)"/>
              </a:rPr>
              <a:t>alk about likes and dislikes</a:t>
            </a:r>
          </a:p>
          <a:p>
            <a:pPr marL="285750" marR="0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a</a:t>
            </a:r>
            <a:r>
              <a:rPr lang="en-US" sz="2800" dirty="0" smtClean="0">
                <a:latin typeface="Calibri (Body)"/>
              </a:rPr>
              <a:t>sk and answer about hobbies</a:t>
            </a:r>
            <a:endParaRPr lang="en-US" sz="2800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08877" y="1113052"/>
            <a:ext cx="2105951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62128" y="2434671"/>
            <a:ext cx="2105747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EVERYDAY ENGLISH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08877" y="4142401"/>
            <a:ext cx="2105952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ALL ABOUT </a:t>
            </a:r>
          </a:p>
          <a:p>
            <a:pPr algn="ctr"/>
            <a:r>
              <a:rPr lang="en-US" smtClean="0">
                <a:solidFill>
                  <a:schemeClr val="tx1"/>
                </a:solidFill>
              </a:rPr>
              <a:t>YOUR HOBBIES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1" y="1113052"/>
            <a:ext cx="5865056" cy="64244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Arranging verbs of liking in the descending order of preference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3014828" y="1440589"/>
            <a:ext cx="1000174" cy="99408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61854" y="2762373"/>
            <a:ext cx="1000275" cy="138002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</p:cNvCxnSpPr>
          <p:nvPr/>
        </p:nvCxnSpPr>
        <p:spPr>
          <a:xfrm>
            <a:off x="3014829" y="4497504"/>
            <a:ext cx="962149" cy="89959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390541" y="318841"/>
            <a:ext cx="4508132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647" y="173320"/>
            <a:ext cx="964452" cy="9164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2924002" y="5387889"/>
            <a:ext cx="2105952" cy="55756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63111" y="5624947"/>
            <a:ext cx="5871269" cy="55281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40456" y="421210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601AA5A-B198-4DF1-9414-84964F44B730}"/>
              </a:ext>
            </a:extLst>
          </p:cNvPr>
          <p:cNvSpPr/>
          <p:nvPr/>
        </p:nvSpPr>
        <p:spPr>
          <a:xfrm>
            <a:off x="5567911" y="1884688"/>
            <a:ext cx="5861671" cy="159717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Verbs of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Listen and read the dialogue below. Pay attention to the questions and answers.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Work in pairs. ask and answer questions about what you like and don’t like doing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8A1027B-B7E3-4AFD-A862-933A1BFA63DB}"/>
              </a:ext>
            </a:extLst>
          </p:cNvPr>
          <p:cNvSpPr/>
          <p:nvPr/>
        </p:nvSpPr>
        <p:spPr>
          <a:xfrm>
            <a:off x="5567911" y="3689475"/>
            <a:ext cx="5871270" cy="176209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3: Answer the questions. Fill in column 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with your answers.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Now interview your </a:t>
            </a:r>
            <a:r>
              <a:rPr lang="en-US" dirty="0" smtClean="0">
                <a:solidFill>
                  <a:schemeClr val="tx1"/>
                </a:solidFill>
              </a:rPr>
              <a:t>friend. </a:t>
            </a:r>
            <a:r>
              <a:rPr lang="en-US" dirty="0">
                <a:solidFill>
                  <a:schemeClr val="tx1"/>
                </a:solidFill>
              </a:rPr>
              <a:t>Write his / her answers in column B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Compare your answers with your friend’s. Then present them to the class.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748110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0821A3-BD4A-4D22-A164-BC3CD54DC5F5}"/>
              </a:ext>
            </a:extLst>
          </p:cNvPr>
          <p:cNvSpPr txBox="1"/>
          <p:nvPr/>
        </p:nvSpPr>
        <p:spPr>
          <a:xfrm>
            <a:off x="527957" y="848570"/>
            <a:ext cx="101563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99"/>
                </a:solidFill>
              </a:rPr>
              <a:t>Arrange the following verbs of liking in descending order of preference.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0D8940-356E-4EE0-AB71-AFC17A7808FA}"/>
              </a:ext>
            </a:extLst>
          </p:cNvPr>
          <p:cNvSpPr txBox="1"/>
          <p:nvPr/>
        </p:nvSpPr>
        <p:spPr>
          <a:xfrm>
            <a:off x="3102428" y="2356757"/>
            <a:ext cx="2144029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D6C0F9-1D9F-451B-876E-83E9F30ED423}"/>
              </a:ext>
            </a:extLst>
          </p:cNvPr>
          <p:cNvSpPr txBox="1"/>
          <p:nvPr/>
        </p:nvSpPr>
        <p:spPr>
          <a:xfrm>
            <a:off x="1170214" y="2941532"/>
            <a:ext cx="2144029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F58409-DF2B-4FDE-B3F3-1AB624F03C06}"/>
              </a:ext>
            </a:extLst>
          </p:cNvPr>
          <p:cNvSpPr txBox="1"/>
          <p:nvPr/>
        </p:nvSpPr>
        <p:spPr>
          <a:xfrm>
            <a:off x="5132614" y="4498653"/>
            <a:ext cx="2144029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852BD5-36FA-4B08-A9B0-11AF050B454D}"/>
              </a:ext>
            </a:extLst>
          </p:cNvPr>
          <p:cNvSpPr txBox="1"/>
          <p:nvPr/>
        </p:nvSpPr>
        <p:spPr>
          <a:xfrm>
            <a:off x="2046514" y="4161196"/>
            <a:ext cx="2349619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dislike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FE758C-E6AB-4902-8096-74C213DC5B46}"/>
              </a:ext>
            </a:extLst>
          </p:cNvPr>
          <p:cNvSpPr txBox="1"/>
          <p:nvPr/>
        </p:nvSpPr>
        <p:spPr>
          <a:xfrm>
            <a:off x="2977243" y="5140910"/>
            <a:ext cx="2349619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detest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7034D9-9B1C-44E6-836C-0E69205EEDCF}"/>
              </a:ext>
            </a:extLst>
          </p:cNvPr>
          <p:cNvSpPr txBox="1"/>
          <p:nvPr/>
        </p:nvSpPr>
        <p:spPr>
          <a:xfrm>
            <a:off x="3723371" y="3336471"/>
            <a:ext cx="2144029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hate</a:t>
            </a: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DB17022C-979C-456C-8D69-11C011BBFF3E}"/>
              </a:ext>
            </a:extLst>
          </p:cNvPr>
          <p:cNvSpPr/>
          <p:nvPr/>
        </p:nvSpPr>
        <p:spPr>
          <a:xfrm>
            <a:off x="7276644" y="1972941"/>
            <a:ext cx="1758043" cy="4667422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0821A3-BD4A-4D22-A164-BC3CD54DC5F5}"/>
              </a:ext>
            </a:extLst>
          </p:cNvPr>
          <p:cNvSpPr txBox="1"/>
          <p:nvPr/>
        </p:nvSpPr>
        <p:spPr>
          <a:xfrm>
            <a:off x="499382" y="1121089"/>
            <a:ext cx="101563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Arrange the following verbs of liking in descending order of preference.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0D8940-356E-4EE0-AB71-AFC17A7808FA}"/>
              </a:ext>
            </a:extLst>
          </p:cNvPr>
          <p:cNvSpPr txBox="1"/>
          <p:nvPr/>
        </p:nvSpPr>
        <p:spPr>
          <a:xfrm>
            <a:off x="3902529" y="3277206"/>
            <a:ext cx="1912483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340077D3-000A-4105-87D1-E496135C94D0}"/>
              </a:ext>
            </a:extLst>
          </p:cNvPr>
          <p:cNvSpPr/>
          <p:nvPr/>
        </p:nvSpPr>
        <p:spPr>
          <a:xfrm>
            <a:off x="6199415" y="1951169"/>
            <a:ext cx="1758043" cy="4667422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D6C0F9-1D9F-451B-876E-83E9F30ED423}"/>
              </a:ext>
            </a:extLst>
          </p:cNvPr>
          <p:cNvSpPr txBox="1"/>
          <p:nvPr/>
        </p:nvSpPr>
        <p:spPr>
          <a:xfrm>
            <a:off x="3902529" y="1651127"/>
            <a:ext cx="1912482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F58409-DF2B-4FDE-B3F3-1AB624F03C06}"/>
              </a:ext>
            </a:extLst>
          </p:cNvPr>
          <p:cNvSpPr txBox="1"/>
          <p:nvPr/>
        </p:nvSpPr>
        <p:spPr>
          <a:xfrm>
            <a:off x="3902529" y="2458350"/>
            <a:ext cx="1912483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852BD5-36FA-4B08-A9B0-11AF050B454D}"/>
              </a:ext>
            </a:extLst>
          </p:cNvPr>
          <p:cNvSpPr txBox="1"/>
          <p:nvPr/>
        </p:nvSpPr>
        <p:spPr>
          <a:xfrm>
            <a:off x="3902530" y="4096062"/>
            <a:ext cx="1912484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dislike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FE758C-E6AB-4902-8096-74C213DC5B46}"/>
              </a:ext>
            </a:extLst>
          </p:cNvPr>
          <p:cNvSpPr txBox="1"/>
          <p:nvPr/>
        </p:nvSpPr>
        <p:spPr>
          <a:xfrm>
            <a:off x="3902530" y="5733774"/>
            <a:ext cx="1912484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detest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7034D9-9B1C-44E6-836C-0E69205EEDCF}"/>
              </a:ext>
            </a:extLst>
          </p:cNvPr>
          <p:cNvSpPr txBox="1"/>
          <p:nvPr/>
        </p:nvSpPr>
        <p:spPr>
          <a:xfrm>
            <a:off x="3902529" y="4914918"/>
            <a:ext cx="1912484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hate</a:t>
            </a:r>
          </a:p>
        </p:txBody>
      </p:sp>
    </p:spTree>
    <p:extLst>
      <p:ext uri="{BB962C8B-B14F-4D97-AF65-F5344CB8AC3E}">
        <p14:creationId xmlns:p14="http://schemas.microsoft.com/office/powerpoint/2010/main" val="28486343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08877" y="1113052"/>
            <a:ext cx="2105951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62128" y="2434671"/>
            <a:ext cx="2105747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EVERYDAY ENGLISH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1" y="1113052"/>
            <a:ext cx="5865056" cy="64244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Arranging verbs of liking in the descending order of preference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3014828" y="1440589"/>
            <a:ext cx="1000174" cy="99408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390541" y="318841"/>
            <a:ext cx="4508132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647" y="173320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640456" y="421210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601AA5A-B198-4DF1-9414-84964F44B730}"/>
              </a:ext>
            </a:extLst>
          </p:cNvPr>
          <p:cNvSpPr/>
          <p:nvPr/>
        </p:nvSpPr>
        <p:spPr>
          <a:xfrm>
            <a:off x="5567911" y="1884688"/>
            <a:ext cx="5861671" cy="159717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Verbs of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Listen and read the dialogue below. Pay attention to the questions and answers.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Work in pairs. ask and answer questions about what you like and don’t like doing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8" t="7096" r="11856" b="10398"/>
          <a:stretch/>
        </p:blipFill>
        <p:spPr>
          <a:xfrm>
            <a:off x="277958" y="3412416"/>
            <a:ext cx="5302352" cy="309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6844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6" y="208434"/>
            <a:ext cx="594718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11AF987F-54E6-447D-98E4-CC35CE8A0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9368" y="2306966"/>
            <a:ext cx="7467600" cy="1323439"/>
          </a:xfrm>
          <a:prstGeom prst="rect">
            <a:avLst/>
          </a:prstGeom>
          <a:noFill/>
          <a:ln w="9525">
            <a:solidFill>
              <a:srgbClr val="048DA4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/>
              <a:t>We often use  the </a:t>
            </a:r>
            <a:r>
              <a:rPr lang="en-US" sz="4000" b="1" i="1" dirty="0" smtClean="0"/>
              <a:t>–</a:t>
            </a:r>
            <a:r>
              <a:rPr lang="en-US" sz="4000" b="1" i="1" dirty="0" err="1" smtClean="0"/>
              <a:t>ing</a:t>
            </a:r>
            <a:r>
              <a:rPr lang="en-US" sz="4000" b="1" i="1" dirty="0" smtClean="0"/>
              <a:t> </a:t>
            </a:r>
            <a:r>
              <a:rPr lang="en-US" sz="4000" b="1" dirty="0"/>
              <a:t>form after verbs of </a:t>
            </a:r>
            <a:r>
              <a:rPr lang="en-US" sz="4000" b="1" dirty="0">
                <a:solidFill>
                  <a:srgbClr val="FF0000"/>
                </a:solidFill>
              </a:rPr>
              <a:t>liking</a:t>
            </a:r>
            <a:r>
              <a:rPr lang="en-US" sz="4000" b="1" dirty="0"/>
              <a:t> and </a:t>
            </a:r>
            <a:r>
              <a:rPr lang="en-US" sz="4000" b="1" dirty="0" smtClean="0">
                <a:solidFill>
                  <a:srgbClr val="FF0000"/>
                </a:solidFill>
              </a:rPr>
              <a:t>disliking</a:t>
            </a:r>
            <a:r>
              <a:rPr lang="en-US" sz="4000" b="1" dirty="0"/>
              <a:t>. 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5863CA69-26AE-46D2-9433-8FBDA0D6B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967" y="4173330"/>
            <a:ext cx="9601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4000" b="1" i="1" dirty="0"/>
              <a:t> Example:   I </a:t>
            </a:r>
            <a:r>
              <a:rPr lang="en-US" sz="4000" b="1" i="1" dirty="0">
                <a:solidFill>
                  <a:schemeClr val="accent2"/>
                </a:solidFill>
              </a:rPr>
              <a:t>like</a:t>
            </a:r>
            <a:r>
              <a:rPr lang="en-US" sz="4000" b="1" i="1" dirty="0"/>
              <a:t> </a:t>
            </a:r>
            <a:r>
              <a:rPr lang="en-US" sz="4000" b="1" i="1" dirty="0">
                <a:solidFill>
                  <a:srgbClr val="0FB7BD"/>
                </a:solidFill>
              </a:rPr>
              <a:t>going</a:t>
            </a:r>
            <a:r>
              <a:rPr lang="en-US" sz="4000" b="1" i="1" dirty="0"/>
              <a:t> to the cinema.</a:t>
            </a:r>
          </a:p>
          <a:p>
            <a:pPr>
              <a:spcBef>
                <a:spcPct val="50000"/>
              </a:spcBef>
            </a:pPr>
            <a:r>
              <a:rPr lang="en-US" sz="4000" b="1" i="1" dirty="0"/>
              <a:t>                        She </a:t>
            </a:r>
            <a:r>
              <a:rPr lang="en-US" sz="4000" b="1" i="1" dirty="0">
                <a:solidFill>
                  <a:schemeClr val="accent2"/>
                </a:solidFill>
              </a:rPr>
              <a:t>hates</a:t>
            </a:r>
            <a:r>
              <a:rPr lang="en-US" sz="4000" b="1" i="1" dirty="0"/>
              <a:t> </a:t>
            </a:r>
            <a:r>
              <a:rPr lang="en-US" sz="4000" b="1" i="1" dirty="0">
                <a:solidFill>
                  <a:srgbClr val="0FB7BD"/>
                </a:solidFill>
              </a:rPr>
              <a:t>cleaning</a:t>
            </a:r>
            <a:r>
              <a:rPr lang="en-US" sz="4000" b="1" i="1" dirty="0"/>
              <a:t> the floors.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680A05-717B-46A5-AB41-C8874942EEE8}"/>
              </a:ext>
            </a:extLst>
          </p:cNvPr>
          <p:cNvSpPr txBox="1"/>
          <p:nvPr/>
        </p:nvSpPr>
        <p:spPr>
          <a:xfrm>
            <a:off x="3034782" y="1291740"/>
            <a:ext cx="6041571" cy="646331"/>
          </a:xfrm>
          <a:prstGeom prst="rect">
            <a:avLst/>
          </a:prstGeom>
          <a:solidFill>
            <a:srgbClr val="048DA4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VERBS OF </a:t>
            </a:r>
            <a:r>
              <a:rPr lang="en-US" sz="3600" b="1" dirty="0" smtClean="0">
                <a:solidFill>
                  <a:srgbClr val="FFFF00"/>
                </a:solidFill>
              </a:rPr>
              <a:t>LIKING + </a:t>
            </a:r>
            <a:r>
              <a:rPr lang="en-US" sz="3600" b="1" dirty="0">
                <a:solidFill>
                  <a:srgbClr val="FFFF00"/>
                </a:solidFill>
              </a:rPr>
              <a:t>V-ING</a:t>
            </a:r>
          </a:p>
        </p:txBody>
      </p:sp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305618"/>
            <a:ext cx="1060969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 the dialogue below. Pay attention to the questions and answers.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pic>
        <p:nvPicPr>
          <p:cNvPr id="4098" name="Picture 2" descr="Tiếng Anh 6 Tập 1 - Global Success - UNIT 3 MY FRIENDS - A CLOSER LOOK 2 -  3 Work in pairs. Look at the pictures. Ask and answer. | Sách Mềm">
            <a:extLst>
              <a:ext uri="{FF2B5EF4-FFF2-40B4-BE49-F238E27FC236}">
                <a16:creationId xmlns:a16="http://schemas.microsoft.com/office/drawing/2014/main" id="{DFBD1DC8-9C18-4851-A05F-5D4295046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52" y="2373960"/>
            <a:ext cx="2803423" cy="369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636A206-8EBA-4419-866F-158CD68EDDEA}"/>
              </a:ext>
            </a:extLst>
          </p:cNvPr>
          <p:cNvSpPr txBox="1"/>
          <p:nvPr/>
        </p:nvSpPr>
        <p:spPr>
          <a:xfrm>
            <a:off x="3834541" y="1962833"/>
            <a:ext cx="802385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rgbClr val="242021"/>
                </a:solidFill>
                <a:effectLst/>
                <a:latin typeface="ChronicaProMediumIt"/>
              </a:rPr>
              <a:t>Mi</a:t>
            </a:r>
            <a:r>
              <a:rPr lang="en-US" sz="4000" b="1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4000" b="1" dirty="0">
                <a:solidFill>
                  <a:srgbClr val="242021"/>
                </a:solidFill>
                <a:latin typeface="ChronicaPro-Book"/>
              </a:rPr>
              <a:t>D</a:t>
            </a:r>
            <a:r>
              <a:rPr lang="en-US" sz="4000" b="1" i="0" dirty="0">
                <a:solidFill>
                  <a:srgbClr val="242021"/>
                </a:solidFill>
                <a:effectLst/>
                <a:latin typeface="ChronicaPro-Book"/>
              </a:rPr>
              <a:t>o you like reading books?</a:t>
            </a:r>
            <a:br>
              <a:rPr lang="en-US" sz="4000" b="1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4000" b="1" i="1" dirty="0">
                <a:solidFill>
                  <a:srgbClr val="000099"/>
                </a:solidFill>
                <a:effectLst/>
                <a:latin typeface="ChronicaProMediumIt"/>
              </a:rPr>
              <a:t>Ann</a:t>
            </a:r>
            <a:r>
              <a:rPr lang="en-US" sz="4000" b="1" i="0" dirty="0">
                <a:solidFill>
                  <a:srgbClr val="000099"/>
                </a:solidFill>
                <a:effectLst/>
                <a:latin typeface="ChronicaProMediumIt"/>
              </a:rPr>
              <a:t>: </a:t>
            </a:r>
            <a:r>
              <a:rPr lang="en-US" sz="4000" b="1" dirty="0">
                <a:solidFill>
                  <a:srgbClr val="000099"/>
                </a:solidFill>
                <a:latin typeface="ChronicaPro-Book"/>
              </a:rPr>
              <a:t>Y</a:t>
            </a:r>
            <a:r>
              <a:rPr lang="en-US" sz="4000" b="1" i="0" dirty="0">
                <a:solidFill>
                  <a:srgbClr val="000099"/>
                </a:solidFill>
                <a:effectLst/>
                <a:latin typeface="ChronicaPro-Book"/>
              </a:rPr>
              <a:t>es, very much, especially books about science.</a:t>
            </a:r>
            <a:br>
              <a:rPr lang="en-US" sz="4000" b="1" i="0" dirty="0">
                <a:solidFill>
                  <a:srgbClr val="000099"/>
                </a:solidFill>
                <a:effectLst/>
                <a:latin typeface="ChronicaPro-Book"/>
              </a:rPr>
            </a:br>
            <a:r>
              <a:rPr lang="en-US" sz="4000" b="1" i="1" dirty="0">
                <a:solidFill>
                  <a:srgbClr val="242021"/>
                </a:solidFill>
                <a:effectLst/>
                <a:latin typeface="ChronicaProMediumIt"/>
              </a:rPr>
              <a:t>Mi</a:t>
            </a:r>
            <a:r>
              <a:rPr lang="en-US" sz="4000" b="1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4000" b="1" i="0" dirty="0">
                <a:solidFill>
                  <a:srgbClr val="242021"/>
                </a:solidFill>
                <a:effectLst/>
                <a:latin typeface="ChronicaPro-Book"/>
              </a:rPr>
              <a:t>What about painting? Do you like it?</a:t>
            </a:r>
            <a:br>
              <a:rPr lang="en-US" sz="4000" b="1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4000" b="1" i="1" dirty="0">
                <a:solidFill>
                  <a:srgbClr val="000099"/>
                </a:solidFill>
                <a:effectLst/>
                <a:latin typeface="ChronicaProMediumIt"/>
              </a:rPr>
              <a:t>Ann</a:t>
            </a:r>
            <a:r>
              <a:rPr lang="en-US" sz="4000" b="1" i="0" dirty="0">
                <a:solidFill>
                  <a:srgbClr val="000099"/>
                </a:solidFill>
                <a:effectLst/>
                <a:latin typeface="ChronicaProMediumIt"/>
              </a:rPr>
              <a:t>: N</a:t>
            </a:r>
            <a:r>
              <a:rPr lang="en-US" sz="4000" b="1" i="0" dirty="0">
                <a:solidFill>
                  <a:srgbClr val="000099"/>
                </a:solidFill>
                <a:effectLst/>
                <a:latin typeface="ChronicaPro-Book"/>
              </a:rPr>
              <a:t>o, </a:t>
            </a:r>
            <a:r>
              <a:rPr lang="en-US" sz="4000" b="1" dirty="0">
                <a:solidFill>
                  <a:srgbClr val="000099"/>
                </a:solidFill>
                <a:latin typeface="ChronicaPro-Book"/>
              </a:rPr>
              <a:t>I</a:t>
            </a:r>
            <a:r>
              <a:rPr lang="en-US" sz="4000" b="1" i="0" dirty="0">
                <a:solidFill>
                  <a:srgbClr val="000099"/>
                </a:solidFill>
                <a:effectLst/>
                <a:latin typeface="ChronicaPro-Book"/>
              </a:rPr>
              <a:t> don’t. </a:t>
            </a:r>
            <a:r>
              <a:rPr lang="en-US" sz="4000" b="1" dirty="0">
                <a:solidFill>
                  <a:srgbClr val="000099"/>
                </a:solidFill>
                <a:latin typeface="ChronicaPro-Book"/>
              </a:rPr>
              <a:t>I</a:t>
            </a:r>
            <a:r>
              <a:rPr lang="en-US" sz="4000" b="1" i="0" dirty="0">
                <a:solidFill>
                  <a:srgbClr val="000099"/>
                </a:solidFill>
                <a:effectLst/>
                <a:latin typeface="ChronicaPro-Book"/>
              </a:rPr>
              <a:t>’m not interested in art.</a:t>
            </a:r>
            <a:r>
              <a:rPr lang="en-US" sz="4000" b="1" dirty="0">
                <a:solidFill>
                  <a:srgbClr val="000099"/>
                </a:solidFill>
              </a:rPr>
              <a:t> </a:t>
            </a:r>
          </a:p>
        </p:txBody>
      </p:sp>
      <p:pic>
        <p:nvPicPr>
          <p:cNvPr id="3" name="00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606200" y="1721116"/>
            <a:ext cx="609600" cy="609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6" y="208434"/>
            <a:ext cx="594718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659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50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2977</TotalTime>
  <Words>688</Words>
  <Application>Microsoft Office PowerPoint</Application>
  <PresentationFormat>Widescreen</PresentationFormat>
  <Paragraphs>125</Paragraphs>
  <Slides>18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Adobe Gothic Std B</vt:lpstr>
      <vt:lpstr>Arial</vt:lpstr>
      <vt:lpstr>Calibri</vt:lpstr>
      <vt:lpstr>Calibri (Body)</vt:lpstr>
      <vt:lpstr>Calibri Light</vt:lpstr>
      <vt:lpstr>Courier New</vt:lpstr>
      <vt:lpstr>ChronicaPro-Book</vt:lpstr>
      <vt:lpstr>ChronicaPro-Medium</vt:lpstr>
      <vt:lpstr>ChronicaProMediumIt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220</cp:revision>
  <dcterms:created xsi:type="dcterms:W3CDTF">2020-12-09T02:04:09Z</dcterms:created>
  <dcterms:modified xsi:type="dcterms:W3CDTF">2024-09-11T14:29:04Z</dcterms:modified>
</cp:coreProperties>
</file>