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91" r:id="rId4"/>
    <p:sldId id="257" r:id="rId5"/>
    <p:sldId id="296" r:id="rId6"/>
    <p:sldId id="276" r:id="rId7"/>
    <p:sldId id="295" r:id="rId8"/>
    <p:sldId id="259" r:id="rId9"/>
    <p:sldId id="271" r:id="rId10"/>
    <p:sldId id="272" r:id="rId11"/>
    <p:sldId id="270" r:id="rId12"/>
    <p:sldId id="260" r:id="rId13"/>
    <p:sldId id="273" r:id="rId14"/>
    <p:sldId id="261" r:id="rId15"/>
    <p:sldId id="275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508F"/>
    <a:srgbClr val="E9EBF5"/>
    <a:srgbClr val="CFD5EA"/>
    <a:srgbClr val="305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784" y="200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E8E814D-44AF-8B7F-EDFA-E99EFC08CF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5852"/>
          <a:stretch/>
        </p:blipFill>
        <p:spPr>
          <a:xfrm>
            <a:off x="9978495" y="5468471"/>
            <a:ext cx="2213506" cy="138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369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975D9-F178-7979-FD6B-9169202F1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CF5A7F-221D-0F5E-A9A1-EB11B3138D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5D4FF-DD9A-5097-F557-B63EB83FB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4CF9F-6968-443B-9135-831C608C720F}" type="datetimeFigureOut">
              <a:rPr lang="vi-VN" smtClean="0"/>
              <a:t>18/12/2024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4BD91-1F71-9881-1E3B-16654B5CA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2E686-170A-3146-E475-24CF2027E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C03F-5139-44F0-A8B0-A9EB75485C2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7748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582C5C-2855-7B08-0E58-592648A611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6E371F-EC0D-CC11-7D56-650AA23DB1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EBE50-6B96-CE3F-FC06-CD8E46BFE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4CF9F-6968-443B-9135-831C608C720F}" type="datetimeFigureOut">
              <a:rPr lang="vi-VN" smtClean="0"/>
              <a:t>18/12/2024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35899-53E5-7902-FE4A-371FD3748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A2AE6-FF59-496A-3843-549A5A908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C03F-5139-44F0-A8B0-A9EB75485C2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8650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7402783-EE52-E097-B945-1C843365CC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108552" cy="12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97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96FEC-7FE6-2817-F35C-62466439F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721177-81E3-6FFC-EB88-F34AAEEC1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51193-C624-700C-5823-FE8F94066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4CF9F-6968-443B-9135-831C608C720F}" type="datetimeFigureOut">
              <a:rPr lang="vi-VN" smtClean="0"/>
              <a:t>18/12/2024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FE38F-96AB-128D-8AA0-76F42C372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B4808E-7A92-8B93-2433-51B3A4B57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C03F-5139-44F0-A8B0-A9EB75485C2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305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EEF64-819B-F23A-AF18-D6DAEA20C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6476F-015C-0CF8-9695-85E196928D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044B6A-1762-0DB4-6622-EAECB22251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1717F9-4CB6-981C-DA7E-27AA2CD37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4CF9F-6968-443B-9135-831C608C720F}" type="datetimeFigureOut">
              <a:rPr lang="vi-VN" smtClean="0"/>
              <a:t>18/12/2024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CD1A8-0DFB-4C0D-81C5-97CCEADE2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C1B4F2-4945-BDD6-5126-CD8540B31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C03F-5139-44F0-A8B0-A9EB75485C2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8008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C299F-2336-64C5-CE88-BE561A7DD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6A82F8-B9CB-FDE4-411B-E0605F1A8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165E7A-D328-C9A8-82D8-3EE4CB73C0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CE9DF3-6F07-E33B-039B-418681BB86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1CE841-8713-E665-ED0B-A0DBF926D5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B43989-AE7C-0378-A624-714066780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4CF9F-6968-443B-9135-831C608C720F}" type="datetimeFigureOut">
              <a:rPr lang="vi-VN" smtClean="0"/>
              <a:t>18/12/2024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638F0D-D9B3-7F3C-FCBF-AACD176FC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C73DB8-B0DB-52C8-EDA6-D66F8A9CB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C03F-5139-44F0-A8B0-A9EB75485C2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8882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D3D1E-6627-ABD1-4971-FF30A07B4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2D4680-3F35-37E4-F73B-CF672C84A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4CF9F-6968-443B-9135-831C608C720F}" type="datetimeFigureOut">
              <a:rPr lang="vi-VN" smtClean="0"/>
              <a:t>18/12/2024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4B3FD6-831A-B486-42BF-7F45E0B14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ACDC73-FECF-2A18-0764-99C4A6069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C03F-5139-44F0-A8B0-A9EB75485C2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2725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F5265B-0733-6886-C099-5B584B649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4CF9F-6968-443B-9135-831C608C720F}" type="datetimeFigureOut">
              <a:rPr lang="vi-VN" smtClean="0"/>
              <a:t>18/12/2024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41FFC9-6BFB-3E63-23CC-D968DDA5F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6A720F-2A0F-BC99-09CB-986E821B4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C03F-5139-44F0-A8B0-A9EB75485C2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9204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E9B00-71CB-8453-00A4-7706C78F5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3068A-732C-43A9-7285-1D42EC231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0C4DE9-219B-1349-8AE7-3DCA2D183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F80056-1439-C316-CBFA-0D3A9337C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4CF9F-6968-443B-9135-831C608C720F}" type="datetimeFigureOut">
              <a:rPr lang="vi-VN" smtClean="0"/>
              <a:t>18/12/2024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4D9F5D-D5CD-E2EC-75B6-578A836B3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C226F3-D376-0A4F-C684-8E0B536A8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C03F-5139-44F0-A8B0-A9EB75485C2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4313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A4AC8-587D-D509-1314-637D8CE5A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69DD90-0B20-6032-BB27-4659987677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C22096-B298-9C67-175E-9F57616240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1AE871-3624-138C-52D9-CC52A1574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4CF9F-6968-443B-9135-831C608C720F}" type="datetimeFigureOut">
              <a:rPr lang="vi-VN" smtClean="0"/>
              <a:t>18/12/2024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B2B375-F27F-ABC5-FF3C-A19053C2D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C2329-AB82-D7EE-C047-1FD492A84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C03F-5139-44F0-A8B0-A9EB75485C2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4503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6644C9-4537-1D1F-FEB2-7C6273CA4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3F815B-B879-F595-4593-3AE6E5DAC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BB6AE-D96B-86A4-022F-393D156238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4CF9F-6968-443B-9135-831C608C720F}" type="datetimeFigureOut">
              <a:rPr lang="vi-VN" smtClean="0"/>
              <a:t>18/12/2024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9BBD5-9611-CE94-7A64-35D69462C4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EB4216-2F90-87EF-BBEF-1F89DF714A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3C03F-5139-44F0-A8B0-A9EB75485C2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8844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emf"/><Relationship Id="rId4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emf"/><Relationship Id="rId5" Type="http://schemas.openxmlformats.org/officeDocument/2006/relationships/image" Target="../media/image14.png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CE9652FB-DB66-0652-6F32-2A601AA94614}"/>
              </a:ext>
            </a:extLst>
          </p:cNvPr>
          <p:cNvSpPr/>
          <p:nvPr/>
        </p:nvSpPr>
        <p:spPr>
          <a:xfrm>
            <a:off x="6968426" y="0"/>
            <a:ext cx="5223575" cy="6858000"/>
          </a:xfrm>
          <a:custGeom>
            <a:avLst/>
            <a:gdLst>
              <a:gd name="connsiteX0" fmla="*/ 3653855 w 5223575"/>
              <a:gd name="connsiteY0" fmla="*/ 0 h 6858000"/>
              <a:gd name="connsiteX1" fmla="*/ 5223575 w 5223575"/>
              <a:gd name="connsiteY1" fmla="*/ 0 h 6858000"/>
              <a:gd name="connsiteX2" fmla="*/ 5223575 w 5223575"/>
              <a:gd name="connsiteY2" fmla="*/ 6858000 h 6858000"/>
              <a:gd name="connsiteX3" fmla="*/ 0 w 5223575"/>
              <a:gd name="connsiteY3" fmla="*/ 6858000 h 6858000"/>
              <a:gd name="connsiteX4" fmla="*/ 3653855 w 522357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3575" h="6858000">
                <a:moveTo>
                  <a:pt x="3653855" y="0"/>
                </a:moveTo>
                <a:lnTo>
                  <a:pt x="5223575" y="0"/>
                </a:lnTo>
                <a:lnTo>
                  <a:pt x="5223575" y="6858000"/>
                </a:lnTo>
                <a:lnTo>
                  <a:pt x="0" y="6858000"/>
                </a:lnTo>
                <a:lnTo>
                  <a:pt x="3653855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vi-VN">
              <a:effectLst>
                <a:reflection stA="45000" endPos="45000" dist="50800" dir="5400000" sy="-100000" algn="bl" rotWithShape="0"/>
              </a:effectLst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722E8D8F-1892-1021-D3A9-845CF44992E3}"/>
              </a:ext>
            </a:extLst>
          </p:cNvPr>
          <p:cNvSpPr/>
          <p:nvPr/>
        </p:nvSpPr>
        <p:spPr>
          <a:xfrm>
            <a:off x="16464" y="-8973"/>
            <a:ext cx="10622280" cy="6858000"/>
          </a:xfrm>
          <a:custGeom>
            <a:avLst/>
            <a:gdLst>
              <a:gd name="connsiteX0" fmla="*/ 0 w 6202680"/>
              <a:gd name="connsiteY0" fmla="*/ 0 h 3169920"/>
              <a:gd name="connsiteX1" fmla="*/ 6202680 w 6202680"/>
              <a:gd name="connsiteY1" fmla="*/ 0 h 3169920"/>
              <a:gd name="connsiteX2" fmla="*/ 4069080 w 6202680"/>
              <a:gd name="connsiteY2" fmla="*/ 3169920 h 3169920"/>
              <a:gd name="connsiteX3" fmla="*/ 0 w 6202680"/>
              <a:gd name="connsiteY3" fmla="*/ 3169920 h 3169920"/>
              <a:gd name="connsiteX4" fmla="*/ 0 w 6202680"/>
              <a:gd name="connsiteY4" fmla="*/ 0 h 316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02680" h="3169920">
                <a:moveTo>
                  <a:pt x="0" y="0"/>
                </a:moveTo>
                <a:lnTo>
                  <a:pt x="6202680" y="0"/>
                </a:lnTo>
                <a:lnTo>
                  <a:pt x="4069080" y="3169920"/>
                </a:lnTo>
                <a:lnTo>
                  <a:pt x="0" y="31699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/>
            <a:endParaRPr lang="vi-VN" b="1" i="0" cap="all">
              <a:solidFill>
                <a:srgbClr val="1D80C3"/>
              </a:solidFill>
              <a:effectLst/>
              <a:latin typeface="Open Sans" panose="020B0606030504020204" pitchFamily="34" charset="0"/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F8340E7C-C90C-25E0-10B2-37BD9340B051}"/>
              </a:ext>
            </a:extLst>
          </p:cNvPr>
          <p:cNvGrpSpPr/>
          <p:nvPr/>
        </p:nvGrpSpPr>
        <p:grpSpPr>
          <a:xfrm>
            <a:off x="-53787" y="1446554"/>
            <a:ext cx="10332720" cy="3325010"/>
            <a:chOff x="0" y="1378645"/>
            <a:chExt cx="10332720" cy="3325010"/>
          </a:xfrm>
        </p:grpSpPr>
        <p:sp>
          <p:nvSpPr>
            <p:cNvPr id="70" name="Isosceles Triangle 69">
              <a:extLst>
                <a:ext uri="{FF2B5EF4-FFF2-40B4-BE49-F238E27FC236}">
                  <a16:creationId xmlns:a16="http://schemas.microsoft.com/office/drawing/2014/main" id="{64BEC656-9AD3-3D96-69FE-BD85D6270FA1}"/>
                </a:ext>
              </a:extLst>
            </p:cNvPr>
            <p:cNvSpPr/>
            <p:nvPr/>
          </p:nvSpPr>
          <p:spPr>
            <a:xfrm>
              <a:off x="9427285" y="1378645"/>
              <a:ext cx="899160" cy="883920"/>
            </a:xfrm>
            <a:prstGeom prst="triangl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2D50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C0DA6A44-839E-5E7D-1DFA-370AFA41DEC5}"/>
                </a:ext>
              </a:extLst>
            </p:cNvPr>
            <p:cNvSpPr/>
            <p:nvPr/>
          </p:nvSpPr>
          <p:spPr>
            <a:xfrm>
              <a:off x="0" y="2265255"/>
              <a:ext cx="10332720" cy="2438400"/>
            </a:xfrm>
            <a:custGeom>
              <a:avLst/>
              <a:gdLst>
                <a:gd name="connsiteX0" fmla="*/ 0 w 10109652"/>
                <a:gd name="connsiteY0" fmla="*/ 0 h 2438400"/>
                <a:gd name="connsiteX1" fmla="*/ 10109652 w 10109652"/>
                <a:gd name="connsiteY1" fmla="*/ 0 h 2438400"/>
                <a:gd name="connsiteX2" fmla="*/ 8740073 w 10109652"/>
                <a:gd name="connsiteY2" fmla="*/ 2438400 h 2438400"/>
                <a:gd name="connsiteX3" fmla="*/ 0 w 10109652"/>
                <a:gd name="connsiteY3" fmla="*/ 2438400 h 2438400"/>
                <a:gd name="connsiteX4" fmla="*/ 0 w 10109652"/>
                <a:gd name="connsiteY4" fmla="*/ 0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09652" h="2438400">
                  <a:moveTo>
                    <a:pt x="0" y="0"/>
                  </a:moveTo>
                  <a:lnTo>
                    <a:pt x="10109652" y="0"/>
                  </a:lnTo>
                  <a:lnTo>
                    <a:pt x="8740073" y="2438400"/>
                  </a:lnTo>
                  <a:lnTo>
                    <a:pt x="0" y="2438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549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vi-VN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174795E-A903-E2EE-1F4F-510746875AF4}"/>
              </a:ext>
            </a:extLst>
          </p:cNvPr>
          <p:cNvGrpSpPr/>
          <p:nvPr/>
        </p:nvGrpSpPr>
        <p:grpSpPr>
          <a:xfrm>
            <a:off x="6775556" y="4110725"/>
            <a:ext cx="5201882" cy="3282574"/>
            <a:chOff x="6775556" y="4058474"/>
            <a:chExt cx="5201882" cy="3282574"/>
          </a:xfrm>
        </p:grpSpPr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3EF59637-8B58-1CA8-21A9-5F6203AB9350}"/>
                </a:ext>
              </a:extLst>
            </p:cNvPr>
            <p:cNvSpPr/>
            <p:nvPr/>
          </p:nvSpPr>
          <p:spPr>
            <a:xfrm flipV="1">
              <a:off x="6775556" y="5951640"/>
              <a:ext cx="655169" cy="670560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D5976C7-000E-7B37-979B-CE776E0D1391}"/>
                </a:ext>
              </a:extLst>
            </p:cNvPr>
            <p:cNvSpPr/>
            <p:nvPr/>
          </p:nvSpPr>
          <p:spPr>
            <a:xfrm rot="1792373">
              <a:off x="7289458" y="4058474"/>
              <a:ext cx="4687980" cy="3282574"/>
            </a:xfrm>
            <a:custGeom>
              <a:avLst/>
              <a:gdLst>
                <a:gd name="connsiteX0" fmla="*/ 1 w 4687980"/>
                <a:gd name="connsiteY0" fmla="*/ 2438966 h 3282574"/>
                <a:gd name="connsiteX1" fmla="*/ 4217904 w 4687980"/>
                <a:gd name="connsiteY1" fmla="*/ 16219 h 3282574"/>
                <a:gd name="connsiteX2" fmla="*/ 4384353 w 4687980"/>
                <a:gd name="connsiteY2" fmla="*/ 61215 h 3282574"/>
                <a:gd name="connsiteX3" fmla="*/ 4687980 w 4687980"/>
                <a:gd name="connsiteY3" fmla="*/ 589818 h 3282574"/>
                <a:gd name="connsiteX4" fmla="*/ 0 w 4687980"/>
                <a:gd name="connsiteY4" fmla="*/ 3282574 h 3282574"/>
                <a:gd name="connsiteX5" fmla="*/ 1 w 4687980"/>
                <a:gd name="connsiteY5" fmla="*/ 2438966 h 3282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87980" h="3282574">
                  <a:moveTo>
                    <a:pt x="1" y="2438966"/>
                  </a:moveTo>
                  <a:lnTo>
                    <a:pt x="4217904" y="16219"/>
                  </a:lnTo>
                  <a:cubicBezTo>
                    <a:pt x="4276294" y="-17319"/>
                    <a:pt x="4350815" y="2826"/>
                    <a:pt x="4384353" y="61215"/>
                  </a:cubicBezTo>
                  <a:lnTo>
                    <a:pt x="4687980" y="589818"/>
                  </a:lnTo>
                  <a:lnTo>
                    <a:pt x="0" y="3282574"/>
                  </a:lnTo>
                  <a:lnTo>
                    <a:pt x="1" y="243896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vi-VN"/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58B3F31D-E296-2FB6-8BD6-553BB0E9BAD9}"/>
              </a:ext>
            </a:extLst>
          </p:cNvPr>
          <p:cNvSpPr txBox="1"/>
          <p:nvPr/>
        </p:nvSpPr>
        <p:spPr>
          <a:xfrm>
            <a:off x="-641101" y="3576808"/>
            <a:ext cx="10622280" cy="830997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>
            <a:defPPr>
              <a:defRPr lang="vi-VN"/>
            </a:defPPr>
            <a:lvl1pPr algn="ctr">
              <a:defRPr sz="4800" b="1" i="0" cap="all">
                <a:solidFill>
                  <a:schemeClr val="bg1"/>
                </a:solidFill>
                <a:effectLst>
                  <a:reflection stA="45000" endPos="57000" dist="12700" dir="5400000" sy="-100000" algn="bl" rotWithShape="0"/>
                </a:effectLst>
                <a:latin typeface="Open Sans" panose="020B0606030504020204" pitchFamily="34" charset="0"/>
              </a:defRPr>
            </a:lvl1pPr>
          </a:lstStyle>
          <a:p>
            <a:r>
              <a:rPr lang="en-US" spc="-150" dirty="0" err="1"/>
              <a:t>Bài</a:t>
            </a:r>
            <a:r>
              <a:rPr lang="en-US" spc="-150" dirty="0"/>
              <a:t> 19. ĐÒN BẨY VÀ ỨNG DỤNG</a:t>
            </a:r>
            <a:endParaRPr lang="vi-VN" spc="-150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24C371C-77AA-A298-C2B1-D295EEB15D37}"/>
              </a:ext>
            </a:extLst>
          </p:cNvPr>
          <p:cNvSpPr txBox="1"/>
          <p:nvPr/>
        </p:nvSpPr>
        <p:spPr>
          <a:xfrm>
            <a:off x="338020" y="2702925"/>
            <a:ext cx="8293768" cy="769441"/>
          </a:xfrm>
          <a:prstGeom prst="rect">
            <a:avLst/>
          </a:prstGeom>
          <a:noFill/>
          <a:effectLst>
            <a:reflection stA="50000" endA="300" endPos="54000" dir="5400000" sy="-100000" algn="bl" rotWithShape="0"/>
          </a:effectLst>
        </p:spPr>
        <p:txBody>
          <a:bodyPr wrap="square">
            <a:spAutoFit/>
          </a:bodyPr>
          <a:lstStyle>
            <a:defPPr>
              <a:defRPr lang="vi-VN"/>
            </a:defPPr>
            <a:lvl1pPr algn="ctr">
              <a:defRPr sz="4800" b="1" i="0" cap="all">
                <a:solidFill>
                  <a:schemeClr val="bg1"/>
                </a:solidFill>
                <a:effectLst>
                  <a:reflection stA="45000" endPos="57000" dist="12700" dir="5400000" sy="-100000" algn="bl" rotWithShape="0"/>
                </a:effectLst>
                <a:latin typeface="Open Sans" panose="020B0606030504020204" pitchFamily="34" charset="0"/>
              </a:defRPr>
            </a:lvl1pPr>
          </a:lstStyle>
          <a:p>
            <a:r>
              <a:rPr lang="en-US" sz="4400" dirty="0" err="1"/>
              <a:t>Tiết</a:t>
            </a:r>
            <a:r>
              <a:rPr lang="en-US" sz="4400" dirty="0"/>
              <a:t> 16, 17, 18, 19</a:t>
            </a:r>
            <a:endParaRPr lang="vi-VN" sz="4400" dirty="0"/>
          </a:p>
        </p:txBody>
      </p:sp>
    </p:spTree>
    <p:extLst>
      <p:ext uri="{BB962C8B-B14F-4D97-AF65-F5344CB8AC3E}">
        <p14:creationId xmlns:p14="http://schemas.microsoft.com/office/powerpoint/2010/main" val="1068937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2CC46B8-949E-7BF4-A279-C7EF1C51A6BC}"/>
              </a:ext>
            </a:extLst>
          </p:cNvPr>
          <p:cNvGrpSpPr/>
          <p:nvPr/>
        </p:nvGrpSpPr>
        <p:grpSpPr>
          <a:xfrm>
            <a:off x="107676" y="271230"/>
            <a:ext cx="7162800" cy="899160"/>
            <a:chOff x="0" y="-15240"/>
            <a:chExt cx="6858000" cy="89916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7816324-A841-5A3B-64EF-B6E85925B1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5240"/>
              <a:ext cx="6858000" cy="899160"/>
            </a:xfrm>
            <a:prstGeom prst="rect">
              <a:avLst/>
            </a:prstGeom>
          </p:spPr>
        </p:pic>
        <p:pic>
          <p:nvPicPr>
            <p:cNvPr id="4" name="Graphic 3" descr="Clipboard with solid fill">
              <a:extLst>
                <a:ext uri="{FF2B5EF4-FFF2-40B4-BE49-F238E27FC236}">
                  <a16:creationId xmlns:a16="http://schemas.microsoft.com/office/drawing/2014/main" id="{018CA646-9705-6595-8B05-5731CC6AD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3094" y="135367"/>
              <a:ext cx="640080" cy="640080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7455" y="1658142"/>
            <a:ext cx="5754545" cy="326348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7676" y="1658142"/>
            <a:ext cx="616580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760" marR="0" algn="just">
              <a:spcBef>
                <a:spcPts val="0"/>
              </a:spcBef>
              <a:spcAft>
                <a:spcPts val="0"/>
              </a:spcAft>
              <a:tabLst>
                <a:tab pos="291465" algn="l"/>
              </a:tabLst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Đòn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bẩy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2: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ngoài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khoảng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đặt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</a:t>
            </a:r>
            <a:r>
              <a:rPr lang="en-US" sz="3200" baseline="-25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O</a:t>
            </a:r>
            <a:r>
              <a:rPr lang="en-US" sz="3200" baseline="-25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lực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Lực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lên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đòn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bẩy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</a:t>
            </a:r>
            <a:r>
              <a:rPr lang="en-US" sz="3200" baseline="-25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trí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lực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</a:t>
            </a:r>
            <a:r>
              <a:rPr lang="en-US" sz="3200" baseline="-25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Cho ta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lợi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lực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E493EA-5263-FC6F-226F-EF74DE395FF4}"/>
              </a:ext>
            </a:extLst>
          </p:cNvPr>
          <p:cNvSpPr txBox="1"/>
          <p:nvPr/>
        </p:nvSpPr>
        <p:spPr>
          <a:xfrm>
            <a:off x="991557" y="479708"/>
            <a:ext cx="4338432" cy="580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đòn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bẩy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0441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2CC46B8-949E-7BF4-A279-C7EF1C51A6BC}"/>
              </a:ext>
            </a:extLst>
          </p:cNvPr>
          <p:cNvGrpSpPr/>
          <p:nvPr/>
        </p:nvGrpSpPr>
        <p:grpSpPr>
          <a:xfrm>
            <a:off x="107676" y="271230"/>
            <a:ext cx="7162800" cy="899160"/>
            <a:chOff x="0" y="-15240"/>
            <a:chExt cx="6858000" cy="89916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7816324-A841-5A3B-64EF-B6E85925B1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5240"/>
              <a:ext cx="6858000" cy="899160"/>
            </a:xfrm>
            <a:prstGeom prst="rect">
              <a:avLst/>
            </a:prstGeom>
          </p:spPr>
        </p:pic>
        <p:pic>
          <p:nvPicPr>
            <p:cNvPr id="4" name="Graphic 3" descr="Clipboard with solid fill">
              <a:extLst>
                <a:ext uri="{FF2B5EF4-FFF2-40B4-BE49-F238E27FC236}">
                  <a16:creationId xmlns:a16="http://schemas.microsoft.com/office/drawing/2014/main" id="{018CA646-9705-6595-8B05-5731CC6AD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3094" y="135367"/>
              <a:ext cx="640080" cy="640080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717F839-7CB2-70C1-9F26-1E79A22E28CF}"/>
              </a:ext>
            </a:extLst>
          </p:cNvPr>
          <p:cNvSpPr txBox="1"/>
          <p:nvPr/>
        </p:nvSpPr>
        <p:spPr>
          <a:xfrm>
            <a:off x="1470640" y="1206223"/>
            <a:ext cx="1783100" cy="451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2400" b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Thảo luận</a:t>
            </a:r>
            <a:endParaRPr lang="vi-VN" b="1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658142"/>
            <a:ext cx="6096000" cy="342314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5353" y="1658142"/>
            <a:ext cx="54099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Đòn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bẩy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3: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ngoài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khoảng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đặt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</a:t>
            </a:r>
            <a:r>
              <a:rPr lang="en-US" sz="3200" baseline="-25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O</a:t>
            </a:r>
            <a:r>
              <a:rPr lang="en-US" sz="3200" baseline="-25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lực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Lực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lên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đòn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bẩy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</a:t>
            </a:r>
            <a:r>
              <a:rPr lang="en-US" sz="3200" baseline="-25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gần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trí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</a:t>
            </a:r>
            <a:r>
              <a:rPr lang="en-US" sz="3200" baseline="-25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lợi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lực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BF4B16-1D1D-6C42-79CC-B764F3B2269C}"/>
              </a:ext>
            </a:extLst>
          </p:cNvPr>
          <p:cNvSpPr txBox="1"/>
          <p:nvPr/>
        </p:nvSpPr>
        <p:spPr>
          <a:xfrm>
            <a:off x="991557" y="479708"/>
            <a:ext cx="4338432" cy="580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đòn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bẩy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3746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2CC46B8-949E-7BF4-A279-C7EF1C51A6BC}"/>
              </a:ext>
            </a:extLst>
          </p:cNvPr>
          <p:cNvGrpSpPr/>
          <p:nvPr/>
        </p:nvGrpSpPr>
        <p:grpSpPr>
          <a:xfrm>
            <a:off x="0" y="-15240"/>
            <a:ext cx="7162800" cy="899160"/>
            <a:chOff x="0" y="-15240"/>
            <a:chExt cx="6858000" cy="89916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7816324-A841-5A3B-64EF-B6E85925B1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5240"/>
              <a:ext cx="6858000" cy="899160"/>
            </a:xfrm>
            <a:prstGeom prst="rect">
              <a:avLst/>
            </a:prstGeom>
          </p:spPr>
        </p:pic>
        <p:pic>
          <p:nvPicPr>
            <p:cNvPr id="4" name="Graphic 3" descr="Clipboard with solid fill">
              <a:extLst>
                <a:ext uri="{FF2B5EF4-FFF2-40B4-BE49-F238E27FC236}">
                  <a16:creationId xmlns:a16="http://schemas.microsoft.com/office/drawing/2014/main" id="{018CA646-9705-6595-8B05-5731CC6AD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3094" y="135367"/>
              <a:ext cx="640080" cy="640080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57CAAF7-9A94-1D0B-E358-BFA2ABCFAD5F}"/>
              </a:ext>
            </a:extLst>
          </p:cNvPr>
          <p:cNvSpPr txBox="1"/>
          <p:nvPr/>
        </p:nvSpPr>
        <p:spPr>
          <a:xfrm>
            <a:off x="776204" y="236716"/>
            <a:ext cx="2261364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LUYỆN TẬP</a:t>
            </a:r>
            <a:endParaRPr lang="vi-VN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803" y="0"/>
            <a:ext cx="6798197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43717" y="1342088"/>
            <a:ext cx="5250086" cy="364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1: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19.6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cụ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cấu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chức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đòn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bẩy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11113" marR="0" lvl="0" indent="-11113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đòn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bẩy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từng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113" marR="0" lvl="0" indent="-11113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đòn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bẩy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vậy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đem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lợi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ích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84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2CC46B8-949E-7BF4-A279-C7EF1C51A6BC}"/>
              </a:ext>
            </a:extLst>
          </p:cNvPr>
          <p:cNvGrpSpPr/>
          <p:nvPr/>
        </p:nvGrpSpPr>
        <p:grpSpPr>
          <a:xfrm>
            <a:off x="0" y="-15240"/>
            <a:ext cx="7162800" cy="899160"/>
            <a:chOff x="0" y="-15240"/>
            <a:chExt cx="6858000" cy="89916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7816324-A841-5A3B-64EF-B6E85925B1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5240"/>
              <a:ext cx="6858000" cy="899160"/>
            </a:xfrm>
            <a:prstGeom prst="rect">
              <a:avLst/>
            </a:prstGeom>
          </p:spPr>
        </p:pic>
        <p:pic>
          <p:nvPicPr>
            <p:cNvPr id="4" name="Graphic 3" descr="Clipboard with solid fill">
              <a:extLst>
                <a:ext uri="{FF2B5EF4-FFF2-40B4-BE49-F238E27FC236}">
                  <a16:creationId xmlns:a16="http://schemas.microsoft.com/office/drawing/2014/main" id="{018CA646-9705-6595-8B05-5731CC6AD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3094" y="135367"/>
              <a:ext cx="640080" cy="640080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107676" y="775299"/>
            <a:ext cx="11820841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2: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Lấy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ví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đòn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bẩy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cuộc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chúng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06C78C-E7D2-0576-A244-E267D68B875B}"/>
              </a:ext>
            </a:extLst>
          </p:cNvPr>
          <p:cNvSpPr txBox="1"/>
          <p:nvPr/>
        </p:nvSpPr>
        <p:spPr>
          <a:xfrm>
            <a:off x="776204" y="236716"/>
            <a:ext cx="2261364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LUYỆN TẬP</a:t>
            </a:r>
            <a:endParaRPr lang="vi-VN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676" y="1653271"/>
            <a:ext cx="12084324" cy="521540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Ví dụ: </a:t>
            </a:r>
          </a:p>
          <a:p>
            <a:pPr algn="just">
              <a:lnSpc>
                <a:spcPct val="120000"/>
              </a:lnSpc>
            </a:pPr>
            <a:r>
              <a:rPr lang="vi-VN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Đòn bẩy loại 1: cái bập bênh, cái cân đòn, cái búa kẹp để nhổ đinh. </a:t>
            </a:r>
          </a:p>
          <a:p>
            <a:pPr algn="just">
              <a:lnSpc>
                <a:spcPct val="120000"/>
              </a:lnSpc>
            </a:pPr>
            <a:r>
              <a:rPr lang="vi-VN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Hiệu quả cơ học là bất kỳ, có thể ít hơn, bằng hoặc nhỏ hơn 1.</a:t>
            </a: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vi-VN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Đòn bẩy loại 2 lợi về lực: xe rùa, cái kìm tách hạt, cái mở nắp chai hay bàn đạp phanh ô tô, trong đó cánh tay đòn của tải nhỏ hơn cánh tay đòn của lực đầu vào, và hiệu quả cơ học luôn lớn hơn 1.</a:t>
            </a: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Đòn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bẩy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lợi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lực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cặp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nhíp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búa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cặp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đũa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hay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gắp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hay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xương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hộp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sọ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Cánh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tay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đòn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lực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cánh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tay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đòn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tải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cơ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luôn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bé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17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2CC46B8-949E-7BF4-A279-C7EF1C51A6BC}"/>
              </a:ext>
            </a:extLst>
          </p:cNvPr>
          <p:cNvGrpSpPr/>
          <p:nvPr/>
        </p:nvGrpSpPr>
        <p:grpSpPr>
          <a:xfrm>
            <a:off x="0" y="-15240"/>
            <a:ext cx="7162800" cy="1282566"/>
            <a:chOff x="0" y="-15240"/>
            <a:chExt cx="6858000" cy="89916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7816324-A841-5A3B-64EF-B6E85925B1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5240"/>
              <a:ext cx="6858000" cy="899160"/>
            </a:xfrm>
            <a:prstGeom prst="rect">
              <a:avLst/>
            </a:prstGeom>
          </p:spPr>
        </p:pic>
        <p:pic>
          <p:nvPicPr>
            <p:cNvPr id="4" name="Graphic 3" descr="Clipboard with solid fill">
              <a:extLst>
                <a:ext uri="{FF2B5EF4-FFF2-40B4-BE49-F238E27FC236}">
                  <a16:creationId xmlns:a16="http://schemas.microsoft.com/office/drawing/2014/main" id="{018CA646-9705-6595-8B05-5731CC6AD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3094" y="135367"/>
              <a:ext cx="640080" cy="64008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FE605D3-FFB2-D5C6-A790-CFDC74438AB7}"/>
              </a:ext>
            </a:extLst>
          </p:cNvPr>
          <p:cNvSpPr txBox="1"/>
          <p:nvPr/>
        </p:nvSpPr>
        <p:spPr>
          <a:xfrm>
            <a:off x="776204" y="32749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đòn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bẩy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7E972A-BB17-7765-35B4-AD1AF7E0C3B5}"/>
              </a:ext>
            </a:extLst>
          </p:cNvPr>
          <p:cNvSpPr txBox="1"/>
          <p:nvPr/>
        </p:nvSpPr>
        <p:spPr>
          <a:xfrm>
            <a:off x="7727412" y="576739"/>
            <a:ext cx="1783100" cy="451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2400" b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Thảo luận</a:t>
            </a:r>
            <a:endParaRPr lang="vi-VN" b="1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23697D-BA7C-5EB6-A14D-74E069DA5CBD}"/>
              </a:ext>
            </a:extLst>
          </p:cNvPr>
          <p:cNvSpPr txBox="1"/>
          <p:nvPr/>
        </p:nvSpPr>
        <p:spPr>
          <a:xfrm>
            <a:off x="192504" y="1267326"/>
            <a:ext cx="11999495" cy="2195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vi-VN" sz="3200" b="1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NHÓM 1: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Bơm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nước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bằng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tay</a:t>
            </a:r>
            <a:endParaRPr lang="vi-VN" sz="3200" b="1" dirty="0">
              <a:solidFill>
                <a:srgbClr val="0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marR="0" algn="just">
              <a:spcBef>
                <a:spcPts val="0"/>
              </a:spcBef>
            </a:pPr>
            <a:r>
              <a:rPr lang="vi-VN" sz="3200" b="1" u="sng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Câu hỏi: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vi-VN" sz="3200" b="1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a)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Đòn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bẩy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máy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bơm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nước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tay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đòn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bẩy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loại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nào</a:t>
            </a: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?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</a:t>
            </a:r>
            <a:r>
              <a:rPr lang="vi-VN" sz="3200" b="1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Sử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dụng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máy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bơm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nước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này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ta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lợi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ích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?</a:t>
            </a:r>
            <a:endParaRPr lang="vi-VN" sz="3200" dirty="0">
              <a:solidFill>
                <a:srgbClr val="0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FED521-6357-4D64-A96B-28924DD0AA6A}"/>
              </a:ext>
            </a:extLst>
          </p:cNvPr>
          <p:cNvSpPr txBox="1"/>
          <p:nvPr/>
        </p:nvSpPr>
        <p:spPr>
          <a:xfrm>
            <a:off x="192505" y="3484741"/>
            <a:ext cx="11999495" cy="32520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vi-VN" sz="3200" b="1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NHÓM 2: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Đòn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bẩy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cơ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thể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người</a:t>
            </a:r>
            <a:endParaRPr lang="vi-VN" sz="3200" b="1" dirty="0">
              <a:solidFill>
                <a:srgbClr val="0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tabLst>
                <a:tab pos="457200" algn="l"/>
              </a:tabLst>
            </a:pPr>
            <a:r>
              <a:rPr lang="vi-VN" sz="3200" b="1" u="sng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Câu hỏi:</a:t>
            </a:r>
          </a:p>
          <a:p>
            <a:pPr marL="11113" indent="-11113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vi-VN" sz="3200" b="1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a)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Dựa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cấu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tạo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cơ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tác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dụng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đòn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bẩy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đưa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tư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thế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ngồi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tránh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mỏi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cổ</a:t>
            </a: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?</a:t>
            </a:r>
          </a:p>
          <a:p>
            <a:pPr marL="11113" indent="-11113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vi-VN" sz="3200" b="1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b)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Giải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thích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vì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sao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khi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cầm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nặng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ta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cần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gập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sát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cánh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tay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bắp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tay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?</a:t>
            </a:r>
            <a:endParaRPr lang="vi-VN" sz="3200" dirty="0">
              <a:solidFill>
                <a:srgbClr val="0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884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2CC46B8-949E-7BF4-A279-C7EF1C51A6BC}"/>
              </a:ext>
            </a:extLst>
          </p:cNvPr>
          <p:cNvGrpSpPr/>
          <p:nvPr/>
        </p:nvGrpSpPr>
        <p:grpSpPr>
          <a:xfrm>
            <a:off x="0" y="-15240"/>
            <a:ext cx="7162800" cy="1282566"/>
            <a:chOff x="0" y="-15240"/>
            <a:chExt cx="6858000" cy="89916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7816324-A841-5A3B-64EF-B6E85925B1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5240"/>
              <a:ext cx="6858000" cy="899160"/>
            </a:xfrm>
            <a:prstGeom prst="rect">
              <a:avLst/>
            </a:prstGeom>
          </p:spPr>
        </p:pic>
        <p:pic>
          <p:nvPicPr>
            <p:cNvPr id="4" name="Graphic 3" descr="Clipboard with solid fill">
              <a:extLst>
                <a:ext uri="{FF2B5EF4-FFF2-40B4-BE49-F238E27FC236}">
                  <a16:creationId xmlns:a16="http://schemas.microsoft.com/office/drawing/2014/main" id="{018CA646-9705-6595-8B05-5731CC6AD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3094" y="135367"/>
              <a:ext cx="640080" cy="64008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FE605D3-FFB2-D5C6-A790-CFDC74438AB7}"/>
              </a:ext>
            </a:extLst>
          </p:cNvPr>
          <p:cNvSpPr txBox="1"/>
          <p:nvPr/>
        </p:nvSpPr>
        <p:spPr>
          <a:xfrm>
            <a:off x="776204" y="279371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đòn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bẩy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2C3F20-1E86-8EA6-3729-A429C3517C0C}"/>
              </a:ext>
            </a:extLst>
          </p:cNvPr>
          <p:cNvSpPr txBox="1"/>
          <p:nvPr/>
        </p:nvSpPr>
        <p:spPr>
          <a:xfrm>
            <a:off x="469233" y="1528089"/>
            <a:ext cx="11177337" cy="37970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NHÓM 3, 4: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Đòn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bẩy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xe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đạp</a:t>
            </a:r>
            <a:endParaRPr lang="vi-VN" sz="3200" b="1" dirty="0">
              <a:solidFill>
                <a:srgbClr val="0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vi-VN" sz="3200" b="1" u="sng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Câu hỏi:</a:t>
            </a:r>
          </a:p>
          <a:p>
            <a:pPr marL="11113" marR="0" lvl="0" indent="-11113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vi-VN" sz="3200" b="1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a)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Xác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định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đòn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bẩy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xe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đạp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khi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ta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sử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dụng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xe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?</a:t>
            </a:r>
            <a:endParaRPr lang="vi-VN" sz="3200" dirty="0">
              <a:solidFill>
                <a:srgbClr val="0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11113" marR="0" lvl="0" indent="-11113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vi-VN" sz="3200" b="1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b)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Ứng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mỗi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trường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hợp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xác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định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trục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quay,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lực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tác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dụng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xác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định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loại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đòn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bẩy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tương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ứng</a:t>
            </a: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19621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B8ECD7-4D97-F81B-2548-0ED08947D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"/>
            <a:ext cx="5292780" cy="8991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2259BE-F8BE-AA0A-EB3B-8F84FD28C8DA}"/>
              </a:ext>
            </a:extLst>
          </p:cNvPr>
          <p:cNvSpPr txBox="1"/>
          <p:nvPr/>
        </p:nvSpPr>
        <p:spPr>
          <a:xfrm>
            <a:off x="108353" y="1527764"/>
            <a:ext cx="528545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C921E3-9CC1-7EEA-C360-BA9BA92D0883}"/>
              </a:ext>
            </a:extLst>
          </p:cNvPr>
          <p:cNvSpPr txBox="1"/>
          <p:nvPr/>
        </p:nvSpPr>
        <p:spPr>
          <a:xfrm>
            <a:off x="1350990" y="183060"/>
            <a:ext cx="2590800" cy="595932"/>
          </a:xfrm>
          <a:prstGeom prst="rect">
            <a:avLst/>
          </a:prstGeom>
          <a:noFill/>
          <a:effectLst>
            <a:reflection blurRad="1092200" stA="50000" endA="300" endPos="0" dist="50800" dir="5400000" sy="-100000" algn="bl" rotWithShape="0"/>
          </a:effectLst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3200" b="1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KHỞI ĐỘNG</a:t>
            </a:r>
            <a:endParaRPr lang="vi-VN" sz="3200" dirty="0">
              <a:solidFill>
                <a:schemeClr val="bg1">
                  <a:lumMod val="9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803" y="0"/>
            <a:ext cx="6798197" cy="575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713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B8ECD7-4D97-F81B-2548-0ED08947D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"/>
            <a:ext cx="5292780" cy="8991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C921E3-9CC1-7EEA-C360-BA9BA92D0883}"/>
              </a:ext>
            </a:extLst>
          </p:cNvPr>
          <p:cNvSpPr txBox="1"/>
          <p:nvPr/>
        </p:nvSpPr>
        <p:spPr>
          <a:xfrm>
            <a:off x="1350990" y="183060"/>
            <a:ext cx="2590800" cy="595932"/>
          </a:xfrm>
          <a:prstGeom prst="rect">
            <a:avLst/>
          </a:prstGeom>
          <a:noFill/>
          <a:effectLst>
            <a:reflection blurRad="1092200" stA="50000" endA="300" endPos="0" dist="50800" dir="5400000" sy="-100000" algn="bl" rotWithShape="0"/>
          </a:effectLst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3200" b="1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KHỞI ĐỘNG</a:t>
            </a:r>
            <a:endParaRPr lang="vi-VN" sz="3200" dirty="0">
              <a:solidFill>
                <a:schemeClr val="bg1">
                  <a:lumMod val="9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BFCD03-9A0B-D2E5-0763-F4D00C8A0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3920"/>
            <a:ext cx="6096000" cy="48685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C5EA3E-C799-2AE7-DF88-AA7C7BDF26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883920"/>
            <a:ext cx="6096000" cy="48685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2371A3-7E3A-69CD-B29B-4442A3DD23A9}"/>
              </a:ext>
            </a:extLst>
          </p:cNvPr>
          <p:cNvSpPr txBox="1"/>
          <p:nvPr/>
        </p:nvSpPr>
        <p:spPr>
          <a:xfrm>
            <a:off x="377753" y="5920430"/>
            <a:ext cx="1087826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kumimoji="0" lang="vi-VN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ó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dùng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cụ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đòn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bẩy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nâng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vật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894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2CC46B8-949E-7BF4-A279-C7EF1C51A6BC}"/>
              </a:ext>
            </a:extLst>
          </p:cNvPr>
          <p:cNvGrpSpPr/>
          <p:nvPr/>
        </p:nvGrpSpPr>
        <p:grpSpPr>
          <a:xfrm>
            <a:off x="0" y="-15240"/>
            <a:ext cx="7162800" cy="899160"/>
            <a:chOff x="0" y="-15240"/>
            <a:chExt cx="6858000" cy="89916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7816324-A841-5A3B-64EF-B6E85925B1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5240"/>
              <a:ext cx="6858000" cy="899160"/>
            </a:xfrm>
            <a:prstGeom prst="rect">
              <a:avLst/>
            </a:prstGeom>
          </p:spPr>
        </p:pic>
        <p:pic>
          <p:nvPicPr>
            <p:cNvPr id="4" name="Graphic 3" descr="Clipboard with solid fill">
              <a:extLst>
                <a:ext uri="{FF2B5EF4-FFF2-40B4-BE49-F238E27FC236}">
                  <a16:creationId xmlns:a16="http://schemas.microsoft.com/office/drawing/2014/main" id="{018CA646-9705-6595-8B05-5731CC6AD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3094" y="135367"/>
              <a:ext cx="640080" cy="640080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57CAAF7-9A94-1D0B-E358-BFA2ABCFAD5F}"/>
              </a:ext>
            </a:extLst>
          </p:cNvPr>
          <p:cNvSpPr txBox="1"/>
          <p:nvPr/>
        </p:nvSpPr>
        <p:spPr>
          <a:xfrm>
            <a:off x="805926" y="178702"/>
            <a:ext cx="4860947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đòn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bẩy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CB1228-BFD8-0EEB-3C9B-F682EF18AD17}"/>
              </a:ext>
            </a:extLst>
          </p:cNvPr>
          <p:cNvSpPr txBox="1"/>
          <p:nvPr/>
        </p:nvSpPr>
        <p:spPr>
          <a:xfrm>
            <a:off x="107676" y="949928"/>
            <a:ext cx="11972029" cy="6104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113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thí</a:t>
            </a:r>
            <a:r>
              <a:rPr lang="en-US" sz="32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nghiệm</a:t>
            </a:r>
            <a:r>
              <a:rPr lang="en-US" sz="32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để</a:t>
            </a:r>
            <a:r>
              <a:rPr lang="en-US" sz="32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tìm</a:t>
            </a:r>
            <a:r>
              <a:rPr lang="en-US" sz="32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hiểu</a:t>
            </a:r>
            <a:r>
              <a:rPr lang="en-US" sz="32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công</a:t>
            </a:r>
            <a:r>
              <a:rPr lang="en-US" sz="32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dụng</a:t>
            </a:r>
            <a:r>
              <a:rPr lang="en-US" sz="32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cấu</a:t>
            </a:r>
            <a:r>
              <a:rPr lang="en-US" sz="32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tạo</a:t>
            </a:r>
            <a:r>
              <a:rPr lang="en-US" sz="32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đòn</a:t>
            </a:r>
            <a:r>
              <a:rPr lang="en-US" sz="32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bẩy</a:t>
            </a:r>
            <a:endParaRPr lang="vi-VN" sz="3200" dirty="0"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0369" y="1626424"/>
            <a:ext cx="4431632" cy="52315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A9A098-BD00-86B1-D2AA-A78D8175E994}"/>
              </a:ext>
            </a:extLst>
          </p:cNvPr>
          <p:cNvSpPr txBox="1"/>
          <p:nvPr/>
        </p:nvSpPr>
        <p:spPr>
          <a:xfrm>
            <a:off x="260077" y="3401248"/>
            <a:ext cx="6902723" cy="1176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113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nêu</a:t>
            </a:r>
            <a:r>
              <a:rPr lang="en-US" sz="32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cấu</a:t>
            </a:r>
            <a:r>
              <a:rPr lang="en-US" sz="32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tạo</a:t>
            </a:r>
            <a:r>
              <a:rPr lang="en-US" sz="32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công</a:t>
            </a:r>
            <a:r>
              <a:rPr lang="en-US" sz="32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dụng</a:t>
            </a:r>
            <a:r>
              <a:rPr lang="en-US" sz="32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đòn</a:t>
            </a:r>
            <a:r>
              <a:rPr lang="en-US" sz="32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bẩy</a:t>
            </a:r>
            <a:r>
              <a:rPr lang="en-US" sz="32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?</a:t>
            </a:r>
            <a:endParaRPr lang="vi-VN" sz="3200" dirty="0"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448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2CC46B8-949E-7BF4-A279-C7EF1C51A6BC}"/>
              </a:ext>
            </a:extLst>
          </p:cNvPr>
          <p:cNvGrpSpPr/>
          <p:nvPr/>
        </p:nvGrpSpPr>
        <p:grpSpPr>
          <a:xfrm>
            <a:off x="0" y="-15240"/>
            <a:ext cx="7162800" cy="899160"/>
            <a:chOff x="0" y="-15240"/>
            <a:chExt cx="6858000" cy="89916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7816324-A841-5A3B-64EF-B6E85925B1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5240"/>
              <a:ext cx="6858000" cy="899160"/>
            </a:xfrm>
            <a:prstGeom prst="rect">
              <a:avLst/>
            </a:prstGeom>
          </p:spPr>
        </p:pic>
        <p:pic>
          <p:nvPicPr>
            <p:cNvPr id="4" name="Graphic 3" descr="Clipboard with solid fill">
              <a:extLst>
                <a:ext uri="{FF2B5EF4-FFF2-40B4-BE49-F238E27FC236}">
                  <a16:creationId xmlns:a16="http://schemas.microsoft.com/office/drawing/2014/main" id="{018CA646-9705-6595-8B05-5731CC6AD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3094" y="135367"/>
              <a:ext cx="640080" cy="640080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57CAAF7-9A94-1D0B-E358-BFA2ABCFAD5F}"/>
              </a:ext>
            </a:extLst>
          </p:cNvPr>
          <p:cNvSpPr txBox="1"/>
          <p:nvPr/>
        </p:nvSpPr>
        <p:spPr>
          <a:xfrm>
            <a:off x="805926" y="178702"/>
            <a:ext cx="4860947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đòn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bẩy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A9A098-BD00-86B1-D2AA-A78D8175E994}"/>
              </a:ext>
            </a:extLst>
          </p:cNvPr>
          <p:cNvSpPr txBox="1"/>
          <p:nvPr/>
        </p:nvSpPr>
        <p:spPr>
          <a:xfrm>
            <a:off x="0" y="931863"/>
            <a:ext cx="12192000" cy="57349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25463" marR="0" indent="-514350" algn="just">
              <a:spcBef>
                <a:spcPts val="0"/>
              </a:spcBef>
              <a:spcAft>
                <a:spcPts val="800"/>
              </a:spcAft>
              <a:buAutoNum type="alphaLcParenR"/>
            </a:pPr>
            <a:r>
              <a:rPr lang="en-US" sz="3200" b="1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Cấu</a:t>
            </a:r>
            <a:r>
              <a:rPr lang="en-US" sz="3200" b="1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tạo</a:t>
            </a:r>
            <a:r>
              <a:rPr lang="en-US" sz="3200" b="1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đòn</a:t>
            </a:r>
            <a:r>
              <a:rPr lang="en-US" sz="3200" b="1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bẩy</a:t>
            </a:r>
            <a:endParaRPr lang="en-US" sz="32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11113" marR="0" algn="just"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Đòn</a:t>
            </a:r>
            <a:r>
              <a:rPr lang="en-US" sz="3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bẩy</a:t>
            </a:r>
            <a:r>
              <a:rPr lang="en-US" sz="3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vật</a:t>
            </a:r>
            <a:r>
              <a:rPr lang="en-US" sz="3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rắn</a:t>
            </a:r>
            <a:r>
              <a:rPr lang="en-US" sz="3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gồm</a:t>
            </a:r>
            <a:r>
              <a:rPr lang="en-US" sz="3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3 </a:t>
            </a:r>
            <a:r>
              <a:rPr lang="en-US" sz="3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bộ</a:t>
            </a:r>
            <a:r>
              <a:rPr lang="en-US" sz="3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phận</a:t>
            </a:r>
            <a:r>
              <a:rPr lang="en-US" sz="3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gồm</a:t>
            </a:r>
            <a:r>
              <a:rPr lang="en-US" sz="3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</a:t>
            </a:r>
          </a:p>
          <a:p>
            <a:pPr marL="11113" marR="0" algn="just"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+ </a:t>
            </a:r>
            <a:r>
              <a:rPr lang="en-US" sz="3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Điểm</a:t>
            </a:r>
            <a:r>
              <a:rPr lang="en-US" sz="3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tựa</a:t>
            </a:r>
            <a:r>
              <a:rPr lang="en-US" sz="3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O.</a:t>
            </a:r>
          </a:p>
          <a:p>
            <a:pPr marL="11113" marR="0" algn="just"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+ </a:t>
            </a:r>
            <a:r>
              <a:rPr lang="en-US" sz="32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Điểm</a:t>
            </a:r>
            <a:r>
              <a:rPr lang="en-US" sz="32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đặt</a:t>
            </a:r>
            <a:r>
              <a:rPr lang="en-US" sz="32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O</a:t>
            </a:r>
            <a:r>
              <a:rPr lang="en-US" sz="3200" baseline="-250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  <a:r>
              <a:rPr lang="en-US" sz="32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lực</a:t>
            </a:r>
            <a:r>
              <a:rPr lang="en-US" sz="32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F</a:t>
            </a:r>
            <a:r>
              <a:rPr lang="en-US" sz="3200" baseline="-250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  <a:r>
              <a:rPr lang="en-US" sz="32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marL="11113" marR="0" algn="just"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+ </a:t>
            </a:r>
            <a:r>
              <a:rPr lang="en-US" sz="3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Điểm</a:t>
            </a:r>
            <a:r>
              <a:rPr lang="en-US" sz="3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đặt</a:t>
            </a:r>
            <a:r>
              <a:rPr lang="en-US" sz="3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O</a:t>
            </a:r>
            <a:r>
              <a:rPr lang="en-US" sz="3200" baseline="-25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lực</a:t>
            </a:r>
            <a:r>
              <a:rPr lang="en-US" sz="3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F</a:t>
            </a:r>
            <a:r>
              <a:rPr lang="en-US" sz="3200" baseline="-25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marL="11113" marR="0" algn="just"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b)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Tác</a:t>
            </a:r>
            <a:r>
              <a:rPr lang="en-US" sz="3200" b="1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dụng</a:t>
            </a:r>
            <a:r>
              <a:rPr lang="en-US" sz="3200" b="1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đòn</a:t>
            </a:r>
            <a:r>
              <a:rPr lang="en-US" sz="3200" b="1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bẩy</a:t>
            </a:r>
            <a:endParaRPr lang="en-US" sz="3200" b="1" dirty="0"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11113" marR="0" algn="just"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Đòn</a:t>
            </a:r>
            <a:r>
              <a:rPr lang="en-US" sz="3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bẩy</a:t>
            </a:r>
            <a:r>
              <a:rPr lang="en-US" sz="3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tác</a:t>
            </a:r>
            <a:r>
              <a:rPr lang="en-US" sz="3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dụng</a:t>
            </a:r>
            <a:r>
              <a:rPr lang="en-US" sz="3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giảm</a:t>
            </a:r>
            <a:r>
              <a:rPr lang="en-US" sz="3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lực</a:t>
            </a:r>
            <a:r>
              <a:rPr lang="en-US" sz="3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kéo</a:t>
            </a:r>
            <a:r>
              <a:rPr lang="en-US" sz="3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hoặc</a:t>
            </a:r>
            <a:r>
              <a:rPr lang="en-US" sz="3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đẩy</a:t>
            </a:r>
            <a:r>
              <a:rPr lang="en-US" sz="3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vật</a:t>
            </a:r>
            <a:r>
              <a:rPr lang="en-US" sz="3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đổi</a:t>
            </a:r>
            <a:r>
              <a:rPr lang="en-US" sz="3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hướng</a:t>
            </a:r>
            <a:r>
              <a:rPr lang="en-US" sz="3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lực</a:t>
            </a:r>
            <a:r>
              <a:rPr lang="en-US" sz="3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tác</a:t>
            </a:r>
            <a:r>
              <a:rPr lang="en-US" sz="3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dụng</a:t>
            </a:r>
            <a:r>
              <a:rPr lang="en-US" sz="3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vật</a:t>
            </a:r>
            <a:r>
              <a:rPr lang="en-US" sz="3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marL="11113" marR="0" algn="just">
              <a:spcBef>
                <a:spcPts val="0"/>
              </a:spcBef>
              <a:spcAft>
                <a:spcPts val="800"/>
              </a:spcAft>
            </a:pPr>
            <a:r>
              <a:rPr lang="en-US" sz="32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Ví</a:t>
            </a:r>
            <a:r>
              <a:rPr lang="en-US" sz="32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dụ</a:t>
            </a:r>
            <a:r>
              <a:rPr lang="en-US" sz="32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Để</a:t>
            </a:r>
            <a:r>
              <a:rPr lang="en-US" sz="3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đưa</a:t>
            </a:r>
            <a:r>
              <a:rPr lang="en-US" sz="3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vật</a:t>
            </a:r>
            <a:r>
              <a:rPr lang="en-US" sz="3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lên</a:t>
            </a:r>
            <a:r>
              <a:rPr lang="en-US" sz="3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cao</a:t>
            </a:r>
            <a:r>
              <a:rPr lang="en-US" sz="3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ta </a:t>
            </a:r>
            <a:r>
              <a:rPr lang="en-US" sz="3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tác</a:t>
            </a:r>
            <a:r>
              <a:rPr lang="en-US" sz="3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dụng</a:t>
            </a:r>
            <a:r>
              <a:rPr lang="en-US" sz="3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vật</a:t>
            </a:r>
            <a:r>
              <a:rPr lang="en-US" sz="3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lực</a:t>
            </a:r>
            <a:r>
              <a:rPr lang="en-US" sz="3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trên</a:t>
            </a:r>
            <a:r>
              <a:rPr lang="en-US" sz="3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xuống</a:t>
            </a:r>
            <a:r>
              <a:rPr lang="en-US" sz="3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0860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2CC46B8-949E-7BF4-A279-C7EF1C51A6BC}"/>
              </a:ext>
            </a:extLst>
          </p:cNvPr>
          <p:cNvGrpSpPr/>
          <p:nvPr/>
        </p:nvGrpSpPr>
        <p:grpSpPr>
          <a:xfrm>
            <a:off x="0" y="-15240"/>
            <a:ext cx="7162800" cy="899160"/>
            <a:chOff x="0" y="-15240"/>
            <a:chExt cx="6858000" cy="89916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7816324-A841-5A3B-64EF-B6E85925B1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5240"/>
              <a:ext cx="6858000" cy="899160"/>
            </a:xfrm>
            <a:prstGeom prst="rect">
              <a:avLst/>
            </a:prstGeom>
          </p:spPr>
        </p:pic>
        <p:pic>
          <p:nvPicPr>
            <p:cNvPr id="4" name="Graphic 3" descr="Clipboard with solid fill">
              <a:extLst>
                <a:ext uri="{FF2B5EF4-FFF2-40B4-BE49-F238E27FC236}">
                  <a16:creationId xmlns:a16="http://schemas.microsoft.com/office/drawing/2014/main" id="{018CA646-9705-6595-8B05-5731CC6AD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3094" y="135367"/>
              <a:ext cx="640080" cy="640080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52F9A9D-B7E0-417F-11F1-7DFF52861D5E}"/>
              </a:ext>
            </a:extLst>
          </p:cNvPr>
          <p:cNvSpPr txBox="1"/>
          <p:nvPr/>
        </p:nvSpPr>
        <p:spPr>
          <a:xfrm>
            <a:off x="805926" y="178702"/>
            <a:ext cx="5290073" cy="580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đòn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bẩy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608DC8-CE8A-7246-B051-E97640C7C7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75447"/>
            <a:ext cx="12191999" cy="608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320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2CC46B8-949E-7BF4-A279-C7EF1C51A6BC}"/>
              </a:ext>
            </a:extLst>
          </p:cNvPr>
          <p:cNvGrpSpPr/>
          <p:nvPr/>
        </p:nvGrpSpPr>
        <p:grpSpPr>
          <a:xfrm>
            <a:off x="0" y="-15240"/>
            <a:ext cx="7162800" cy="899160"/>
            <a:chOff x="0" y="-15240"/>
            <a:chExt cx="6858000" cy="89916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7816324-A841-5A3B-64EF-B6E85925B1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5240"/>
              <a:ext cx="6858000" cy="899160"/>
            </a:xfrm>
            <a:prstGeom prst="rect">
              <a:avLst/>
            </a:prstGeom>
          </p:spPr>
        </p:pic>
        <p:pic>
          <p:nvPicPr>
            <p:cNvPr id="4" name="Graphic 3" descr="Clipboard with solid fill">
              <a:extLst>
                <a:ext uri="{FF2B5EF4-FFF2-40B4-BE49-F238E27FC236}">
                  <a16:creationId xmlns:a16="http://schemas.microsoft.com/office/drawing/2014/main" id="{018CA646-9705-6595-8B05-5731CC6AD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3094" y="135367"/>
              <a:ext cx="640080" cy="640080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52F9A9D-B7E0-417F-11F1-7DFF52861D5E}"/>
              </a:ext>
            </a:extLst>
          </p:cNvPr>
          <p:cNvSpPr txBox="1"/>
          <p:nvPr/>
        </p:nvSpPr>
        <p:spPr>
          <a:xfrm>
            <a:off x="805926" y="178702"/>
            <a:ext cx="5029389" cy="580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đòn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bẩy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KHTN 8 Bài 19 (Kết nối tri thức): Đòn bẩy và ứng dụng (ảnh 9)">
            <a:extLst>
              <a:ext uri="{FF2B5EF4-FFF2-40B4-BE49-F238E27FC236}">
                <a16:creationId xmlns:a16="http://schemas.microsoft.com/office/drawing/2014/main" id="{4F7BBCA5-0FE7-3AF2-4E4C-A0751796AE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782" y="3444240"/>
            <a:ext cx="7641576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KHTN 8 Bài 19 (Kết nối tri thức): Đòn bẩy và ứng dụng (ảnh 7)">
            <a:extLst>
              <a:ext uri="{FF2B5EF4-FFF2-40B4-BE49-F238E27FC236}">
                <a16:creationId xmlns:a16="http://schemas.microsoft.com/office/drawing/2014/main" id="{9B696714-2774-9CB8-A10A-BED408E734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76" y="1034527"/>
            <a:ext cx="4783637" cy="5356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KHTN 8 Bài 19 (Kết nối tri thức): Đòn bẩy và ứng dụng (ảnh 8)">
            <a:extLst>
              <a:ext uri="{FF2B5EF4-FFF2-40B4-BE49-F238E27FC236}">
                <a16:creationId xmlns:a16="http://schemas.microsoft.com/office/drawing/2014/main" id="{E989FE81-62B8-B2C8-4C3B-C20D0CA839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813" y="0"/>
            <a:ext cx="6254187" cy="3444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4634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2CC46B8-949E-7BF4-A279-C7EF1C51A6BC}"/>
              </a:ext>
            </a:extLst>
          </p:cNvPr>
          <p:cNvGrpSpPr/>
          <p:nvPr/>
        </p:nvGrpSpPr>
        <p:grpSpPr>
          <a:xfrm>
            <a:off x="107676" y="264875"/>
            <a:ext cx="7162800" cy="899160"/>
            <a:chOff x="0" y="-15240"/>
            <a:chExt cx="6858000" cy="89916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7816324-A841-5A3B-64EF-B6E85925B1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5240"/>
              <a:ext cx="6858000" cy="899160"/>
            </a:xfrm>
            <a:prstGeom prst="rect">
              <a:avLst/>
            </a:prstGeom>
          </p:spPr>
        </p:pic>
        <p:pic>
          <p:nvPicPr>
            <p:cNvPr id="4" name="Graphic 3" descr="Clipboard with solid fill">
              <a:extLst>
                <a:ext uri="{FF2B5EF4-FFF2-40B4-BE49-F238E27FC236}">
                  <a16:creationId xmlns:a16="http://schemas.microsoft.com/office/drawing/2014/main" id="{018CA646-9705-6595-8B05-5731CC6AD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3094" y="135367"/>
              <a:ext cx="640080" cy="640080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983B85F-F1E7-ED71-2E55-3A0DF8DEFC77}"/>
              </a:ext>
            </a:extLst>
          </p:cNvPr>
          <p:cNvSpPr txBox="1"/>
          <p:nvPr/>
        </p:nvSpPr>
        <p:spPr>
          <a:xfrm>
            <a:off x="215352" y="1286619"/>
            <a:ext cx="5880648" cy="1107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113" marR="0" lvl="0" indent="-11113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đòn</a:t>
            </a:r>
            <a:r>
              <a:rPr lang="en-US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bẩy</a:t>
            </a:r>
            <a:r>
              <a:rPr lang="en-US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200" dirty="0">
              <a:solidFill>
                <a:srgbClr val="0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7322" y="162555"/>
            <a:ext cx="5394678" cy="31304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588" y="2928396"/>
            <a:ext cx="5598643" cy="30197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98511" y="3565002"/>
            <a:ext cx="5293489" cy="3292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7D9736-86C9-9B9A-D4F5-8F404B0D9B37}"/>
              </a:ext>
            </a:extLst>
          </p:cNvPr>
          <p:cNvSpPr txBox="1"/>
          <p:nvPr/>
        </p:nvSpPr>
        <p:spPr>
          <a:xfrm>
            <a:off x="991557" y="479708"/>
            <a:ext cx="4338432" cy="580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đòn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bẩy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7435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2CC46B8-949E-7BF4-A279-C7EF1C51A6BC}"/>
              </a:ext>
            </a:extLst>
          </p:cNvPr>
          <p:cNvGrpSpPr/>
          <p:nvPr/>
        </p:nvGrpSpPr>
        <p:grpSpPr>
          <a:xfrm>
            <a:off x="107676" y="271230"/>
            <a:ext cx="7162800" cy="899160"/>
            <a:chOff x="0" y="-15240"/>
            <a:chExt cx="6858000" cy="89916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7816324-A841-5A3B-64EF-B6E85925B1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5240"/>
              <a:ext cx="6858000" cy="899160"/>
            </a:xfrm>
            <a:prstGeom prst="rect">
              <a:avLst/>
            </a:prstGeom>
          </p:spPr>
        </p:pic>
        <p:pic>
          <p:nvPicPr>
            <p:cNvPr id="4" name="Graphic 3" descr="Clipboard with solid fill">
              <a:extLst>
                <a:ext uri="{FF2B5EF4-FFF2-40B4-BE49-F238E27FC236}">
                  <a16:creationId xmlns:a16="http://schemas.microsoft.com/office/drawing/2014/main" id="{018CA646-9705-6595-8B05-5731CC6AD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3094" y="135367"/>
              <a:ext cx="640080" cy="640080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717F839-7CB2-70C1-9F26-1E79A22E28CF}"/>
              </a:ext>
            </a:extLst>
          </p:cNvPr>
          <p:cNvSpPr txBox="1"/>
          <p:nvPr/>
        </p:nvSpPr>
        <p:spPr>
          <a:xfrm>
            <a:off x="1470640" y="1206223"/>
            <a:ext cx="1783100" cy="451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24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Thảo luận</a:t>
            </a:r>
            <a:endParaRPr lang="vi-VN" b="1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4663" y="1658142"/>
            <a:ext cx="6277337" cy="29354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1788004"/>
            <a:ext cx="561214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760" marR="0" algn="just">
              <a:spcBef>
                <a:spcPts val="0"/>
              </a:spcBef>
              <a:spcAft>
                <a:spcPts val="0"/>
              </a:spcAft>
              <a:tabLst>
                <a:tab pos="291465" algn="l"/>
              </a:tabLst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Đòn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bẩy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1: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khoảng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đặt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</a:t>
            </a:r>
            <a:r>
              <a:rPr lang="en-US" sz="3200" baseline="-25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O</a:t>
            </a:r>
            <a:r>
              <a:rPr lang="en-US" sz="3200" baseline="-25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lực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</a:t>
            </a:r>
            <a:r>
              <a:rPr lang="en-US" sz="3200" baseline="-25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</a:t>
            </a:r>
            <a:r>
              <a:rPr lang="en-US" sz="3200" baseline="-25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lợi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lực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A35F22-EFF2-22E1-50A0-6D84B56926D9}"/>
              </a:ext>
            </a:extLst>
          </p:cNvPr>
          <p:cNvSpPr txBox="1"/>
          <p:nvPr/>
        </p:nvSpPr>
        <p:spPr>
          <a:xfrm>
            <a:off x="991557" y="479708"/>
            <a:ext cx="4338432" cy="580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đòn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bẩy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1738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787</Words>
  <Application>Microsoft Macintosh PowerPoint</Application>
  <PresentationFormat>Widescreen</PresentationFormat>
  <Paragraphs>56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Open Sans</vt:lpstr>
      <vt:lpstr>Symbol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Microsoft Office User</cp:lastModifiedBy>
  <cp:revision>2</cp:revision>
  <dcterms:created xsi:type="dcterms:W3CDTF">2022-08-25T11:07:24Z</dcterms:created>
  <dcterms:modified xsi:type="dcterms:W3CDTF">2024-12-18T04:51:04Z</dcterms:modified>
</cp:coreProperties>
</file>