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Arial Black" panose="020B0A04020102020204" pitchFamily="3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Corsiva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GXCyzVBvEl9bvBzMf2F4C/em2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CC00"/>
    <a:srgbClr val="9900CC"/>
    <a:srgbClr val="000099"/>
    <a:srgbClr val="00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0"/>
          <p:cNvGrpSpPr/>
          <p:nvPr/>
        </p:nvGrpSpPr>
        <p:grpSpPr>
          <a:xfrm>
            <a:off x="-1905" y="1906"/>
            <a:ext cx="12192000" cy="643732"/>
            <a:chOff x="0" y="-3"/>
            <a:chExt cx="12192000" cy="1083309"/>
          </a:xfrm>
          <a:solidFill>
            <a:srgbClr val="00FFCC"/>
          </a:solidFill>
        </p:grpSpPr>
        <p:sp>
          <p:nvSpPr>
            <p:cNvPr id="248" name="Google Shape;248;p10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10"/>
          <p:cNvSpPr txBox="1"/>
          <p:nvPr/>
        </p:nvSpPr>
        <p:spPr>
          <a:xfrm>
            <a:off x="1074439" y="711277"/>
            <a:ext cx="1061053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400" b="1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487067" y="74482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436504" y="63619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54" name="Google Shape;254;p10"/>
          <p:cNvSpPr txBox="1"/>
          <p:nvPr/>
        </p:nvSpPr>
        <p:spPr>
          <a:xfrm>
            <a:off x="487067" y="64946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dirty="0"/>
          </a:p>
        </p:txBody>
      </p:sp>
      <p:pic>
        <p:nvPicPr>
          <p:cNvPr id="255" name="Google Shape;25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067" y="1864941"/>
            <a:ext cx="3281628" cy="312811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6" name="Google Shape;256;p10"/>
          <p:cNvSpPr txBox="1"/>
          <p:nvPr/>
        </p:nvSpPr>
        <p:spPr>
          <a:xfrm>
            <a:off x="4376875" y="1542274"/>
            <a:ext cx="7065214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 is my best friend. She usually has free time at the weekend. She adores </a:t>
            </a:r>
            <a:b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(1. ride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4000" b="1" dirty="0">
                <a:solidFill>
                  <a:srgbClr val="FF3F3F"/>
                </a:solidFill>
                <a:latin typeface="Calibri"/>
                <a:ea typeface="Calibri"/>
                <a:cs typeface="Calibri"/>
                <a:sym typeface="Calibri"/>
              </a:rPr>
              <a:t>riding a horse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riding club. </a:t>
            </a: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1"/>
          <p:cNvGrpSpPr/>
          <p:nvPr/>
        </p:nvGrpSpPr>
        <p:grpSpPr>
          <a:xfrm>
            <a:off x="-1905" y="1906"/>
            <a:ext cx="12192000" cy="729880"/>
            <a:chOff x="0" y="-3"/>
            <a:chExt cx="12192000" cy="1083309"/>
          </a:xfrm>
          <a:solidFill>
            <a:srgbClr val="006600"/>
          </a:solidFill>
        </p:grpSpPr>
        <p:sp>
          <p:nvSpPr>
            <p:cNvPr id="263" name="Google Shape;263;p11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11"/>
          <p:cNvSpPr txBox="1"/>
          <p:nvPr/>
        </p:nvSpPr>
        <p:spPr>
          <a:xfrm>
            <a:off x="1078803" y="834425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Complete the passage.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Use the correct form(s) of the verbs in brackets and the pictures. add more words if necessary.</a:t>
            </a:r>
            <a:endParaRPr sz="2800" b="1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374996" y="77624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487066" y="73178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69" name="Google Shape;269;p11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4"/>
                </a:solidFill>
                <a:sym typeface="Arial"/>
              </a:rPr>
              <a:t>GRAMMAR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270" name="Google Shape;270;p11"/>
          <p:cNvSpPr txBox="1"/>
          <p:nvPr/>
        </p:nvSpPr>
        <p:spPr>
          <a:xfrm>
            <a:off x="425595" y="1741331"/>
            <a:ext cx="9271187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Sometimes, she likes (</a:t>
            </a:r>
            <a:r>
              <a:rPr lang="en-US" sz="40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2. read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___________________ </a:t>
            </a:r>
            <a:endParaRPr sz="4000" b="1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(</a:t>
            </a:r>
            <a:r>
              <a:rPr lang="en-US" sz="40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3. message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4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_______________. </a:t>
            </a: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1" descr="Premium Photo | Girl reading book in studio and smiling"/>
          <p:cNvPicPr preferRelativeResize="0"/>
          <p:nvPr/>
        </p:nvPicPr>
        <p:blipFill rotWithShape="1">
          <a:blip r:embed="rId3">
            <a:alphaModFix/>
          </a:blip>
          <a:srcRect r="26128"/>
          <a:stretch/>
        </p:blipFill>
        <p:spPr>
          <a:xfrm>
            <a:off x="9458346" y="1460815"/>
            <a:ext cx="2192972" cy="1980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2" name="Google Shape;272;p11" descr="A Brief History of Text Messaging - Tech"/>
          <p:cNvPicPr preferRelativeResize="0"/>
          <p:nvPr/>
        </p:nvPicPr>
        <p:blipFill rotWithShape="1">
          <a:blip r:embed="rId4">
            <a:alphaModFix/>
          </a:blip>
          <a:srcRect l="13750" r="14375"/>
          <a:stretch/>
        </p:blipFill>
        <p:spPr>
          <a:xfrm>
            <a:off x="8424715" y="4425133"/>
            <a:ext cx="2544133" cy="198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3" name="Google Shape;273;p11"/>
          <p:cNvSpPr txBox="1"/>
          <p:nvPr/>
        </p:nvSpPr>
        <p:spPr>
          <a:xfrm>
            <a:off x="406049" y="2663294"/>
            <a:ext cx="608041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reading / to read books </a:t>
            </a:r>
            <a:endParaRPr sz="4000" b="1" dirty="0">
              <a:solidFill>
                <a:srgbClr val="C00000"/>
              </a:solidFill>
            </a:endParaRPr>
          </a:p>
        </p:txBody>
      </p:sp>
      <p:sp>
        <p:nvSpPr>
          <p:cNvPr id="274" name="Google Shape;274;p11"/>
          <p:cNvSpPr txBox="1"/>
          <p:nvPr/>
        </p:nvSpPr>
        <p:spPr>
          <a:xfrm>
            <a:off x="2380131" y="3354747"/>
            <a:ext cx="827834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messaging / to message her friends</a:t>
            </a:r>
            <a:endParaRPr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2"/>
          <p:cNvGrpSpPr/>
          <p:nvPr/>
        </p:nvGrpSpPr>
        <p:grpSpPr>
          <a:xfrm>
            <a:off x="-1905" y="1905"/>
            <a:ext cx="12192000" cy="837565"/>
            <a:chOff x="0" y="-3"/>
            <a:chExt cx="12192000" cy="1083309"/>
          </a:xfrm>
          <a:solidFill>
            <a:srgbClr val="00B0F0"/>
          </a:solidFill>
        </p:grpSpPr>
        <p:sp>
          <p:nvSpPr>
            <p:cNvPr id="281" name="Google Shape;281;p1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12"/>
          <p:cNvSpPr txBox="1"/>
          <p:nvPr/>
        </p:nvSpPr>
        <p:spPr>
          <a:xfrm>
            <a:off x="1026018" y="864890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324894" y="93520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377679" y="74008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7" name="Google Shape;287;p12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487067" y="1541873"/>
            <a:ext cx="855692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also loves (</a:t>
            </a:r>
            <a:r>
              <a:rPr lang="en-US" sz="40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4. make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4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(</a:t>
            </a:r>
            <a:r>
              <a:rPr lang="en-US" sz="40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5. knit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4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</a:t>
            </a:r>
            <a:r>
              <a:rPr lang="en-US" sz="4000" b="1" dirty="0">
                <a:latin typeface="Calibri"/>
                <a:ea typeface="Calibri"/>
                <a:cs typeface="Calibri"/>
                <a:sym typeface="Calibri"/>
              </a:rPr>
              <a:t>_______</a:t>
            </a:r>
            <a:r>
              <a:rPr lang="en-US" sz="4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000" b="1" dirty="0"/>
          </a:p>
        </p:txBody>
      </p:sp>
      <p:pic>
        <p:nvPicPr>
          <p:cNvPr id="289" name="Google Shape;289;p12" descr="Easy Paper Daisy Craft - Our Kid Things"/>
          <p:cNvPicPr preferRelativeResize="0"/>
          <p:nvPr/>
        </p:nvPicPr>
        <p:blipFill rotWithShape="1">
          <a:blip r:embed="rId3">
            <a:alphaModFix/>
          </a:blip>
          <a:srcRect t="12267" b="12221"/>
          <a:stretch/>
        </p:blipFill>
        <p:spPr>
          <a:xfrm>
            <a:off x="8658225" y="2190769"/>
            <a:ext cx="3473077" cy="352423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0" name="Google Shape;290;p12"/>
          <p:cNvSpPr txBox="1"/>
          <p:nvPr/>
        </p:nvSpPr>
        <p:spPr>
          <a:xfrm>
            <a:off x="219628" y="2200508"/>
            <a:ext cx="827639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making / to make paper flowers</a:t>
            </a:r>
            <a:endParaRPr sz="4400" b="1" dirty="0">
              <a:solidFill>
                <a:srgbClr val="000099"/>
              </a:solidFill>
            </a:endParaRPr>
          </a:p>
        </p:txBody>
      </p:sp>
      <p:sp>
        <p:nvSpPr>
          <p:cNvPr id="291" name="Google Shape;291;p12"/>
          <p:cNvSpPr txBox="1"/>
          <p:nvPr/>
        </p:nvSpPr>
        <p:spPr>
          <a:xfrm>
            <a:off x="827500" y="3351420"/>
            <a:ext cx="437668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knitting / to knit</a:t>
            </a:r>
            <a:endParaRPr sz="4400" b="1" dirty="0">
              <a:solidFill>
                <a:srgbClr val="000099"/>
              </a:solidFill>
            </a:endParaRPr>
          </a:p>
        </p:txBody>
      </p:sp>
      <p:pic>
        <p:nvPicPr>
          <p:cNvPr id="292" name="Google Shape;292;p12" descr="256,144 Hand Knitting Images, Stock Photos &amp; Vectors | Shutterstock"/>
          <p:cNvPicPr preferRelativeResize="0"/>
          <p:nvPr/>
        </p:nvPicPr>
        <p:blipFill rotWithShape="1">
          <a:blip r:embed="rId4">
            <a:alphaModFix/>
          </a:blip>
          <a:srcRect b="6651"/>
          <a:stretch/>
        </p:blipFill>
        <p:spPr>
          <a:xfrm>
            <a:off x="2541898" y="4389603"/>
            <a:ext cx="3631861" cy="243404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>
            <a:off x="-1905" y="1906"/>
            <a:ext cx="12192000" cy="789234"/>
            <a:chOff x="0" y="-3"/>
            <a:chExt cx="12192000" cy="1083309"/>
          </a:xfrm>
          <a:solidFill>
            <a:srgbClr val="FF0066"/>
          </a:solidFill>
        </p:grpSpPr>
        <p:sp>
          <p:nvSpPr>
            <p:cNvPr id="299" name="Google Shape;299;p13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13"/>
          <p:cNvSpPr txBox="1"/>
          <p:nvPr/>
        </p:nvSpPr>
        <p:spPr>
          <a:xfrm>
            <a:off x="1196979" y="813917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 dirty="0">
              <a:solidFill>
                <a:srgbClr val="000099"/>
              </a:solidFill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469178" y="84129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3"/>
          <p:cNvSpPr txBox="1"/>
          <p:nvPr/>
        </p:nvSpPr>
        <p:spPr>
          <a:xfrm>
            <a:off x="555458" y="69622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305" name="Google Shape;305;p13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306" name="Google Shape;306;p13"/>
          <p:cNvSpPr txBox="1"/>
          <p:nvPr/>
        </p:nvSpPr>
        <p:spPr>
          <a:xfrm>
            <a:off x="5251969" y="2118380"/>
            <a:ext cx="668768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one thing she doesn’t like doing in her free time. She dislikes </a:t>
            </a:r>
            <a:endParaRPr sz="4000" b="1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40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6. play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_______________.</a:t>
            </a: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6869019" y="4474920"/>
            <a:ext cx="507063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playing badminton</a:t>
            </a:r>
            <a:endParaRPr sz="4800" b="1" dirty="0">
              <a:solidFill>
                <a:srgbClr val="FF0066"/>
              </a:solidFill>
            </a:endParaRPr>
          </a:p>
        </p:txBody>
      </p:sp>
      <p:pic>
        <p:nvPicPr>
          <p:cNvPr id="308" name="Google Shape;308;p13" descr="One Caucasian Young Teenager Girl Woman Playing Badminton Player Isolated  On White Background Stock Photo - Download Image Now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7725" y="2468244"/>
            <a:ext cx="3636804" cy="24221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  <a:solidFill>
            <a:srgbClr val="FFFF00"/>
          </a:solidFill>
        </p:grpSpPr>
        <p:sp>
          <p:nvSpPr>
            <p:cNvPr id="315" name="Google Shape;315;p14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14"/>
          <p:cNvSpPr txBox="1"/>
          <p:nvPr/>
        </p:nvSpPr>
        <p:spPr>
          <a:xfrm>
            <a:off x="2155105" y="1335596"/>
            <a:ext cx="874625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3F3F"/>
                </a:solidFill>
                <a:latin typeface="Arial Black" panose="020B0A04020102020204" pitchFamily="34" charset="0"/>
                <a:ea typeface="Corsiva"/>
                <a:cs typeface="Corsiva"/>
                <a:sym typeface="Corsiva"/>
              </a:rPr>
              <a:t>LEISURE TIME SURVEY </a:t>
            </a:r>
            <a:endParaRPr sz="4800" b="1" dirty="0">
              <a:solidFill>
                <a:schemeClr val="dk1"/>
              </a:solidFill>
              <a:latin typeface="Arial Black" panose="020B0A04020102020204" pitchFamily="34" charset="0"/>
              <a:ea typeface="Corsiva"/>
              <a:cs typeface="Corsiva"/>
              <a:sym typeface="Corsiva"/>
            </a:endParaRPr>
          </a:p>
        </p:txBody>
      </p:sp>
      <p:sp>
        <p:nvSpPr>
          <p:cNvPr id="319" name="Google Shape;319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20" name="Google Shape;320;p14"/>
          <p:cNvSpPr txBox="1"/>
          <p:nvPr/>
        </p:nvSpPr>
        <p:spPr>
          <a:xfrm>
            <a:off x="320014" y="2166593"/>
            <a:ext cx="7497383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Interview some students from your class or from other classes. </a:t>
            </a:r>
            <a:endParaRPr b="1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Collect the answers. </a:t>
            </a:r>
            <a:endParaRPr b="1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Report your group’s findings to your class   based on the following guiding questions 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14" descr="Take part in the survey and provide your contribution for future  improvements of CBC programmes - Cross-border Institution Build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4450" y="2613192"/>
            <a:ext cx="3769675" cy="264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  <a:solidFill>
            <a:srgbClr val="FFC000"/>
          </a:solidFill>
        </p:grpSpPr>
        <p:sp>
          <p:nvSpPr>
            <p:cNvPr id="328" name="Google Shape;328;p1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15"/>
          <p:cNvSpPr txBox="1"/>
          <p:nvPr/>
        </p:nvSpPr>
        <p:spPr>
          <a:xfrm>
            <a:off x="1131589" y="1331912"/>
            <a:ext cx="1734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334" name="Google Shape;334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5"/>
          <p:cNvSpPr txBox="1"/>
          <p:nvPr/>
        </p:nvSpPr>
        <p:spPr>
          <a:xfrm>
            <a:off x="385553" y="1896217"/>
            <a:ext cx="1123928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have we learned in this lesson?</a:t>
            </a:r>
            <a:endParaRPr b="1"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vocabulary related to leisure activities and expressions about likes and dislikes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verbs of liking / disliking followed by gerunds and / or to-infinitives to talk about likes and dislikes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  <a:solidFill>
            <a:srgbClr val="000099"/>
          </a:solidFill>
        </p:grpSpPr>
        <p:sp>
          <p:nvSpPr>
            <p:cNvPr id="342" name="Google Shape;342;p16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16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48" name="Google Shape;34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6"/>
          <p:cNvSpPr txBox="1"/>
          <p:nvPr/>
        </p:nvSpPr>
        <p:spPr>
          <a:xfrm>
            <a:off x="927890" y="2220848"/>
            <a:ext cx="81498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 sz="4800" b="1" dirty="0"/>
          </a:p>
        </p:txBody>
      </p:sp>
      <p:pic>
        <p:nvPicPr>
          <p:cNvPr id="350" name="Google Shape;35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4406" y="3058322"/>
            <a:ext cx="3414917" cy="341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7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facebook.com/www.tienganhglobalsuccess.vn/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rgbClr val="00B050"/>
          </a:solidFill>
        </p:grpSpPr>
        <p:sp>
          <p:nvSpPr>
            <p:cNvPr id="95" name="Google Shape;95;p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2172443" y="25487"/>
            <a:ext cx="888470" cy="883461"/>
            <a:chOff x="2091636" y="61926"/>
            <a:chExt cx="888470" cy="883461"/>
          </a:xfrm>
        </p:grpSpPr>
        <p:sp>
          <p:nvSpPr>
            <p:cNvPr id="99" name="Google Shape;99;p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3927147" y="1726624"/>
            <a:ext cx="4786030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0051" y="1558228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294503" y="1839389"/>
            <a:ext cx="42955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LEISURE TIME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" name="Google Shape;108;p2" descr="Unit 12: Hobbies, Interests and Sports - IELTS Liste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317" y="2957257"/>
            <a:ext cx="6824806" cy="3412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4435146" y="379976"/>
            <a:ext cx="47352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669161" y="1103050"/>
            <a:ext cx="1835914" cy="612205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315580" y="2232538"/>
            <a:ext cx="1835914" cy="61760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669161" y="3487517"/>
            <a:ext cx="1835914" cy="60144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2599233" y="5090339"/>
            <a:ext cx="1835914" cy="60144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Revision 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5588839" y="2020176"/>
            <a:ext cx="5740800" cy="845903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appropriate leisure activities.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complete sentences from the given cues.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5588839" y="2965504"/>
            <a:ext cx="5740800" cy="1545236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Fill in each blank with the correct form(s) of the verb in brackets.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passage. use the correct form(s) of the verbs in brackets and the pictures. add more words if necessary.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585947" y="4610165"/>
            <a:ext cx="5743692" cy="1184367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Interview some students from your class or from other classes.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your group’s findings to your class based on the following guiding questions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p3"/>
          <p:cNvCxnSpPr>
            <a:stCxn id="116" idx="3"/>
            <a:endCxn id="117" idx="0"/>
          </p:cNvCxnSpPr>
          <p:nvPr/>
        </p:nvCxnSpPr>
        <p:spPr>
          <a:xfrm>
            <a:off x="2505075" y="1409153"/>
            <a:ext cx="728400" cy="823500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5" name="Google Shape;125;p3"/>
          <p:cNvCxnSpPr>
            <a:stCxn id="117" idx="1"/>
            <a:endCxn id="118" idx="0"/>
          </p:cNvCxnSpPr>
          <p:nvPr/>
        </p:nvCxnSpPr>
        <p:spPr>
          <a:xfrm flipH="1">
            <a:off x="1587180" y="2541342"/>
            <a:ext cx="728400" cy="946200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6" name="Google Shape;126;p3"/>
          <p:cNvCxnSpPr>
            <a:stCxn id="118" idx="3"/>
            <a:endCxn id="119" idx="0"/>
          </p:cNvCxnSpPr>
          <p:nvPr/>
        </p:nvCxnSpPr>
        <p:spPr>
          <a:xfrm>
            <a:off x="2505075" y="3788241"/>
            <a:ext cx="1012200" cy="1302000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7" name="Google Shape;127;p3"/>
          <p:cNvSpPr txBox="1"/>
          <p:nvPr/>
        </p:nvSpPr>
        <p:spPr>
          <a:xfrm>
            <a:off x="4787234" y="518493"/>
            <a:ext cx="44710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669161" y="5926304"/>
            <a:ext cx="1835914" cy="604154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3"/>
          <p:cNvCxnSpPr>
            <a:stCxn id="119" idx="1"/>
            <a:endCxn id="128" idx="0"/>
          </p:cNvCxnSpPr>
          <p:nvPr/>
        </p:nvCxnSpPr>
        <p:spPr>
          <a:xfrm flipH="1">
            <a:off x="1587033" y="5391063"/>
            <a:ext cx="1012200" cy="535200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0" name="Google Shape;130;p3"/>
          <p:cNvSpPr/>
          <p:nvPr/>
        </p:nvSpPr>
        <p:spPr>
          <a:xfrm>
            <a:off x="5580310" y="5893956"/>
            <a:ext cx="5749329" cy="684962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4243" y="240612"/>
            <a:ext cx="964452" cy="916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  <a:solidFill>
            <a:srgbClr val="FFFF00"/>
          </a:solidFill>
        </p:grpSpPr>
        <p:sp>
          <p:nvSpPr>
            <p:cNvPr id="138" name="Google Shape;138;p4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4"/>
          <p:cNvGrpSpPr/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144" name="Google Shape;144;p4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/>
              <a:ahLst/>
              <a:cxnLst/>
              <a:rect l="l" t="t" r="r" b="b"/>
              <a:pathLst>
                <a:path w="5187198" h="6239661" extrusionOk="0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/>
              <a:ahLst/>
              <a:cxnLst/>
              <a:rect l="l" t="t" r="r" b="b"/>
              <a:pathLst>
                <a:path w="5215811" h="6107388" extrusionOk="0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/>
              <a:ahLst/>
              <a:cxnLst/>
              <a:rect l="l" t="t" r="r" b="b"/>
              <a:pathLst>
                <a:path w="5217956" h="6100079" extrusionOk="0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/>
              <a:ahLst/>
              <a:cxnLst/>
              <a:rect l="l" t="t" r="r" b="b"/>
              <a:pathLst>
                <a:path w="5217957" h="6100079" extrusionOk="0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/>
              <a:ahLst/>
              <a:cxnLst/>
              <a:rect l="l" t="t" r="r" b="b"/>
              <a:pathLst>
                <a:path w="5378623" h="6402614" extrusionOk="0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5117172" y="1439942"/>
            <a:ext cx="64271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we have learnt in this unit: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568143" y="2769577"/>
            <a:ext cx="31079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REVISION</a:t>
            </a:r>
            <a:endParaRPr/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l="8684" t="6960" r="17720" b="25303"/>
          <a:stretch/>
        </p:blipFill>
        <p:spPr>
          <a:xfrm>
            <a:off x="413237" y="3942143"/>
            <a:ext cx="3262890" cy="114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 b="61215"/>
          <a:stretch/>
        </p:blipFill>
        <p:spPr>
          <a:xfrm>
            <a:off x="5117172" y="2280450"/>
            <a:ext cx="6710777" cy="11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4">
            <a:alphaModFix/>
          </a:blip>
          <a:srcRect t="38114" b="38305"/>
          <a:stretch/>
        </p:blipFill>
        <p:spPr>
          <a:xfrm>
            <a:off x="5417050" y="3922689"/>
            <a:ext cx="6410899" cy="69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t="61597"/>
          <a:stretch/>
        </p:blipFill>
        <p:spPr>
          <a:xfrm>
            <a:off x="5417050" y="5117925"/>
            <a:ext cx="6410897" cy="112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-1905" y="1906"/>
            <a:ext cx="12192000" cy="765084"/>
            <a:chOff x="0" y="-3"/>
            <a:chExt cx="12192000" cy="1083309"/>
          </a:xfrm>
          <a:solidFill>
            <a:srgbClr val="00B050"/>
          </a:solidFill>
        </p:grpSpPr>
        <p:sp>
          <p:nvSpPr>
            <p:cNvPr id="162" name="Google Shape;162;p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5"/>
          <p:cNvSpPr txBox="1"/>
          <p:nvPr/>
        </p:nvSpPr>
        <p:spPr>
          <a:xfrm>
            <a:off x="1042458" y="766990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rgbClr val="FF0066"/>
              </a:solidFill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37892" y="80627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439230" y="70363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390264" y="1057582"/>
            <a:ext cx="11229862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Mai loves </a:t>
            </a:r>
            <a:r>
              <a:rPr lang="en-US" sz="4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for about 30 minutes a day. She thinks puzzles are good for the brain. </a:t>
            </a: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My </a:t>
            </a:r>
            <a:r>
              <a:rPr lang="en-U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leisure activity is ________. I can make many things myself, such as paper flowers and bracelets. </a:t>
            </a:r>
            <a:endParaRPr sz="4000" b="1" dirty="0"/>
          </a:p>
        </p:txBody>
      </p:sp>
      <p:sp>
        <p:nvSpPr>
          <p:cNvPr id="170" name="Google Shape;170;p5"/>
          <p:cNvSpPr txBox="1"/>
          <p:nvPr/>
        </p:nvSpPr>
        <p:spPr>
          <a:xfrm>
            <a:off x="2553415" y="943359"/>
            <a:ext cx="459033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doing puzzles 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6833928" y="3574553"/>
            <a:ext cx="305676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doing DIY 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6"/>
          <p:cNvGrpSpPr/>
          <p:nvPr/>
        </p:nvGrpSpPr>
        <p:grpSpPr>
          <a:xfrm>
            <a:off x="-1905" y="1906"/>
            <a:ext cx="12192000" cy="726758"/>
            <a:chOff x="0" y="-3"/>
            <a:chExt cx="12192000" cy="1083309"/>
          </a:xfrm>
          <a:solidFill>
            <a:srgbClr val="FF0066"/>
          </a:solidFill>
        </p:grpSpPr>
        <p:sp>
          <p:nvSpPr>
            <p:cNvPr id="178" name="Google Shape;178;p6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6"/>
          <p:cNvSpPr txBox="1"/>
          <p:nvPr/>
        </p:nvSpPr>
        <p:spPr>
          <a:xfrm>
            <a:off x="1042458" y="782494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rgbClr val="C00000"/>
              </a:solidFill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386007" y="78326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438116" y="69186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185" name="Google Shape;185;p6"/>
          <p:cNvSpPr txBox="1"/>
          <p:nvPr/>
        </p:nvSpPr>
        <p:spPr>
          <a:xfrm>
            <a:off x="487067" y="1453580"/>
            <a:ext cx="11374985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_______________ is a popular way for teens to spend their free time. Many of them send messages to each other every day. </a:t>
            </a:r>
            <a:endParaRPr sz="4000" b="1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brother is fond of ___________ with his friends. On Sundays, he usually plays football, goes swimming, or plays badminton with them. </a:t>
            </a:r>
            <a:endParaRPr sz="4000" b="1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Tom spends one hour on the Internet almost every day. He is keen on ____________. </a:t>
            </a:r>
            <a:endParaRPr sz="4000" b="1" dirty="0"/>
          </a:p>
        </p:txBody>
      </p:sp>
      <p:sp>
        <p:nvSpPr>
          <p:cNvPr id="186" name="Google Shape;186;p6"/>
          <p:cNvSpPr txBox="1"/>
          <p:nvPr/>
        </p:nvSpPr>
        <p:spPr>
          <a:xfrm>
            <a:off x="843557" y="1140488"/>
            <a:ext cx="516163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Messaging friends</a:t>
            </a:r>
            <a:endParaRPr sz="4800" b="1" dirty="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5287500" y="3032213"/>
            <a:ext cx="427083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playing sport</a:t>
            </a:r>
            <a:endParaRPr sz="4800" b="1" dirty="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5602661" y="5706808"/>
            <a:ext cx="427083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surfing the net</a:t>
            </a:r>
            <a:endParaRPr sz="4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7"/>
          <p:cNvGrpSpPr/>
          <p:nvPr/>
        </p:nvGrpSpPr>
        <p:grpSpPr>
          <a:xfrm>
            <a:off x="-1905" y="1905"/>
            <a:ext cx="12192000" cy="839391"/>
            <a:chOff x="0" y="-3"/>
            <a:chExt cx="12192000" cy="1083309"/>
          </a:xfrm>
          <a:solidFill>
            <a:srgbClr val="9900CC"/>
          </a:solidFill>
        </p:grpSpPr>
        <p:sp>
          <p:nvSpPr>
            <p:cNvPr id="195" name="Google Shape;195;p7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7"/>
          <p:cNvSpPr/>
          <p:nvPr/>
        </p:nvSpPr>
        <p:spPr>
          <a:xfrm>
            <a:off x="584266" y="83831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1335441" y="987698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sz="2800" b="1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604402" y="66348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01" name="Google Shape;201;p7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02" name="Google Shape;202;p7"/>
          <p:cNvSpPr txBox="1"/>
          <p:nvPr/>
        </p:nvSpPr>
        <p:spPr>
          <a:xfrm>
            <a:off x="487066" y="1487318"/>
            <a:ext cx="11704933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cousin / crazy about / play / computer / games.</a:t>
            </a:r>
            <a:endParaRPr sz="36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 sz="36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they / interested / play / badminton / after school? </a:t>
            </a:r>
            <a:endParaRPr sz="36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 sz="36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/ not fond / make models / because / I / not patient. </a:t>
            </a:r>
            <a:endParaRPr sz="36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604402" y="1986938"/>
            <a:ext cx="1116849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My cousin </a:t>
            </a:r>
            <a:r>
              <a:rPr lang="en-US" sz="40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en-US" sz="40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crazy about </a:t>
            </a:r>
            <a:r>
              <a:rPr lang="en-US" sz="40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playing</a:t>
            </a:r>
            <a:r>
              <a:rPr lang="en-US" sz="40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computer games.</a:t>
            </a:r>
            <a:endParaRPr sz="4000" b="1" dirty="0">
              <a:solidFill>
                <a:srgbClr val="000099"/>
              </a:solidFill>
            </a:endParaRPr>
          </a:p>
        </p:txBody>
      </p:sp>
      <p:sp>
        <p:nvSpPr>
          <p:cNvPr id="204" name="Google Shape;204;p7"/>
          <p:cNvSpPr txBox="1"/>
          <p:nvPr/>
        </p:nvSpPr>
        <p:spPr>
          <a:xfrm>
            <a:off x="604402" y="3605721"/>
            <a:ext cx="1167472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en-US" sz="40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they interested </a:t>
            </a:r>
            <a:r>
              <a:rPr lang="en-US" sz="40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en-US" sz="40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playing</a:t>
            </a:r>
            <a:r>
              <a:rPr lang="en-US" sz="40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badminton after school?</a:t>
            </a:r>
            <a:endParaRPr sz="4000" b="1" dirty="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489384" y="5178357"/>
            <a:ext cx="1190476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40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’m</a:t>
            </a:r>
            <a:r>
              <a:rPr lang="en-US" sz="40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not fond </a:t>
            </a:r>
            <a:r>
              <a:rPr lang="en-US" sz="40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of making </a:t>
            </a:r>
            <a:r>
              <a:rPr lang="en-US" sz="40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models because I</a:t>
            </a:r>
            <a:r>
              <a:rPr lang="en-US" sz="40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’m</a:t>
            </a:r>
            <a:r>
              <a:rPr lang="en-US" sz="40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not patient.</a:t>
            </a:r>
            <a:endParaRPr sz="4000" b="1" dirty="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8"/>
          <p:cNvGrpSpPr/>
          <p:nvPr/>
        </p:nvGrpSpPr>
        <p:grpSpPr>
          <a:xfrm>
            <a:off x="-1905" y="1905"/>
            <a:ext cx="12192000" cy="740201"/>
            <a:chOff x="0" y="-3"/>
            <a:chExt cx="12192000" cy="1083309"/>
          </a:xfrm>
          <a:solidFill>
            <a:srgbClr val="FFFF00"/>
          </a:solidFill>
        </p:grpSpPr>
        <p:sp>
          <p:nvSpPr>
            <p:cNvPr id="212" name="Google Shape;212;p8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8"/>
          <p:cNvSpPr/>
          <p:nvPr/>
        </p:nvSpPr>
        <p:spPr>
          <a:xfrm>
            <a:off x="664638" y="708994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1407840" y="783036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sz="2800" b="1" dirty="0">
              <a:solidFill>
                <a:srgbClr val="000099"/>
              </a:solidFill>
              <a:sym typeface="Arial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717423" y="57825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18" name="Google Shape;218;p8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19" name="Google Shape;219;p8"/>
          <p:cNvSpPr txBox="1"/>
          <p:nvPr/>
        </p:nvSpPr>
        <p:spPr>
          <a:xfrm>
            <a:off x="731227" y="1237494"/>
            <a:ext cx="11281068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why / you / not into / cook? </a:t>
            </a: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b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because / often / burn / myself. </a:t>
            </a: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friends / keen / do judo / and / they / go / judo club / </a:t>
            </a:r>
            <a:r>
              <a:rPr lang="en-US" sz="4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Sunday. </a:t>
            </a: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</a:t>
            </a: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909357" y="1740598"/>
            <a:ext cx="768887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Why </a:t>
            </a:r>
            <a:r>
              <a:rPr lang="en-US" sz="40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en-US" sz="40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you not into </a:t>
            </a:r>
            <a:r>
              <a:rPr lang="en-US" sz="40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cooking</a:t>
            </a:r>
            <a:r>
              <a:rPr lang="en-US" sz="40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000" b="1"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1038258" y="2970269"/>
            <a:ext cx="688207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Because </a:t>
            </a:r>
            <a:r>
              <a:rPr lang="en-US" sz="40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US" sz="40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often burn myself.</a:t>
            </a:r>
            <a:endParaRPr sz="4000" b="1"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731227" y="4814808"/>
            <a:ext cx="1118581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My friends </a:t>
            </a:r>
            <a:r>
              <a:rPr lang="en-US" sz="40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en-US" sz="40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keen </a:t>
            </a:r>
            <a:r>
              <a:rPr lang="en-US" sz="40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on doing </a:t>
            </a:r>
            <a:r>
              <a:rPr lang="en-US" sz="40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judo, </a:t>
            </a:r>
            <a:r>
              <a:rPr lang="en-US" sz="4000" b="1" dirty="0" smtClean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40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they go </a:t>
            </a:r>
            <a:r>
              <a:rPr lang="en-US" sz="40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to the</a:t>
            </a:r>
            <a:r>
              <a:rPr lang="en-US" sz="40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judo club every Sunday.</a:t>
            </a:r>
            <a:endParaRPr sz="4000" b="1"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9"/>
          <p:cNvGrpSpPr/>
          <p:nvPr/>
        </p:nvGrpSpPr>
        <p:grpSpPr>
          <a:xfrm>
            <a:off x="-1905" y="1905"/>
            <a:ext cx="12192000" cy="839391"/>
            <a:chOff x="0" y="-3"/>
            <a:chExt cx="12192000" cy="1083309"/>
          </a:xfrm>
          <a:solidFill>
            <a:srgbClr val="00CC00"/>
          </a:solidFill>
        </p:grpSpPr>
        <p:sp>
          <p:nvSpPr>
            <p:cNvPr id="229" name="Google Shape;229;p9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9"/>
          <p:cNvSpPr txBox="1"/>
          <p:nvPr/>
        </p:nvSpPr>
        <p:spPr>
          <a:xfrm>
            <a:off x="1131587" y="848708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Fill in each blank with the correct form(s) of the verb in brackets.</a:t>
            </a:r>
            <a:endParaRPr dirty="0">
              <a:solidFill>
                <a:srgbClr val="FF0066"/>
              </a:solidFill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411757" y="76315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487067" y="68874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218368" y="963060"/>
            <a:ext cx="11889177" cy="59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Does Tom enjoy (</a:t>
            </a:r>
            <a:r>
              <a:rPr lang="en-US" sz="36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cycle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_________ in the park with his friends? </a:t>
            </a:r>
            <a:endParaRPr sz="3600" b="1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Some teenagers don’t like (</a:t>
            </a:r>
            <a:r>
              <a:rPr lang="en-US" sz="36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read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comic books. </a:t>
            </a:r>
            <a:endParaRPr sz="3600" b="1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 detests (</a:t>
            </a:r>
            <a:r>
              <a:rPr lang="en-US" sz="36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play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_________ sport because it’s tiring. </a:t>
            </a:r>
            <a:endParaRPr sz="3600" b="1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Trang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Ann love (</a:t>
            </a:r>
            <a:r>
              <a:rPr lang="en-US" sz="36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chat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______________ with each other in their free time. </a:t>
            </a:r>
            <a:endParaRPr sz="3600" b="1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do Nam and Mark prefer (</a:t>
            </a:r>
            <a:r>
              <a:rPr lang="en-US" sz="36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 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weekend? </a:t>
            </a:r>
            <a:endParaRPr sz="3600" b="1" dirty="0"/>
          </a:p>
        </p:txBody>
      </p:sp>
      <p:sp>
        <p:nvSpPr>
          <p:cNvPr id="237" name="Google Shape;237;p9"/>
          <p:cNvSpPr txBox="1"/>
          <p:nvPr/>
        </p:nvSpPr>
        <p:spPr>
          <a:xfrm>
            <a:off x="4354740" y="1097320"/>
            <a:ext cx="361643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cycling </a:t>
            </a:r>
            <a:endParaRPr sz="4000" b="1" dirty="0">
              <a:solidFill>
                <a:srgbClr val="000099"/>
              </a:solidFill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6162955" y="2343086"/>
            <a:ext cx="532658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reading / to read </a:t>
            </a:r>
            <a:endParaRPr sz="4000" b="1" dirty="0">
              <a:solidFill>
                <a:srgbClr val="000099"/>
              </a:solidFill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3535334" y="3422417"/>
            <a:ext cx="361643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playing</a:t>
            </a:r>
            <a:endParaRPr sz="4000" b="1" dirty="0">
              <a:solidFill>
                <a:srgbClr val="000099"/>
              </a:solidFill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4900557" y="4296676"/>
            <a:ext cx="532658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chatting / to chat</a:t>
            </a:r>
            <a:endParaRPr sz="4000" b="1">
              <a:solidFill>
                <a:srgbClr val="000099"/>
              </a:solidFill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5865829" y="5574154"/>
            <a:ext cx="421068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doing / to do</a:t>
            </a:r>
            <a:endParaRPr sz="4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810</Words>
  <Application>Microsoft Office PowerPoint</Application>
  <PresentationFormat>Widescreen</PresentationFormat>
  <Paragraphs>130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Noto Sans Symbols</vt:lpstr>
      <vt:lpstr>Calibri</vt:lpstr>
      <vt:lpstr>Open Sans</vt:lpstr>
      <vt:lpstr>Corsiva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10</cp:revision>
  <dcterms:created xsi:type="dcterms:W3CDTF">2020-12-09T02:04:09Z</dcterms:created>
  <dcterms:modified xsi:type="dcterms:W3CDTF">2024-09-16T15:25:31Z</dcterms:modified>
</cp:coreProperties>
</file>