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65"/>
  </p:notesMasterIdLst>
  <p:sldIdLst>
    <p:sldId id="257" r:id="rId2"/>
    <p:sldId id="256" r:id="rId3"/>
    <p:sldId id="365" r:id="rId4"/>
    <p:sldId id="273" r:id="rId5"/>
    <p:sldId id="258" r:id="rId6"/>
    <p:sldId id="359" r:id="rId7"/>
    <p:sldId id="366" r:id="rId8"/>
    <p:sldId id="367" r:id="rId9"/>
    <p:sldId id="337" r:id="rId10"/>
    <p:sldId id="368" r:id="rId11"/>
    <p:sldId id="338" r:id="rId12"/>
    <p:sldId id="325" r:id="rId13"/>
    <p:sldId id="339" r:id="rId14"/>
    <p:sldId id="349" r:id="rId15"/>
    <p:sldId id="340" r:id="rId16"/>
    <p:sldId id="335" r:id="rId17"/>
    <p:sldId id="324" r:id="rId18"/>
    <p:sldId id="344" r:id="rId19"/>
    <p:sldId id="347" r:id="rId20"/>
    <p:sldId id="308" r:id="rId21"/>
    <p:sldId id="351" r:id="rId22"/>
    <p:sldId id="350" r:id="rId23"/>
    <p:sldId id="352" r:id="rId24"/>
    <p:sldId id="369" r:id="rId25"/>
    <p:sldId id="358" r:id="rId26"/>
    <p:sldId id="353" r:id="rId27"/>
    <p:sldId id="354" r:id="rId28"/>
    <p:sldId id="355" r:id="rId29"/>
    <p:sldId id="356" r:id="rId30"/>
    <p:sldId id="317" r:id="rId31"/>
    <p:sldId id="294" r:id="rId32"/>
    <p:sldId id="261" r:id="rId33"/>
    <p:sldId id="361" r:id="rId34"/>
    <p:sldId id="362" r:id="rId35"/>
    <p:sldId id="357" r:id="rId36"/>
    <p:sldId id="363" r:id="rId37"/>
    <p:sldId id="371" r:id="rId38"/>
    <p:sldId id="372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73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7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E78D6"/>
    <a:srgbClr val="E6E6E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88" d="100"/>
          <a:sy n="88" d="100"/>
        </p:scale>
        <p:origin x="25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079D5-4C78-432F-B90B-91F77192677A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CE498E-3552-4691-8A85-69F5E056B4D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3200" dirty="0">
              <a:latin typeface="+mn-lt"/>
            </a:rPr>
            <a:t>Ước lượng khối lượng vật cần đo.</a:t>
          </a:r>
          <a:endParaRPr lang="en-US" sz="3200" dirty="0">
            <a:latin typeface="+mn-lt"/>
          </a:endParaRPr>
        </a:p>
      </dgm:t>
    </dgm:pt>
    <dgm:pt modelId="{66016E3E-3867-41FC-9B45-ECEC926AAA1C}" type="parTrans" cxnId="{3A43BB65-5E18-4442-B825-E880ABDC171B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2BB5445D-17ED-4450-9A49-78A7DE8660F6}" type="sibTrans" cxnId="{3A43BB65-5E18-4442-B825-E880ABDC171B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8EBFEC83-BFF5-4144-A8D5-80969209218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3200" dirty="0">
              <a:latin typeface="+mn-lt"/>
            </a:rPr>
            <a:t>Chọn cân có GHĐ và ĐCNN phù hợp.</a:t>
          </a:r>
          <a:endParaRPr lang="en-US" sz="3200" dirty="0">
            <a:latin typeface="+mn-lt"/>
          </a:endParaRPr>
        </a:p>
      </dgm:t>
    </dgm:pt>
    <dgm:pt modelId="{52FF4D7E-43BA-45AB-826C-413F333BE376}" type="parTrans" cxnId="{9CB21688-AA0E-4D44-9B5D-7FE7A7A931B1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6ACF4552-C5DA-4165-90FC-6F0C0645687D}" type="sibTrans" cxnId="{9CB21688-AA0E-4D44-9B5D-7FE7A7A931B1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92B635F1-AC66-442D-BF82-17AA58B4108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vi-VN" sz="2800" dirty="0">
              <a:latin typeface="+mn-lt"/>
            </a:rPr>
            <a:t>Hiệu ch</a:t>
          </a:r>
          <a:r>
            <a:rPr lang="en-US" sz="2800" dirty="0">
              <a:latin typeface="+mn-lt"/>
            </a:rPr>
            <a:t>ỉ</a:t>
          </a:r>
          <a:r>
            <a:rPr lang="vi-VN" sz="2800" dirty="0">
              <a:latin typeface="+mn-lt"/>
            </a:rPr>
            <a:t>nh cân đúng cách trước khi đo.</a:t>
          </a:r>
          <a:endParaRPr lang="en-US" sz="2800" dirty="0">
            <a:latin typeface="+mn-lt"/>
          </a:endParaRPr>
        </a:p>
      </dgm:t>
    </dgm:pt>
    <dgm:pt modelId="{5F716A1F-A4C7-4944-8379-EE50A69CA6C3}" type="parTrans" cxnId="{28EDCB69-75AD-4463-96E1-8819D30B2844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BA4B7ED0-A54D-4CF2-B3F6-BA4352228C97}" type="sibTrans" cxnId="{28EDCB69-75AD-4463-96E1-8819D30B2844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D75B77FD-7EB0-4091-9301-3018443E80C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3200" dirty="0">
              <a:latin typeface="+mn-lt"/>
            </a:rPr>
            <a:t>Đặt vật lên cân hoặc treo vật vào móc cân.</a:t>
          </a:r>
        </a:p>
      </dgm:t>
    </dgm:pt>
    <dgm:pt modelId="{067609D9-5364-4822-AF2F-956885DDF62F}" type="parTrans" cxnId="{A0992022-9E21-411F-8ED3-B1A9F8F71E7A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39EF3C74-6041-4C22-BB8B-970AF670CC60}" type="sibTrans" cxnId="{A0992022-9E21-411F-8ED3-B1A9F8F71E7A}">
      <dgm:prSet/>
      <dgm:spPr/>
      <dgm:t>
        <a:bodyPr/>
        <a:lstStyle/>
        <a:p>
          <a:endParaRPr lang="en-US" sz="4000">
            <a:latin typeface="+mn-lt"/>
          </a:endParaRPr>
        </a:p>
      </dgm:t>
    </dgm:pt>
    <dgm:pt modelId="{F40C6017-DE17-4B57-B038-AE75046BDC19}">
      <dgm:prSet custT="1"/>
      <dgm:spPr>
        <a:solidFill>
          <a:srgbClr val="AE78D6"/>
        </a:solidFill>
      </dgm:spPr>
      <dgm:t>
        <a:bodyPr/>
        <a:lstStyle/>
        <a:p>
          <a:r>
            <a:rPr lang="vi-VN" sz="3200" dirty="0">
              <a:latin typeface="+mn-lt"/>
              <a:cs typeface="Times New Roman" panose="02020603050405020304" pitchFamily="18" charset="0"/>
            </a:rPr>
            <a:t>Đọc và ghi kết quả mỗi lần theo vạch chia gần nhất với đầu kim của cân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+mn-lt"/>
              <a:cs typeface="Times New Roman" panose="02020603050405020304" pitchFamily="18" charset="0"/>
            </a:rPr>
            <a:t>chữ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+mn-lt"/>
              <a:cs typeface="Times New Roman" panose="02020603050405020304" pitchFamily="18" charset="0"/>
            </a:rPr>
            <a:t>số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+mn-lt"/>
              <a:cs typeface="Times New Roman" panose="02020603050405020304" pitchFamily="18" charset="0"/>
            </a:rPr>
            <a:t>cuối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+mn-lt"/>
              <a:cs typeface="Times New Roman" panose="02020603050405020304" pitchFamily="18" charset="0"/>
            </a:rPr>
            <a:t>cùng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+mn-lt"/>
              <a:cs typeface="Times New Roman" panose="02020603050405020304" pitchFamily="18" charset="0"/>
            </a:rPr>
            <a:t>theo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 ĐCNN</a:t>
          </a:r>
          <a:r>
            <a:rPr lang="vi-VN" sz="3200" dirty="0">
              <a:latin typeface="+mn-lt"/>
              <a:cs typeface="Times New Roman" panose="02020603050405020304" pitchFamily="18" charset="0"/>
            </a:rPr>
            <a:t>.</a:t>
          </a:r>
          <a:endParaRPr lang="vi-VN" sz="3200" dirty="0">
            <a:latin typeface="+mn-lt"/>
          </a:endParaRPr>
        </a:p>
      </dgm:t>
    </dgm:pt>
    <dgm:pt modelId="{48B5A4ED-9C8C-49B6-8A89-8D2745F1D6F2}" type="parTrans" cxnId="{8B95264E-90DC-46E9-A923-1E40470025E4}">
      <dgm:prSet/>
      <dgm:spPr/>
      <dgm:t>
        <a:bodyPr/>
        <a:lstStyle/>
        <a:p>
          <a:endParaRPr lang="en-US"/>
        </a:p>
      </dgm:t>
    </dgm:pt>
    <dgm:pt modelId="{9644E873-CB51-43A1-A915-A0FA9ABCE2C5}" type="sibTrans" cxnId="{8B95264E-90DC-46E9-A923-1E40470025E4}">
      <dgm:prSet/>
      <dgm:spPr/>
      <dgm:t>
        <a:bodyPr/>
        <a:lstStyle/>
        <a:p>
          <a:endParaRPr lang="en-US"/>
        </a:p>
      </dgm:t>
    </dgm:pt>
    <dgm:pt modelId="{3870E613-8394-4549-8290-878037B496EE}" type="pres">
      <dgm:prSet presAssocID="{C27079D5-4C78-432F-B90B-91F77192677A}" presName="Name0" presStyleCnt="0">
        <dgm:presLayoutVars>
          <dgm:chMax val="7"/>
          <dgm:chPref val="7"/>
          <dgm:dir/>
        </dgm:presLayoutVars>
      </dgm:prSet>
      <dgm:spPr/>
    </dgm:pt>
    <dgm:pt modelId="{308FB031-4ADF-4CD4-92F9-05A7C7B3717F}" type="pres">
      <dgm:prSet presAssocID="{C27079D5-4C78-432F-B90B-91F77192677A}" presName="Name1" presStyleCnt="0"/>
      <dgm:spPr/>
    </dgm:pt>
    <dgm:pt modelId="{158ADD06-EA06-4F1A-8DCA-C804495FAE8C}" type="pres">
      <dgm:prSet presAssocID="{C27079D5-4C78-432F-B90B-91F77192677A}" presName="cycle" presStyleCnt="0"/>
      <dgm:spPr/>
    </dgm:pt>
    <dgm:pt modelId="{49FFA741-925B-44C2-A58F-99CBD075FC60}" type="pres">
      <dgm:prSet presAssocID="{C27079D5-4C78-432F-B90B-91F77192677A}" presName="srcNode" presStyleLbl="node1" presStyleIdx="0" presStyleCnt="5"/>
      <dgm:spPr/>
    </dgm:pt>
    <dgm:pt modelId="{3016D1D9-FEE7-4EDE-A23E-17B73B554E78}" type="pres">
      <dgm:prSet presAssocID="{C27079D5-4C78-432F-B90B-91F77192677A}" presName="conn" presStyleLbl="parChTrans1D2" presStyleIdx="0" presStyleCnt="1"/>
      <dgm:spPr/>
    </dgm:pt>
    <dgm:pt modelId="{63832921-13B7-4FCB-9176-8945F2BEF012}" type="pres">
      <dgm:prSet presAssocID="{C27079D5-4C78-432F-B90B-91F77192677A}" presName="extraNode" presStyleLbl="node1" presStyleIdx="0" presStyleCnt="5"/>
      <dgm:spPr/>
    </dgm:pt>
    <dgm:pt modelId="{F6537BF7-27BB-4697-AD7B-AA744B158B67}" type="pres">
      <dgm:prSet presAssocID="{C27079D5-4C78-432F-B90B-91F77192677A}" presName="dstNode" presStyleLbl="node1" presStyleIdx="0" presStyleCnt="5"/>
      <dgm:spPr/>
    </dgm:pt>
    <dgm:pt modelId="{519C0656-A57C-4209-93B8-FE02C1B89B61}" type="pres">
      <dgm:prSet presAssocID="{A5CE498E-3552-4691-8A85-69F5E056B4DD}" presName="text_1" presStyleLbl="node1" presStyleIdx="0" presStyleCnt="5">
        <dgm:presLayoutVars>
          <dgm:bulletEnabled val="1"/>
        </dgm:presLayoutVars>
      </dgm:prSet>
      <dgm:spPr/>
    </dgm:pt>
    <dgm:pt modelId="{19A8F286-6ED9-43A9-AF46-B2A4F8DAE3CF}" type="pres">
      <dgm:prSet presAssocID="{A5CE498E-3552-4691-8A85-69F5E056B4DD}" presName="accent_1" presStyleCnt="0"/>
      <dgm:spPr/>
    </dgm:pt>
    <dgm:pt modelId="{2DDD6A49-F774-4C74-BE9B-2497526CEF7A}" type="pres">
      <dgm:prSet presAssocID="{A5CE498E-3552-4691-8A85-69F5E056B4DD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00F011EF-57EE-4501-AA9B-092E9FB7BDC6}" type="pres">
      <dgm:prSet presAssocID="{8EBFEC83-BFF5-4144-A8D5-80969209218D}" presName="text_2" presStyleLbl="node1" presStyleIdx="1" presStyleCnt="5">
        <dgm:presLayoutVars>
          <dgm:bulletEnabled val="1"/>
        </dgm:presLayoutVars>
      </dgm:prSet>
      <dgm:spPr/>
    </dgm:pt>
    <dgm:pt modelId="{55901FBA-A883-4A29-B463-21E642CCBC09}" type="pres">
      <dgm:prSet presAssocID="{8EBFEC83-BFF5-4144-A8D5-80969209218D}" presName="accent_2" presStyleCnt="0"/>
      <dgm:spPr/>
    </dgm:pt>
    <dgm:pt modelId="{15F6B6A0-1E89-499E-86E2-3B4398A0F801}" type="pres">
      <dgm:prSet presAssocID="{8EBFEC83-BFF5-4144-A8D5-80969209218D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t="-12000" b="-12000"/>
          </a:stretch>
        </a:blipFill>
      </dgm:spPr>
    </dgm:pt>
    <dgm:pt modelId="{338A595B-AA61-47C4-A284-BC5D76881C90}" type="pres">
      <dgm:prSet presAssocID="{92B635F1-AC66-442D-BF82-17AA58B41088}" presName="text_3" presStyleLbl="node1" presStyleIdx="2" presStyleCnt="5" custScaleY="150026">
        <dgm:presLayoutVars>
          <dgm:bulletEnabled val="1"/>
        </dgm:presLayoutVars>
      </dgm:prSet>
      <dgm:spPr/>
    </dgm:pt>
    <dgm:pt modelId="{D6EFC410-AE01-4347-AD24-9F1F9A15FAC3}" type="pres">
      <dgm:prSet presAssocID="{92B635F1-AC66-442D-BF82-17AA58B41088}" presName="accent_3" presStyleCnt="0"/>
      <dgm:spPr/>
    </dgm:pt>
    <dgm:pt modelId="{B0945B0F-426F-4420-B57B-1BA3F7FC2CA2}" type="pres">
      <dgm:prSet presAssocID="{92B635F1-AC66-442D-BF82-17AA58B41088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0F3C9CAA-FC31-4CC3-BB08-8AA22B088321}" type="pres">
      <dgm:prSet presAssocID="{D75B77FD-7EB0-4091-9301-3018443E80C0}" presName="text_4" presStyleLbl="node1" presStyleIdx="3" presStyleCnt="5">
        <dgm:presLayoutVars>
          <dgm:bulletEnabled val="1"/>
        </dgm:presLayoutVars>
      </dgm:prSet>
      <dgm:spPr/>
    </dgm:pt>
    <dgm:pt modelId="{F4571B14-BB17-4C40-A31D-232F2305EDE0}" type="pres">
      <dgm:prSet presAssocID="{D75B77FD-7EB0-4091-9301-3018443E80C0}" presName="accent_4" presStyleCnt="0"/>
      <dgm:spPr/>
    </dgm:pt>
    <dgm:pt modelId="{69C09FB1-2EC6-4B0E-B8DA-1685BF448C76}" type="pres">
      <dgm:prSet presAssocID="{D75B77FD-7EB0-4091-9301-3018443E80C0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 t="-12000" b="-12000"/>
          </a:stretch>
        </a:blipFill>
      </dgm:spPr>
    </dgm:pt>
    <dgm:pt modelId="{D47CC33A-063B-4306-920A-132DE943027F}" type="pres">
      <dgm:prSet presAssocID="{F40C6017-DE17-4B57-B038-AE75046BDC19}" presName="text_5" presStyleLbl="node1" presStyleIdx="4" presStyleCnt="5" custScaleY="178322">
        <dgm:presLayoutVars>
          <dgm:bulletEnabled val="1"/>
        </dgm:presLayoutVars>
      </dgm:prSet>
      <dgm:spPr/>
    </dgm:pt>
    <dgm:pt modelId="{DD6232CB-F4D1-4203-BDEA-9ECD57E44E42}" type="pres">
      <dgm:prSet presAssocID="{F40C6017-DE17-4B57-B038-AE75046BDC19}" presName="accent_5" presStyleCnt="0"/>
      <dgm:spPr/>
    </dgm:pt>
    <dgm:pt modelId="{2CCFD0CF-A68B-4694-AE79-7FB92CCD4C81}" type="pres">
      <dgm:prSet presAssocID="{F40C6017-DE17-4B57-B038-AE75046BDC19}" presName="accentRepeatNode" presStyleLbl="solidFgAcc1" presStyleIdx="4" presStyleCnt="5" custLinFactNeighborX="7512" custLinFactNeighborY="-3545"/>
      <dgm:spPr/>
    </dgm:pt>
  </dgm:ptLst>
  <dgm:cxnLst>
    <dgm:cxn modelId="{0072210E-3B9B-4CDF-9BF0-AE79AFE8A728}" type="presOf" srcId="{F40C6017-DE17-4B57-B038-AE75046BDC19}" destId="{D47CC33A-063B-4306-920A-132DE943027F}" srcOrd="0" destOrd="0" presId="urn:microsoft.com/office/officeart/2008/layout/VerticalCurvedList"/>
    <dgm:cxn modelId="{A0992022-9E21-411F-8ED3-B1A9F8F71E7A}" srcId="{C27079D5-4C78-432F-B90B-91F77192677A}" destId="{D75B77FD-7EB0-4091-9301-3018443E80C0}" srcOrd="3" destOrd="0" parTransId="{067609D9-5364-4822-AF2F-956885DDF62F}" sibTransId="{39EF3C74-6041-4C22-BB8B-970AF670CC60}"/>
    <dgm:cxn modelId="{09774660-9A24-4DF9-8E4B-31964FB3873E}" type="presOf" srcId="{C27079D5-4C78-432F-B90B-91F77192677A}" destId="{3870E613-8394-4549-8290-878037B496EE}" srcOrd="0" destOrd="0" presId="urn:microsoft.com/office/officeart/2008/layout/VerticalCurvedList"/>
    <dgm:cxn modelId="{3A43BB65-5E18-4442-B825-E880ABDC171B}" srcId="{C27079D5-4C78-432F-B90B-91F77192677A}" destId="{A5CE498E-3552-4691-8A85-69F5E056B4DD}" srcOrd="0" destOrd="0" parTransId="{66016E3E-3867-41FC-9B45-ECEC926AAA1C}" sibTransId="{2BB5445D-17ED-4450-9A49-78A7DE8660F6}"/>
    <dgm:cxn modelId="{28EDCB69-75AD-4463-96E1-8819D30B2844}" srcId="{C27079D5-4C78-432F-B90B-91F77192677A}" destId="{92B635F1-AC66-442D-BF82-17AA58B41088}" srcOrd="2" destOrd="0" parTransId="{5F716A1F-A4C7-4944-8379-EE50A69CA6C3}" sibTransId="{BA4B7ED0-A54D-4CF2-B3F6-BA4352228C97}"/>
    <dgm:cxn modelId="{8B95264E-90DC-46E9-A923-1E40470025E4}" srcId="{C27079D5-4C78-432F-B90B-91F77192677A}" destId="{F40C6017-DE17-4B57-B038-AE75046BDC19}" srcOrd="4" destOrd="0" parTransId="{48B5A4ED-9C8C-49B6-8A89-8D2745F1D6F2}" sibTransId="{9644E873-CB51-43A1-A915-A0FA9ABCE2C5}"/>
    <dgm:cxn modelId="{D047426E-9E26-47DC-9230-3A033BA82CF8}" type="presOf" srcId="{A5CE498E-3552-4691-8A85-69F5E056B4DD}" destId="{519C0656-A57C-4209-93B8-FE02C1B89B61}" srcOrd="0" destOrd="0" presId="urn:microsoft.com/office/officeart/2008/layout/VerticalCurvedList"/>
    <dgm:cxn modelId="{83839272-CFE1-41AC-AD86-8E33796D2587}" type="presOf" srcId="{8EBFEC83-BFF5-4144-A8D5-80969209218D}" destId="{00F011EF-57EE-4501-AA9B-092E9FB7BDC6}" srcOrd="0" destOrd="0" presId="urn:microsoft.com/office/officeart/2008/layout/VerticalCurvedList"/>
    <dgm:cxn modelId="{9D56237D-D623-49B0-B6DA-555A06161CDA}" type="presOf" srcId="{D75B77FD-7EB0-4091-9301-3018443E80C0}" destId="{0F3C9CAA-FC31-4CC3-BB08-8AA22B088321}" srcOrd="0" destOrd="0" presId="urn:microsoft.com/office/officeart/2008/layout/VerticalCurvedList"/>
    <dgm:cxn modelId="{4D0CA481-A1C1-414E-A8F2-2E9B722ED82C}" type="presOf" srcId="{92B635F1-AC66-442D-BF82-17AA58B41088}" destId="{338A595B-AA61-47C4-A284-BC5D76881C90}" srcOrd="0" destOrd="0" presId="urn:microsoft.com/office/officeart/2008/layout/VerticalCurvedList"/>
    <dgm:cxn modelId="{9CB21688-AA0E-4D44-9B5D-7FE7A7A931B1}" srcId="{C27079D5-4C78-432F-B90B-91F77192677A}" destId="{8EBFEC83-BFF5-4144-A8D5-80969209218D}" srcOrd="1" destOrd="0" parTransId="{52FF4D7E-43BA-45AB-826C-413F333BE376}" sibTransId="{6ACF4552-C5DA-4165-90FC-6F0C0645687D}"/>
    <dgm:cxn modelId="{77750E8C-A1F2-489F-B26B-074C2E363119}" type="presOf" srcId="{2BB5445D-17ED-4450-9A49-78A7DE8660F6}" destId="{3016D1D9-FEE7-4EDE-A23E-17B73B554E78}" srcOrd="0" destOrd="0" presId="urn:microsoft.com/office/officeart/2008/layout/VerticalCurvedList"/>
    <dgm:cxn modelId="{6930FB50-3177-4C4E-A3DC-0271744436AA}" type="presParOf" srcId="{3870E613-8394-4549-8290-878037B496EE}" destId="{308FB031-4ADF-4CD4-92F9-05A7C7B3717F}" srcOrd="0" destOrd="0" presId="urn:microsoft.com/office/officeart/2008/layout/VerticalCurvedList"/>
    <dgm:cxn modelId="{2A6870ED-4392-4FD9-9367-600E2F49F792}" type="presParOf" srcId="{308FB031-4ADF-4CD4-92F9-05A7C7B3717F}" destId="{158ADD06-EA06-4F1A-8DCA-C804495FAE8C}" srcOrd="0" destOrd="0" presId="urn:microsoft.com/office/officeart/2008/layout/VerticalCurvedList"/>
    <dgm:cxn modelId="{CBBE580D-051F-4488-B724-EC3AD94206BA}" type="presParOf" srcId="{158ADD06-EA06-4F1A-8DCA-C804495FAE8C}" destId="{49FFA741-925B-44C2-A58F-99CBD075FC60}" srcOrd="0" destOrd="0" presId="urn:microsoft.com/office/officeart/2008/layout/VerticalCurvedList"/>
    <dgm:cxn modelId="{2E4C084A-61E6-4B59-9A0C-E888609FF4CF}" type="presParOf" srcId="{158ADD06-EA06-4F1A-8DCA-C804495FAE8C}" destId="{3016D1D9-FEE7-4EDE-A23E-17B73B554E78}" srcOrd="1" destOrd="0" presId="urn:microsoft.com/office/officeart/2008/layout/VerticalCurvedList"/>
    <dgm:cxn modelId="{D31650A8-C9E0-49E7-A6B9-30AB93096CBD}" type="presParOf" srcId="{158ADD06-EA06-4F1A-8DCA-C804495FAE8C}" destId="{63832921-13B7-4FCB-9176-8945F2BEF012}" srcOrd="2" destOrd="0" presId="urn:microsoft.com/office/officeart/2008/layout/VerticalCurvedList"/>
    <dgm:cxn modelId="{19A3419A-A352-47ED-A39F-E888345A4671}" type="presParOf" srcId="{158ADD06-EA06-4F1A-8DCA-C804495FAE8C}" destId="{F6537BF7-27BB-4697-AD7B-AA744B158B67}" srcOrd="3" destOrd="0" presId="urn:microsoft.com/office/officeart/2008/layout/VerticalCurvedList"/>
    <dgm:cxn modelId="{B11E959E-9E50-40EF-AA44-790B6AE35921}" type="presParOf" srcId="{308FB031-4ADF-4CD4-92F9-05A7C7B3717F}" destId="{519C0656-A57C-4209-93B8-FE02C1B89B61}" srcOrd="1" destOrd="0" presId="urn:microsoft.com/office/officeart/2008/layout/VerticalCurvedList"/>
    <dgm:cxn modelId="{24094D37-8B7C-43BF-9195-B2AAA6457787}" type="presParOf" srcId="{308FB031-4ADF-4CD4-92F9-05A7C7B3717F}" destId="{19A8F286-6ED9-43A9-AF46-B2A4F8DAE3CF}" srcOrd="2" destOrd="0" presId="urn:microsoft.com/office/officeart/2008/layout/VerticalCurvedList"/>
    <dgm:cxn modelId="{577321E7-A47F-46EE-925D-EEEA2241F53C}" type="presParOf" srcId="{19A8F286-6ED9-43A9-AF46-B2A4F8DAE3CF}" destId="{2DDD6A49-F774-4C74-BE9B-2497526CEF7A}" srcOrd="0" destOrd="0" presId="urn:microsoft.com/office/officeart/2008/layout/VerticalCurvedList"/>
    <dgm:cxn modelId="{6417A382-8A17-4C8C-A7D6-7AFC5B437F35}" type="presParOf" srcId="{308FB031-4ADF-4CD4-92F9-05A7C7B3717F}" destId="{00F011EF-57EE-4501-AA9B-092E9FB7BDC6}" srcOrd="3" destOrd="0" presId="urn:microsoft.com/office/officeart/2008/layout/VerticalCurvedList"/>
    <dgm:cxn modelId="{D6118421-7081-44BC-9159-9B56D0EE1ABE}" type="presParOf" srcId="{308FB031-4ADF-4CD4-92F9-05A7C7B3717F}" destId="{55901FBA-A883-4A29-B463-21E642CCBC09}" srcOrd="4" destOrd="0" presId="urn:microsoft.com/office/officeart/2008/layout/VerticalCurvedList"/>
    <dgm:cxn modelId="{46D289AF-7BDF-4C46-8552-F38BEEBB8CD3}" type="presParOf" srcId="{55901FBA-A883-4A29-B463-21E642CCBC09}" destId="{15F6B6A0-1E89-499E-86E2-3B4398A0F801}" srcOrd="0" destOrd="0" presId="urn:microsoft.com/office/officeart/2008/layout/VerticalCurvedList"/>
    <dgm:cxn modelId="{ECB01D2D-0071-4ABE-8924-46BA74E3A153}" type="presParOf" srcId="{308FB031-4ADF-4CD4-92F9-05A7C7B3717F}" destId="{338A595B-AA61-47C4-A284-BC5D76881C90}" srcOrd="5" destOrd="0" presId="urn:microsoft.com/office/officeart/2008/layout/VerticalCurvedList"/>
    <dgm:cxn modelId="{1BB029A6-59A0-430F-887C-4670CA23E0AE}" type="presParOf" srcId="{308FB031-4ADF-4CD4-92F9-05A7C7B3717F}" destId="{D6EFC410-AE01-4347-AD24-9F1F9A15FAC3}" srcOrd="6" destOrd="0" presId="urn:microsoft.com/office/officeart/2008/layout/VerticalCurvedList"/>
    <dgm:cxn modelId="{1B125B36-7E16-4F79-8CD1-A2C6300802C2}" type="presParOf" srcId="{D6EFC410-AE01-4347-AD24-9F1F9A15FAC3}" destId="{B0945B0F-426F-4420-B57B-1BA3F7FC2CA2}" srcOrd="0" destOrd="0" presId="urn:microsoft.com/office/officeart/2008/layout/VerticalCurvedList"/>
    <dgm:cxn modelId="{5243B05F-0328-451E-9FD2-CC01A8F207CD}" type="presParOf" srcId="{308FB031-4ADF-4CD4-92F9-05A7C7B3717F}" destId="{0F3C9CAA-FC31-4CC3-BB08-8AA22B088321}" srcOrd="7" destOrd="0" presId="urn:microsoft.com/office/officeart/2008/layout/VerticalCurvedList"/>
    <dgm:cxn modelId="{ECAD50D9-9FCA-4AAE-A353-1DADBD3C5E3A}" type="presParOf" srcId="{308FB031-4ADF-4CD4-92F9-05A7C7B3717F}" destId="{F4571B14-BB17-4C40-A31D-232F2305EDE0}" srcOrd="8" destOrd="0" presId="urn:microsoft.com/office/officeart/2008/layout/VerticalCurvedList"/>
    <dgm:cxn modelId="{A180BF8E-8A63-42B1-9419-5759D333A7DB}" type="presParOf" srcId="{F4571B14-BB17-4C40-A31D-232F2305EDE0}" destId="{69C09FB1-2EC6-4B0E-B8DA-1685BF448C76}" srcOrd="0" destOrd="0" presId="urn:microsoft.com/office/officeart/2008/layout/VerticalCurvedList"/>
    <dgm:cxn modelId="{23F57E6E-17B3-433A-AFE0-4133A1657E44}" type="presParOf" srcId="{308FB031-4ADF-4CD4-92F9-05A7C7B3717F}" destId="{D47CC33A-063B-4306-920A-132DE943027F}" srcOrd="9" destOrd="0" presId="urn:microsoft.com/office/officeart/2008/layout/VerticalCurvedList"/>
    <dgm:cxn modelId="{1FB9364B-1E22-45C8-A3F7-1F51C55E2153}" type="presParOf" srcId="{308FB031-4ADF-4CD4-92F9-05A7C7B3717F}" destId="{DD6232CB-F4D1-4203-BDEA-9ECD57E44E42}" srcOrd="10" destOrd="0" presId="urn:microsoft.com/office/officeart/2008/layout/VerticalCurvedList"/>
    <dgm:cxn modelId="{94FBB002-DF42-451E-8B57-129BA808BCF5}" type="presParOf" srcId="{DD6232CB-F4D1-4203-BDEA-9ECD57E44E42}" destId="{2CCFD0CF-A68B-4694-AE79-7FB92CCD4C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6D1D9-FEE7-4EDE-A23E-17B73B554E78}">
      <dsp:nvSpPr>
        <dsp:cNvPr id="0" name=""/>
        <dsp:cNvSpPr/>
      </dsp:nvSpPr>
      <dsp:spPr>
        <a:xfrm>
          <a:off x="-6205202" y="-971339"/>
          <a:ext cx="7386409" cy="7386409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C0656-A57C-4209-93B8-FE02C1B89B61}">
      <dsp:nvSpPr>
        <dsp:cNvPr id="0" name=""/>
        <dsp:cNvSpPr/>
      </dsp:nvSpPr>
      <dsp:spPr>
        <a:xfrm>
          <a:off x="516106" y="320841"/>
          <a:ext cx="11215446" cy="686195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4466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n-lt"/>
            </a:rPr>
            <a:t>Ước lượng khối lượng vật cần đo.</a:t>
          </a:r>
          <a:endParaRPr lang="en-US" sz="3200" kern="1200" dirty="0">
            <a:latin typeface="+mn-lt"/>
          </a:endParaRPr>
        </a:p>
      </dsp:txBody>
      <dsp:txXfrm>
        <a:off x="516106" y="320841"/>
        <a:ext cx="11215446" cy="686195"/>
      </dsp:txXfrm>
    </dsp:sp>
    <dsp:sp modelId="{2DDD6A49-F774-4C74-BE9B-2497526CEF7A}">
      <dsp:nvSpPr>
        <dsp:cNvPr id="0" name=""/>
        <dsp:cNvSpPr/>
      </dsp:nvSpPr>
      <dsp:spPr>
        <a:xfrm>
          <a:off x="87234" y="235066"/>
          <a:ext cx="857743" cy="85774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F011EF-57EE-4501-AA9B-092E9FB7BDC6}">
      <dsp:nvSpPr>
        <dsp:cNvPr id="0" name=""/>
        <dsp:cNvSpPr/>
      </dsp:nvSpPr>
      <dsp:spPr>
        <a:xfrm>
          <a:off x="1007813" y="1349804"/>
          <a:ext cx="10723739" cy="686195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4466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n-lt"/>
            </a:rPr>
            <a:t>Chọn cân có GHĐ và ĐCNN phù hợp.</a:t>
          </a:r>
          <a:endParaRPr lang="en-US" sz="3200" kern="1200" dirty="0">
            <a:latin typeface="+mn-lt"/>
          </a:endParaRPr>
        </a:p>
      </dsp:txBody>
      <dsp:txXfrm>
        <a:off x="1007813" y="1349804"/>
        <a:ext cx="10723739" cy="686195"/>
      </dsp:txXfrm>
    </dsp:sp>
    <dsp:sp modelId="{15F6B6A0-1E89-499E-86E2-3B4398A0F801}">
      <dsp:nvSpPr>
        <dsp:cNvPr id="0" name=""/>
        <dsp:cNvSpPr/>
      </dsp:nvSpPr>
      <dsp:spPr>
        <a:xfrm>
          <a:off x="578941" y="1264030"/>
          <a:ext cx="857743" cy="85774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12000" b="-12000"/>
          </a:stretch>
        </a:blip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38A595B-AA61-47C4-A284-BC5D76881C90}">
      <dsp:nvSpPr>
        <dsp:cNvPr id="0" name=""/>
        <dsp:cNvSpPr/>
      </dsp:nvSpPr>
      <dsp:spPr>
        <a:xfrm>
          <a:off x="1158728" y="2207130"/>
          <a:ext cx="10572824" cy="1029471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44667" tIns="71120" rIns="71120" bIns="7112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n-lt"/>
            </a:rPr>
            <a:t>Hiệu ch</a:t>
          </a:r>
          <a:r>
            <a:rPr lang="en-US" sz="2800" kern="1200" dirty="0">
              <a:latin typeface="+mn-lt"/>
            </a:rPr>
            <a:t>ỉ</a:t>
          </a:r>
          <a:r>
            <a:rPr lang="vi-VN" sz="2800" kern="1200" dirty="0">
              <a:latin typeface="+mn-lt"/>
            </a:rPr>
            <a:t>nh cân đúng cách trước khi đo.</a:t>
          </a:r>
          <a:endParaRPr lang="en-US" sz="2800" kern="1200" dirty="0">
            <a:latin typeface="+mn-lt"/>
          </a:endParaRPr>
        </a:p>
      </dsp:txBody>
      <dsp:txXfrm>
        <a:off x="1158728" y="2207130"/>
        <a:ext cx="10572824" cy="1029471"/>
      </dsp:txXfrm>
    </dsp:sp>
    <dsp:sp modelId="{B0945B0F-426F-4420-B57B-1BA3F7FC2CA2}">
      <dsp:nvSpPr>
        <dsp:cNvPr id="0" name=""/>
        <dsp:cNvSpPr/>
      </dsp:nvSpPr>
      <dsp:spPr>
        <a:xfrm>
          <a:off x="729856" y="2292993"/>
          <a:ext cx="857743" cy="85774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t="-12000" b="-12000"/>
          </a:stretch>
        </a:blip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F3C9CAA-FC31-4CC3-BB08-8AA22B088321}">
      <dsp:nvSpPr>
        <dsp:cNvPr id="0" name=""/>
        <dsp:cNvSpPr/>
      </dsp:nvSpPr>
      <dsp:spPr>
        <a:xfrm>
          <a:off x="1007813" y="3407731"/>
          <a:ext cx="10723739" cy="686195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4466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n-lt"/>
            </a:rPr>
            <a:t>Đặt vật lên cân hoặc treo vật vào móc cân.</a:t>
          </a:r>
        </a:p>
      </dsp:txBody>
      <dsp:txXfrm>
        <a:off x="1007813" y="3407731"/>
        <a:ext cx="10723739" cy="686195"/>
      </dsp:txXfrm>
    </dsp:sp>
    <dsp:sp modelId="{69C09FB1-2EC6-4B0E-B8DA-1685BF448C76}">
      <dsp:nvSpPr>
        <dsp:cNvPr id="0" name=""/>
        <dsp:cNvSpPr/>
      </dsp:nvSpPr>
      <dsp:spPr>
        <a:xfrm>
          <a:off x="578941" y="3321957"/>
          <a:ext cx="857743" cy="85774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12000" b="-12000"/>
          </a:stretch>
        </a:blip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47CC33A-063B-4306-920A-132DE943027F}">
      <dsp:nvSpPr>
        <dsp:cNvPr id="0" name=""/>
        <dsp:cNvSpPr/>
      </dsp:nvSpPr>
      <dsp:spPr>
        <a:xfrm>
          <a:off x="516106" y="4167974"/>
          <a:ext cx="11215446" cy="1223636"/>
        </a:xfrm>
        <a:prstGeom prst="rect">
          <a:avLst/>
        </a:prstGeom>
        <a:solidFill>
          <a:srgbClr val="AE78D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466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n-lt"/>
              <a:cs typeface="Times New Roman" panose="02020603050405020304" pitchFamily="18" charset="0"/>
            </a:rPr>
            <a:t>Đọc và ghi kết quả mỗi lần theo vạch chia gần nhất với đầu kim của cân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+mn-lt"/>
              <a:cs typeface="Times New Roman" panose="02020603050405020304" pitchFamily="18" charset="0"/>
            </a:rPr>
            <a:t>chữ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+mn-lt"/>
              <a:cs typeface="Times New Roman" panose="02020603050405020304" pitchFamily="18" charset="0"/>
            </a:rPr>
            <a:t>số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+mn-lt"/>
              <a:cs typeface="Times New Roman" panose="02020603050405020304" pitchFamily="18" charset="0"/>
            </a:rPr>
            <a:t>cuối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+mn-lt"/>
              <a:cs typeface="Times New Roman" panose="02020603050405020304" pitchFamily="18" charset="0"/>
            </a:rPr>
            <a:t>cùng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+mn-lt"/>
              <a:cs typeface="Times New Roman" panose="02020603050405020304" pitchFamily="18" charset="0"/>
            </a:rPr>
            <a:t>theo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 ĐCNN</a:t>
          </a:r>
          <a:r>
            <a:rPr lang="vi-VN" sz="3200" kern="1200" dirty="0">
              <a:latin typeface="+mn-lt"/>
              <a:cs typeface="Times New Roman" panose="02020603050405020304" pitchFamily="18" charset="0"/>
            </a:rPr>
            <a:t>.</a:t>
          </a:r>
          <a:endParaRPr lang="vi-VN" sz="3200" kern="1200" dirty="0">
            <a:latin typeface="+mn-lt"/>
          </a:endParaRPr>
        </a:p>
      </dsp:txBody>
      <dsp:txXfrm>
        <a:off x="516106" y="4167974"/>
        <a:ext cx="11215446" cy="1223636"/>
      </dsp:txXfrm>
    </dsp:sp>
    <dsp:sp modelId="{2CCFD0CF-A68B-4694-AE79-7FB92CCD4C81}">
      <dsp:nvSpPr>
        <dsp:cNvPr id="0" name=""/>
        <dsp:cNvSpPr/>
      </dsp:nvSpPr>
      <dsp:spPr>
        <a:xfrm>
          <a:off x="151668" y="4320513"/>
          <a:ext cx="857743" cy="85774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483B3-DB53-4A98-88D9-664B40A1819F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B886C-021A-48C5-AEDE-3199B97E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3AC2-4FF3-463E-8886-A6A0A3ACDF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30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3AC2-4FF3-463E-8886-A6A0A3ACDF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43D32-2D09-4964-8AED-AF02C993F2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9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3AC2-4FF3-463E-8886-A6A0A3ACDF98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14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A59F-5CD7-48BE-8171-FBFD55134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AF5AB-3870-4949-99EF-280998905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E3699-0216-4658-AE16-9134468D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99CA2-0D98-40AE-8507-0606B513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47B9-754A-4260-82B3-59B924AE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6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D7BD-C7DA-48E0-AF0D-A2230D9E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9B1A9-5B0A-4597-A9B0-189DD7F8D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3416D-02E9-4320-960D-4FA3B622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272C2-B647-4E2B-B8E0-39D42DCD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FDFF7-2F6A-4D0B-B56E-F8F3965A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9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AD349-B509-4BE6-9C1B-A06D7342D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258AB-62B9-49B3-B596-E42F3B93A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5C94-CCAA-4524-9603-973C8B78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2FA3-86EE-42E1-8916-25A0D5F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489BE-D9AE-40DE-8961-547F27F4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2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5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9" y="1179627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1" y="-144808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9" y="386442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30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8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0" y="11028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3" y="14427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2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36"/>
            <a:ext cx="12787928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58" y="454011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7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16" y="286268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3" y="698495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49" y="115416"/>
            <a:ext cx="631335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0" y="-143729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2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2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0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F200-1587-42F4-B171-1DE9A3BF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EB659-9AAC-46DC-966C-5B92392B6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3F5DB-F295-4DD1-90CE-9005D244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01E06-B4EB-4BCD-86B6-BA9CF6CD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EC81-E3D1-45D7-B1C0-3E8AAD3A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4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E001F-4087-43F7-857D-3DDB562E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D2647-90EC-4BD6-BF3B-63B1332C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487B-834A-46F2-9581-CA82F48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851EC-E65F-459C-9685-D091B329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F5EE-CE87-4429-A6CA-9580A59D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4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3C43-4C18-44BB-9915-3403119C6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DCC5-ADD6-4265-A375-CB4B7AA66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1BC6D-A87A-483F-8C08-4A776083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1181F-3913-4E88-8716-9C5CADC8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73153-5C94-45DB-AA90-B5AE6519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F30A5-9D4C-4CF0-8481-9887CC71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215E-EFF0-4547-B9BF-4F29AEF9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29969-92B0-4C03-BB58-8E6FA582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6D9C5-2BF4-4BE4-BF41-834A63566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FE20A-59EC-49B6-B901-A4B6BD63D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1AE50-2F70-45BC-A326-023803865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792E2-C351-42C3-84CF-3B2FA82D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485B4-9865-49C1-833F-B02E2BD5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3984C-5AFC-4896-B0C3-E0B74F72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2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4822-2A6D-494E-8DAF-C7F83D47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5ABA3-BB78-412B-8340-1BEE0CFA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64608-CF8E-492E-AF61-4E1DF98D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52A7B-8A83-4593-A3BB-808B9718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5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66DDF-22C3-4BDD-8B62-24CC4A6B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1B260-B52D-4EBA-900F-CBBE275F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F4B0-8F9E-4746-9D3D-2FD71F4D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31D7-642B-4A1C-8CE8-68A96E6F6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B0F42-BAFA-477D-A461-09D78E7F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92BAD-5952-41A8-AB97-42DD8FA8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9A507-6515-4CD6-865C-9956A136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73A78-A8B5-432E-86FC-B22BA1D8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001E-FA31-4042-B8D5-94990EC3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29A3-C4AE-4EF7-8E71-2D0146FB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9AC76-6160-46D6-B5DF-A76C6C46C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449AE-282D-49D4-8A73-9ED10C49F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F3CEA-D4E1-4569-A9AA-DD599400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32E67-24D2-48B5-B4E0-E4FD6A32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FD9C8-7100-4F1A-9B3E-BC9963F2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EC24BC-81DF-4C9F-A180-229815C1E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F8355-0A12-48ED-9F3B-6058C3AC1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28A62-E656-43A6-AA57-A16AE9275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A8593-3EAF-43F4-86B2-178F50FAB371}" type="datetimeFigureOut">
              <a:rPr lang="en-US" smtClean="0"/>
              <a:t>30/9/2024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5B71B-A4FB-4BA1-A47F-4EFE841E2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402D0-4793-40AB-835A-5D9BBFB8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F29A-B976-4F92-BF5E-F250F6D9E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4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images.google.com.vn/imgres?imgurl=http://www.biomed-vietnam.com/?do=product&amp;dtd=thumbnail&amp;id=21172&amp;w=200&amp;h=200&amp;imgrefurl=http://www.biomed-vietnam.com/?do=product&amp;dtd=view&amp;id=21172&amp;h=200&amp;w=160&amp;sz=24&amp;hl=vi&amp;start=35&amp;usg=__ZZZXJ0mRVHtUdKyzhU83egOz1lw=&amp;tbnid=XSwFyY5N2FIP-M:&amp;tbnh=104&amp;tbnw=83&amp;prev=/images?q=c%C3%A2n+x%C3%A1ch&amp;start=20&amp;gbv=2&amp;ndsp=20&amp;hl=vi&amp;sa=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slide" Target="slide34.xml"/><Relationship Id="rId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slide" Target="slide30.xml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fif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40D3E-9F31-4663-8B6E-FD91E74E4EAE}"/>
              </a:ext>
            </a:extLst>
          </p:cNvPr>
          <p:cNvSpPr txBox="1"/>
          <p:nvPr/>
        </p:nvSpPr>
        <p:spPr>
          <a:xfrm>
            <a:off x="1427731" y="1899007"/>
            <a:ext cx="966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lgerian" panose="04020705040A02060702" pitchFamily="82" charset="0"/>
              </a:rPr>
              <a:t>CHỦ ĐỀ 1: CÁC PHÉP ĐO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BAB73-9C65-4ED5-967F-FA24F61795ED}"/>
              </a:ext>
            </a:extLst>
          </p:cNvPr>
          <p:cNvSpPr txBox="1"/>
          <p:nvPr/>
        </p:nvSpPr>
        <p:spPr>
          <a:xfrm>
            <a:off x="2082850" y="2921168"/>
            <a:ext cx="8582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BÀI 4: ĐO KHỐI LƯỢNG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6A368-B876-95F2-0F52-A6CF55F8B72E}"/>
              </a:ext>
            </a:extLst>
          </p:cNvPr>
          <p:cNvSpPr txBox="1"/>
          <p:nvPr/>
        </p:nvSpPr>
        <p:spPr>
          <a:xfrm>
            <a:off x="4077271" y="4386942"/>
            <a:ext cx="437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Hồ Thị Ngọc Quý</a:t>
            </a:r>
          </a:p>
        </p:txBody>
      </p:sp>
    </p:spTree>
    <p:extLst>
      <p:ext uri="{BB962C8B-B14F-4D97-AF65-F5344CB8AC3E}">
        <p14:creationId xmlns:p14="http://schemas.microsoft.com/office/powerpoint/2010/main" val="6362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8FBEA20C-6F79-4B9B-AB46-962B38074BED}"/>
              </a:ext>
            </a:extLst>
          </p:cNvPr>
          <p:cNvSpPr/>
          <p:nvPr/>
        </p:nvSpPr>
        <p:spPr>
          <a:xfrm>
            <a:off x="1524000" y="188640"/>
            <a:ext cx="5724128" cy="4752528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Ngoài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cân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liệt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5.2 </a:t>
            </a:r>
            <a:r>
              <a:rPr lang="en-US" sz="2800" dirty="0" err="1">
                <a:solidFill>
                  <a:schemeClr val="tx1"/>
                </a:solidFill>
              </a:rPr>
              <a:t>a,b,c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thêm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ưu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Well Bee">
            <a:extLst>
              <a:ext uri="{FF2B5EF4-FFF2-40B4-BE49-F238E27FC236}">
                <a16:creationId xmlns:a16="http://schemas.microsoft.com/office/drawing/2014/main" id="{607F98FE-4548-4102-A7DE-2BD208EC0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484784"/>
            <a:ext cx="5078866" cy="50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creen Clipping">
            <a:extLst>
              <a:ext uri="{FF2B5EF4-FFF2-40B4-BE49-F238E27FC236}">
                <a16:creationId xmlns:a16="http://schemas.microsoft.com/office/drawing/2014/main" id="{473B518B-10AE-4887-8CC1-5673F8F58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035629"/>
            <a:ext cx="6229350" cy="439533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25F31AEA-B21D-4846-A5BD-B7613E33B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71" y="612093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6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Rôbécvan</a:t>
            </a:r>
            <a:endParaRPr lang="en-US" altLang="en-US" sz="6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creen Clipping">
            <a:extLst>
              <a:ext uri="{FF2B5EF4-FFF2-40B4-BE49-F238E27FC236}">
                <a16:creationId xmlns:a16="http://schemas.microsoft.com/office/drawing/2014/main" id="{7EE40A44-7978-48C7-ADB9-94A600CF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652464"/>
            <a:ext cx="3143250" cy="28543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Screen Clipping">
            <a:extLst>
              <a:ext uri="{FF2B5EF4-FFF2-40B4-BE49-F238E27FC236}">
                <a16:creationId xmlns:a16="http://schemas.microsoft.com/office/drawing/2014/main" id="{C8EEBC0F-8EB3-410F-96ED-408583B73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3889375"/>
            <a:ext cx="3143250" cy="28400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creen Clipping">
            <a:extLst>
              <a:ext uri="{FF2B5EF4-FFF2-40B4-BE49-F238E27FC236}">
                <a16:creationId xmlns:a16="http://schemas.microsoft.com/office/drawing/2014/main" id="{9C26012F-F56D-44FE-98A4-C3F6D2359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78264"/>
            <a:ext cx="3143250" cy="28416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Screen Clipping">
            <a:extLst>
              <a:ext uri="{FF2B5EF4-FFF2-40B4-BE49-F238E27FC236}">
                <a16:creationId xmlns:a16="http://schemas.microsoft.com/office/drawing/2014/main" id="{7260CB84-F7AF-47A5-800D-604AECFB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685801"/>
            <a:ext cx="3143250" cy="28543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B74745F2-2A0F-4B05-89CA-91EB89D9B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4" y="2058988"/>
            <a:ext cx="306228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9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đòn</a:t>
            </a:r>
            <a:endParaRPr lang="en-US" altLang="en-US" sz="96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8">
            <a:extLst>
              <a:ext uri="{FF2B5EF4-FFF2-40B4-BE49-F238E27FC236}">
                <a16:creationId xmlns:a16="http://schemas.microsoft.com/office/drawing/2014/main" id="{6A305E8E-C45C-4981-B8DF-951A43F2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39" y="1294147"/>
            <a:ext cx="30813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6">
            <a:extLst>
              <a:ext uri="{FF2B5EF4-FFF2-40B4-BE49-F238E27FC236}">
                <a16:creationId xmlns:a16="http://schemas.microsoft.com/office/drawing/2014/main" id="{E712FC21-1949-4196-ADDD-39F91145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497" y="3416667"/>
            <a:ext cx="26638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Screen Clipping">
            <a:extLst>
              <a:ext uri="{FF2B5EF4-FFF2-40B4-BE49-F238E27FC236}">
                <a16:creationId xmlns:a16="http://schemas.microsoft.com/office/drawing/2014/main" id="{1FBE4E17-5911-44D8-A029-A46CFFFA6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14" y="2511681"/>
            <a:ext cx="4446087" cy="363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48485BC9-9FA6-4F8D-9B78-2F990431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61" y="200925"/>
            <a:ext cx="74221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đòn</a:t>
            </a:r>
            <a:r>
              <a:rPr lang="en-US" altLang="en-US" sz="9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bẩy</a:t>
            </a:r>
            <a:endParaRPr lang="en-US" altLang="en-US" sz="9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creen Clipping">
            <a:extLst>
              <a:ext uri="{FF2B5EF4-FFF2-40B4-BE49-F238E27FC236}">
                <a16:creationId xmlns:a16="http://schemas.microsoft.com/office/drawing/2014/main" id="{13E06AEC-3145-4091-A386-EEBB066B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3429000"/>
            <a:ext cx="26955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 descr="Screen Clipping">
            <a:extLst>
              <a:ext uri="{FF2B5EF4-FFF2-40B4-BE49-F238E27FC236}">
                <a16:creationId xmlns:a16="http://schemas.microsoft.com/office/drawing/2014/main" id="{7228A30A-F448-4F59-B76A-95C9DB76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85" y="3212977"/>
            <a:ext cx="324961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93C407C5-0CD4-41CB-B7DB-3D47873A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1" y="1"/>
            <a:ext cx="46624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tạ</a:t>
            </a:r>
            <a:endParaRPr lang="en-US" altLang="en-US" sz="9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creen Clipping">
            <a:extLst>
              <a:ext uri="{FF2B5EF4-FFF2-40B4-BE49-F238E27FC236}">
                <a16:creationId xmlns:a16="http://schemas.microsoft.com/office/drawing/2014/main" id="{9E06B7D2-2B85-45ED-9331-B38DAB807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31" y="2420888"/>
            <a:ext cx="3184517" cy="31287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" descr="Screen Clipping">
            <a:extLst>
              <a:ext uri="{FF2B5EF4-FFF2-40B4-BE49-F238E27FC236}">
                <a16:creationId xmlns:a16="http://schemas.microsoft.com/office/drawing/2014/main" id="{95F20E38-C842-40F0-941C-5FA5F5B2D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420889"/>
            <a:ext cx="33623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6D91D8D1-BCB9-4F22-982A-A05EF1D1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7" y="187046"/>
            <a:ext cx="67144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hồ</a:t>
            </a:r>
            <a:endParaRPr lang="en-US" altLang="en-US" sz="7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creen Clipping">
            <a:extLst>
              <a:ext uri="{FF2B5EF4-FFF2-40B4-BE49-F238E27FC236}">
                <a16:creationId xmlns:a16="http://schemas.microsoft.com/office/drawing/2014/main" id="{4AE601C0-E8C3-4BA2-8C41-9993765F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2438400"/>
            <a:ext cx="3095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EAF22FF2-8361-4DF5-ADFB-41829DD7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2132856"/>
            <a:ext cx="3358853" cy="4053290"/>
          </a:xfrm>
          <a:prstGeom prst="rect">
            <a:avLst/>
          </a:prstGeom>
          <a:noFill/>
          <a:ln w="12700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Screen Clipping">
            <a:extLst>
              <a:ext uri="{FF2B5EF4-FFF2-40B4-BE49-F238E27FC236}">
                <a16:creationId xmlns:a16="http://schemas.microsoft.com/office/drawing/2014/main" id="{4CCB8096-1592-4449-B47A-26A5CAE8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95" y="2780929"/>
            <a:ext cx="2435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DC87A77B-308A-439A-8D9F-E21B7B2D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293333"/>
            <a:ext cx="70556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6600" b="1" dirty="0">
                <a:solidFill>
                  <a:srgbClr val="006600"/>
                </a:solidFill>
                <a:cs typeface="Times New Roman" panose="02020603050405020304" pitchFamily="18" charset="0"/>
              </a:rPr>
              <a:t> y </a:t>
            </a:r>
            <a:r>
              <a:rPr lang="en-US" altLang="en-US" sz="66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tế</a:t>
            </a:r>
            <a:endParaRPr lang="en-US" altLang="en-US" sz="66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" descr="Screen Clipping">
            <a:extLst>
              <a:ext uri="{FF2B5EF4-FFF2-40B4-BE49-F238E27FC236}">
                <a16:creationId xmlns:a16="http://schemas.microsoft.com/office/drawing/2014/main" id="{E83E5DF3-E2C2-4C85-ABDA-F9EC62472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3573016"/>
            <a:ext cx="39655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Screen Clipping">
            <a:extLst>
              <a:ext uri="{FF2B5EF4-FFF2-40B4-BE49-F238E27FC236}">
                <a16:creationId xmlns:a16="http://schemas.microsoft.com/office/drawing/2014/main" id="{C4F156C7-855E-4796-AF68-AB64F806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2895600"/>
            <a:ext cx="49069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66F8856C-F4F4-4B1F-8395-35D5A0A8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859" y="238323"/>
            <a:ext cx="94944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9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tử</a:t>
            </a:r>
            <a:endParaRPr lang="en-US" altLang="en-US" sz="9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Screen Clipping">
            <a:extLst>
              <a:ext uri="{FF2B5EF4-FFF2-40B4-BE49-F238E27FC236}">
                <a16:creationId xmlns:a16="http://schemas.microsoft.com/office/drawing/2014/main" id="{90A0B50D-B320-49DE-AC19-1903548C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576"/>
            <a:ext cx="177165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Screen Clipping">
            <a:extLst>
              <a:ext uri="{FF2B5EF4-FFF2-40B4-BE49-F238E27FC236}">
                <a16:creationId xmlns:a16="http://schemas.microsoft.com/office/drawing/2014/main" id="{F4B6C2D9-8843-44F2-A90D-3760A007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83" y="116632"/>
            <a:ext cx="19145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5F7893CB-D477-4D19-8E59-017E91D8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963864"/>
            <a:ext cx="2132012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E7394907-EB64-4DD9-A357-5E952B9B7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2895600"/>
            <a:ext cx="2133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A3747C20-41A8-492C-ABDC-6325461D2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575" y="332656"/>
            <a:ext cx="541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6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treo</a:t>
            </a:r>
            <a:endParaRPr lang="en-US" altLang="en-US" sz="6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điện</a:t>
            </a:r>
            <a:r>
              <a:rPr lang="en-US" altLang="en-US" sz="6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tử</a:t>
            </a:r>
            <a:endParaRPr lang="en-US" altLang="en-US" sz="6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C1DA1FAA-90E3-4572-8347-C8F03A91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24" y="4510153"/>
            <a:ext cx="541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Cân</a:t>
            </a:r>
            <a:r>
              <a:rPr lang="en-US" altLang="en-US" sz="5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treo</a:t>
            </a:r>
            <a:endParaRPr lang="en-US" altLang="en-US" sz="5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5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hồ</a:t>
            </a:r>
            <a:endParaRPr lang="en-US" altLang="en-US" sz="5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985B1B5B-3905-49E8-98CD-AF4D6A8C0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82" y="849485"/>
            <a:ext cx="11525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85800" eaLnBrk="1" hangingPunct="1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0C8C0FC3-67A5-4EF2-8D31-F54DE07CF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75" y="5923347"/>
            <a:ext cx="1974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vi-VN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50A76D7B-FE8B-4B9E-AE7C-BBB1E277E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080" y="5917542"/>
            <a:ext cx="2109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vi-VN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342F7FAF-59C3-4FA5-8789-F4891B45A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920" y="5917542"/>
            <a:ext cx="2109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vi-VN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3A1C1F52-E8A7-4501-875F-245ACA0BA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0651" y="6003843"/>
            <a:ext cx="1644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DBEEF5E5-65D4-409B-BE03-F4AEAA88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682" y="5394322"/>
            <a:ext cx="1246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F84A4F7-4C10-4BE0-8F84-F8453D1EE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859" y="5410200"/>
            <a:ext cx="13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502C4327-684A-4AD8-B576-B4A1E7682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9257" y="5410200"/>
            <a:ext cx="1333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</a:p>
        </p:txBody>
      </p:sp>
      <p:pic>
        <p:nvPicPr>
          <p:cNvPr id="13" name="Picture 24" descr="can dien tu">
            <a:extLst>
              <a:ext uri="{FF2B5EF4-FFF2-40B4-BE49-F238E27FC236}">
                <a16:creationId xmlns:a16="http://schemas.microsoft.com/office/drawing/2014/main" id="{06A55800-9C93-44FB-837D-34D50843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2" y="2505055"/>
            <a:ext cx="2716703" cy="27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can dong ho">
            <a:extLst>
              <a:ext uri="{FF2B5EF4-FFF2-40B4-BE49-F238E27FC236}">
                <a16:creationId xmlns:a16="http://schemas.microsoft.com/office/drawing/2014/main" id="{A8415C27-9C12-4125-96C0-EFE33489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31" y="2559098"/>
            <a:ext cx="2626869" cy="243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%3Fdo%3Dproduct%26dtd%3Dthumbnail%26id%3D21172%26w%3D200%26h%3D200">
            <a:hlinkClick r:id="rId4"/>
            <a:extLst>
              <a:ext uri="{FF2B5EF4-FFF2-40B4-BE49-F238E27FC236}">
                <a16:creationId xmlns:a16="http://schemas.microsoft.com/office/drawing/2014/main" id="{70761DEE-6E8E-48F3-8FE6-3E51380F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632" y="2423297"/>
            <a:ext cx="2630419" cy="263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cantieuly">
            <a:extLst>
              <a:ext uri="{FF2B5EF4-FFF2-40B4-BE49-F238E27FC236}">
                <a16:creationId xmlns:a16="http://schemas.microsoft.com/office/drawing/2014/main" id="{745CDFAD-05A6-4752-AD2E-DA164886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44" y="2460567"/>
            <a:ext cx="2380144" cy="251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9">
            <a:extLst>
              <a:ext uri="{FF2B5EF4-FFF2-40B4-BE49-F238E27FC236}">
                <a16:creationId xmlns:a16="http://schemas.microsoft.com/office/drawing/2014/main" id="{D1EF943D-7BB7-42F2-8DD2-5A5663A7C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629" y="5340156"/>
            <a:ext cx="1403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>
              <a:spcBef>
                <a:spcPct val="500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899A5377-0C72-421F-8BBD-1B496E5FD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474" y="121004"/>
            <a:ext cx="5877708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583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ll Bee">
            <a:extLst>
              <a:ext uri="{FF2B5EF4-FFF2-40B4-BE49-F238E27FC236}">
                <a16:creationId xmlns:a16="http://schemas.microsoft.com/office/drawing/2014/main" id="{F898B5A5-4B81-4DC0-84B8-44F03FEE30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71" y="4207131"/>
            <a:ext cx="2650869" cy="2650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B5B5E3-82CC-4A57-B373-0BC2C4CC4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8" y="3456900"/>
            <a:ext cx="3045612" cy="33319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769984-AD37-4019-B5DE-B4D1D955C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6" y="0"/>
            <a:ext cx="4664149" cy="3456900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982983-F0BD-4907-B37C-E571411772AF}"/>
              </a:ext>
            </a:extLst>
          </p:cNvPr>
          <p:cNvSpPr/>
          <p:nvPr/>
        </p:nvSpPr>
        <p:spPr>
          <a:xfrm>
            <a:off x="4447772" y="0"/>
            <a:ext cx="6184786" cy="4263383"/>
          </a:xfrm>
          <a:prstGeom prst="cloudCallout">
            <a:avLst>
              <a:gd name="adj1" fmla="val 47528"/>
              <a:gd name="adj2" fmla="val 62913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097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8991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914400" y="2084238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" y="2096942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914399" y="2967335"/>
            <a:ext cx="10760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6" descr="book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" y="2865936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16E60222-15BC-40F9-BD0B-16C98FA5C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4" y="1326984"/>
            <a:ext cx="10768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kilogam,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EEBCE2E8-2825-4AA2-BF30-053A855C2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6" y="206157"/>
            <a:ext cx="7491167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7" name="Picture 6" descr="book9">
            <a:extLst>
              <a:ext uri="{FF2B5EF4-FFF2-40B4-BE49-F238E27FC236}">
                <a16:creationId xmlns:a16="http://schemas.microsoft.com/office/drawing/2014/main" id="{04DB0949-34EC-424E-B341-F377E9345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" y="1326984"/>
            <a:ext cx="577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1F5DBC38-F116-4615-BB38-471040C5C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6" y="206157"/>
            <a:ext cx="8218450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530A1-69E7-4F30-9327-226082AE4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36" y="1681670"/>
            <a:ext cx="9296290" cy="4970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047D7-F764-4EFA-BEDD-B47DA3B5291F}"/>
              </a:ext>
            </a:extLst>
          </p:cNvPr>
          <p:cNvSpPr txBox="1"/>
          <p:nvPr/>
        </p:nvSpPr>
        <p:spPr>
          <a:xfrm>
            <a:off x="446567" y="1143061"/>
            <a:ext cx="764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ĐCNN.</a:t>
            </a:r>
          </a:p>
        </p:txBody>
      </p:sp>
    </p:spTree>
    <p:extLst>
      <p:ext uri="{BB962C8B-B14F-4D97-AF65-F5344CB8AC3E}">
        <p14:creationId xmlns:p14="http://schemas.microsoft.com/office/powerpoint/2010/main" val="3687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4EEE9-B8D5-4098-9494-F7524F4D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93" y="746653"/>
            <a:ext cx="10514800" cy="5364694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79EDE9F-9875-4108-B7AD-D698980B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023" y="121097"/>
            <a:ext cx="8218450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0C39D-859D-40E7-9B48-81E4B10B7BFF}"/>
              </a:ext>
            </a:extLst>
          </p:cNvPr>
          <p:cNvSpPr txBox="1"/>
          <p:nvPr/>
        </p:nvSpPr>
        <p:spPr>
          <a:xfrm>
            <a:off x="252437" y="5255728"/>
            <a:ext cx="166931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GHĐ: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ĐCNN: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80AF0-1BA7-401E-9147-AC192F398290}"/>
              </a:ext>
            </a:extLst>
          </p:cNvPr>
          <p:cNvSpPr txBox="1"/>
          <p:nvPr/>
        </p:nvSpPr>
        <p:spPr>
          <a:xfrm>
            <a:off x="1371601" y="5411541"/>
            <a:ext cx="261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26118-F604-4FF8-BAD0-095D062A7355}"/>
              </a:ext>
            </a:extLst>
          </p:cNvPr>
          <p:cNvSpPr txBox="1"/>
          <p:nvPr/>
        </p:nvSpPr>
        <p:spPr>
          <a:xfrm>
            <a:off x="1573619" y="6087050"/>
            <a:ext cx="333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kg = 100 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F6330-B6B5-48D9-BB5D-72CE123C4207}"/>
              </a:ext>
            </a:extLst>
          </p:cNvPr>
          <p:cNvSpPr/>
          <p:nvPr/>
        </p:nvSpPr>
        <p:spPr>
          <a:xfrm>
            <a:off x="7857460" y="2583712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F1268-A2B4-41F3-A56C-A25549D3221B}"/>
              </a:ext>
            </a:extLst>
          </p:cNvPr>
          <p:cNvSpPr/>
          <p:nvPr/>
        </p:nvSpPr>
        <p:spPr>
          <a:xfrm>
            <a:off x="8009860" y="2583706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803AA2-35F9-4C02-BB78-A1E171B224CB}"/>
              </a:ext>
            </a:extLst>
          </p:cNvPr>
          <p:cNvSpPr/>
          <p:nvPr/>
        </p:nvSpPr>
        <p:spPr>
          <a:xfrm>
            <a:off x="8119729" y="2583706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0149D2-A7F7-448B-8989-FD4988F1E6EA}"/>
              </a:ext>
            </a:extLst>
          </p:cNvPr>
          <p:cNvSpPr/>
          <p:nvPr/>
        </p:nvSpPr>
        <p:spPr>
          <a:xfrm>
            <a:off x="8272327" y="2610485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E81933-04F4-42E0-9E18-6F7D3934C11A}"/>
              </a:ext>
            </a:extLst>
          </p:cNvPr>
          <p:cNvSpPr/>
          <p:nvPr/>
        </p:nvSpPr>
        <p:spPr>
          <a:xfrm>
            <a:off x="8382196" y="2651445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3418E7-C793-4A0E-9583-489EF194A3F4}"/>
              </a:ext>
            </a:extLst>
          </p:cNvPr>
          <p:cNvSpPr/>
          <p:nvPr/>
        </p:nvSpPr>
        <p:spPr>
          <a:xfrm>
            <a:off x="8505355" y="2651445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CB1C61-D1A6-4FC4-9917-516A9911C2E1}"/>
              </a:ext>
            </a:extLst>
          </p:cNvPr>
          <p:cNvSpPr/>
          <p:nvPr/>
        </p:nvSpPr>
        <p:spPr>
          <a:xfrm>
            <a:off x="8644663" y="2651445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87EE6F-F106-4E54-949F-3360D49E8AFE}"/>
              </a:ext>
            </a:extLst>
          </p:cNvPr>
          <p:cNvSpPr/>
          <p:nvPr/>
        </p:nvSpPr>
        <p:spPr>
          <a:xfrm>
            <a:off x="8777177" y="2706478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6FC0B8-3B14-44B6-A3A5-0855F2E5D35B}"/>
              </a:ext>
            </a:extLst>
          </p:cNvPr>
          <p:cNvSpPr/>
          <p:nvPr/>
        </p:nvSpPr>
        <p:spPr>
          <a:xfrm>
            <a:off x="8900336" y="2706478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11AA00-CB2C-4E8C-8C3E-0F79842E7CEF}"/>
              </a:ext>
            </a:extLst>
          </p:cNvPr>
          <p:cNvSpPr/>
          <p:nvPr/>
        </p:nvSpPr>
        <p:spPr>
          <a:xfrm>
            <a:off x="9039446" y="2744579"/>
            <a:ext cx="85061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D65A33-B928-4549-8F84-62E91941E30B}"/>
              </a:ext>
            </a:extLst>
          </p:cNvPr>
          <p:cNvSpPr/>
          <p:nvPr/>
        </p:nvSpPr>
        <p:spPr>
          <a:xfrm>
            <a:off x="6921500" y="3429000"/>
            <a:ext cx="2615609" cy="1982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F811E-39AA-4D65-AC7F-75229865E0F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25029" r="81309" b="30288"/>
          <a:stretch/>
        </p:blipFill>
        <p:spPr bwMode="auto">
          <a:xfrm>
            <a:off x="6879265" y="958702"/>
            <a:ext cx="5124892" cy="5707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2D7D090-E40D-4ABD-9B2B-91C0C318A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023" y="121097"/>
            <a:ext cx="8218450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C8B25-428D-43E6-9956-8651D956B49B}"/>
              </a:ext>
            </a:extLst>
          </p:cNvPr>
          <p:cNvSpPr txBox="1"/>
          <p:nvPr/>
        </p:nvSpPr>
        <p:spPr>
          <a:xfrm>
            <a:off x="1305060" y="862338"/>
            <a:ext cx="166931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GHĐ: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ĐCNN: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59D69-9862-4841-A83D-D7A81123C51B}"/>
              </a:ext>
            </a:extLst>
          </p:cNvPr>
          <p:cNvSpPr txBox="1"/>
          <p:nvPr/>
        </p:nvSpPr>
        <p:spPr>
          <a:xfrm>
            <a:off x="2424224" y="1044399"/>
            <a:ext cx="261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53909-1CE0-437B-997D-8BD1B207E9D6}"/>
              </a:ext>
            </a:extLst>
          </p:cNvPr>
          <p:cNvSpPr txBox="1"/>
          <p:nvPr/>
        </p:nvSpPr>
        <p:spPr>
          <a:xfrm>
            <a:off x="2626242" y="1719908"/>
            <a:ext cx="333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0,02 kg = 20 g</a:t>
            </a:r>
          </a:p>
        </p:txBody>
      </p:sp>
    </p:spTree>
    <p:extLst>
      <p:ext uri="{BB962C8B-B14F-4D97-AF65-F5344CB8AC3E}">
        <p14:creationId xmlns:p14="http://schemas.microsoft.com/office/powerpoint/2010/main" val="25541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26E2B-D99C-4EF1-897C-60B8C9BC9B02}"/>
              </a:ext>
            </a:extLst>
          </p:cNvPr>
          <p:cNvSpPr/>
          <p:nvPr/>
        </p:nvSpPr>
        <p:spPr>
          <a:xfrm>
            <a:off x="4223792" y="9964"/>
            <a:ext cx="6444208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hãy đọc tên loại cân dưới đây và cho biết GHĐ và ĐCNN của cân?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close-up of a measuring device&#10;&#10;Description automatically generated with medium confidence">
            <a:extLst>
              <a:ext uri="{FF2B5EF4-FFF2-40B4-BE49-F238E27FC236}">
                <a16:creationId xmlns:a16="http://schemas.microsoft.com/office/drawing/2014/main" id="{D923369B-CB5E-4473-A325-FD97DF52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66919"/>
            <a:ext cx="3672408" cy="49268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57E6F-B665-4EB4-9ED8-DBD83D5F1056}"/>
              </a:ext>
            </a:extLst>
          </p:cNvPr>
          <p:cNvSpPr txBox="1"/>
          <p:nvPr/>
        </p:nvSpPr>
        <p:spPr>
          <a:xfrm>
            <a:off x="6023992" y="285293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70C0"/>
                </a:solidFill>
              </a:rPr>
              <a:t>Cân đồng hồ</a:t>
            </a:r>
          </a:p>
          <a:p>
            <a:r>
              <a:rPr lang="vi-VN" sz="4000" dirty="0">
                <a:solidFill>
                  <a:schemeClr val="accent3">
                    <a:lumMod val="75000"/>
                  </a:schemeClr>
                </a:solidFill>
              </a:rPr>
              <a:t>GHĐ: </a:t>
            </a:r>
            <a:r>
              <a:rPr lang="vi-VN" sz="4000" dirty="0"/>
              <a:t>100 kg</a:t>
            </a:r>
          </a:p>
          <a:p>
            <a:r>
              <a:rPr lang="vi-VN" sz="4000" dirty="0">
                <a:solidFill>
                  <a:schemeClr val="accent3">
                    <a:lumMod val="75000"/>
                  </a:schemeClr>
                </a:solidFill>
              </a:rPr>
              <a:t>ĐCNN: </a:t>
            </a:r>
            <a:r>
              <a:rPr lang="vi-VN" sz="4000" dirty="0"/>
              <a:t>1 kg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29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64DA2-CE3B-455F-9F25-9C4BD0E69980}"/>
              </a:ext>
            </a:extLst>
          </p:cNvPr>
          <p:cNvSpPr txBox="1"/>
          <p:nvPr/>
        </p:nvSpPr>
        <p:spPr>
          <a:xfrm>
            <a:off x="6628286" y="1553383"/>
            <a:ext cx="24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EAC27-E6CC-4E77-B61A-B40FF1768DCA}"/>
              </a:ext>
            </a:extLst>
          </p:cNvPr>
          <p:cNvSpPr txBox="1"/>
          <p:nvPr/>
        </p:nvSpPr>
        <p:spPr>
          <a:xfrm>
            <a:off x="2985656" y="2883146"/>
            <a:ext cx="920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THỰC HÀNH ĐO KHỐI LƯỢNG</a:t>
            </a:r>
          </a:p>
        </p:txBody>
      </p:sp>
    </p:spTree>
    <p:extLst>
      <p:ext uri="{BB962C8B-B14F-4D97-AF65-F5344CB8AC3E}">
        <p14:creationId xmlns:p14="http://schemas.microsoft.com/office/powerpoint/2010/main" val="3183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B92B331C-D9D3-4A63-B065-4069D3ECD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38" y="1748387"/>
            <a:ext cx="5543835" cy="3016405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10AE296-C69A-4FC8-A3B1-55DD257A6EDB}"/>
              </a:ext>
            </a:extLst>
          </p:cNvPr>
          <p:cNvSpPr/>
          <p:nvPr/>
        </p:nvSpPr>
        <p:spPr>
          <a:xfrm>
            <a:off x="277350" y="1304391"/>
            <a:ext cx="5262213" cy="2604862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đo khối lượng cơ thể ta nên dùng loại cân nào? </a:t>
            </a: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 hộp đựng bút ta nên cùng loại cân nào?  Tại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234C5574-D228-4EED-8644-A37222E727CC}"/>
              </a:ext>
            </a:extLst>
          </p:cNvPr>
          <p:cNvSpPr/>
          <p:nvPr/>
        </p:nvSpPr>
        <p:spPr>
          <a:xfrm>
            <a:off x="4221008" y="4251178"/>
            <a:ext cx="1008112" cy="1368152"/>
          </a:xfrm>
          <a:prstGeom prst="curved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8C0E8-862F-4631-BB88-DF7A4B69370C}"/>
              </a:ext>
            </a:extLst>
          </p:cNvPr>
          <p:cNvSpPr/>
          <p:nvPr/>
        </p:nvSpPr>
        <p:spPr>
          <a:xfrm>
            <a:off x="5135595" y="5019166"/>
            <a:ext cx="69172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Ước lượng khối lượng của vật</a:t>
            </a:r>
            <a:b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 lựa chọn cân phù hợp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F5475D6-E50C-4B74-969B-AE12E5D8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925" y="278164"/>
            <a:ext cx="4962833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nnel chart&#10;&#10;Description automatically generated with medium confidence">
            <a:extLst>
              <a:ext uri="{FF2B5EF4-FFF2-40B4-BE49-F238E27FC236}">
                <a16:creationId xmlns:a16="http://schemas.microsoft.com/office/drawing/2014/main" id="{DDE4707D-042F-44E4-A7F5-435ED4EDC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8" y="2575673"/>
            <a:ext cx="6155550" cy="2751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FEADA-6D50-46CF-B681-DA6FB0097475}"/>
              </a:ext>
            </a:extLst>
          </p:cNvPr>
          <p:cNvSpPr txBox="1"/>
          <p:nvPr/>
        </p:nvSpPr>
        <p:spPr>
          <a:xfrm>
            <a:off x="536808" y="925097"/>
            <a:ext cx="962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Hiệu chỉnh cân: điều chỉnh kim cân về vạch số 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DD4DFD3-8D74-4BCA-A0D3-D27307F3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583" y="247650"/>
            <a:ext cx="4962833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8233996-B91E-4B6E-BC61-A97C67540FF5}"/>
              </a:ext>
            </a:extLst>
          </p:cNvPr>
          <p:cNvSpPr/>
          <p:nvPr/>
        </p:nvSpPr>
        <p:spPr>
          <a:xfrm>
            <a:off x="6858000" y="1470027"/>
            <a:ext cx="4486940" cy="2751239"/>
          </a:xfrm>
          <a:prstGeom prst="cloudCallout">
            <a:avLst>
              <a:gd name="adj1" fmla="val 42066"/>
              <a:gd name="adj2" fmla="val 832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 descr="Well Bee">
            <a:extLst>
              <a:ext uri="{FF2B5EF4-FFF2-40B4-BE49-F238E27FC236}">
                <a16:creationId xmlns:a16="http://schemas.microsoft.com/office/drawing/2014/main" id="{498BAC54-C884-44B8-AAEB-A926253971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55" y="4473808"/>
            <a:ext cx="2333245" cy="23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CD2D0D8-C7AD-4DBC-827A-44952373F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3" y="2104012"/>
            <a:ext cx="5931205" cy="3892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A4550-31D6-44F6-A287-4F5736A7B82C}"/>
              </a:ext>
            </a:extLst>
          </p:cNvPr>
          <p:cNvSpPr/>
          <p:nvPr/>
        </p:nvSpPr>
        <p:spPr>
          <a:xfrm>
            <a:off x="705293" y="861238"/>
            <a:ext cx="107814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ln w="0"/>
                <a:latin typeface="+mj-lt"/>
              </a:rPr>
              <a:t>Đặt mắt để đọc số chỉ của cân: đặt mắt nhìn theo hướng vuông góc với mặt cân.</a:t>
            </a:r>
            <a:endParaRPr lang="en-US" sz="2800" dirty="0">
              <a:ln w="0"/>
              <a:latin typeface="+mj-lt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0F4E049-0732-4273-A856-AA78FFEC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97" y="258486"/>
            <a:ext cx="4962833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10E5303-6203-42BC-89FC-95A59F51C0E5}"/>
              </a:ext>
            </a:extLst>
          </p:cNvPr>
          <p:cNvSpPr/>
          <p:nvPr/>
        </p:nvSpPr>
        <p:spPr>
          <a:xfrm>
            <a:off x="6858000" y="1470027"/>
            <a:ext cx="4486940" cy="2751239"/>
          </a:xfrm>
          <a:prstGeom prst="cloudCallout">
            <a:avLst>
              <a:gd name="adj1" fmla="val 42066"/>
              <a:gd name="adj2" fmla="val 832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Well Bee">
            <a:extLst>
              <a:ext uri="{FF2B5EF4-FFF2-40B4-BE49-F238E27FC236}">
                <a16:creationId xmlns:a16="http://schemas.microsoft.com/office/drawing/2014/main" id="{703B1EDA-021B-45BF-9768-4855158242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55" y="4473808"/>
            <a:ext cx="2333245" cy="2333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E64CD-3D7A-4B11-BCE3-C7C92D5872DF}"/>
              </a:ext>
            </a:extLst>
          </p:cNvPr>
          <p:cNvSpPr txBox="1"/>
          <p:nvPr/>
        </p:nvSpPr>
        <p:spPr>
          <a:xfrm>
            <a:off x="1215656" y="5996762"/>
            <a:ext cx="101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4FD66-389D-4A15-A71A-FDD088C3F733}"/>
              </a:ext>
            </a:extLst>
          </p:cNvPr>
          <p:cNvSpPr txBox="1"/>
          <p:nvPr/>
        </p:nvSpPr>
        <p:spPr>
          <a:xfrm>
            <a:off x="3579343" y="5996762"/>
            <a:ext cx="114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A14F1-6C0A-4520-8E5E-390DF83DB113}"/>
              </a:ext>
            </a:extLst>
          </p:cNvPr>
          <p:cNvSpPr txBox="1"/>
          <p:nvPr/>
        </p:nvSpPr>
        <p:spPr>
          <a:xfrm>
            <a:off x="5764629" y="5996762"/>
            <a:ext cx="87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36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" grpId="0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AA4550-31D6-44F6-A287-4F5736A7B82C}"/>
              </a:ext>
            </a:extLst>
          </p:cNvPr>
          <p:cNvSpPr/>
          <p:nvPr/>
        </p:nvSpPr>
        <p:spPr>
          <a:xfrm>
            <a:off x="387318" y="820869"/>
            <a:ext cx="110570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>
                <a:ln w="0"/>
                <a:latin typeface="+mj-lt"/>
              </a:rPr>
              <a:t>Đọc kết quả đo: đọc và ghi theo vạch chia gần nhất với đầu kim của cân.</a:t>
            </a:r>
            <a:endParaRPr lang="en-US" sz="2800" dirty="0">
              <a:ln w="0"/>
              <a:latin typeface="+mj-l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21E880E-7F57-46FD-B7ED-054D27180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7" y="2040790"/>
            <a:ext cx="7992523" cy="4079765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B2B9F134-D92B-4F07-9D61-D867B1095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157" y="175907"/>
            <a:ext cx="4962833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CEBBB5AC-27C4-4826-A001-C6C0CC89DBE1}"/>
              </a:ext>
            </a:extLst>
          </p:cNvPr>
          <p:cNvSpPr/>
          <p:nvPr/>
        </p:nvSpPr>
        <p:spPr>
          <a:xfrm>
            <a:off x="7644810" y="1305731"/>
            <a:ext cx="4276662" cy="3051544"/>
          </a:xfrm>
          <a:prstGeom prst="cloudCallout">
            <a:avLst>
              <a:gd name="adj1" fmla="val 42066"/>
              <a:gd name="adj2" fmla="val 832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kg? (ĐCNN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kg)</a:t>
            </a:r>
          </a:p>
        </p:txBody>
      </p:sp>
      <p:pic>
        <p:nvPicPr>
          <p:cNvPr id="8" name="Picture 7" descr="Well Bee">
            <a:extLst>
              <a:ext uri="{FF2B5EF4-FFF2-40B4-BE49-F238E27FC236}">
                <a16:creationId xmlns:a16="http://schemas.microsoft.com/office/drawing/2014/main" id="{D99D3F29-F8AE-4117-86B6-DA4C261E66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55" y="4473808"/>
            <a:ext cx="2333245" cy="23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92" y="-1003856"/>
            <a:ext cx="16777864" cy="8897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7448" y="1412777"/>
            <a:ext cx="56180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spc="50" dirty="0">
                <a:ln w="317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1. ĐƠN VỊ VÀ DỤNG CỤ ĐO KHỐI LƯỢNG</a:t>
            </a:r>
            <a:endParaRPr lang="zh-CN" altLang="en-US" sz="2400" b="1" spc="50" dirty="0">
              <a:ln w="3175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71196F4-318D-4EFE-A46D-4EF577E02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171614"/>
              </p:ext>
            </p:extLst>
          </p:nvPr>
        </p:nvGraphicFramePr>
        <p:xfrm>
          <a:off x="0" y="954107"/>
          <a:ext cx="11809227" cy="54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09AB75F-5529-4358-BCB2-8F30B1055C3D}"/>
              </a:ext>
            </a:extLst>
          </p:cNvPr>
          <p:cNvSpPr/>
          <p:nvPr/>
        </p:nvSpPr>
        <p:spPr>
          <a:xfrm>
            <a:off x="262269" y="202413"/>
            <a:ext cx="1154695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vi-VN" sz="3200" b="1" dirty="0">
                <a:ln/>
                <a:solidFill>
                  <a:srgbClr val="002060"/>
                </a:solidFill>
                <a:latin typeface="+mj-lt"/>
              </a:rPr>
              <a:t>Khi đo khối lượng của một vật bằng cân, ta cần thực hiện các bước sau:</a:t>
            </a:r>
            <a:endParaRPr lang="en-US" sz="3200" b="1" dirty="0">
              <a:ln/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4EF9D-F6BD-4066-94CE-DC7D97191C98}"/>
              </a:ext>
            </a:extLst>
          </p:cNvPr>
          <p:cNvSpPr txBox="1"/>
          <p:nvPr/>
        </p:nvSpPr>
        <p:spPr>
          <a:xfrm>
            <a:off x="382773" y="5424481"/>
            <a:ext cx="395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660033"/>
                </a:solidFill>
              </a:rPr>
              <a:t>5</a:t>
            </a:r>
            <a:endParaRPr lang="en-US" sz="4000" b="1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83" y="2423767"/>
            <a:ext cx="22320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9380">
            <a:off x="3921954" y="2362389"/>
            <a:ext cx="204787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 descr="image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652">
            <a:off x="3581587" y="1046790"/>
            <a:ext cx="893762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2153107" y="2042766"/>
            <a:ext cx="2564029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 </a:t>
            </a:r>
          </a:p>
          <a:p>
            <a:pPr algn="ctr" eaLnBrk="1" hangingPunct="1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5062925" y="2042766"/>
            <a:ext cx="3090475" cy="778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4014223" y="693749"/>
            <a:ext cx="3547676" cy="762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 dài là cân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image006">
            <a:extLst>
              <a:ext uri="{FF2B5EF4-FFF2-40B4-BE49-F238E27FC236}">
                <a16:creationId xmlns:a16="http://schemas.microsoft.com/office/drawing/2014/main" id="{5807B72A-B8EC-4AFE-B325-B26BBB8D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359" flipH="1">
            <a:off x="2467708" y="981517"/>
            <a:ext cx="933888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3">
            <a:extLst>
              <a:ext uri="{FF2B5EF4-FFF2-40B4-BE49-F238E27FC236}">
                <a16:creationId xmlns:a16="http://schemas.microsoft.com/office/drawing/2014/main" id="{EA895F27-5189-4EAB-AAE2-E1DE426DC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869" y="720742"/>
            <a:ext cx="1844508" cy="7006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kilogram (kg)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image006">
            <a:extLst>
              <a:ext uri="{FF2B5EF4-FFF2-40B4-BE49-F238E27FC236}">
                <a16:creationId xmlns:a16="http://schemas.microsoft.com/office/drawing/2014/main" id="{17889C9B-332D-49D2-8718-79D0393E9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2842" flipV="1">
            <a:off x="5696623" y="2488005"/>
            <a:ext cx="893762" cy="121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id="{9ABE2946-3DF2-49D4-8E8A-BC4F9BCC0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311" y="4123305"/>
            <a:ext cx="2675750" cy="7787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1CC89D43-E125-42DD-B944-E93D5CCB90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3764" y="2928065"/>
                <a:ext cx="5677864" cy="286232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0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lượng khối lượng của vật cần đo.</a:t>
                </a:r>
                <a:endParaRPr lang="vi-VN" sz="20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0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cân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GHĐ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ĐCNN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phù hợp.</a:t>
                </a:r>
                <a:endParaRPr lang="vi-VN" sz="20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20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chỉnh cân đúng cách trước khi đo.</a:t>
                </a:r>
                <a:endParaRPr lang="vi-VN" sz="20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Đặt vật lên cân hoặc treo vật vào cân.</a:t>
                </a:r>
              </a:p>
              <a:p>
                <a:pPr algn="just"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Đọc và ghi kết quả mỗi lần theo vạch chia gần nhất với đầu kim của cân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ĐCNN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1CC89D43-E125-42DD-B944-E93D5CCB9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764" y="2928065"/>
                <a:ext cx="5677864" cy="2862322"/>
              </a:xfrm>
              <a:prstGeom prst="rect">
                <a:avLst/>
              </a:prstGeom>
              <a:blipFill>
                <a:blip r:embed="rId5"/>
                <a:stretch>
                  <a:fillRect l="-1180" t="-1062" r="-966" b="-2548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 animBg="1"/>
      <p:bldP spid="56330" grpId="0" animBg="1"/>
      <p:bldP spid="56333" grpId="0" animBg="1"/>
      <p:bldP spid="12" grpId="0" animBg="1"/>
      <p:bldP spid="13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9882694" y="498133"/>
            <a:ext cx="909536" cy="130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0158073" y="1450278"/>
            <a:ext cx="358778" cy="382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2A71C-C6C6-4B2B-B6D7-C1284E6F3179}"/>
              </a:ext>
            </a:extLst>
          </p:cNvPr>
          <p:cNvSpPr/>
          <p:nvPr/>
        </p:nvSpPr>
        <p:spPr>
          <a:xfrm>
            <a:off x="4409558" y="1295295"/>
            <a:ext cx="322697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 TÌM </a:t>
            </a: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9" y="3234686"/>
            <a:ext cx="1794491" cy="2056225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4994342" y="1901398"/>
            <a:ext cx="2057400" cy="7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87 L -0.0707 0.15695 L -0.20911 0.1963 C -0.21732 0.20348 -0.21393 0.20301 -0.21875 0.20301 L -0.34557 0.3108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444FB-AD4A-4629-A035-D1F8D7D3D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-1176808" y="-891480"/>
            <a:ext cx="12889432" cy="4289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4904E-77F8-4D33-9769-F39EB18C7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95" y="5058527"/>
            <a:ext cx="824156" cy="944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1EC26-E574-4EF2-AEBD-905DC4D79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1975892" y="4764750"/>
            <a:ext cx="1521365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0B021-F4F2-4C86-82E8-AD73C5AE0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5249694" y="4764749"/>
            <a:ext cx="1412943" cy="123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9533F7-3E2E-43DD-AECE-A6579279B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7757000" y="4764750"/>
            <a:ext cx="1412943" cy="123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70675-F795-4A1A-BCAD-2D62CF448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6879" r="4988" b="15745"/>
          <a:stretch/>
        </p:blipFill>
        <p:spPr>
          <a:xfrm>
            <a:off x="9379288" y="4764750"/>
            <a:ext cx="1412943" cy="123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7B9C2-9284-4F44-9529-4D22A4EC84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9882694" y="498133"/>
            <a:ext cx="909536" cy="1304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177B-F86D-444D-A2AA-FFC2258F8B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0085758" y="1349620"/>
            <a:ext cx="358778" cy="382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0328-BEB9-4349-B4D6-2CE7B10FD37D}"/>
              </a:ext>
            </a:extLst>
          </p:cNvPr>
          <p:cNvSpPr txBox="1"/>
          <p:nvPr/>
        </p:nvSpPr>
        <p:spPr>
          <a:xfrm>
            <a:off x="2647116" y="281193"/>
            <a:ext cx="7225174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mua trái cây ở chợ, loại cân thích hợp là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E66B3-C0DF-421D-911C-1F6936BB9EE0}"/>
              </a:ext>
            </a:extLst>
          </p:cNvPr>
          <p:cNvSpPr txBox="1"/>
          <p:nvPr/>
        </p:nvSpPr>
        <p:spPr>
          <a:xfrm>
            <a:off x="2647116" y="1235300"/>
            <a:ext cx="722517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đồng hồ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tạ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roberval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tiểu li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3B350-BD7E-4FA5-ACE2-98B08D88C5B1}"/>
              </a:ext>
            </a:extLst>
          </p:cNvPr>
          <p:cNvSpPr/>
          <p:nvPr/>
        </p:nvSpPr>
        <p:spPr>
          <a:xfrm>
            <a:off x="2440629" y="5006403"/>
            <a:ext cx="4526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C03B8D-0E42-4961-BF8C-433023C6C1F7}"/>
              </a:ext>
            </a:extLst>
          </p:cNvPr>
          <p:cNvSpPr/>
          <p:nvPr/>
        </p:nvSpPr>
        <p:spPr>
          <a:xfrm>
            <a:off x="5666155" y="4986785"/>
            <a:ext cx="43024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80308B-3414-417B-9853-B3193D504F7F}"/>
              </a:ext>
            </a:extLst>
          </p:cNvPr>
          <p:cNvSpPr/>
          <p:nvPr/>
        </p:nvSpPr>
        <p:spPr>
          <a:xfrm>
            <a:off x="8143487" y="5006403"/>
            <a:ext cx="4126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B2C10-2CCB-42C7-AA86-09C5C8CB6731}"/>
              </a:ext>
            </a:extLst>
          </p:cNvPr>
          <p:cNvSpPr/>
          <p:nvPr/>
        </p:nvSpPr>
        <p:spPr>
          <a:xfrm>
            <a:off x="9816827" y="5006403"/>
            <a:ext cx="4655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pic>
        <p:nvPicPr>
          <p:cNvPr id="32" name="Picture 31">
            <a:hlinkClick r:id="rId11" action="ppaction://hlinksldjump"/>
            <a:extLst>
              <a:ext uri="{FF2B5EF4-FFF2-40B4-BE49-F238E27FC236}">
                <a16:creationId xmlns:a16="http://schemas.microsoft.com/office/drawing/2014/main" id="{3662734E-9B94-483E-BD34-1194C06606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1534430" y="5490512"/>
            <a:ext cx="527726" cy="557661"/>
          </a:xfrm>
          <a:prstGeom prst="rect">
            <a:avLst/>
          </a:prstGeom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C89D707B-B042-4FDF-9CE0-6C72808EA51B}"/>
              </a:ext>
            </a:extLst>
          </p:cNvPr>
          <p:cNvSpPr/>
          <p:nvPr/>
        </p:nvSpPr>
        <p:spPr>
          <a:xfrm>
            <a:off x="1243337" y="113068"/>
            <a:ext cx="1465109" cy="1122233"/>
          </a:xfrm>
          <a:prstGeom prst="flowChartConnector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SVN-Aaron Script" panose="02000505070000020002" pitchFamily="50" charset="-18"/>
              </a:rPr>
              <a:t>Câu</a:t>
            </a:r>
            <a:r>
              <a:rPr lang="en-US" sz="2400" b="1" dirty="0">
                <a:latin typeface="SVN-Aaron Script" panose="02000505070000020002" pitchFamily="50" charset="-18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2225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5989 0.23727 L -0.07682 0.31968 L -0.10807 0.34792 L -0.10547 0.40417 C -0.10013 0.42639 -0.10026 0.41783 -0.10026 0.42801 L -0.07552 0.54074 L -0.07682 0.5926 L -0.1276 0.56922 L -0.14453 0.52686 L -0.17968 0.48912 C -0.1845 0.48588 -0.18997 0.48125 -0.19518 0.47963 C -0.19609 0.4794 -0.19687 0.47963 -0.19778 0.47963 L -0.28359 0.4419 L -0.32526 0.4257 C -0.3457 0.41829 -0.33893 0.42385 -0.34739 0.41621 L -0.40729 0.3926 L -0.44896 0.39746 L -0.40468 0.4963 L -0.22383 0.57593 L -0.20039 0.59028 L -0.46705 0.50093 L -0.6362 0.48195 L -0.76627 0.53635 L -0.82851 0.60695 " pathEditMode="relative" rAng="0" ptsTypes="AAAAAAAAAAAAAAAAAAAAAAAAA">
                                      <p:cBhvr>
                                        <p:cTn id="27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32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278 L -0.07409 0.31991 L -0.10768 0.35208 L -0.35469 0.38657 L -0.54089 0.40718 L -0.57448 0.41412 L -0.82917 0.41644 L -0.82018 0.50602 L -0.01589 0.46482 L -0.03659 0.58426 L -0.20078 0.51528 L -0.24219 0.57963 L -0.42188 0.53148 L -0.47617 0.57963 L -0.76849 0.52917 L -0.82539 0.60278 " pathEditMode="relative" ptsTypes="AAAAAAAAAAAAAAAA">
                                      <p:cBhvr>
                                        <p:cTn id="3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046 L -0.07917 0.30833 L -0.43867 0.37269 L -0.45026 0.51065 L -0.29766 0.51991 L -0.33906 0.38194 L 0.00755 0.4831 L -0.02096 0.59583 L -0.14128 0.50833 L -0.20195 0.59583 L -0.43346 0.40486 C -0.43737 0.40579 -0.44128 0.40602 -0.44518 0.40718 C -0.45534 0.41019 -0.44284 0.40949 -0.45287 0.40949 L -0.82526 0.60278 " pathEditMode="relative" ptsTypes="AAAAAAAAAAAAAA">
                                      <p:cBhvr>
                                        <p:cTn id="6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046 L -0.07526 0.31065 L -0.02357 0.59815 L -0.25117 0.3912 L -0.21758 0.57037 L -0.41797 0.37269 L -0.77109 0.37732 C -0.78307 0.39398 -0.77773 0.39352 -0.78398 0.39352 L -0.81497 0.54514 L -0.45677 0.46482 L -0.47227 0.59815 L -0.82787 0.51065 L -0.82409 0.60278 " pathEditMode="relative" ptsTypes="AAAAAAAAAAAAA">
                                      <p:cBhvr>
                                        <p:cTn id="81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1" grpId="2"/>
      <p:bldP spid="21" grpId="3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69" y="5020024"/>
            <a:ext cx="769128" cy="88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1924864" y="4717327"/>
            <a:ext cx="1358462" cy="133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5283561" y="4717327"/>
            <a:ext cx="1252269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688119" y="4673612"/>
            <a:ext cx="1252269" cy="133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9379288" y="4717328"/>
            <a:ext cx="1252269" cy="1330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DD4BA8-7CCF-47D4-84E6-7512857CA4C1}"/>
              </a:ext>
            </a:extLst>
          </p:cNvPr>
          <p:cNvSpPr/>
          <p:nvPr/>
        </p:nvSpPr>
        <p:spPr>
          <a:xfrm>
            <a:off x="5670913" y="5020024"/>
            <a:ext cx="43024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2AB77-2AB1-47B2-9F8B-394DF01A77A7}"/>
              </a:ext>
            </a:extLst>
          </p:cNvPr>
          <p:cNvSpPr/>
          <p:nvPr/>
        </p:nvSpPr>
        <p:spPr>
          <a:xfrm>
            <a:off x="2301784" y="5036501"/>
            <a:ext cx="4526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A2E906-0AEA-42EE-B3B6-A17379591328}"/>
              </a:ext>
            </a:extLst>
          </p:cNvPr>
          <p:cNvSpPr/>
          <p:nvPr/>
        </p:nvSpPr>
        <p:spPr>
          <a:xfrm>
            <a:off x="8107947" y="4992787"/>
            <a:ext cx="4126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BF22D-F2EA-42C1-8CC8-7E3BB5684172}"/>
              </a:ext>
            </a:extLst>
          </p:cNvPr>
          <p:cNvSpPr/>
          <p:nvPr/>
        </p:nvSpPr>
        <p:spPr>
          <a:xfrm>
            <a:off x="9782960" y="5020024"/>
            <a:ext cx="4655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9882694" y="498133"/>
            <a:ext cx="909536" cy="13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10085758" y="1349620"/>
            <a:ext cx="358778" cy="382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-1032792" y="-1168221"/>
            <a:ext cx="13249472" cy="4523873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AD649D63-162A-47E2-B166-0042782D6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1509065" y="5490511"/>
            <a:ext cx="527726" cy="557661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6A50C74-47F7-4CFA-8CE6-41377FC19B0D}"/>
              </a:ext>
            </a:extLst>
          </p:cNvPr>
          <p:cNvSpPr/>
          <p:nvPr/>
        </p:nvSpPr>
        <p:spPr>
          <a:xfrm>
            <a:off x="1020252" y="74322"/>
            <a:ext cx="1627903" cy="1160979"/>
          </a:xfrm>
          <a:prstGeom prst="flowChartConnector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Aaron Script" panose="02000505070000020002" pitchFamily="50" charset="-18"/>
              </a:rPr>
              <a:t>Câu</a:t>
            </a:r>
            <a:r>
              <a:rPr lang="en-US" sz="2800" b="1" dirty="0">
                <a:latin typeface="SVN-Aaron Script" panose="02000505070000020002" pitchFamily="50" charset="-18"/>
              </a:rPr>
              <a:t> 2: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6E4055-5157-4225-8BD4-40F4188E85F8}"/>
              </a:ext>
            </a:extLst>
          </p:cNvPr>
          <p:cNvSpPr txBox="1"/>
          <p:nvPr/>
        </p:nvSpPr>
        <p:spPr>
          <a:xfrm>
            <a:off x="2423592" y="17996"/>
            <a:ext cx="824440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cân thích hợp để sử dụng cân vàng, bạc ở các tiệm vàng là?</a:t>
            </a:r>
            <a:endParaRPr lang="en-US" sz="2400" b="1" dirty="0">
              <a:latin typeface="SVN-Steady" pitchFamily="50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383312-E26D-4867-B75A-9E94CE687124}"/>
              </a:ext>
            </a:extLst>
          </p:cNvPr>
          <p:cNvSpPr txBox="1"/>
          <p:nvPr/>
        </p:nvSpPr>
        <p:spPr>
          <a:xfrm>
            <a:off x="2423593" y="1235300"/>
            <a:ext cx="820796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tạ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đòn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tiểu li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vi-VN" sz="27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 đồng hồ</a:t>
            </a:r>
            <a:endParaRPr lang="en-US" sz="27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6563 0.27153 L -0.09427 0.2632 L -0.1793 0.32199 L -0.29401 0.34028 L -0.31719 0.34028 L -0.40677 0.34352 L -0.47435 0.35533 C -0.47735 0.35648 -0.48047 0.35741 -0.4836 0.3588 C -0.48542 0.35973 -0.48724 0.36158 -0.48907 0.36204 C -0.49076 0.36273 -0.49271 0.36204 -0.49453 0.36204 L -0.55105 0.37871 C -0.56836 0.39144 -0.553 0.38195 -0.5668 0.38727 C -0.57162 0.38912 -0.58138 0.39398 -0.58138 0.39422 L -0.76355 0.41736 C -0.76693 0.41621 -0.77045 0.41528 -0.77383 0.41412 C -0.77591 0.4132 -0.78021 0.41065 -0.78021 0.41088 L -0.83841 0.42755 L -0.85795 0.58195 L -0.86901 0.59699 L -0.89753 0.51621 L -0.83659 0.51459 C -0.82943 0.5257 -0.83216 0.52107 -0.82826 0.52801 L -0.77279 0.58681 C -0.76927 0.59144 -0.76758 0.5956 -0.76355 0.59699 C -0.76302 0.59723 -0.76237 0.59699 -0.76172 0.59699 L -0.73034 0.60857 L -0.72292 0.61366 C -0.72201 0.61412 -0.72123 0.61505 -0.72019 0.61551 C -0.71836 0.61574 -0.71654 0.61551 -0.71459 0.61551 L -0.65352 0.60695 C -0.65065 0.60648 -0.64414 0.60556 -0.64076 0.60371 C -0.63412 0.6 -0.63802 0.60023 -0.63516 0.60023 L -0.58516 0.55324 C -0.57696 0.54584 -0.57969 0.55 -0.57591 0.54329 L -0.5362 0.50278 C -0.52852 0.49769 -0.53138 0.49792 -0.52787 0.49792 L -0.51302 0.50116 C -0.5112 0.50533 -0.50899 0.50857 -0.50756 0.51297 C -0.50651 0.51598 -0.50651 0.51991 -0.5056 0.52315 L -0.50469 0.52639 L -0.50013 0.54167 L -0.45664 0.5081 C -0.45417 0.50648 -0.4517 0.5051 -0.44935 0.50278 C -0.44831 0.50209 -0.44649 0.49954 -0.44649 0.49977 L -0.39206 0.47107 L -0.34115 0.45093 L -0.32266 0.45093 L -0.28659 0.44607 C -0.26133 0.44815 -0.27357 0.44769 -0.24961 0.44769 L -0.17748 0.46273 C -0.17435 0.46435 -0.17136 0.46644 -0.16823 0.46783 C -0.16224 0.47014 -0.15703 0.46945 -0.15078 0.46945 L -0.06198 0.48611 C -0.0586 0.48727 -0.05521 0.48843 -0.05183 0.48959 C -0.04935 0.49028 -0.04688 0.49051 -0.0444 0.49121 C -0.0323 0.49468 -0.03776 0.49468 -0.03334 0.49468 L -0.00365 0.53982 L -0.02865 0.59699 L -0.1461 0.4257 L -0.19779 0.55324 L -0.20248 0.58681 L -0.22748 0.58357 C -0.23021 0.58125 -0.23295 0.57894 -0.23581 0.57662 C -0.23763 0.57547 -0.24141 0.57338 -0.24141 0.57361 L -0.30508 0.52153 C -0.30821 0.52037 -0.31133 0.51968 -0.31433 0.51806 C -0.31719 0.51667 -0.31993 0.51459 -0.32266 0.51297 C -0.32357 0.5125 -0.32448 0.51158 -0.32552 0.51135 C -0.32696 0.51088 -0.32839 0.51042 -0.32995 0.50973 C -0.3323 0.50857 -0.33269 0.5081 -0.33464 0.50648 L -0.40495 0.46435 L -0.41498 0.46273 L -0.45209 0.45764 L -0.47058 0.52153 L -0.47058 0.54491 L -0.47149 0.58519 L -0.46966 0.61366 L -0.23308 0.48125 L -0.22474 0.4794 L -0.2043 0.61204 " pathEditMode="relative" rAng="0" ptsTypes="AAAAAAAAAAAAAAAAAAAAAAAAAAAAAAAAAAAAAAAAAAAAAAAAAAAAAAAAAAAAAAAAAAAAAAAAAAAAAAAAA">
                                      <p:cBhvr>
                                        <p:cTn id="27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1528 L -0.05404 0.24074 L -0.06055 0.38403 C -0.05964 0.39005 -0.05885 0.39607 -0.05768 0.40208 C -0.05703 0.40556 -0.05495 0.41181 -0.05495 0.41181 L -0.02253 0.52708 C -0.01953 0.54468 -0.02122 0.53843 -0.01888 0.54699 L -0.01797 0.60625 L -0.09193 0.44653 L -0.01797 0.32639 L -0.2263 0.40857 L -0.23464 0.40857 L -0.41615 0.38889 L -0.23464 0.54352 L -0.46328 0.53704 L -0.53281 0.5338 C -0.53711 0.5294 -0.54128 0.52431 -0.5457 0.5206 C -0.54896 0.51782 -0.55586 0.51389 -0.55586 0.51389 L -0.67162 0.42176 C -0.67904 0.41968 -0.68659 0.41782 -0.69388 0.41528 L -0.70313 0.41181 L -0.74479 0.41852 L -0.75508 0.42014 L -0.79479 0.45972 L -0.80221 0.47454 L -0.83737 0.58472 L -0.77904 0.61944 C -0.76914 0.60857 -0.7724 0.61389 -0.76797 0.60625 L -0.51797 0.36921 L -0.50495 0.36921 L -0.37904 0.37732 C -0.36732 0.38079 -0.37135 0.37755 -0.36615 0.38218 L -0.26602 0.43657 C -0.26211 0.44097 -0.25664 0.44282 -0.25404 0.44977 L -0.25221 0.45463 L -0.20313 0.60625 " pathEditMode="relative" ptsTypes="AAAAAAAAAAAAAAAAAAAAAAAAAAAAAAA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87 L -0.04662 0.20278 L -0.0263 0.50069 L -0.02539 0.59468 L -0.16419 0.54028 L -0.21055 0.55833 L -0.31419 0.53704 L -0.47266 0.36574 L -0.69766 0.43495 L -0.71523 0.44144 L -0.86979 0.55347 L -0.85039 0.60278 L -0.58646 0.50903 L -0.5763 0.50741 L -0.49857 0.54028 C -0.49766 0.54468 -0.49662 0.54907 -0.4957 0.55347 C -0.49544 0.55509 -0.49479 0.55833 -0.49479 0.55833 L -0.48555 0.59954 L -0.20872 0.4794 L -0.20221 0.60463 " pathEditMode="relative" ptsTypes="AAAAAAAAAAAAAAAAAAAA">
                                      <p:cBhvr>
                                        <p:cTn id="69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204 L -0.05404 0.23565 L -0.38268 0.41505 L -0.41797 0.42662 L -0.81797 0.43333 C -0.81979 0.43819 -0.82162 0.44329 -0.82344 0.44815 C -0.82435 0.45023 -0.8263 0.45463 -0.8263 0.45463 L -0.85677 0.60926 L -0.67813 0.47778 L -0.02995 0.35255 L -0.21237 0.59792 L -0.46328 0.45463 L -0.47813 0.5831 L -0.01797 0.51875 C -0.01888 0.53472 -0.01888 0.5287 -0.01888 0.53704 L -0.02435 0.60764 L -0.03464 0.60116 L -0.2151 0.425 L -0.20313 0.60116 " pathEditMode="relative" ptsTypes="AAAAAAAAAAAAAAAAAAA">
                                      <p:cBhvr>
                                        <p:cTn id="9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ạng Lường Lương Thế Vinh - Nhà Toán Học Đại Tài Cùng Những Giai Thoại Thú Vị - BÍ ẨN SỬ VIỆT">
            <a:hlinkClick r:id="" action="ppaction://media"/>
            <a:extLst>
              <a:ext uri="{FF2B5EF4-FFF2-40B4-BE49-F238E27FC236}">
                <a16:creationId xmlns:a16="http://schemas.microsoft.com/office/drawing/2014/main" id="{3E4FC3A0-0ABA-42A2-8BFF-321CF67A5B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294" y="166946"/>
            <a:ext cx="10307647" cy="5797920"/>
          </a:xfrm>
        </p:spPr>
      </p:pic>
    </p:spTree>
    <p:extLst>
      <p:ext uri="{BB962C8B-B14F-4D97-AF65-F5344CB8AC3E}">
        <p14:creationId xmlns:p14="http://schemas.microsoft.com/office/powerpoint/2010/main" val="19376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8862E6-7C0F-4A18-B05B-2E407C914C38}"/>
              </a:ext>
            </a:extLst>
          </p:cNvPr>
          <p:cNvSpPr txBox="1"/>
          <p:nvPr/>
        </p:nvSpPr>
        <p:spPr>
          <a:xfrm>
            <a:off x="552893" y="1131001"/>
            <a:ext cx="110365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ĐO CHIỀU DÀI, ĐO KHỐI LƯỢNG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200000"/>
              </a:lnSpc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THỜI GIAN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072D9-A834-40CE-A22F-6923E1934379}"/>
              </a:ext>
            </a:extLst>
          </p:cNvPr>
          <p:cNvSpPr txBox="1"/>
          <p:nvPr/>
        </p:nvSpPr>
        <p:spPr>
          <a:xfrm>
            <a:off x="4848445" y="423115"/>
            <a:ext cx="2445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sterizer KG Inline" panose="02000503000000020003" pitchFamily="50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970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64DA2-CE3B-455F-9F25-9C4BD0E69980}"/>
              </a:ext>
            </a:extLst>
          </p:cNvPr>
          <p:cNvSpPr txBox="1"/>
          <p:nvPr/>
        </p:nvSpPr>
        <p:spPr>
          <a:xfrm>
            <a:off x="6628286" y="1553383"/>
            <a:ext cx="24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EAC27-E6CC-4E77-B61A-B40FF1768DCA}"/>
              </a:ext>
            </a:extLst>
          </p:cNvPr>
          <p:cNvSpPr txBox="1"/>
          <p:nvPr/>
        </p:nvSpPr>
        <p:spPr>
          <a:xfrm>
            <a:off x="2985656" y="2883146"/>
            <a:ext cx="920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17672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516154" y="2266591"/>
            <a:ext cx="497252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9596" y="692696"/>
            <a:ext cx="9340806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500g",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5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5528" y="3474720"/>
            <a:ext cx="520495" cy="6008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110" y="415697"/>
            <a:ext cx="115345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10T,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4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0491" y="1231402"/>
            <a:ext cx="3156122" cy="32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551543" y="787401"/>
            <a:ext cx="10450285" cy="4914121"/>
          </a:xfrm>
          <a:custGeom>
            <a:avLst/>
            <a:gdLst>
              <a:gd name="connsiteX0" fmla="*/ 7837714 w 7837714"/>
              <a:gd name="connsiteY0" fmla="*/ 3685591 h 3685591"/>
              <a:gd name="connsiteX1" fmla="*/ 7455159 w 7837714"/>
              <a:gd name="connsiteY1" fmla="*/ 3610947 h 3685591"/>
              <a:gd name="connsiteX2" fmla="*/ 7343192 w 7837714"/>
              <a:gd name="connsiteY2" fmla="*/ 3387012 h 3685591"/>
              <a:gd name="connsiteX3" fmla="*/ 6298163 w 7837714"/>
              <a:gd name="connsiteY3" fmla="*/ 2425959 h 3685591"/>
              <a:gd name="connsiteX4" fmla="*/ 4665306 w 7837714"/>
              <a:gd name="connsiteY4" fmla="*/ 2183363 h 3685591"/>
              <a:gd name="connsiteX5" fmla="*/ 2948474 w 7837714"/>
              <a:gd name="connsiteY5" fmla="*/ 2659224 h 3685591"/>
              <a:gd name="connsiteX6" fmla="*/ 1604865 w 7837714"/>
              <a:gd name="connsiteY6" fmla="*/ 2099387 h 3685591"/>
              <a:gd name="connsiteX7" fmla="*/ 0 w 7837714"/>
              <a:gd name="connsiteY7" fmla="*/ 0 h 3685591"/>
              <a:gd name="connsiteX8" fmla="*/ 0 w 7837714"/>
              <a:gd name="connsiteY8" fmla="*/ 0 h 3685591"/>
              <a:gd name="connsiteX9" fmla="*/ 18661 w 7837714"/>
              <a:gd name="connsiteY9" fmla="*/ 18661 h 368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4" h="3685591">
                <a:moveTo>
                  <a:pt x="7837714" y="3685591"/>
                </a:moveTo>
                <a:cubicBezTo>
                  <a:pt x="7687646" y="3673150"/>
                  <a:pt x="7537579" y="3660710"/>
                  <a:pt x="7455159" y="3610947"/>
                </a:cubicBezTo>
                <a:cubicBezTo>
                  <a:pt x="7372739" y="3561184"/>
                  <a:pt x="7536025" y="3584510"/>
                  <a:pt x="7343192" y="3387012"/>
                </a:cubicBezTo>
                <a:cubicBezTo>
                  <a:pt x="7150359" y="3189514"/>
                  <a:pt x="6744477" y="2626567"/>
                  <a:pt x="6298163" y="2425959"/>
                </a:cubicBezTo>
                <a:cubicBezTo>
                  <a:pt x="5851849" y="2225351"/>
                  <a:pt x="5223587" y="2144485"/>
                  <a:pt x="4665306" y="2183363"/>
                </a:cubicBezTo>
                <a:cubicBezTo>
                  <a:pt x="4107024" y="2222240"/>
                  <a:pt x="3458547" y="2673220"/>
                  <a:pt x="2948474" y="2659224"/>
                </a:cubicBezTo>
                <a:cubicBezTo>
                  <a:pt x="2438401" y="2645228"/>
                  <a:pt x="2096277" y="2542591"/>
                  <a:pt x="1604865" y="2099387"/>
                </a:cubicBezTo>
                <a:cubicBezTo>
                  <a:pt x="1113453" y="1656183"/>
                  <a:pt x="0" y="0"/>
                  <a:pt x="0" y="0"/>
                </a:cubicBezTo>
                <a:lnTo>
                  <a:pt x="0" y="0"/>
                </a:lnTo>
                <a:lnTo>
                  <a:pt x="18661" y="18661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>
              <a:latin typeface="Arial (Body)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16000" y="1803400"/>
            <a:ext cx="14224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 err="1">
                <a:latin typeface="Arial (Body)"/>
                <a:cs typeface="Arial" panose="020B0604020202020204" pitchFamily="34" charset="0"/>
              </a:rPr>
              <a:t>tấn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32298" y="3137938"/>
            <a:ext cx="14224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 err="1">
                <a:latin typeface="Arial (Body)"/>
                <a:cs typeface="Arial" panose="020B0604020202020204" pitchFamily="34" charset="0"/>
              </a:rPr>
              <a:t>tạ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40627" y="3625142"/>
            <a:ext cx="17272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 err="1">
                <a:latin typeface="Arial (Body)"/>
                <a:cs typeface="Arial" panose="020B0604020202020204" pitchFamily="34" charset="0"/>
              </a:rPr>
              <a:t>yến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94400" y="3036596"/>
            <a:ext cx="14224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>
                <a:latin typeface="Arial (Body)"/>
                <a:cs typeface="Arial" panose="020B0604020202020204" pitchFamily="34" charset="0"/>
              </a:rPr>
              <a:t>kg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32205" y="3318020"/>
            <a:ext cx="14224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>
                <a:latin typeface="Arial (Body)"/>
                <a:cs typeface="Arial" panose="020B0604020202020204" pitchFamily="34" charset="0"/>
              </a:rPr>
              <a:t>hg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347200" y="4478125"/>
            <a:ext cx="1551172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 err="1">
                <a:latin typeface="Arial (Body)"/>
                <a:cs typeface="Arial" panose="020B0604020202020204" pitchFamily="34" charset="0"/>
              </a:rPr>
              <a:t>dag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68000" y="5605624"/>
            <a:ext cx="1422400" cy="11575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67" b="1" dirty="0">
                <a:latin typeface="Arial (Body)"/>
                <a:cs typeface="Arial" panose="020B0604020202020204" pitchFamily="34" charset="0"/>
              </a:rPr>
              <a:t>g</a:t>
            </a:r>
            <a:endParaRPr lang="vi-VN" sz="3867" b="1" dirty="0">
              <a:latin typeface="Arial (Body)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endCxn id="11" idx="7"/>
          </p:cNvCxnSpPr>
          <p:nvPr/>
        </p:nvCxnSpPr>
        <p:spPr>
          <a:xfrm flipV="1">
            <a:off x="551543" y="787400"/>
            <a:ext cx="0" cy="347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7"/>
          </p:cNvCxnSpPr>
          <p:nvPr/>
        </p:nvCxnSpPr>
        <p:spPr>
          <a:xfrm>
            <a:off x="551544" y="787400"/>
            <a:ext cx="362857" cy="1739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995" flipH="1">
            <a:off x="280230" y="547733"/>
            <a:ext cx="1471543" cy="1156679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2EA20E5-78F1-4FF3-BCA7-C96D40D5B41C}"/>
              </a:ext>
            </a:extLst>
          </p:cNvPr>
          <p:cNvSpPr txBox="1">
            <a:spLocks noChangeArrowheads="1"/>
          </p:cNvSpPr>
          <p:nvPr/>
        </p:nvSpPr>
        <p:spPr>
          <a:xfrm>
            <a:off x="520926" y="5141459"/>
            <a:ext cx="8177441" cy="10429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E4FA6-69E5-4CE9-8BB8-091F1A5BEBCA}"/>
              </a:ext>
            </a:extLst>
          </p:cNvPr>
          <p:cNvSpPr txBox="1"/>
          <p:nvPr/>
        </p:nvSpPr>
        <p:spPr>
          <a:xfrm>
            <a:off x="2362109" y="1270346"/>
            <a:ext cx="1708329" cy="5847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SVN-Monday" pitchFamily="50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700FD-4719-4A3A-B42C-985727F13C93}"/>
              </a:ext>
            </a:extLst>
          </p:cNvPr>
          <p:cNvSpPr txBox="1"/>
          <p:nvPr/>
        </p:nvSpPr>
        <p:spPr>
          <a:xfrm>
            <a:off x="9043969" y="6106590"/>
            <a:ext cx="1555064" cy="5847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bé</a:t>
            </a:r>
            <a:endParaRPr lang="en-US" sz="3200" dirty="0">
              <a:latin typeface="SVN-Monday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4" grpId="1" animBg="1"/>
      <p:bldP spid="9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21367" y="4185041"/>
            <a:ext cx="494369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9151" y="1132273"/>
            <a:ext cx="93408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Roberval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đặt trên đĩa cộng với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8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9402" y="2283686"/>
            <a:ext cx="572746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749" y="692696"/>
            <a:ext cx="112336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Robecvan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61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382532" y="2812353"/>
            <a:ext cx="324553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064" y="1275964"/>
            <a:ext cx="1042925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miligram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D. gram.     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C. kilogram.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430" y="4060963"/>
            <a:ext cx="11262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         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649430" y="5621955"/>
            <a:ext cx="590164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0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41673" y="2038171"/>
            <a:ext cx="402929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25" y="2360181"/>
            <a:ext cx="93408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		.</a:t>
            </a:r>
            <a:endParaRPr lang="vi-VN" sz="28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673" y="333453"/>
            <a:ext cx="11364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14, 533 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B. 5 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C. 10 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D. 100 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39" y="2727202"/>
            <a:ext cx="10518912" cy="4158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1lạn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20 kg 20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A. 24 kg.   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C. 22 kg.                       B. 20 kg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142190" y="4972167"/>
            <a:ext cx="494369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6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8591" y="4629178"/>
            <a:ext cx="533558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25" y="2360181"/>
            <a:ext cx="93408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		.</a:t>
            </a:r>
            <a:endParaRPr lang="vi-VN" sz="28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074" y="856357"/>
            <a:ext cx="116141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 g, 5 g, 50 g, 200 mg, 500 g, 500mg.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cân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257,5 gam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g, 200 mg, 50 g,  5 g, 50 g.              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2g, 5g, 10g, 200 g, 500 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g, 5 g, 50 g, 200 g,  500 mg.                 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D.2 g, 5 g, 10 g, 200 mg, 500 </a:t>
            </a:r>
          </a:p>
        </p:txBody>
      </p:sp>
    </p:spTree>
    <p:extLst>
      <p:ext uri="{BB962C8B-B14F-4D97-AF65-F5344CB8AC3E}">
        <p14:creationId xmlns:p14="http://schemas.microsoft.com/office/powerpoint/2010/main" val="16510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567110" y="4524675"/>
            <a:ext cx="510315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25" y="2360181"/>
            <a:ext cx="93408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		.</a:t>
            </a:r>
            <a:endParaRPr lang="vi-VN" sz="28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69" y="736660"/>
            <a:ext cx="96416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330 ml.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B1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9999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1kg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498080" y="5581938"/>
            <a:ext cx="484189" cy="6440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36559" y="138698"/>
            <a:ext cx="24459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3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25" y="2360181"/>
            <a:ext cx="93408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		.</a:t>
            </a:r>
            <a:endParaRPr lang="vi-VN" sz="28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104" y="415697"/>
            <a:ext cx="1023926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kg.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D.5         A.2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B.3           C.4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95942" y="261374"/>
            <a:ext cx="11469189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 (NB) Kể cấc hạt dưới nguyên tử? những hạt nào mang điện?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3039" y="1439509"/>
            <a:ext cx="92223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............1kg............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81773"/>
              </p:ext>
            </p:extLst>
          </p:nvPr>
        </p:nvGraphicFramePr>
        <p:xfrm>
          <a:off x="992776" y="1876732"/>
          <a:ext cx="8125100" cy="3582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020">
                  <a:extLst>
                    <a:ext uri="{9D8B030D-6E8A-4147-A177-3AD203B41FA5}">
                      <a16:colId xmlns:a16="http://schemas.microsoft.com/office/drawing/2014/main" val="2081791492"/>
                    </a:ext>
                  </a:extLst>
                </a:gridCol>
                <a:gridCol w="1625020">
                  <a:extLst>
                    <a:ext uri="{9D8B030D-6E8A-4147-A177-3AD203B41FA5}">
                      <a16:colId xmlns:a16="http://schemas.microsoft.com/office/drawing/2014/main" val="4159713998"/>
                    </a:ext>
                  </a:extLst>
                </a:gridCol>
                <a:gridCol w="1625020">
                  <a:extLst>
                    <a:ext uri="{9D8B030D-6E8A-4147-A177-3AD203B41FA5}">
                      <a16:colId xmlns:a16="http://schemas.microsoft.com/office/drawing/2014/main" val="3964083267"/>
                    </a:ext>
                  </a:extLst>
                </a:gridCol>
                <a:gridCol w="1625020">
                  <a:extLst>
                    <a:ext uri="{9D8B030D-6E8A-4147-A177-3AD203B41FA5}">
                      <a16:colId xmlns:a16="http://schemas.microsoft.com/office/drawing/2014/main" val="1700542957"/>
                    </a:ext>
                  </a:extLst>
                </a:gridCol>
                <a:gridCol w="1625020">
                  <a:extLst>
                    <a:ext uri="{9D8B030D-6E8A-4147-A177-3AD203B41FA5}">
                      <a16:colId xmlns:a16="http://schemas.microsoft.com/office/drawing/2014/main" val="3942137983"/>
                    </a:ext>
                  </a:extLst>
                </a:gridCol>
              </a:tblGrid>
              <a:tr h="16894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bay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trứng gà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voi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092418"/>
                  </a:ext>
                </a:extLst>
              </a:tr>
              <a:tr h="14522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790624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5579" y="522515"/>
            <a:ext cx="112079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altLang="en-US" sz="32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500mg, 50g, 120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alt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48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823" y="916995"/>
            <a:ext cx="9548948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5,5 kg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.......................g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200,6g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.......................hg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4,5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j. 0,1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.......................dag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0,07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.......................kg               k.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.......................kg             m.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15kg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n. 560g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.......................hg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1600 mg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.......................g            o. 8,2 kg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0,5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.......................kg               p. 22,6 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.......................kg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66,5 kg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q. 0,0015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.......................kg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5166" y="222069"/>
            <a:ext cx="56562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1EE88E9-7212-4DB2-988E-E7DDE7E5C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786549"/>
              </p:ext>
            </p:extLst>
          </p:nvPr>
        </p:nvGraphicFramePr>
        <p:xfrm>
          <a:off x="188018" y="3337441"/>
          <a:ext cx="11815964" cy="1563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26">
                  <a:extLst>
                    <a:ext uri="{9D8B030D-6E8A-4147-A177-3AD203B41FA5}">
                      <a16:colId xmlns:a16="http://schemas.microsoft.com/office/drawing/2014/main" val="2815866386"/>
                    </a:ext>
                  </a:extLst>
                </a:gridCol>
                <a:gridCol w="1211551">
                  <a:extLst>
                    <a:ext uri="{9D8B030D-6E8A-4147-A177-3AD203B41FA5}">
                      <a16:colId xmlns:a16="http://schemas.microsoft.com/office/drawing/2014/main" val="1104354860"/>
                    </a:ext>
                  </a:extLst>
                </a:gridCol>
                <a:gridCol w="1392718">
                  <a:extLst>
                    <a:ext uri="{9D8B030D-6E8A-4147-A177-3AD203B41FA5}">
                      <a16:colId xmlns:a16="http://schemas.microsoft.com/office/drawing/2014/main" val="3756906313"/>
                    </a:ext>
                  </a:extLst>
                </a:gridCol>
                <a:gridCol w="1675792">
                  <a:extLst>
                    <a:ext uri="{9D8B030D-6E8A-4147-A177-3AD203B41FA5}">
                      <a16:colId xmlns:a16="http://schemas.microsoft.com/office/drawing/2014/main" val="366996107"/>
                    </a:ext>
                  </a:extLst>
                </a:gridCol>
                <a:gridCol w="1981509">
                  <a:extLst>
                    <a:ext uri="{9D8B030D-6E8A-4147-A177-3AD203B41FA5}">
                      <a16:colId xmlns:a16="http://schemas.microsoft.com/office/drawing/2014/main" val="2774507577"/>
                    </a:ext>
                  </a:extLst>
                </a:gridCol>
                <a:gridCol w="1697555">
                  <a:extLst>
                    <a:ext uri="{9D8B030D-6E8A-4147-A177-3AD203B41FA5}">
                      <a16:colId xmlns:a16="http://schemas.microsoft.com/office/drawing/2014/main" val="3071589100"/>
                    </a:ext>
                  </a:extLst>
                </a:gridCol>
                <a:gridCol w="1084521">
                  <a:extLst>
                    <a:ext uri="{9D8B030D-6E8A-4147-A177-3AD203B41FA5}">
                      <a16:colId xmlns:a16="http://schemas.microsoft.com/office/drawing/2014/main" val="2564171083"/>
                    </a:ext>
                  </a:extLst>
                </a:gridCol>
                <a:gridCol w="1499192">
                  <a:extLst>
                    <a:ext uri="{9D8B030D-6E8A-4147-A177-3AD203B41FA5}">
                      <a16:colId xmlns:a16="http://schemas.microsoft.com/office/drawing/2014/main" val="4190684051"/>
                    </a:ext>
                  </a:extLst>
                </a:gridCol>
              </a:tblGrid>
              <a:tr h="6416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7812439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+mj-lt"/>
                      </a:endParaRPr>
                    </a:p>
                    <a:p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4359310"/>
                  </a:ext>
                </a:extLst>
              </a:tr>
            </a:tbl>
          </a:graphicData>
        </a:graphic>
      </p:graphicFrame>
      <p:sp>
        <p:nvSpPr>
          <p:cNvPr id="35" name="Text Box 10">
            <a:extLst>
              <a:ext uri="{FF2B5EF4-FFF2-40B4-BE49-F238E27FC236}">
                <a16:creationId xmlns:a16="http://schemas.microsoft.com/office/drawing/2014/main" id="{7872D7D7-D102-4F44-B1DD-5710755B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E2F9E028-D3B3-4409-B4E1-0FA32DA9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CEB2B829-7B02-463B-8853-05D3266D0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698" y="1172375"/>
            <a:ext cx="5578902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B6519-DAB6-41ED-825F-B5B1A4FEE1A2}"/>
              </a:ext>
            </a:extLst>
          </p:cNvPr>
          <p:cNvSpPr txBox="1"/>
          <p:nvPr/>
        </p:nvSpPr>
        <p:spPr>
          <a:xfrm>
            <a:off x="422401" y="3414420"/>
            <a:ext cx="8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Tấn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232220-06B4-47F5-B998-287737035A0A}"/>
              </a:ext>
            </a:extLst>
          </p:cNvPr>
          <p:cNvSpPr txBox="1"/>
          <p:nvPr/>
        </p:nvSpPr>
        <p:spPr>
          <a:xfrm>
            <a:off x="1690330" y="3400818"/>
            <a:ext cx="8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22F9FF-99E6-45F2-B556-ED095CD1C0B6}"/>
              </a:ext>
            </a:extLst>
          </p:cNvPr>
          <p:cNvSpPr txBox="1"/>
          <p:nvPr/>
        </p:nvSpPr>
        <p:spPr>
          <a:xfrm>
            <a:off x="2952622" y="3416895"/>
            <a:ext cx="8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9A5AE7-9EFD-476C-84FE-3BAF7576591E}"/>
              </a:ext>
            </a:extLst>
          </p:cNvPr>
          <p:cNvSpPr txBox="1"/>
          <p:nvPr/>
        </p:nvSpPr>
        <p:spPr>
          <a:xfrm>
            <a:off x="4097217" y="3416895"/>
            <a:ext cx="171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Kilogram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4ABA2E-72E2-4952-88E4-92E812A2ADB9}"/>
              </a:ext>
            </a:extLst>
          </p:cNvPr>
          <p:cNvSpPr txBox="1"/>
          <p:nvPr/>
        </p:nvSpPr>
        <p:spPr>
          <a:xfrm>
            <a:off x="5817273" y="3400818"/>
            <a:ext cx="195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Hectogram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EEB3AF-563D-4101-AD94-098BCA6DAD98}"/>
              </a:ext>
            </a:extLst>
          </p:cNvPr>
          <p:cNvSpPr txBox="1"/>
          <p:nvPr/>
        </p:nvSpPr>
        <p:spPr>
          <a:xfrm>
            <a:off x="7769972" y="3386727"/>
            <a:ext cx="182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Decagram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7AB127-4A22-42A0-9A3A-DDB8BD54879B}"/>
              </a:ext>
            </a:extLst>
          </p:cNvPr>
          <p:cNvSpPr txBox="1"/>
          <p:nvPr/>
        </p:nvSpPr>
        <p:spPr>
          <a:xfrm>
            <a:off x="9408104" y="3416895"/>
            <a:ext cx="118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B20CF6-A441-419E-84B5-E71FA79632B4}"/>
              </a:ext>
            </a:extLst>
          </p:cNvPr>
          <p:cNvSpPr txBox="1"/>
          <p:nvPr/>
        </p:nvSpPr>
        <p:spPr>
          <a:xfrm>
            <a:off x="10474369" y="3416895"/>
            <a:ext cx="16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miligram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F3F073-0245-4E5C-AB41-E76681E856C6}"/>
              </a:ext>
            </a:extLst>
          </p:cNvPr>
          <p:cNvSpPr txBox="1"/>
          <p:nvPr/>
        </p:nvSpPr>
        <p:spPr>
          <a:xfrm>
            <a:off x="742569" y="411342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1BE72E-FC6C-482C-89A3-D3F39E4D2A2D}"/>
              </a:ext>
            </a:extLst>
          </p:cNvPr>
          <p:cNvSpPr txBox="1"/>
          <p:nvPr/>
        </p:nvSpPr>
        <p:spPr>
          <a:xfrm>
            <a:off x="1690330" y="4073951"/>
            <a:ext cx="62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ạ</a:t>
            </a:r>
            <a:endParaRPr lang="en-US" sz="3600" b="1" dirty="0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E027FF-243F-440D-AD15-F58E00DEF7F5}"/>
              </a:ext>
            </a:extLst>
          </p:cNvPr>
          <p:cNvSpPr txBox="1"/>
          <p:nvPr/>
        </p:nvSpPr>
        <p:spPr>
          <a:xfrm>
            <a:off x="2978631" y="410581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y</a:t>
            </a:r>
            <a:r>
              <a:rPr lang="vi-VN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ến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00D095-3CA4-4DF5-A671-173E9C8DA9B0}"/>
              </a:ext>
            </a:extLst>
          </p:cNvPr>
          <p:cNvSpPr txBox="1"/>
          <p:nvPr/>
        </p:nvSpPr>
        <p:spPr>
          <a:xfrm>
            <a:off x="4442215" y="410239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kg</a:t>
            </a:r>
            <a:endParaRPr lang="en-US" sz="36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D15EEA-AA3B-49E8-B377-D2942A44520D}"/>
              </a:ext>
            </a:extLst>
          </p:cNvPr>
          <p:cNvSpPr txBox="1"/>
          <p:nvPr/>
        </p:nvSpPr>
        <p:spPr>
          <a:xfrm>
            <a:off x="6296081" y="4086196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hg</a:t>
            </a:r>
            <a:endParaRPr lang="en-US" sz="3600" b="1" dirty="0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48E597-96FF-43CF-9DE1-C2E931287752}"/>
              </a:ext>
            </a:extLst>
          </p:cNvPr>
          <p:cNvSpPr txBox="1"/>
          <p:nvPr/>
        </p:nvSpPr>
        <p:spPr>
          <a:xfrm>
            <a:off x="8056740" y="407395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</a:rPr>
              <a:t>dag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AEEC19-3BAA-48DC-9908-8BC34B310676}"/>
              </a:ext>
            </a:extLst>
          </p:cNvPr>
          <p:cNvSpPr txBox="1"/>
          <p:nvPr/>
        </p:nvSpPr>
        <p:spPr>
          <a:xfrm>
            <a:off x="9799044" y="4068712"/>
            <a:ext cx="30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endParaRPr lang="en-US" sz="36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5C2423-D36C-4B22-84C2-26A6C041E1F2}"/>
              </a:ext>
            </a:extLst>
          </p:cNvPr>
          <p:cNvSpPr txBox="1"/>
          <p:nvPr/>
        </p:nvSpPr>
        <p:spPr>
          <a:xfrm>
            <a:off x="10763755" y="4068712"/>
            <a:ext cx="96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41C520A-2392-442E-9F99-5CEE8BE16DC9}"/>
              </a:ext>
            </a:extLst>
          </p:cNvPr>
          <p:cNvSpPr txBox="1"/>
          <p:nvPr/>
        </p:nvSpPr>
        <p:spPr>
          <a:xfrm>
            <a:off x="143713" y="2310647"/>
            <a:ext cx="2034368" cy="5847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SVN-Monday" pitchFamily="50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F9CB4BC-9ACF-47BA-B88A-77B7927F542C}"/>
              </a:ext>
            </a:extLst>
          </p:cNvPr>
          <p:cNvSpPr txBox="1"/>
          <p:nvPr/>
        </p:nvSpPr>
        <p:spPr>
          <a:xfrm>
            <a:off x="10087641" y="2285186"/>
            <a:ext cx="1872713" cy="58477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VN-Monday" pitchFamily="5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VN-Monday" pitchFamily="50" charset="0"/>
                <a:cs typeface="Times New Roman" panose="02020603050405020304" pitchFamily="18" charset="0"/>
              </a:rPr>
              <a:t>bé</a:t>
            </a:r>
            <a:endParaRPr lang="en-US" sz="3200" dirty="0">
              <a:latin typeface="SVN-Monday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3EB17CC-D4DC-4D56-8EC8-B8188AD8D7BB}"/>
              </a:ext>
            </a:extLst>
          </p:cNvPr>
          <p:cNvSpPr/>
          <p:nvPr/>
        </p:nvSpPr>
        <p:spPr>
          <a:xfrm>
            <a:off x="2178081" y="2455913"/>
            <a:ext cx="7909560" cy="2942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5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6" y="304800"/>
            <a:ext cx="11469189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5920" y="1356610"/>
            <a:ext cx="92223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2572" y="304800"/>
            <a:ext cx="867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56" y="1120742"/>
            <a:ext cx="5871160" cy="402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716" y="1010653"/>
            <a:ext cx="4271210" cy="3862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811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95942" y="493295"/>
            <a:ext cx="4219647" cy="5750750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 (NB) Kể cấc hạt dưới nguyên tử? những hạt nào mang điện?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3334" y="1391382"/>
            <a:ext cx="34939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Roberval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423" y="304800"/>
            <a:ext cx="2627604" cy="2432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515" y="3060480"/>
            <a:ext cx="3627065" cy="30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6" y="304800"/>
            <a:ext cx="11469189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5920" y="1356610"/>
            <a:ext cx="92223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6" y="304800"/>
            <a:ext cx="11469189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5920" y="1356610"/>
            <a:ext cx="3046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4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7349" y="770022"/>
            <a:ext cx="4579019" cy="45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6" y="304800"/>
            <a:ext cx="9561325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9964" y="1281462"/>
            <a:ext cx="67858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4063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7" y="304800"/>
            <a:ext cx="7407672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4559" y="1822883"/>
            <a:ext cx="52938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636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7" y="304800"/>
            <a:ext cx="5963882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931" y="1064893"/>
            <a:ext cx="4052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500g cam; 2kg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kilogram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92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64728" y="-296778"/>
            <a:ext cx="11702946" cy="313623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923" y="277376"/>
            <a:ext cx="96281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g,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g,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1217" y="2737694"/>
            <a:ext cx="9977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+ 50 + 20  + 3.10 = 200 (g)</a:t>
            </a: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ở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100g, 50g, 20g, 20g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10g =&gt;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  </a:t>
            </a: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200 : 5 = 40 (g)</a:t>
            </a:r>
          </a:p>
          <a:p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-180474" y="304800"/>
            <a:ext cx="11646569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931" y="1064893"/>
            <a:ext cx="1016416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100g. 50g, 20g, 10g.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2530A-C689-4677-9645-59569A10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41" y="28428"/>
            <a:ext cx="7133857" cy="3400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B8057-3048-4B94-B6F4-A1254B719477}"/>
              </a:ext>
            </a:extLst>
          </p:cNvPr>
          <p:cNvSpPr txBox="1"/>
          <p:nvPr/>
        </p:nvSpPr>
        <p:spPr>
          <a:xfrm>
            <a:off x="500056" y="1029910"/>
            <a:ext cx="4914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lạng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= .....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AE38E-BE63-4393-8299-1DAEFF3BD9F8}"/>
              </a:ext>
            </a:extLst>
          </p:cNvPr>
          <p:cNvSpPr txBox="1"/>
          <p:nvPr/>
        </p:nvSpPr>
        <p:spPr>
          <a:xfrm>
            <a:off x="2806969" y="1044074"/>
            <a:ext cx="2328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= .......g</a:t>
            </a:r>
            <a:endParaRPr lang="en-US" sz="2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E5936-7E97-42C9-8308-C36B9243FD7C}"/>
              </a:ext>
            </a:extLst>
          </p:cNvPr>
          <p:cNvSpPr txBox="1"/>
          <p:nvPr/>
        </p:nvSpPr>
        <p:spPr>
          <a:xfrm>
            <a:off x="500056" y="467312"/>
            <a:ext cx="39517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cân = ...... kg</a:t>
            </a:r>
            <a:endParaRPr lang="en-US" sz="2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07E5D-AC22-4D0E-B496-CF7C5DDAEEE3}"/>
              </a:ext>
            </a:extLst>
          </p:cNvPr>
          <p:cNvSpPr txBox="1"/>
          <p:nvPr/>
        </p:nvSpPr>
        <p:spPr>
          <a:xfrm>
            <a:off x="1822667" y="420096"/>
            <a:ext cx="35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D1D9B-DA8F-4A45-A60D-C43DA1CC252D}"/>
              </a:ext>
            </a:extLst>
          </p:cNvPr>
          <p:cNvSpPr txBox="1"/>
          <p:nvPr/>
        </p:nvSpPr>
        <p:spPr>
          <a:xfrm>
            <a:off x="3088913" y="1017599"/>
            <a:ext cx="8198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  <a:endParaRPr lang="en-US" sz="28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F731-C587-4FA2-AA2A-65ACD34C31FE}"/>
              </a:ext>
            </a:extLst>
          </p:cNvPr>
          <p:cNvSpPr txBox="1"/>
          <p:nvPr/>
        </p:nvSpPr>
        <p:spPr>
          <a:xfrm>
            <a:off x="1935725" y="974221"/>
            <a:ext cx="35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7C00C76-7B0B-423E-8A34-F6248D5CF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57868"/>
              </p:ext>
            </p:extLst>
          </p:nvPr>
        </p:nvGraphicFramePr>
        <p:xfrm>
          <a:off x="5382263" y="3613806"/>
          <a:ext cx="6634144" cy="23845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9268">
                  <a:extLst>
                    <a:ext uri="{9D8B030D-6E8A-4147-A177-3AD203B41FA5}">
                      <a16:colId xmlns:a16="http://schemas.microsoft.com/office/drawing/2014/main" val="3318687267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1708415985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2877084046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3660464003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3861252343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1085720301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3566619347"/>
                    </a:ext>
                  </a:extLst>
                </a:gridCol>
                <a:gridCol w="829268">
                  <a:extLst>
                    <a:ext uri="{9D8B030D-6E8A-4147-A177-3AD203B41FA5}">
                      <a16:colId xmlns:a16="http://schemas.microsoft.com/office/drawing/2014/main" val="3741732622"/>
                    </a:ext>
                  </a:extLst>
                </a:gridCol>
              </a:tblGrid>
              <a:tr h="4716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yến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dag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615893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943552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080225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376488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28592"/>
                  </a:ext>
                </a:extLst>
              </a:tr>
              <a:tr h="3825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8777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F80860A-AABF-46CC-93F1-D2A45F0271BC}"/>
              </a:ext>
            </a:extLst>
          </p:cNvPr>
          <p:cNvSpPr txBox="1"/>
          <p:nvPr/>
        </p:nvSpPr>
        <p:spPr>
          <a:xfrm>
            <a:off x="500056" y="1609155"/>
            <a:ext cx="391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……………….. 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A99CC-C71F-43EA-8929-3F492C4C5A4D}"/>
              </a:ext>
            </a:extLst>
          </p:cNvPr>
          <p:cNvSpPr txBox="1"/>
          <p:nvPr/>
        </p:nvSpPr>
        <p:spPr>
          <a:xfrm>
            <a:off x="449742" y="2189815"/>
            <a:ext cx="460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t = …………………. kg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ED66D-D2A3-4FD9-B7AC-91D5F5AD0A7D}"/>
              </a:ext>
            </a:extLst>
          </p:cNvPr>
          <p:cNvSpPr txBox="1"/>
          <p:nvPr/>
        </p:nvSpPr>
        <p:spPr>
          <a:xfrm>
            <a:off x="400664" y="5492354"/>
            <a:ext cx="580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60 000 mg = ………………….. g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EAA893-95CE-435A-B75B-77AB37DC785F}"/>
              </a:ext>
            </a:extLst>
          </p:cNvPr>
          <p:cNvSpPr txBox="1"/>
          <p:nvPr/>
        </p:nvSpPr>
        <p:spPr>
          <a:xfrm>
            <a:off x="421785" y="6075987"/>
            <a:ext cx="4713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200g =  ………………..…..mg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FF338-060E-4989-9957-7F5009BA61FC}"/>
              </a:ext>
            </a:extLst>
          </p:cNvPr>
          <p:cNvSpPr txBox="1"/>
          <p:nvPr/>
        </p:nvSpPr>
        <p:spPr>
          <a:xfrm>
            <a:off x="442905" y="2772711"/>
            <a:ext cx="443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=………………..kg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2B8CC8-66E1-40A8-B0B5-A7288FF52BA3}"/>
              </a:ext>
            </a:extLst>
          </p:cNvPr>
          <p:cNvSpPr txBox="1"/>
          <p:nvPr/>
        </p:nvSpPr>
        <p:spPr>
          <a:xfrm>
            <a:off x="442906" y="3307224"/>
            <a:ext cx="453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=……………….. hg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6DE7A8-02EA-4B8B-89BE-D2CED020DC45}"/>
              </a:ext>
            </a:extLst>
          </p:cNvPr>
          <p:cNvSpPr txBox="1"/>
          <p:nvPr/>
        </p:nvSpPr>
        <p:spPr>
          <a:xfrm>
            <a:off x="442906" y="4977642"/>
            <a:ext cx="347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=…………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BA21C6-2610-4710-9DA1-0957C6C0AFD3}"/>
              </a:ext>
            </a:extLst>
          </p:cNvPr>
          <p:cNvSpPr txBox="1"/>
          <p:nvPr/>
        </p:nvSpPr>
        <p:spPr>
          <a:xfrm>
            <a:off x="442906" y="3869014"/>
            <a:ext cx="413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g =.………….…….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A89302-3697-4F5D-AD91-A3626283360F}"/>
              </a:ext>
            </a:extLst>
          </p:cNvPr>
          <p:cNvSpPr txBox="1"/>
          <p:nvPr/>
        </p:nvSpPr>
        <p:spPr>
          <a:xfrm>
            <a:off x="442905" y="4423328"/>
            <a:ext cx="506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4,5 kg =……………………...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6F117C-0A64-4647-B4FB-0B058FA1AA1D}"/>
              </a:ext>
            </a:extLst>
          </p:cNvPr>
          <p:cNvSpPr txBox="1"/>
          <p:nvPr/>
        </p:nvSpPr>
        <p:spPr>
          <a:xfrm>
            <a:off x="6438071" y="4052251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080728-9F2F-4264-8510-8A2224F47A3F}"/>
              </a:ext>
            </a:extLst>
          </p:cNvPr>
          <p:cNvSpPr txBox="1"/>
          <p:nvPr/>
        </p:nvSpPr>
        <p:spPr>
          <a:xfrm>
            <a:off x="7278951" y="4052251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3E03C3-58E3-4F51-B1E1-E80A83E4DA2C}"/>
              </a:ext>
            </a:extLst>
          </p:cNvPr>
          <p:cNvSpPr txBox="1"/>
          <p:nvPr/>
        </p:nvSpPr>
        <p:spPr>
          <a:xfrm>
            <a:off x="8011316" y="4020665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3A5BFB-7ECE-496E-A835-CF27DBDAEFA8}"/>
              </a:ext>
            </a:extLst>
          </p:cNvPr>
          <p:cNvSpPr txBox="1"/>
          <p:nvPr/>
        </p:nvSpPr>
        <p:spPr>
          <a:xfrm>
            <a:off x="1354825" y="1545084"/>
            <a:ext cx="245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100 = 200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7D3218-C8B1-4ED9-8CE7-4FAB99FB38CE}"/>
              </a:ext>
            </a:extLst>
          </p:cNvPr>
          <p:cNvSpPr txBox="1"/>
          <p:nvPr/>
        </p:nvSpPr>
        <p:spPr>
          <a:xfrm>
            <a:off x="1578047" y="2136639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x 1000 = 500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08AFA6-EE65-46BF-A34E-07C907D2AC48}"/>
              </a:ext>
            </a:extLst>
          </p:cNvPr>
          <p:cNvSpPr txBox="1"/>
          <p:nvPr/>
        </p:nvSpPr>
        <p:spPr>
          <a:xfrm>
            <a:off x="5608380" y="4395818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0AA8F3-F36A-4714-8A11-3BB19D78F45F}"/>
              </a:ext>
            </a:extLst>
          </p:cNvPr>
          <p:cNvSpPr txBox="1"/>
          <p:nvPr/>
        </p:nvSpPr>
        <p:spPr>
          <a:xfrm>
            <a:off x="6453135" y="4398304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D35CDA-64F0-477C-AD03-2556E32712CE}"/>
              </a:ext>
            </a:extLst>
          </p:cNvPr>
          <p:cNvSpPr txBox="1"/>
          <p:nvPr/>
        </p:nvSpPr>
        <p:spPr>
          <a:xfrm>
            <a:off x="7288942" y="4412989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7512D9-C312-4A60-9081-8A083F0B321E}"/>
              </a:ext>
            </a:extLst>
          </p:cNvPr>
          <p:cNvSpPr txBox="1"/>
          <p:nvPr/>
        </p:nvSpPr>
        <p:spPr>
          <a:xfrm>
            <a:off x="8038579" y="4391485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64AF9-AE04-4BA9-8BC7-817D6F56A9C7}"/>
              </a:ext>
            </a:extLst>
          </p:cNvPr>
          <p:cNvSpPr txBox="1"/>
          <p:nvPr/>
        </p:nvSpPr>
        <p:spPr>
          <a:xfrm>
            <a:off x="1766477" y="2715299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10 = 200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F51B95-4F6B-49E0-AA96-7E7B0928D7FF}"/>
              </a:ext>
            </a:extLst>
          </p:cNvPr>
          <p:cNvSpPr txBox="1"/>
          <p:nvPr/>
        </p:nvSpPr>
        <p:spPr>
          <a:xfrm>
            <a:off x="6438071" y="4744357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19DE74-6F4B-480C-8E29-60F110D85A57}"/>
              </a:ext>
            </a:extLst>
          </p:cNvPr>
          <p:cNvSpPr txBox="1"/>
          <p:nvPr/>
        </p:nvSpPr>
        <p:spPr>
          <a:xfrm>
            <a:off x="7210222" y="4773727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10CD1A-DE69-4478-8A0A-2B25555F50DB}"/>
              </a:ext>
            </a:extLst>
          </p:cNvPr>
          <p:cNvSpPr txBox="1"/>
          <p:nvPr/>
        </p:nvSpPr>
        <p:spPr>
          <a:xfrm>
            <a:off x="8095406" y="4773727"/>
            <a:ext cx="486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2C97F1-9F2D-48B9-8937-DEDECAC168A2}"/>
              </a:ext>
            </a:extLst>
          </p:cNvPr>
          <p:cNvSpPr txBox="1"/>
          <p:nvPr/>
        </p:nvSpPr>
        <p:spPr>
          <a:xfrm>
            <a:off x="2627175" y="3285227"/>
            <a:ext cx="359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2C1FA1-0481-48DF-ABCB-9F08CF965928}"/>
              </a:ext>
            </a:extLst>
          </p:cNvPr>
          <p:cNvSpPr txBox="1"/>
          <p:nvPr/>
        </p:nvSpPr>
        <p:spPr>
          <a:xfrm>
            <a:off x="1360962" y="3803609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: 1000 = 0,02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23756B-4897-4CA4-BF0A-7207C81440CC}"/>
              </a:ext>
            </a:extLst>
          </p:cNvPr>
          <p:cNvSpPr txBox="1"/>
          <p:nvPr/>
        </p:nvSpPr>
        <p:spPr>
          <a:xfrm>
            <a:off x="9797591" y="5214900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85F135-AE2A-43B6-8945-063595771817}"/>
              </a:ext>
            </a:extLst>
          </p:cNvPr>
          <p:cNvSpPr txBox="1"/>
          <p:nvPr/>
        </p:nvSpPr>
        <p:spPr>
          <a:xfrm>
            <a:off x="10637625" y="5184186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61F149-FAEA-4FCA-A5AF-76A059CD8EA5}"/>
              </a:ext>
            </a:extLst>
          </p:cNvPr>
          <p:cNvSpPr txBox="1"/>
          <p:nvPr/>
        </p:nvSpPr>
        <p:spPr>
          <a:xfrm>
            <a:off x="8903203" y="5184186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63C7AC-39D0-40EB-884C-93BBB7460047}"/>
              </a:ext>
            </a:extLst>
          </p:cNvPr>
          <p:cNvSpPr txBox="1"/>
          <p:nvPr/>
        </p:nvSpPr>
        <p:spPr>
          <a:xfrm>
            <a:off x="8115640" y="5158070"/>
            <a:ext cx="423893" cy="52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344C31-48F3-4A19-97AF-0614B047A849}"/>
              </a:ext>
            </a:extLst>
          </p:cNvPr>
          <p:cNvSpPr txBox="1"/>
          <p:nvPr/>
        </p:nvSpPr>
        <p:spPr>
          <a:xfrm>
            <a:off x="8285210" y="5144547"/>
            <a:ext cx="310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593A5F-4AE1-420F-AACD-5055DABCE62A}"/>
              </a:ext>
            </a:extLst>
          </p:cNvPr>
          <p:cNvSpPr txBox="1"/>
          <p:nvPr/>
        </p:nvSpPr>
        <p:spPr>
          <a:xfrm>
            <a:off x="1793167" y="4348571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4,5. 100 = 450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B143E2-0654-407E-9395-87A3F90A990D}"/>
              </a:ext>
            </a:extLst>
          </p:cNvPr>
          <p:cNvSpPr txBox="1"/>
          <p:nvPr/>
        </p:nvSpPr>
        <p:spPr>
          <a:xfrm>
            <a:off x="8110655" y="5552767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37FCEC-9C95-4BC6-92D2-359121CA7CD4}"/>
              </a:ext>
            </a:extLst>
          </p:cNvPr>
          <p:cNvSpPr txBox="1"/>
          <p:nvPr/>
        </p:nvSpPr>
        <p:spPr>
          <a:xfrm>
            <a:off x="8915816" y="5552767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BE48DB-5F1E-4305-9668-731518C149D7}"/>
              </a:ext>
            </a:extLst>
          </p:cNvPr>
          <p:cNvSpPr txBox="1"/>
          <p:nvPr/>
        </p:nvSpPr>
        <p:spPr>
          <a:xfrm>
            <a:off x="9770373" y="5552767"/>
            <a:ext cx="439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03B3EE-DEE3-48E8-B0C3-4875587D290E}"/>
              </a:ext>
            </a:extLst>
          </p:cNvPr>
          <p:cNvSpPr txBox="1"/>
          <p:nvPr/>
        </p:nvSpPr>
        <p:spPr>
          <a:xfrm>
            <a:off x="1921551" y="4938040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3C8159-D222-4464-B15A-E6EF37A28A2A}"/>
              </a:ext>
            </a:extLst>
          </p:cNvPr>
          <p:cNvSpPr txBox="1"/>
          <p:nvPr/>
        </p:nvSpPr>
        <p:spPr>
          <a:xfrm>
            <a:off x="2330083" y="5417579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60000:1000 = 60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14D625-AAFF-4C59-A0D1-AF9424013D50}"/>
              </a:ext>
            </a:extLst>
          </p:cNvPr>
          <p:cNvSpPr txBox="1"/>
          <p:nvPr/>
        </p:nvSpPr>
        <p:spPr>
          <a:xfrm>
            <a:off x="1562252" y="6054144"/>
            <a:ext cx="33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200. 1000 = 200000 </a:t>
            </a:r>
          </a:p>
        </p:txBody>
      </p:sp>
    </p:spTree>
    <p:extLst>
      <p:ext uri="{BB962C8B-B14F-4D97-AF65-F5344CB8AC3E}">
        <p14:creationId xmlns:p14="http://schemas.microsoft.com/office/powerpoint/2010/main" val="28502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1" grpId="0"/>
      <p:bldP spid="26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381" y="519953"/>
            <a:ext cx="9548948" cy="599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a.Vì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 = 100 + 50 + 20  + 10 = 180g.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m1 = m : 2 = 180 : 2 = 90g.</a:t>
            </a: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5.m1 = 5.100 = 500g.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m2 = 500 : 2 = 250g.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02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52697" y="304800"/>
            <a:ext cx="4676503" cy="5982671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573" y="1310976"/>
            <a:ext cx="37633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chỉ có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kg?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926183" y="0"/>
            <a:ext cx="6081333" cy="5573597"/>
          </a:xfrm>
          <a:prstGeom prst="cloudCallout">
            <a:avLst>
              <a:gd name="adj1" fmla="val -48585"/>
              <a:gd name="adj2" fmla="val 468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kg,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kg.</a:t>
            </a:r>
          </a:p>
        </p:txBody>
      </p:sp>
    </p:spTree>
    <p:extLst>
      <p:ext uri="{BB962C8B-B14F-4D97-AF65-F5344CB8AC3E}">
        <p14:creationId xmlns:p14="http://schemas.microsoft.com/office/powerpoint/2010/main" val="30661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86" y="-18365"/>
            <a:ext cx="369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-180473" y="304800"/>
            <a:ext cx="5715000" cy="7063473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16" y="627966"/>
            <a:ext cx="45840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0,8kg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1kg,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Robery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0,8kg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63126" y="627966"/>
                <a:ext cx="5931569" cy="3952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300 gam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đĩa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đĩa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,san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đãi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thăng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0,8 kg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1000+(2.300)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800 gam = 0,8 kg</a:t>
                </a:r>
              </a:p>
              <a:p>
                <a:endParaRPr lang="en-US" sz="3200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126" y="627966"/>
                <a:ext cx="5931569" cy="3952429"/>
              </a:xfrm>
              <a:prstGeom prst="rect">
                <a:avLst/>
              </a:prstGeom>
              <a:blipFill>
                <a:blip r:embed="rId2"/>
                <a:stretch>
                  <a:fillRect l="-2569" t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7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3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00" y="-2268211"/>
            <a:ext cx="9153595" cy="9153595"/>
          </a:xfrm>
          <a:prstGeom prst="rect">
            <a:avLst/>
          </a:prstGeom>
        </p:spPr>
      </p:pic>
      <p:grpSp>
        <p:nvGrpSpPr>
          <p:cNvPr id="343" name="组合 342"/>
          <p:cNvGrpSpPr/>
          <p:nvPr/>
        </p:nvGrpSpPr>
        <p:grpSpPr>
          <a:xfrm rot="1294943" flipH="1">
            <a:off x="9427521" y="220353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44" name="心形 34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5" name="心形 34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6" name="心形 34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7" name="心形 34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8" name="心形 34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9" name="组合 348"/>
          <p:cNvGrpSpPr/>
          <p:nvPr/>
        </p:nvGrpSpPr>
        <p:grpSpPr>
          <a:xfrm rot="288855" flipH="1">
            <a:off x="7319762" y="269745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50" name="心形 34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1" name="心形 35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2" name="心形 35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3" name="心形 35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4" name="心形 35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5" name="组合 354"/>
          <p:cNvGrpSpPr/>
          <p:nvPr/>
        </p:nvGrpSpPr>
        <p:grpSpPr>
          <a:xfrm rot="616736" flipH="1">
            <a:off x="10129253" y="301010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56" name="心形 355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7" name="心形 356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8" name="心形 357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9" name="心形 358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0" name="心形 359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1" name="组合 360"/>
          <p:cNvGrpSpPr/>
          <p:nvPr/>
        </p:nvGrpSpPr>
        <p:grpSpPr>
          <a:xfrm rot="616736" flipH="1">
            <a:off x="10201342" y="1218096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62" name="心形 36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3" name="心形 36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4" name="心形 36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5" name="心形 36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6" name="心形 36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7" name="组合 366"/>
          <p:cNvGrpSpPr/>
          <p:nvPr/>
        </p:nvGrpSpPr>
        <p:grpSpPr>
          <a:xfrm rot="616736" flipH="1">
            <a:off x="6833454" y="808473"/>
            <a:ext cx="385738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68" name="心形 36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9" name="心形 36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0" name="心形 36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1" name="心形 37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2" name="心形 37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3" name="组合 372"/>
          <p:cNvGrpSpPr/>
          <p:nvPr/>
        </p:nvGrpSpPr>
        <p:grpSpPr>
          <a:xfrm rot="616736" flipH="1">
            <a:off x="7468555" y="1100697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74" name="心形 37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5" name="心形 37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6" name="心形 3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7" name="心形 3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8" name="心形 3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9" name="组合 378"/>
          <p:cNvGrpSpPr/>
          <p:nvPr/>
        </p:nvGrpSpPr>
        <p:grpSpPr>
          <a:xfrm rot="616736" flipH="1">
            <a:off x="9758101" y="1773360"/>
            <a:ext cx="385738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0" name="心形 3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1" name="心形 3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2" name="心形 3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3" name="心形 3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4" name="心形 3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85" name="图片 3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13" y="-269099"/>
            <a:ext cx="4380067" cy="2177374"/>
          </a:xfrm>
          <a:prstGeom prst="rect">
            <a:avLst/>
          </a:prstGeom>
          <a:noFill/>
        </p:spPr>
      </p:pic>
      <p:grpSp>
        <p:nvGrpSpPr>
          <p:cNvPr id="387" name="组合 386"/>
          <p:cNvGrpSpPr/>
          <p:nvPr/>
        </p:nvGrpSpPr>
        <p:grpSpPr>
          <a:xfrm>
            <a:off x="4045069" y="2087779"/>
            <a:ext cx="4939862" cy="2315089"/>
            <a:chOff x="4994549" y="4461912"/>
            <a:chExt cx="3523803" cy="901983"/>
          </a:xfrm>
        </p:grpSpPr>
        <p:sp>
          <p:nvSpPr>
            <p:cNvPr id="388" name="云形 387"/>
            <p:cNvSpPr/>
            <p:nvPr/>
          </p:nvSpPr>
          <p:spPr>
            <a:xfrm>
              <a:off x="4994549" y="4461912"/>
              <a:ext cx="3523803" cy="901983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89" name="文本框 4"/>
            <p:cNvSpPr txBox="1"/>
            <p:nvPr/>
          </p:nvSpPr>
          <p:spPr>
            <a:xfrm rot="21276846">
              <a:off x="5269575" y="4583558"/>
              <a:ext cx="3065916" cy="41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Tạm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biệt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và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hẹn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gặp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lại</a:t>
              </a:r>
              <a:endParaRPr lang="en-US" altLang="zh-CN" sz="3200" b="1" dirty="0">
                <a:solidFill>
                  <a:srgbClr val="569A05"/>
                </a:solidFill>
                <a:ea typeface="微软雅黑" panose="020B0503020204020204" pitchFamily="34" charset="-122"/>
              </a:endParaRPr>
            </a:p>
            <a:p>
              <a:pPr algn="just"/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các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bạn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ở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bài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569A05"/>
                  </a:solidFill>
                  <a:ea typeface="微软雅黑" panose="020B0503020204020204" pitchFamily="34" charset="-122"/>
                </a:rPr>
                <a:t>sau</a:t>
              </a:r>
              <a:r>
                <a:rPr lang="en-US" altLang="zh-CN" sz="3200" b="1" dirty="0">
                  <a:solidFill>
                    <a:srgbClr val="569A05"/>
                  </a:solidFill>
                  <a:ea typeface="微软雅黑" panose="020B0503020204020204" pitchFamily="34" charset="-122"/>
                </a:rPr>
                <a:t>!</a:t>
              </a:r>
              <a:endParaRPr lang="zh-CN" altLang="en-US" sz="3200" b="1" dirty="0">
                <a:solidFill>
                  <a:srgbClr val="569A05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90" name="组合 389"/>
          <p:cNvGrpSpPr/>
          <p:nvPr/>
        </p:nvGrpSpPr>
        <p:grpSpPr>
          <a:xfrm rot="20591276" flipH="1">
            <a:off x="1590457" y="291182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91" name="心形 39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2" name="心形 39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3" name="心形 39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4" name="心形 39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5" name="心形 39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6" name="组合 395"/>
          <p:cNvGrpSpPr/>
          <p:nvPr/>
        </p:nvGrpSpPr>
        <p:grpSpPr>
          <a:xfrm rot="616736" flipH="1">
            <a:off x="3299586" y="186967"/>
            <a:ext cx="385738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7" name="心形 39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8" name="心形 39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9" name="心形 39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0" name="心形 39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1" name="心形 40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02" name="图片 40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00" y="3907387"/>
            <a:ext cx="5006260" cy="2863580"/>
          </a:xfrm>
          <a:prstGeom prst="rect">
            <a:avLst/>
          </a:prstGeom>
        </p:spPr>
      </p:pic>
      <p:grpSp>
        <p:nvGrpSpPr>
          <p:cNvPr id="403" name="组合 402"/>
          <p:cNvGrpSpPr/>
          <p:nvPr/>
        </p:nvGrpSpPr>
        <p:grpSpPr>
          <a:xfrm rot="616736" flipH="1">
            <a:off x="2663038" y="964599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04" name="心形 4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5" name="心形 4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6" name="心形 4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7" name="心形 4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8" name="心形 4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09" name="椭圆 408"/>
          <p:cNvSpPr/>
          <p:nvPr/>
        </p:nvSpPr>
        <p:spPr>
          <a:xfrm>
            <a:off x="8472265" y="1191108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410" name="椭圆 409"/>
          <p:cNvSpPr/>
          <p:nvPr/>
        </p:nvSpPr>
        <p:spPr>
          <a:xfrm>
            <a:off x="9020274" y="1758244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411" name="椭圆 410"/>
          <p:cNvSpPr/>
          <p:nvPr/>
        </p:nvSpPr>
        <p:spPr>
          <a:xfrm>
            <a:off x="1831918" y="1929055"/>
            <a:ext cx="519666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296" name="TextBox 295"/>
          <p:cNvSpPr txBox="1"/>
          <p:nvPr/>
        </p:nvSpPr>
        <p:spPr>
          <a:xfrm>
            <a:off x="3021624" y="517895"/>
            <a:ext cx="332975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altLang="zh-CN" sz="4000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康少女文字W5(P)" pitchFamily="82" charset="-122"/>
                <a:ea typeface="华康少女文字W5(P)" pitchFamily="82" charset="-122"/>
              </a:rPr>
              <a:t>Hết bài rồi</a:t>
            </a:r>
            <a:r>
              <a:rPr lang="en-US" altLang="zh-CN" sz="4000" b="1" dirty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康少女文字W5(P)" pitchFamily="82" charset="-122"/>
                <a:ea typeface="华康少女文字W5(P)" pitchFamily="82" charset="-122"/>
              </a:rPr>
              <a:t>!</a:t>
            </a:r>
            <a:endParaRPr lang="zh-CN" altLang="en-US" sz="4000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8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2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6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6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6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6500" fill="hold"/>
                                        <p:tgtEl>
                                          <p:spTgt spid="40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6500" fill="hold"/>
                                        <p:tgtEl>
                                          <p:spTgt spid="41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6500" fill="hold"/>
                                        <p:tgtEl>
                                          <p:spTgt spid="411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6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  <p:bldP spid="410" grpId="0" animBg="1"/>
      <p:bldP spid="411" grpId="0" animBg="1"/>
      <p:bldP spid="296" grpId="0"/>
      <p:bldP spid="29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2155" y="311951"/>
            <a:ext cx="3456384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24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hiểu</a:t>
            </a:r>
            <a:r>
              <a:rPr lang="en-US" altLang="zh-CN" sz="24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24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khối</a:t>
            </a:r>
            <a:r>
              <a:rPr lang="en-US" altLang="zh-CN" sz="24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lượng</a:t>
            </a:r>
            <a:endParaRPr lang="zh-CN" altLang="en-US" sz="2400" b="1"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圆角矩形 54"/>
          <p:cNvSpPr>
            <a:spLocks noChangeArrowheads="1"/>
          </p:cNvSpPr>
          <p:nvPr/>
        </p:nvSpPr>
        <p:spPr bwMode="auto">
          <a:xfrm>
            <a:off x="1670512" y="2996953"/>
            <a:ext cx="2664297" cy="1865757"/>
          </a:xfrm>
          <a:prstGeom prst="roundRect">
            <a:avLst>
              <a:gd name="adj" fmla="val 7111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Mọi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b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khối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l</a:t>
            </a:r>
            <a:r>
              <a:rPr lang="vi-VN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ư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ợng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圆角矩形 57"/>
          <p:cNvSpPr>
            <a:spLocks noChangeArrowheads="1"/>
          </p:cNvSpPr>
          <p:nvPr/>
        </p:nvSpPr>
        <p:spPr bwMode="auto">
          <a:xfrm>
            <a:off x="2929924" y="1196753"/>
            <a:ext cx="2664296" cy="1721129"/>
          </a:xfrm>
          <a:prstGeom prst="roundRect">
            <a:avLst>
              <a:gd name="adj" fmla="val 711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Kí</a:t>
            </a: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hiệu</a:t>
            </a:r>
            <a:r>
              <a:rPr lang="en-US" altLang="zh-CN" sz="36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: m</a:t>
            </a:r>
          </a:p>
        </p:txBody>
      </p:sp>
      <p:sp>
        <p:nvSpPr>
          <p:cNvPr id="10" name="圆角矩形 60"/>
          <p:cNvSpPr>
            <a:spLocks noChangeArrowheads="1"/>
          </p:cNvSpPr>
          <p:nvPr/>
        </p:nvSpPr>
        <p:spPr bwMode="auto">
          <a:xfrm>
            <a:off x="6500802" y="1196752"/>
            <a:ext cx="3627646" cy="1477514"/>
          </a:xfrm>
          <a:prstGeom prst="roundRect">
            <a:avLst>
              <a:gd name="adj" fmla="val 711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Đơn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vị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: 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kilôgam</a:t>
            </a:r>
            <a:b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(kg)</a:t>
            </a:r>
          </a:p>
        </p:txBody>
      </p:sp>
      <p:sp>
        <p:nvSpPr>
          <p:cNvPr id="13" name="圆角矩形 63"/>
          <p:cNvSpPr>
            <a:spLocks noChangeArrowheads="1"/>
          </p:cNvSpPr>
          <p:nvPr/>
        </p:nvSpPr>
        <p:spPr bwMode="auto">
          <a:xfrm>
            <a:off x="7307361" y="2900542"/>
            <a:ext cx="3356434" cy="1405232"/>
          </a:xfrm>
          <a:prstGeom prst="roundRect">
            <a:avLst>
              <a:gd name="adj" fmla="val 711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CN" sz="3600" b="1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Đo</a:t>
            </a:r>
            <a:r>
              <a:rPr lang="en-US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khối</a:t>
            </a:r>
            <a:r>
              <a:rPr lang="en-US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l</a:t>
            </a:r>
            <a:r>
              <a:rPr lang="vi-VN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ư</a:t>
            </a:r>
            <a:r>
              <a:rPr lang="en-US" altLang="zh-CN" sz="3600" b="1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ợng</a:t>
            </a:r>
            <a:r>
              <a:rPr lang="en-US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br>
              <a:rPr lang="en-US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en-US" altLang="zh-CN" sz="3600" b="1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bằng</a:t>
            </a:r>
            <a:r>
              <a:rPr lang="en-US" altLang="zh-CN" sz="36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cân</a:t>
            </a:r>
            <a:endParaRPr lang="en-US" altLang="zh-CN" sz="3600" b="1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1" y="3444765"/>
            <a:ext cx="4252526" cy="3299959"/>
          </a:xfrm>
          <a:prstGeom prst="rect">
            <a:avLst/>
          </a:prstGeom>
        </p:spPr>
      </p:pic>
      <p:sp>
        <p:nvSpPr>
          <p:cNvPr id="16" name="Freeform 4"/>
          <p:cNvSpPr>
            <a:spLocks/>
          </p:cNvSpPr>
          <p:nvPr/>
        </p:nvSpPr>
        <p:spPr bwMode="gray">
          <a:xfrm rot="7639892">
            <a:off x="4463532" y="3680096"/>
            <a:ext cx="360376" cy="77185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7" name="Freeform 4"/>
          <p:cNvSpPr>
            <a:spLocks/>
          </p:cNvSpPr>
          <p:nvPr/>
        </p:nvSpPr>
        <p:spPr bwMode="gray">
          <a:xfrm rot="13960108" flipH="1">
            <a:off x="7174275" y="3625815"/>
            <a:ext cx="360376" cy="77185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8" name="Freeform 4"/>
          <p:cNvSpPr>
            <a:spLocks/>
          </p:cNvSpPr>
          <p:nvPr/>
        </p:nvSpPr>
        <p:spPr bwMode="gray">
          <a:xfrm rot="8847927">
            <a:off x="5240814" y="2880517"/>
            <a:ext cx="360376" cy="77185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gray">
          <a:xfrm rot="12752073" flipH="1">
            <a:off x="6680080" y="2900242"/>
            <a:ext cx="360376" cy="77185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3898476C-2259-4AFE-9B38-BF706C39B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37" y="3758934"/>
            <a:ext cx="3096343" cy="29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3B565-565A-43BF-8545-BDB5B1EB4D78}"/>
              </a:ext>
            </a:extLst>
          </p:cNvPr>
          <p:cNvSpPr txBox="1"/>
          <p:nvPr/>
        </p:nvSpPr>
        <p:spPr>
          <a:xfrm>
            <a:off x="1775520" y="404665"/>
            <a:ext cx="763284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3">
                    <a:lumMod val="25000"/>
                  </a:schemeClr>
                </a:solidFill>
                <a:ea typeface="微软雅黑" pitchFamily="34" charset="-122"/>
              </a:rPr>
              <a:t>TÌM HIỂU VỀ ĐƠN VỊ ĐO KHỐI LƯỢNG</a:t>
            </a:r>
            <a:endParaRPr lang="zh-CN" altLang="en-US" sz="2400" b="1" dirty="0">
              <a:solidFill>
                <a:schemeClr val="accent3">
                  <a:lumMod val="2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4" name="Text Box 32">
            <a:extLst>
              <a:ext uri="{FF2B5EF4-FFF2-40B4-BE49-F238E27FC236}">
                <a16:creationId xmlns:a16="http://schemas.microsoft.com/office/drawing/2014/main" id="{3F3BF906-1129-4633-9D1A-0FB129CB3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116" y="1362094"/>
            <a:ext cx="550810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2800" dirty="0"/>
              <a:t>-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lường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ta </a:t>
            </a:r>
            <a:r>
              <a:rPr lang="en-US" sz="2800" dirty="0" err="1"/>
              <a:t>hiện</a:t>
            </a:r>
            <a:r>
              <a:rPr lang="en-US" sz="2800" dirty="0"/>
              <a:t> nay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kilôgam</a:t>
            </a:r>
            <a:r>
              <a:rPr lang="en-US" sz="2800" dirty="0"/>
              <a:t> (kilogram), </a:t>
            </a:r>
            <a:r>
              <a:rPr lang="en-US" sz="2800" dirty="0" err="1"/>
              <a:t>kí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kg.</a:t>
            </a:r>
          </a:p>
          <a:p>
            <a:pPr algn="just"/>
            <a:r>
              <a:rPr lang="en-US" sz="2800" dirty="0"/>
              <a:t>-</a:t>
            </a:r>
            <a:r>
              <a:rPr lang="en-US" sz="2800" dirty="0" err="1"/>
              <a:t>Kilôgam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,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lường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ở </a:t>
            </a:r>
            <a:r>
              <a:rPr lang="en-US" sz="2800" dirty="0" err="1"/>
              <a:t>Pháp</a:t>
            </a:r>
            <a:r>
              <a:rPr lang="en-US" sz="2800" dirty="0"/>
              <a:t>.</a:t>
            </a:r>
          </a:p>
        </p:txBody>
      </p:sp>
      <p:pic>
        <p:nvPicPr>
          <p:cNvPr id="5" name="Picture 13" descr="Screen Clipping">
            <a:extLst>
              <a:ext uri="{FF2B5EF4-FFF2-40B4-BE49-F238E27FC236}">
                <a16:creationId xmlns:a16="http://schemas.microsoft.com/office/drawing/2014/main" id="{84531B74-29E2-4FE7-904A-0CBBC6AD9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6" y="4726043"/>
            <a:ext cx="1582505" cy="141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CCAE31-A564-43ED-9A1D-95B61272CBBB}"/>
              </a:ext>
            </a:extLst>
          </p:cNvPr>
          <p:cNvGrpSpPr>
            <a:grpSpLocks/>
          </p:cNvGrpSpPr>
          <p:nvPr/>
        </p:nvGrpSpPr>
        <p:grpSpPr bwMode="auto">
          <a:xfrm>
            <a:off x="6707285" y="4093518"/>
            <a:ext cx="1620962" cy="400110"/>
            <a:chOff x="200025" y="4241800"/>
            <a:chExt cx="1338575" cy="3392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F78DA9F-0BFF-45E4-A9EF-7BFDB6EFE9EA}"/>
                </a:ext>
              </a:extLst>
            </p:cNvPr>
            <p:cNvCxnSpPr/>
            <p:nvPr/>
          </p:nvCxnSpPr>
          <p:spPr bwMode="auto">
            <a:xfrm>
              <a:off x="200025" y="4572215"/>
              <a:ext cx="120043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845F675A-2076-41BC-A914-B1C23441C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9" y="4241800"/>
              <a:ext cx="1143311" cy="33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rgbClr val="0000FF"/>
                  </a:solidFill>
                </a:rPr>
                <a:t>39mm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5EA4C-4C7C-47E4-82B6-1C97F882FD4F}"/>
              </a:ext>
            </a:extLst>
          </p:cNvPr>
          <p:cNvGrpSpPr>
            <a:grpSpLocks/>
          </p:cNvGrpSpPr>
          <p:nvPr/>
        </p:nvGrpSpPr>
        <p:grpSpPr bwMode="auto">
          <a:xfrm>
            <a:off x="8370471" y="4704493"/>
            <a:ext cx="400109" cy="1418048"/>
            <a:chOff x="1468219" y="4499563"/>
            <a:chExt cx="330469" cy="120115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D7D2DE9-1117-4EC8-AB5B-E6A4F5209439}"/>
                </a:ext>
              </a:extLst>
            </p:cNvPr>
            <p:cNvCxnSpPr/>
            <p:nvPr/>
          </p:nvCxnSpPr>
          <p:spPr bwMode="auto">
            <a:xfrm>
              <a:off x="1523869" y="4720118"/>
              <a:ext cx="0" cy="98059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FBF5C9DB-A7FA-48D8-95C4-50D193F33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61667" y="4906115"/>
              <a:ext cx="1143573" cy="33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rgbClr val="0000FF"/>
                  </a:solidFill>
                </a:rPr>
                <a:t>39mm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t="8621" r="19588"/>
          <a:stretch/>
        </p:blipFill>
        <p:spPr>
          <a:xfrm>
            <a:off x="1856724" y="1484784"/>
            <a:ext cx="2830104" cy="33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0">
            <a:extLst>
              <a:ext uri="{FF2B5EF4-FFF2-40B4-BE49-F238E27FC236}">
                <a16:creationId xmlns:a16="http://schemas.microsoft.com/office/drawing/2014/main" id="{66DBC0F7-87B9-4458-ACED-57FE07C7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0">
            <a:extLst>
              <a:ext uri="{FF2B5EF4-FFF2-40B4-BE49-F238E27FC236}">
                <a16:creationId xmlns:a16="http://schemas.microsoft.com/office/drawing/2014/main" id="{C5B5493E-1A8F-446E-B34A-1EBC3854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81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ADF7253F-17B1-4688-8DBB-FD70643F6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410" y="253425"/>
            <a:ext cx="5877708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5F43C-B940-439B-9E9C-FFF3341E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49" y="1381787"/>
            <a:ext cx="5372366" cy="5476213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EB4FAB5-F712-46CA-A818-1954AB89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72" y="1790766"/>
            <a:ext cx="6487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nhau:cân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Roberval,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cân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đòn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cân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y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…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Words>3118</Words>
  <Application>Microsoft Office PowerPoint</Application>
  <PresentationFormat>Widescreen</PresentationFormat>
  <Paragraphs>359</Paragraphs>
  <Slides>63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微软雅黑</vt:lpstr>
      <vt:lpstr>Algerian</vt:lpstr>
      <vt:lpstr>Arial</vt:lpstr>
      <vt:lpstr>Arial (Body)</vt:lpstr>
      <vt:lpstr>Calibri</vt:lpstr>
      <vt:lpstr>Calibri Light</vt:lpstr>
      <vt:lpstr>Cambria Math</vt:lpstr>
      <vt:lpstr>SVN-Aaron Script</vt:lpstr>
      <vt:lpstr>SVN-Monday</vt:lpstr>
      <vt:lpstr>SVN-Posterizer KG Inline</vt:lpstr>
      <vt:lpstr>SVN-Steady</vt:lpstr>
      <vt:lpstr>Times New Roman</vt:lpstr>
      <vt:lpstr>华康少女文字W5(P)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Tịnh Nguyễn</cp:lastModifiedBy>
  <cp:revision>2</cp:revision>
  <dcterms:created xsi:type="dcterms:W3CDTF">2021-09-20T13:58:51Z</dcterms:created>
  <dcterms:modified xsi:type="dcterms:W3CDTF">2024-09-30T04:16:24Z</dcterms:modified>
</cp:coreProperties>
</file>