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3"/>
  </p:notesMasterIdLst>
  <p:sldIdLst>
    <p:sldId id="335" r:id="rId2"/>
    <p:sldId id="343" r:id="rId3"/>
    <p:sldId id="344" r:id="rId4"/>
    <p:sldId id="345" r:id="rId5"/>
    <p:sldId id="341" r:id="rId6"/>
    <p:sldId id="295" r:id="rId7"/>
    <p:sldId id="298" r:id="rId8"/>
    <p:sldId id="299" r:id="rId9"/>
    <p:sldId id="300" r:id="rId10"/>
    <p:sldId id="302" r:id="rId11"/>
    <p:sldId id="301" r:id="rId12"/>
    <p:sldId id="303" r:id="rId13"/>
    <p:sldId id="304" r:id="rId14"/>
    <p:sldId id="305" r:id="rId15"/>
    <p:sldId id="357" r:id="rId16"/>
    <p:sldId id="346" r:id="rId17"/>
    <p:sldId id="347" r:id="rId18"/>
    <p:sldId id="348" r:id="rId19"/>
    <p:sldId id="349" r:id="rId20"/>
    <p:sldId id="350" r:id="rId21"/>
    <p:sldId id="351" r:id="rId22"/>
    <p:sldId id="352" r:id="rId23"/>
    <p:sldId id="306" r:id="rId24"/>
    <p:sldId id="353" r:id="rId25"/>
    <p:sldId id="315" r:id="rId26"/>
    <p:sldId id="356" r:id="rId27"/>
    <p:sldId id="362" r:id="rId28"/>
    <p:sldId id="364" r:id="rId29"/>
    <p:sldId id="365" r:id="rId30"/>
    <p:sldId id="366" r:id="rId31"/>
    <p:sldId id="368" r:id="rId32"/>
    <p:sldId id="369" r:id="rId33"/>
    <p:sldId id="367" r:id="rId34"/>
    <p:sldId id="370" r:id="rId35"/>
    <p:sldId id="371" r:id="rId36"/>
    <p:sldId id="372" r:id="rId37"/>
    <p:sldId id="331" r:id="rId38"/>
    <p:sldId id="373" r:id="rId39"/>
    <p:sldId id="374" r:id="rId40"/>
    <p:sldId id="375" r:id="rId41"/>
    <p:sldId id="376" r:id="rId42"/>
  </p:sldIdLst>
  <p:sldSz cx="9144000" cy="5143500" type="screen16x9"/>
  <p:notesSz cx="6858000" cy="9144000"/>
  <p:embeddedFontLst>
    <p:embeddedFont>
      <p:font typeface="Varela Round" panose="020B0604020202020204" charset="-79"/>
      <p:regular r:id="rId44"/>
    </p:embeddedFont>
    <p:embeddedFont>
      <p:font typeface="Nixie One" panose="020B0604020202020204" charset="0"/>
      <p:regular r:id="rId45"/>
    </p:embeddedFont>
    <p:embeddedFont>
      <p:font typeface="Calibri" panose="020F0502020204030204" pitchFamily="34" charset="0"/>
      <p:regular r:id="rId46"/>
      <p:bold r:id="rId47"/>
      <p:italic r:id="rId48"/>
      <p:boldItalic r:id="rId49"/>
    </p:embeddedFont>
    <p:embeddedFont>
      <p:font typeface="Segoe UI Symbol" panose="020B0502040204020203" pitchFamily="34"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76"/>
    <a:srgbClr val="EB2264"/>
    <a:srgbClr val="00518E"/>
    <a:srgbClr val="005DA2"/>
    <a:srgbClr val="22B7CB"/>
    <a:srgbClr val="DAEF88"/>
    <a:srgbClr val="D5CAC8"/>
    <a:srgbClr val="D5CAC6"/>
    <a:srgbClr val="004070"/>
    <a:srgbClr val="00D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2A20BD-2505-46DF-82F6-A791D1CCFF51}">
  <a:tblStyle styleId="{242A20BD-2505-46DF-82F6-A791D1CCFF5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BB38DEC-D873-43F8-8245-15F6AB0837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5" autoAdjust="0"/>
    <p:restoredTop sz="93231" autoAdjust="0"/>
  </p:normalViewPr>
  <p:slideViewPr>
    <p:cSldViewPr snapToGrid="0">
      <p:cViewPr varScale="1">
        <p:scale>
          <a:sx n="90" d="100"/>
          <a:sy n="90" d="100"/>
        </p:scale>
        <p:origin x="828"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D7E7E-6D62-4762-95F6-E81F5C8CC6D9}" type="doc">
      <dgm:prSet loTypeId="urn:microsoft.com/office/officeart/2005/8/layout/hProcess3" loCatId="process" qsTypeId="urn:microsoft.com/office/officeart/2005/8/quickstyle/simple1" qsCatId="simple" csTypeId="urn:microsoft.com/office/officeart/2005/8/colors/accent1_2" csCatId="accent1" phldr="0"/>
      <dgm:spPr/>
    </dgm:pt>
    <dgm:pt modelId="{4B6C4E07-745A-45E0-A716-CB0E07134470}" type="pres">
      <dgm:prSet presAssocID="{643D7E7E-6D62-4762-95F6-E81F5C8CC6D9}" presName="Name0" presStyleCnt="0">
        <dgm:presLayoutVars>
          <dgm:dir/>
          <dgm:animLvl val="lvl"/>
          <dgm:resizeHandles val="exact"/>
        </dgm:presLayoutVars>
      </dgm:prSet>
      <dgm:spPr/>
    </dgm:pt>
    <dgm:pt modelId="{7BAFDF01-37CA-4AB2-AB34-62879B8BFB75}" type="pres">
      <dgm:prSet presAssocID="{643D7E7E-6D62-4762-95F6-E81F5C8CC6D9}" presName="dummy" presStyleCnt="0"/>
      <dgm:spPr/>
    </dgm:pt>
    <dgm:pt modelId="{3EF91512-402C-42A9-9AA7-C7CCAA5BA99F}" type="pres">
      <dgm:prSet presAssocID="{643D7E7E-6D62-4762-95F6-E81F5C8CC6D9}" presName="linH" presStyleCnt="0"/>
      <dgm:spPr/>
    </dgm:pt>
    <dgm:pt modelId="{2BAF94A9-1C39-4E5E-B076-92A101F99CCA}" type="pres">
      <dgm:prSet presAssocID="{643D7E7E-6D62-4762-95F6-E81F5C8CC6D9}" presName="padding1" presStyleCnt="0"/>
      <dgm:spPr/>
    </dgm:pt>
    <dgm:pt modelId="{3379BE21-F7E3-420B-8305-0D51C133959C}" type="pres">
      <dgm:prSet presAssocID="{643D7E7E-6D62-4762-95F6-E81F5C8CC6D9}" presName="padding2" presStyleCnt="0"/>
      <dgm:spPr/>
    </dgm:pt>
    <dgm:pt modelId="{7EDE5A74-7E2F-4465-8F99-B2ADBD1806BA}" type="pres">
      <dgm:prSet presAssocID="{643D7E7E-6D62-4762-95F6-E81F5C8CC6D9}" presName="negArrow" presStyleCnt="0"/>
      <dgm:spPr/>
    </dgm:pt>
    <dgm:pt modelId="{D90C47DB-1EDF-4EA9-885A-D8BCC04902BA}" type="pres">
      <dgm:prSet presAssocID="{643D7E7E-6D62-4762-95F6-E81F5C8CC6D9}" presName="backgroundArrow" presStyleLbl="node1" presStyleIdx="0" presStyleCnt="1" custLinFactNeighborX="25274" custLinFactNeighborY="-89348"/>
      <dgm:spPr/>
    </dgm:pt>
  </dgm:ptLst>
  <dgm:cxnLst>
    <dgm:cxn modelId="{12CEAE5F-DF82-409F-B928-92DFC0FAF683}" type="presOf" srcId="{643D7E7E-6D62-4762-95F6-E81F5C8CC6D9}" destId="{4B6C4E07-745A-45E0-A716-CB0E07134470}" srcOrd="0" destOrd="0" presId="urn:microsoft.com/office/officeart/2005/8/layout/hProcess3"/>
    <dgm:cxn modelId="{A3CDE197-32BC-4F06-BD7F-189567E75265}" type="presParOf" srcId="{4B6C4E07-745A-45E0-A716-CB0E07134470}" destId="{7BAFDF01-37CA-4AB2-AB34-62879B8BFB75}" srcOrd="0" destOrd="0" presId="urn:microsoft.com/office/officeart/2005/8/layout/hProcess3"/>
    <dgm:cxn modelId="{3E28BB5E-8FD7-4A11-BAD7-404B6264D62D}" type="presParOf" srcId="{4B6C4E07-745A-45E0-A716-CB0E07134470}" destId="{3EF91512-402C-42A9-9AA7-C7CCAA5BA99F}" srcOrd="1" destOrd="0" presId="urn:microsoft.com/office/officeart/2005/8/layout/hProcess3"/>
    <dgm:cxn modelId="{2468E9A6-3DEF-4093-A069-EE5EF8E4CA73}" type="presParOf" srcId="{3EF91512-402C-42A9-9AA7-C7CCAA5BA99F}" destId="{2BAF94A9-1C39-4E5E-B076-92A101F99CCA}" srcOrd="0" destOrd="0" presId="urn:microsoft.com/office/officeart/2005/8/layout/hProcess3"/>
    <dgm:cxn modelId="{7DFA62A2-23A5-4229-BCD8-F625B0AC7748}" type="presParOf" srcId="{3EF91512-402C-42A9-9AA7-C7CCAA5BA99F}" destId="{3379BE21-F7E3-420B-8305-0D51C133959C}" srcOrd="1" destOrd="0" presId="urn:microsoft.com/office/officeart/2005/8/layout/hProcess3"/>
    <dgm:cxn modelId="{B8B343D1-398E-40FA-85D7-84618B4A9A10}" type="presParOf" srcId="{3EF91512-402C-42A9-9AA7-C7CCAA5BA99F}" destId="{7EDE5A74-7E2F-4465-8F99-B2ADBD1806BA}" srcOrd="2" destOrd="0" presId="urn:microsoft.com/office/officeart/2005/8/layout/hProcess3"/>
    <dgm:cxn modelId="{61EB35C0-CC72-4DB8-9B1A-27888576FD8A}" type="presParOf" srcId="{3EF91512-402C-42A9-9AA7-C7CCAA5BA99F}" destId="{D90C47DB-1EDF-4EA9-885A-D8BCC04902BA}"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C47DB-1EDF-4EA9-885A-D8BCC04902BA}">
      <dsp:nvSpPr>
        <dsp:cNvPr id="0" name=""/>
        <dsp:cNvSpPr/>
      </dsp:nvSpPr>
      <dsp:spPr>
        <a:xfrm>
          <a:off x="0" y="0"/>
          <a:ext cx="572538" cy="504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431901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581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1729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2879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4"/>
        <p:cNvGrpSpPr/>
        <p:nvPr/>
      </p:nvGrpSpPr>
      <p:grpSpPr>
        <a:xfrm>
          <a:off x="0" y="0"/>
          <a:ext cx="0" cy="0"/>
          <a:chOff x="0" y="0"/>
          <a:chExt cx="0" cy="0"/>
        </a:xfrm>
      </p:grpSpPr>
      <p:sp>
        <p:nvSpPr>
          <p:cNvPr id="65"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2935875" y="1525758"/>
            <a:ext cx="5275500" cy="2786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68"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744850" y="4204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839500" y="10197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8295350" y="-32112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51500" y="16163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8062825" y="6888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3" name="Google Shape;173;p11"/>
          <p:cNvSpPr/>
          <p:nvPr/>
        </p:nvSpPr>
        <p:spPr>
          <a:xfrm>
            <a:off x="-343900" y="59902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050508" y="4647700"/>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77284" y="-370800"/>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273325" y="5049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8624771" y="4584598"/>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41650" y="4773000"/>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956300" y="4058696"/>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234950" y="460095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744108" y="4732575"/>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7911176" y="-80675"/>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8699373" y="-381375"/>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876350" y="1187325"/>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594973" y="-549875"/>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52400" y="3906296"/>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188"/>
        <p:cNvGrpSpPr/>
        <p:nvPr/>
      </p:nvGrpSpPr>
      <p:grpSpPr>
        <a:xfrm>
          <a:off x="0" y="0"/>
          <a:ext cx="0" cy="0"/>
          <a:chOff x="0" y="0"/>
          <a:chExt cx="0" cy="0"/>
        </a:xfrm>
      </p:grpSpPr>
      <p:sp>
        <p:nvSpPr>
          <p:cNvPr id="190" name="Google Shape;190;p12"/>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letely blank" preserve="1">
  <p:cSld name="1_Completely blank">
    <p:spTree>
      <p:nvGrpSpPr>
        <p:cNvPr id="1" name="Shape 188"/>
        <p:cNvGrpSpPr/>
        <p:nvPr/>
      </p:nvGrpSpPr>
      <p:grpSpPr>
        <a:xfrm>
          <a:off x="0" y="0"/>
          <a:ext cx="0" cy="0"/>
          <a:chOff x="0" y="0"/>
          <a:chExt cx="0" cy="0"/>
        </a:xfrm>
      </p:grpSpPr>
      <p:sp>
        <p:nvSpPr>
          <p:cNvPr id="189" name="Google Shape;189;p12"/>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2"/>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248474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a:xfrm>
            <a:off x="457200" y="4767267"/>
            <a:ext cx="2133600" cy="273844"/>
          </a:xfrm>
          <a:prstGeom prst="rect">
            <a:avLst/>
          </a:prstGeom>
        </p:spPr>
        <p:txBody>
          <a:bodyPr lIns="68580" tIns="34290" rIns="68580" bIns="34290"/>
          <a:lstStyle/>
          <a:p>
            <a:fld id="{E6250C53-E6FC-4860-A9B1-3C9201ED5473}" type="datetimeFigureOut">
              <a:rPr lang="en-US" smtClean="0"/>
              <a:t>8/30/2023</a:t>
            </a:fld>
            <a:endParaRPr lang="en-US"/>
          </a:p>
        </p:txBody>
      </p:sp>
      <p:sp>
        <p:nvSpPr>
          <p:cNvPr id="4" name="Footer Placeholder 3"/>
          <p:cNvSpPr>
            <a:spLocks noGrp="1"/>
          </p:cNvSpPr>
          <p:nvPr>
            <p:ph type="ftr" sz="quarter" idx="11"/>
          </p:nvPr>
        </p:nvSpPr>
        <p:spPr>
          <a:xfrm>
            <a:off x="3124200" y="4767267"/>
            <a:ext cx="2895600" cy="273844"/>
          </a:xfrm>
          <a:prstGeom prst="rect">
            <a:avLst/>
          </a:prstGeom>
        </p:spPr>
        <p:txBody>
          <a:bodyPr lIns="68580" tIns="34290" rIns="68580" bIns="34290"/>
          <a:lstStyle/>
          <a:p>
            <a:endParaRPr lang="en-US"/>
          </a:p>
        </p:txBody>
      </p:sp>
      <p:sp>
        <p:nvSpPr>
          <p:cNvPr id="5" name="Slide Number Placeholder 4"/>
          <p:cNvSpPr>
            <a:spLocks noGrp="1"/>
          </p:cNvSpPr>
          <p:nvPr>
            <p:ph type="sldNum" sz="quarter" idx="12"/>
          </p:nvPr>
        </p:nvSpPr>
        <p:spPr/>
        <p:txBody>
          <a:bodyPr/>
          <a:lstStyle/>
          <a:p>
            <a:fld id="{2DBE82BF-7A63-4092-A173-96B01956E7D7}" type="slidenum">
              <a:rPr lang="en-US" smtClean="0"/>
              <a:t>‹#›</a:t>
            </a:fld>
            <a:endParaRPr lang="en-US"/>
          </a:p>
        </p:txBody>
      </p:sp>
    </p:spTree>
    <p:extLst>
      <p:ext uri="{BB962C8B-B14F-4D97-AF65-F5344CB8AC3E}">
        <p14:creationId xmlns:p14="http://schemas.microsoft.com/office/powerpoint/2010/main" val="244256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37652B-1223-43FE-8BD7-97BBA3DCD5D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127E8-37B0-4C4C-A203-9CC88A21609B}" type="slidenum">
              <a:rPr lang="en-US" smtClean="0"/>
              <a:t>‹#›</a:t>
            </a:fld>
            <a:endParaRPr lang="en-US"/>
          </a:p>
        </p:txBody>
      </p:sp>
    </p:spTree>
    <p:extLst>
      <p:ext uri="{BB962C8B-B14F-4D97-AF65-F5344CB8AC3E}">
        <p14:creationId xmlns:p14="http://schemas.microsoft.com/office/powerpoint/2010/main" val="4131586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2935875" y="1525758"/>
            <a:ext cx="5275500" cy="2786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lvl="0" algn="r">
              <a:buNone/>
              <a:defRPr sz="1200">
                <a:solidFill>
                  <a:srgbClr val="A1BECC"/>
                </a:solidFill>
                <a:latin typeface="Nixie One"/>
                <a:ea typeface="Nixie One"/>
                <a:cs typeface="Nixie One"/>
                <a:sym typeface="Nixie One"/>
              </a:defRPr>
            </a:lvl1pPr>
            <a:lvl2pPr lvl="1" algn="r">
              <a:buNone/>
              <a:defRPr sz="1200">
                <a:solidFill>
                  <a:srgbClr val="A1BECC"/>
                </a:solidFill>
                <a:latin typeface="Nixie One"/>
                <a:ea typeface="Nixie One"/>
                <a:cs typeface="Nixie One"/>
                <a:sym typeface="Nixie One"/>
              </a:defRPr>
            </a:lvl2pPr>
            <a:lvl3pPr lvl="2" algn="r">
              <a:buNone/>
              <a:defRPr sz="1200">
                <a:solidFill>
                  <a:srgbClr val="A1BECC"/>
                </a:solidFill>
                <a:latin typeface="Nixie One"/>
                <a:ea typeface="Nixie One"/>
                <a:cs typeface="Nixie One"/>
                <a:sym typeface="Nixie One"/>
              </a:defRPr>
            </a:lvl3pPr>
            <a:lvl4pPr lvl="3" algn="r">
              <a:buNone/>
              <a:defRPr sz="1200">
                <a:solidFill>
                  <a:srgbClr val="A1BECC"/>
                </a:solidFill>
                <a:latin typeface="Nixie One"/>
                <a:ea typeface="Nixie One"/>
                <a:cs typeface="Nixie One"/>
                <a:sym typeface="Nixie One"/>
              </a:defRPr>
            </a:lvl4pPr>
            <a:lvl5pPr lvl="4" algn="r">
              <a:buNone/>
              <a:defRPr sz="1200">
                <a:solidFill>
                  <a:srgbClr val="A1BECC"/>
                </a:solidFill>
                <a:latin typeface="Nixie One"/>
                <a:ea typeface="Nixie One"/>
                <a:cs typeface="Nixie One"/>
                <a:sym typeface="Nixie One"/>
              </a:defRPr>
            </a:lvl5pPr>
            <a:lvl6pPr lvl="5" algn="r">
              <a:buNone/>
              <a:defRPr sz="1200">
                <a:solidFill>
                  <a:srgbClr val="A1BECC"/>
                </a:solidFill>
                <a:latin typeface="Nixie One"/>
                <a:ea typeface="Nixie One"/>
                <a:cs typeface="Nixie One"/>
                <a:sym typeface="Nixie One"/>
              </a:defRPr>
            </a:lvl6pPr>
            <a:lvl7pPr lvl="6" algn="r">
              <a:buNone/>
              <a:defRPr sz="1200">
                <a:solidFill>
                  <a:srgbClr val="A1BECC"/>
                </a:solidFill>
                <a:latin typeface="Nixie One"/>
                <a:ea typeface="Nixie One"/>
                <a:cs typeface="Nixie One"/>
                <a:sym typeface="Nixie One"/>
              </a:defRPr>
            </a:lvl7pPr>
            <a:lvl8pPr lvl="7" algn="r">
              <a:buNone/>
              <a:defRPr sz="1200">
                <a:solidFill>
                  <a:srgbClr val="A1BECC"/>
                </a:solidFill>
                <a:latin typeface="Nixie One"/>
                <a:ea typeface="Nixie One"/>
                <a:cs typeface="Nixie One"/>
                <a:sym typeface="Nixie One"/>
              </a:defRPr>
            </a:lvl8pPr>
            <a:lvl9pPr lvl="8" algn="r">
              <a:buNone/>
              <a:defRPr sz="1200">
                <a:solidFill>
                  <a:srgbClr val="A1BECC"/>
                </a:solidFill>
                <a:latin typeface="Nixie One"/>
                <a:ea typeface="Nixie One"/>
                <a:cs typeface="Nixie One"/>
                <a:sym typeface="Nixie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7" r:id="rId2"/>
    <p:sldLayoutId id="2147483658" r:id="rId3"/>
    <p:sldLayoutId id="2147483710" r:id="rId4"/>
    <p:sldLayoutId id="2147483711" r:id="rId5"/>
    <p:sldLayoutId id="2147483712"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7.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8BDDA23-911C-4D89-B173-9D1E0243683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F2D0BB2-4D7B-4905-9AFF-BB7A98F6FF02}"/>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224352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8861434-63F7-4EF5-85A1-10A2DADC6C5C}"/>
              </a:ext>
            </a:extLst>
          </p:cNvPr>
          <p:cNvGrpSpPr>
            <a:grpSpLocks/>
          </p:cNvGrpSpPr>
          <p:nvPr/>
        </p:nvGrpSpPr>
        <p:grpSpPr bwMode="auto">
          <a:xfrm>
            <a:off x="599358" y="0"/>
            <a:ext cx="8129005" cy="4571024"/>
            <a:chOff x="3581668" y="2329959"/>
            <a:chExt cx="12978862" cy="5459656"/>
          </a:xfrm>
        </p:grpSpPr>
        <p:sp>
          <p:nvSpPr>
            <p:cNvPr id="3" name="Title 1">
              <a:extLst>
                <a:ext uri="{FF2B5EF4-FFF2-40B4-BE49-F238E27FC236}">
                  <a16:creationId xmlns:a16="http://schemas.microsoft.com/office/drawing/2014/main" id="{F2629478-4B83-499B-92ED-D52549E5932F}"/>
                </a:ext>
              </a:extLst>
            </p:cNvPr>
            <p:cNvSpPr txBox="1">
              <a:spLocks noChangeArrowheads="1"/>
            </p:cNvSpPr>
            <p:nvPr/>
          </p:nvSpPr>
          <p:spPr bwMode="auto">
            <a:xfrm>
              <a:off x="3581668" y="3109973"/>
              <a:ext cx="12978862" cy="467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lst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cs typeface="Arial" charset="0"/>
                </a:defRPr>
              </a:lvl2pPr>
              <a:lvl3pPr algn="ctr" rtl="0" eaLnBrk="0" fontAlgn="base" hangingPunct="0">
                <a:spcBef>
                  <a:spcPct val="0"/>
                </a:spcBef>
                <a:spcAft>
                  <a:spcPct val="0"/>
                </a:spcAft>
                <a:defRPr sz="6500">
                  <a:solidFill>
                    <a:schemeClr val="tx2"/>
                  </a:solidFill>
                  <a:latin typeface="Arial" charset="0"/>
                  <a:cs typeface="Arial" charset="0"/>
                </a:defRPr>
              </a:lvl3pPr>
              <a:lvl4pPr algn="ctr" rtl="0" eaLnBrk="0" fontAlgn="base" hangingPunct="0">
                <a:spcBef>
                  <a:spcPct val="0"/>
                </a:spcBef>
                <a:spcAft>
                  <a:spcPct val="0"/>
                </a:spcAft>
                <a:defRPr sz="6500">
                  <a:solidFill>
                    <a:schemeClr val="tx2"/>
                  </a:solidFill>
                  <a:latin typeface="Arial" charset="0"/>
                  <a:cs typeface="Arial" charset="0"/>
                </a:defRPr>
              </a:lvl4pPr>
              <a:lvl5pPr algn="ctr" rtl="0" eaLnBrk="0" fontAlgn="base" hangingPunct="0">
                <a:spcBef>
                  <a:spcPct val="0"/>
                </a:spcBef>
                <a:spcAft>
                  <a:spcPct val="0"/>
                </a:spcAft>
                <a:defRPr sz="6500">
                  <a:solidFill>
                    <a:schemeClr val="tx2"/>
                  </a:solidFill>
                  <a:latin typeface="Arial" charset="0"/>
                  <a:cs typeface="Arial" charset="0"/>
                </a:defRPr>
              </a:lvl5pPr>
              <a:lvl6pPr marL="679262" algn="ctr" rtl="0" fontAlgn="base">
                <a:spcBef>
                  <a:spcPct val="0"/>
                </a:spcBef>
                <a:spcAft>
                  <a:spcPct val="0"/>
                </a:spcAft>
                <a:defRPr sz="6500">
                  <a:solidFill>
                    <a:schemeClr val="tx2"/>
                  </a:solidFill>
                  <a:latin typeface="Arial" charset="0"/>
                  <a:cs typeface="Arial" charset="0"/>
                </a:defRPr>
              </a:lvl6pPr>
              <a:lvl7pPr marL="1358524" algn="ctr" rtl="0" fontAlgn="base">
                <a:spcBef>
                  <a:spcPct val="0"/>
                </a:spcBef>
                <a:spcAft>
                  <a:spcPct val="0"/>
                </a:spcAft>
                <a:defRPr sz="6500">
                  <a:solidFill>
                    <a:schemeClr val="tx2"/>
                  </a:solidFill>
                  <a:latin typeface="Arial" charset="0"/>
                  <a:cs typeface="Arial" charset="0"/>
                </a:defRPr>
              </a:lvl7pPr>
              <a:lvl8pPr marL="2037786" algn="ctr" rtl="0" fontAlgn="base">
                <a:spcBef>
                  <a:spcPct val="0"/>
                </a:spcBef>
                <a:spcAft>
                  <a:spcPct val="0"/>
                </a:spcAft>
                <a:defRPr sz="6500">
                  <a:solidFill>
                    <a:schemeClr val="tx2"/>
                  </a:solidFill>
                  <a:latin typeface="Arial" charset="0"/>
                  <a:cs typeface="Arial" charset="0"/>
                </a:defRPr>
              </a:lvl8pPr>
              <a:lvl9pPr marL="2717048" algn="ctr" rtl="0" fontAlgn="base">
                <a:spcBef>
                  <a:spcPct val="0"/>
                </a:spcBef>
                <a:spcAft>
                  <a:spcPct val="0"/>
                </a:spcAft>
                <a:defRPr sz="6500">
                  <a:solidFill>
                    <a:schemeClr val="tx2"/>
                  </a:solidFill>
                  <a:latin typeface="Arial" charset="0"/>
                  <a:cs typeface="Arial" charset="0"/>
                </a:defRPr>
              </a:lvl9pPr>
            </a:lstStyle>
            <a:p>
              <a:pPr algn="l">
                <a:defRPr/>
              </a:pPr>
              <a:r>
                <a:rPr lang="en-US" altLang="vi-VN" sz="2800" b="1" kern="0" dirty="0">
                  <a:solidFill>
                    <a:srgbClr val="FF0000"/>
                  </a:solidFill>
                  <a:latin typeface="Times New Roman" panose="02020603050405020304" pitchFamily="18" charset="0"/>
                  <a:cs typeface="Times New Roman" panose="02020603050405020304" pitchFamily="18" charset="0"/>
                </a:rPr>
                <a:t>               </a:t>
              </a:r>
              <a:r>
                <a:rPr lang="en-US" altLang="vi-VN" sz="2800" b="1" kern="0" dirty="0" err="1">
                  <a:solidFill>
                    <a:srgbClr val="FF0000"/>
                  </a:solidFill>
                  <a:latin typeface="Times New Roman" panose="02020603050405020304" pitchFamily="18" charset="0"/>
                  <a:cs typeface="Times New Roman" panose="02020603050405020304" pitchFamily="18" charset="0"/>
                </a:rPr>
                <a:t>Em</a:t>
              </a:r>
              <a:r>
                <a:rPr lang="en-US" altLang="vi-VN" sz="2800" b="1" kern="0" dirty="0">
                  <a:solidFill>
                    <a:srgbClr val="FF0000"/>
                  </a:solidFill>
                  <a:latin typeface="Times New Roman" panose="02020603050405020304" pitchFamily="18" charset="0"/>
                  <a:cs typeface="Times New Roman" panose="02020603050405020304" pitchFamily="18" charset="0"/>
                </a:rPr>
                <a:t> </a:t>
              </a:r>
              <a:r>
                <a:rPr lang="en-US" altLang="vi-VN" sz="2800" b="1" kern="0" dirty="0" err="1">
                  <a:solidFill>
                    <a:srgbClr val="FF0000"/>
                  </a:solidFill>
                  <a:latin typeface="Times New Roman" panose="02020603050405020304" pitchFamily="18" charset="0"/>
                  <a:cs typeface="Times New Roman" panose="02020603050405020304" pitchFamily="18" charset="0"/>
                </a:rPr>
                <a:t>có</a:t>
              </a:r>
              <a:r>
                <a:rPr lang="en-US" altLang="vi-VN" sz="2800" b="1" kern="0" dirty="0">
                  <a:solidFill>
                    <a:srgbClr val="FF0000"/>
                  </a:solidFill>
                  <a:latin typeface="Times New Roman" panose="02020603050405020304" pitchFamily="18" charset="0"/>
                  <a:cs typeface="Times New Roman" panose="02020603050405020304" pitchFamily="18" charset="0"/>
                </a:rPr>
                <a:t> </a:t>
              </a:r>
              <a:r>
                <a:rPr lang="en-US" altLang="vi-VN" sz="2800" b="1" kern="0" dirty="0" err="1">
                  <a:solidFill>
                    <a:srgbClr val="FF0000"/>
                  </a:solidFill>
                  <a:latin typeface="Times New Roman" panose="02020603050405020304" pitchFamily="18" charset="0"/>
                  <a:cs typeface="Times New Roman" panose="02020603050405020304" pitchFamily="18" charset="0"/>
                </a:rPr>
                <a:t>biết</a:t>
              </a:r>
              <a:r>
                <a:rPr lang="en-US" altLang="vi-VN" sz="2800" b="1" kern="0" dirty="0">
                  <a:solidFill>
                    <a:srgbClr val="FF0000"/>
                  </a:solidFill>
                  <a:latin typeface="Times New Roman" panose="02020603050405020304" pitchFamily="18" charset="0"/>
                  <a:cs typeface="Times New Roman" panose="02020603050405020304" pitchFamily="18" charset="0"/>
                </a:rPr>
                <a:t>: </a:t>
              </a:r>
            </a:p>
            <a:p>
              <a:pPr algn="l">
                <a:defRPr/>
              </a:pPr>
              <a:r>
                <a:rPr lang="en-US" altLang="vi-VN" sz="2800" b="1" i="1" kern="0" dirty="0" err="1">
                  <a:solidFill>
                    <a:srgbClr val="00518E"/>
                  </a:solidFill>
                  <a:latin typeface="Times New Roman" panose="02020603050405020304" pitchFamily="18" charset="0"/>
                  <a:cs typeface="Times New Roman" panose="02020603050405020304" pitchFamily="18" charset="0"/>
                </a:rPr>
                <a:t>Ngoài</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đơn</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vị</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đo</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độ</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dài</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là</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mét</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một</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số</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quốc</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gia</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còn</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dùng</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các</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đơn</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vị</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đo</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độ</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dài</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khác</a:t>
              </a:r>
              <a:r>
                <a:rPr lang="en-US" altLang="vi-VN" sz="2800" b="1" i="1" kern="0" dirty="0">
                  <a:solidFill>
                    <a:srgbClr val="00518E"/>
                  </a:solidFill>
                  <a:latin typeface="Times New Roman" panose="02020603050405020304" pitchFamily="18" charset="0"/>
                  <a:cs typeface="Times New Roman" panose="02020603050405020304" pitchFamily="18" charset="0"/>
                </a:rPr>
                <a:t>: </a:t>
              </a:r>
            </a:p>
            <a:p>
              <a:pPr algn="l">
                <a:defRPr/>
              </a:pPr>
              <a:r>
                <a:rPr lang="en-US" altLang="vi-VN" sz="2800" b="1" i="1" kern="0" dirty="0">
                  <a:solidFill>
                    <a:srgbClr val="00518E"/>
                  </a:solidFill>
                  <a:latin typeface="Times New Roman" panose="02020603050405020304" pitchFamily="18" charset="0"/>
                  <a:cs typeface="Times New Roman" panose="02020603050405020304" pitchFamily="18" charset="0"/>
                </a:rPr>
                <a:t>	+ 1 in (inch) = 2,54cm</a:t>
              </a:r>
            </a:p>
            <a:p>
              <a:pPr algn="l">
                <a:defRPr/>
              </a:pPr>
              <a:r>
                <a:rPr lang="en-US" altLang="vi-VN" sz="2800" b="1" i="1" kern="0" dirty="0">
                  <a:solidFill>
                    <a:srgbClr val="00518E"/>
                  </a:solidFill>
                  <a:latin typeface="Times New Roman" panose="02020603050405020304" pitchFamily="18" charset="0"/>
                  <a:cs typeface="Times New Roman" panose="02020603050405020304" pitchFamily="18" charset="0"/>
                </a:rPr>
                <a:t>	+ 1 </a:t>
              </a:r>
              <a:r>
                <a:rPr lang="en-US" altLang="vi-VN" sz="2800" b="1" i="1" kern="0" dirty="0" err="1">
                  <a:solidFill>
                    <a:srgbClr val="00518E"/>
                  </a:solidFill>
                  <a:latin typeface="Times New Roman" panose="02020603050405020304" pitchFamily="18" charset="0"/>
                  <a:cs typeface="Times New Roman" panose="02020603050405020304" pitchFamily="18" charset="0"/>
                </a:rPr>
                <a:t>dặm</a:t>
              </a:r>
              <a:r>
                <a:rPr lang="en-US" altLang="vi-VN" sz="2800" b="1" i="1" kern="0" dirty="0">
                  <a:solidFill>
                    <a:srgbClr val="00518E"/>
                  </a:solidFill>
                  <a:latin typeface="Times New Roman" panose="02020603050405020304" pitchFamily="18" charset="0"/>
                  <a:cs typeface="Times New Roman" panose="02020603050405020304" pitchFamily="18" charset="0"/>
                </a:rPr>
                <a:t> (mile) = 1609m (</a:t>
              </a:r>
              <a:r>
                <a:rPr lang="en-US" altLang="vi-VN" sz="2800" b="1" i="1" kern="0" dirty="0">
                  <a:solidFill>
                    <a:srgbClr val="00518E"/>
                  </a:solidFill>
                  <a:latin typeface="Times New Roman" panose="02020603050405020304" pitchFamily="18" charset="0"/>
                  <a:ea typeface="Segoe UI Symbol" panose="020B0502040204020203" pitchFamily="34" charset="0"/>
                  <a:cs typeface="Times New Roman" panose="02020603050405020304" pitchFamily="18" charset="0"/>
                </a:rPr>
                <a:t>≈ 1,6km)</a:t>
              </a:r>
            </a:p>
            <a:p>
              <a:pPr algn="l">
                <a:defRPr/>
              </a:pPr>
              <a:r>
                <a:rPr lang="vi-VN" sz="2800" dirty="0">
                  <a:solidFill>
                    <a:schemeClr val="tx1"/>
                  </a:solidFill>
                  <a:latin typeface="Times New Roman" panose="02020603050405020304" pitchFamily="18" charset="0"/>
                  <a:ea typeface="Calibri" panose="020F0502020204030204" pitchFamily="34" charset="0"/>
                </a:rPr>
                <a:t>Một số đơn vị đo chiều dài với khoảng cách lớn như đơn vị thiên văn (AU), đơn vị năm ánh sáng (ly) và đơn vị đo dùng để đo kích thước các vật nhỏ micromet, nanomet, angstrom.</a:t>
              </a:r>
            </a:p>
            <a:p>
              <a:pPr algn="l">
                <a:defRPr/>
              </a:pPr>
              <a:endParaRPr lang="vi-VN" altLang="vi-VN" sz="2800" b="1" kern="0" dirty="0">
                <a:solidFill>
                  <a:schemeClr val="tx1"/>
                </a:solidFill>
                <a:latin typeface="Times New Roman" panose="02020603050405020304" pitchFamily="18" charset="0"/>
                <a:cs typeface="Times New Roman" panose="02020603050405020304" pitchFamily="18" charset="0"/>
              </a:endParaRPr>
            </a:p>
          </p:txBody>
        </p:sp>
        <p:pic>
          <p:nvPicPr>
            <p:cNvPr id="4" name="Picture 1">
              <a:extLst>
                <a:ext uri="{FF2B5EF4-FFF2-40B4-BE49-F238E27FC236}">
                  <a16:creationId xmlns:a16="http://schemas.microsoft.com/office/drawing/2014/main" id="{8D9AB6B2-8CCA-4AE0-9ED4-C630F382F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673" y="2329959"/>
              <a:ext cx="1547710" cy="107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212127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8982" y="249382"/>
            <a:ext cx="7439891" cy="954107"/>
          </a:xfrm>
          <a:prstGeom prst="rect">
            <a:avLst/>
          </a:prstGeom>
          <a:noFill/>
        </p:spPr>
        <p:txBody>
          <a:bodyPr wrap="square" rtlCol="0">
            <a:spAutoFit/>
          </a:bodyPr>
          <a:lstStyle/>
          <a:p>
            <a:r>
              <a:rPr lang="en-US" sz="2800" dirty="0" err="1" smtClean="0">
                <a:solidFill>
                  <a:srgbClr val="00518E"/>
                </a:solidFill>
                <a:latin typeface="Times New Roman" panose="02020603050405020304" pitchFamily="18" charset="0"/>
                <a:cs typeface="Times New Roman" panose="02020603050405020304" pitchFamily="18" charset="0"/>
              </a:rPr>
              <a:t>Trong</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thực</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tế</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để</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đo</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các</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độ</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dài</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sau</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đây</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người</a:t>
            </a:r>
            <a:r>
              <a:rPr lang="en-US" sz="2800" dirty="0" smtClean="0">
                <a:solidFill>
                  <a:srgbClr val="00518E"/>
                </a:solidFill>
                <a:latin typeface="Times New Roman" panose="02020603050405020304" pitchFamily="18" charset="0"/>
                <a:cs typeface="Times New Roman" panose="02020603050405020304" pitchFamily="18" charset="0"/>
              </a:rPr>
              <a:t> ta </a:t>
            </a:r>
            <a:r>
              <a:rPr lang="en-US" sz="2800" dirty="0" err="1" smtClean="0">
                <a:solidFill>
                  <a:srgbClr val="00518E"/>
                </a:solidFill>
                <a:latin typeface="Times New Roman" panose="02020603050405020304" pitchFamily="18" charset="0"/>
                <a:cs typeface="Times New Roman" panose="02020603050405020304" pitchFamily="18" charset="0"/>
              </a:rPr>
              <a:t>sử</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dụng</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đơn</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vị</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nào</a:t>
            </a:r>
            <a:r>
              <a:rPr lang="en-US" sz="2800" dirty="0" smtClean="0">
                <a:solidFill>
                  <a:srgbClr val="00518E"/>
                </a:solidFill>
                <a:latin typeface="Times New Roman" panose="02020603050405020304" pitchFamily="18" charset="0"/>
                <a:cs typeface="Times New Roman" panose="02020603050405020304" pitchFamily="18" charset="0"/>
              </a:rPr>
              <a:t>? </a:t>
            </a:r>
            <a:endParaRPr lang="en-US" sz="2800" dirty="0">
              <a:solidFill>
                <a:srgbClr val="00518E"/>
              </a:solidFill>
              <a:latin typeface="Times New Roman" panose="02020603050405020304" pitchFamily="18" charset="0"/>
              <a:cs typeface="Times New Roman" panose="02020603050405020304" pitchFamily="18" charset="0"/>
            </a:endParaRPr>
          </a:p>
        </p:txBody>
      </p:sp>
      <p:sp>
        <p:nvSpPr>
          <p:cNvPr id="3" name="Oval 2"/>
          <p:cNvSpPr/>
          <p:nvPr/>
        </p:nvSpPr>
        <p:spPr>
          <a:xfrm>
            <a:off x="568036" y="1203489"/>
            <a:ext cx="1925782" cy="2010766"/>
          </a:xfrm>
          <a:prstGeom prst="ellipse">
            <a:avLst/>
          </a:prstGeom>
          <a:blipFill>
            <a:blip r:embed="rId2"/>
            <a:srcRect/>
            <a:stretch>
              <a:fillRect l="-2207" r="-22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719945" y="1203489"/>
            <a:ext cx="1925782" cy="2010766"/>
          </a:xfrm>
          <a:prstGeom prst="ellipse">
            <a:avLst/>
          </a:prstGeom>
          <a:blipFill>
            <a:blip r:embed="rId3"/>
            <a:srcRect/>
            <a:stretch>
              <a:fillRect l="-2553" t="-3445" r="-68705" b="-75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470073" y="1203489"/>
            <a:ext cx="1925782" cy="2010766"/>
          </a:xfrm>
          <a:prstGeom prst="ellipse">
            <a:avLst/>
          </a:prstGeom>
          <a:blipFill>
            <a:blip r:embed="rId4"/>
            <a:srcRect/>
            <a:stretch>
              <a:fillRect l="-35712" t="-5512" r="-733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164773" y="2838326"/>
            <a:ext cx="1925782" cy="2010766"/>
          </a:xfrm>
          <a:prstGeom prst="ellipse">
            <a:avLst/>
          </a:prstGeom>
          <a:blipFill>
            <a:blip r:embed="rId5"/>
            <a:srcRect/>
            <a:stretch>
              <a:fillRect l="-62050" t="-1378" r="-396" b="-27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95009" y="2838326"/>
            <a:ext cx="1925782" cy="2010766"/>
          </a:xfrm>
          <a:prstGeom prst="ellipse">
            <a:avLst/>
          </a:prstGeom>
          <a:blipFill>
            <a:blip r:embed="rId6"/>
            <a:srcRect/>
            <a:stretch>
              <a:fillRect l="-15958" t="1378" r="-35431" b="-13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661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80B18E-281B-4D7A-9D21-A0556D14B0AC}"/>
              </a:ext>
            </a:extLst>
          </p:cNvPr>
          <p:cNvSpPr>
            <a:spLocks noChangeArrowheads="1"/>
          </p:cNvSpPr>
          <p:nvPr/>
        </p:nvSpPr>
        <p:spPr bwMode="auto">
          <a:xfrm>
            <a:off x="295787" y="797084"/>
            <a:ext cx="6018306" cy="53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9" tIns="50945" rIns="101889" bIns="5094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smtClean="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Kể</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tên</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các</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loại</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th</a:t>
            </a:r>
            <a:r>
              <a:rPr lang="vi-VN" altLang="vi-VN" sz="2800" b="1" kern="1200" dirty="0">
                <a:solidFill>
                  <a:srgbClr val="00518E"/>
                </a:solidFill>
                <a:latin typeface="Times New Roman" panose="02020603050405020304" pitchFamily="18" charset="0"/>
                <a:cs typeface="Times New Roman" panose="02020603050405020304" pitchFamily="18" charset="0"/>
              </a:rPr>
              <a:t>ư</a:t>
            </a:r>
            <a:r>
              <a:rPr lang="en-US" altLang="vi-VN" sz="2800" b="1" kern="1200" dirty="0" err="1" smtClean="0">
                <a:solidFill>
                  <a:srgbClr val="00518E"/>
                </a:solidFill>
                <a:latin typeface="Times New Roman" panose="02020603050405020304" pitchFamily="18" charset="0"/>
                <a:cs typeface="Times New Roman" panose="02020603050405020304" pitchFamily="18" charset="0"/>
              </a:rPr>
              <a:t>ớc</a:t>
            </a:r>
            <a:r>
              <a:rPr lang="en-US" altLang="vi-VN" sz="2800" b="1" kern="1200" dirty="0" smtClean="0">
                <a:solidFill>
                  <a:srgbClr val="00518E"/>
                </a:solidFill>
                <a:latin typeface="Times New Roman" panose="02020603050405020304" pitchFamily="18" charset="0"/>
                <a:cs typeface="Times New Roman" panose="02020603050405020304" pitchFamily="18" charset="0"/>
              </a:rPr>
              <a:t> </a:t>
            </a:r>
            <a:r>
              <a:rPr lang="en-US" altLang="vi-VN" sz="2800" b="1" kern="1200" dirty="0" err="1" smtClean="0">
                <a:solidFill>
                  <a:srgbClr val="00518E"/>
                </a:solidFill>
                <a:latin typeface="Times New Roman" panose="02020603050405020304" pitchFamily="18" charset="0"/>
                <a:cs typeface="Times New Roman" panose="02020603050405020304" pitchFamily="18" charset="0"/>
              </a:rPr>
              <a:t>sau</a:t>
            </a:r>
            <a:r>
              <a:rPr lang="en-US" altLang="vi-VN" sz="2800" b="1" kern="1200" dirty="0">
                <a:solidFill>
                  <a:srgbClr val="00518E"/>
                </a:solidFill>
                <a:latin typeface="Times New Roman" panose="02020603050405020304" pitchFamily="18" charset="0"/>
                <a:cs typeface="Times New Roman" panose="02020603050405020304" pitchFamily="18" charset="0"/>
              </a:rPr>
              <a:t>:</a:t>
            </a:r>
            <a:endParaRPr lang="en-US" altLang="vi-VN" sz="2800" b="1" i="1" kern="1200" dirty="0">
              <a:solidFill>
                <a:srgbClr val="00518E"/>
              </a:solidFill>
              <a:latin typeface="Times New Roman" panose="02020603050405020304" pitchFamily="18" charset="0"/>
              <a:cs typeface="Times New Roman" panose="02020603050405020304" pitchFamily="18" charset="0"/>
            </a:endParaRPr>
          </a:p>
        </p:txBody>
      </p:sp>
      <p:pic>
        <p:nvPicPr>
          <p:cNvPr id="7" name="Picture 15">
            <a:extLst>
              <a:ext uri="{FF2B5EF4-FFF2-40B4-BE49-F238E27FC236}">
                <a16:creationId xmlns:a16="http://schemas.microsoft.com/office/drawing/2014/main" id="{F5DD3B1F-79B1-4C0F-BA27-7B87D682E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030" y="1897715"/>
            <a:ext cx="3102797" cy="59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45233" y="2552057"/>
            <a:ext cx="534257" cy="523220"/>
          </a:xfrm>
          <a:prstGeom prst="rect">
            <a:avLst/>
          </a:prstGeom>
          <a:noFill/>
        </p:spPr>
        <p:txBody>
          <a:bodyPr wrap="square" rtlCol="0">
            <a:spAutoFit/>
          </a:bodyPr>
          <a:lstStyle/>
          <a:p>
            <a:r>
              <a:rPr lang="en-US" sz="2800" b="1" dirty="0" smtClean="0">
                <a:solidFill>
                  <a:srgbClr val="00518E"/>
                </a:solidFill>
                <a:latin typeface="Times New Roman" panose="02020603050405020304" pitchFamily="18" charset="0"/>
                <a:cs typeface="Times New Roman" panose="02020603050405020304" pitchFamily="18" charset="0"/>
              </a:rPr>
              <a:t>a)</a:t>
            </a:r>
            <a:endParaRPr lang="en-US" sz="2800" b="1" dirty="0">
              <a:solidFill>
                <a:srgbClr val="00518E"/>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584004" y="4216841"/>
            <a:ext cx="534257" cy="523220"/>
          </a:xfrm>
          <a:prstGeom prst="rect">
            <a:avLst/>
          </a:prstGeom>
          <a:noFill/>
        </p:spPr>
        <p:txBody>
          <a:bodyPr wrap="square" rtlCol="0">
            <a:spAutoFit/>
          </a:bodyPr>
          <a:lstStyle/>
          <a:p>
            <a:r>
              <a:rPr lang="en-US" sz="2800" b="1" dirty="0">
                <a:solidFill>
                  <a:srgbClr val="00518E"/>
                </a:solidFill>
                <a:latin typeface="Times New Roman" panose="02020603050405020304" pitchFamily="18" charset="0"/>
                <a:cs typeface="Times New Roman" panose="02020603050405020304" pitchFamily="18" charset="0"/>
              </a:rPr>
              <a:t>d</a:t>
            </a:r>
            <a:r>
              <a:rPr lang="en-US" sz="2800" b="1" dirty="0" smtClean="0">
                <a:solidFill>
                  <a:srgbClr val="00518E"/>
                </a:solidFill>
                <a:latin typeface="Times New Roman" panose="02020603050405020304" pitchFamily="18" charset="0"/>
                <a:cs typeface="Times New Roman" panose="02020603050405020304" pitchFamily="18" charset="0"/>
              </a:rPr>
              <a:t>)</a:t>
            </a:r>
            <a:endParaRPr lang="en-US" sz="2800" b="1" dirty="0">
              <a:solidFill>
                <a:srgbClr val="00518E"/>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016658" y="4378189"/>
            <a:ext cx="534257" cy="523220"/>
          </a:xfrm>
          <a:prstGeom prst="rect">
            <a:avLst/>
          </a:prstGeom>
          <a:noFill/>
        </p:spPr>
        <p:txBody>
          <a:bodyPr wrap="square" rtlCol="0">
            <a:spAutoFit/>
          </a:bodyPr>
          <a:lstStyle/>
          <a:p>
            <a:r>
              <a:rPr lang="en-US" sz="2800" b="1" dirty="0">
                <a:solidFill>
                  <a:srgbClr val="00518E"/>
                </a:solidFill>
                <a:latin typeface="Times New Roman" panose="02020603050405020304" pitchFamily="18" charset="0"/>
                <a:cs typeface="Times New Roman" panose="02020603050405020304" pitchFamily="18" charset="0"/>
              </a:rPr>
              <a:t>c</a:t>
            </a:r>
            <a:r>
              <a:rPr lang="en-US" sz="2800" b="1" dirty="0" smtClean="0">
                <a:solidFill>
                  <a:srgbClr val="00518E"/>
                </a:solidFill>
                <a:latin typeface="Times New Roman" panose="02020603050405020304" pitchFamily="18" charset="0"/>
                <a:cs typeface="Times New Roman" panose="02020603050405020304" pitchFamily="18" charset="0"/>
              </a:rPr>
              <a:t>)</a:t>
            </a:r>
            <a:endParaRPr lang="en-US" sz="2800" b="1" dirty="0">
              <a:solidFill>
                <a:srgbClr val="00518E"/>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584004" y="2412767"/>
            <a:ext cx="534257" cy="523220"/>
          </a:xfrm>
          <a:prstGeom prst="rect">
            <a:avLst/>
          </a:prstGeom>
          <a:noFill/>
        </p:spPr>
        <p:txBody>
          <a:bodyPr wrap="square" rtlCol="0">
            <a:spAutoFit/>
          </a:bodyPr>
          <a:lstStyle/>
          <a:p>
            <a:r>
              <a:rPr lang="en-US" sz="2800" b="1" dirty="0">
                <a:solidFill>
                  <a:srgbClr val="00518E"/>
                </a:solidFill>
                <a:latin typeface="Times New Roman" panose="02020603050405020304" pitchFamily="18" charset="0"/>
                <a:cs typeface="Times New Roman" panose="02020603050405020304" pitchFamily="18" charset="0"/>
              </a:rPr>
              <a:t>b</a:t>
            </a:r>
            <a:r>
              <a:rPr lang="en-US" sz="2800" b="1" dirty="0" smtClean="0">
                <a:solidFill>
                  <a:srgbClr val="00518E"/>
                </a:solidFill>
                <a:latin typeface="Times New Roman" panose="02020603050405020304" pitchFamily="18" charset="0"/>
                <a:cs typeface="Times New Roman" panose="02020603050405020304" pitchFamily="18" charset="0"/>
              </a:rPr>
              <a:t>)</a:t>
            </a:r>
            <a:endParaRPr lang="en-US" sz="2800" b="1" dirty="0">
              <a:solidFill>
                <a:srgbClr val="00518E"/>
              </a:solidFill>
              <a:latin typeface="Times New Roman" panose="02020603050405020304" pitchFamily="18" charset="0"/>
              <a:cs typeface="Times New Roman" panose="02020603050405020304" pitchFamily="18" charset="0"/>
            </a:endParaRPr>
          </a:p>
        </p:txBody>
      </p:sp>
      <p:pic>
        <p:nvPicPr>
          <p:cNvPr id="12" name="Picture 16">
            <a:extLst>
              <a:ext uri="{FF2B5EF4-FFF2-40B4-BE49-F238E27FC236}">
                <a16:creationId xmlns:a16="http://schemas.microsoft.com/office/drawing/2014/main" id="{811796B8-AA55-496A-926B-6993B51643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307" y="3143750"/>
            <a:ext cx="2646241" cy="130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a:extLst>
              <a:ext uri="{FF2B5EF4-FFF2-40B4-BE49-F238E27FC236}">
                <a16:creationId xmlns:a16="http://schemas.microsoft.com/office/drawing/2014/main" id="{CC80EE38-FB41-46C5-8617-9CDAF51BB1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114" y="3143750"/>
            <a:ext cx="2985208" cy="1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550915" y="2535574"/>
            <a:ext cx="2258058" cy="523220"/>
          </a:xfrm>
          <a:prstGeom prst="rect">
            <a:avLst/>
          </a:prstGeom>
          <a:noFill/>
        </p:spPr>
        <p:txBody>
          <a:bodyPr wrap="square" rtlCol="0">
            <a:spAutoFit/>
          </a:bodyPr>
          <a:lstStyle/>
          <a:p>
            <a:r>
              <a:rPr lang="en-US" sz="2800" b="1" dirty="0" err="1" smtClean="0">
                <a:solidFill>
                  <a:srgbClr val="00518E"/>
                </a:solidFill>
                <a:latin typeface="Times New Roman" panose="02020603050405020304" pitchFamily="18" charset="0"/>
                <a:cs typeface="Times New Roman" panose="02020603050405020304" pitchFamily="18" charset="0"/>
              </a:rPr>
              <a:t>Thước</a:t>
            </a:r>
            <a:r>
              <a:rPr lang="en-US" sz="2800" b="1" dirty="0" smtClean="0">
                <a:solidFill>
                  <a:srgbClr val="00518E"/>
                </a:solidFill>
                <a:latin typeface="Times New Roman" panose="02020603050405020304" pitchFamily="18" charset="0"/>
                <a:cs typeface="Times New Roman" panose="02020603050405020304" pitchFamily="18" charset="0"/>
              </a:rPr>
              <a:t> </a:t>
            </a:r>
            <a:r>
              <a:rPr lang="en-US" sz="2800" b="1" dirty="0" err="1" smtClean="0">
                <a:solidFill>
                  <a:srgbClr val="00518E"/>
                </a:solidFill>
                <a:latin typeface="Times New Roman" panose="02020603050405020304" pitchFamily="18" charset="0"/>
                <a:cs typeface="Times New Roman" panose="02020603050405020304" pitchFamily="18" charset="0"/>
              </a:rPr>
              <a:t>kẻ</a:t>
            </a:r>
            <a:endParaRPr lang="en-US" sz="2800" b="1" dirty="0">
              <a:solidFill>
                <a:srgbClr val="00518E"/>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028735" y="2412767"/>
            <a:ext cx="2258058" cy="523220"/>
          </a:xfrm>
          <a:prstGeom prst="rect">
            <a:avLst/>
          </a:prstGeom>
          <a:noFill/>
        </p:spPr>
        <p:txBody>
          <a:bodyPr wrap="square" rtlCol="0">
            <a:spAutoFit/>
          </a:bodyPr>
          <a:lstStyle/>
          <a:p>
            <a:r>
              <a:rPr lang="en-US" sz="2800" b="1" dirty="0" err="1" smtClean="0">
                <a:solidFill>
                  <a:srgbClr val="00518E"/>
                </a:solidFill>
                <a:latin typeface="Times New Roman" panose="02020603050405020304" pitchFamily="18" charset="0"/>
                <a:cs typeface="Times New Roman" panose="02020603050405020304" pitchFamily="18" charset="0"/>
              </a:rPr>
              <a:t>Thước</a:t>
            </a:r>
            <a:r>
              <a:rPr lang="en-US" sz="2800" b="1" dirty="0" smtClean="0">
                <a:solidFill>
                  <a:srgbClr val="00518E"/>
                </a:solidFill>
                <a:latin typeface="Times New Roman" panose="02020603050405020304" pitchFamily="18" charset="0"/>
                <a:cs typeface="Times New Roman" panose="02020603050405020304" pitchFamily="18" charset="0"/>
              </a:rPr>
              <a:t> </a:t>
            </a:r>
            <a:r>
              <a:rPr lang="en-US" sz="2800" b="1" dirty="0" err="1" smtClean="0">
                <a:solidFill>
                  <a:srgbClr val="00518E"/>
                </a:solidFill>
                <a:latin typeface="Times New Roman" panose="02020603050405020304" pitchFamily="18" charset="0"/>
                <a:cs typeface="Times New Roman" panose="02020603050405020304" pitchFamily="18" charset="0"/>
              </a:rPr>
              <a:t>dây</a:t>
            </a:r>
            <a:endParaRPr lang="en-US" sz="2800" b="1" dirty="0">
              <a:solidFill>
                <a:srgbClr val="00518E"/>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613676" y="4394672"/>
            <a:ext cx="2258058" cy="523220"/>
          </a:xfrm>
          <a:prstGeom prst="rect">
            <a:avLst/>
          </a:prstGeom>
          <a:noFill/>
        </p:spPr>
        <p:txBody>
          <a:bodyPr wrap="square" rtlCol="0">
            <a:spAutoFit/>
          </a:bodyPr>
          <a:lstStyle/>
          <a:p>
            <a:r>
              <a:rPr lang="en-US" sz="2800" b="1" dirty="0" err="1" smtClean="0">
                <a:solidFill>
                  <a:srgbClr val="00518E"/>
                </a:solidFill>
                <a:latin typeface="Times New Roman" panose="02020603050405020304" pitchFamily="18" charset="0"/>
                <a:cs typeface="Times New Roman" panose="02020603050405020304" pitchFamily="18" charset="0"/>
              </a:rPr>
              <a:t>Thước</a:t>
            </a:r>
            <a:r>
              <a:rPr lang="en-US" sz="2800" b="1" dirty="0" smtClean="0">
                <a:solidFill>
                  <a:srgbClr val="00518E"/>
                </a:solidFill>
                <a:latin typeface="Times New Roman" panose="02020603050405020304" pitchFamily="18" charset="0"/>
                <a:cs typeface="Times New Roman" panose="02020603050405020304" pitchFamily="18" charset="0"/>
              </a:rPr>
              <a:t> </a:t>
            </a:r>
            <a:r>
              <a:rPr lang="en-US" sz="2800" b="1" dirty="0" err="1" smtClean="0">
                <a:solidFill>
                  <a:srgbClr val="00518E"/>
                </a:solidFill>
                <a:latin typeface="Times New Roman" panose="02020603050405020304" pitchFamily="18" charset="0"/>
                <a:cs typeface="Times New Roman" panose="02020603050405020304" pitchFamily="18" charset="0"/>
              </a:rPr>
              <a:t>cuộn</a:t>
            </a:r>
            <a:endParaRPr lang="en-US" sz="2800" b="1" dirty="0">
              <a:solidFill>
                <a:srgbClr val="00518E"/>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028735" y="4216841"/>
            <a:ext cx="2258058" cy="523220"/>
          </a:xfrm>
          <a:prstGeom prst="rect">
            <a:avLst/>
          </a:prstGeom>
          <a:noFill/>
        </p:spPr>
        <p:txBody>
          <a:bodyPr wrap="square" rtlCol="0">
            <a:spAutoFit/>
          </a:bodyPr>
          <a:lstStyle/>
          <a:p>
            <a:r>
              <a:rPr lang="en-US" sz="2800" b="1" dirty="0" err="1" smtClean="0">
                <a:solidFill>
                  <a:srgbClr val="00518E"/>
                </a:solidFill>
                <a:latin typeface="Times New Roman" panose="02020603050405020304" pitchFamily="18" charset="0"/>
                <a:cs typeface="Times New Roman" panose="02020603050405020304" pitchFamily="18" charset="0"/>
              </a:rPr>
              <a:t>Thước</a:t>
            </a:r>
            <a:r>
              <a:rPr lang="en-US" sz="2800" b="1" dirty="0" smtClean="0">
                <a:solidFill>
                  <a:srgbClr val="00518E"/>
                </a:solidFill>
                <a:latin typeface="Times New Roman" panose="02020603050405020304" pitchFamily="18" charset="0"/>
                <a:cs typeface="Times New Roman" panose="02020603050405020304" pitchFamily="18" charset="0"/>
              </a:rPr>
              <a:t> </a:t>
            </a:r>
            <a:r>
              <a:rPr lang="en-US" sz="2800" b="1" dirty="0" err="1" smtClean="0">
                <a:solidFill>
                  <a:srgbClr val="00518E"/>
                </a:solidFill>
                <a:latin typeface="Times New Roman" panose="02020603050405020304" pitchFamily="18" charset="0"/>
                <a:cs typeface="Times New Roman" panose="02020603050405020304" pitchFamily="18" charset="0"/>
              </a:rPr>
              <a:t>kẹp</a:t>
            </a:r>
            <a:endParaRPr lang="en-US" sz="2800" b="1" dirty="0">
              <a:solidFill>
                <a:srgbClr val="00518E"/>
              </a:solidFill>
              <a:latin typeface="Times New Roman" panose="02020603050405020304" pitchFamily="18" charset="0"/>
              <a:cs typeface="Times New Roman" panose="02020603050405020304" pitchFamily="18" charset="0"/>
            </a:endParaRPr>
          </a:p>
        </p:txBody>
      </p:sp>
      <p:pic>
        <p:nvPicPr>
          <p:cNvPr id="20" name="Picture 19" descr="D:\ADMINI~1\AppData\Local\Temp\FineReader11.00\media\image63.jpeg"/>
          <p:cNvPicPr/>
          <p:nvPr/>
        </p:nvPicPr>
        <p:blipFill>
          <a:blip r:embed="rId5">
            <a:extLst>
              <a:ext uri="{28A0092B-C50C-407E-A947-70E740481C1C}">
                <a14:useLocalDpi xmlns:a14="http://schemas.microsoft.com/office/drawing/2010/main" val="0"/>
              </a:ext>
            </a:extLst>
          </a:blip>
          <a:srcRect/>
          <a:stretch>
            <a:fillRect/>
          </a:stretch>
        </p:blipFill>
        <p:spPr bwMode="auto">
          <a:xfrm>
            <a:off x="5584004" y="1492902"/>
            <a:ext cx="2514600" cy="809625"/>
          </a:xfrm>
          <a:prstGeom prst="rect">
            <a:avLst/>
          </a:prstGeom>
          <a:noFill/>
          <a:ln>
            <a:noFill/>
          </a:ln>
        </p:spPr>
      </p:pic>
      <p:sp>
        <p:nvSpPr>
          <p:cNvPr id="21" name="TextBox 20"/>
          <p:cNvSpPr txBox="1"/>
          <p:nvPr/>
        </p:nvSpPr>
        <p:spPr>
          <a:xfrm>
            <a:off x="778748" y="248179"/>
            <a:ext cx="7241822" cy="523220"/>
          </a:xfrm>
          <a:prstGeom prst="rect">
            <a:avLst/>
          </a:prstGeom>
          <a:noFill/>
        </p:spPr>
        <p:txBody>
          <a:bodyPr wrap="square" rtlCol="0">
            <a:spAutoFit/>
          </a:bodyPr>
          <a:lstStyle/>
          <a:p>
            <a:r>
              <a:rPr lang="vi-VN" sz="2800" b="1" dirty="0">
                <a:solidFill>
                  <a:srgbClr val="00518E"/>
                </a:solidFill>
                <a:latin typeface="+mj-lt"/>
              </a:rPr>
              <a:t>2</a:t>
            </a:r>
            <a:r>
              <a:rPr lang="vi-VN" sz="2800" b="1" dirty="0" smtClean="0">
                <a:solidFill>
                  <a:srgbClr val="00518E"/>
                </a:solidFill>
                <a:latin typeface="+mj-lt"/>
              </a:rPr>
              <a:t>. Tìm </a:t>
            </a:r>
            <a:r>
              <a:rPr lang="vi-VN" sz="2800" b="1" dirty="0">
                <a:solidFill>
                  <a:srgbClr val="00518E"/>
                </a:solidFill>
                <a:latin typeface="+mj-lt"/>
              </a:rPr>
              <a:t>hiểu về dụng cụ đo chiều dài</a:t>
            </a:r>
          </a:p>
        </p:txBody>
      </p:sp>
    </p:spTree>
    <p:extLst>
      <p:ext uri="{BB962C8B-B14F-4D97-AF65-F5344CB8AC3E}">
        <p14:creationId xmlns:p14="http://schemas.microsoft.com/office/powerpoint/2010/main" val="18587357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725855" y="1407199"/>
            <a:ext cx="746783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800" b="1" dirty="0" smtClean="0">
                <a:solidFill>
                  <a:srgbClr val="004376"/>
                </a:solidFill>
                <a:latin typeface="Times New Roman" panose="02020603050405020304" pitchFamily="18" charset="0"/>
                <a:cs typeface="Times New Roman" panose="02020603050405020304" pitchFamily="18" charset="0"/>
              </a:rPr>
              <a:t>* GHĐ </a:t>
            </a:r>
            <a:r>
              <a:rPr lang="en-US" sz="2800" b="1" dirty="0" err="1" smtClean="0">
                <a:solidFill>
                  <a:srgbClr val="004376"/>
                </a:solidFill>
                <a:latin typeface="Times New Roman" panose="02020603050405020304" pitchFamily="18" charset="0"/>
                <a:cs typeface="Times New Roman" panose="02020603050405020304" pitchFamily="18" charset="0"/>
              </a:rPr>
              <a:t>của</a:t>
            </a:r>
            <a:r>
              <a:rPr lang="en-US" sz="2800" b="1" dirty="0" smtClean="0">
                <a:solidFill>
                  <a:srgbClr val="004376"/>
                </a:solidFill>
                <a:latin typeface="Times New Roman" panose="02020603050405020304" pitchFamily="18" charset="0"/>
                <a:cs typeface="Times New Roman" panose="02020603050405020304" pitchFamily="18" charset="0"/>
              </a:rPr>
              <a:t> </a:t>
            </a:r>
            <a:r>
              <a:rPr lang="en-US" sz="2800" b="1" dirty="0" err="1">
                <a:solidFill>
                  <a:srgbClr val="004376"/>
                </a:solidFill>
                <a:latin typeface="Times New Roman" panose="02020603050405020304" pitchFamily="18" charset="0"/>
                <a:cs typeface="Times New Roman" panose="02020603050405020304" pitchFamily="18" charset="0"/>
              </a:rPr>
              <a:t>thước</a:t>
            </a:r>
            <a:r>
              <a:rPr lang="en-US" sz="2800" b="1" dirty="0">
                <a:solidFill>
                  <a:srgbClr val="004376"/>
                </a:solidFill>
                <a:latin typeface="Times New Roman" panose="02020603050405020304" pitchFamily="18" charset="0"/>
                <a:cs typeface="Times New Roman" panose="02020603050405020304" pitchFamily="18" charset="0"/>
              </a:rPr>
              <a:t> </a:t>
            </a:r>
            <a:r>
              <a:rPr lang="en-US" sz="2800" b="1" dirty="0" err="1">
                <a:solidFill>
                  <a:srgbClr val="004376"/>
                </a:solidFill>
                <a:latin typeface="Times New Roman" panose="02020603050405020304" pitchFamily="18" charset="0"/>
                <a:cs typeface="Times New Roman" panose="02020603050405020304" pitchFamily="18" charset="0"/>
              </a:rPr>
              <a:t>là</a:t>
            </a:r>
            <a:r>
              <a:rPr lang="en-US" sz="2800" b="1" dirty="0">
                <a:solidFill>
                  <a:srgbClr val="004376"/>
                </a:solidFill>
                <a:latin typeface="Times New Roman" panose="02020603050405020304" pitchFamily="18" charset="0"/>
                <a:cs typeface="Times New Roman" panose="02020603050405020304" pitchFamily="18" charset="0"/>
              </a:rPr>
              <a:t> </a:t>
            </a:r>
            <a:r>
              <a:rPr lang="en-US" sz="2800" b="1" dirty="0" err="1">
                <a:solidFill>
                  <a:srgbClr val="004376"/>
                </a:solidFill>
                <a:latin typeface="Times New Roman" panose="02020603050405020304" pitchFamily="18" charset="0"/>
                <a:cs typeface="Times New Roman" panose="02020603050405020304" pitchFamily="18" charset="0"/>
              </a:rPr>
              <a:t>độ</a:t>
            </a:r>
            <a:r>
              <a:rPr lang="en-US" sz="2800" b="1" dirty="0">
                <a:solidFill>
                  <a:srgbClr val="004376"/>
                </a:solidFill>
                <a:latin typeface="Times New Roman" panose="02020603050405020304" pitchFamily="18" charset="0"/>
                <a:cs typeface="Times New Roman" panose="02020603050405020304" pitchFamily="18" charset="0"/>
              </a:rPr>
              <a:t> </a:t>
            </a:r>
            <a:r>
              <a:rPr lang="en-US" sz="2800" b="1" dirty="0" err="1">
                <a:solidFill>
                  <a:srgbClr val="004376"/>
                </a:solidFill>
                <a:latin typeface="Times New Roman" panose="02020603050405020304" pitchFamily="18" charset="0"/>
                <a:cs typeface="Times New Roman" panose="02020603050405020304" pitchFamily="18" charset="0"/>
              </a:rPr>
              <a:t>dài</a:t>
            </a:r>
            <a:r>
              <a:rPr lang="en-US" sz="2800" b="1" dirty="0">
                <a:solidFill>
                  <a:srgbClr val="004376"/>
                </a:solidFill>
                <a:latin typeface="Times New Roman" panose="02020603050405020304" pitchFamily="18" charset="0"/>
                <a:cs typeface="Times New Roman" panose="02020603050405020304" pitchFamily="18" charset="0"/>
              </a:rPr>
              <a:t> </a:t>
            </a:r>
            <a:r>
              <a:rPr lang="en-US" sz="2800" b="1" dirty="0" err="1">
                <a:solidFill>
                  <a:srgbClr val="004376"/>
                </a:solidFill>
                <a:latin typeface="Times New Roman" panose="02020603050405020304" pitchFamily="18" charset="0"/>
                <a:cs typeface="Times New Roman" panose="02020603050405020304" pitchFamily="18" charset="0"/>
              </a:rPr>
              <a:t>lớn</a:t>
            </a:r>
            <a:r>
              <a:rPr lang="en-US" sz="2800" b="1" dirty="0">
                <a:solidFill>
                  <a:srgbClr val="004376"/>
                </a:solidFill>
                <a:latin typeface="Times New Roman" panose="02020603050405020304" pitchFamily="18" charset="0"/>
                <a:cs typeface="Times New Roman" panose="02020603050405020304" pitchFamily="18" charset="0"/>
              </a:rPr>
              <a:t> </a:t>
            </a:r>
            <a:r>
              <a:rPr lang="en-US" sz="2800" b="1" dirty="0" err="1">
                <a:solidFill>
                  <a:srgbClr val="004376"/>
                </a:solidFill>
                <a:latin typeface="Times New Roman" panose="02020603050405020304" pitchFamily="18" charset="0"/>
                <a:cs typeface="Times New Roman" panose="02020603050405020304" pitchFamily="18" charset="0"/>
              </a:rPr>
              <a:t>nhất</a:t>
            </a:r>
            <a:r>
              <a:rPr lang="en-US" sz="2800" b="1" dirty="0">
                <a:solidFill>
                  <a:srgbClr val="004376"/>
                </a:solidFill>
                <a:latin typeface="Times New Roman" panose="02020603050405020304" pitchFamily="18" charset="0"/>
                <a:cs typeface="Times New Roman" panose="02020603050405020304" pitchFamily="18" charset="0"/>
              </a:rPr>
              <a:t> </a:t>
            </a:r>
            <a:r>
              <a:rPr lang="en-US" sz="2800" b="1" dirty="0" err="1">
                <a:solidFill>
                  <a:srgbClr val="004376"/>
                </a:solidFill>
                <a:latin typeface="Times New Roman" panose="02020603050405020304" pitchFamily="18" charset="0"/>
                <a:cs typeface="Times New Roman" panose="02020603050405020304" pitchFamily="18" charset="0"/>
              </a:rPr>
              <a:t>ghi</a:t>
            </a:r>
            <a:r>
              <a:rPr lang="en-US" sz="2800" b="1" dirty="0">
                <a:solidFill>
                  <a:srgbClr val="004376"/>
                </a:solidFill>
                <a:latin typeface="Times New Roman" panose="02020603050405020304" pitchFamily="18" charset="0"/>
                <a:cs typeface="Times New Roman" panose="02020603050405020304" pitchFamily="18" charset="0"/>
              </a:rPr>
              <a:t> </a:t>
            </a:r>
            <a:r>
              <a:rPr lang="en-US" sz="2800" b="1" dirty="0" err="1">
                <a:solidFill>
                  <a:srgbClr val="004376"/>
                </a:solidFill>
                <a:latin typeface="Times New Roman" panose="02020603050405020304" pitchFamily="18" charset="0"/>
                <a:cs typeface="Times New Roman" panose="02020603050405020304" pitchFamily="18" charset="0"/>
              </a:rPr>
              <a:t>trên</a:t>
            </a:r>
            <a:r>
              <a:rPr lang="en-US" sz="2800" b="1" dirty="0">
                <a:solidFill>
                  <a:srgbClr val="004376"/>
                </a:solidFill>
                <a:latin typeface="Times New Roman" panose="02020603050405020304" pitchFamily="18" charset="0"/>
                <a:cs typeface="Times New Roman" panose="02020603050405020304" pitchFamily="18" charset="0"/>
              </a:rPr>
              <a:t> </a:t>
            </a:r>
            <a:r>
              <a:rPr lang="en-US" sz="2800" b="1" dirty="0" err="1">
                <a:solidFill>
                  <a:srgbClr val="004376"/>
                </a:solidFill>
                <a:latin typeface="Times New Roman" panose="02020603050405020304" pitchFamily="18" charset="0"/>
                <a:cs typeface="Times New Roman" panose="02020603050405020304" pitchFamily="18" charset="0"/>
              </a:rPr>
              <a:t>thước</a:t>
            </a:r>
            <a:r>
              <a:rPr lang="en-US" sz="2800" b="1" dirty="0">
                <a:solidFill>
                  <a:srgbClr val="004376"/>
                </a:solidFill>
                <a:latin typeface="Times New Roman" panose="02020603050405020304" pitchFamily="18" charset="0"/>
                <a:cs typeface="Times New Roman" panose="02020603050405020304" pitchFamily="18" charset="0"/>
              </a:rPr>
              <a:t>.</a:t>
            </a:r>
          </a:p>
        </p:txBody>
      </p:sp>
      <p:sp>
        <p:nvSpPr>
          <p:cNvPr id="4" name="Text Box 8"/>
          <p:cNvSpPr txBox="1">
            <a:spLocks noChangeArrowheads="1"/>
          </p:cNvSpPr>
          <p:nvPr/>
        </p:nvSpPr>
        <p:spPr bwMode="auto">
          <a:xfrm>
            <a:off x="725855" y="2240874"/>
            <a:ext cx="74678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800" b="1" dirty="0" smtClean="0">
                <a:solidFill>
                  <a:srgbClr val="004376"/>
                </a:solidFill>
                <a:latin typeface="Times New Roman" panose="02020603050405020304" pitchFamily="18" charset="0"/>
                <a:cs typeface="Times New Roman" panose="02020603050405020304" pitchFamily="18" charset="0"/>
              </a:rPr>
              <a:t>* ĐCNN </a:t>
            </a:r>
            <a:r>
              <a:rPr lang="en-US" sz="2800" b="1" dirty="0" err="1">
                <a:solidFill>
                  <a:srgbClr val="004376"/>
                </a:solidFill>
                <a:latin typeface="Times New Roman" panose="02020603050405020304" pitchFamily="18" charset="0"/>
                <a:cs typeface="Times New Roman" panose="02020603050405020304" pitchFamily="18" charset="0"/>
              </a:rPr>
              <a:t>của</a:t>
            </a:r>
            <a:r>
              <a:rPr lang="en-US" sz="2800" b="1" dirty="0">
                <a:solidFill>
                  <a:srgbClr val="004376"/>
                </a:solidFill>
                <a:latin typeface="Times New Roman" panose="02020603050405020304" pitchFamily="18" charset="0"/>
                <a:cs typeface="Times New Roman" panose="02020603050405020304" pitchFamily="18" charset="0"/>
              </a:rPr>
              <a:t> </a:t>
            </a:r>
            <a:r>
              <a:rPr lang="en-US" sz="2800" b="1" dirty="0" err="1">
                <a:solidFill>
                  <a:srgbClr val="004376"/>
                </a:solidFill>
                <a:latin typeface="Times New Roman" panose="02020603050405020304" pitchFamily="18" charset="0"/>
                <a:cs typeface="Times New Roman" panose="02020603050405020304" pitchFamily="18" charset="0"/>
              </a:rPr>
              <a:t>thước</a:t>
            </a:r>
            <a:r>
              <a:rPr lang="en-US" sz="2800" b="1" dirty="0">
                <a:solidFill>
                  <a:srgbClr val="004376"/>
                </a:solidFill>
                <a:latin typeface="Times New Roman" panose="02020603050405020304" pitchFamily="18" charset="0"/>
                <a:cs typeface="Times New Roman" panose="02020603050405020304" pitchFamily="18" charset="0"/>
              </a:rPr>
              <a:t> </a:t>
            </a:r>
            <a:r>
              <a:rPr lang="en-US" sz="2800" b="1" dirty="0" err="1">
                <a:solidFill>
                  <a:srgbClr val="004376"/>
                </a:solidFill>
                <a:latin typeface="Times New Roman" panose="02020603050405020304" pitchFamily="18" charset="0"/>
                <a:cs typeface="Times New Roman" panose="02020603050405020304" pitchFamily="18" charset="0"/>
              </a:rPr>
              <a:t>là</a:t>
            </a:r>
            <a:r>
              <a:rPr lang="en-US" sz="2800" b="1" dirty="0">
                <a:solidFill>
                  <a:srgbClr val="004376"/>
                </a:solidFill>
                <a:latin typeface="Times New Roman" panose="02020603050405020304" pitchFamily="18" charset="0"/>
                <a:cs typeface="Times New Roman" panose="02020603050405020304" pitchFamily="18" charset="0"/>
              </a:rPr>
              <a:t> </a:t>
            </a:r>
            <a:r>
              <a:rPr lang="en-US" sz="2800" b="1" dirty="0" err="1">
                <a:solidFill>
                  <a:srgbClr val="004376"/>
                </a:solidFill>
                <a:latin typeface="Times New Roman" panose="02020603050405020304" pitchFamily="18" charset="0"/>
                <a:cs typeface="Times New Roman" panose="02020603050405020304" pitchFamily="18" charset="0"/>
              </a:rPr>
              <a:t>độ</a:t>
            </a:r>
            <a:r>
              <a:rPr lang="en-US" sz="2800" b="1" dirty="0">
                <a:solidFill>
                  <a:srgbClr val="004376"/>
                </a:solidFill>
                <a:latin typeface="Times New Roman" panose="02020603050405020304" pitchFamily="18" charset="0"/>
                <a:cs typeface="Times New Roman" panose="02020603050405020304" pitchFamily="18" charset="0"/>
              </a:rPr>
              <a:t> </a:t>
            </a:r>
            <a:r>
              <a:rPr lang="en-US" sz="2800" b="1" dirty="0" err="1">
                <a:solidFill>
                  <a:srgbClr val="004376"/>
                </a:solidFill>
                <a:latin typeface="Times New Roman" panose="02020603050405020304" pitchFamily="18" charset="0"/>
                <a:cs typeface="Times New Roman" panose="02020603050405020304" pitchFamily="18" charset="0"/>
              </a:rPr>
              <a:t>dài</a:t>
            </a:r>
            <a:r>
              <a:rPr lang="en-US" sz="2800" b="1" dirty="0">
                <a:solidFill>
                  <a:srgbClr val="004376"/>
                </a:solidFill>
                <a:latin typeface="Times New Roman" panose="02020603050405020304" pitchFamily="18" charset="0"/>
                <a:cs typeface="Times New Roman" panose="02020603050405020304" pitchFamily="18" charset="0"/>
              </a:rPr>
              <a:t> </a:t>
            </a:r>
            <a:r>
              <a:rPr lang="en-US" sz="2800" b="1" dirty="0" err="1">
                <a:solidFill>
                  <a:srgbClr val="004376"/>
                </a:solidFill>
                <a:latin typeface="Times New Roman" panose="02020603050405020304" pitchFamily="18" charset="0"/>
                <a:cs typeface="Times New Roman" panose="02020603050405020304" pitchFamily="18" charset="0"/>
              </a:rPr>
              <a:t>giữa</a:t>
            </a:r>
            <a:r>
              <a:rPr lang="en-US" sz="2800" b="1" dirty="0">
                <a:solidFill>
                  <a:srgbClr val="004376"/>
                </a:solidFill>
                <a:latin typeface="Times New Roman" panose="02020603050405020304" pitchFamily="18" charset="0"/>
                <a:cs typeface="Times New Roman" panose="02020603050405020304" pitchFamily="18" charset="0"/>
              </a:rPr>
              <a:t> </a:t>
            </a:r>
            <a:r>
              <a:rPr lang="en-US" sz="2800" b="1" dirty="0" err="1">
                <a:solidFill>
                  <a:srgbClr val="004376"/>
                </a:solidFill>
                <a:latin typeface="Times New Roman" panose="02020603050405020304" pitchFamily="18" charset="0"/>
                <a:cs typeface="Times New Roman" panose="02020603050405020304" pitchFamily="18" charset="0"/>
              </a:rPr>
              <a:t>hai</a:t>
            </a:r>
            <a:r>
              <a:rPr lang="en-US" sz="2800" b="1" dirty="0">
                <a:solidFill>
                  <a:srgbClr val="004376"/>
                </a:solidFill>
                <a:latin typeface="Times New Roman" panose="02020603050405020304" pitchFamily="18" charset="0"/>
                <a:cs typeface="Times New Roman" panose="02020603050405020304" pitchFamily="18" charset="0"/>
              </a:rPr>
              <a:t> </a:t>
            </a:r>
            <a:r>
              <a:rPr lang="en-US" sz="2800" b="1" dirty="0" err="1">
                <a:solidFill>
                  <a:srgbClr val="004376"/>
                </a:solidFill>
                <a:latin typeface="Times New Roman" panose="02020603050405020304" pitchFamily="18" charset="0"/>
                <a:cs typeface="Times New Roman" panose="02020603050405020304" pitchFamily="18" charset="0"/>
              </a:rPr>
              <a:t>vạch</a:t>
            </a:r>
            <a:r>
              <a:rPr lang="en-US" sz="2800" b="1" dirty="0">
                <a:solidFill>
                  <a:srgbClr val="004376"/>
                </a:solidFill>
                <a:latin typeface="Times New Roman" panose="02020603050405020304" pitchFamily="18" charset="0"/>
                <a:cs typeface="Times New Roman" panose="02020603050405020304" pitchFamily="18" charset="0"/>
              </a:rPr>
              <a:t> chia </a:t>
            </a:r>
            <a:r>
              <a:rPr lang="en-US" sz="2800" b="1" dirty="0" err="1">
                <a:solidFill>
                  <a:srgbClr val="004376"/>
                </a:solidFill>
                <a:latin typeface="Times New Roman" panose="02020603050405020304" pitchFamily="18" charset="0"/>
                <a:cs typeface="Times New Roman" panose="02020603050405020304" pitchFamily="18" charset="0"/>
              </a:rPr>
              <a:t>liên</a:t>
            </a:r>
            <a:r>
              <a:rPr lang="en-US" sz="2800" b="1" dirty="0">
                <a:solidFill>
                  <a:srgbClr val="004376"/>
                </a:solidFill>
                <a:latin typeface="Times New Roman" panose="02020603050405020304" pitchFamily="18" charset="0"/>
                <a:cs typeface="Times New Roman" panose="02020603050405020304" pitchFamily="18" charset="0"/>
              </a:rPr>
              <a:t> </a:t>
            </a:r>
            <a:r>
              <a:rPr lang="en-US" sz="2800" b="1" dirty="0" err="1">
                <a:solidFill>
                  <a:srgbClr val="004376"/>
                </a:solidFill>
                <a:latin typeface="Times New Roman" panose="02020603050405020304" pitchFamily="18" charset="0"/>
                <a:cs typeface="Times New Roman" panose="02020603050405020304" pitchFamily="18" charset="0"/>
              </a:rPr>
              <a:t>tiếp</a:t>
            </a:r>
            <a:r>
              <a:rPr lang="en-US" sz="2800" b="1" dirty="0">
                <a:solidFill>
                  <a:srgbClr val="004376"/>
                </a:solidFill>
                <a:latin typeface="Times New Roman" panose="02020603050405020304" pitchFamily="18" charset="0"/>
                <a:cs typeface="Times New Roman" panose="02020603050405020304" pitchFamily="18" charset="0"/>
              </a:rPr>
              <a:t> </a:t>
            </a:r>
            <a:r>
              <a:rPr lang="en-US" sz="2800" b="1" dirty="0" err="1">
                <a:solidFill>
                  <a:srgbClr val="004376"/>
                </a:solidFill>
                <a:latin typeface="Times New Roman" panose="02020603050405020304" pitchFamily="18" charset="0"/>
                <a:cs typeface="Times New Roman" panose="02020603050405020304" pitchFamily="18" charset="0"/>
              </a:rPr>
              <a:t>trên</a:t>
            </a:r>
            <a:r>
              <a:rPr lang="en-US" sz="2800" b="1" dirty="0">
                <a:solidFill>
                  <a:srgbClr val="004376"/>
                </a:solidFill>
                <a:latin typeface="Times New Roman" panose="02020603050405020304" pitchFamily="18" charset="0"/>
                <a:cs typeface="Times New Roman" panose="02020603050405020304" pitchFamily="18" charset="0"/>
              </a:rPr>
              <a:t> </a:t>
            </a:r>
            <a:r>
              <a:rPr lang="en-US" sz="2800" b="1" dirty="0" err="1">
                <a:solidFill>
                  <a:srgbClr val="004376"/>
                </a:solidFill>
                <a:latin typeface="Times New Roman" panose="02020603050405020304" pitchFamily="18" charset="0"/>
                <a:cs typeface="Times New Roman" panose="02020603050405020304" pitchFamily="18" charset="0"/>
              </a:rPr>
              <a:t>thước</a:t>
            </a:r>
            <a:r>
              <a:rPr lang="en-US" sz="2800" b="1" dirty="0">
                <a:solidFill>
                  <a:srgbClr val="004376"/>
                </a:solidFill>
                <a:latin typeface="Times New Roman" panose="02020603050405020304" pitchFamily="18" charset="0"/>
                <a:cs typeface="Times New Roman" panose="02020603050405020304" pitchFamily="18" charset="0"/>
              </a:rPr>
              <a:t>.</a:t>
            </a:r>
          </a:p>
        </p:txBody>
      </p:sp>
      <p:pic>
        <p:nvPicPr>
          <p:cNvPr id="5" name="Picture 5" descr="ruler_0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241" y="3411020"/>
            <a:ext cx="7077203" cy="115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13241" y="253372"/>
            <a:ext cx="7293069" cy="954107"/>
          </a:xfrm>
          <a:prstGeom prst="rect">
            <a:avLst/>
          </a:prstGeom>
        </p:spPr>
        <p:txBody>
          <a:bodyPr wrap="square">
            <a:spAutoFit/>
          </a:bodyPr>
          <a:lstStyle/>
          <a:p>
            <a:pPr algn="just"/>
            <a:r>
              <a:rPr lang="en-US" altLang="en-US" sz="2800" b="1" dirty="0" err="1">
                <a:solidFill>
                  <a:srgbClr val="004376"/>
                </a:solidFill>
                <a:latin typeface="Times New Roman" panose="02020603050405020304" pitchFamily="18" charset="0"/>
                <a:cs typeface="Times New Roman" panose="02020603050405020304" pitchFamily="18" charset="0"/>
              </a:rPr>
              <a:t>Khi</a:t>
            </a:r>
            <a:r>
              <a:rPr lang="en-US" altLang="en-US" sz="2800" b="1" dirty="0">
                <a:solidFill>
                  <a:srgbClr val="004376"/>
                </a:solidFill>
                <a:latin typeface="Times New Roman" panose="02020603050405020304" pitchFamily="18" charset="0"/>
                <a:cs typeface="Times New Roman" panose="02020603050405020304" pitchFamily="18" charset="0"/>
              </a:rPr>
              <a:t> d</a:t>
            </a:r>
            <a:r>
              <a:rPr lang="en-SG" altLang="en-US" sz="2800" b="1" dirty="0" err="1">
                <a:solidFill>
                  <a:srgbClr val="004376"/>
                </a:solidFill>
                <a:latin typeface="Times New Roman" panose="02020603050405020304" pitchFamily="18" charset="0"/>
                <a:cs typeface="Times New Roman" panose="02020603050405020304" pitchFamily="18" charset="0"/>
              </a:rPr>
              <a:t>ùng</a:t>
            </a:r>
            <a:r>
              <a:rPr lang="en-SG" altLang="en-US" sz="2800" b="1" dirty="0">
                <a:solidFill>
                  <a:srgbClr val="004376"/>
                </a:solidFill>
                <a:latin typeface="Times New Roman" panose="02020603050405020304" pitchFamily="18" charset="0"/>
                <a:cs typeface="Times New Roman" panose="02020603050405020304" pitchFamily="18" charset="0"/>
              </a:rPr>
              <a:t> </a:t>
            </a:r>
            <a:r>
              <a:rPr lang="en-SG" altLang="en-US" sz="2800" b="1" dirty="0" err="1">
                <a:solidFill>
                  <a:srgbClr val="004376"/>
                </a:solidFill>
                <a:latin typeface="Times New Roman" panose="02020603050405020304" pitchFamily="18" charset="0"/>
                <a:cs typeface="Times New Roman" panose="02020603050405020304" pitchFamily="18" charset="0"/>
              </a:rPr>
              <a:t>thước</a:t>
            </a:r>
            <a:r>
              <a:rPr lang="en-SG" altLang="en-US" sz="2800" b="1" dirty="0">
                <a:solidFill>
                  <a:srgbClr val="004376"/>
                </a:solidFill>
                <a:latin typeface="Times New Roman" panose="02020603050405020304" pitchFamily="18" charset="0"/>
                <a:cs typeface="Times New Roman" panose="02020603050405020304" pitchFamily="18" charset="0"/>
              </a:rPr>
              <a:t> </a:t>
            </a:r>
            <a:r>
              <a:rPr lang="en-SG" altLang="en-US" sz="2800" b="1" dirty="0" err="1">
                <a:solidFill>
                  <a:srgbClr val="004376"/>
                </a:solidFill>
                <a:latin typeface="Times New Roman" panose="02020603050405020304" pitchFamily="18" charset="0"/>
                <a:cs typeface="Times New Roman" panose="02020603050405020304" pitchFamily="18" charset="0"/>
              </a:rPr>
              <a:t>cần</a:t>
            </a:r>
            <a:r>
              <a:rPr lang="en-SG" altLang="en-US" sz="2800" b="1" dirty="0">
                <a:solidFill>
                  <a:srgbClr val="004376"/>
                </a:solidFill>
                <a:latin typeface="Times New Roman" panose="02020603050405020304" pitchFamily="18" charset="0"/>
                <a:cs typeface="Times New Roman" panose="02020603050405020304" pitchFamily="18" charset="0"/>
              </a:rPr>
              <a:t> </a:t>
            </a:r>
            <a:r>
              <a:rPr lang="en-SG" altLang="en-US" sz="2800" b="1" dirty="0" err="1">
                <a:solidFill>
                  <a:srgbClr val="004376"/>
                </a:solidFill>
                <a:latin typeface="Times New Roman" panose="02020603050405020304" pitchFamily="18" charset="0"/>
                <a:cs typeface="Times New Roman" panose="02020603050405020304" pitchFamily="18" charset="0"/>
              </a:rPr>
              <a:t>biết</a:t>
            </a:r>
            <a:r>
              <a:rPr lang="en-SG" altLang="en-US" sz="2800" b="1" dirty="0">
                <a:solidFill>
                  <a:srgbClr val="004376"/>
                </a:solidFill>
                <a:latin typeface="Times New Roman" panose="02020603050405020304" pitchFamily="18" charset="0"/>
                <a:cs typeface="Times New Roman" panose="02020603050405020304" pitchFamily="18" charset="0"/>
              </a:rPr>
              <a:t> </a:t>
            </a:r>
            <a:r>
              <a:rPr lang="en-SG" altLang="en-US" sz="2800" b="1" dirty="0" err="1">
                <a:solidFill>
                  <a:srgbClr val="004376"/>
                </a:solidFill>
                <a:latin typeface="Times New Roman" panose="02020603050405020304" pitchFamily="18" charset="0"/>
                <a:cs typeface="Times New Roman" panose="02020603050405020304" pitchFamily="18" charset="0"/>
              </a:rPr>
              <a:t>giới</a:t>
            </a:r>
            <a:r>
              <a:rPr lang="en-SG" altLang="en-US" sz="2800" b="1" dirty="0">
                <a:solidFill>
                  <a:srgbClr val="004376"/>
                </a:solidFill>
                <a:latin typeface="Times New Roman" panose="02020603050405020304" pitchFamily="18" charset="0"/>
                <a:cs typeface="Times New Roman" panose="02020603050405020304" pitchFamily="18" charset="0"/>
              </a:rPr>
              <a:t> </a:t>
            </a:r>
            <a:r>
              <a:rPr lang="en-SG" altLang="en-US" sz="2800" b="1" dirty="0" err="1">
                <a:solidFill>
                  <a:srgbClr val="004376"/>
                </a:solidFill>
                <a:latin typeface="Times New Roman" panose="02020603050405020304" pitchFamily="18" charset="0"/>
                <a:cs typeface="Times New Roman" panose="02020603050405020304" pitchFamily="18" charset="0"/>
              </a:rPr>
              <a:t>hạn</a:t>
            </a:r>
            <a:r>
              <a:rPr lang="en-SG" altLang="en-US" sz="2800" b="1" dirty="0">
                <a:solidFill>
                  <a:srgbClr val="004376"/>
                </a:solidFill>
                <a:latin typeface="Times New Roman" panose="02020603050405020304" pitchFamily="18" charset="0"/>
                <a:cs typeface="Times New Roman" panose="02020603050405020304" pitchFamily="18" charset="0"/>
              </a:rPr>
              <a:t> </a:t>
            </a:r>
            <a:r>
              <a:rPr lang="en-SG" altLang="en-US" sz="2800" b="1" dirty="0" err="1">
                <a:solidFill>
                  <a:srgbClr val="004376"/>
                </a:solidFill>
                <a:latin typeface="Times New Roman" panose="02020603050405020304" pitchFamily="18" charset="0"/>
                <a:cs typeface="Times New Roman" panose="02020603050405020304" pitchFamily="18" charset="0"/>
              </a:rPr>
              <a:t>đo</a:t>
            </a:r>
            <a:r>
              <a:rPr lang="en-US" altLang="en-US" sz="2800" b="1" dirty="0">
                <a:solidFill>
                  <a:srgbClr val="004376"/>
                </a:solidFill>
                <a:latin typeface="Times New Roman" panose="02020603050405020304" pitchFamily="18" charset="0"/>
                <a:cs typeface="Times New Roman" panose="02020603050405020304" pitchFamily="18" charset="0"/>
              </a:rPr>
              <a:t> (GH</a:t>
            </a:r>
            <a:r>
              <a:rPr lang="en-SG" altLang="en-US" sz="2800" b="1" dirty="0">
                <a:solidFill>
                  <a:srgbClr val="004376"/>
                </a:solidFill>
                <a:latin typeface="Times New Roman" panose="02020603050405020304" pitchFamily="18" charset="0"/>
                <a:cs typeface="Times New Roman" panose="02020603050405020304" pitchFamily="18" charset="0"/>
              </a:rPr>
              <a:t>Đ</a:t>
            </a:r>
            <a:r>
              <a:rPr lang="en-US" altLang="en-US" sz="2800" b="1" dirty="0">
                <a:solidFill>
                  <a:srgbClr val="004376"/>
                </a:solidFill>
                <a:latin typeface="Times New Roman" panose="02020603050405020304" pitchFamily="18" charset="0"/>
                <a:cs typeface="Times New Roman" panose="02020603050405020304" pitchFamily="18" charset="0"/>
              </a:rPr>
              <a:t>) </a:t>
            </a:r>
            <a:r>
              <a:rPr lang="en-SG" altLang="en-US" sz="2800" b="1" dirty="0" err="1">
                <a:solidFill>
                  <a:srgbClr val="004376"/>
                </a:solidFill>
                <a:latin typeface="Times New Roman" panose="02020603050405020304" pitchFamily="18" charset="0"/>
                <a:cs typeface="Times New Roman" panose="02020603050405020304" pitchFamily="18" charset="0"/>
              </a:rPr>
              <a:t>và</a:t>
            </a:r>
            <a:r>
              <a:rPr lang="en-SG" altLang="en-US" sz="2800" b="1" dirty="0">
                <a:solidFill>
                  <a:srgbClr val="004376"/>
                </a:solidFill>
                <a:latin typeface="Times New Roman" panose="02020603050405020304" pitchFamily="18" charset="0"/>
                <a:cs typeface="Times New Roman" panose="02020603050405020304" pitchFamily="18" charset="0"/>
              </a:rPr>
              <a:t> </a:t>
            </a:r>
            <a:r>
              <a:rPr lang="en-SG" altLang="en-US" sz="2800" b="1" dirty="0" err="1">
                <a:solidFill>
                  <a:srgbClr val="004376"/>
                </a:solidFill>
                <a:latin typeface="Times New Roman" panose="02020603050405020304" pitchFamily="18" charset="0"/>
                <a:cs typeface="Times New Roman" panose="02020603050405020304" pitchFamily="18" charset="0"/>
              </a:rPr>
              <a:t>độ</a:t>
            </a:r>
            <a:r>
              <a:rPr lang="en-SG" altLang="en-US" sz="2800" b="1" dirty="0">
                <a:solidFill>
                  <a:srgbClr val="004376"/>
                </a:solidFill>
                <a:latin typeface="Times New Roman" panose="02020603050405020304" pitchFamily="18" charset="0"/>
                <a:cs typeface="Times New Roman" panose="02020603050405020304" pitchFamily="18" charset="0"/>
              </a:rPr>
              <a:t> chia </a:t>
            </a:r>
            <a:r>
              <a:rPr lang="en-SG" altLang="en-US" sz="2800" b="1" dirty="0" err="1">
                <a:solidFill>
                  <a:srgbClr val="004376"/>
                </a:solidFill>
                <a:latin typeface="Times New Roman" panose="02020603050405020304" pitchFamily="18" charset="0"/>
                <a:cs typeface="Times New Roman" panose="02020603050405020304" pitchFamily="18" charset="0"/>
              </a:rPr>
              <a:t>nhỏ</a:t>
            </a:r>
            <a:r>
              <a:rPr lang="en-SG" altLang="en-US" sz="2800" b="1" dirty="0">
                <a:solidFill>
                  <a:srgbClr val="004376"/>
                </a:solidFill>
                <a:latin typeface="Times New Roman" panose="02020603050405020304" pitchFamily="18" charset="0"/>
                <a:cs typeface="Times New Roman" panose="02020603050405020304" pitchFamily="18" charset="0"/>
              </a:rPr>
              <a:t> </a:t>
            </a:r>
            <a:r>
              <a:rPr lang="en-SG" altLang="en-US" sz="2800" b="1" dirty="0" err="1">
                <a:solidFill>
                  <a:srgbClr val="004376"/>
                </a:solidFill>
                <a:latin typeface="Times New Roman" panose="02020603050405020304" pitchFamily="18" charset="0"/>
                <a:cs typeface="Times New Roman" panose="02020603050405020304" pitchFamily="18" charset="0"/>
              </a:rPr>
              <a:t>nhất</a:t>
            </a:r>
            <a:r>
              <a:rPr lang="en-US" altLang="en-US" sz="2800" b="1" dirty="0">
                <a:solidFill>
                  <a:srgbClr val="004376"/>
                </a:solidFill>
                <a:latin typeface="Times New Roman" panose="02020603050405020304" pitchFamily="18" charset="0"/>
                <a:cs typeface="Times New Roman" panose="02020603050405020304" pitchFamily="18" charset="0"/>
              </a:rPr>
              <a:t> (</a:t>
            </a:r>
            <a:r>
              <a:rPr lang="en-SG" altLang="en-US" sz="2800" b="1" dirty="0">
                <a:solidFill>
                  <a:srgbClr val="004376"/>
                </a:solidFill>
                <a:latin typeface="Times New Roman" panose="02020603050405020304" pitchFamily="18" charset="0"/>
                <a:cs typeface="Times New Roman" panose="02020603050405020304" pitchFamily="18" charset="0"/>
              </a:rPr>
              <a:t>Đ</a:t>
            </a:r>
            <a:r>
              <a:rPr lang="en-US" altLang="en-US" sz="2800" b="1" dirty="0">
                <a:solidFill>
                  <a:srgbClr val="004376"/>
                </a:solidFill>
                <a:latin typeface="Times New Roman" panose="02020603050405020304" pitchFamily="18" charset="0"/>
                <a:cs typeface="Times New Roman" panose="02020603050405020304" pitchFamily="18" charset="0"/>
              </a:rPr>
              <a:t>CNN) </a:t>
            </a:r>
            <a:r>
              <a:rPr lang="en-SG" altLang="en-US" sz="2800" b="1" dirty="0" err="1">
                <a:solidFill>
                  <a:srgbClr val="004376"/>
                </a:solidFill>
                <a:latin typeface="Times New Roman" panose="02020603050405020304" pitchFamily="18" charset="0"/>
                <a:cs typeface="Times New Roman" panose="02020603050405020304" pitchFamily="18" charset="0"/>
              </a:rPr>
              <a:t>của</a:t>
            </a:r>
            <a:r>
              <a:rPr lang="en-SG" altLang="en-US" sz="2800" b="1" dirty="0">
                <a:solidFill>
                  <a:srgbClr val="004376"/>
                </a:solidFill>
                <a:latin typeface="Times New Roman" panose="02020603050405020304" pitchFamily="18" charset="0"/>
                <a:cs typeface="Times New Roman" panose="02020603050405020304" pitchFamily="18" charset="0"/>
              </a:rPr>
              <a:t> </a:t>
            </a:r>
            <a:r>
              <a:rPr lang="en-SG" altLang="en-US" sz="2800" b="1" dirty="0" err="1">
                <a:solidFill>
                  <a:srgbClr val="004376"/>
                </a:solidFill>
                <a:latin typeface="Times New Roman" panose="02020603050405020304" pitchFamily="18" charset="0"/>
                <a:cs typeface="Times New Roman" panose="02020603050405020304" pitchFamily="18" charset="0"/>
              </a:rPr>
              <a:t>thước</a:t>
            </a:r>
            <a:r>
              <a:rPr lang="en-US" altLang="en-US" sz="2800" b="1" dirty="0">
                <a:solidFill>
                  <a:srgbClr val="004376"/>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170657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BD4A16-6048-4223-ACD7-E3108532ADA6}"/>
              </a:ext>
            </a:extLst>
          </p:cNvPr>
          <p:cNvSpPr>
            <a:spLocks noChangeArrowheads="1"/>
          </p:cNvSpPr>
          <p:nvPr/>
        </p:nvSpPr>
        <p:spPr bwMode="auto">
          <a:xfrm>
            <a:off x="451987" y="178408"/>
            <a:ext cx="7644049"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0"/>
              </a:spcBef>
              <a:spcAft>
                <a:spcPct val="0"/>
              </a:spcAft>
              <a:buNone/>
            </a:pPr>
            <a:r>
              <a:rPr lang="en-US" altLang="vi-VN" sz="2800" b="1" dirty="0" err="1" smtClean="0">
                <a:solidFill>
                  <a:srgbClr val="004376"/>
                </a:solidFill>
                <a:latin typeface="Times New Roman" panose="02020603050405020304" pitchFamily="18" charset="0"/>
                <a:cs typeface="Times New Roman" panose="02020603050405020304" pitchFamily="18" charset="0"/>
              </a:rPr>
              <a:t>Xác</a:t>
            </a:r>
            <a:r>
              <a:rPr lang="en-US" altLang="vi-VN" sz="2800" b="1" dirty="0" smtClean="0">
                <a:solidFill>
                  <a:srgbClr val="004376"/>
                </a:solidFill>
                <a:latin typeface="Times New Roman" panose="02020603050405020304" pitchFamily="18" charset="0"/>
                <a:cs typeface="Times New Roman" panose="02020603050405020304" pitchFamily="18" charset="0"/>
              </a:rPr>
              <a:t> </a:t>
            </a:r>
            <a:r>
              <a:rPr lang="en-US" altLang="vi-VN" sz="2800" b="1" dirty="0" err="1">
                <a:solidFill>
                  <a:srgbClr val="004376"/>
                </a:solidFill>
                <a:latin typeface="Times New Roman" panose="02020603050405020304" pitchFamily="18" charset="0"/>
                <a:cs typeface="Times New Roman" panose="02020603050405020304" pitchFamily="18" charset="0"/>
              </a:rPr>
              <a:t>định</a:t>
            </a:r>
            <a:r>
              <a:rPr lang="en-US" altLang="vi-VN" sz="2800" b="1" dirty="0">
                <a:solidFill>
                  <a:srgbClr val="004376"/>
                </a:solidFill>
                <a:latin typeface="Times New Roman" panose="02020603050405020304" pitchFamily="18" charset="0"/>
                <a:cs typeface="Times New Roman" panose="02020603050405020304" pitchFamily="18" charset="0"/>
              </a:rPr>
              <a:t> GHĐ </a:t>
            </a:r>
            <a:r>
              <a:rPr lang="en-US" altLang="vi-VN" sz="2800" b="1" dirty="0" err="1">
                <a:solidFill>
                  <a:srgbClr val="004376"/>
                </a:solidFill>
                <a:latin typeface="Times New Roman" panose="02020603050405020304" pitchFamily="18" charset="0"/>
                <a:cs typeface="Times New Roman" panose="02020603050405020304" pitchFamily="18" charset="0"/>
              </a:rPr>
              <a:t>và</a:t>
            </a:r>
            <a:r>
              <a:rPr lang="en-US" altLang="vi-VN" sz="2800" b="1" dirty="0">
                <a:solidFill>
                  <a:srgbClr val="004376"/>
                </a:solidFill>
                <a:latin typeface="Times New Roman" panose="02020603050405020304" pitchFamily="18" charset="0"/>
                <a:cs typeface="Times New Roman" panose="02020603050405020304" pitchFamily="18" charset="0"/>
              </a:rPr>
              <a:t> ĐCNN </a:t>
            </a:r>
            <a:r>
              <a:rPr lang="en-US" altLang="vi-VN" sz="2800" b="1" dirty="0" err="1">
                <a:solidFill>
                  <a:srgbClr val="004376"/>
                </a:solidFill>
                <a:latin typeface="Times New Roman" panose="02020603050405020304" pitchFamily="18" charset="0"/>
                <a:cs typeface="Times New Roman" panose="02020603050405020304" pitchFamily="18" charset="0"/>
              </a:rPr>
              <a:t>của</a:t>
            </a:r>
            <a:r>
              <a:rPr lang="en-US" altLang="vi-VN" sz="2800" b="1" dirty="0">
                <a:solidFill>
                  <a:srgbClr val="004376"/>
                </a:solidFill>
                <a:latin typeface="Times New Roman" panose="02020603050405020304" pitchFamily="18" charset="0"/>
                <a:cs typeface="Times New Roman" panose="02020603050405020304" pitchFamily="18" charset="0"/>
              </a:rPr>
              <a:t> </a:t>
            </a:r>
            <a:r>
              <a:rPr lang="en-US" altLang="vi-VN" sz="2800" b="1" dirty="0" err="1">
                <a:solidFill>
                  <a:srgbClr val="004376"/>
                </a:solidFill>
                <a:latin typeface="Times New Roman" panose="02020603050405020304" pitchFamily="18" charset="0"/>
                <a:cs typeface="Times New Roman" panose="02020603050405020304" pitchFamily="18" charset="0"/>
              </a:rPr>
              <a:t>các</a:t>
            </a:r>
            <a:r>
              <a:rPr lang="en-US" altLang="vi-VN" sz="2800" b="1" dirty="0">
                <a:solidFill>
                  <a:srgbClr val="004376"/>
                </a:solidFill>
                <a:latin typeface="Times New Roman" panose="02020603050405020304" pitchFamily="18" charset="0"/>
                <a:cs typeface="Times New Roman" panose="02020603050405020304" pitchFamily="18" charset="0"/>
              </a:rPr>
              <a:t> </a:t>
            </a:r>
            <a:r>
              <a:rPr lang="en-US" altLang="vi-VN" sz="2800" b="1" dirty="0" err="1">
                <a:solidFill>
                  <a:srgbClr val="004376"/>
                </a:solidFill>
                <a:latin typeface="Times New Roman" panose="02020603050405020304" pitchFamily="18" charset="0"/>
                <a:cs typeface="Times New Roman" panose="02020603050405020304" pitchFamily="18" charset="0"/>
              </a:rPr>
              <a:t>th</a:t>
            </a:r>
            <a:r>
              <a:rPr lang="vi-VN" altLang="vi-VN" sz="2800" b="1" dirty="0">
                <a:solidFill>
                  <a:srgbClr val="004376"/>
                </a:solidFill>
                <a:latin typeface="Times New Roman" panose="02020603050405020304" pitchFamily="18" charset="0"/>
                <a:cs typeface="Times New Roman" panose="02020603050405020304" pitchFamily="18" charset="0"/>
              </a:rPr>
              <a:t>ư</a:t>
            </a:r>
            <a:r>
              <a:rPr lang="en-US" altLang="vi-VN" sz="2800" b="1" dirty="0" err="1">
                <a:solidFill>
                  <a:srgbClr val="004376"/>
                </a:solidFill>
                <a:latin typeface="Times New Roman" panose="02020603050405020304" pitchFamily="18" charset="0"/>
                <a:cs typeface="Times New Roman" panose="02020603050405020304" pitchFamily="18" charset="0"/>
              </a:rPr>
              <a:t>ớc</a:t>
            </a:r>
            <a:r>
              <a:rPr lang="en-US" altLang="vi-VN" sz="2800" b="1" dirty="0">
                <a:solidFill>
                  <a:srgbClr val="004376"/>
                </a:solidFill>
                <a:latin typeface="Times New Roman" panose="02020603050405020304" pitchFamily="18" charset="0"/>
                <a:cs typeface="Times New Roman" panose="02020603050405020304" pitchFamily="18" charset="0"/>
              </a:rPr>
              <a:t> </a:t>
            </a:r>
            <a:r>
              <a:rPr lang="en-US" altLang="vi-VN" sz="2800" b="1" dirty="0" err="1">
                <a:solidFill>
                  <a:srgbClr val="004376"/>
                </a:solidFill>
                <a:latin typeface="Times New Roman" panose="02020603050405020304" pitchFamily="18" charset="0"/>
                <a:cs typeface="Times New Roman" panose="02020603050405020304" pitchFamily="18" charset="0"/>
              </a:rPr>
              <a:t>sau</a:t>
            </a:r>
            <a:r>
              <a:rPr lang="en-US" altLang="vi-VN" sz="2800" b="1" dirty="0">
                <a:solidFill>
                  <a:srgbClr val="004376"/>
                </a:solidFill>
                <a:latin typeface="Times New Roman" panose="02020603050405020304" pitchFamily="18" charset="0"/>
                <a:cs typeface="Times New Roman" panose="02020603050405020304" pitchFamily="18" charset="0"/>
              </a:rPr>
              <a:t>:</a:t>
            </a:r>
            <a:endParaRPr lang="en-US" altLang="vi-VN" sz="2800" b="1" i="1" dirty="0">
              <a:solidFill>
                <a:srgbClr val="004376"/>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451987" y="850605"/>
            <a:ext cx="5295014" cy="2849525"/>
            <a:chOff x="659219" y="871870"/>
            <a:chExt cx="5295014" cy="2849525"/>
          </a:xfrm>
        </p:grpSpPr>
        <p:sp>
          <p:nvSpPr>
            <p:cNvPr id="4" name="Rounded Rectangle 3"/>
            <p:cNvSpPr/>
            <p:nvPr/>
          </p:nvSpPr>
          <p:spPr>
            <a:xfrm>
              <a:off x="733646" y="925032"/>
              <a:ext cx="5092995" cy="2743200"/>
            </a:xfrm>
            <a:prstGeom prst="roundRect">
              <a:avLst/>
            </a:prstGeom>
            <a:blipFill>
              <a:blip r:embed="rId2"/>
              <a:stretch>
                <a:fillRect l="-625" t="3488" r="-1253" b="-3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 name="Rounded Rectangle 4"/>
            <p:cNvSpPr/>
            <p:nvPr/>
          </p:nvSpPr>
          <p:spPr>
            <a:xfrm>
              <a:off x="659219" y="871870"/>
              <a:ext cx="5295014" cy="2849525"/>
            </a:xfrm>
            <a:prstGeom prst="roundRect">
              <a:avLst/>
            </a:prstGeom>
            <a:no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7" name="Rectangle 6">
            <a:extLst>
              <a:ext uri="{FF2B5EF4-FFF2-40B4-BE49-F238E27FC236}">
                <a16:creationId xmlns:a16="http://schemas.microsoft.com/office/drawing/2014/main" id="{25BD4A16-6048-4223-ACD7-E3108532ADA6}"/>
              </a:ext>
            </a:extLst>
          </p:cNvPr>
          <p:cNvSpPr>
            <a:spLocks noChangeArrowheads="1"/>
          </p:cNvSpPr>
          <p:nvPr/>
        </p:nvSpPr>
        <p:spPr bwMode="auto">
          <a:xfrm>
            <a:off x="5925323" y="850605"/>
            <a:ext cx="2750843" cy="96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2800" b="1" dirty="0" smtClean="0">
                <a:solidFill>
                  <a:srgbClr val="004376"/>
                </a:solidFill>
                <a:latin typeface="Times New Roman" panose="02020603050405020304" pitchFamily="18" charset="0"/>
                <a:cs typeface="Times New Roman" panose="02020603050405020304" pitchFamily="18" charset="0"/>
              </a:rPr>
              <a:t>a) GHĐ: 100cm </a:t>
            </a:r>
          </a:p>
          <a:p>
            <a:pPr defTabSz="717164" fontAlgn="base">
              <a:spcBef>
                <a:spcPct val="0"/>
              </a:spcBef>
              <a:spcAft>
                <a:spcPct val="0"/>
              </a:spcAft>
              <a:buNone/>
            </a:pPr>
            <a:r>
              <a:rPr lang="en-US" altLang="vi-VN" sz="2800" b="1" dirty="0" smtClean="0">
                <a:solidFill>
                  <a:srgbClr val="004376"/>
                </a:solidFill>
                <a:latin typeface="Times New Roman" panose="02020603050405020304" pitchFamily="18" charset="0"/>
                <a:cs typeface="Times New Roman" panose="02020603050405020304" pitchFamily="18" charset="0"/>
              </a:rPr>
              <a:t>    ĐCNN: 0,5cm</a:t>
            </a:r>
            <a:endParaRPr lang="en-US" altLang="vi-VN" sz="2800" b="1" i="1" dirty="0">
              <a:solidFill>
                <a:srgbClr val="004376"/>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25BD4A16-6048-4223-ACD7-E3108532ADA6}"/>
              </a:ext>
            </a:extLst>
          </p:cNvPr>
          <p:cNvSpPr>
            <a:spLocks noChangeArrowheads="1"/>
          </p:cNvSpPr>
          <p:nvPr/>
        </p:nvSpPr>
        <p:spPr bwMode="auto">
          <a:xfrm>
            <a:off x="5925323" y="1819970"/>
            <a:ext cx="2750843" cy="96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2800" b="1" dirty="0">
                <a:solidFill>
                  <a:srgbClr val="004376"/>
                </a:solidFill>
                <a:latin typeface="Times New Roman" panose="02020603050405020304" pitchFamily="18" charset="0"/>
                <a:cs typeface="Times New Roman" panose="02020603050405020304" pitchFamily="18" charset="0"/>
              </a:rPr>
              <a:t>b</a:t>
            </a:r>
            <a:r>
              <a:rPr lang="en-US" altLang="vi-VN" sz="2800" b="1" dirty="0" smtClean="0">
                <a:solidFill>
                  <a:srgbClr val="004376"/>
                </a:solidFill>
                <a:latin typeface="Times New Roman" panose="02020603050405020304" pitchFamily="18" charset="0"/>
                <a:cs typeface="Times New Roman" panose="02020603050405020304" pitchFamily="18" charset="0"/>
              </a:rPr>
              <a:t>) GHĐ: 10cm </a:t>
            </a:r>
          </a:p>
          <a:p>
            <a:pPr defTabSz="717164" fontAlgn="base">
              <a:spcBef>
                <a:spcPct val="0"/>
              </a:spcBef>
              <a:spcAft>
                <a:spcPct val="0"/>
              </a:spcAft>
              <a:buNone/>
            </a:pPr>
            <a:r>
              <a:rPr lang="en-US" altLang="vi-VN" sz="2800" b="1" dirty="0" smtClean="0">
                <a:solidFill>
                  <a:srgbClr val="004376"/>
                </a:solidFill>
                <a:latin typeface="Times New Roman" panose="02020603050405020304" pitchFamily="18" charset="0"/>
                <a:cs typeface="Times New Roman" panose="02020603050405020304" pitchFamily="18" charset="0"/>
              </a:rPr>
              <a:t>    ĐCNN: 0,5cm</a:t>
            </a:r>
            <a:endParaRPr lang="en-US" altLang="vi-VN" sz="2800" b="1" i="1" dirty="0">
              <a:solidFill>
                <a:srgbClr val="004376"/>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5BD4A16-6048-4223-ACD7-E3108532ADA6}"/>
              </a:ext>
            </a:extLst>
          </p:cNvPr>
          <p:cNvSpPr>
            <a:spLocks noChangeArrowheads="1"/>
          </p:cNvSpPr>
          <p:nvPr/>
        </p:nvSpPr>
        <p:spPr bwMode="auto">
          <a:xfrm>
            <a:off x="5925323" y="2786633"/>
            <a:ext cx="2750843" cy="96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2800" b="1" dirty="0" smtClean="0">
                <a:solidFill>
                  <a:srgbClr val="004376"/>
                </a:solidFill>
                <a:latin typeface="Times New Roman" panose="02020603050405020304" pitchFamily="18" charset="0"/>
                <a:cs typeface="Times New Roman" panose="02020603050405020304" pitchFamily="18" charset="0"/>
              </a:rPr>
              <a:t>c) GHĐ: 10cm </a:t>
            </a:r>
          </a:p>
          <a:p>
            <a:pPr defTabSz="717164" fontAlgn="base">
              <a:spcBef>
                <a:spcPct val="0"/>
              </a:spcBef>
              <a:spcAft>
                <a:spcPct val="0"/>
              </a:spcAft>
              <a:buNone/>
            </a:pPr>
            <a:r>
              <a:rPr lang="en-US" altLang="vi-VN" sz="2800" b="1" dirty="0" smtClean="0">
                <a:solidFill>
                  <a:srgbClr val="004376"/>
                </a:solidFill>
                <a:latin typeface="Times New Roman" panose="02020603050405020304" pitchFamily="18" charset="0"/>
                <a:cs typeface="Times New Roman" panose="02020603050405020304" pitchFamily="18" charset="0"/>
              </a:rPr>
              <a:t>    ĐCNN: 0,1cm</a:t>
            </a:r>
            <a:endParaRPr lang="en-US" altLang="vi-VN" sz="2800" b="1" i="1" dirty="0">
              <a:solidFill>
                <a:srgbClr val="004376"/>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5BD4A16-6048-4223-ACD7-E3108532ADA6}"/>
              </a:ext>
            </a:extLst>
          </p:cNvPr>
          <p:cNvSpPr>
            <a:spLocks noChangeArrowheads="1"/>
          </p:cNvSpPr>
          <p:nvPr/>
        </p:nvSpPr>
        <p:spPr bwMode="auto">
          <a:xfrm>
            <a:off x="526414" y="3914222"/>
            <a:ext cx="7627643"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2800" b="1" dirty="0" err="1" smtClean="0">
                <a:solidFill>
                  <a:srgbClr val="004376"/>
                </a:solidFill>
                <a:latin typeface="Times New Roman" panose="02020603050405020304" pitchFamily="18" charset="0"/>
                <a:cs typeface="Times New Roman" panose="02020603050405020304" pitchFamily="18" charset="0"/>
              </a:rPr>
              <a:t>Thước</a:t>
            </a:r>
            <a:r>
              <a:rPr lang="en-US" altLang="vi-VN" sz="2800" b="1" dirty="0" smtClean="0">
                <a:solidFill>
                  <a:srgbClr val="004376"/>
                </a:solidFill>
                <a:latin typeface="Times New Roman" panose="02020603050405020304" pitchFamily="18" charset="0"/>
                <a:cs typeface="Times New Roman" panose="02020603050405020304" pitchFamily="18" charset="0"/>
              </a:rPr>
              <a:t> </a:t>
            </a:r>
            <a:r>
              <a:rPr lang="en-US" altLang="vi-VN" sz="2800" b="1" dirty="0" err="1" smtClean="0">
                <a:solidFill>
                  <a:srgbClr val="004376"/>
                </a:solidFill>
                <a:latin typeface="Times New Roman" panose="02020603050405020304" pitchFamily="18" charset="0"/>
                <a:cs typeface="Times New Roman" panose="02020603050405020304" pitchFamily="18" charset="0"/>
              </a:rPr>
              <a:t>nào</a:t>
            </a:r>
            <a:r>
              <a:rPr lang="en-US" altLang="vi-VN" sz="2800" b="1" dirty="0" smtClean="0">
                <a:solidFill>
                  <a:srgbClr val="004376"/>
                </a:solidFill>
                <a:latin typeface="Times New Roman" panose="02020603050405020304" pitchFamily="18" charset="0"/>
                <a:cs typeface="Times New Roman" panose="02020603050405020304" pitchFamily="18" charset="0"/>
              </a:rPr>
              <a:t> </a:t>
            </a:r>
            <a:r>
              <a:rPr lang="en-US" altLang="vi-VN" sz="2800" b="1" dirty="0" err="1" smtClean="0">
                <a:solidFill>
                  <a:srgbClr val="004376"/>
                </a:solidFill>
                <a:latin typeface="Times New Roman" panose="02020603050405020304" pitchFamily="18" charset="0"/>
                <a:cs typeface="Times New Roman" panose="02020603050405020304" pitchFamily="18" charset="0"/>
              </a:rPr>
              <a:t>cho</a:t>
            </a:r>
            <a:r>
              <a:rPr lang="en-US" altLang="vi-VN" sz="2800" b="1" dirty="0" smtClean="0">
                <a:solidFill>
                  <a:srgbClr val="004376"/>
                </a:solidFill>
                <a:latin typeface="Times New Roman" panose="02020603050405020304" pitchFamily="18" charset="0"/>
                <a:cs typeface="Times New Roman" panose="02020603050405020304" pitchFamily="18" charset="0"/>
              </a:rPr>
              <a:t> </a:t>
            </a:r>
            <a:r>
              <a:rPr lang="en-US" altLang="vi-VN" sz="2800" b="1" dirty="0" err="1" smtClean="0">
                <a:solidFill>
                  <a:srgbClr val="004376"/>
                </a:solidFill>
                <a:latin typeface="Times New Roman" panose="02020603050405020304" pitchFamily="18" charset="0"/>
                <a:cs typeface="Times New Roman" panose="02020603050405020304" pitchFamily="18" charset="0"/>
              </a:rPr>
              <a:t>kết</a:t>
            </a:r>
            <a:r>
              <a:rPr lang="en-US" altLang="vi-VN" sz="2800" b="1" dirty="0" smtClean="0">
                <a:solidFill>
                  <a:srgbClr val="004376"/>
                </a:solidFill>
                <a:latin typeface="Times New Roman" panose="02020603050405020304" pitchFamily="18" charset="0"/>
                <a:cs typeface="Times New Roman" panose="02020603050405020304" pitchFamily="18" charset="0"/>
              </a:rPr>
              <a:t> </a:t>
            </a:r>
            <a:r>
              <a:rPr lang="en-US" altLang="vi-VN" sz="2800" b="1" dirty="0" err="1" smtClean="0">
                <a:solidFill>
                  <a:srgbClr val="004376"/>
                </a:solidFill>
                <a:latin typeface="Times New Roman" panose="02020603050405020304" pitchFamily="18" charset="0"/>
                <a:cs typeface="Times New Roman" panose="02020603050405020304" pitchFamily="18" charset="0"/>
              </a:rPr>
              <a:t>quả</a:t>
            </a:r>
            <a:r>
              <a:rPr lang="en-US" altLang="vi-VN" sz="2800" b="1" dirty="0" smtClean="0">
                <a:solidFill>
                  <a:srgbClr val="004376"/>
                </a:solidFill>
                <a:latin typeface="Times New Roman" panose="02020603050405020304" pitchFamily="18" charset="0"/>
                <a:cs typeface="Times New Roman" panose="02020603050405020304" pitchFamily="18" charset="0"/>
              </a:rPr>
              <a:t> </a:t>
            </a:r>
            <a:r>
              <a:rPr lang="en-US" altLang="vi-VN" sz="2800" b="1" dirty="0" err="1" smtClean="0">
                <a:solidFill>
                  <a:srgbClr val="004376"/>
                </a:solidFill>
                <a:latin typeface="Times New Roman" panose="02020603050405020304" pitchFamily="18" charset="0"/>
                <a:cs typeface="Times New Roman" panose="02020603050405020304" pitchFamily="18" charset="0"/>
              </a:rPr>
              <a:t>chính</a:t>
            </a:r>
            <a:r>
              <a:rPr lang="en-US" altLang="vi-VN" sz="2800" b="1" dirty="0" smtClean="0">
                <a:solidFill>
                  <a:srgbClr val="004376"/>
                </a:solidFill>
                <a:latin typeface="Times New Roman" panose="02020603050405020304" pitchFamily="18" charset="0"/>
                <a:cs typeface="Times New Roman" panose="02020603050405020304" pitchFamily="18" charset="0"/>
              </a:rPr>
              <a:t> </a:t>
            </a:r>
            <a:r>
              <a:rPr lang="en-US" altLang="vi-VN" sz="2800" b="1" dirty="0" err="1" smtClean="0">
                <a:solidFill>
                  <a:srgbClr val="004376"/>
                </a:solidFill>
                <a:latin typeface="Times New Roman" panose="02020603050405020304" pitchFamily="18" charset="0"/>
                <a:cs typeface="Times New Roman" panose="02020603050405020304" pitchFamily="18" charset="0"/>
              </a:rPr>
              <a:t>xác</a:t>
            </a:r>
            <a:r>
              <a:rPr lang="en-US" altLang="vi-VN" sz="2800" b="1" dirty="0" smtClean="0">
                <a:solidFill>
                  <a:srgbClr val="004376"/>
                </a:solidFill>
                <a:latin typeface="Times New Roman" panose="02020603050405020304" pitchFamily="18" charset="0"/>
                <a:cs typeface="Times New Roman" panose="02020603050405020304" pitchFamily="18" charset="0"/>
              </a:rPr>
              <a:t> </a:t>
            </a:r>
            <a:r>
              <a:rPr lang="en-US" altLang="vi-VN" sz="2800" b="1" dirty="0" err="1" smtClean="0">
                <a:solidFill>
                  <a:srgbClr val="004376"/>
                </a:solidFill>
                <a:latin typeface="Times New Roman" panose="02020603050405020304" pitchFamily="18" charset="0"/>
                <a:cs typeface="Times New Roman" panose="02020603050405020304" pitchFamily="18" charset="0"/>
              </a:rPr>
              <a:t>hơn</a:t>
            </a:r>
            <a:r>
              <a:rPr lang="en-US" altLang="vi-VN" sz="2800" b="1" dirty="0" smtClean="0">
                <a:solidFill>
                  <a:srgbClr val="004376"/>
                </a:solidFill>
                <a:latin typeface="Times New Roman" panose="02020603050405020304" pitchFamily="18" charset="0"/>
                <a:cs typeface="Times New Roman" panose="02020603050405020304" pitchFamily="18" charset="0"/>
              </a:rPr>
              <a:t>?</a:t>
            </a:r>
            <a:endParaRPr lang="en-US" altLang="vi-VN" sz="2800" b="1" i="1" dirty="0">
              <a:solidFill>
                <a:srgbClr val="0043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4002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556" y="829382"/>
            <a:ext cx="8229600" cy="2677656"/>
          </a:xfrm>
          <a:prstGeom prst="rect">
            <a:avLst/>
          </a:prstGeom>
        </p:spPr>
        <p:txBody>
          <a:bodyPr wrap="square">
            <a:spAutoFit/>
          </a:bodyPr>
          <a:lstStyle/>
          <a:p>
            <a:r>
              <a:rPr lang="vi-VN" sz="2800" b="1" i="1" dirty="0">
                <a:solidFill>
                  <a:srgbClr val="7030A0"/>
                </a:solidFill>
                <a:latin typeface="+mj-lt"/>
              </a:rPr>
              <a:t>Để đo chiều dài một vật, người ta có thể dùng thước. Trên một số loại thước thông thường có ghi GHĐ và ĐCNN.</a:t>
            </a:r>
          </a:p>
          <a:p>
            <a:r>
              <a:rPr lang="vi-VN" sz="2800" b="1" i="1" dirty="0" smtClean="0">
                <a:solidFill>
                  <a:srgbClr val="7030A0"/>
                </a:solidFill>
                <a:latin typeface="+mj-lt"/>
              </a:rPr>
              <a:t>- GHĐ </a:t>
            </a:r>
            <a:r>
              <a:rPr lang="vi-VN" sz="2800" b="1" i="1" dirty="0">
                <a:solidFill>
                  <a:srgbClr val="7030A0"/>
                </a:solidFill>
                <a:latin typeface="+mj-lt"/>
              </a:rPr>
              <a:t>của thước là chiều dài lớn nhất ghi trên thước.</a:t>
            </a:r>
          </a:p>
          <a:p>
            <a:r>
              <a:rPr lang="vi-VN" sz="2800" b="1" i="1" dirty="0" smtClean="0">
                <a:solidFill>
                  <a:srgbClr val="7030A0"/>
                </a:solidFill>
                <a:latin typeface="+mj-lt"/>
              </a:rPr>
              <a:t>- ĐCNN </a:t>
            </a:r>
            <a:r>
              <a:rPr lang="vi-VN" sz="2800" b="1" i="1" dirty="0">
                <a:solidFill>
                  <a:srgbClr val="7030A0"/>
                </a:solidFill>
                <a:latin typeface="+mj-lt"/>
              </a:rPr>
              <a:t>của thước là chiều dài giữa hai vạch chia liên tiếp trên thước.</a:t>
            </a:r>
          </a:p>
        </p:txBody>
      </p:sp>
      <p:sp>
        <p:nvSpPr>
          <p:cNvPr id="3" name="TextBox 2"/>
          <p:cNvSpPr txBox="1"/>
          <p:nvPr/>
        </p:nvSpPr>
        <p:spPr>
          <a:xfrm>
            <a:off x="778748" y="248179"/>
            <a:ext cx="7241822" cy="523220"/>
          </a:xfrm>
          <a:prstGeom prst="rect">
            <a:avLst/>
          </a:prstGeom>
          <a:noFill/>
        </p:spPr>
        <p:txBody>
          <a:bodyPr wrap="square" rtlCol="0">
            <a:spAutoFit/>
          </a:bodyPr>
          <a:lstStyle/>
          <a:p>
            <a:r>
              <a:rPr lang="vi-VN" sz="2800" b="1" dirty="0">
                <a:solidFill>
                  <a:srgbClr val="00518E"/>
                </a:solidFill>
                <a:latin typeface="+mj-lt"/>
              </a:rPr>
              <a:t>2</a:t>
            </a:r>
            <a:r>
              <a:rPr lang="vi-VN" sz="2800" b="1" dirty="0" smtClean="0">
                <a:solidFill>
                  <a:srgbClr val="00518E"/>
                </a:solidFill>
                <a:latin typeface="+mj-lt"/>
              </a:rPr>
              <a:t>. Tìm </a:t>
            </a:r>
            <a:r>
              <a:rPr lang="vi-VN" sz="2800" b="1" dirty="0">
                <a:solidFill>
                  <a:srgbClr val="00518E"/>
                </a:solidFill>
                <a:latin typeface="+mj-lt"/>
              </a:rPr>
              <a:t>hiểu về dụng cụ đo chiều dài</a:t>
            </a:r>
          </a:p>
        </p:txBody>
      </p:sp>
    </p:spTree>
    <p:extLst>
      <p:ext uri="{BB962C8B-B14F-4D97-AF65-F5344CB8AC3E}">
        <p14:creationId xmlns:p14="http://schemas.microsoft.com/office/powerpoint/2010/main" val="233753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0178" y="146756"/>
            <a:ext cx="6424011" cy="523220"/>
          </a:xfrm>
          <a:prstGeom prst="rect">
            <a:avLst/>
          </a:prstGeom>
          <a:noFill/>
        </p:spPr>
        <p:txBody>
          <a:bodyPr wrap="square" rtlCol="0">
            <a:spAutoFit/>
          </a:bodyPr>
          <a:lstStyle/>
          <a:p>
            <a:pPr algn="ctr"/>
            <a:r>
              <a:rPr lang="vi-VN" sz="2800" b="1" dirty="0" smtClean="0">
                <a:solidFill>
                  <a:srgbClr val="FF0000"/>
                </a:solidFill>
                <a:latin typeface="+mj-lt"/>
              </a:rPr>
              <a:t>Bài 4: ĐO CHIỀU DÀI</a:t>
            </a:r>
            <a:endParaRPr lang="vi-VN" sz="2800" b="1" dirty="0">
              <a:solidFill>
                <a:srgbClr val="FF0000"/>
              </a:solidFill>
              <a:latin typeface="+mj-lt"/>
            </a:endParaRPr>
          </a:p>
        </p:txBody>
      </p:sp>
      <p:sp>
        <p:nvSpPr>
          <p:cNvPr id="3" name="TextBox 2"/>
          <p:cNvSpPr txBox="1"/>
          <p:nvPr/>
        </p:nvSpPr>
        <p:spPr>
          <a:xfrm>
            <a:off x="654756" y="558803"/>
            <a:ext cx="7044449" cy="523220"/>
          </a:xfrm>
          <a:prstGeom prst="rect">
            <a:avLst/>
          </a:prstGeom>
          <a:noFill/>
        </p:spPr>
        <p:txBody>
          <a:bodyPr wrap="square" rtlCol="0">
            <a:spAutoFit/>
          </a:bodyPr>
          <a:lstStyle/>
          <a:p>
            <a:pPr marL="571500" indent="-571500">
              <a:buAutoNum type="romanUcPeriod"/>
            </a:pPr>
            <a:r>
              <a:rPr lang="vi-VN" sz="2800" b="1" dirty="0" smtClean="0">
                <a:solidFill>
                  <a:srgbClr val="002060"/>
                </a:solidFill>
                <a:latin typeface="+mj-lt"/>
              </a:rPr>
              <a:t>ĐƠN VỊ VÀ DỤNG CỤ ĐO CHIỀU DÀI</a:t>
            </a:r>
          </a:p>
        </p:txBody>
      </p:sp>
      <p:sp>
        <p:nvSpPr>
          <p:cNvPr id="4" name="TextBox 3"/>
          <p:cNvSpPr txBox="1"/>
          <p:nvPr/>
        </p:nvSpPr>
        <p:spPr>
          <a:xfrm>
            <a:off x="654756" y="997354"/>
            <a:ext cx="7044449" cy="523220"/>
          </a:xfrm>
          <a:prstGeom prst="rect">
            <a:avLst/>
          </a:prstGeom>
          <a:noFill/>
        </p:spPr>
        <p:txBody>
          <a:bodyPr wrap="square" rtlCol="0">
            <a:spAutoFit/>
          </a:bodyPr>
          <a:lstStyle/>
          <a:p>
            <a:r>
              <a:rPr lang="vi-VN" sz="2800" b="1" dirty="0" smtClean="0">
                <a:solidFill>
                  <a:srgbClr val="002060"/>
                </a:solidFill>
                <a:latin typeface="+mj-lt"/>
              </a:rPr>
              <a:t>II. THỰC HÀNH ĐO CHIỀU DÀI</a:t>
            </a:r>
          </a:p>
        </p:txBody>
      </p:sp>
      <p:sp>
        <p:nvSpPr>
          <p:cNvPr id="5" name="TextBox 4"/>
          <p:cNvSpPr txBox="1"/>
          <p:nvPr/>
        </p:nvSpPr>
        <p:spPr>
          <a:xfrm>
            <a:off x="1128707" y="1365790"/>
            <a:ext cx="7044449" cy="523220"/>
          </a:xfrm>
          <a:prstGeom prst="rect">
            <a:avLst/>
          </a:prstGeom>
          <a:noFill/>
        </p:spPr>
        <p:txBody>
          <a:bodyPr wrap="square" rtlCol="0">
            <a:spAutoFit/>
          </a:bodyPr>
          <a:lstStyle/>
          <a:p>
            <a:r>
              <a:rPr lang="vi-VN" sz="2800" b="1" dirty="0" smtClean="0">
                <a:solidFill>
                  <a:srgbClr val="00518E"/>
                </a:solidFill>
                <a:latin typeface="+mj-lt"/>
              </a:rPr>
              <a:t>1. Lựa chọn thước đo phù hợp</a:t>
            </a:r>
            <a:endParaRPr lang="vi-VN" sz="2800" b="1" dirty="0">
              <a:solidFill>
                <a:srgbClr val="00518E"/>
              </a:solidFill>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595" y="1798698"/>
            <a:ext cx="6754649" cy="175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54756" y="3557098"/>
            <a:ext cx="7699022" cy="1384995"/>
          </a:xfrm>
          <a:prstGeom prst="rect">
            <a:avLst/>
          </a:prstGeom>
        </p:spPr>
        <p:txBody>
          <a:bodyPr wrap="square">
            <a:spAutoFit/>
          </a:bodyPr>
          <a:lstStyle/>
          <a:p>
            <a:r>
              <a:rPr lang="vi-VN" sz="2800" b="1" i="1" dirty="0">
                <a:solidFill>
                  <a:srgbClr val="7030A0"/>
                </a:solidFill>
                <a:latin typeface="+mj-lt"/>
              </a:rPr>
              <a:t>Quan sát hình 4.3 và cho biết cách đo chiểu dài </a:t>
            </a:r>
            <a:r>
              <a:rPr lang="vi-VN" sz="2800" b="1" i="1" dirty="0" smtClean="0">
                <a:solidFill>
                  <a:srgbClr val="7030A0"/>
                </a:solidFill>
                <a:latin typeface="+mj-lt"/>
              </a:rPr>
              <a:t>trong trường </a:t>
            </a:r>
            <a:r>
              <a:rPr lang="vi-VN" sz="2800" b="1" i="1" dirty="0">
                <a:solidFill>
                  <a:srgbClr val="7030A0"/>
                </a:solidFill>
                <a:latin typeface="+mj-lt"/>
              </a:rPr>
              <a:t>hợp nào nhanh và cho kết quả chính xác hơn? Tại sao?</a:t>
            </a:r>
          </a:p>
        </p:txBody>
      </p:sp>
      <p:sp>
        <p:nvSpPr>
          <p:cNvPr id="7" name="Rectangle 6"/>
          <p:cNvSpPr/>
          <p:nvPr/>
        </p:nvSpPr>
        <p:spPr>
          <a:xfrm>
            <a:off x="266888" y="2394739"/>
            <a:ext cx="930063" cy="307777"/>
          </a:xfrm>
          <a:prstGeom prst="rect">
            <a:avLst/>
          </a:prstGeom>
        </p:spPr>
        <p:txBody>
          <a:bodyPr wrap="none">
            <a:spAutoFit/>
          </a:bodyPr>
          <a:lstStyle/>
          <a:p>
            <a:r>
              <a:rPr lang="vi-VN" b="1" dirty="0" smtClean="0">
                <a:solidFill>
                  <a:srgbClr val="0070C0"/>
                </a:solidFill>
              </a:rPr>
              <a:t>Hình </a:t>
            </a:r>
            <a:r>
              <a:rPr lang="vi-VN" b="1" dirty="0">
                <a:solidFill>
                  <a:srgbClr val="0070C0"/>
                </a:solidFill>
              </a:rPr>
              <a:t>4.3 </a:t>
            </a:r>
            <a:endParaRPr lang="vi-VN" dirty="0"/>
          </a:p>
        </p:txBody>
      </p:sp>
    </p:spTree>
    <p:extLst>
      <p:ext uri="{BB962C8B-B14F-4D97-AF65-F5344CB8AC3E}">
        <p14:creationId xmlns:p14="http://schemas.microsoft.com/office/powerpoint/2010/main" val="30523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arn(inVertical)">
                                      <p:cBhvr>
                                        <p:cTn id="19" dur="500"/>
                                        <p:tgtEl>
                                          <p:spTgt spid="205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6589399" y="2839588"/>
            <a:ext cx="2164745" cy="70230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t>t</a:t>
            </a:r>
            <a:endParaRPr lang="en-US" b="1" dirty="0"/>
          </a:p>
        </p:txBody>
      </p:sp>
      <p:sp>
        <p:nvSpPr>
          <p:cNvPr id="22" name="Rounded Rectangle 21"/>
          <p:cNvSpPr/>
          <p:nvPr/>
        </p:nvSpPr>
        <p:spPr>
          <a:xfrm>
            <a:off x="6552510" y="1946790"/>
            <a:ext cx="2176341" cy="70510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1" name="Rounded Rectangle 20"/>
          <p:cNvSpPr/>
          <p:nvPr/>
        </p:nvSpPr>
        <p:spPr>
          <a:xfrm>
            <a:off x="6552510" y="1011011"/>
            <a:ext cx="2180435" cy="7480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TextBox 1"/>
          <p:cNvSpPr txBox="1"/>
          <p:nvPr/>
        </p:nvSpPr>
        <p:spPr>
          <a:xfrm>
            <a:off x="992779" y="157191"/>
            <a:ext cx="7511142" cy="584775"/>
          </a:xfrm>
          <a:prstGeom prst="rect">
            <a:avLst/>
          </a:prstGeom>
          <a:noFill/>
        </p:spPr>
        <p:txBody>
          <a:bodyPr wrap="square" rtlCol="0">
            <a:spAutoFit/>
          </a:bodyPr>
          <a:lstStyle/>
          <a:p>
            <a:r>
              <a:rPr lang="vi-VN" sz="3200" b="1" dirty="0" smtClean="0">
                <a:solidFill>
                  <a:srgbClr val="00518E"/>
                </a:solidFill>
                <a:latin typeface="Times New Roman" panose="02020603050405020304" pitchFamily="18" charset="0"/>
                <a:cs typeface="Times New Roman" panose="02020603050405020304" pitchFamily="18" charset="0"/>
              </a:rPr>
              <a:t>Chọn loại thước đo thích hợp để đo độ dài </a:t>
            </a:r>
            <a:endParaRPr lang="en-US" sz="3200" b="1" dirty="0">
              <a:solidFill>
                <a:srgbClr val="00518E"/>
              </a:solidFill>
              <a:latin typeface="Times New Roman" panose="02020603050405020304" pitchFamily="18" charset="0"/>
              <a:cs typeface="Times New Roman" panose="02020603050405020304" pitchFamily="18" charset="0"/>
            </a:endParaRPr>
          </a:p>
        </p:txBody>
      </p:sp>
      <p:sp>
        <p:nvSpPr>
          <p:cNvPr id="3" name="Round Diagonal Corner Rectangle 2"/>
          <p:cNvSpPr/>
          <p:nvPr/>
        </p:nvSpPr>
        <p:spPr>
          <a:xfrm>
            <a:off x="849081" y="999314"/>
            <a:ext cx="4807135" cy="594356"/>
          </a:xfrm>
          <a:prstGeom prst="round2Diag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Round Diagonal Corner Rectangle 7"/>
          <p:cNvSpPr/>
          <p:nvPr/>
        </p:nvSpPr>
        <p:spPr>
          <a:xfrm>
            <a:off x="849082" y="1694264"/>
            <a:ext cx="4807134" cy="594356"/>
          </a:xfrm>
          <a:prstGeom prst="round2DiagRect">
            <a:avLst/>
          </a:prstGeom>
          <a:solidFill>
            <a:srgbClr val="08D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Round Diagonal Corner Rectangle 8"/>
          <p:cNvSpPr/>
          <p:nvPr/>
        </p:nvSpPr>
        <p:spPr>
          <a:xfrm>
            <a:off x="849082" y="2362441"/>
            <a:ext cx="4807134" cy="594356"/>
          </a:xfrm>
          <a:prstGeom prst="round2DiagRect">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Round Diagonal Corner Rectangle 9"/>
          <p:cNvSpPr/>
          <p:nvPr/>
        </p:nvSpPr>
        <p:spPr>
          <a:xfrm>
            <a:off x="849082" y="3084164"/>
            <a:ext cx="4807134" cy="594356"/>
          </a:xfrm>
          <a:prstGeom prst="round2DiagRect">
            <a:avLst/>
          </a:prstGeom>
          <a:solidFill>
            <a:srgbClr val="00D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ound Diagonal Corner Rectangle 10"/>
          <p:cNvSpPr/>
          <p:nvPr/>
        </p:nvSpPr>
        <p:spPr>
          <a:xfrm>
            <a:off x="849082" y="3779114"/>
            <a:ext cx="4807134" cy="594356"/>
          </a:xfrm>
          <a:prstGeom prst="round2Diag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TextBox 11"/>
          <p:cNvSpPr txBox="1"/>
          <p:nvPr/>
        </p:nvSpPr>
        <p:spPr>
          <a:xfrm>
            <a:off x="999303" y="1070450"/>
            <a:ext cx="4445121" cy="523220"/>
          </a:xfrm>
          <a:prstGeom prst="rect">
            <a:avLst/>
          </a:prstGeom>
          <a:noFill/>
        </p:spPr>
        <p:txBody>
          <a:bodyPr wrap="square" rtlCol="0">
            <a:spAutoFit/>
          </a:bodyPr>
          <a:lstStyle/>
          <a:p>
            <a:r>
              <a:rPr lang="vi-VN" sz="2800" b="1" dirty="0" smtClean="0">
                <a:solidFill>
                  <a:schemeClr val="bg1"/>
                </a:solidFill>
                <a:latin typeface="Times New Roman" panose="02020603050405020304" pitchFamily="18" charset="0"/>
                <a:cs typeface="Times New Roman" panose="02020603050405020304" pitchFamily="18" charset="0"/>
              </a:rPr>
              <a:t>Bước chân của con người</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935629" y="1733573"/>
            <a:ext cx="4627515" cy="523220"/>
          </a:xfrm>
          <a:prstGeom prst="rect">
            <a:avLst/>
          </a:prstGeom>
          <a:noFill/>
        </p:spPr>
        <p:txBody>
          <a:bodyPr wrap="square" rtlCol="0">
            <a:spAutoFit/>
          </a:bodyPr>
          <a:lstStyle/>
          <a:p>
            <a:r>
              <a:rPr lang="vi-VN" sz="2800" b="1" dirty="0" smtClean="0">
                <a:solidFill>
                  <a:schemeClr val="bg1"/>
                </a:solidFill>
                <a:latin typeface="Times New Roman" panose="02020603050405020304" pitchFamily="18" charset="0"/>
                <a:cs typeface="Times New Roman" panose="02020603050405020304" pitchFamily="18" charset="0"/>
              </a:rPr>
              <a:t>Chu vi ngoài của miệng cốc</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992779" y="2379159"/>
            <a:ext cx="4656912" cy="523220"/>
          </a:xfrm>
          <a:prstGeom prst="rect">
            <a:avLst/>
          </a:prstGeom>
          <a:noFill/>
        </p:spPr>
        <p:txBody>
          <a:bodyPr wrap="square" rtlCol="0">
            <a:spAutoFit/>
          </a:bodyPr>
          <a:lstStyle/>
          <a:p>
            <a:r>
              <a:rPr lang="vi-VN" sz="2800" b="1" dirty="0" smtClean="0">
                <a:solidFill>
                  <a:schemeClr val="bg1"/>
                </a:solidFill>
                <a:latin typeface="Times New Roman" panose="02020603050405020304" pitchFamily="18" charset="0"/>
                <a:cs typeface="Times New Roman" panose="02020603050405020304" pitchFamily="18" charset="0"/>
              </a:rPr>
              <a:t>Độ cao cửa ra vào lớp học</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47480" y="3057391"/>
            <a:ext cx="5274623" cy="492443"/>
          </a:xfrm>
          <a:prstGeom prst="rect">
            <a:avLst/>
          </a:prstGeom>
          <a:noFill/>
        </p:spPr>
        <p:txBody>
          <a:bodyPr wrap="square" rtlCol="0">
            <a:spAutoFit/>
          </a:bodyPr>
          <a:lstStyle/>
          <a:p>
            <a:r>
              <a:rPr lang="vi-VN" sz="2600" b="1" dirty="0" smtClean="0">
                <a:solidFill>
                  <a:schemeClr val="bg1"/>
                </a:solidFill>
                <a:latin typeface="Times New Roman" panose="02020603050405020304" pitchFamily="18" charset="0"/>
                <a:cs typeface="Times New Roman" panose="02020603050405020304" pitchFamily="18" charset="0"/>
              </a:rPr>
              <a:t>Đường kính trong của miện</a:t>
            </a:r>
            <a:r>
              <a:rPr lang="en-US" sz="2600" b="1" dirty="0" smtClean="0">
                <a:solidFill>
                  <a:schemeClr val="bg1"/>
                </a:solidFill>
                <a:latin typeface="Times New Roman" panose="02020603050405020304" pitchFamily="18" charset="0"/>
                <a:cs typeface="Times New Roman" panose="02020603050405020304" pitchFamily="18" charset="0"/>
              </a:rPr>
              <a:t>g</a:t>
            </a:r>
            <a:r>
              <a:rPr lang="vi-VN" sz="2600" b="1" dirty="0" smtClean="0">
                <a:solidFill>
                  <a:schemeClr val="bg1"/>
                </a:solidFill>
                <a:latin typeface="Times New Roman" panose="02020603050405020304" pitchFamily="18" charset="0"/>
                <a:cs typeface="Times New Roman" panose="02020603050405020304" pitchFamily="18" charset="0"/>
              </a:rPr>
              <a:t> cốc</a:t>
            </a:r>
            <a:endParaRPr lang="en-US" sz="2600" b="1"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878765" y="3779114"/>
            <a:ext cx="5143337" cy="492443"/>
          </a:xfrm>
          <a:prstGeom prst="rect">
            <a:avLst/>
          </a:prstGeom>
          <a:noFill/>
        </p:spPr>
        <p:txBody>
          <a:bodyPr wrap="square" rtlCol="0">
            <a:spAutoFit/>
          </a:bodyPr>
          <a:lstStyle/>
          <a:p>
            <a:r>
              <a:rPr lang="vi-VN" sz="2600" b="1" dirty="0" smtClean="0">
                <a:solidFill>
                  <a:srgbClr val="004376"/>
                </a:solidFill>
                <a:latin typeface="Times New Roman" panose="02020603050405020304" pitchFamily="18" charset="0"/>
                <a:cs typeface="Times New Roman" panose="02020603050405020304" pitchFamily="18" charset="0"/>
              </a:rPr>
              <a:t>Đường kính ngoài của ống </a:t>
            </a:r>
            <a:r>
              <a:rPr lang="en-US" sz="2600" b="1" dirty="0" err="1" smtClean="0">
                <a:solidFill>
                  <a:srgbClr val="004376"/>
                </a:solidFill>
                <a:latin typeface="Times New Roman" panose="02020603050405020304" pitchFamily="18" charset="0"/>
                <a:cs typeface="Times New Roman" panose="02020603050405020304" pitchFamily="18" charset="0"/>
              </a:rPr>
              <a:t>nhựa</a:t>
            </a:r>
            <a:endParaRPr lang="en-US" sz="2600" b="1" dirty="0">
              <a:solidFill>
                <a:srgbClr val="004376"/>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25BD4A16-6048-4223-ACD7-E3108532ADA6}"/>
              </a:ext>
            </a:extLst>
          </p:cNvPr>
          <p:cNvSpPr>
            <a:spLocks noChangeArrowheads="1"/>
          </p:cNvSpPr>
          <p:nvPr/>
        </p:nvSpPr>
        <p:spPr bwMode="auto">
          <a:xfrm>
            <a:off x="6627623" y="1088070"/>
            <a:ext cx="2365367"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b="1" dirty="0" smtClean="0">
                <a:solidFill>
                  <a:srgbClr val="004376"/>
                </a:solidFill>
                <a:latin typeface="Times New Roman" panose="02020603050405020304" pitchFamily="18" charset="0"/>
                <a:cs typeface="Times New Roman" panose="02020603050405020304" pitchFamily="18" charset="0"/>
              </a:rPr>
              <a:t>Thước thẳng</a:t>
            </a:r>
            <a:endParaRPr lang="en-US" altLang="vi-VN" sz="2800" b="1" i="1" dirty="0">
              <a:solidFill>
                <a:srgbClr val="004376"/>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25BD4A16-6048-4223-ACD7-E3108532ADA6}"/>
              </a:ext>
            </a:extLst>
          </p:cNvPr>
          <p:cNvSpPr>
            <a:spLocks noChangeArrowheads="1"/>
          </p:cNvSpPr>
          <p:nvPr/>
        </p:nvSpPr>
        <p:spPr bwMode="auto">
          <a:xfrm>
            <a:off x="6614570" y="1990428"/>
            <a:ext cx="2139574"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b="1" dirty="0" smtClean="0">
                <a:solidFill>
                  <a:srgbClr val="004376"/>
                </a:solidFill>
                <a:latin typeface="Times New Roman" panose="02020603050405020304" pitchFamily="18" charset="0"/>
                <a:cs typeface="Times New Roman" panose="02020603050405020304" pitchFamily="18" charset="0"/>
              </a:rPr>
              <a:t>Thước cuộn</a:t>
            </a:r>
            <a:endParaRPr lang="en-US" altLang="vi-VN" sz="2800" b="1" i="1" dirty="0">
              <a:solidFill>
                <a:srgbClr val="004376"/>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25BD4A16-6048-4223-ACD7-E3108532ADA6}"/>
              </a:ext>
            </a:extLst>
          </p:cNvPr>
          <p:cNvSpPr>
            <a:spLocks noChangeArrowheads="1"/>
          </p:cNvSpPr>
          <p:nvPr/>
        </p:nvSpPr>
        <p:spPr bwMode="auto">
          <a:xfrm>
            <a:off x="6664222" y="2897171"/>
            <a:ext cx="2328768"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b="1" dirty="0" smtClean="0">
                <a:solidFill>
                  <a:srgbClr val="004376"/>
                </a:solidFill>
                <a:latin typeface="Times New Roman" panose="02020603050405020304" pitchFamily="18" charset="0"/>
                <a:cs typeface="Times New Roman" panose="02020603050405020304" pitchFamily="18" charset="0"/>
              </a:rPr>
              <a:t>Thước dây</a:t>
            </a:r>
            <a:endParaRPr lang="en-US" altLang="vi-VN" sz="2800" b="1" i="1" dirty="0">
              <a:solidFill>
                <a:srgbClr val="004376"/>
              </a:solidFill>
              <a:latin typeface="Times New Roman" panose="02020603050405020304" pitchFamily="18" charset="0"/>
              <a:cs typeface="Times New Roman" panose="02020603050405020304" pitchFamily="18" charset="0"/>
            </a:endParaRPr>
          </a:p>
        </p:txBody>
      </p:sp>
      <p:cxnSp>
        <p:nvCxnSpPr>
          <p:cNvPr id="25" name="Elbow Connector 24"/>
          <p:cNvCxnSpPr/>
          <p:nvPr/>
        </p:nvCxnSpPr>
        <p:spPr>
          <a:xfrm rot="10800000" flipV="1">
            <a:off x="5645389" y="1497991"/>
            <a:ext cx="1173683" cy="998132"/>
          </a:xfrm>
          <a:prstGeom prst="bentConnector3">
            <a:avLst>
              <a:gd name="adj1" fmla="val 50000"/>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V="1">
            <a:off x="5438577" y="-1199534"/>
            <a:ext cx="11697" cy="4390079"/>
          </a:xfrm>
          <a:prstGeom prst="bentConnector3">
            <a:avLst>
              <a:gd name="adj1" fmla="val 2054347"/>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6589400" y="3749457"/>
            <a:ext cx="2178646" cy="7023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t>t</a:t>
            </a:r>
            <a:endParaRPr lang="en-US" b="1" dirty="0"/>
          </a:p>
        </p:txBody>
      </p:sp>
      <p:sp>
        <p:nvSpPr>
          <p:cNvPr id="33" name="Rectangle 32">
            <a:extLst>
              <a:ext uri="{FF2B5EF4-FFF2-40B4-BE49-F238E27FC236}">
                <a16:creationId xmlns:a16="http://schemas.microsoft.com/office/drawing/2014/main" id="{25BD4A16-6048-4223-ACD7-E3108532ADA6}"/>
              </a:ext>
            </a:extLst>
          </p:cNvPr>
          <p:cNvSpPr>
            <a:spLocks noChangeArrowheads="1"/>
          </p:cNvSpPr>
          <p:nvPr/>
        </p:nvSpPr>
        <p:spPr bwMode="auto">
          <a:xfrm>
            <a:off x="6664222" y="3779114"/>
            <a:ext cx="2328768"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b="1" dirty="0" smtClean="0">
                <a:solidFill>
                  <a:srgbClr val="004376"/>
                </a:solidFill>
                <a:latin typeface="Times New Roman" panose="02020603050405020304" pitchFamily="18" charset="0"/>
                <a:cs typeface="Times New Roman" panose="02020603050405020304" pitchFamily="18" charset="0"/>
              </a:rPr>
              <a:t>Thước kẹp</a:t>
            </a:r>
            <a:endParaRPr lang="en-US" altLang="vi-VN" sz="2800" b="1" i="1" dirty="0">
              <a:solidFill>
                <a:srgbClr val="004376"/>
              </a:solidFill>
              <a:latin typeface="Times New Roman" panose="02020603050405020304" pitchFamily="18" charset="0"/>
              <a:cs typeface="Times New Roman" panose="02020603050405020304" pitchFamily="18" charset="0"/>
            </a:endParaRPr>
          </a:p>
        </p:txBody>
      </p:sp>
      <p:cxnSp>
        <p:nvCxnSpPr>
          <p:cNvPr id="40" name="Elbow Connector 39"/>
          <p:cNvCxnSpPr>
            <a:stCxn id="23" idx="1"/>
            <a:endCxn id="8" idx="0"/>
          </p:cNvCxnSpPr>
          <p:nvPr/>
        </p:nvCxnSpPr>
        <p:spPr>
          <a:xfrm rot="10800000">
            <a:off x="5656217" y="1991443"/>
            <a:ext cx="933183" cy="1199297"/>
          </a:xfrm>
          <a:prstGeom prst="bent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0800000">
            <a:off x="5645388" y="3333266"/>
            <a:ext cx="913266" cy="666553"/>
          </a:xfrm>
          <a:prstGeom prst="bent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2" idx="1"/>
          </p:cNvCxnSpPr>
          <p:nvPr/>
        </p:nvCxnSpPr>
        <p:spPr>
          <a:xfrm rot="10800000" flipV="1">
            <a:off x="5645388" y="2299343"/>
            <a:ext cx="907122" cy="421172"/>
          </a:xfrm>
          <a:prstGeom prst="bent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flipV="1">
            <a:off x="5671588" y="4197295"/>
            <a:ext cx="904234" cy="11612"/>
          </a:xfrm>
          <a:prstGeom prst="bent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313990" y="0"/>
            <a:ext cx="820270" cy="769441"/>
            <a:chOff x="2068621" y="1287961"/>
            <a:chExt cx="820270" cy="769441"/>
          </a:xfrm>
        </p:grpSpPr>
        <p:sp>
          <p:nvSpPr>
            <p:cNvPr id="44" name="Oval Callout 43"/>
            <p:cNvSpPr/>
            <p:nvPr/>
          </p:nvSpPr>
          <p:spPr>
            <a:xfrm>
              <a:off x="2068621" y="1371601"/>
              <a:ext cx="726141" cy="685800"/>
            </a:xfrm>
            <a:prstGeom prst="wedgeEllipseCallout">
              <a:avLst>
                <a:gd name="adj1" fmla="val 43982"/>
                <a:gd name="adj2" fmla="val 8014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5" name="TextBox 44"/>
            <p:cNvSpPr txBox="1"/>
            <p:nvPr/>
          </p:nvSpPr>
          <p:spPr>
            <a:xfrm>
              <a:off x="2191870" y="1287961"/>
              <a:ext cx="697021" cy="769441"/>
            </a:xfrm>
            <a:prstGeom prst="rect">
              <a:avLst/>
            </a:prstGeom>
            <a:noFill/>
          </p:spPr>
          <p:txBody>
            <a:bodyPr wrap="square" rtlCol="0">
              <a:spAutoFit/>
            </a:bodyPr>
            <a:lstStyle/>
            <a:p>
              <a:r>
                <a:rPr lang="en-US" sz="4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4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0751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circle(in)">
                                      <p:cBhvr>
                                        <p:cTn id="12" dur="20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circle(in)">
                                      <p:cBhvr>
                                        <p:cTn id="27" dur="20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circle(in)">
                                      <p:cBhvr>
                                        <p:cTn id="3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266" y="805277"/>
            <a:ext cx="7964311" cy="1815882"/>
          </a:xfrm>
          <a:prstGeom prst="rect">
            <a:avLst/>
          </a:prstGeom>
        </p:spPr>
        <p:txBody>
          <a:bodyPr wrap="square">
            <a:spAutoFit/>
          </a:bodyPr>
          <a:lstStyle/>
          <a:p>
            <a:r>
              <a:rPr lang="vi-VN" sz="2800" b="1" i="1" dirty="0">
                <a:solidFill>
                  <a:srgbClr val="7030A0"/>
                </a:solidFill>
                <a:latin typeface="+mj-lt"/>
              </a:rPr>
              <a:t>Để đo chiều dài của một vật được thuận tiện và cho kết quả chính xác ta cần ước lượng chiều dài của vật, từ đó lựa chọn thước đo có GHĐ và ĐCNN phù hợp.</a:t>
            </a:r>
          </a:p>
        </p:txBody>
      </p:sp>
      <p:sp>
        <p:nvSpPr>
          <p:cNvPr id="3" name="TextBox 2"/>
          <p:cNvSpPr txBox="1"/>
          <p:nvPr/>
        </p:nvSpPr>
        <p:spPr>
          <a:xfrm>
            <a:off x="1128707" y="282057"/>
            <a:ext cx="7044449" cy="523220"/>
          </a:xfrm>
          <a:prstGeom prst="rect">
            <a:avLst/>
          </a:prstGeom>
          <a:noFill/>
        </p:spPr>
        <p:txBody>
          <a:bodyPr wrap="square" rtlCol="0">
            <a:spAutoFit/>
          </a:bodyPr>
          <a:lstStyle/>
          <a:p>
            <a:r>
              <a:rPr lang="vi-VN" sz="2800" b="1" dirty="0" smtClean="0">
                <a:solidFill>
                  <a:srgbClr val="00518E"/>
                </a:solidFill>
                <a:latin typeface="+mj-lt"/>
              </a:rPr>
              <a:t>1. Lựa chọn thước đo phù hợp</a:t>
            </a:r>
            <a:endParaRPr lang="vi-VN" sz="2800" b="1" dirty="0">
              <a:solidFill>
                <a:srgbClr val="00518E"/>
              </a:solidFill>
              <a:latin typeface="+mj-lt"/>
            </a:endParaRPr>
          </a:p>
        </p:txBody>
      </p:sp>
    </p:spTree>
    <p:extLst>
      <p:ext uri="{BB962C8B-B14F-4D97-AF65-F5344CB8AC3E}">
        <p14:creationId xmlns:p14="http://schemas.microsoft.com/office/powerpoint/2010/main" val="137094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1512" y="249991"/>
            <a:ext cx="7371644" cy="523220"/>
          </a:xfrm>
          <a:prstGeom prst="rect">
            <a:avLst/>
          </a:prstGeom>
          <a:noFill/>
        </p:spPr>
        <p:txBody>
          <a:bodyPr wrap="square" rtlCol="0">
            <a:spAutoFit/>
          </a:bodyPr>
          <a:lstStyle/>
          <a:p>
            <a:r>
              <a:rPr lang="vi-VN" sz="2800" b="1" dirty="0">
                <a:solidFill>
                  <a:srgbClr val="0070C0"/>
                </a:solidFill>
                <a:latin typeface="+mj-lt"/>
              </a:rPr>
              <a:t>2</a:t>
            </a:r>
            <a:r>
              <a:rPr lang="vi-VN" sz="2800" b="1" dirty="0" smtClean="0">
                <a:solidFill>
                  <a:srgbClr val="0070C0"/>
                </a:solidFill>
                <a:latin typeface="+mj-lt"/>
              </a:rPr>
              <a:t>. </a:t>
            </a:r>
            <a:r>
              <a:rPr lang="vi-VN" sz="2800" b="1" dirty="0">
                <a:solidFill>
                  <a:srgbClr val="0070C0"/>
                </a:solidFill>
                <a:latin typeface="+mj-lt"/>
              </a:rPr>
              <a:t>Tìm hiểu các thao tác đúng khi đo chiều dài</a:t>
            </a:r>
            <a:r>
              <a:rPr lang="vi-VN" sz="2800" b="1" dirty="0" smtClean="0">
                <a:solidFill>
                  <a:srgbClr val="0070C0"/>
                </a:solidFill>
                <a:latin typeface="+mj-lt"/>
              </a:rPr>
              <a:t> </a:t>
            </a:r>
            <a:endParaRPr lang="vi-VN" sz="2800" b="1" dirty="0">
              <a:solidFill>
                <a:srgbClr val="0070C0"/>
              </a:solidFill>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60" y="936979"/>
            <a:ext cx="7661021" cy="235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94360" y="3435592"/>
            <a:ext cx="7964311" cy="954107"/>
          </a:xfrm>
          <a:prstGeom prst="rect">
            <a:avLst/>
          </a:prstGeom>
        </p:spPr>
        <p:txBody>
          <a:bodyPr wrap="square">
            <a:spAutoFit/>
          </a:bodyPr>
          <a:lstStyle/>
          <a:p>
            <a:r>
              <a:rPr lang="vi-VN" sz="2800" b="1" i="1" dirty="0" smtClean="0">
                <a:solidFill>
                  <a:srgbClr val="7030A0"/>
                </a:solidFill>
                <a:latin typeface="+mj-lt"/>
              </a:rPr>
              <a:t> Cách đặt thước để đo chiều dài bút chì như thế nào là đúng?</a:t>
            </a:r>
            <a:endParaRPr lang="vi-VN" sz="2800" b="1" i="1" dirty="0">
              <a:solidFill>
                <a:srgbClr val="7030A0"/>
              </a:solidFill>
              <a:latin typeface="+mj-lt"/>
            </a:endParaRPr>
          </a:p>
        </p:txBody>
      </p:sp>
      <p:sp>
        <p:nvSpPr>
          <p:cNvPr id="6" name="Flowchart: Connector 5"/>
          <p:cNvSpPr/>
          <p:nvPr/>
        </p:nvSpPr>
        <p:spPr>
          <a:xfrm>
            <a:off x="4692604" y="2291644"/>
            <a:ext cx="522863" cy="451556"/>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Tree>
    <p:extLst>
      <p:ext uri="{BB962C8B-B14F-4D97-AF65-F5344CB8AC3E}">
        <p14:creationId xmlns:p14="http://schemas.microsoft.com/office/powerpoint/2010/main" val="225612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5"/>
          <p:cNvSpPr txBox="1">
            <a:spLocks noGrp="1"/>
          </p:cNvSpPr>
          <p:nvPr>
            <p:ph type="ctrTitle" idx="4294967295"/>
          </p:nvPr>
        </p:nvSpPr>
        <p:spPr>
          <a:xfrm>
            <a:off x="2405505" y="215673"/>
            <a:ext cx="5666051" cy="922010"/>
          </a:xfrm>
          <a:prstGeom prst="rect">
            <a:avLst/>
          </a:prstGeom>
        </p:spPr>
        <p:txBody>
          <a:bodyPr spcFirstLastPara="1" wrap="square" lIns="91425" tIns="91425" rIns="91425" bIns="91425" anchor="b" anchorCtr="0">
            <a:noAutofit/>
          </a:bodyPr>
          <a:lstStyle/>
          <a:p>
            <a:pPr algn="ctr"/>
            <a:r>
              <a:rPr lang="vi-VN" sz="4800" b="1" dirty="0" smtClean="0">
                <a:solidFill>
                  <a:srgbClr val="00ACC3"/>
                </a:solidFill>
                <a:latin typeface="Times New Roman" panose="02020603050405020304" pitchFamily="18" charset="0"/>
                <a:cs typeface="Times New Roman" panose="02020603050405020304" pitchFamily="18" charset="0"/>
              </a:rPr>
              <a:t>ĐO CHIỀU DÀI</a:t>
            </a:r>
            <a:endParaRPr sz="4800" b="1" dirty="0">
              <a:solidFill>
                <a:srgbClr val="00518E"/>
              </a:solidFill>
              <a:latin typeface="Times New Roman" panose="02020603050405020304" pitchFamily="18" charset="0"/>
              <a:cs typeface="Times New Roman" panose="02020603050405020304" pitchFamily="18" charset="0"/>
            </a:endParaRPr>
          </a:p>
        </p:txBody>
      </p:sp>
      <p:sp>
        <p:nvSpPr>
          <p:cNvPr id="213" name="Google Shape;213;p15"/>
          <p:cNvSpPr txBox="1">
            <a:spLocks noGrp="1"/>
          </p:cNvSpPr>
          <p:nvPr>
            <p:ph type="sldNum" idx="4294967295"/>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sp>
        <p:nvSpPr>
          <p:cNvPr id="2" name="Oval 1"/>
          <p:cNvSpPr/>
          <p:nvPr/>
        </p:nvSpPr>
        <p:spPr>
          <a:xfrm>
            <a:off x="1546578" y="1151468"/>
            <a:ext cx="5554133" cy="3155374"/>
          </a:xfrm>
          <a:prstGeom prst="ellipse">
            <a:avLst/>
          </a:prstGeom>
          <a:blipFill>
            <a:blip r:embed="rId3"/>
            <a:srcRect/>
            <a:stretch>
              <a:fillRect t="-5956" b="-59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ADMINI~1\AppData\Local\Temp\FineReader11.00\media\image60.jpeg"/>
          <p:cNvPicPr/>
          <p:nvPr/>
        </p:nvPicPr>
        <p:blipFill>
          <a:blip r:embed="rId4">
            <a:extLst>
              <a:ext uri="{28A0092B-C50C-407E-A947-70E740481C1C}">
                <a14:useLocalDpi xmlns:a14="http://schemas.microsoft.com/office/drawing/2010/main" val="0"/>
              </a:ext>
            </a:extLst>
          </a:blip>
          <a:srcRect/>
          <a:stretch>
            <a:fillRect/>
          </a:stretch>
        </p:blipFill>
        <p:spPr bwMode="auto">
          <a:xfrm>
            <a:off x="941740" y="0"/>
            <a:ext cx="2152333" cy="1400175"/>
          </a:xfrm>
          <a:prstGeom prst="rect">
            <a:avLst/>
          </a:prstGeom>
          <a:noFill/>
          <a:ln>
            <a:noFill/>
          </a:ln>
        </p:spPr>
      </p:pic>
    </p:spTree>
    <p:extLst>
      <p:ext uri="{BB962C8B-B14F-4D97-AF65-F5344CB8AC3E}">
        <p14:creationId xmlns:p14="http://schemas.microsoft.com/office/powerpoint/2010/main" val="56204458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1512" y="249991"/>
            <a:ext cx="7371644" cy="523220"/>
          </a:xfrm>
          <a:prstGeom prst="rect">
            <a:avLst/>
          </a:prstGeom>
          <a:noFill/>
        </p:spPr>
        <p:txBody>
          <a:bodyPr wrap="square" rtlCol="0">
            <a:spAutoFit/>
          </a:bodyPr>
          <a:lstStyle/>
          <a:p>
            <a:r>
              <a:rPr lang="vi-VN" sz="2800" b="1" dirty="0">
                <a:solidFill>
                  <a:srgbClr val="0070C0"/>
                </a:solidFill>
                <a:latin typeface="+mj-lt"/>
              </a:rPr>
              <a:t>2</a:t>
            </a:r>
            <a:r>
              <a:rPr lang="vi-VN" sz="2800" b="1" dirty="0" smtClean="0">
                <a:solidFill>
                  <a:srgbClr val="0070C0"/>
                </a:solidFill>
                <a:latin typeface="+mj-lt"/>
              </a:rPr>
              <a:t>. </a:t>
            </a:r>
            <a:r>
              <a:rPr lang="vi-VN" sz="2800" b="1" dirty="0">
                <a:solidFill>
                  <a:srgbClr val="0070C0"/>
                </a:solidFill>
                <a:latin typeface="+mj-lt"/>
              </a:rPr>
              <a:t>Tìm hiểu các thao tác đúng khi đo chiều dài</a:t>
            </a:r>
            <a:r>
              <a:rPr lang="vi-VN" sz="2800" b="1" dirty="0" smtClean="0">
                <a:solidFill>
                  <a:srgbClr val="0070C0"/>
                </a:solidFill>
                <a:latin typeface="+mj-lt"/>
              </a:rPr>
              <a:t> </a:t>
            </a:r>
            <a:endParaRPr lang="vi-VN" sz="2800" b="1" dirty="0">
              <a:solidFill>
                <a:srgbClr val="0070C0"/>
              </a:solidFill>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855485"/>
            <a:ext cx="8150578" cy="195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94360" y="3435592"/>
            <a:ext cx="7964311" cy="954107"/>
          </a:xfrm>
          <a:prstGeom prst="rect">
            <a:avLst/>
          </a:prstGeom>
        </p:spPr>
        <p:txBody>
          <a:bodyPr wrap="square">
            <a:spAutoFit/>
          </a:bodyPr>
          <a:lstStyle/>
          <a:p>
            <a:r>
              <a:rPr lang="vi-VN" sz="2800" b="1" dirty="0" smtClean="0">
                <a:solidFill>
                  <a:srgbClr val="0070C0"/>
                </a:solidFill>
                <a:latin typeface="+mj-lt"/>
              </a:rPr>
              <a:t> Cách đặt mắt để đọc chiều dài bút chì như thế nào là đúng?</a:t>
            </a:r>
            <a:endParaRPr lang="vi-VN" sz="2800" b="1" dirty="0">
              <a:solidFill>
                <a:srgbClr val="0070C0"/>
              </a:solidFill>
              <a:latin typeface="+mj-lt"/>
            </a:endParaRPr>
          </a:p>
        </p:txBody>
      </p:sp>
      <p:sp>
        <p:nvSpPr>
          <p:cNvPr id="5" name="Flowchart: Connector 4"/>
          <p:cNvSpPr/>
          <p:nvPr/>
        </p:nvSpPr>
        <p:spPr>
          <a:xfrm>
            <a:off x="5858934" y="1919111"/>
            <a:ext cx="451555" cy="451556"/>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Tree>
    <p:extLst>
      <p:ext uri="{BB962C8B-B14F-4D97-AF65-F5344CB8AC3E}">
        <p14:creationId xmlns:p14="http://schemas.microsoft.com/office/powerpoint/2010/main" val="317050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1512" y="249991"/>
            <a:ext cx="7371644" cy="523220"/>
          </a:xfrm>
          <a:prstGeom prst="rect">
            <a:avLst/>
          </a:prstGeom>
          <a:noFill/>
        </p:spPr>
        <p:txBody>
          <a:bodyPr wrap="square" rtlCol="0">
            <a:spAutoFit/>
          </a:bodyPr>
          <a:lstStyle/>
          <a:p>
            <a:r>
              <a:rPr lang="vi-VN" sz="2800" b="1" dirty="0">
                <a:solidFill>
                  <a:srgbClr val="0070C0"/>
                </a:solidFill>
                <a:latin typeface="+mj-lt"/>
              </a:rPr>
              <a:t>2</a:t>
            </a:r>
            <a:r>
              <a:rPr lang="vi-VN" sz="2800" b="1" dirty="0" smtClean="0">
                <a:solidFill>
                  <a:srgbClr val="0070C0"/>
                </a:solidFill>
                <a:latin typeface="+mj-lt"/>
              </a:rPr>
              <a:t>. </a:t>
            </a:r>
            <a:r>
              <a:rPr lang="vi-VN" sz="2800" b="1" dirty="0">
                <a:solidFill>
                  <a:srgbClr val="0070C0"/>
                </a:solidFill>
                <a:latin typeface="+mj-lt"/>
              </a:rPr>
              <a:t>Tìm hiểu các thao tác đúng khi đo chiều dài</a:t>
            </a:r>
            <a:r>
              <a:rPr lang="vi-VN" sz="2800" b="1" dirty="0" smtClean="0">
                <a:solidFill>
                  <a:srgbClr val="0070C0"/>
                </a:solidFill>
                <a:latin typeface="+mj-lt"/>
              </a:rPr>
              <a:t> </a:t>
            </a:r>
            <a:endParaRPr lang="vi-VN" sz="2800" b="1" dirty="0">
              <a:solidFill>
                <a:srgbClr val="0070C0"/>
              </a:solidFill>
              <a:latin typeface="+mj-lt"/>
            </a:endParaRPr>
          </a:p>
        </p:txBody>
      </p:sp>
      <p:sp>
        <p:nvSpPr>
          <p:cNvPr id="4" name="Rectangle 3"/>
          <p:cNvSpPr/>
          <p:nvPr/>
        </p:nvSpPr>
        <p:spPr>
          <a:xfrm>
            <a:off x="794360" y="3435592"/>
            <a:ext cx="7964311" cy="954107"/>
          </a:xfrm>
          <a:prstGeom prst="rect">
            <a:avLst/>
          </a:prstGeom>
        </p:spPr>
        <p:txBody>
          <a:bodyPr wrap="square">
            <a:spAutoFit/>
          </a:bodyPr>
          <a:lstStyle/>
          <a:p>
            <a:r>
              <a:rPr lang="vi-VN" sz="2800" b="1" dirty="0" smtClean="0">
                <a:solidFill>
                  <a:srgbClr val="0070C0"/>
                </a:solidFill>
                <a:latin typeface="+mj-lt"/>
              </a:rPr>
              <a:t> </a:t>
            </a:r>
            <a:r>
              <a:rPr lang="vi-VN" sz="2800" b="1" i="1" dirty="0" smtClean="0">
                <a:solidFill>
                  <a:srgbClr val="7030A0"/>
                </a:solidFill>
                <a:latin typeface="+mj-lt"/>
              </a:rPr>
              <a:t>Kết quả đo chiều dài bút chì tương ứng ở các hình là bao nhiêu xentimet?</a:t>
            </a:r>
            <a:endParaRPr lang="vi-VN" sz="2800" b="1" i="1" dirty="0">
              <a:solidFill>
                <a:srgbClr val="7030A0"/>
              </a:solidFill>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11" y="900073"/>
            <a:ext cx="7642577" cy="255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61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3953" y="-4692"/>
            <a:ext cx="5007956" cy="3361764"/>
          </a:xfrm>
          <a:prstGeom prst="rect">
            <a:avLst/>
          </a:prstGeom>
          <a:blipFill>
            <a:blip r:embed="rId2"/>
            <a:srcRect/>
            <a:stretch>
              <a:fillRect t="-9956" b="-99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008530" y="-355860"/>
            <a:ext cx="1035423" cy="877222"/>
            <a:chOff x="2068621" y="1308911"/>
            <a:chExt cx="805517" cy="748490"/>
          </a:xfrm>
        </p:grpSpPr>
        <p:sp>
          <p:nvSpPr>
            <p:cNvPr id="5" name="Oval Callout 4"/>
            <p:cNvSpPr/>
            <p:nvPr/>
          </p:nvSpPr>
          <p:spPr>
            <a:xfrm>
              <a:off x="2068621" y="1371601"/>
              <a:ext cx="726141" cy="685800"/>
            </a:xfrm>
            <a:prstGeom prst="wedgeEllipseCallout">
              <a:avLst>
                <a:gd name="adj1" fmla="val 43982"/>
                <a:gd name="adj2" fmla="val 80147"/>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43505" y="1308911"/>
              <a:ext cx="630633" cy="607275"/>
            </a:xfrm>
            <a:prstGeom prst="rect">
              <a:avLst/>
            </a:prstGeom>
            <a:noFill/>
          </p:spPr>
          <p:txBody>
            <a:bodyPr wrap="square" rtlCol="0">
              <a:spAutoFit/>
            </a:bodyPr>
            <a:lstStyle/>
            <a:p>
              <a:r>
                <a:rPr lang="en-US" sz="5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5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7" name="TextBox 6"/>
          <p:cNvSpPr txBox="1"/>
          <p:nvPr/>
        </p:nvSpPr>
        <p:spPr>
          <a:xfrm>
            <a:off x="635861" y="3445644"/>
            <a:ext cx="8107121" cy="1384995"/>
          </a:xfrm>
          <a:prstGeom prst="rect">
            <a:avLst/>
          </a:prstGeom>
          <a:noFill/>
        </p:spPr>
        <p:txBody>
          <a:bodyPr wrap="square" rtlCol="0">
            <a:spAutoFit/>
          </a:bodyPr>
          <a:lstStyle/>
          <a:p>
            <a:pPr algn="just"/>
            <a:r>
              <a:rPr lang="en-US" sz="2800" b="1" i="1" dirty="0" err="1" smtClean="0">
                <a:solidFill>
                  <a:srgbClr val="7030A0"/>
                </a:solidFill>
                <a:latin typeface="Times New Roman" panose="02020603050405020304" pitchFamily="18" charset="0"/>
                <a:cs typeface="Times New Roman" panose="02020603050405020304" pitchFamily="18" charset="0"/>
              </a:rPr>
              <a:t>Em</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hãy</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cho</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biết</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cách</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đặt</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mắt</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như</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vậy</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đã</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đúng</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chưa</a:t>
            </a:r>
            <a:r>
              <a:rPr lang="en-US" sz="2800" b="1" i="1" dirty="0" smtClean="0">
                <a:solidFill>
                  <a:srgbClr val="7030A0"/>
                </a:solidFill>
                <a:latin typeface="Times New Roman" panose="02020603050405020304" pitchFamily="18" charset="0"/>
                <a:cs typeface="Times New Roman" panose="02020603050405020304" pitchFamily="18" charset="0"/>
              </a:rPr>
              <a:t>? Theo </a:t>
            </a:r>
            <a:r>
              <a:rPr lang="en-US" sz="2800" b="1" i="1" dirty="0" err="1" smtClean="0">
                <a:solidFill>
                  <a:srgbClr val="7030A0"/>
                </a:solidFill>
                <a:latin typeface="Times New Roman" panose="02020603050405020304" pitchFamily="18" charset="0"/>
                <a:cs typeface="Times New Roman" panose="02020603050405020304" pitchFamily="18" charset="0"/>
              </a:rPr>
              <a:t>em</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phải</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đặt</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mắt</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như</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thế</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nào</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Kết</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quả</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chiều</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dài</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chiếc</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lá</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là</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bao</a:t>
            </a:r>
            <a:r>
              <a:rPr lang="en-US" sz="2800" b="1" i="1" dirty="0" smtClean="0">
                <a:solidFill>
                  <a:srgbClr val="7030A0"/>
                </a:solidFill>
                <a:latin typeface="Times New Roman" panose="02020603050405020304" pitchFamily="18" charset="0"/>
                <a:cs typeface="Times New Roman" panose="02020603050405020304" pitchFamily="18" charset="0"/>
              </a:rPr>
              <a:t> </a:t>
            </a:r>
            <a:r>
              <a:rPr lang="en-US" sz="2800" b="1" i="1" dirty="0" err="1" smtClean="0">
                <a:solidFill>
                  <a:srgbClr val="7030A0"/>
                </a:solidFill>
                <a:latin typeface="Times New Roman" panose="02020603050405020304" pitchFamily="18" charset="0"/>
                <a:cs typeface="Times New Roman" panose="02020603050405020304" pitchFamily="18" charset="0"/>
              </a:rPr>
              <a:t>nhiêu</a:t>
            </a:r>
            <a:r>
              <a:rPr lang="en-US" sz="2800" b="1" i="1" dirty="0" smtClean="0">
                <a:solidFill>
                  <a:srgbClr val="7030A0"/>
                </a:solidFill>
                <a:latin typeface="Times New Roman" panose="02020603050405020304" pitchFamily="18" charset="0"/>
                <a:cs typeface="Times New Roman" panose="02020603050405020304" pitchFamily="18" charset="0"/>
              </a:rPr>
              <a:t>?</a:t>
            </a:r>
            <a:endParaRPr lang="en-US" sz="2800" b="1" i="1" dirty="0">
              <a:solidFill>
                <a:srgbClr val="7030A0"/>
              </a:solidFill>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flipV="1">
            <a:off x="5926667" y="880533"/>
            <a:ext cx="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8647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01512" y="114523"/>
            <a:ext cx="7371644" cy="523220"/>
          </a:xfrm>
          <a:prstGeom prst="rect">
            <a:avLst/>
          </a:prstGeom>
          <a:noFill/>
        </p:spPr>
        <p:txBody>
          <a:bodyPr wrap="square" rtlCol="0">
            <a:spAutoFit/>
          </a:bodyPr>
          <a:lstStyle/>
          <a:p>
            <a:r>
              <a:rPr lang="vi-VN" sz="2800" b="1" dirty="0" smtClean="0">
                <a:solidFill>
                  <a:srgbClr val="0070C0"/>
                </a:solidFill>
                <a:latin typeface="+mj-lt"/>
              </a:rPr>
              <a:t>3. Đo </a:t>
            </a:r>
            <a:r>
              <a:rPr lang="vi-VN" sz="2800" b="1" dirty="0">
                <a:solidFill>
                  <a:srgbClr val="0070C0"/>
                </a:solidFill>
                <a:latin typeface="+mj-lt"/>
              </a:rPr>
              <a:t>chiều </a:t>
            </a:r>
            <a:r>
              <a:rPr lang="vi-VN" sz="2800" b="1" dirty="0" smtClean="0">
                <a:solidFill>
                  <a:srgbClr val="0070C0"/>
                </a:solidFill>
                <a:latin typeface="+mj-lt"/>
              </a:rPr>
              <a:t>dài bằng thước </a:t>
            </a:r>
            <a:endParaRPr lang="vi-VN" sz="2800" b="1" dirty="0">
              <a:solidFill>
                <a:srgbClr val="0070C0"/>
              </a:solidFill>
              <a:latin typeface="+mj-lt"/>
            </a:endParaRPr>
          </a:p>
        </p:txBody>
      </p:sp>
      <p:sp>
        <p:nvSpPr>
          <p:cNvPr id="14" name="TextBox 13"/>
          <p:cNvSpPr txBox="1"/>
          <p:nvPr/>
        </p:nvSpPr>
        <p:spPr>
          <a:xfrm>
            <a:off x="316089" y="447547"/>
            <a:ext cx="8489244" cy="1815882"/>
          </a:xfrm>
          <a:prstGeom prst="rect">
            <a:avLst/>
          </a:prstGeom>
          <a:noFill/>
        </p:spPr>
        <p:txBody>
          <a:bodyPr wrap="square" rtlCol="0">
            <a:spAutoFit/>
          </a:bodyPr>
          <a:lstStyle/>
          <a:p>
            <a:r>
              <a:rPr lang="vi-VN" sz="2800" b="1" dirty="0" smtClean="0">
                <a:solidFill>
                  <a:srgbClr val="0070C0"/>
                </a:solidFill>
                <a:latin typeface="+mj-lt"/>
              </a:rPr>
              <a:t>a. Dụng cụ</a:t>
            </a:r>
          </a:p>
          <a:p>
            <a:r>
              <a:rPr lang="vi-VN" sz="2800" b="1" dirty="0" smtClean="0">
                <a:solidFill>
                  <a:srgbClr val="C00000"/>
                </a:solidFill>
                <a:latin typeface="+mj-lt"/>
              </a:rPr>
              <a:t>- Các </a:t>
            </a:r>
            <a:r>
              <a:rPr lang="vi-VN" sz="2800" b="1" dirty="0">
                <a:solidFill>
                  <a:srgbClr val="C00000"/>
                </a:solidFill>
                <a:latin typeface="+mj-lt"/>
              </a:rPr>
              <a:t>loại </a:t>
            </a:r>
            <a:r>
              <a:rPr lang="vi-VN" sz="2800" b="1" dirty="0" smtClean="0">
                <a:solidFill>
                  <a:srgbClr val="C00000"/>
                </a:solidFill>
                <a:latin typeface="+mj-lt"/>
              </a:rPr>
              <a:t>thước: Thước kẻ, thước dây, thước mét...</a:t>
            </a:r>
            <a:endParaRPr lang="vi-VN" sz="2800" b="1" dirty="0">
              <a:solidFill>
                <a:srgbClr val="C00000"/>
              </a:solidFill>
              <a:latin typeface="+mj-lt"/>
            </a:endParaRPr>
          </a:p>
          <a:p>
            <a:r>
              <a:rPr lang="vi-VN" sz="2800" b="1" dirty="0" smtClean="0">
                <a:solidFill>
                  <a:srgbClr val="C00000"/>
                </a:solidFill>
                <a:latin typeface="+mj-lt"/>
              </a:rPr>
              <a:t>- Bàn học</a:t>
            </a:r>
            <a:endParaRPr lang="vi-VN" sz="2800" b="1" dirty="0">
              <a:solidFill>
                <a:srgbClr val="C00000"/>
              </a:solidFill>
              <a:latin typeface="+mj-lt"/>
            </a:endParaRPr>
          </a:p>
          <a:p>
            <a:r>
              <a:rPr lang="vi-VN" sz="2800" b="1" dirty="0" smtClean="0">
                <a:solidFill>
                  <a:srgbClr val="C00000"/>
                </a:solidFill>
                <a:latin typeface="+mj-lt"/>
              </a:rPr>
              <a:t>- Quyển </a:t>
            </a:r>
            <a:r>
              <a:rPr lang="vi-VN" sz="2800" b="1" dirty="0">
                <a:solidFill>
                  <a:srgbClr val="C00000"/>
                </a:solidFill>
                <a:latin typeface="+mj-lt"/>
              </a:rPr>
              <a:t>sách Khoa học tự nhiên </a:t>
            </a:r>
            <a:r>
              <a:rPr lang="vi-VN" sz="2800" b="1" dirty="0" smtClean="0">
                <a:solidFill>
                  <a:srgbClr val="C00000"/>
                </a:solidFill>
                <a:latin typeface="+mj-lt"/>
              </a:rPr>
              <a:t>6</a:t>
            </a:r>
            <a:endParaRPr lang="vi-VN" sz="2800" b="1" dirty="0">
              <a:solidFill>
                <a:srgbClr val="C00000"/>
              </a:solidFill>
              <a:latin typeface="+mj-lt"/>
            </a:endParaRPr>
          </a:p>
        </p:txBody>
      </p:sp>
      <p:sp>
        <p:nvSpPr>
          <p:cNvPr id="15" name="TextBox 14"/>
          <p:cNvSpPr txBox="1"/>
          <p:nvPr/>
        </p:nvSpPr>
        <p:spPr>
          <a:xfrm>
            <a:off x="316089" y="453112"/>
            <a:ext cx="8489244" cy="4832092"/>
          </a:xfrm>
          <a:prstGeom prst="rect">
            <a:avLst/>
          </a:prstGeom>
          <a:noFill/>
        </p:spPr>
        <p:txBody>
          <a:bodyPr wrap="square" rtlCol="0">
            <a:spAutoFit/>
          </a:bodyPr>
          <a:lstStyle/>
          <a:p>
            <a:r>
              <a:rPr lang="vi-VN" sz="2800" b="1" dirty="0">
                <a:solidFill>
                  <a:srgbClr val="0070C0"/>
                </a:solidFill>
                <a:latin typeface="+mj-lt"/>
              </a:rPr>
              <a:t>b</a:t>
            </a:r>
            <a:r>
              <a:rPr lang="vi-VN" sz="2800" b="1" dirty="0" smtClean="0">
                <a:solidFill>
                  <a:srgbClr val="0070C0"/>
                </a:solidFill>
                <a:latin typeface="+mj-lt"/>
              </a:rPr>
              <a:t>. Tiến hành đo</a:t>
            </a:r>
          </a:p>
          <a:p>
            <a:r>
              <a:rPr lang="vi-VN" sz="2800" b="1" dirty="0" smtClean="0">
                <a:solidFill>
                  <a:srgbClr val="C00000"/>
                </a:solidFill>
                <a:latin typeface="+mj-lt"/>
              </a:rPr>
              <a:t>- Ước </a:t>
            </a:r>
            <a:r>
              <a:rPr lang="vi-VN" sz="2800" b="1" dirty="0">
                <a:solidFill>
                  <a:srgbClr val="C00000"/>
                </a:solidFill>
                <a:latin typeface="+mj-lt"/>
              </a:rPr>
              <a:t>lượng chiều dài bàn học, chiều dài của quyển sách Khoa học tự nhiên </a:t>
            </a:r>
            <a:r>
              <a:rPr lang="vi-VN" sz="2800" b="1" dirty="0" smtClean="0">
                <a:solidFill>
                  <a:srgbClr val="C00000"/>
                </a:solidFill>
                <a:latin typeface="+mj-lt"/>
              </a:rPr>
              <a:t>6</a:t>
            </a:r>
            <a:endParaRPr lang="vi-VN" sz="2800" b="1" dirty="0">
              <a:solidFill>
                <a:srgbClr val="C00000"/>
              </a:solidFill>
              <a:latin typeface="+mj-lt"/>
            </a:endParaRPr>
          </a:p>
          <a:p>
            <a:r>
              <a:rPr lang="vi-VN" sz="2800" b="1" dirty="0" smtClean="0">
                <a:solidFill>
                  <a:srgbClr val="C00000"/>
                </a:solidFill>
                <a:latin typeface="+mj-lt"/>
              </a:rPr>
              <a:t>- Lựa </a:t>
            </a:r>
            <a:r>
              <a:rPr lang="vi-VN" sz="2800" b="1" dirty="0">
                <a:solidFill>
                  <a:srgbClr val="C00000"/>
                </a:solidFill>
                <a:latin typeface="+mj-lt"/>
              </a:rPr>
              <a:t>chọn thước đo phù </a:t>
            </a:r>
            <a:r>
              <a:rPr lang="vi-VN" sz="2800" b="1" dirty="0" smtClean="0">
                <a:solidFill>
                  <a:srgbClr val="C00000"/>
                </a:solidFill>
                <a:latin typeface="+mj-lt"/>
              </a:rPr>
              <a:t>hợp</a:t>
            </a:r>
            <a:endParaRPr lang="vi-VN" sz="2800" b="1" dirty="0">
              <a:solidFill>
                <a:srgbClr val="C00000"/>
              </a:solidFill>
              <a:latin typeface="+mj-lt"/>
            </a:endParaRPr>
          </a:p>
          <a:p>
            <a:r>
              <a:rPr lang="vi-VN" sz="2800" b="1" dirty="0" smtClean="0">
                <a:solidFill>
                  <a:srgbClr val="C00000"/>
                </a:solidFill>
                <a:latin typeface="+mj-lt"/>
              </a:rPr>
              <a:t>Đặt </a:t>
            </a:r>
            <a:r>
              <a:rPr lang="vi-VN" sz="2800" b="1" dirty="0">
                <a:solidFill>
                  <a:srgbClr val="C00000"/>
                </a:solidFill>
                <a:latin typeface="+mj-lt"/>
              </a:rPr>
              <a:t>thước đo dọc theo chiều dài vật, vạch số 0 của thước ngang với một đầu của bàn, quyển </a:t>
            </a:r>
            <a:r>
              <a:rPr lang="vi-VN" sz="2800" b="1" dirty="0" smtClean="0">
                <a:solidFill>
                  <a:srgbClr val="C00000"/>
                </a:solidFill>
                <a:latin typeface="+mj-lt"/>
              </a:rPr>
              <a:t>sách</a:t>
            </a:r>
          </a:p>
          <a:p>
            <a:r>
              <a:rPr lang="vi-VN" sz="2800" b="1" dirty="0" smtClean="0">
                <a:solidFill>
                  <a:srgbClr val="C00000"/>
                </a:solidFill>
                <a:latin typeface="+mj-lt"/>
              </a:rPr>
              <a:t>- </a:t>
            </a:r>
            <a:r>
              <a:rPr lang="vi-VN" sz="2800" b="1" dirty="0">
                <a:solidFill>
                  <a:srgbClr val="C00000"/>
                </a:solidFill>
                <a:latin typeface="+mj-lt"/>
              </a:rPr>
              <a:t>Đặt mắt vuông góc với thước, đọc giá trị chiều dài của bàn, quyển sách theo giá trị của vạch chia trên thước gần nhất với đầu kia của bàn, quyển sách;</a:t>
            </a:r>
          </a:p>
          <a:p>
            <a:r>
              <a:rPr lang="vi-VN" sz="2800" b="1" dirty="0">
                <a:solidFill>
                  <a:srgbClr val="C00000"/>
                </a:solidFill>
                <a:latin typeface="+mj-lt"/>
              </a:rPr>
              <a:t>- Ghi kết quả đo được theo mẫu bảng 4.2</a:t>
            </a:r>
          </a:p>
          <a:p>
            <a:pPr marL="457200" indent="-457200">
              <a:buFontTx/>
              <a:buChar char="-"/>
            </a:pPr>
            <a:endParaRPr lang="vi-VN" sz="2800" b="1" dirty="0" smtClean="0">
              <a:solidFill>
                <a:srgbClr val="C00000"/>
              </a:solidFill>
              <a:latin typeface="+mj-lt"/>
            </a:endParaRPr>
          </a:p>
        </p:txBody>
      </p:sp>
    </p:spTree>
    <p:extLst>
      <p:ext uri="{BB962C8B-B14F-4D97-AF65-F5344CB8AC3E}">
        <p14:creationId xmlns:p14="http://schemas.microsoft.com/office/powerpoint/2010/main" val="23168912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grpId="1" nodeType="clickEffect">
                                  <p:stCondLst>
                                    <p:cond delay="0"/>
                                  </p:stCondLst>
                                  <p:childTnLst>
                                    <p:animEffect transition="out" filter="barn(inVertical)">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4" grpId="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1512" y="114523"/>
            <a:ext cx="7371644" cy="523220"/>
          </a:xfrm>
          <a:prstGeom prst="rect">
            <a:avLst/>
          </a:prstGeom>
          <a:noFill/>
        </p:spPr>
        <p:txBody>
          <a:bodyPr wrap="square" rtlCol="0">
            <a:spAutoFit/>
          </a:bodyPr>
          <a:lstStyle/>
          <a:p>
            <a:r>
              <a:rPr lang="vi-VN" sz="2800" b="1" dirty="0" smtClean="0">
                <a:solidFill>
                  <a:srgbClr val="0070C0"/>
                </a:solidFill>
                <a:latin typeface="+mj-lt"/>
              </a:rPr>
              <a:t>3. Đo </a:t>
            </a:r>
            <a:r>
              <a:rPr lang="vi-VN" sz="2800" b="1" dirty="0">
                <a:solidFill>
                  <a:srgbClr val="0070C0"/>
                </a:solidFill>
                <a:latin typeface="+mj-lt"/>
              </a:rPr>
              <a:t>chiều </a:t>
            </a:r>
            <a:r>
              <a:rPr lang="vi-VN" sz="2800" b="1" dirty="0" smtClean="0">
                <a:solidFill>
                  <a:srgbClr val="0070C0"/>
                </a:solidFill>
                <a:latin typeface="+mj-lt"/>
              </a:rPr>
              <a:t>dài bằng thước </a:t>
            </a:r>
            <a:endParaRPr lang="vi-VN" sz="2800" b="1" dirty="0">
              <a:solidFill>
                <a:srgbClr val="0070C0"/>
              </a:solidFill>
              <a:latin typeface="+mj-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32" y="637743"/>
            <a:ext cx="8715023" cy="426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566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96533" y="504069"/>
            <a:ext cx="5508978" cy="523220"/>
          </a:xfrm>
          <a:prstGeom prst="rect">
            <a:avLst/>
          </a:prstGeom>
          <a:noFill/>
        </p:spPr>
        <p:txBody>
          <a:bodyPr wrap="square" rtlCol="0">
            <a:spAutoFit/>
          </a:bodyPr>
          <a:lstStyle/>
          <a:p>
            <a:pPr algn="ctr"/>
            <a:r>
              <a:rPr lang="vi-VN" sz="2800" b="1" dirty="0" smtClean="0">
                <a:solidFill>
                  <a:srgbClr val="FF0000"/>
                </a:solidFill>
                <a:latin typeface="+mj-lt"/>
              </a:rPr>
              <a:t>HOẠT ĐỘNG NHÓM</a:t>
            </a:r>
            <a:endParaRPr lang="vi-VN" sz="2800" b="1" dirty="0">
              <a:solidFill>
                <a:srgbClr val="FF0000"/>
              </a:solidFill>
              <a:latin typeface="+mj-lt"/>
            </a:endParaRPr>
          </a:p>
        </p:txBody>
      </p:sp>
      <p:sp>
        <p:nvSpPr>
          <p:cNvPr id="2" name="Rectangle 1"/>
          <p:cNvSpPr/>
          <p:nvPr/>
        </p:nvSpPr>
        <p:spPr>
          <a:xfrm>
            <a:off x="1377244" y="1027290"/>
            <a:ext cx="3014134" cy="2009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rgbClr val="EB2264"/>
                </a:solidFill>
                <a:latin typeface="+mj-lt"/>
              </a:rPr>
              <a:t>NHÓM 1, 3 ĐO CHIỀU DÀI CUỐN SÁCH KHOA HỌC TỰ NHIÊN 6</a:t>
            </a:r>
            <a:endParaRPr lang="vi-VN" sz="2800" b="1" dirty="0">
              <a:solidFill>
                <a:srgbClr val="EB2264"/>
              </a:solidFill>
              <a:latin typeface="+mj-lt"/>
            </a:endParaRPr>
          </a:p>
        </p:txBody>
      </p:sp>
      <p:sp>
        <p:nvSpPr>
          <p:cNvPr id="4" name="Rectangle 3"/>
          <p:cNvSpPr/>
          <p:nvPr/>
        </p:nvSpPr>
        <p:spPr>
          <a:xfrm>
            <a:off x="4735688" y="1027289"/>
            <a:ext cx="3014134" cy="20094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rgbClr val="EB2264"/>
                </a:solidFill>
                <a:latin typeface="+mj-lt"/>
              </a:rPr>
              <a:t>NHÓM 2, </a:t>
            </a:r>
            <a:r>
              <a:rPr lang="vi-VN" sz="2800" b="1" dirty="0">
                <a:solidFill>
                  <a:srgbClr val="EB2264"/>
                </a:solidFill>
                <a:latin typeface="+mj-lt"/>
              </a:rPr>
              <a:t>4</a:t>
            </a:r>
            <a:r>
              <a:rPr lang="vi-VN" sz="2800" b="1" dirty="0" smtClean="0">
                <a:solidFill>
                  <a:srgbClr val="EB2264"/>
                </a:solidFill>
                <a:latin typeface="+mj-lt"/>
              </a:rPr>
              <a:t> ĐO CHIỀU DÀI </a:t>
            </a:r>
          </a:p>
          <a:p>
            <a:pPr algn="ctr"/>
            <a:r>
              <a:rPr lang="vi-VN" sz="2800" b="1" dirty="0" smtClean="0">
                <a:solidFill>
                  <a:srgbClr val="EB2264"/>
                </a:solidFill>
                <a:latin typeface="+mj-lt"/>
              </a:rPr>
              <a:t>BÀN HỌC </a:t>
            </a:r>
            <a:endParaRPr lang="vi-VN" sz="2800" b="1" dirty="0">
              <a:solidFill>
                <a:srgbClr val="EB2264"/>
              </a:solidFill>
              <a:latin typeface="+mj-lt"/>
            </a:endParaRPr>
          </a:p>
        </p:txBody>
      </p:sp>
      <p:sp>
        <p:nvSpPr>
          <p:cNvPr id="3" name="Rectangle 2"/>
          <p:cNvSpPr/>
          <p:nvPr/>
        </p:nvSpPr>
        <p:spPr>
          <a:xfrm>
            <a:off x="423332" y="3066493"/>
            <a:ext cx="8269111" cy="2246769"/>
          </a:xfrm>
          <a:prstGeom prst="rect">
            <a:avLst/>
          </a:prstGeom>
        </p:spPr>
        <p:txBody>
          <a:bodyPr wrap="square">
            <a:spAutoFit/>
          </a:bodyPr>
          <a:lstStyle/>
          <a:p>
            <a:r>
              <a:rPr lang="vi-VN" sz="2800" b="1" dirty="0" smtClean="0">
                <a:solidFill>
                  <a:srgbClr val="C00000"/>
                </a:solidFill>
                <a:latin typeface="+mj-lt"/>
              </a:rPr>
              <a:t>- Ước </a:t>
            </a:r>
            <a:r>
              <a:rPr lang="vi-VN" sz="2800" b="1" dirty="0">
                <a:solidFill>
                  <a:srgbClr val="C00000"/>
                </a:solidFill>
                <a:latin typeface="+mj-lt"/>
              </a:rPr>
              <a:t>lượng chiều dài bàn học, chiều dài của quyển sách Khoa học tự nhiên 6</a:t>
            </a:r>
          </a:p>
          <a:p>
            <a:r>
              <a:rPr lang="vi-VN" sz="2800" b="1" dirty="0" smtClean="0">
                <a:solidFill>
                  <a:srgbClr val="C00000"/>
                </a:solidFill>
                <a:latin typeface="+mj-lt"/>
              </a:rPr>
              <a:t>- Lựa </a:t>
            </a:r>
            <a:r>
              <a:rPr lang="vi-VN" sz="2800" b="1" dirty="0">
                <a:solidFill>
                  <a:srgbClr val="C00000"/>
                </a:solidFill>
                <a:latin typeface="+mj-lt"/>
              </a:rPr>
              <a:t>chọn thước đo phù </a:t>
            </a:r>
            <a:r>
              <a:rPr lang="vi-VN" sz="2800" b="1" dirty="0" smtClean="0">
                <a:solidFill>
                  <a:srgbClr val="C00000"/>
                </a:solidFill>
                <a:latin typeface="+mj-lt"/>
              </a:rPr>
              <a:t>hợp</a:t>
            </a:r>
          </a:p>
          <a:p>
            <a:r>
              <a:rPr lang="vi-VN" sz="2800" b="1" dirty="0" smtClean="0">
                <a:solidFill>
                  <a:srgbClr val="C00000"/>
                </a:solidFill>
                <a:latin typeface="+mj-lt"/>
              </a:rPr>
              <a:t>- Tiến hành đo và ghi </a:t>
            </a:r>
            <a:r>
              <a:rPr lang="vi-VN" sz="2800" b="1" dirty="0">
                <a:solidFill>
                  <a:srgbClr val="C00000"/>
                </a:solidFill>
                <a:latin typeface="+mj-lt"/>
              </a:rPr>
              <a:t>kết quả đo được </a:t>
            </a:r>
            <a:r>
              <a:rPr lang="vi-VN" sz="2800" b="1" dirty="0" smtClean="0">
                <a:solidFill>
                  <a:srgbClr val="C00000"/>
                </a:solidFill>
                <a:latin typeface="+mj-lt"/>
              </a:rPr>
              <a:t>vào bảng </a:t>
            </a:r>
            <a:r>
              <a:rPr lang="vi-VN" sz="2800" b="1" dirty="0">
                <a:solidFill>
                  <a:srgbClr val="C00000"/>
                </a:solidFill>
                <a:latin typeface="+mj-lt"/>
              </a:rPr>
              <a:t>4.2</a:t>
            </a:r>
          </a:p>
          <a:p>
            <a:endParaRPr lang="vi-VN" sz="2800" b="1" dirty="0">
              <a:solidFill>
                <a:srgbClr val="C00000"/>
              </a:solidFill>
              <a:latin typeface="+mj-lt"/>
            </a:endParaRPr>
          </a:p>
        </p:txBody>
      </p:sp>
    </p:spTree>
    <p:extLst>
      <p:ext uri="{BB962C8B-B14F-4D97-AF65-F5344CB8AC3E}">
        <p14:creationId xmlns:p14="http://schemas.microsoft.com/office/powerpoint/2010/main" val="12481864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78" y="1061154"/>
            <a:ext cx="8466666" cy="4082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96533" y="379891"/>
            <a:ext cx="5508978" cy="523220"/>
          </a:xfrm>
          <a:prstGeom prst="rect">
            <a:avLst/>
          </a:prstGeom>
          <a:noFill/>
        </p:spPr>
        <p:txBody>
          <a:bodyPr wrap="square" rtlCol="0">
            <a:spAutoFit/>
          </a:bodyPr>
          <a:lstStyle/>
          <a:p>
            <a:pPr algn="ctr"/>
            <a:r>
              <a:rPr lang="vi-VN" sz="2800" b="1" dirty="0" smtClean="0">
                <a:solidFill>
                  <a:srgbClr val="FF0000"/>
                </a:solidFill>
                <a:latin typeface="+mj-lt"/>
              </a:rPr>
              <a:t>HOẠT ĐỘNG NHÓM</a:t>
            </a:r>
            <a:endParaRPr lang="vi-VN" sz="2800" b="1" dirty="0">
              <a:solidFill>
                <a:srgbClr val="FF0000"/>
              </a:solidFill>
              <a:latin typeface="+mj-lt"/>
            </a:endParaRPr>
          </a:p>
        </p:txBody>
      </p:sp>
    </p:spTree>
    <p:extLst>
      <p:ext uri="{BB962C8B-B14F-4D97-AF65-F5344CB8AC3E}">
        <p14:creationId xmlns:p14="http://schemas.microsoft.com/office/powerpoint/2010/main" val="742039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2935288" y="2130425"/>
          <a:ext cx="123825" cy="219075"/>
        </p:xfrm>
        <a:graphic>
          <a:graphicData uri="http://schemas.openxmlformats.org/presentationml/2006/ole">
            <mc:AlternateContent xmlns:mc="http://schemas.openxmlformats.org/markup-compatibility/2006">
              <mc:Choice xmlns:v="urn:schemas-microsoft-com:vml" Requires="v">
                <p:oleObj spid="_x0000_s3098" name="Equation" r:id="rId3" imgW="126780" imgH="215526" progId="Equation.3">
                  <p:embed/>
                </p:oleObj>
              </mc:Choice>
              <mc:Fallback>
                <p:oleObj name="Equation" r:id="rId3" imgW="126780" imgH="21552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130425"/>
                        <a:ext cx="12382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406399" y="646847"/>
            <a:ext cx="8365067" cy="3970318"/>
          </a:xfrm>
          <a:prstGeom prst="rect">
            <a:avLst/>
          </a:prstGeom>
        </p:spPr>
        <p:txBody>
          <a:bodyPr wrap="square">
            <a:spAutoFit/>
          </a:bodyPr>
          <a:lstStyle/>
          <a:p>
            <a:r>
              <a:rPr lang="vi-VN" sz="2800" b="1" i="1" dirty="0">
                <a:solidFill>
                  <a:srgbClr val="7030A0"/>
                </a:solidFill>
                <a:latin typeface="+mj-lt"/>
              </a:rPr>
              <a:t>Khi đo chiều dài của một vật bằng thước, ta cần thực </a:t>
            </a:r>
            <a:r>
              <a:rPr lang="vi-VN" sz="2800" b="1" i="1" dirty="0" smtClean="0">
                <a:solidFill>
                  <a:srgbClr val="7030A0"/>
                </a:solidFill>
                <a:latin typeface="+mj-lt"/>
              </a:rPr>
              <a:t>hiện các </a:t>
            </a:r>
            <a:r>
              <a:rPr lang="vi-VN" sz="2800" b="1" i="1" dirty="0">
                <a:solidFill>
                  <a:srgbClr val="7030A0"/>
                </a:solidFill>
                <a:latin typeface="+mj-lt"/>
              </a:rPr>
              <a:t>bước sau:</a:t>
            </a:r>
          </a:p>
          <a:p>
            <a:r>
              <a:rPr lang="vi-VN" sz="2800" b="1" i="1" dirty="0">
                <a:solidFill>
                  <a:srgbClr val="7030A0"/>
                </a:solidFill>
                <a:latin typeface="+mj-lt"/>
              </a:rPr>
              <a:t>Bước 1: Ước lượng chiều dài của vật cần đo.</a:t>
            </a:r>
          </a:p>
          <a:p>
            <a:r>
              <a:rPr lang="vi-VN" sz="2800" b="1" i="1" dirty="0">
                <a:solidFill>
                  <a:srgbClr val="7030A0"/>
                </a:solidFill>
                <a:latin typeface="+mj-lt"/>
              </a:rPr>
              <a:t>Bước 2: Chọn thước đo phù hợp.</a:t>
            </a:r>
          </a:p>
          <a:p>
            <a:r>
              <a:rPr lang="vi-VN" sz="2800" b="1" i="1" dirty="0">
                <a:solidFill>
                  <a:srgbClr val="7030A0"/>
                </a:solidFill>
                <a:latin typeface="+mj-lt"/>
              </a:rPr>
              <a:t>Bước 3: Đặt thước đo đúng cách.</a:t>
            </a:r>
          </a:p>
          <a:p>
            <a:r>
              <a:rPr lang="vi-VN" sz="2800" b="1" i="1" dirty="0">
                <a:solidFill>
                  <a:srgbClr val="7030A0"/>
                </a:solidFill>
                <a:latin typeface="+mj-lt"/>
              </a:rPr>
              <a:t>Bước 4: Đặt mắt đúng cách, đọc giá trị chiều dài của vật cần đo theo giá trị của vạch chia trên quy định thước gần nhất với đầu kia của vật.</a:t>
            </a:r>
          </a:p>
          <a:p>
            <a:r>
              <a:rPr lang="vi-VN" sz="2800" b="1" i="1" dirty="0">
                <a:solidFill>
                  <a:srgbClr val="7030A0"/>
                </a:solidFill>
                <a:latin typeface="+mj-lt"/>
              </a:rPr>
              <a:t>Bước 5: Ghi kết quả mỗi lần đo.</a:t>
            </a:r>
          </a:p>
        </p:txBody>
      </p:sp>
      <p:sp>
        <p:nvSpPr>
          <p:cNvPr id="9" name="TextBox 8"/>
          <p:cNvSpPr txBox="1"/>
          <p:nvPr/>
        </p:nvSpPr>
        <p:spPr>
          <a:xfrm>
            <a:off x="801512" y="137101"/>
            <a:ext cx="7371644" cy="523220"/>
          </a:xfrm>
          <a:prstGeom prst="rect">
            <a:avLst/>
          </a:prstGeom>
          <a:noFill/>
        </p:spPr>
        <p:txBody>
          <a:bodyPr wrap="square" rtlCol="0">
            <a:spAutoFit/>
          </a:bodyPr>
          <a:lstStyle/>
          <a:p>
            <a:r>
              <a:rPr lang="vi-VN" sz="2800" b="1" dirty="0" smtClean="0">
                <a:solidFill>
                  <a:srgbClr val="0070C0"/>
                </a:solidFill>
                <a:latin typeface="+mj-lt"/>
              </a:rPr>
              <a:t>3. Đo </a:t>
            </a:r>
            <a:r>
              <a:rPr lang="vi-VN" sz="2800" b="1" dirty="0">
                <a:solidFill>
                  <a:srgbClr val="0070C0"/>
                </a:solidFill>
                <a:latin typeface="+mj-lt"/>
              </a:rPr>
              <a:t>chiều </a:t>
            </a:r>
            <a:r>
              <a:rPr lang="vi-VN" sz="2800" b="1" dirty="0" smtClean="0">
                <a:solidFill>
                  <a:srgbClr val="0070C0"/>
                </a:solidFill>
                <a:latin typeface="+mj-lt"/>
              </a:rPr>
              <a:t>dài bằng thước </a:t>
            </a:r>
            <a:endParaRPr lang="vi-VN" sz="2800" b="1" dirty="0">
              <a:solidFill>
                <a:srgbClr val="0070C0"/>
              </a:solidFill>
              <a:latin typeface="+mj-lt"/>
            </a:endParaRPr>
          </a:p>
        </p:txBody>
      </p:sp>
    </p:spTree>
    <p:extLst>
      <p:ext uri="{BB962C8B-B14F-4D97-AF65-F5344CB8AC3E}">
        <p14:creationId xmlns:p14="http://schemas.microsoft.com/office/powerpoint/2010/main" val="3331099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03497" y="1110688"/>
            <a:ext cx="5975498" cy="877600"/>
            <a:chOff x="1403497" y="1110688"/>
            <a:chExt cx="5975498" cy="877600"/>
          </a:xfrm>
        </p:grpSpPr>
        <p:sp>
          <p:nvSpPr>
            <p:cNvPr id="6" name="Rounded Rectangle 5"/>
            <p:cNvSpPr/>
            <p:nvPr/>
          </p:nvSpPr>
          <p:spPr>
            <a:xfrm>
              <a:off x="1403497" y="124400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Tx/>
                <a:buFontTx/>
                <a:buNone/>
                <a:defRPr/>
              </a:pPr>
              <a:endParaRPr lang="vi-VN" altLang="vi-VN" sz="2800" b="1" kern="1200"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94939" y="1110688"/>
              <a:ext cx="5189241" cy="738664"/>
            </a:xfrm>
            <a:prstGeom prst="rect">
              <a:avLst/>
            </a:prstGeom>
          </p:spPr>
          <p:txBody>
            <a:bodyPr wrap="none">
              <a:spAutoFit/>
            </a:bodyPr>
            <a:lstStyle/>
            <a:p>
              <a:pPr>
                <a:lnSpc>
                  <a:spcPct val="150000"/>
                </a:lnSpc>
                <a:buClrTx/>
                <a:buFontTx/>
                <a:buNone/>
                <a:defRPr/>
              </a:pPr>
              <a:r>
                <a:rPr lang="en-US" altLang="vi-VN" sz="2800" b="1" kern="1200" dirty="0" err="1" smtClean="0">
                  <a:solidFill>
                    <a:schemeClr val="bg1"/>
                  </a:solidFill>
                  <a:latin typeface="Times New Roman" panose="02020603050405020304" pitchFamily="18" charset="0"/>
                  <a:cs typeface="Times New Roman" panose="02020603050405020304" pitchFamily="18" charset="0"/>
                </a:rPr>
                <a:t>Câu</a:t>
              </a:r>
              <a:r>
                <a:rPr lang="en-US" altLang="vi-VN" sz="2800" b="1" kern="1200" dirty="0" smtClean="0">
                  <a:solidFill>
                    <a:schemeClr val="bg1"/>
                  </a:solidFill>
                  <a:latin typeface="Times New Roman" panose="02020603050405020304" pitchFamily="18" charset="0"/>
                  <a:cs typeface="Times New Roman" panose="02020603050405020304" pitchFamily="18" charset="0"/>
                </a:rPr>
                <a:t> 1</a:t>
              </a:r>
              <a:r>
                <a:rPr lang="en-US" altLang="vi-VN" sz="2800" b="1" kern="1200" dirty="0" smtClean="0">
                  <a:solidFill>
                    <a:schemeClr val="bg1"/>
                  </a:solidFill>
                  <a:latin typeface="Times New Roman" panose="02020603050405020304" pitchFamily="18"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cs typeface="Times New Roman" panose="02020603050405020304" pitchFamily="18" charset="0"/>
                </a:rPr>
                <a:t>Giới</a:t>
              </a:r>
              <a:r>
                <a:rPr lang="en-US" altLang="vi-VN" sz="2800" b="1" kern="1200" dirty="0" smtClean="0">
                  <a:solidFill>
                    <a:schemeClr val="bg1"/>
                  </a:solidFill>
                  <a:latin typeface="Times New Roman" panose="02020603050405020304" pitchFamily="18"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cs typeface="Times New Roman" panose="02020603050405020304" pitchFamily="18" charset="0"/>
                </a:rPr>
                <a:t>hạn</a:t>
              </a:r>
              <a:r>
                <a:rPr lang="en-US" altLang="vi-VN" sz="2800" b="1" kern="1200" dirty="0" smtClean="0">
                  <a:solidFill>
                    <a:schemeClr val="bg1"/>
                  </a:solidFill>
                  <a:latin typeface="Times New Roman" panose="02020603050405020304" pitchFamily="18"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cs typeface="Times New Roman" panose="02020603050405020304" pitchFamily="18" charset="0"/>
                </a:rPr>
                <a:t>đo</a:t>
              </a:r>
              <a:r>
                <a:rPr lang="en-US" altLang="vi-VN" sz="2800" b="1" kern="1200" dirty="0" smtClean="0">
                  <a:solidFill>
                    <a:schemeClr val="bg1"/>
                  </a:solidFill>
                  <a:latin typeface="Times New Roman" panose="02020603050405020304" pitchFamily="18"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cs typeface="Times New Roman" panose="02020603050405020304" pitchFamily="18" charset="0"/>
                </a:rPr>
                <a:t>của</a:t>
              </a:r>
              <a:r>
                <a:rPr lang="en-US" altLang="vi-VN" sz="2800" b="1" kern="1200" dirty="0" smtClean="0">
                  <a:solidFill>
                    <a:schemeClr val="bg1"/>
                  </a:solidFill>
                  <a:latin typeface="Times New Roman" panose="02020603050405020304" pitchFamily="18"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cs typeface="Times New Roman" panose="02020603050405020304" pitchFamily="18" charset="0"/>
                </a:rPr>
                <a:t>thước</a:t>
              </a:r>
              <a:r>
                <a:rPr lang="en-US" altLang="vi-VN" sz="2800" b="1" kern="1200" dirty="0" smtClean="0">
                  <a:solidFill>
                    <a:schemeClr val="bg1"/>
                  </a:solidFill>
                  <a:latin typeface="Times New Roman" panose="02020603050405020304" pitchFamily="18"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cs typeface="Times New Roman" panose="02020603050405020304" pitchFamily="18" charset="0"/>
                </a:rPr>
                <a:t>là</a:t>
              </a:r>
              <a:r>
                <a:rPr lang="en-US" altLang="vi-VN" sz="2800" b="1" kern="1200" dirty="0" smtClean="0">
                  <a:solidFill>
                    <a:schemeClr val="bg1"/>
                  </a:solidFill>
                  <a:latin typeface="Times New Roman" panose="02020603050405020304" pitchFamily="18" charset="0"/>
                  <a:cs typeface="Times New Roman" panose="02020603050405020304" pitchFamily="18" charset="0"/>
                </a:rPr>
                <a:t>:</a:t>
              </a:r>
              <a:endParaRPr lang="vi-VN" altLang="vi-VN" sz="2800" b="1" kern="1200" dirty="0">
                <a:solidFill>
                  <a:schemeClr val="bg1"/>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555704" y="2185663"/>
            <a:ext cx="7504562" cy="637474"/>
            <a:chOff x="1434719" y="2143571"/>
            <a:chExt cx="2472500" cy="579356"/>
          </a:xfrm>
        </p:grpSpPr>
        <p:sp>
          <p:nvSpPr>
            <p:cNvPr id="10" name="Rounded Rectangle 9"/>
            <p:cNvSpPr/>
            <p:nvPr/>
          </p:nvSpPr>
          <p:spPr>
            <a:xfrm>
              <a:off x="1434719"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ectangle 13"/>
            <p:cNvSpPr/>
            <p:nvPr/>
          </p:nvSpPr>
          <p:spPr>
            <a:xfrm>
              <a:off x="1504546" y="2143571"/>
              <a:ext cx="2402673" cy="475519"/>
            </a:xfrm>
            <a:prstGeom prst="rect">
              <a:avLst/>
            </a:prstGeom>
          </p:spPr>
          <p:txBody>
            <a:bodyPr wrap="square">
              <a:spAutoFit/>
            </a:bodyPr>
            <a:lstStyle/>
            <a:p>
              <a:r>
                <a:rPr lang="fr-FR" altLang="vi-VN" sz="2800" b="1" kern="1200" dirty="0" err="1" smtClean="0">
                  <a:solidFill>
                    <a:schemeClr val="bg1"/>
                  </a:solidFill>
                  <a:latin typeface="Times New Roman" panose="02020603050405020304" pitchFamily="18" charset="0"/>
                  <a:cs typeface="Times New Roman" panose="02020603050405020304" pitchFamily="18" charset="0"/>
                </a:rPr>
                <a:t>độ</a:t>
              </a:r>
              <a:r>
                <a:rPr lang="fr-FR" altLang="vi-VN" sz="2800" b="1" kern="1200" dirty="0" smtClean="0">
                  <a:solidFill>
                    <a:schemeClr val="bg1"/>
                  </a:solidFill>
                  <a:latin typeface="Times New Roman" panose="02020603050405020304" pitchFamily="18" charset="0"/>
                  <a:cs typeface="Times New Roman" panose="02020603050405020304" pitchFamily="18" charset="0"/>
                </a:rPr>
                <a:t> </a:t>
              </a:r>
              <a:r>
                <a:rPr lang="fr-FR" altLang="vi-VN" sz="2800" b="1" kern="1200" dirty="0" err="1">
                  <a:solidFill>
                    <a:schemeClr val="bg1"/>
                  </a:solidFill>
                  <a:latin typeface="Times New Roman" panose="02020603050405020304" pitchFamily="18" charset="0"/>
                  <a:cs typeface="Times New Roman" panose="02020603050405020304" pitchFamily="18" charset="0"/>
                </a:rPr>
                <a:t>dài</a:t>
              </a:r>
              <a:r>
                <a:rPr lang="fr-FR" altLang="vi-VN" sz="2800" b="1" kern="1200" dirty="0">
                  <a:solidFill>
                    <a:schemeClr val="bg1"/>
                  </a:solidFill>
                  <a:latin typeface="Times New Roman" panose="02020603050405020304" pitchFamily="18" charset="0"/>
                  <a:cs typeface="Times New Roman" panose="02020603050405020304" pitchFamily="18" charset="0"/>
                </a:rPr>
                <a:t> </a:t>
              </a:r>
              <a:r>
                <a:rPr lang="fr-FR" altLang="vi-VN" sz="2800" b="1" kern="1200" dirty="0" err="1">
                  <a:solidFill>
                    <a:schemeClr val="bg1"/>
                  </a:solidFill>
                  <a:latin typeface="Times New Roman" panose="02020603050405020304" pitchFamily="18" charset="0"/>
                  <a:cs typeface="Times New Roman" panose="02020603050405020304" pitchFamily="18" charset="0"/>
                </a:rPr>
                <a:t>giữa</a:t>
              </a:r>
              <a:r>
                <a:rPr lang="fr-FR" altLang="vi-VN" sz="2800" b="1" kern="1200" dirty="0">
                  <a:solidFill>
                    <a:schemeClr val="bg1"/>
                  </a:solidFill>
                  <a:latin typeface="Times New Roman" panose="02020603050405020304" pitchFamily="18" charset="0"/>
                  <a:cs typeface="Times New Roman" panose="02020603050405020304" pitchFamily="18" charset="0"/>
                </a:rPr>
                <a:t> </a:t>
              </a:r>
              <a:r>
                <a:rPr lang="fr-FR" altLang="vi-VN" sz="2800" b="1" kern="1200" dirty="0" err="1">
                  <a:solidFill>
                    <a:schemeClr val="bg1"/>
                  </a:solidFill>
                  <a:latin typeface="Times New Roman" panose="02020603050405020304" pitchFamily="18" charset="0"/>
                  <a:cs typeface="Times New Roman" panose="02020603050405020304" pitchFamily="18" charset="0"/>
                </a:rPr>
                <a:t>hai</a:t>
              </a:r>
              <a:r>
                <a:rPr lang="fr-FR" altLang="vi-VN" sz="2800" b="1" kern="1200" dirty="0">
                  <a:solidFill>
                    <a:schemeClr val="bg1"/>
                  </a:solidFill>
                  <a:latin typeface="Times New Roman" panose="02020603050405020304" pitchFamily="18" charset="0"/>
                  <a:cs typeface="Times New Roman" panose="02020603050405020304" pitchFamily="18" charset="0"/>
                </a:rPr>
                <a:t> </a:t>
              </a:r>
              <a:r>
                <a:rPr lang="fr-FR" altLang="vi-VN" sz="2800" b="1" kern="1200" dirty="0" err="1">
                  <a:solidFill>
                    <a:schemeClr val="bg1"/>
                  </a:solidFill>
                  <a:latin typeface="Times New Roman" panose="02020603050405020304" pitchFamily="18" charset="0"/>
                  <a:cs typeface="Times New Roman" panose="02020603050405020304" pitchFamily="18" charset="0"/>
                </a:rPr>
                <a:t>vạch</a:t>
              </a:r>
              <a:r>
                <a:rPr lang="fr-FR" altLang="vi-VN" sz="2800" b="1" kern="1200" dirty="0">
                  <a:solidFill>
                    <a:schemeClr val="bg1"/>
                  </a:solidFill>
                  <a:latin typeface="Times New Roman" panose="02020603050405020304" pitchFamily="18" charset="0"/>
                  <a:cs typeface="Times New Roman" panose="02020603050405020304" pitchFamily="18" charset="0"/>
                </a:rPr>
                <a:t> chia </a:t>
              </a:r>
              <a:r>
                <a:rPr lang="fr-FR" altLang="vi-VN" sz="2800" b="1" kern="1200" dirty="0" err="1">
                  <a:solidFill>
                    <a:schemeClr val="bg1"/>
                  </a:solidFill>
                  <a:latin typeface="Times New Roman" panose="02020603050405020304" pitchFamily="18" charset="0"/>
                  <a:cs typeface="Times New Roman" panose="02020603050405020304" pitchFamily="18" charset="0"/>
                </a:rPr>
                <a:t>liên</a:t>
              </a:r>
              <a:r>
                <a:rPr lang="fr-FR" altLang="vi-VN" sz="2800" b="1" kern="1200" dirty="0">
                  <a:solidFill>
                    <a:schemeClr val="bg1"/>
                  </a:solidFill>
                  <a:latin typeface="Times New Roman" panose="02020603050405020304" pitchFamily="18" charset="0"/>
                  <a:cs typeface="Times New Roman" panose="02020603050405020304" pitchFamily="18" charset="0"/>
                </a:rPr>
                <a:t> </a:t>
              </a:r>
              <a:r>
                <a:rPr lang="fr-FR" altLang="vi-VN" sz="2800" b="1" kern="1200" dirty="0" err="1">
                  <a:solidFill>
                    <a:schemeClr val="bg1"/>
                  </a:solidFill>
                  <a:latin typeface="Times New Roman" panose="02020603050405020304" pitchFamily="18" charset="0"/>
                  <a:cs typeface="Times New Roman" panose="02020603050405020304" pitchFamily="18" charset="0"/>
                </a:rPr>
                <a:t>tiếp</a:t>
              </a:r>
              <a:r>
                <a:rPr lang="fr-FR" altLang="vi-VN" sz="2800" b="1" kern="1200" dirty="0">
                  <a:solidFill>
                    <a:schemeClr val="bg1"/>
                  </a:solidFill>
                  <a:latin typeface="Times New Roman" panose="02020603050405020304" pitchFamily="18" charset="0"/>
                  <a:cs typeface="Times New Roman" panose="02020603050405020304" pitchFamily="18" charset="0"/>
                </a:rPr>
                <a:t> </a:t>
              </a:r>
              <a:r>
                <a:rPr lang="fr-FR" altLang="vi-VN" sz="2800" b="1" kern="1200" dirty="0" err="1">
                  <a:solidFill>
                    <a:schemeClr val="bg1"/>
                  </a:solidFill>
                  <a:latin typeface="Times New Roman" panose="02020603050405020304" pitchFamily="18" charset="0"/>
                  <a:cs typeface="Times New Roman" panose="02020603050405020304" pitchFamily="18" charset="0"/>
                </a:rPr>
                <a:t>trên</a:t>
              </a:r>
              <a:r>
                <a:rPr lang="fr-FR" altLang="vi-VN" sz="2800" b="1" kern="1200" dirty="0">
                  <a:solidFill>
                    <a:schemeClr val="bg1"/>
                  </a:solidFill>
                  <a:latin typeface="Times New Roman" panose="02020603050405020304" pitchFamily="18" charset="0"/>
                  <a:cs typeface="Times New Roman" panose="02020603050405020304" pitchFamily="18" charset="0"/>
                </a:rPr>
                <a:t> </a:t>
              </a:r>
              <a:r>
                <a:rPr lang="fr-FR" altLang="vi-VN" sz="2800" b="1" kern="1200" dirty="0" err="1">
                  <a:solidFill>
                    <a:schemeClr val="bg1"/>
                  </a:solidFill>
                  <a:latin typeface="Times New Roman" panose="02020603050405020304" pitchFamily="18" charset="0"/>
                  <a:cs typeface="Times New Roman" panose="02020603050405020304" pitchFamily="18" charset="0"/>
                </a:rPr>
                <a:t>thước</a:t>
              </a:r>
              <a:r>
                <a:rPr lang="fr-FR" altLang="vi-VN" sz="2800" b="1" kern="1200" dirty="0">
                  <a:solidFill>
                    <a:schemeClr val="bg1"/>
                  </a:solidFill>
                  <a:latin typeface="Times New Roman" panose="02020603050405020304" pitchFamily="18" charset="0"/>
                  <a:cs typeface="Times New Roman" panose="02020603050405020304" pitchFamily="18" charset="0"/>
                </a:rPr>
                <a:t>. </a:t>
              </a:r>
              <a:endParaRPr lang="en-US" sz="2800" b="1" dirty="0">
                <a:solidFill>
                  <a:schemeClr val="bg1"/>
                </a:solidFill>
              </a:endParaRPr>
            </a:p>
          </p:txBody>
        </p:sp>
      </p:grpSp>
      <p:grpSp>
        <p:nvGrpSpPr>
          <p:cNvPr id="20" name="Group 19"/>
          <p:cNvGrpSpPr/>
          <p:nvPr/>
        </p:nvGrpSpPr>
        <p:grpSpPr>
          <a:xfrm>
            <a:off x="578280" y="2845249"/>
            <a:ext cx="7325760" cy="544849"/>
            <a:chOff x="1403497" y="3588356"/>
            <a:chExt cx="2413591" cy="111477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Rectangle 14"/>
            <p:cNvSpPr/>
            <p:nvPr/>
          </p:nvSpPr>
          <p:spPr>
            <a:xfrm>
              <a:off x="1806345" y="3588356"/>
              <a:ext cx="1837564" cy="1070525"/>
            </a:xfrm>
            <a:prstGeom prst="rect">
              <a:avLst/>
            </a:prstGeom>
          </p:spPr>
          <p:txBody>
            <a:bodyPr wrap="square">
              <a:spAutoFit/>
            </a:bodyPr>
            <a:lstStyle/>
            <a:p>
              <a:r>
                <a:rPr lang="en-US" altLang="vi-VN" sz="2800" b="1"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vi-VN" sz="2800" b="1"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altLang="vi-VN" sz="2800" b="1"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nhỏ</a:t>
              </a:r>
              <a:r>
                <a:rPr lang="en-US" altLang="vi-VN" sz="2800" b="1"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altLang="vi-VN" sz="2800" b="1"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ghi</a:t>
              </a:r>
              <a:r>
                <a:rPr lang="en-US" altLang="vi-VN" sz="2800" b="1"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vi-VN" sz="2800" b="1"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2800" b="1"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C00000"/>
                </a:solidFill>
              </a:endParaRPr>
            </a:p>
          </p:txBody>
        </p:sp>
      </p:grpSp>
      <p:grpSp>
        <p:nvGrpSpPr>
          <p:cNvPr id="21" name="Group 20"/>
          <p:cNvGrpSpPr/>
          <p:nvPr/>
        </p:nvGrpSpPr>
        <p:grpSpPr>
          <a:xfrm>
            <a:off x="578280" y="3409157"/>
            <a:ext cx="7325760" cy="604042"/>
            <a:chOff x="4976379" y="2007236"/>
            <a:chExt cx="4762027" cy="832043"/>
          </a:xfrm>
        </p:grpSpPr>
        <p:sp>
          <p:nvSpPr>
            <p:cNvPr id="12" name="Rounded Rectangle 11"/>
            <p:cNvSpPr/>
            <p:nvPr/>
          </p:nvSpPr>
          <p:spPr>
            <a:xfrm>
              <a:off x="4976379" y="2082947"/>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Rectangle 15"/>
            <p:cNvSpPr/>
            <p:nvPr/>
          </p:nvSpPr>
          <p:spPr>
            <a:xfrm>
              <a:off x="5771201" y="2007236"/>
              <a:ext cx="3774312" cy="720714"/>
            </a:xfrm>
            <a:prstGeom prst="rect">
              <a:avLst/>
            </a:prstGeom>
          </p:spPr>
          <p:txBody>
            <a:bodyPr wrap="square">
              <a:spAutoFit/>
            </a:bodyPr>
            <a:lstStyle/>
            <a:p>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dài</a:t>
              </a:r>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lớn</a:t>
              </a:r>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nhất</a:t>
              </a:r>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ghi</a:t>
              </a:r>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endParaRPr lang="en-US" sz="2800" b="1" dirty="0">
                <a:solidFill>
                  <a:schemeClr val="bg1"/>
                </a:solidFill>
              </a:endParaRPr>
            </a:p>
          </p:txBody>
        </p:sp>
      </p:grpSp>
      <p:grpSp>
        <p:nvGrpSpPr>
          <p:cNvPr id="22" name="Group 21"/>
          <p:cNvGrpSpPr/>
          <p:nvPr/>
        </p:nvGrpSpPr>
        <p:grpSpPr>
          <a:xfrm>
            <a:off x="606896" y="4078686"/>
            <a:ext cx="7307464" cy="721915"/>
            <a:chOff x="4943849" y="3616392"/>
            <a:chExt cx="2413591" cy="1086743"/>
          </a:xfrm>
        </p:grpSpPr>
        <p:sp>
          <p:nvSpPr>
            <p:cNvPr id="13" name="Rounded Rectangle 12"/>
            <p:cNvSpPr/>
            <p:nvPr/>
          </p:nvSpPr>
          <p:spPr>
            <a:xfrm>
              <a:off x="4943849" y="3629246"/>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Rectangle 17"/>
            <p:cNvSpPr/>
            <p:nvPr/>
          </p:nvSpPr>
          <p:spPr>
            <a:xfrm>
              <a:off x="5101129" y="3616392"/>
              <a:ext cx="2239712" cy="787635"/>
            </a:xfrm>
            <a:prstGeom prst="rect">
              <a:avLst/>
            </a:prstGeom>
          </p:spPr>
          <p:txBody>
            <a:bodyPr wrap="none">
              <a:spAutoFit/>
            </a:bodyPr>
            <a:lstStyle/>
            <a:p>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dài</a:t>
              </a:r>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giữa</a:t>
              </a:r>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hai</a:t>
              </a:r>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vạch</a:t>
              </a:r>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chia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bất</a:t>
              </a:r>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kì</a:t>
              </a:r>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endParaRPr lang="en-US" sz="2800" b="1" dirty="0">
                <a:solidFill>
                  <a:schemeClr val="bg1"/>
                </a:solidFill>
              </a:endParaRPr>
            </a:p>
          </p:txBody>
        </p:sp>
      </p:grpSp>
      <p:sp>
        <p:nvSpPr>
          <p:cNvPr id="23" name="TextBox 22"/>
          <p:cNvSpPr txBox="1"/>
          <p:nvPr/>
        </p:nvSpPr>
        <p:spPr>
          <a:xfrm>
            <a:off x="3355150" y="284246"/>
            <a:ext cx="2598033" cy="523220"/>
          </a:xfrm>
          <a:prstGeom prst="rect">
            <a:avLst/>
          </a:prstGeom>
          <a:noFill/>
        </p:spPr>
        <p:txBody>
          <a:bodyPr wrap="square" rtlCol="0">
            <a:spAutoFit/>
          </a:bodyPr>
          <a:lstStyle/>
          <a:p>
            <a:pPr algn="ctr"/>
            <a:r>
              <a:rPr lang="en-US" sz="2800" b="1" dirty="0" smtClean="0">
                <a:solidFill>
                  <a:srgbClr val="00518E"/>
                </a:solidFill>
                <a:latin typeface="Times New Roman" panose="02020603050405020304" pitchFamily="18" charset="0"/>
                <a:cs typeface="Times New Roman" panose="02020603050405020304" pitchFamily="18" charset="0"/>
              </a:rPr>
              <a:t>LUYỆN TẬP</a:t>
            </a:r>
            <a:endParaRPr lang="en-US" sz="2800" b="1" dirty="0">
              <a:solidFill>
                <a:srgbClr val="00518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027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21"/>
                                        </p:tgtEl>
                                      </p:cBhvr>
                                      <p:by x="150000" y="150000"/>
                                    </p:animScale>
                                  </p:childTnLst>
                                </p:cTn>
                              </p:par>
                              <p:par>
                                <p:cTn id="27" presetID="16" presetClass="exit" presetSubtype="21" fill="hold" nodeType="withEffect">
                                  <p:stCondLst>
                                    <p:cond delay="0"/>
                                  </p:stCondLst>
                                  <p:childTnLst>
                                    <p:animEffect transition="out" filter="barn(inVertical)">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6" presetClass="exit" presetSubtype="32" fill="hold" nodeType="withEffect">
                                  <p:stCondLst>
                                    <p:cond delay="0"/>
                                  </p:stCondLst>
                                  <p:childTnLst>
                                    <p:animEffect transition="out" filter="circle(out)">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6" presetClass="exit" presetSubtype="32" fill="hold" nodeType="withEffect">
                                  <p:stCondLst>
                                    <p:cond delay="0"/>
                                  </p:stCondLst>
                                  <p:childTnLst>
                                    <p:animEffect transition="out" filter="circle(out)">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03497" y="1110688"/>
            <a:ext cx="5975498" cy="1384995"/>
            <a:chOff x="1403497" y="1110688"/>
            <a:chExt cx="5975498" cy="1384995"/>
          </a:xfrm>
        </p:grpSpPr>
        <p:sp>
          <p:nvSpPr>
            <p:cNvPr id="6" name="Rounded Rectangle 5"/>
            <p:cNvSpPr/>
            <p:nvPr/>
          </p:nvSpPr>
          <p:spPr>
            <a:xfrm>
              <a:off x="1403497" y="124400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Tx/>
                <a:buFontTx/>
                <a:buNone/>
                <a:defRPr/>
              </a:pPr>
              <a:endParaRPr lang="vi-VN" altLang="vi-VN" sz="2800" b="1" kern="1200"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94939" y="1110688"/>
              <a:ext cx="5880136" cy="1384995"/>
            </a:xfrm>
            <a:prstGeom prst="rect">
              <a:avLst/>
            </a:prstGeom>
          </p:spPr>
          <p:txBody>
            <a:bodyPr wrap="none">
              <a:spAutoFit/>
            </a:bodyPr>
            <a:lstStyle/>
            <a:p>
              <a:pPr>
                <a:lnSpc>
                  <a:spcPct val="150000"/>
                </a:lnSpc>
                <a:buClrTx/>
                <a:defRPr/>
              </a:pPr>
              <a:r>
                <a:rPr lang="en-US" altLang="vi-VN" sz="2800" b="1" kern="1200" dirty="0" err="1" smtClean="0">
                  <a:solidFill>
                    <a:schemeClr val="bg1"/>
                  </a:solidFill>
                  <a:latin typeface="Times New Roman" panose="02020603050405020304" pitchFamily="18" charset="0"/>
                  <a:cs typeface="Times New Roman" panose="02020603050405020304" pitchFamily="18" charset="0"/>
                </a:rPr>
                <a:t>Câu</a:t>
              </a:r>
              <a:r>
                <a:rPr lang="en-US" altLang="vi-VN" sz="2800" b="1" kern="1200" dirty="0" smtClean="0">
                  <a:solidFill>
                    <a:schemeClr val="bg1"/>
                  </a:solidFill>
                  <a:latin typeface="Times New Roman" panose="02020603050405020304" pitchFamily="18" charset="0"/>
                  <a:cs typeface="Times New Roman" panose="02020603050405020304" pitchFamily="18" charset="0"/>
                </a:rPr>
                <a:t> 2</a:t>
              </a:r>
              <a:r>
                <a:rPr lang="en-US" altLang="vi-VN" sz="2800" b="1" kern="1200" dirty="0" smtClean="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Độ</a:t>
              </a:r>
              <a:r>
                <a:rPr lang="en-US" sz="2800" b="1" dirty="0">
                  <a:solidFill>
                    <a:schemeClr val="bg1"/>
                  </a:solidFill>
                  <a:latin typeface="Times New Roman" panose="02020603050405020304" pitchFamily="18" charset="0"/>
                  <a:cs typeface="Times New Roman" panose="02020603050405020304" pitchFamily="18" charset="0"/>
                </a:rPr>
                <a:t> chia </a:t>
              </a:r>
              <a:r>
                <a:rPr lang="en-US" sz="2800" b="1" dirty="0" err="1">
                  <a:solidFill>
                    <a:schemeClr val="bg1"/>
                  </a:solidFill>
                  <a:latin typeface="Times New Roman" panose="02020603050405020304" pitchFamily="18" charset="0"/>
                  <a:cs typeface="Times New Roman" panose="02020603050405020304" pitchFamily="18" charset="0"/>
                </a:rPr>
                <a:t>nhỏ</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nhất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thước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là</a:t>
              </a:r>
              <a:endParaRPr lang="en-US" sz="2800" b="1" dirty="0">
                <a:solidFill>
                  <a:schemeClr val="bg1"/>
                </a:solidFill>
                <a:latin typeface="Times New Roman" panose="02020603050405020304" pitchFamily="18" charset="0"/>
                <a:cs typeface="Times New Roman" panose="02020603050405020304" pitchFamily="18" charset="0"/>
              </a:endParaRPr>
            </a:p>
            <a:p>
              <a:pPr>
                <a:lnSpc>
                  <a:spcPct val="150000"/>
                </a:lnSpc>
                <a:buClrTx/>
                <a:buFontTx/>
                <a:buNone/>
                <a:defRPr/>
              </a:pPr>
              <a:r>
                <a:rPr lang="en-US" altLang="vi-VN" sz="2800" b="1" kern="1200" dirty="0" smtClean="0">
                  <a:solidFill>
                    <a:schemeClr val="bg1"/>
                  </a:solidFill>
                  <a:latin typeface="Times New Roman" panose="02020603050405020304" pitchFamily="18" charset="0"/>
                  <a:cs typeface="Times New Roman" panose="02020603050405020304" pitchFamily="18" charset="0"/>
                </a:rPr>
                <a:t>:</a:t>
              </a:r>
              <a:endParaRPr lang="vi-VN" altLang="vi-VN" sz="2800" b="1" kern="1200" dirty="0">
                <a:solidFill>
                  <a:schemeClr val="bg1"/>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555704" y="2185663"/>
            <a:ext cx="7504562" cy="637474"/>
            <a:chOff x="1434719" y="2143571"/>
            <a:chExt cx="2472500" cy="579356"/>
          </a:xfrm>
        </p:grpSpPr>
        <p:sp>
          <p:nvSpPr>
            <p:cNvPr id="10" name="Rounded Rectangle 9"/>
            <p:cNvSpPr/>
            <p:nvPr/>
          </p:nvSpPr>
          <p:spPr>
            <a:xfrm>
              <a:off x="1434719"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ectangle 13"/>
            <p:cNvSpPr/>
            <p:nvPr/>
          </p:nvSpPr>
          <p:spPr>
            <a:xfrm>
              <a:off x="1504546" y="2143571"/>
              <a:ext cx="2402673" cy="475519"/>
            </a:xfrm>
            <a:prstGeom prst="rect">
              <a:avLst/>
            </a:prstGeom>
          </p:spPr>
          <p:txBody>
            <a:bodyPr wrap="square">
              <a:spAutoFit/>
            </a:bodyPr>
            <a:lstStyle/>
            <a:p>
              <a:endParaRPr lang="en-US" sz="2800" b="1" dirty="0">
                <a:solidFill>
                  <a:schemeClr val="bg1"/>
                </a:solidFill>
              </a:endParaRPr>
            </a:p>
          </p:txBody>
        </p:sp>
      </p:grpSp>
      <p:grpSp>
        <p:nvGrpSpPr>
          <p:cNvPr id="20" name="Group 19"/>
          <p:cNvGrpSpPr/>
          <p:nvPr/>
        </p:nvGrpSpPr>
        <p:grpSpPr>
          <a:xfrm>
            <a:off x="578280" y="2845249"/>
            <a:ext cx="7325760" cy="544849"/>
            <a:chOff x="1403497" y="3588356"/>
            <a:chExt cx="2413591" cy="111477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Rectangle 14"/>
            <p:cNvSpPr/>
            <p:nvPr/>
          </p:nvSpPr>
          <p:spPr>
            <a:xfrm>
              <a:off x="1806345" y="3588356"/>
              <a:ext cx="1837564" cy="1070525"/>
            </a:xfrm>
            <a:prstGeom prst="rect">
              <a:avLst/>
            </a:prstGeom>
          </p:spPr>
          <p:txBody>
            <a:bodyPr wrap="square">
              <a:spAutoFit/>
            </a:bodyPr>
            <a:lstStyle/>
            <a:p>
              <a:r>
                <a:rPr lang="en-US" altLang="vi-VN" sz="2800" b="1"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vi-VN" sz="2800" b="1"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altLang="vi-VN" sz="2800" b="1"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nhỏ</a:t>
              </a:r>
              <a:r>
                <a:rPr lang="en-US" altLang="vi-VN" sz="2800" b="1"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altLang="vi-VN" sz="2800" b="1"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ghi</a:t>
              </a:r>
              <a:r>
                <a:rPr lang="en-US" altLang="vi-VN" sz="2800" b="1"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vi-VN" sz="2800" b="1"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2800" b="1"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C00000"/>
                </a:solidFill>
              </a:endParaRPr>
            </a:p>
          </p:txBody>
        </p:sp>
      </p:grpSp>
      <p:grpSp>
        <p:nvGrpSpPr>
          <p:cNvPr id="21" name="Group 20"/>
          <p:cNvGrpSpPr/>
          <p:nvPr/>
        </p:nvGrpSpPr>
        <p:grpSpPr>
          <a:xfrm>
            <a:off x="578280" y="3409157"/>
            <a:ext cx="7325760" cy="604042"/>
            <a:chOff x="4976379" y="2007236"/>
            <a:chExt cx="4762027" cy="832043"/>
          </a:xfrm>
        </p:grpSpPr>
        <p:sp>
          <p:nvSpPr>
            <p:cNvPr id="12" name="Rounded Rectangle 11"/>
            <p:cNvSpPr/>
            <p:nvPr/>
          </p:nvSpPr>
          <p:spPr>
            <a:xfrm>
              <a:off x="4976379" y="2082947"/>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Rectangle 15"/>
            <p:cNvSpPr/>
            <p:nvPr/>
          </p:nvSpPr>
          <p:spPr>
            <a:xfrm>
              <a:off x="5771201" y="2007236"/>
              <a:ext cx="3774312" cy="720714"/>
            </a:xfrm>
            <a:prstGeom prst="rect">
              <a:avLst/>
            </a:prstGeom>
          </p:spPr>
          <p:txBody>
            <a:bodyPr wrap="square">
              <a:spAutoFit/>
            </a:bodyPr>
            <a:lstStyle/>
            <a:p>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solidFill>
                  <a:schemeClr val="bg1"/>
                </a:solidFill>
              </a:endParaRPr>
            </a:p>
          </p:txBody>
        </p:sp>
      </p:grpSp>
      <p:grpSp>
        <p:nvGrpSpPr>
          <p:cNvPr id="22" name="Group 21"/>
          <p:cNvGrpSpPr/>
          <p:nvPr/>
        </p:nvGrpSpPr>
        <p:grpSpPr>
          <a:xfrm>
            <a:off x="606896" y="4078686"/>
            <a:ext cx="7307464" cy="721915"/>
            <a:chOff x="4943849" y="3616392"/>
            <a:chExt cx="2413591" cy="1086743"/>
          </a:xfrm>
        </p:grpSpPr>
        <p:sp>
          <p:nvSpPr>
            <p:cNvPr id="13" name="Rounded Rectangle 12"/>
            <p:cNvSpPr/>
            <p:nvPr/>
          </p:nvSpPr>
          <p:spPr>
            <a:xfrm>
              <a:off x="4943849" y="3629246"/>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Rectangle 17"/>
            <p:cNvSpPr/>
            <p:nvPr/>
          </p:nvSpPr>
          <p:spPr>
            <a:xfrm>
              <a:off x="5101129" y="3616392"/>
              <a:ext cx="2239712" cy="787635"/>
            </a:xfrm>
            <a:prstGeom prst="rect">
              <a:avLst/>
            </a:prstGeom>
          </p:spPr>
          <p:txBody>
            <a:bodyPr wrap="none">
              <a:spAutoFit/>
            </a:bodyPr>
            <a:lstStyle/>
            <a:p>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dài</a:t>
              </a:r>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giữa</a:t>
              </a:r>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hai</a:t>
              </a:r>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vạch</a:t>
              </a:r>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chia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bất</a:t>
              </a:r>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kì</a:t>
              </a:r>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endParaRPr lang="en-US" sz="2800" b="1" dirty="0">
                <a:solidFill>
                  <a:schemeClr val="bg1"/>
                </a:solidFill>
              </a:endParaRPr>
            </a:p>
          </p:txBody>
        </p:sp>
      </p:grpSp>
      <p:sp>
        <p:nvSpPr>
          <p:cNvPr id="23" name="TextBox 22"/>
          <p:cNvSpPr txBox="1"/>
          <p:nvPr/>
        </p:nvSpPr>
        <p:spPr>
          <a:xfrm>
            <a:off x="3355150" y="284246"/>
            <a:ext cx="2598033" cy="523220"/>
          </a:xfrm>
          <a:prstGeom prst="rect">
            <a:avLst/>
          </a:prstGeom>
          <a:noFill/>
        </p:spPr>
        <p:txBody>
          <a:bodyPr wrap="square" rtlCol="0">
            <a:spAutoFit/>
          </a:bodyPr>
          <a:lstStyle/>
          <a:p>
            <a:pPr algn="ctr"/>
            <a:r>
              <a:rPr lang="en-US" sz="2800" b="1" dirty="0" smtClean="0">
                <a:solidFill>
                  <a:srgbClr val="00518E"/>
                </a:solidFill>
                <a:latin typeface="Times New Roman" panose="02020603050405020304" pitchFamily="18" charset="0"/>
                <a:cs typeface="Times New Roman" panose="02020603050405020304" pitchFamily="18" charset="0"/>
              </a:rPr>
              <a:t>LUYỆN TẬP</a:t>
            </a:r>
            <a:endParaRPr lang="en-US" sz="2800" b="1" dirty="0">
              <a:solidFill>
                <a:srgbClr val="00518E"/>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25982" y="2417862"/>
            <a:ext cx="274434" cy="307777"/>
          </a:xfrm>
          <a:prstGeom prst="rect">
            <a:avLst/>
          </a:prstGeom>
        </p:spPr>
        <p:txBody>
          <a:bodyPr wrap="none">
            <a:spAutoFit/>
          </a:bodyPr>
          <a:lstStyle/>
          <a:p>
            <a:r>
              <a:rPr lang="fr-FR" altLang="vi-VN" b="1" kern="1200" dirty="0" smtClean="0">
                <a:solidFill>
                  <a:schemeClr val="bg1"/>
                </a:solidFill>
                <a:latin typeface="Times New Roman" panose="02020603050405020304" pitchFamily="18" charset="0"/>
                <a:cs typeface="Times New Roman" panose="02020603050405020304" pitchFamily="18" charset="0"/>
              </a:rPr>
              <a:t>. </a:t>
            </a:r>
            <a:endParaRPr lang="en-US" b="1" dirty="0">
              <a:solidFill>
                <a:schemeClr val="bg1"/>
              </a:solidFill>
            </a:endParaRPr>
          </a:p>
        </p:txBody>
      </p:sp>
      <p:sp>
        <p:nvSpPr>
          <p:cNvPr id="3" name="Rectangle 2"/>
          <p:cNvSpPr/>
          <p:nvPr/>
        </p:nvSpPr>
        <p:spPr>
          <a:xfrm>
            <a:off x="704640" y="3366629"/>
            <a:ext cx="7027886" cy="523220"/>
          </a:xfrm>
          <a:prstGeom prst="rect">
            <a:avLst/>
          </a:prstGeom>
        </p:spPr>
        <p:txBody>
          <a:bodyPr wrap="none">
            <a:spAutoFit/>
          </a:bodyPr>
          <a:lstStyle/>
          <a:p>
            <a:r>
              <a:rPr lang="fr-FR" altLang="vi-VN" sz="2800" b="1" kern="1200" dirty="0" err="1">
                <a:solidFill>
                  <a:schemeClr val="bg1"/>
                </a:solidFill>
                <a:latin typeface="Times New Roman" panose="02020603050405020304" pitchFamily="18" charset="0"/>
                <a:cs typeface="Times New Roman" panose="02020603050405020304" pitchFamily="18" charset="0"/>
              </a:rPr>
              <a:t>độ</a:t>
            </a:r>
            <a:r>
              <a:rPr lang="fr-FR" altLang="vi-VN" sz="2800" b="1" kern="1200" dirty="0">
                <a:solidFill>
                  <a:schemeClr val="bg1"/>
                </a:solidFill>
                <a:latin typeface="Times New Roman" panose="02020603050405020304" pitchFamily="18" charset="0"/>
                <a:cs typeface="Times New Roman" panose="02020603050405020304" pitchFamily="18" charset="0"/>
              </a:rPr>
              <a:t> </a:t>
            </a:r>
            <a:r>
              <a:rPr lang="fr-FR" altLang="vi-VN" sz="2800" b="1" kern="1200" dirty="0" err="1">
                <a:solidFill>
                  <a:schemeClr val="bg1"/>
                </a:solidFill>
                <a:latin typeface="Times New Roman" panose="02020603050405020304" pitchFamily="18" charset="0"/>
                <a:cs typeface="Times New Roman" panose="02020603050405020304" pitchFamily="18" charset="0"/>
              </a:rPr>
              <a:t>dài</a:t>
            </a:r>
            <a:r>
              <a:rPr lang="fr-FR" altLang="vi-VN" sz="2800" b="1" kern="1200" dirty="0">
                <a:solidFill>
                  <a:schemeClr val="bg1"/>
                </a:solidFill>
                <a:latin typeface="Times New Roman" panose="02020603050405020304" pitchFamily="18" charset="0"/>
                <a:cs typeface="Times New Roman" panose="02020603050405020304" pitchFamily="18" charset="0"/>
              </a:rPr>
              <a:t> </a:t>
            </a:r>
            <a:r>
              <a:rPr lang="fr-FR" altLang="vi-VN" sz="2800" b="1" kern="1200" dirty="0" err="1">
                <a:solidFill>
                  <a:schemeClr val="bg1"/>
                </a:solidFill>
                <a:latin typeface="Times New Roman" panose="02020603050405020304" pitchFamily="18" charset="0"/>
                <a:cs typeface="Times New Roman" panose="02020603050405020304" pitchFamily="18" charset="0"/>
              </a:rPr>
              <a:t>giữa</a:t>
            </a:r>
            <a:r>
              <a:rPr lang="fr-FR" altLang="vi-VN" sz="2800" b="1" kern="1200" dirty="0">
                <a:solidFill>
                  <a:schemeClr val="bg1"/>
                </a:solidFill>
                <a:latin typeface="Times New Roman" panose="02020603050405020304" pitchFamily="18" charset="0"/>
                <a:cs typeface="Times New Roman" panose="02020603050405020304" pitchFamily="18" charset="0"/>
              </a:rPr>
              <a:t> </a:t>
            </a:r>
            <a:r>
              <a:rPr lang="fr-FR" altLang="vi-VN" sz="2800" b="1" kern="1200" dirty="0" err="1">
                <a:solidFill>
                  <a:schemeClr val="bg1"/>
                </a:solidFill>
                <a:latin typeface="Times New Roman" panose="02020603050405020304" pitchFamily="18" charset="0"/>
                <a:cs typeface="Times New Roman" panose="02020603050405020304" pitchFamily="18" charset="0"/>
              </a:rPr>
              <a:t>hai</a:t>
            </a:r>
            <a:r>
              <a:rPr lang="fr-FR" altLang="vi-VN" sz="2800" b="1" kern="1200" dirty="0">
                <a:solidFill>
                  <a:schemeClr val="bg1"/>
                </a:solidFill>
                <a:latin typeface="Times New Roman" panose="02020603050405020304" pitchFamily="18" charset="0"/>
                <a:cs typeface="Times New Roman" panose="02020603050405020304" pitchFamily="18" charset="0"/>
              </a:rPr>
              <a:t> </a:t>
            </a:r>
            <a:r>
              <a:rPr lang="fr-FR" altLang="vi-VN" sz="2800" b="1" kern="1200" dirty="0" err="1">
                <a:solidFill>
                  <a:schemeClr val="bg1"/>
                </a:solidFill>
                <a:latin typeface="Times New Roman" panose="02020603050405020304" pitchFamily="18" charset="0"/>
                <a:cs typeface="Times New Roman" panose="02020603050405020304" pitchFamily="18" charset="0"/>
              </a:rPr>
              <a:t>vạch</a:t>
            </a:r>
            <a:r>
              <a:rPr lang="fr-FR" altLang="vi-VN" sz="2800" b="1" kern="1200" dirty="0">
                <a:solidFill>
                  <a:schemeClr val="bg1"/>
                </a:solidFill>
                <a:latin typeface="Times New Roman" panose="02020603050405020304" pitchFamily="18" charset="0"/>
                <a:cs typeface="Times New Roman" panose="02020603050405020304" pitchFamily="18" charset="0"/>
              </a:rPr>
              <a:t> chia </a:t>
            </a:r>
            <a:r>
              <a:rPr lang="fr-FR" altLang="vi-VN" sz="2800" b="1" kern="1200" dirty="0" err="1">
                <a:solidFill>
                  <a:schemeClr val="bg1"/>
                </a:solidFill>
                <a:latin typeface="Times New Roman" panose="02020603050405020304" pitchFamily="18" charset="0"/>
                <a:cs typeface="Times New Roman" panose="02020603050405020304" pitchFamily="18" charset="0"/>
              </a:rPr>
              <a:t>liên</a:t>
            </a:r>
            <a:r>
              <a:rPr lang="fr-FR" altLang="vi-VN" sz="2800" b="1" kern="1200" dirty="0">
                <a:solidFill>
                  <a:schemeClr val="bg1"/>
                </a:solidFill>
                <a:latin typeface="Times New Roman" panose="02020603050405020304" pitchFamily="18" charset="0"/>
                <a:cs typeface="Times New Roman" panose="02020603050405020304" pitchFamily="18" charset="0"/>
              </a:rPr>
              <a:t> </a:t>
            </a:r>
            <a:r>
              <a:rPr lang="fr-FR" altLang="vi-VN" sz="2800" b="1" kern="1200" dirty="0" err="1">
                <a:solidFill>
                  <a:schemeClr val="bg1"/>
                </a:solidFill>
                <a:latin typeface="Times New Roman" panose="02020603050405020304" pitchFamily="18" charset="0"/>
                <a:cs typeface="Times New Roman" panose="02020603050405020304" pitchFamily="18" charset="0"/>
              </a:rPr>
              <a:t>tiếp</a:t>
            </a:r>
            <a:r>
              <a:rPr lang="fr-FR" altLang="vi-VN" sz="2800" b="1" kern="1200" dirty="0">
                <a:solidFill>
                  <a:schemeClr val="bg1"/>
                </a:solidFill>
                <a:latin typeface="Times New Roman" panose="02020603050405020304" pitchFamily="18" charset="0"/>
                <a:cs typeface="Times New Roman" panose="02020603050405020304" pitchFamily="18" charset="0"/>
              </a:rPr>
              <a:t> </a:t>
            </a:r>
            <a:r>
              <a:rPr lang="fr-FR" altLang="vi-VN" sz="2800" b="1" kern="1200" dirty="0" err="1">
                <a:solidFill>
                  <a:schemeClr val="bg1"/>
                </a:solidFill>
                <a:latin typeface="Times New Roman" panose="02020603050405020304" pitchFamily="18" charset="0"/>
                <a:cs typeface="Times New Roman" panose="02020603050405020304" pitchFamily="18" charset="0"/>
              </a:rPr>
              <a:t>trên</a:t>
            </a:r>
            <a:r>
              <a:rPr lang="fr-FR" altLang="vi-VN" sz="2800" b="1" kern="1200" dirty="0">
                <a:solidFill>
                  <a:schemeClr val="bg1"/>
                </a:solidFill>
                <a:latin typeface="Times New Roman" panose="02020603050405020304" pitchFamily="18" charset="0"/>
                <a:cs typeface="Times New Roman" panose="02020603050405020304" pitchFamily="18" charset="0"/>
              </a:rPr>
              <a:t> </a:t>
            </a:r>
            <a:r>
              <a:rPr lang="fr-FR" altLang="vi-VN" sz="2800" b="1" kern="1200" dirty="0" err="1">
                <a:solidFill>
                  <a:schemeClr val="bg1"/>
                </a:solidFill>
                <a:latin typeface="Times New Roman" panose="02020603050405020304" pitchFamily="18" charset="0"/>
                <a:cs typeface="Times New Roman" panose="02020603050405020304" pitchFamily="18" charset="0"/>
              </a:rPr>
              <a:t>thước</a:t>
            </a:r>
            <a:endParaRPr lang="en-US" sz="2800" dirty="0"/>
          </a:p>
        </p:txBody>
      </p:sp>
      <p:sp>
        <p:nvSpPr>
          <p:cNvPr id="4" name="Rectangle 3"/>
          <p:cNvSpPr/>
          <p:nvPr/>
        </p:nvSpPr>
        <p:spPr>
          <a:xfrm>
            <a:off x="956475" y="2162195"/>
            <a:ext cx="6524217" cy="523220"/>
          </a:xfrm>
          <a:prstGeom prst="rect">
            <a:avLst/>
          </a:prstGeom>
        </p:spPr>
        <p:txBody>
          <a:bodyPr wrap="square">
            <a:spAutoFit/>
          </a:bodyPr>
          <a:lstStyle/>
          <a:p>
            <a:r>
              <a:rPr lang="en-US" altLang="vi-VN" sz="28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vi-VN" sz="28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dài</a:t>
            </a:r>
            <a:r>
              <a:rPr lang="en-US" altLang="vi-VN" sz="28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lớn</a:t>
            </a:r>
            <a:r>
              <a:rPr lang="en-US" altLang="vi-VN" sz="28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nhất</a:t>
            </a:r>
            <a:r>
              <a:rPr lang="en-US" altLang="vi-VN" sz="28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ghi</a:t>
            </a:r>
            <a:r>
              <a:rPr lang="en-US" altLang="vi-VN" sz="28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vi-VN" sz="2800" b="1"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endParaRPr lang="en-US" sz="2800" b="1" dirty="0">
              <a:solidFill>
                <a:schemeClr val="bg1"/>
              </a:solidFill>
            </a:endParaRPr>
          </a:p>
        </p:txBody>
      </p:sp>
    </p:spTree>
    <p:extLst>
      <p:ext uri="{BB962C8B-B14F-4D97-AF65-F5344CB8AC3E}">
        <p14:creationId xmlns:p14="http://schemas.microsoft.com/office/powerpoint/2010/main" val="1963391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21"/>
                                        </p:tgtEl>
                                      </p:cBhvr>
                                      <p:by x="150000" y="150000"/>
                                    </p:animScale>
                                  </p:childTnLst>
                                </p:cTn>
                              </p:par>
                              <p:par>
                                <p:cTn id="27" presetID="16" presetClass="exit" presetSubtype="21" fill="hold" nodeType="withEffect">
                                  <p:stCondLst>
                                    <p:cond delay="0"/>
                                  </p:stCondLst>
                                  <p:childTnLst>
                                    <p:animEffect transition="out" filter="barn(inVertical)">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6" presetClass="exit" presetSubtype="32" fill="hold" nodeType="withEffect">
                                  <p:stCondLst>
                                    <p:cond delay="0"/>
                                  </p:stCondLst>
                                  <p:childTnLst>
                                    <p:animEffect transition="out" filter="circle(out)">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6" presetClass="exit" presetSubtype="32" fill="hold" nodeType="withEffect">
                                  <p:stCondLst>
                                    <p:cond delay="0"/>
                                  </p:stCondLst>
                                  <p:childTnLst>
                                    <p:animEffect transition="out" filter="circle(out)">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934" y="3359051"/>
            <a:ext cx="8636000" cy="1384995"/>
          </a:xfrm>
          <a:prstGeom prst="rect">
            <a:avLst/>
          </a:prstGeom>
        </p:spPr>
        <p:txBody>
          <a:bodyPr wrap="square">
            <a:spAutoFit/>
          </a:bodyPr>
          <a:lstStyle/>
          <a:p>
            <a:r>
              <a:rPr lang="vi-VN" sz="2800" b="1" dirty="0">
                <a:solidFill>
                  <a:srgbClr val="0070C0"/>
                </a:solidFill>
                <a:latin typeface="+mj-lt"/>
              </a:rPr>
              <a:t>Vì sao khi đo chiều dài của sân trường người ta thường dùng thước cuộn hoặc thước dây, còn trong quá trình học tập các em lại thường sử dụng thước kẻ để đo?</a:t>
            </a:r>
          </a:p>
        </p:txBody>
      </p:sp>
      <p:sp>
        <p:nvSpPr>
          <p:cNvPr id="3" name="AutoShape 2" descr="Lớp 3B học tiết Toán: Thực hành đo độ dà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4" descr="Lớp 3B học tiết Toán: Thực hành đo độ dà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029" name="Picture 5" descr="D:\2021-2022\KHTN - Lí\HÌNH\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22" y="312738"/>
            <a:ext cx="3993091" cy="29232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2021-2022\KHTN - Lí\HÌNH\O1CN01t1ra2o1tFQDmwwE68_0-item_pic.jpg_430x430q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713" y="312738"/>
            <a:ext cx="4095750" cy="292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64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barn(inVertical)">
                                      <p:cBhvr>
                                        <p:cTn id="13" dur="500"/>
                                        <p:tgtEl>
                                          <p:spTgt spid="103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03496" y="1110688"/>
            <a:ext cx="7176977" cy="877600"/>
            <a:chOff x="1403497" y="1110688"/>
            <a:chExt cx="5975498" cy="877600"/>
          </a:xfrm>
        </p:grpSpPr>
        <p:sp>
          <p:nvSpPr>
            <p:cNvPr id="6" name="Rounded Rectangle 5"/>
            <p:cNvSpPr/>
            <p:nvPr/>
          </p:nvSpPr>
          <p:spPr>
            <a:xfrm>
              <a:off x="1403497" y="124400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Tx/>
                <a:buFontTx/>
                <a:buNone/>
                <a:defRPr/>
              </a:pPr>
              <a:endParaRPr lang="vi-VN" altLang="vi-VN" sz="2800" b="1" kern="1200"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94939" y="1110688"/>
              <a:ext cx="1273105" cy="738664"/>
            </a:xfrm>
            <a:prstGeom prst="rect">
              <a:avLst/>
            </a:prstGeom>
          </p:spPr>
          <p:txBody>
            <a:bodyPr wrap="none">
              <a:spAutoFit/>
            </a:bodyPr>
            <a:lstStyle/>
            <a:p>
              <a:pPr>
                <a:lnSpc>
                  <a:spcPct val="150000"/>
                </a:lnSpc>
                <a:buClrTx/>
                <a:buFontTx/>
                <a:buNone/>
                <a:defRPr/>
              </a:pPr>
              <a:r>
                <a:rPr lang="en-US" altLang="vi-VN" sz="2800" b="1" kern="1200" dirty="0" err="1" smtClean="0">
                  <a:solidFill>
                    <a:schemeClr val="bg1"/>
                  </a:solidFill>
                  <a:latin typeface="Times New Roman" panose="02020603050405020304" pitchFamily="18" charset="0"/>
                  <a:cs typeface="Times New Roman" panose="02020603050405020304" pitchFamily="18" charset="0"/>
                </a:rPr>
                <a:t>Câu</a:t>
              </a:r>
              <a:r>
                <a:rPr lang="en-US" altLang="vi-VN" sz="2800" b="1" kern="1200" dirty="0" smtClean="0">
                  <a:solidFill>
                    <a:schemeClr val="bg1"/>
                  </a:solidFill>
                  <a:latin typeface="Times New Roman" panose="02020603050405020304" pitchFamily="18" charset="0"/>
                  <a:cs typeface="Times New Roman" panose="02020603050405020304" pitchFamily="18" charset="0"/>
                </a:rPr>
                <a:t> 3</a:t>
              </a:r>
              <a:r>
                <a:rPr lang="en-US" altLang="vi-VN" sz="2800" b="1" kern="1200" dirty="0" smtClean="0">
                  <a:solidFill>
                    <a:schemeClr val="bg1"/>
                  </a:solidFill>
                  <a:latin typeface="Times New Roman" panose="02020603050405020304" pitchFamily="18" charset="0"/>
                  <a:cs typeface="Times New Roman" panose="02020603050405020304" pitchFamily="18" charset="0"/>
                </a:rPr>
                <a:t>. </a:t>
              </a:r>
              <a:endParaRPr lang="vi-VN" altLang="vi-VN" sz="2800" b="1" kern="1200" dirty="0">
                <a:solidFill>
                  <a:schemeClr val="bg1"/>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555704" y="2185663"/>
            <a:ext cx="7504562" cy="637957"/>
            <a:chOff x="1434719" y="2143571"/>
            <a:chExt cx="2472500" cy="811179"/>
          </a:xfrm>
        </p:grpSpPr>
        <p:sp>
          <p:nvSpPr>
            <p:cNvPr id="10" name="Rounded Rectangle 9"/>
            <p:cNvSpPr/>
            <p:nvPr/>
          </p:nvSpPr>
          <p:spPr>
            <a:xfrm>
              <a:off x="1434719"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ectangle 13"/>
            <p:cNvSpPr/>
            <p:nvPr/>
          </p:nvSpPr>
          <p:spPr>
            <a:xfrm>
              <a:off x="1504546" y="2143571"/>
              <a:ext cx="2402673" cy="811179"/>
            </a:xfrm>
            <a:prstGeom prst="rect">
              <a:avLst/>
            </a:prstGeom>
          </p:spPr>
          <p:txBody>
            <a:bodyPr wrap="square">
              <a:spAutoFit/>
            </a:bodyPr>
            <a:lstStyle/>
            <a:p>
              <a:r>
                <a:rPr lang="en-US" sz="2400" dirty="0" err="1">
                  <a:solidFill>
                    <a:schemeClr val="bg1"/>
                  </a:solidFill>
                  <a:latin typeface="Times New Roman" panose="02020603050405020304" pitchFamily="18" charset="0"/>
                  <a:cs typeface="Times New Roman" panose="02020603050405020304" pitchFamily="18" charset="0"/>
                </a:rPr>
                <a:t>Thước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dây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giới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hạn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đo</a:t>
              </a:r>
              <a:r>
                <a:rPr lang="en-US" sz="2400" dirty="0">
                  <a:solidFill>
                    <a:schemeClr val="bg1"/>
                  </a:solidFill>
                  <a:latin typeface="Times New Roman" panose="02020603050405020304" pitchFamily="18" charset="0"/>
                  <a:cs typeface="Times New Roman" panose="02020603050405020304" pitchFamily="18" charset="0"/>
                </a:rPr>
                <a:t> 1 m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a:t>
              </a:r>
              <a:r>
                <a:rPr lang="en-US" sz="2400" dirty="0">
                  <a:solidFill>
                    <a:schemeClr val="bg1"/>
                  </a:solidFill>
                  <a:latin typeface="Times New Roman" panose="02020603050405020304" pitchFamily="18" charset="0"/>
                  <a:cs typeface="Times New Roman" panose="02020603050405020304" pitchFamily="18" charset="0"/>
                </a:rPr>
                <a:t> chia </a:t>
              </a:r>
              <a:r>
                <a:rPr lang="en-US" sz="2400" dirty="0" err="1">
                  <a:solidFill>
                    <a:schemeClr val="bg1"/>
                  </a:solidFill>
                  <a:latin typeface="Times New Roman" panose="02020603050405020304" pitchFamily="18" charset="0"/>
                  <a:cs typeface="Times New Roman" panose="02020603050405020304" pitchFamily="18" charset="0"/>
                </a:rPr>
                <a:t>nhỏ</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nhất</a:t>
              </a:r>
              <a:r>
                <a:rPr lang="en-US" sz="2400" dirty="0">
                  <a:solidFill>
                    <a:schemeClr val="bg1"/>
                  </a:solidFill>
                  <a:latin typeface="Times New Roman" panose="02020603050405020304" pitchFamily="18" charset="0"/>
                  <a:cs typeface="Times New Roman" panose="02020603050405020304" pitchFamily="18" charset="0"/>
                </a:rPr>
                <a:t> 1 cm.</a:t>
              </a:r>
            </a:p>
            <a:p>
              <a:r>
                <a:rPr lang="fr-FR" altLang="vi-VN" sz="2800" b="1" kern="1200" dirty="0" smtClean="0">
                  <a:solidFill>
                    <a:schemeClr val="bg1"/>
                  </a:solidFill>
                  <a:latin typeface="Times New Roman" panose="02020603050405020304" pitchFamily="18" charset="0"/>
                  <a:cs typeface="Times New Roman" panose="02020603050405020304" pitchFamily="18" charset="0"/>
                </a:rPr>
                <a:t>. </a:t>
              </a:r>
              <a:endParaRPr lang="en-US" sz="2800" b="1" dirty="0">
                <a:solidFill>
                  <a:schemeClr val="bg1"/>
                </a:solidFill>
              </a:endParaRPr>
            </a:p>
          </p:txBody>
        </p:sp>
      </p:grpSp>
      <p:grpSp>
        <p:nvGrpSpPr>
          <p:cNvPr id="20" name="Group 19"/>
          <p:cNvGrpSpPr/>
          <p:nvPr/>
        </p:nvGrpSpPr>
        <p:grpSpPr>
          <a:xfrm>
            <a:off x="206594" y="2845250"/>
            <a:ext cx="8225024" cy="892552"/>
            <a:chOff x="1281039" y="3588356"/>
            <a:chExt cx="2709868" cy="1826190"/>
          </a:xfrm>
        </p:grpSpPr>
        <p:sp>
          <p:nvSpPr>
            <p:cNvPr id="11" name="Rounded Rectangle 10"/>
            <p:cNvSpPr/>
            <p:nvPr/>
          </p:nvSpPr>
          <p:spPr>
            <a:xfrm>
              <a:off x="1403497" y="3629246"/>
              <a:ext cx="2548877"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Rectangle 14"/>
            <p:cNvSpPr/>
            <p:nvPr/>
          </p:nvSpPr>
          <p:spPr>
            <a:xfrm>
              <a:off x="1281039" y="3588356"/>
              <a:ext cx="2709868" cy="1826190"/>
            </a:xfrm>
            <a:prstGeom prst="rect">
              <a:avLst/>
            </a:prstGeom>
          </p:spPr>
          <p:txBody>
            <a:bodyPr wrap="square">
              <a:spAutoFit/>
            </a:bodyPr>
            <a:lstStyle/>
            <a:p>
              <a:r>
                <a:rPr lang="en-US" sz="2400" dirty="0" err="1">
                  <a:solidFill>
                    <a:schemeClr val="bg1"/>
                  </a:solidFill>
                  <a:latin typeface="Times New Roman" panose="02020603050405020304" pitchFamily="18" charset="0"/>
                  <a:cs typeface="Times New Roman" panose="02020603050405020304" pitchFamily="18" charset="0"/>
                </a:rPr>
                <a:t>Thước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cuộn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giới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hạn</a:t>
              </a:r>
              <a:r>
                <a:rPr lang="en-US" sz="2400" dirty="0">
                  <a:solidFill>
                    <a:schemeClr val="bg1"/>
                  </a:solidFill>
                  <a:latin typeface="Times New Roman" panose="02020603050405020304" pitchFamily="18" charset="0"/>
                  <a:cs typeface="Times New Roman" panose="02020603050405020304" pitchFamily="18" charset="0"/>
                </a:rPr>
                <a:t> do 3 m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a:t>
              </a:r>
              <a:r>
                <a:rPr lang="en-US" sz="2400" dirty="0">
                  <a:solidFill>
                    <a:schemeClr val="bg1"/>
                  </a:solidFill>
                  <a:latin typeface="Times New Roman" panose="02020603050405020304" pitchFamily="18" charset="0"/>
                  <a:cs typeface="Times New Roman" panose="02020603050405020304" pitchFamily="18" charset="0"/>
                </a:rPr>
                <a:t> chia </a:t>
              </a:r>
              <a:r>
                <a:rPr lang="en-US" sz="2400" dirty="0" err="1">
                  <a:solidFill>
                    <a:schemeClr val="bg1"/>
                  </a:solidFill>
                  <a:latin typeface="Times New Roman" panose="02020603050405020304" pitchFamily="18" charset="0"/>
                  <a:cs typeface="Times New Roman" panose="02020603050405020304" pitchFamily="18" charset="0"/>
                </a:rPr>
                <a:t>nhỏ</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nhất</a:t>
              </a:r>
              <a:r>
                <a:rPr lang="en-US" sz="2400" dirty="0">
                  <a:solidFill>
                    <a:schemeClr val="bg1"/>
                  </a:solidFill>
                  <a:latin typeface="Times New Roman" panose="02020603050405020304" pitchFamily="18" charset="0"/>
                  <a:cs typeface="Times New Roman" panose="02020603050405020304" pitchFamily="18" charset="0"/>
                </a:rPr>
                <a:t> 5 cm.</a:t>
              </a:r>
            </a:p>
            <a:p>
              <a:r>
                <a:rPr lang="en-US" altLang="vi-VN" sz="2800" b="1"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C00000"/>
                </a:solidFill>
              </a:endParaRPr>
            </a:p>
          </p:txBody>
        </p:sp>
      </p:grpSp>
      <p:grpSp>
        <p:nvGrpSpPr>
          <p:cNvPr id="21" name="Group 20"/>
          <p:cNvGrpSpPr/>
          <p:nvPr/>
        </p:nvGrpSpPr>
        <p:grpSpPr>
          <a:xfrm>
            <a:off x="170123" y="3409157"/>
            <a:ext cx="8144539" cy="954107"/>
            <a:chOff x="4711061" y="2007236"/>
            <a:chExt cx="5294265" cy="1314243"/>
          </a:xfrm>
        </p:grpSpPr>
        <p:sp>
          <p:nvSpPr>
            <p:cNvPr id="12" name="Rounded Rectangle 11"/>
            <p:cNvSpPr/>
            <p:nvPr/>
          </p:nvSpPr>
          <p:spPr>
            <a:xfrm>
              <a:off x="4711061" y="2117540"/>
              <a:ext cx="5294265" cy="858300"/>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Rectangle 15"/>
            <p:cNvSpPr/>
            <p:nvPr/>
          </p:nvSpPr>
          <p:spPr>
            <a:xfrm>
              <a:off x="4711061" y="2007236"/>
              <a:ext cx="5294265" cy="1314243"/>
            </a:xfrm>
            <a:prstGeom prst="rect">
              <a:avLst/>
            </a:prstGeom>
          </p:spPr>
          <p:txBody>
            <a:bodyPr wrap="square">
              <a:spAutoFit/>
            </a:bodyPr>
            <a:lstStyle/>
            <a:p>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Thước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kẻ</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giới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hạn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đo</a:t>
              </a:r>
              <a:r>
                <a:rPr lang="en-US" sz="2400" dirty="0">
                  <a:solidFill>
                    <a:schemeClr val="bg1"/>
                  </a:solidFill>
                  <a:latin typeface="Times New Roman" panose="02020603050405020304" pitchFamily="18" charset="0"/>
                  <a:cs typeface="Times New Roman" panose="02020603050405020304" pitchFamily="18" charset="0"/>
                </a:rPr>
                <a:t> 10 cm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a:t>
              </a:r>
              <a:r>
                <a:rPr lang="en-US" sz="2400" dirty="0">
                  <a:solidFill>
                    <a:schemeClr val="bg1"/>
                  </a:solidFill>
                  <a:latin typeface="Times New Roman" panose="02020603050405020304" pitchFamily="18" charset="0"/>
                  <a:cs typeface="Times New Roman" panose="02020603050405020304" pitchFamily="18" charset="0"/>
                </a:rPr>
                <a:t> chia </a:t>
              </a:r>
              <a:r>
                <a:rPr lang="en-US" sz="2400" dirty="0" err="1">
                  <a:solidFill>
                    <a:schemeClr val="bg1"/>
                  </a:solidFill>
                  <a:latin typeface="Times New Roman" panose="02020603050405020304" pitchFamily="18" charset="0"/>
                  <a:cs typeface="Times New Roman" panose="02020603050405020304" pitchFamily="18" charset="0"/>
                </a:rPr>
                <a:t>nhỏ</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nhất</a:t>
              </a:r>
              <a:r>
                <a:rPr lang="en-US" sz="2400" dirty="0">
                  <a:solidFill>
                    <a:schemeClr val="bg1"/>
                  </a:solidFill>
                  <a:latin typeface="Times New Roman" panose="02020603050405020304" pitchFamily="18" charset="0"/>
                  <a:cs typeface="Times New Roman" panose="02020603050405020304" pitchFamily="18" charset="0"/>
                </a:rPr>
                <a:t> 1 mm .</a:t>
              </a:r>
            </a:p>
            <a:p>
              <a:endParaRPr lang="en-US" sz="2800" b="1" dirty="0">
                <a:solidFill>
                  <a:schemeClr val="bg1"/>
                </a:solidFill>
              </a:endParaRPr>
            </a:p>
          </p:txBody>
        </p:sp>
      </p:grpSp>
      <p:grpSp>
        <p:nvGrpSpPr>
          <p:cNvPr id="22" name="Group 21"/>
          <p:cNvGrpSpPr/>
          <p:nvPr/>
        </p:nvGrpSpPr>
        <p:grpSpPr>
          <a:xfrm>
            <a:off x="606896" y="4078687"/>
            <a:ext cx="8177333" cy="892552"/>
            <a:chOff x="4943849" y="3616392"/>
            <a:chExt cx="2700901" cy="1343613"/>
          </a:xfrm>
        </p:grpSpPr>
        <p:sp>
          <p:nvSpPr>
            <p:cNvPr id="13" name="Rounded Rectangle 12"/>
            <p:cNvSpPr/>
            <p:nvPr/>
          </p:nvSpPr>
          <p:spPr>
            <a:xfrm>
              <a:off x="4943849" y="3629246"/>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Rectangle 17"/>
            <p:cNvSpPr/>
            <p:nvPr/>
          </p:nvSpPr>
          <p:spPr>
            <a:xfrm>
              <a:off x="5101129" y="3616392"/>
              <a:ext cx="2543621" cy="1343613"/>
            </a:xfrm>
            <a:prstGeom prst="rect">
              <a:avLst/>
            </a:prstGeom>
          </p:spPr>
          <p:txBody>
            <a:bodyPr wrap="none">
              <a:spAutoFit/>
            </a:bodyPr>
            <a:lstStyle/>
            <a:p>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Thước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thẳng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giới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hạn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đo</a:t>
              </a:r>
              <a:r>
                <a:rPr lang="en-US" sz="2400" dirty="0">
                  <a:solidFill>
                    <a:schemeClr val="bg1"/>
                  </a:solidFill>
                  <a:latin typeface="Times New Roman" panose="02020603050405020304" pitchFamily="18" charset="0"/>
                  <a:cs typeface="Times New Roman" panose="02020603050405020304" pitchFamily="18" charset="0"/>
                </a:rPr>
                <a:t> 1,5 m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a:t>
              </a:r>
              <a:r>
                <a:rPr lang="en-US" sz="2400" dirty="0">
                  <a:solidFill>
                    <a:schemeClr val="bg1"/>
                  </a:solidFill>
                  <a:latin typeface="Times New Roman" panose="02020603050405020304" pitchFamily="18" charset="0"/>
                  <a:cs typeface="Times New Roman" panose="02020603050405020304" pitchFamily="18" charset="0"/>
                </a:rPr>
                <a:t> chia </a:t>
              </a:r>
              <a:r>
                <a:rPr lang="en-US" sz="2400" dirty="0" err="1">
                  <a:solidFill>
                    <a:schemeClr val="bg1"/>
                  </a:solidFill>
                  <a:latin typeface="Times New Roman" panose="02020603050405020304" pitchFamily="18" charset="0"/>
                  <a:cs typeface="Times New Roman" panose="02020603050405020304" pitchFamily="18" charset="0"/>
                </a:rPr>
                <a:t>nhỏ</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nhất</a:t>
              </a:r>
              <a:r>
                <a:rPr lang="en-US" sz="2400" dirty="0">
                  <a:solidFill>
                    <a:schemeClr val="bg1"/>
                  </a:solidFill>
                  <a:latin typeface="Times New Roman" panose="02020603050405020304" pitchFamily="18" charset="0"/>
                  <a:cs typeface="Times New Roman" panose="02020603050405020304" pitchFamily="18" charset="0"/>
                </a:rPr>
                <a:t> 1 cm.</a:t>
              </a:r>
            </a:p>
            <a:p>
              <a:endParaRPr lang="en-US" sz="2400" b="1" dirty="0">
                <a:solidFill>
                  <a:schemeClr val="bg1"/>
                </a:solidFill>
                <a:latin typeface="Times New Roman" panose="02020603050405020304" pitchFamily="18" charset="0"/>
                <a:cs typeface="Times New Roman" panose="02020603050405020304" pitchFamily="18" charset="0"/>
              </a:endParaRPr>
            </a:p>
          </p:txBody>
        </p:sp>
      </p:grpSp>
      <p:sp>
        <p:nvSpPr>
          <p:cNvPr id="23" name="TextBox 22"/>
          <p:cNvSpPr txBox="1"/>
          <p:nvPr/>
        </p:nvSpPr>
        <p:spPr>
          <a:xfrm>
            <a:off x="3355150" y="284246"/>
            <a:ext cx="2598033" cy="523220"/>
          </a:xfrm>
          <a:prstGeom prst="rect">
            <a:avLst/>
          </a:prstGeom>
          <a:noFill/>
        </p:spPr>
        <p:txBody>
          <a:bodyPr wrap="square" rtlCol="0">
            <a:spAutoFit/>
          </a:bodyPr>
          <a:lstStyle/>
          <a:p>
            <a:pPr algn="ctr"/>
            <a:r>
              <a:rPr lang="en-US" sz="2800" b="1" dirty="0" smtClean="0">
                <a:solidFill>
                  <a:srgbClr val="00518E"/>
                </a:solidFill>
                <a:latin typeface="Times New Roman" panose="02020603050405020304" pitchFamily="18" charset="0"/>
                <a:cs typeface="Times New Roman" panose="02020603050405020304" pitchFamily="18" charset="0"/>
              </a:rPr>
              <a:t>LUYỆN TẬP</a:t>
            </a:r>
            <a:endParaRPr lang="en-US" sz="2800" b="1" dirty="0">
              <a:solidFill>
                <a:srgbClr val="00518E"/>
              </a:solidFill>
              <a:latin typeface="Times New Roman" panose="02020603050405020304" pitchFamily="18" charset="0"/>
              <a:cs typeface="Times New Roman" panose="02020603050405020304" pitchFamily="18" charset="0"/>
            </a:endParaRPr>
          </a:p>
        </p:txBody>
      </p:sp>
      <p:sp>
        <p:nvSpPr>
          <p:cNvPr id="2" name="Rectangle 1"/>
          <p:cNvSpPr/>
          <p:nvPr/>
        </p:nvSpPr>
        <p:spPr>
          <a:xfrm>
            <a:off x="2437660" y="1174705"/>
            <a:ext cx="5993959" cy="830997"/>
          </a:xfrm>
          <a:prstGeom prst="rect">
            <a:avLst/>
          </a:prstGeom>
        </p:spPr>
        <p:txBody>
          <a:bodyPr wrap="square">
            <a:spAutoFit/>
          </a:bodyPr>
          <a:lstStyle/>
          <a:p>
            <a:r>
              <a:rPr lang="en-US" sz="2400" dirty="0" err="1">
                <a:solidFill>
                  <a:srgbClr val="004376"/>
                </a:solidFill>
                <a:latin typeface="Times New Roman" panose="02020603050405020304" pitchFamily="18" charset="0"/>
                <a:ea typeface="Calibri" panose="020F0502020204030204" pitchFamily="34" charset="0"/>
              </a:rPr>
              <a:t>Thước</a:t>
            </a:r>
            <a:r>
              <a:rPr lang="en-US" sz="2400" dirty="0">
                <a:solidFill>
                  <a:srgbClr val="004376"/>
                </a:solidFill>
                <a:latin typeface="Times New Roman" panose="02020603050405020304" pitchFamily="18" charset="0"/>
                <a:ea typeface="Calibri" panose="020F0502020204030204" pitchFamily="34" charset="0"/>
              </a:rPr>
              <a:t> </a:t>
            </a:r>
            <a:r>
              <a:rPr lang="en-US" sz="2400" dirty="0" err="1">
                <a:solidFill>
                  <a:srgbClr val="004376"/>
                </a:solidFill>
                <a:latin typeface="Times New Roman" panose="02020603050405020304" pitchFamily="18" charset="0"/>
                <a:ea typeface="Calibri" panose="020F0502020204030204" pitchFamily="34" charset="0"/>
              </a:rPr>
              <a:t>thích</a:t>
            </a:r>
            <a:r>
              <a:rPr lang="en-US" sz="2400" dirty="0">
                <a:solidFill>
                  <a:srgbClr val="004376"/>
                </a:solidFill>
                <a:latin typeface="Times New Roman" panose="02020603050405020304" pitchFamily="18" charset="0"/>
                <a:ea typeface="Calibri" panose="020F0502020204030204" pitchFamily="34" charset="0"/>
              </a:rPr>
              <a:t> </a:t>
            </a:r>
            <a:r>
              <a:rPr lang="en-US" sz="2400" dirty="0" err="1">
                <a:solidFill>
                  <a:srgbClr val="004376"/>
                </a:solidFill>
                <a:latin typeface="Times New Roman" panose="02020603050405020304" pitchFamily="18" charset="0"/>
                <a:ea typeface="Calibri" panose="020F0502020204030204" pitchFamily="34" charset="0"/>
              </a:rPr>
              <a:t>hợp</a:t>
            </a:r>
            <a:r>
              <a:rPr lang="en-US" sz="2400" dirty="0">
                <a:solidFill>
                  <a:srgbClr val="004376"/>
                </a:solidFill>
                <a:latin typeface="Times New Roman" panose="02020603050405020304" pitchFamily="18" charset="0"/>
                <a:ea typeface="Calibri" panose="020F0502020204030204" pitchFamily="34" charset="0"/>
              </a:rPr>
              <a:t> </a:t>
            </a:r>
            <a:r>
              <a:rPr lang="en-US" sz="2400" dirty="0" err="1">
                <a:solidFill>
                  <a:srgbClr val="004376"/>
                </a:solidFill>
                <a:latin typeface="Times New Roman" panose="02020603050405020304" pitchFamily="18" charset="0"/>
                <a:ea typeface="Calibri" panose="020F0502020204030204" pitchFamily="34" charset="0"/>
              </a:rPr>
              <a:t>để</a:t>
            </a:r>
            <a:r>
              <a:rPr lang="en-US" sz="2400" dirty="0">
                <a:solidFill>
                  <a:srgbClr val="004376"/>
                </a:solidFill>
                <a:latin typeface="Times New Roman" panose="02020603050405020304" pitchFamily="18" charset="0"/>
                <a:ea typeface="Calibri" panose="020F0502020204030204" pitchFamily="34" charset="0"/>
              </a:rPr>
              <a:t> </a:t>
            </a:r>
            <a:r>
              <a:rPr lang="en-US" sz="2400" dirty="0" err="1">
                <a:solidFill>
                  <a:srgbClr val="004376"/>
                </a:solidFill>
                <a:latin typeface="Times New Roman" panose="02020603050405020304" pitchFamily="18" charset="0"/>
                <a:ea typeface="Calibri" panose="020F0502020204030204" pitchFamily="34" charset="0"/>
              </a:rPr>
              <a:t>đo</a:t>
            </a:r>
            <a:r>
              <a:rPr lang="en-US" sz="2400" dirty="0">
                <a:solidFill>
                  <a:srgbClr val="004376"/>
                </a:solidFill>
                <a:latin typeface="Times New Roman" panose="02020603050405020304" pitchFamily="18" charset="0"/>
                <a:ea typeface="Calibri" panose="020F0502020204030204" pitchFamily="34" charset="0"/>
              </a:rPr>
              <a:t> </a:t>
            </a:r>
            <a:r>
              <a:rPr lang="en-US" sz="2400" dirty="0" err="1">
                <a:solidFill>
                  <a:srgbClr val="004376"/>
                </a:solidFill>
                <a:latin typeface="Times New Roman" panose="02020603050405020304" pitchFamily="18" charset="0"/>
                <a:ea typeface="Calibri" panose="020F0502020204030204" pitchFamily="34" charset="0"/>
              </a:rPr>
              <a:t>bề</a:t>
            </a:r>
            <a:r>
              <a:rPr lang="en-US" sz="2400" dirty="0">
                <a:solidFill>
                  <a:srgbClr val="004376"/>
                </a:solidFill>
                <a:latin typeface="Times New Roman" panose="02020603050405020304" pitchFamily="18" charset="0"/>
                <a:ea typeface="Calibri" panose="020F0502020204030204" pitchFamily="34" charset="0"/>
              </a:rPr>
              <a:t> </a:t>
            </a:r>
            <a:r>
              <a:rPr lang="en-US" sz="2400" dirty="0" err="1">
                <a:solidFill>
                  <a:srgbClr val="004376"/>
                </a:solidFill>
                <a:latin typeface="Times New Roman" panose="02020603050405020304" pitchFamily="18" charset="0"/>
                <a:ea typeface="Calibri" panose="020F0502020204030204" pitchFamily="34" charset="0"/>
              </a:rPr>
              <a:t>dày</a:t>
            </a:r>
            <a:r>
              <a:rPr lang="en-US" sz="2400" dirty="0">
                <a:solidFill>
                  <a:srgbClr val="004376"/>
                </a:solidFill>
                <a:latin typeface="Times New Roman" panose="02020603050405020304" pitchFamily="18" charset="0"/>
                <a:ea typeface="Calibri" panose="020F0502020204030204" pitchFamily="34" charset="0"/>
              </a:rPr>
              <a:t> </a:t>
            </a:r>
            <a:r>
              <a:rPr lang="en-US" sz="2400" dirty="0" err="1">
                <a:solidFill>
                  <a:srgbClr val="004376"/>
                </a:solidFill>
                <a:latin typeface="Times New Roman" panose="02020603050405020304" pitchFamily="18" charset="0"/>
                <a:ea typeface="Calibri" panose="020F0502020204030204" pitchFamily="34" charset="0"/>
              </a:rPr>
              <a:t>quyển</a:t>
            </a:r>
            <a:r>
              <a:rPr lang="en-US" sz="2400" dirty="0">
                <a:solidFill>
                  <a:srgbClr val="004376"/>
                </a:solidFill>
                <a:latin typeface="Times New Roman" panose="02020603050405020304" pitchFamily="18" charset="0"/>
                <a:ea typeface="Calibri" panose="020F0502020204030204" pitchFamily="34" charset="0"/>
              </a:rPr>
              <a:t> </a:t>
            </a:r>
            <a:r>
              <a:rPr lang="en-US" sz="2400" dirty="0" err="1">
                <a:solidFill>
                  <a:srgbClr val="004376"/>
                </a:solidFill>
                <a:latin typeface="Times New Roman" panose="02020603050405020304" pitchFamily="18" charset="0"/>
                <a:ea typeface="Calibri" panose="020F0502020204030204" pitchFamily="34" charset="0"/>
              </a:rPr>
              <a:t>sách</a:t>
            </a:r>
            <a:r>
              <a:rPr lang="en-US" sz="2400" dirty="0">
                <a:solidFill>
                  <a:srgbClr val="004376"/>
                </a:solidFill>
                <a:latin typeface="Times New Roman" panose="02020603050405020304" pitchFamily="18" charset="0"/>
                <a:ea typeface="Calibri" panose="020F0502020204030204" pitchFamily="34" charset="0"/>
              </a:rPr>
              <a:t> </a:t>
            </a:r>
            <a:r>
              <a:rPr lang="en-US" sz="2400" dirty="0" err="1">
                <a:solidFill>
                  <a:srgbClr val="004376"/>
                </a:solidFill>
                <a:latin typeface="Times New Roman" panose="02020603050405020304" pitchFamily="18" charset="0"/>
                <a:ea typeface="Calibri" panose="020F0502020204030204" pitchFamily="34" charset="0"/>
              </a:rPr>
              <a:t>Khoa</a:t>
            </a:r>
            <a:r>
              <a:rPr lang="en-US" sz="2400" dirty="0">
                <a:solidFill>
                  <a:srgbClr val="004376"/>
                </a:solidFill>
                <a:latin typeface="Times New Roman" panose="02020603050405020304" pitchFamily="18" charset="0"/>
                <a:ea typeface="Calibri" panose="020F0502020204030204" pitchFamily="34" charset="0"/>
              </a:rPr>
              <a:t> </a:t>
            </a:r>
            <a:r>
              <a:rPr lang="en-US" sz="2400" dirty="0" err="1">
                <a:solidFill>
                  <a:srgbClr val="004376"/>
                </a:solidFill>
                <a:latin typeface="Times New Roman" panose="02020603050405020304" pitchFamily="18" charset="0"/>
                <a:ea typeface="Calibri" panose="020F0502020204030204" pitchFamily="34" charset="0"/>
              </a:rPr>
              <a:t>học</a:t>
            </a:r>
            <a:r>
              <a:rPr lang="en-US" sz="2400" dirty="0">
                <a:solidFill>
                  <a:srgbClr val="004376"/>
                </a:solidFill>
                <a:latin typeface="Times New Roman" panose="02020603050405020304" pitchFamily="18" charset="0"/>
                <a:ea typeface="Calibri" panose="020F0502020204030204" pitchFamily="34" charset="0"/>
              </a:rPr>
              <a:t> </a:t>
            </a:r>
            <a:r>
              <a:rPr lang="en-US" sz="2400" dirty="0" err="1">
                <a:solidFill>
                  <a:srgbClr val="004376"/>
                </a:solidFill>
                <a:latin typeface="Times New Roman" panose="02020603050405020304" pitchFamily="18" charset="0"/>
                <a:ea typeface="Calibri" panose="020F0502020204030204" pitchFamily="34" charset="0"/>
              </a:rPr>
              <a:t>tự</a:t>
            </a:r>
            <a:r>
              <a:rPr lang="en-US" sz="2400" dirty="0">
                <a:solidFill>
                  <a:srgbClr val="004376"/>
                </a:solidFill>
                <a:latin typeface="Times New Roman" panose="02020603050405020304" pitchFamily="18" charset="0"/>
                <a:ea typeface="Calibri" panose="020F0502020204030204" pitchFamily="34" charset="0"/>
              </a:rPr>
              <a:t> </a:t>
            </a:r>
            <a:r>
              <a:rPr lang="en-US" sz="2400" dirty="0" err="1">
                <a:solidFill>
                  <a:srgbClr val="004376"/>
                </a:solidFill>
                <a:latin typeface="Times New Roman" panose="02020603050405020304" pitchFamily="18" charset="0"/>
                <a:ea typeface="Calibri" panose="020F0502020204030204" pitchFamily="34" charset="0"/>
              </a:rPr>
              <a:t>nhiên</a:t>
            </a:r>
            <a:r>
              <a:rPr lang="en-US" sz="2400" dirty="0">
                <a:solidFill>
                  <a:srgbClr val="004376"/>
                </a:solidFill>
                <a:latin typeface="Times New Roman" panose="02020603050405020304" pitchFamily="18" charset="0"/>
                <a:ea typeface="Calibri" panose="020F0502020204030204" pitchFamily="34" charset="0"/>
              </a:rPr>
              <a:t> 6 </a:t>
            </a:r>
            <a:r>
              <a:rPr lang="en-US" sz="2400" dirty="0" err="1">
                <a:solidFill>
                  <a:srgbClr val="004376"/>
                </a:solidFill>
                <a:latin typeface="Times New Roman" panose="02020603050405020304" pitchFamily="18" charset="0"/>
                <a:ea typeface="Calibri" panose="020F0502020204030204" pitchFamily="34" charset="0"/>
              </a:rPr>
              <a:t>là</a:t>
            </a:r>
            <a:endParaRPr lang="en-US" sz="2400" dirty="0">
              <a:solidFill>
                <a:srgbClr val="004376"/>
              </a:solidFill>
            </a:endParaRPr>
          </a:p>
        </p:txBody>
      </p:sp>
    </p:spTree>
    <p:extLst>
      <p:ext uri="{BB962C8B-B14F-4D97-AF65-F5344CB8AC3E}">
        <p14:creationId xmlns:p14="http://schemas.microsoft.com/office/powerpoint/2010/main" val="1112236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21"/>
                                        </p:tgtEl>
                                      </p:cBhvr>
                                      <p:by x="150000" y="150000"/>
                                    </p:animScale>
                                  </p:childTnLst>
                                </p:cTn>
                              </p:par>
                              <p:par>
                                <p:cTn id="27" presetID="16" presetClass="exit" presetSubtype="21" fill="hold" nodeType="withEffect">
                                  <p:stCondLst>
                                    <p:cond delay="0"/>
                                  </p:stCondLst>
                                  <p:childTnLst>
                                    <p:animEffect transition="out" filter="barn(inVertical)">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6" presetClass="exit" presetSubtype="32" fill="hold" nodeType="withEffect">
                                  <p:stCondLst>
                                    <p:cond delay="0"/>
                                  </p:stCondLst>
                                  <p:childTnLst>
                                    <p:animEffect transition="out" filter="circle(out)">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6" presetClass="exit" presetSubtype="32" fill="hold" nodeType="withEffect">
                                  <p:stCondLst>
                                    <p:cond delay="0"/>
                                  </p:stCondLst>
                                  <p:childTnLst>
                                    <p:animEffect transition="out" filter="circle(out)">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7086" y="1125200"/>
            <a:ext cx="8319912" cy="3539430"/>
          </a:xfrm>
          <a:prstGeom prst="rect">
            <a:avLst/>
          </a:prstGeom>
        </p:spPr>
        <p:txBody>
          <a:bodyPr wrap="square">
            <a:spAutoFit/>
          </a:bodyPr>
          <a:lstStyle/>
          <a:p>
            <a:r>
              <a:rPr lang="vi-VN" sz="2800" b="1" dirty="0" smtClean="0">
                <a:solidFill>
                  <a:srgbClr val="FF0000"/>
                </a:solidFill>
                <a:latin typeface="+mj-lt"/>
              </a:rPr>
              <a:t>Câu </a:t>
            </a:r>
            <a:r>
              <a:rPr lang="en-US" sz="2800" b="1" dirty="0" smtClean="0">
                <a:solidFill>
                  <a:srgbClr val="FF0000"/>
                </a:solidFill>
                <a:latin typeface="+mj-lt"/>
              </a:rPr>
              <a:t>4</a:t>
            </a:r>
            <a:r>
              <a:rPr lang="vi-VN" sz="2800" b="1" dirty="0" smtClean="0">
                <a:solidFill>
                  <a:srgbClr val="FF0000"/>
                </a:solidFill>
                <a:latin typeface="+mj-lt"/>
              </a:rPr>
              <a:t>. </a:t>
            </a:r>
            <a:r>
              <a:rPr lang="vi-VN" sz="2800" b="1" dirty="0" smtClean="0">
                <a:solidFill>
                  <a:srgbClr val="0070C0"/>
                </a:solidFill>
                <a:latin typeface="+mj-lt"/>
              </a:rPr>
              <a:t>Một </a:t>
            </a:r>
            <a:r>
              <a:rPr lang="vi-VN" sz="2800" b="1" dirty="0">
                <a:solidFill>
                  <a:srgbClr val="0070C0"/>
                </a:solidFill>
                <a:latin typeface="+mj-lt"/>
              </a:rPr>
              <a:t>thước thẳng có 101 vạch chia đểu nhau, vạch đáu tiên ghi sỗ 0, vạch cuối cùng ghi sỗ 100 kèm theo đơn vị cm. Thông tin đúng của thước là</a:t>
            </a:r>
          </a:p>
          <a:p>
            <a:r>
              <a:rPr lang="vi-VN" sz="2800" b="1" dirty="0" smtClean="0">
                <a:solidFill>
                  <a:srgbClr val="0070C0"/>
                </a:solidFill>
                <a:latin typeface="+mj-lt"/>
              </a:rPr>
              <a:t>A. GHĐ </a:t>
            </a:r>
            <a:r>
              <a:rPr lang="vi-VN" sz="2800" b="1" dirty="0">
                <a:solidFill>
                  <a:srgbClr val="0070C0"/>
                </a:solidFill>
                <a:latin typeface="+mj-lt"/>
              </a:rPr>
              <a:t>và ĐCNN ià 100 cm và 1 cm.	</a:t>
            </a:r>
            <a:endParaRPr lang="vi-VN" sz="2800" b="1" dirty="0" smtClean="0">
              <a:solidFill>
                <a:srgbClr val="0070C0"/>
              </a:solidFill>
              <a:latin typeface="+mj-lt"/>
            </a:endParaRPr>
          </a:p>
          <a:p>
            <a:r>
              <a:rPr lang="vi-VN" sz="2800" b="1" dirty="0" smtClean="0">
                <a:solidFill>
                  <a:srgbClr val="0070C0"/>
                </a:solidFill>
                <a:latin typeface="+mj-lt"/>
              </a:rPr>
              <a:t>B</a:t>
            </a:r>
            <a:r>
              <a:rPr lang="vi-VN" sz="2800" b="1" dirty="0">
                <a:solidFill>
                  <a:srgbClr val="0070C0"/>
                </a:solidFill>
                <a:latin typeface="+mj-lt"/>
              </a:rPr>
              <a:t>. GHĐ và ĐCNN là 101 cm và 1 cm.</a:t>
            </a:r>
          </a:p>
          <a:p>
            <a:r>
              <a:rPr lang="vi-VN" sz="2800" b="1" dirty="0">
                <a:solidFill>
                  <a:srgbClr val="0070C0"/>
                </a:solidFill>
                <a:latin typeface="+mj-lt"/>
              </a:rPr>
              <a:t>C</a:t>
            </a:r>
            <a:r>
              <a:rPr lang="vi-VN" sz="2800" b="1" dirty="0" smtClean="0">
                <a:solidFill>
                  <a:srgbClr val="0070C0"/>
                </a:solidFill>
                <a:latin typeface="+mj-lt"/>
              </a:rPr>
              <a:t>. </a:t>
            </a:r>
            <a:r>
              <a:rPr lang="vi-VN" sz="2800" b="1" dirty="0">
                <a:solidFill>
                  <a:srgbClr val="0070C0"/>
                </a:solidFill>
                <a:latin typeface="+mj-lt"/>
              </a:rPr>
              <a:t>GHĐ và ĐCNN là 100 cm và 1 mm.	</a:t>
            </a:r>
            <a:endParaRPr lang="vi-VN" sz="2800" b="1" dirty="0" smtClean="0">
              <a:solidFill>
                <a:srgbClr val="0070C0"/>
              </a:solidFill>
              <a:latin typeface="+mj-lt"/>
            </a:endParaRPr>
          </a:p>
          <a:p>
            <a:r>
              <a:rPr lang="vi-VN" sz="2800" b="1" dirty="0" smtClean="0">
                <a:solidFill>
                  <a:srgbClr val="0070C0"/>
                </a:solidFill>
                <a:latin typeface="+mj-lt"/>
              </a:rPr>
              <a:t>D</a:t>
            </a:r>
            <a:r>
              <a:rPr lang="vi-VN" sz="2800" b="1" dirty="0">
                <a:solidFill>
                  <a:srgbClr val="0070C0"/>
                </a:solidFill>
                <a:latin typeface="+mj-lt"/>
              </a:rPr>
              <a:t>. GHĐ và ĐCNN là 101 cm và 1 mm.</a:t>
            </a:r>
          </a:p>
          <a:p>
            <a:r>
              <a:rPr lang="vi-VN" sz="2800" b="1" dirty="0">
                <a:solidFill>
                  <a:srgbClr val="0070C0"/>
                </a:solidFill>
                <a:latin typeface="+mj-lt"/>
              </a:rPr>
              <a:t> </a:t>
            </a:r>
          </a:p>
        </p:txBody>
      </p:sp>
      <p:sp>
        <p:nvSpPr>
          <p:cNvPr id="3" name="Flowchart: Connector 2"/>
          <p:cNvSpPr/>
          <p:nvPr/>
        </p:nvSpPr>
        <p:spPr>
          <a:xfrm>
            <a:off x="727086" y="2443359"/>
            <a:ext cx="474666" cy="451556"/>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Tree>
    <p:extLst>
      <p:ext uri="{BB962C8B-B14F-4D97-AF65-F5344CB8AC3E}">
        <p14:creationId xmlns:p14="http://schemas.microsoft.com/office/powerpoint/2010/main" val="247163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55150" y="284246"/>
            <a:ext cx="2598033" cy="523220"/>
          </a:xfrm>
          <a:prstGeom prst="rect">
            <a:avLst/>
          </a:prstGeom>
          <a:noFill/>
        </p:spPr>
        <p:txBody>
          <a:bodyPr wrap="square" rtlCol="0">
            <a:spAutoFit/>
          </a:bodyPr>
          <a:lstStyle/>
          <a:p>
            <a:pPr algn="ctr"/>
            <a:r>
              <a:rPr lang="en-US" sz="2800" b="1" dirty="0" smtClean="0">
                <a:solidFill>
                  <a:srgbClr val="00518E"/>
                </a:solidFill>
                <a:latin typeface="Times New Roman" panose="02020603050405020304" pitchFamily="18" charset="0"/>
                <a:cs typeface="Times New Roman" panose="02020603050405020304" pitchFamily="18" charset="0"/>
              </a:rPr>
              <a:t>LUYỆN TẬP</a:t>
            </a:r>
            <a:endParaRPr lang="en-US" sz="2800" b="1" dirty="0">
              <a:solidFill>
                <a:srgbClr val="00518E"/>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229304" y="1129986"/>
            <a:ext cx="8530925" cy="1292662"/>
            <a:chOff x="566680" y="1125169"/>
            <a:chExt cx="7798575" cy="1292662"/>
          </a:xfrm>
        </p:grpSpPr>
        <p:sp>
          <p:nvSpPr>
            <p:cNvPr id="6" name="Rounded Rectangle 5"/>
            <p:cNvSpPr/>
            <p:nvPr/>
          </p:nvSpPr>
          <p:spPr>
            <a:xfrm>
              <a:off x="566680" y="1163975"/>
              <a:ext cx="7798575"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Tx/>
                <a:buFontTx/>
                <a:buNone/>
                <a:defRPr/>
              </a:pPr>
              <a:endParaRPr lang="vi-VN" altLang="vi-VN" sz="2800" b="1" kern="1200"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104215" y="1125169"/>
              <a:ext cx="6723507" cy="1292662"/>
            </a:xfrm>
            <a:prstGeom prst="rect">
              <a:avLst/>
            </a:prstGeom>
          </p:spPr>
          <p:txBody>
            <a:bodyPr wrap="none">
              <a:spAutoFit/>
            </a:bodyPr>
            <a:lstStyle/>
            <a:p>
              <a:pPr>
                <a:lnSpc>
                  <a:spcPct val="150000"/>
                </a:lnSpc>
                <a:buClrTx/>
                <a:defRPr/>
              </a:pPr>
              <a:r>
                <a:rPr lang="en-US" altLang="vi-VN" sz="2400" b="1" kern="1200" dirty="0" err="1" smtClean="0">
                  <a:solidFill>
                    <a:schemeClr val="bg1"/>
                  </a:solidFill>
                  <a:latin typeface="Times New Roman" panose="02020603050405020304" pitchFamily="18" charset="0"/>
                  <a:cs typeface="Times New Roman" panose="02020603050405020304" pitchFamily="18" charset="0"/>
                </a:rPr>
                <a:t>Câu</a:t>
              </a:r>
              <a:r>
                <a:rPr lang="en-US" altLang="vi-VN" sz="2400" b="1" kern="1200" dirty="0" smtClean="0">
                  <a:solidFill>
                    <a:schemeClr val="bg1"/>
                  </a:solidFill>
                  <a:latin typeface="Times New Roman" panose="02020603050405020304" pitchFamily="18" charset="0"/>
                  <a:cs typeface="Times New Roman" panose="02020603050405020304" pitchFamily="18" charset="0"/>
                </a:rPr>
                <a:t> 5. </a:t>
              </a:r>
              <a:r>
                <a:rPr lang="en-US" sz="2400" b="1" dirty="0" err="1">
                  <a:solidFill>
                    <a:schemeClr val="tx2">
                      <a:lumMod val="20000"/>
                      <a:lumOff val="80000"/>
                    </a:schemeClr>
                  </a:solidFill>
                  <a:latin typeface="Times New Roman" panose="02020603050405020304" pitchFamily="18" charset="0"/>
                  <a:cs typeface="Times New Roman" panose="02020603050405020304" pitchFamily="18" charset="0"/>
                </a:rPr>
                <a:t>Dụng</a:t>
              </a:r>
              <a:r>
                <a:rPr lang="en-US" sz="2400" b="1" dirty="0">
                  <a:solidFill>
                    <a:schemeClr val="tx2">
                      <a:lumMod val="20000"/>
                      <a:lumOff val="80000"/>
                    </a:schemeClr>
                  </a:solidFill>
                  <a:latin typeface="Times New Roman" panose="02020603050405020304" pitchFamily="18" charset="0"/>
                  <a:cs typeface="Times New Roman" panose="02020603050405020304" pitchFamily="18" charset="0"/>
                </a:rPr>
                <a:t> </a:t>
              </a:r>
              <a:r>
                <a:rPr lang="en-US" sz="2400" b="1" dirty="0" err="1">
                  <a:solidFill>
                    <a:schemeClr val="tx2">
                      <a:lumMod val="20000"/>
                      <a:lumOff val="80000"/>
                    </a:schemeClr>
                  </a:solidFill>
                  <a:latin typeface="Times New Roman" panose="02020603050405020304" pitchFamily="18" charset="0"/>
                  <a:cs typeface="Times New Roman" panose="02020603050405020304" pitchFamily="18" charset="0"/>
                </a:rPr>
                <a:t>cụ</a:t>
              </a:r>
              <a:r>
                <a:rPr lang="en-US" sz="2400" b="1" dirty="0">
                  <a:solidFill>
                    <a:schemeClr val="tx2">
                      <a:lumMod val="20000"/>
                      <a:lumOff val="80000"/>
                    </a:schemeClr>
                  </a:solidFill>
                  <a:latin typeface="Times New Roman" panose="02020603050405020304" pitchFamily="18" charset="0"/>
                  <a:cs typeface="Times New Roman" panose="02020603050405020304" pitchFamily="18" charset="0"/>
                </a:rPr>
                <a:t> </a:t>
              </a:r>
              <a:r>
                <a:rPr lang="en-US" sz="2400" b="1" dirty="0" err="1">
                  <a:solidFill>
                    <a:schemeClr val="tx2">
                      <a:lumMod val="20000"/>
                      <a:lumOff val="80000"/>
                    </a:schemeClr>
                  </a:solidFill>
                  <a:latin typeface="Times New Roman" panose="02020603050405020304" pitchFamily="18" charset="0"/>
                  <a:cs typeface="Times New Roman" panose="02020603050405020304" pitchFamily="18" charset="0"/>
                </a:rPr>
                <a:t>không</a:t>
              </a:r>
              <a:r>
                <a:rPr lang="en-US" sz="2400" b="1" dirty="0">
                  <a:solidFill>
                    <a:schemeClr val="tx2">
                      <a:lumMod val="20000"/>
                      <a:lumOff val="80000"/>
                    </a:schemeClr>
                  </a:solidFill>
                  <a:latin typeface="Times New Roman" panose="02020603050405020304" pitchFamily="18" charset="0"/>
                  <a:cs typeface="Times New Roman" panose="02020603050405020304" pitchFamily="18" charset="0"/>
                </a:rPr>
                <a:t> </a:t>
              </a:r>
              <a:r>
                <a:rPr lang="en-US" sz="2400" b="1" dirty="0" err="1">
                  <a:solidFill>
                    <a:schemeClr val="tx2">
                      <a:lumMod val="20000"/>
                      <a:lumOff val="80000"/>
                    </a:schemeClr>
                  </a:solidFill>
                  <a:latin typeface="Times New Roman" panose="02020603050405020304" pitchFamily="18" charset="0"/>
                  <a:cs typeface="Times New Roman" panose="02020603050405020304" pitchFamily="18" charset="0"/>
                </a:rPr>
                <a:t>được</a:t>
              </a:r>
              <a:r>
                <a:rPr lang="en-US" sz="2400" b="1" dirty="0">
                  <a:solidFill>
                    <a:schemeClr val="tx2">
                      <a:lumMod val="20000"/>
                      <a:lumOff val="80000"/>
                    </a:schemeClr>
                  </a:solidFill>
                  <a:latin typeface="Times New Roman" panose="02020603050405020304" pitchFamily="18" charset="0"/>
                  <a:cs typeface="Times New Roman" panose="02020603050405020304" pitchFamily="18" charset="0"/>
                </a:rPr>
                <a:t> </a:t>
              </a:r>
              <a:r>
                <a:rPr lang="en-US" sz="2400" b="1" dirty="0" err="1">
                  <a:solidFill>
                    <a:schemeClr val="tx2">
                      <a:lumMod val="20000"/>
                      <a:lumOff val="80000"/>
                    </a:schemeClr>
                  </a:solidFill>
                  <a:latin typeface="Times New Roman" panose="02020603050405020304" pitchFamily="18" charset="0"/>
                  <a:cs typeface="Times New Roman" panose="02020603050405020304" pitchFamily="18" charset="0"/>
                </a:rPr>
                <a:t>sử</a:t>
              </a:r>
              <a:r>
                <a:rPr lang="en-US" sz="2400" b="1" dirty="0">
                  <a:solidFill>
                    <a:schemeClr val="tx2">
                      <a:lumMod val="20000"/>
                      <a:lumOff val="80000"/>
                    </a:schemeClr>
                  </a:solidFill>
                  <a:latin typeface="Times New Roman" panose="02020603050405020304" pitchFamily="18" charset="0"/>
                  <a:cs typeface="Times New Roman" panose="02020603050405020304" pitchFamily="18" charset="0"/>
                </a:rPr>
                <a:t> </a:t>
              </a:r>
              <a:r>
                <a:rPr lang="en-US" sz="2400" b="1" dirty="0" err="1">
                  <a:solidFill>
                    <a:schemeClr val="tx2">
                      <a:lumMod val="20000"/>
                      <a:lumOff val="80000"/>
                    </a:schemeClr>
                  </a:solidFill>
                  <a:latin typeface="Times New Roman" panose="02020603050405020304" pitchFamily="18" charset="0"/>
                  <a:cs typeface="Times New Roman" panose="02020603050405020304" pitchFamily="18" charset="0"/>
                </a:rPr>
                <a:t>dụng</a:t>
              </a:r>
              <a:r>
                <a:rPr lang="en-US" sz="2400" b="1" dirty="0">
                  <a:solidFill>
                    <a:schemeClr val="tx2">
                      <a:lumMod val="20000"/>
                      <a:lumOff val="80000"/>
                    </a:schemeClr>
                  </a:solidFill>
                  <a:latin typeface="Times New Roman" panose="02020603050405020304" pitchFamily="18" charset="0"/>
                  <a:cs typeface="Times New Roman" panose="02020603050405020304" pitchFamily="18" charset="0"/>
                </a:rPr>
                <a:t> </a:t>
              </a:r>
              <a:r>
                <a:rPr lang="en-US" sz="2400" b="1" dirty="0" err="1">
                  <a:solidFill>
                    <a:schemeClr val="tx2">
                      <a:lumMod val="20000"/>
                      <a:lumOff val="80000"/>
                    </a:schemeClr>
                  </a:solidFill>
                  <a:latin typeface="Times New Roman" panose="02020603050405020304" pitchFamily="18" charset="0"/>
                  <a:cs typeface="Times New Roman" panose="02020603050405020304" pitchFamily="18" charset="0"/>
                </a:rPr>
                <a:t>để</a:t>
              </a:r>
              <a:r>
                <a:rPr lang="en-US" sz="2400" b="1" dirty="0">
                  <a:solidFill>
                    <a:schemeClr val="tx2">
                      <a:lumMod val="20000"/>
                      <a:lumOff val="80000"/>
                    </a:schemeClr>
                  </a:solidFill>
                  <a:latin typeface="Times New Roman" panose="02020603050405020304" pitchFamily="18" charset="0"/>
                  <a:cs typeface="Times New Roman" panose="02020603050405020304" pitchFamily="18" charset="0"/>
                </a:rPr>
                <a:t> </a:t>
              </a:r>
              <a:r>
                <a:rPr lang="en-US" sz="2400" b="1" dirty="0" err="1">
                  <a:solidFill>
                    <a:schemeClr val="tx2">
                      <a:lumMod val="20000"/>
                      <a:lumOff val="80000"/>
                    </a:schemeClr>
                  </a:solidFill>
                  <a:latin typeface="Times New Roman" panose="02020603050405020304" pitchFamily="18" charset="0"/>
                  <a:cs typeface="Times New Roman" panose="02020603050405020304" pitchFamily="18" charset="0"/>
                </a:rPr>
                <a:t>đo</a:t>
              </a:r>
              <a:r>
                <a:rPr lang="en-US" sz="2400" b="1" dirty="0">
                  <a:solidFill>
                    <a:schemeClr val="tx2">
                      <a:lumMod val="20000"/>
                      <a:lumOff val="80000"/>
                    </a:schemeClr>
                  </a:solidFill>
                  <a:latin typeface="Times New Roman" panose="02020603050405020304" pitchFamily="18" charset="0"/>
                  <a:cs typeface="Times New Roman" panose="02020603050405020304" pitchFamily="18" charset="0"/>
                </a:rPr>
                <a:t> </a:t>
              </a:r>
              <a:r>
                <a:rPr lang="en-US" sz="2400" b="1" dirty="0" err="1">
                  <a:solidFill>
                    <a:schemeClr val="tx2">
                      <a:lumMod val="20000"/>
                      <a:lumOff val="80000"/>
                    </a:schemeClr>
                  </a:solidFill>
                  <a:latin typeface="Times New Roman" panose="02020603050405020304" pitchFamily="18" charset="0"/>
                  <a:cs typeface="Times New Roman" panose="02020603050405020304" pitchFamily="18" charset="0"/>
                </a:rPr>
                <a:t>chiều</a:t>
              </a:r>
              <a:r>
                <a:rPr lang="en-US" sz="2400" b="1" dirty="0">
                  <a:solidFill>
                    <a:schemeClr val="tx2">
                      <a:lumMod val="20000"/>
                      <a:lumOff val="80000"/>
                    </a:schemeClr>
                  </a:solidFill>
                  <a:latin typeface="Times New Roman" panose="02020603050405020304" pitchFamily="18" charset="0"/>
                  <a:cs typeface="Times New Roman" panose="02020603050405020304" pitchFamily="18" charset="0"/>
                </a:rPr>
                <a:t> </a:t>
              </a:r>
              <a:r>
                <a:rPr lang="en-US" sz="2400" b="1" dirty="0" err="1">
                  <a:solidFill>
                    <a:schemeClr val="tx2">
                      <a:lumMod val="20000"/>
                      <a:lumOff val="80000"/>
                    </a:schemeClr>
                  </a:solidFill>
                  <a:latin typeface="Times New Roman" panose="02020603050405020304" pitchFamily="18" charset="0"/>
                  <a:cs typeface="Times New Roman" panose="02020603050405020304" pitchFamily="18" charset="0"/>
                </a:rPr>
                <a:t>dài</a:t>
              </a:r>
              <a:r>
                <a:rPr lang="en-US" sz="2400" b="1" dirty="0">
                  <a:solidFill>
                    <a:schemeClr val="tx2">
                      <a:lumMod val="20000"/>
                      <a:lumOff val="80000"/>
                    </a:schemeClr>
                  </a:solidFill>
                  <a:latin typeface="Times New Roman" panose="02020603050405020304" pitchFamily="18" charset="0"/>
                  <a:cs typeface="Times New Roman" panose="02020603050405020304" pitchFamily="18" charset="0"/>
                </a:rPr>
                <a:t> </a:t>
              </a:r>
              <a:r>
                <a:rPr lang="en-US" sz="2400" b="1" dirty="0" err="1">
                  <a:solidFill>
                    <a:schemeClr val="tx2">
                      <a:lumMod val="20000"/>
                      <a:lumOff val="80000"/>
                    </a:schemeClr>
                  </a:solidFill>
                  <a:latin typeface="Times New Roman" panose="02020603050405020304" pitchFamily="18" charset="0"/>
                  <a:cs typeface="Times New Roman" panose="02020603050405020304" pitchFamily="18" charset="0"/>
                </a:rPr>
                <a:t>là</a:t>
              </a:r>
              <a:endParaRPr lang="en-US" sz="2400" b="1" dirty="0">
                <a:solidFill>
                  <a:schemeClr val="tx2">
                    <a:lumMod val="20000"/>
                    <a:lumOff val="80000"/>
                  </a:schemeClr>
                </a:solidFill>
                <a:latin typeface="Times New Roman" panose="02020603050405020304" pitchFamily="18" charset="0"/>
                <a:cs typeface="Times New Roman" panose="02020603050405020304" pitchFamily="18" charset="0"/>
              </a:endParaRPr>
            </a:p>
            <a:p>
              <a:pPr>
                <a:lnSpc>
                  <a:spcPct val="150000"/>
                </a:lnSpc>
                <a:buClrTx/>
                <a:buFontTx/>
                <a:buNone/>
                <a:defRPr/>
              </a:pPr>
              <a:r>
                <a:rPr lang="en-US" altLang="vi-VN" sz="2800" b="1" kern="1200" dirty="0" smtClean="0">
                  <a:solidFill>
                    <a:schemeClr val="bg1"/>
                  </a:solidFill>
                  <a:latin typeface="Times New Roman" panose="02020603050405020304" pitchFamily="18" charset="0"/>
                  <a:cs typeface="Times New Roman" panose="02020603050405020304" pitchFamily="18" charset="0"/>
                </a:rPr>
                <a:t>:</a:t>
              </a:r>
              <a:endParaRPr lang="vi-VN" altLang="vi-VN" sz="2800" b="1" kern="1200" dirty="0">
                <a:solidFill>
                  <a:schemeClr val="bg1"/>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1414130" y="2232837"/>
            <a:ext cx="2413591" cy="1073889"/>
            <a:chOff x="1414130" y="2232837"/>
            <a:chExt cx="2413591" cy="1073889"/>
          </a:xfrm>
        </p:grpSpPr>
        <p:sp>
          <p:nvSpPr>
            <p:cNvPr id="10" name="Rounded Rectangle 9"/>
            <p:cNvSpPr/>
            <p:nvPr/>
          </p:nvSpPr>
          <p:spPr>
            <a:xfrm>
              <a:off x="1414130" y="2232837"/>
              <a:ext cx="2413591" cy="10738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ectangle 13"/>
            <p:cNvSpPr/>
            <p:nvPr/>
          </p:nvSpPr>
          <p:spPr>
            <a:xfrm>
              <a:off x="1793401" y="2476428"/>
              <a:ext cx="1233030" cy="523220"/>
            </a:xfrm>
            <a:prstGeom prst="rect">
              <a:avLst/>
            </a:prstGeom>
          </p:spPr>
          <p:txBody>
            <a:bodyPr wrap="none">
              <a:spAutoFit/>
            </a:bodyPr>
            <a:lstStyle/>
            <a:p>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Compa</a:t>
              </a:r>
              <a:endParaRPr lang="en-US" sz="2400" b="1" dirty="0">
                <a:solidFill>
                  <a:schemeClr val="bg1"/>
                </a:solidFill>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1403497" y="3629246"/>
            <a:ext cx="2413591" cy="1073889"/>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Rectangle 14"/>
            <p:cNvSpPr/>
            <p:nvPr/>
          </p:nvSpPr>
          <p:spPr>
            <a:xfrm>
              <a:off x="1793400" y="3784528"/>
              <a:ext cx="1778051" cy="461665"/>
            </a:xfrm>
            <a:prstGeom prst="rect">
              <a:avLst/>
            </a:prstGeom>
          </p:spPr>
          <p:txBody>
            <a:bodyPr wrap="none">
              <a:spAutoFit/>
            </a:bodyPr>
            <a:lstStyle/>
            <a:p>
              <a:r>
                <a:rPr lang="en-US" sz="2400" b="1" dirty="0" err="1">
                  <a:solidFill>
                    <a:srgbClr val="C00000"/>
                  </a:solidFill>
                  <a:latin typeface="Times New Roman" panose="02020603050405020304" pitchFamily="18" charset="0"/>
                  <a:cs typeface="Times New Roman" panose="02020603050405020304" pitchFamily="18" charset="0"/>
                </a:rPr>
                <a:t>Thước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mét</a:t>
              </a:r>
              <a:r>
                <a:rPr lang="en-US" sz="2400" b="1" dirty="0">
                  <a:solidFill>
                    <a:srgbClr val="C00000"/>
                  </a:solidFill>
                  <a:latin typeface="Times New Roman" panose="02020603050405020304" pitchFamily="18" charset="0"/>
                  <a:cs typeface="Times New Roman" panose="02020603050405020304" pitchFamily="18" charset="0"/>
                </a:rPr>
                <a:t>. </a:t>
              </a:r>
              <a:endParaRPr lang="en-US" sz="2800" b="1" dirty="0">
                <a:solidFill>
                  <a:srgbClr val="C00000"/>
                </a:solidFill>
              </a:endParaRPr>
            </a:p>
          </p:txBody>
        </p:sp>
      </p:grpSp>
      <p:grpSp>
        <p:nvGrpSpPr>
          <p:cNvPr id="21" name="Group 20"/>
          <p:cNvGrpSpPr/>
          <p:nvPr/>
        </p:nvGrpSpPr>
        <p:grpSpPr>
          <a:xfrm>
            <a:off x="4943850" y="2232836"/>
            <a:ext cx="2413591" cy="1073889"/>
            <a:chOff x="4943850" y="2232836"/>
            <a:chExt cx="2413591" cy="1073889"/>
          </a:xfrm>
        </p:grpSpPr>
        <p:sp>
          <p:nvSpPr>
            <p:cNvPr id="12" name="Rounded Rectangle 11"/>
            <p:cNvSpPr/>
            <p:nvPr/>
          </p:nvSpPr>
          <p:spPr>
            <a:xfrm>
              <a:off x="4943850" y="2232836"/>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Rectangle 15"/>
            <p:cNvSpPr/>
            <p:nvPr/>
          </p:nvSpPr>
          <p:spPr>
            <a:xfrm>
              <a:off x="5333753" y="2436123"/>
              <a:ext cx="1851789" cy="523220"/>
            </a:xfrm>
            <a:prstGeom prst="rect">
              <a:avLst/>
            </a:prstGeom>
          </p:spPr>
          <p:txBody>
            <a:bodyPr wrap="none">
              <a:spAutoFit/>
            </a:bodyPr>
            <a:lstStyle/>
            <a:p>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Thước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dây</a:t>
              </a:r>
              <a:r>
                <a:rPr lang="en-US" sz="2400" b="1" dirty="0">
                  <a:solidFill>
                    <a:schemeClr val="bg1"/>
                  </a:solidFill>
                  <a:latin typeface="Times New Roman" panose="02020603050405020304" pitchFamily="18" charset="0"/>
                  <a:cs typeface="Times New Roman" panose="02020603050405020304" pitchFamily="18" charset="0"/>
                </a:rPr>
                <a:t>. </a:t>
              </a:r>
              <a:endParaRPr lang="en-US" sz="2400" b="1" dirty="0">
                <a:solidFill>
                  <a:schemeClr val="bg1"/>
                </a:solidFill>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4943849" y="3629246"/>
            <a:ext cx="2413591" cy="1073889"/>
            <a:chOff x="4943849" y="3629246"/>
            <a:chExt cx="2413591" cy="1073889"/>
          </a:xfrm>
        </p:grpSpPr>
        <p:sp>
          <p:nvSpPr>
            <p:cNvPr id="13" name="Rounded Rectangle 12"/>
            <p:cNvSpPr/>
            <p:nvPr/>
          </p:nvSpPr>
          <p:spPr>
            <a:xfrm>
              <a:off x="4943849" y="3629246"/>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Rectangle 17"/>
            <p:cNvSpPr/>
            <p:nvPr/>
          </p:nvSpPr>
          <p:spPr>
            <a:xfrm>
              <a:off x="5252977" y="3784528"/>
              <a:ext cx="1928733" cy="523220"/>
            </a:xfrm>
            <a:prstGeom prst="rect">
              <a:avLst/>
            </a:prstGeom>
          </p:spPr>
          <p:txBody>
            <a:bodyPr wrap="none">
              <a:spAutoFit/>
            </a:bodyPr>
            <a:lstStyle/>
            <a:p>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kẹp</a:t>
              </a:r>
              <a:r>
                <a:rPr lang="en-US" sz="2400" b="1" dirty="0">
                  <a:latin typeface="Times New Roman" panose="02020603050405020304" pitchFamily="18" charset="0"/>
                  <a:cs typeface="Times New Roman" panose="02020603050405020304" pitchFamily="18" charset="0"/>
                </a:rPr>
                <a:t>. </a:t>
              </a:r>
              <a:endParaRPr lang="en-US" sz="24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353742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19"/>
                                        </p:tgtEl>
                                      </p:cBhvr>
                                    </p:animEffect>
                                    <p:animScale>
                                      <p:cBhvr>
                                        <p:cTn id="27" dur="1300" autoRev="1" fill="hold"/>
                                        <p:tgtEl>
                                          <p:spTgt spid="1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20"/>
                                        </p:tgtEl>
                                      </p:cBhvr>
                                    </p:animEffect>
                                    <p:set>
                                      <p:cBhvr>
                                        <p:cTn id="33" dur="1" fill="hold">
                                          <p:stCondLst>
                                            <p:cond delay="1999"/>
                                          </p:stCondLst>
                                        </p:cTn>
                                        <p:tgtEl>
                                          <p:spTgt spid="20"/>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2"/>
                                        </p:tgtEl>
                                      </p:cBhvr>
                                    </p:animEffect>
                                    <p:set>
                                      <p:cBhvr>
                                        <p:cTn id="36"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89749" y="983101"/>
            <a:ext cx="8377798" cy="1268520"/>
            <a:chOff x="1403496" y="1212300"/>
            <a:chExt cx="7509199" cy="1384995"/>
          </a:xfrm>
        </p:grpSpPr>
        <p:sp>
          <p:nvSpPr>
            <p:cNvPr id="6" name="Rounded Rectangle 5"/>
            <p:cNvSpPr/>
            <p:nvPr/>
          </p:nvSpPr>
          <p:spPr>
            <a:xfrm>
              <a:off x="1403496" y="1244009"/>
              <a:ext cx="723282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Tx/>
                <a:buFontTx/>
                <a:buNone/>
                <a:defRPr/>
              </a:pPr>
              <a:endParaRPr lang="vi-VN" altLang="vi-VN" sz="2800" b="1" kern="1200"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49218" y="1212300"/>
              <a:ext cx="7463477" cy="1384995"/>
            </a:xfrm>
            <a:prstGeom prst="rect">
              <a:avLst/>
            </a:prstGeom>
          </p:spPr>
          <p:txBody>
            <a:bodyPr wrap="square">
              <a:spAutoFit/>
            </a:bodyPr>
            <a:lstStyle/>
            <a:p>
              <a:pPr>
                <a:lnSpc>
                  <a:spcPct val="150000"/>
                </a:lnSpc>
                <a:buClrTx/>
                <a:defRPr/>
              </a:pPr>
              <a:r>
                <a:rPr lang="en-US" altLang="vi-VN" sz="2800" b="1" kern="1200" dirty="0" err="1" smtClean="0">
                  <a:solidFill>
                    <a:schemeClr val="bg1"/>
                  </a:solidFill>
                  <a:latin typeface="Times New Roman" panose="02020603050405020304" pitchFamily="18" charset="0"/>
                  <a:cs typeface="Times New Roman" panose="02020603050405020304" pitchFamily="18" charset="0"/>
                </a:rPr>
                <a:t>Câu</a:t>
              </a:r>
              <a:r>
                <a:rPr lang="en-US" altLang="vi-VN" sz="2800" b="1" kern="1200" dirty="0" smtClean="0">
                  <a:solidFill>
                    <a:schemeClr val="bg1"/>
                  </a:solidFill>
                  <a:latin typeface="Times New Roman" panose="02020603050405020304" pitchFamily="18" charset="0"/>
                  <a:cs typeface="Times New Roman" panose="02020603050405020304" pitchFamily="18" charset="0"/>
                </a:rPr>
                <a:t> </a:t>
              </a:r>
              <a:r>
                <a:rPr lang="en-US" altLang="vi-VN" sz="2400" b="1" kern="1200" dirty="0" smtClean="0">
                  <a:solidFill>
                    <a:schemeClr val="bg1"/>
                  </a:solidFill>
                  <a:latin typeface="Times New Roman" panose="02020603050405020304" pitchFamily="18" charset="0"/>
                  <a:cs typeface="Times New Roman" panose="02020603050405020304" pitchFamily="18" charset="0"/>
                </a:rPr>
                <a:t>6:</a:t>
              </a:r>
              <a:r>
                <a:rPr lang="en-US" sz="2400" dirty="0" smtClean="0">
                  <a:solidFill>
                    <a:schemeClr val="bg1"/>
                  </a:solidFill>
                  <a:latin typeface="Times New Roman" panose="02020603050405020304" pitchFamily="18" charset="0"/>
                  <a:cs typeface="Times New Roman" panose="02020603050405020304" pitchFamily="18" charset="0"/>
                </a:rPr>
                <a:t>Thước </a:t>
              </a:r>
              <a:r>
                <a:rPr lang="en-US" sz="2400" dirty="0" err="1">
                  <a:solidFill>
                    <a:schemeClr val="bg1"/>
                  </a:solidFill>
                  <a:latin typeface="Times New Roman" panose="02020603050405020304" pitchFamily="18" charset="0"/>
                  <a:cs typeface="Times New Roman" panose="02020603050405020304" pitchFamily="18" charset="0"/>
                </a:rPr>
                <a:t>phù</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hợp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a:t>
              </a:r>
              <a:r>
                <a:rPr lang="en-US" sz="2400" dirty="0">
                  <a:solidFill>
                    <a:schemeClr val="bg1"/>
                  </a:solidFill>
                  <a:latin typeface="Times New Roman" panose="02020603050405020304" pitchFamily="18" charset="0"/>
                  <a:cs typeface="Times New Roman" panose="02020603050405020304" pitchFamily="18" charset="0"/>
                </a:rPr>
                <a:t> vi </a:t>
              </a:r>
              <a:r>
                <a:rPr lang="en-US" sz="2400" dirty="0" err="1">
                  <a:solidFill>
                    <a:schemeClr val="bg1"/>
                  </a:solidFill>
                  <a:latin typeface="Times New Roman" panose="02020603050405020304" pitchFamily="18" charset="0"/>
                  <a:cs typeface="Times New Roman" panose="02020603050405020304" pitchFamily="18" charset="0"/>
                </a:rPr>
                <a:t>ngoài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miệng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cốc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endParaRPr lang="en-US" sz="2400" dirty="0">
                <a:solidFill>
                  <a:schemeClr val="bg1"/>
                </a:solidFill>
                <a:latin typeface="Times New Roman" panose="02020603050405020304" pitchFamily="18" charset="0"/>
                <a:cs typeface="Times New Roman" panose="02020603050405020304" pitchFamily="18" charset="0"/>
              </a:endParaRPr>
            </a:p>
            <a:p>
              <a:pPr>
                <a:lnSpc>
                  <a:spcPct val="150000"/>
                </a:lnSpc>
                <a:buClrTx/>
                <a:defRPr/>
              </a:pPr>
              <a:r>
                <a:rPr lang="en-US" altLang="vi-VN" sz="2400" b="1" kern="1200" dirty="0" smtClean="0">
                  <a:solidFill>
                    <a:schemeClr val="tx2">
                      <a:lumMod val="20000"/>
                      <a:lumOff val="80000"/>
                    </a:schemeClr>
                  </a:solidFill>
                  <a:latin typeface="Times New Roman" panose="02020603050405020304" pitchFamily="18" charset="0"/>
                  <a:cs typeface="Times New Roman" panose="02020603050405020304" pitchFamily="18" charset="0"/>
                </a:rPr>
                <a:t>. </a:t>
              </a:r>
              <a:r>
                <a:rPr lang="en-US" altLang="vi-VN" sz="2800" b="1" kern="1200" dirty="0" smtClean="0">
                  <a:solidFill>
                    <a:schemeClr val="bg1"/>
                  </a:solidFill>
                  <a:latin typeface="Times New Roman" panose="02020603050405020304" pitchFamily="18" charset="0"/>
                  <a:cs typeface="Times New Roman" panose="02020603050405020304" pitchFamily="18" charset="0"/>
                </a:rPr>
                <a:t>:</a:t>
              </a:r>
              <a:endParaRPr lang="vi-VN" altLang="vi-VN" sz="2800" b="1" kern="1200" dirty="0">
                <a:solidFill>
                  <a:schemeClr val="bg1"/>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540758" y="2185663"/>
            <a:ext cx="7050889" cy="886508"/>
            <a:chOff x="1429795" y="2143571"/>
            <a:chExt cx="2477424" cy="579356"/>
          </a:xfrm>
        </p:grpSpPr>
        <p:sp>
          <p:nvSpPr>
            <p:cNvPr id="10" name="Rounded Rectangle 9"/>
            <p:cNvSpPr/>
            <p:nvPr/>
          </p:nvSpPr>
          <p:spPr>
            <a:xfrm>
              <a:off x="1429795" y="2143571"/>
              <a:ext cx="922323"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ectangle 13"/>
            <p:cNvSpPr/>
            <p:nvPr/>
          </p:nvSpPr>
          <p:spPr>
            <a:xfrm>
              <a:off x="1504546" y="2143571"/>
              <a:ext cx="2402673" cy="475519"/>
            </a:xfrm>
            <a:prstGeom prst="rect">
              <a:avLst/>
            </a:prstGeom>
          </p:spPr>
          <p:txBody>
            <a:bodyPr wrap="square">
              <a:spAutoFit/>
            </a:bodyPr>
            <a:lstStyle/>
            <a:p>
              <a:endParaRPr lang="en-US" sz="2800" b="1" dirty="0">
                <a:solidFill>
                  <a:schemeClr val="bg1"/>
                </a:solidFill>
              </a:endParaRPr>
            </a:p>
          </p:txBody>
        </p:sp>
      </p:grpSp>
      <p:grpSp>
        <p:nvGrpSpPr>
          <p:cNvPr id="20" name="Group 19"/>
          <p:cNvGrpSpPr/>
          <p:nvPr/>
        </p:nvGrpSpPr>
        <p:grpSpPr>
          <a:xfrm>
            <a:off x="4704153" y="2123076"/>
            <a:ext cx="2760694" cy="940556"/>
            <a:chOff x="1403497" y="3588356"/>
            <a:chExt cx="2413591" cy="111477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Rectangle 14"/>
            <p:cNvSpPr/>
            <p:nvPr/>
          </p:nvSpPr>
          <p:spPr>
            <a:xfrm>
              <a:off x="1806345" y="3588356"/>
              <a:ext cx="1837564" cy="547181"/>
            </a:xfrm>
            <a:prstGeom prst="rect">
              <a:avLst/>
            </a:prstGeom>
          </p:spPr>
          <p:txBody>
            <a:bodyPr wrap="square">
              <a:spAutoFit/>
            </a:bodyPr>
            <a:lstStyle/>
            <a:p>
              <a:r>
                <a:rPr lang="en-US" sz="2400" b="1" dirty="0" err="1">
                  <a:solidFill>
                    <a:schemeClr val="bg1"/>
                  </a:solidFill>
                  <a:latin typeface="Times New Roman" panose="02020603050405020304" pitchFamily="18" charset="0"/>
                  <a:cs typeface="Times New Roman" panose="02020603050405020304" pitchFamily="18" charset="0"/>
                </a:rPr>
                <a:t>Thước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cuộn</a:t>
              </a:r>
              <a:r>
                <a:rPr lang="en-US" sz="2400" b="1" dirty="0">
                  <a:solidFill>
                    <a:schemeClr val="bg1"/>
                  </a:solidFill>
                  <a:latin typeface="Times New Roman" panose="02020603050405020304" pitchFamily="18" charset="0"/>
                  <a:cs typeface="Times New Roman" panose="02020603050405020304" pitchFamily="18" charset="0"/>
                </a:rPr>
                <a:t> </a:t>
              </a:r>
              <a:endParaRPr lang="en-US" sz="2400" b="1" dirty="0">
                <a:solidFill>
                  <a:schemeClr val="bg1"/>
                </a:solidFill>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578280" y="3504326"/>
            <a:ext cx="2388204" cy="950716"/>
            <a:chOff x="4976379" y="2082947"/>
            <a:chExt cx="4762027" cy="756332"/>
          </a:xfrm>
        </p:grpSpPr>
        <p:sp>
          <p:nvSpPr>
            <p:cNvPr id="12" name="Rounded Rectangle 11"/>
            <p:cNvSpPr/>
            <p:nvPr/>
          </p:nvSpPr>
          <p:spPr>
            <a:xfrm>
              <a:off x="4976379" y="2082947"/>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Rectangle 15"/>
            <p:cNvSpPr/>
            <p:nvPr/>
          </p:nvSpPr>
          <p:spPr>
            <a:xfrm>
              <a:off x="5470236" y="2194501"/>
              <a:ext cx="3774312" cy="367273"/>
            </a:xfrm>
            <a:prstGeom prst="rect">
              <a:avLst/>
            </a:prstGeom>
          </p:spPr>
          <p:txBody>
            <a:bodyPr wrap="square">
              <a:spAutoFit/>
            </a:bodyPr>
            <a:lstStyle/>
            <a:p>
              <a:r>
                <a:rPr lang="en-US" sz="2400" b="1" dirty="0" err="1">
                  <a:solidFill>
                    <a:schemeClr val="bg1"/>
                  </a:solidFill>
                  <a:latin typeface="Times New Roman" panose="02020603050405020304" pitchFamily="18" charset="0"/>
                  <a:cs typeface="Times New Roman" panose="02020603050405020304" pitchFamily="18" charset="0"/>
                </a:rPr>
                <a:t>Thước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dây</a:t>
              </a:r>
              <a:r>
                <a:rPr lang="en-US" sz="2400" b="1" dirty="0">
                  <a:solidFill>
                    <a:schemeClr val="bg1"/>
                  </a:solidFill>
                  <a:latin typeface="Times New Roman" panose="02020603050405020304" pitchFamily="18" charset="0"/>
                  <a:cs typeface="Times New Roman" panose="02020603050405020304" pitchFamily="18" charset="0"/>
                </a:rPr>
                <a:t> </a:t>
              </a:r>
              <a:endParaRPr lang="en-US" sz="2400" b="1" dirty="0">
                <a:solidFill>
                  <a:schemeClr val="bg1"/>
                </a:solidFill>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4805916" y="3671407"/>
            <a:ext cx="2658931" cy="721915"/>
            <a:chOff x="4943849" y="3616392"/>
            <a:chExt cx="2413591" cy="1086743"/>
          </a:xfrm>
        </p:grpSpPr>
        <p:sp>
          <p:nvSpPr>
            <p:cNvPr id="13" name="Rounded Rectangle 12"/>
            <p:cNvSpPr/>
            <p:nvPr/>
          </p:nvSpPr>
          <p:spPr>
            <a:xfrm>
              <a:off x="4943849" y="3629246"/>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Rectangle 17"/>
            <p:cNvSpPr/>
            <p:nvPr/>
          </p:nvSpPr>
          <p:spPr>
            <a:xfrm>
              <a:off x="5101129" y="3616392"/>
              <a:ext cx="183036" cy="787635"/>
            </a:xfrm>
            <a:prstGeom prst="rect">
              <a:avLst/>
            </a:prstGeom>
          </p:spPr>
          <p:txBody>
            <a:bodyPr wrap="none">
              <a:spAutoFit/>
            </a:bodyPr>
            <a:lstStyle/>
            <a:p>
              <a:r>
                <a:rPr lang="en-US" altLang="vi-VN" sz="2800" b="1"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solidFill>
                  <a:schemeClr val="bg1"/>
                </a:solidFill>
              </a:endParaRPr>
            </a:p>
          </p:txBody>
        </p:sp>
      </p:grpSp>
      <p:sp>
        <p:nvSpPr>
          <p:cNvPr id="23" name="TextBox 22"/>
          <p:cNvSpPr txBox="1"/>
          <p:nvPr/>
        </p:nvSpPr>
        <p:spPr>
          <a:xfrm>
            <a:off x="3355150" y="284246"/>
            <a:ext cx="2598033" cy="523220"/>
          </a:xfrm>
          <a:prstGeom prst="rect">
            <a:avLst/>
          </a:prstGeom>
          <a:noFill/>
        </p:spPr>
        <p:txBody>
          <a:bodyPr wrap="square" rtlCol="0">
            <a:spAutoFit/>
          </a:bodyPr>
          <a:lstStyle/>
          <a:p>
            <a:pPr algn="ctr"/>
            <a:r>
              <a:rPr lang="en-US" sz="2800" b="1" dirty="0" smtClean="0">
                <a:solidFill>
                  <a:srgbClr val="00518E"/>
                </a:solidFill>
                <a:latin typeface="Times New Roman" panose="02020603050405020304" pitchFamily="18" charset="0"/>
                <a:cs typeface="Times New Roman" panose="02020603050405020304" pitchFamily="18" charset="0"/>
              </a:rPr>
              <a:t>LUYỆN TẬP</a:t>
            </a:r>
            <a:endParaRPr lang="en-US" sz="2800" b="1" dirty="0">
              <a:solidFill>
                <a:srgbClr val="00518E"/>
              </a:solidFill>
              <a:latin typeface="Times New Roman" panose="02020603050405020304" pitchFamily="18" charset="0"/>
              <a:cs typeface="Times New Roman" panose="02020603050405020304" pitchFamily="18" charset="0"/>
            </a:endParaRPr>
          </a:p>
        </p:txBody>
      </p:sp>
      <p:sp>
        <p:nvSpPr>
          <p:cNvPr id="2" name="Rectangle 1"/>
          <p:cNvSpPr/>
          <p:nvPr/>
        </p:nvSpPr>
        <p:spPr>
          <a:xfrm>
            <a:off x="1047116" y="2251621"/>
            <a:ext cx="1882247" cy="468077"/>
          </a:xfrm>
          <a:prstGeom prst="rect">
            <a:avLst/>
          </a:prstGeom>
        </p:spPr>
        <p:txBody>
          <a:bodyPr wrap="none">
            <a:spAutoFit/>
          </a:bodyPr>
          <a:lstStyle/>
          <a:p>
            <a:pPr>
              <a:lnSpc>
                <a:spcPct val="107000"/>
              </a:lnSpc>
              <a:spcAft>
                <a:spcPts val="800"/>
              </a:spcAft>
            </a:pPr>
            <a:r>
              <a:rPr 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thẳng</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428039" y="3859177"/>
            <a:ext cx="1762021" cy="461665"/>
          </a:xfrm>
          <a:prstGeom prst="rect">
            <a:avLst/>
          </a:prstGeom>
        </p:spPr>
        <p:txBody>
          <a:bodyPr wrap="none">
            <a:spAutoFit/>
          </a:bodyPr>
          <a:lstStyle/>
          <a:p>
            <a:r>
              <a:rPr lang="en-US" sz="2400" b="1" dirty="0" err="1">
                <a:solidFill>
                  <a:schemeClr val="bg1"/>
                </a:solidFill>
                <a:latin typeface="Times New Roman" panose="02020603050405020304" pitchFamily="18" charset="0"/>
                <a:ea typeface="Calibri" panose="020F0502020204030204" pitchFamily="34" charset="0"/>
              </a:rPr>
              <a:t>Thước</a:t>
            </a:r>
            <a:r>
              <a:rPr lang="en-US" sz="2400" b="1" dirty="0">
                <a:solidFill>
                  <a:schemeClr val="bg1"/>
                </a:solidFill>
                <a:latin typeface="Times New Roman" panose="02020603050405020304" pitchFamily="18" charset="0"/>
                <a:ea typeface="Calibri" panose="020F0502020204030204" pitchFamily="34" charset="0"/>
              </a:rPr>
              <a:t> </a:t>
            </a:r>
            <a:r>
              <a:rPr lang="en-US" sz="2400" b="1" dirty="0" err="1">
                <a:solidFill>
                  <a:schemeClr val="bg1"/>
                </a:solidFill>
                <a:latin typeface="Times New Roman" panose="02020603050405020304" pitchFamily="18" charset="0"/>
                <a:ea typeface="Calibri" panose="020F0502020204030204" pitchFamily="34" charset="0"/>
              </a:rPr>
              <a:t>kẹp</a:t>
            </a:r>
            <a:r>
              <a:rPr lang="en-US" sz="2400" b="1" dirty="0">
                <a:solidFill>
                  <a:schemeClr val="tx1"/>
                </a:solidFill>
                <a:latin typeface="Times New Roman" panose="02020603050405020304" pitchFamily="18" charset="0"/>
                <a:ea typeface="Calibri" panose="020F0502020204030204" pitchFamily="34" charset="0"/>
              </a:rPr>
              <a:t>. </a:t>
            </a:r>
            <a:endParaRPr lang="en-US" sz="2400" b="1" dirty="0">
              <a:solidFill>
                <a:schemeClr val="tx1"/>
              </a:solidFill>
            </a:endParaRPr>
          </a:p>
        </p:txBody>
      </p:sp>
    </p:spTree>
    <p:extLst>
      <p:ext uri="{BB962C8B-B14F-4D97-AF65-F5344CB8AC3E}">
        <p14:creationId xmlns:p14="http://schemas.microsoft.com/office/powerpoint/2010/main" val="39798907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21"/>
                                        </p:tgtEl>
                                      </p:cBhvr>
                                      <p:by x="150000" y="150000"/>
                                    </p:animScale>
                                  </p:childTnLst>
                                </p:cTn>
                              </p:par>
                              <p:par>
                                <p:cTn id="27" presetID="16" presetClass="exit" presetSubtype="21" fill="hold" nodeType="withEffect">
                                  <p:stCondLst>
                                    <p:cond delay="0"/>
                                  </p:stCondLst>
                                  <p:childTnLst>
                                    <p:animEffect transition="out" filter="barn(inVertical)">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6" presetClass="exit" presetSubtype="32" fill="hold" nodeType="withEffect">
                                  <p:stCondLst>
                                    <p:cond delay="0"/>
                                  </p:stCondLst>
                                  <p:childTnLst>
                                    <p:animEffect transition="out" filter="circle(out)">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6" presetClass="exit" presetSubtype="32" fill="hold" nodeType="withEffect">
                                  <p:stCondLst>
                                    <p:cond delay="0"/>
                                  </p:stCondLst>
                                  <p:childTnLst>
                                    <p:animEffect transition="out" filter="circle(out)">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140" y="742295"/>
            <a:ext cx="7845246" cy="4401205"/>
          </a:xfrm>
          <a:prstGeom prst="rect">
            <a:avLst/>
          </a:prstGeom>
        </p:spPr>
        <p:txBody>
          <a:bodyPr wrap="square">
            <a:spAutoFit/>
          </a:bodyPr>
          <a:lstStyle/>
          <a:p>
            <a:pPr>
              <a:lnSpc>
                <a:spcPct val="150000"/>
              </a:lnSpc>
            </a:pP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7: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err="1">
                <a:latin typeface="Times New Roman" panose="02020603050405020304" pitchFamily="18" charset="0"/>
                <a:cs typeface="Times New Roman" panose="02020603050405020304" pitchFamily="18" charset="0"/>
              </a:rPr>
              <a:t>A.Lự</a:t>
            </a:r>
            <a:r>
              <a:rPr lang="vi-VN" sz="2800"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nSpc>
                <a:spcPct val="150000"/>
              </a:lnSpc>
            </a:pPr>
            <a:r>
              <a:rPr lang="en-US" sz="2800" dirty="0" smtClean="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nSpc>
                <a:spcPct val="150000"/>
              </a:lnSpc>
            </a:pPr>
            <a:r>
              <a:rPr lang="en-US" sz="2800" dirty="0" smtClean="0">
                <a:latin typeface="Times New Roman" panose="02020603050405020304" pitchFamily="18" charset="0"/>
                <a:cs typeface="Times New Roman" panose="02020603050405020304" pitchFamily="18" charset="0"/>
              </a:rPr>
              <a:t>D</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a:t>
            </a:r>
          </a:p>
          <a:p>
            <a:endParaRPr lang="vi-VN" sz="2800" b="1" dirty="0">
              <a:solidFill>
                <a:srgbClr val="0070C0"/>
              </a:solidFill>
              <a:latin typeface="Times New Roman" panose="02020603050405020304" pitchFamily="18" charset="0"/>
              <a:cs typeface="Times New Roman" panose="02020603050405020304" pitchFamily="18" charset="0"/>
            </a:endParaRPr>
          </a:p>
        </p:txBody>
      </p:sp>
      <p:sp>
        <p:nvSpPr>
          <p:cNvPr id="3" name="Flowchart: Connector 2"/>
          <p:cNvSpPr/>
          <p:nvPr/>
        </p:nvSpPr>
        <p:spPr>
          <a:xfrm>
            <a:off x="529140" y="2222205"/>
            <a:ext cx="474666" cy="372504"/>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Tree>
    <p:extLst>
      <p:ext uri="{BB962C8B-B14F-4D97-AF65-F5344CB8AC3E}">
        <p14:creationId xmlns:p14="http://schemas.microsoft.com/office/powerpoint/2010/main" val="92344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211" y="628612"/>
            <a:ext cx="8319912" cy="3170099"/>
          </a:xfrm>
          <a:prstGeom prst="rect">
            <a:avLst/>
          </a:prstGeom>
        </p:spPr>
        <p:txBody>
          <a:bodyPr wrap="square">
            <a:spAutoFit/>
          </a:bodyPr>
          <a:lstStyle/>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8:</a:t>
            </a:r>
            <a:r>
              <a:rPr lang="en-US" sz="2400" dirty="0">
                <a:latin typeface="Times New Roman" panose="02020603050405020304" pitchFamily="18" charset="0"/>
                <a:cs typeface="Times New Roman" panose="02020603050405020304" pitchFamily="18" charset="0"/>
              </a:rPr>
              <a:t> Cho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8 cm.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p>
          <a:p>
            <a:pPr marL="342900" indent="-342900">
              <a:lnSpc>
                <a:spcPct val="150000"/>
              </a:lnSpc>
              <a:buAutoNum type="alphaUcPeriod"/>
            </a:pPr>
            <a:r>
              <a:rPr lang="en-US" sz="2400" dirty="0" smtClean="0">
                <a:latin typeface="Times New Roman" panose="02020603050405020304" pitchFamily="18" charset="0"/>
                <a:cs typeface="Times New Roman" panose="02020603050405020304" pitchFamily="18" charset="0"/>
              </a:rPr>
              <a:t>0,1 </a:t>
            </a:r>
            <a:r>
              <a:rPr lang="en-US" sz="2400" dirty="0">
                <a:latin typeface="Times New Roman" panose="02020603050405020304" pitchFamily="18" charset="0"/>
                <a:cs typeface="Times New Roman" panose="02020603050405020304" pitchFamily="18" charset="0"/>
              </a:rPr>
              <a:t>cm                     B. 0,2 cm                  </a:t>
            </a:r>
            <a:endParaRPr lang="en-US" sz="2400" dirty="0" smtClean="0">
              <a:latin typeface="Times New Roman" panose="02020603050405020304" pitchFamily="18" charset="0"/>
              <a:cs typeface="Times New Roman" panose="02020603050405020304" pitchFamily="18" charset="0"/>
            </a:endParaRPr>
          </a:p>
          <a:p>
            <a:pPr marL="342900" indent="-342900">
              <a:lnSpc>
                <a:spcPct val="150000"/>
              </a:lnSpc>
              <a:buAutoNum type="alphaUcPeriod"/>
            </a:pPr>
            <a:r>
              <a:rPr lang="en-US"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1 mm                </a:t>
            </a:r>
            <a:r>
              <a:rPr lang="en-US"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D.0,2 mm</a:t>
            </a:r>
            <a:endParaRPr lang="en-US" sz="2400" dirty="0">
              <a:latin typeface="Times New Roman" panose="02020603050405020304" pitchFamily="18" charset="0"/>
              <a:cs typeface="Times New Roman" panose="02020603050405020304" pitchFamily="18" charset="0"/>
            </a:endParaRPr>
          </a:p>
          <a:p>
            <a:endParaRPr lang="vi-VN" sz="2800" b="1" dirty="0">
              <a:solidFill>
                <a:srgbClr val="0070C0"/>
              </a:solidFill>
              <a:latin typeface="+mj-lt"/>
            </a:endParaRPr>
          </a:p>
          <a:p>
            <a:r>
              <a:rPr lang="vi-VN" sz="2800" b="1" dirty="0">
                <a:solidFill>
                  <a:srgbClr val="0070C0"/>
                </a:solidFill>
                <a:latin typeface="+mj-lt"/>
              </a:rPr>
              <a:t> </a:t>
            </a:r>
          </a:p>
        </p:txBody>
      </p:sp>
      <p:sp>
        <p:nvSpPr>
          <p:cNvPr id="3" name="Flowchart: Connector 2"/>
          <p:cNvSpPr/>
          <p:nvPr/>
        </p:nvSpPr>
        <p:spPr>
          <a:xfrm>
            <a:off x="3108779" y="1890465"/>
            <a:ext cx="474666" cy="451556"/>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pic>
        <p:nvPicPr>
          <p:cNvPr id="7" name="image39.jpeg" descr="A picture containing shape  Description automatically generated"/>
          <p:cNvPicPr/>
          <p:nvPr/>
        </p:nvPicPr>
        <p:blipFill>
          <a:blip r:embed="rId2" cstate="print"/>
          <a:stretch>
            <a:fillRect/>
          </a:stretch>
        </p:blipFill>
        <p:spPr>
          <a:xfrm>
            <a:off x="2613194" y="3003470"/>
            <a:ext cx="2939415" cy="518795"/>
          </a:xfrm>
          <a:prstGeom prst="rect">
            <a:avLst/>
          </a:prstGeom>
        </p:spPr>
      </p:pic>
    </p:spTree>
    <p:extLst>
      <p:ext uri="{BB962C8B-B14F-4D97-AF65-F5344CB8AC3E}">
        <p14:creationId xmlns:p14="http://schemas.microsoft.com/office/powerpoint/2010/main" val="12613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onnector 2"/>
          <p:cNvSpPr/>
          <p:nvPr/>
        </p:nvSpPr>
        <p:spPr>
          <a:xfrm>
            <a:off x="1254643" y="1467293"/>
            <a:ext cx="474666" cy="444717"/>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
        <p:nvSpPr>
          <p:cNvPr id="4" name="Rectangle 3"/>
          <p:cNvSpPr/>
          <p:nvPr/>
        </p:nvSpPr>
        <p:spPr>
          <a:xfrm>
            <a:off x="1254643" y="595957"/>
            <a:ext cx="7060018" cy="4059253"/>
          </a:xfrm>
          <a:prstGeom prst="rect">
            <a:avLst/>
          </a:prstGeom>
        </p:spPr>
        <p:txBody>
          <a:bodyPr wrap="square">
            <a:spAutoFit/>
          </a:bodyPr>
          <a:lstStyle/>
          <a:p>
            <a:pPr>
              <a:lnSpc>
                <a:spcPct val="107000"/>
              </a:lnSpc>
              <a:spcAft>
                <a:spcPts val="800"/>
              </a:spcAft>
            </a:pP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10: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GHĐ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dài</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ĐCNN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GHĐ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ĐCNN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thước</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D.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GHĐ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nhỏ</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375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89722" y="188298"/>
            <a:ext cx="8154278" cy="5078313"/>
            <a:chOff x="989722" y="923452"/>
            <a:chExt cx="8154278" cy="5078313"/>
          </a:xfrm>
        </p:grpSpPr>
        <p:sp>
          <p:nvSpPr>
            <p:cNvPr id="3" name="Rectangle 2">
              <a:extLst>
                <a:ext uri="{FF2B5EF4-FFF2-40B4-BE49-F238E27FC236}">
                  <a16:creationId xmlns:a16="http://schemas.microsoft.com/office/drawing/2014/main" id="{FCD0061C-176C-4EFB-A4F7-379DE55B5C7E}"/>
                </a:ext>
              </a:extLst>
            </p:cNvPr>
            <p:cNvSpPr>
              <a:spLocks noChangeArrowheads="1"/>
            </p:cNvSpPr>
            <p:nvPr/>
          </p:nvSpPr>
          <p:spPr bwMode="auto">
            <a:xfrm>
              <a:off x="989722" y="923452"/>
              <a:ext cx="8154278" cy="5078313"/>
            </a:xfrm>
            <a:prstGeom prst="rect">
              <a:avLst/>
            </a:prstGeom>
            <a:noFill/>
            <a:ln>
              <a:noFill/>
            </a:ln>
            <a:effectLst>
              <a:prstShdw prst="shdw17" dist="17961" dir="2700000">
                <a:srgbClr val="BBE0E3">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tabLst>
                  <a:tab pos="563563" algn="l"/>
                </a:tabLst>
                <a:defRPr>
                  <a:solidFill>
                    <a:schemeClr val="tx1"/>
                  </a:solidFill>
                  <a:latin typeface="Arial" panose="020B0604020202020204" pitchFamily="34" charset="0"/>
                  <a:cs typeface="Arial" panose="020B0604020202020204" pitchFamily="34" charset="0"/>
                </a:defRPr>
              </a:lvl1pPr>
              <a:lvl2pPr>
                <a:tabLst>
                  <a:tab pos="563563" algn="l"/>
                </a:tabLst>
                <a:defRPr>
                  <a:solidFill>
                    <a:schemeClr val="tx1"/>
                  </a:solidFill>
                  <a:latin typeface="Arial" panose="020B0604020202020204" pitchFamily="34" charset="0"/>
                  <a:cs typeface="Arial" panose="020B0604020202020204" pitchFamily="34" charset="0"/>
                </a:defRPr>
              </a:lvl2pPr>
              <a:lvl3pPr>
                <a:tabLst>
                  <a:tab pos="563563" algn="l"/>
                </a:tabLst>
                <a:defRPr>
                  <a:solidFill>
                    <a:schemeClr val="tx1"/>
                  </a:solidFill>
                  <a:latin typeface="Arial" panose="020B0604020202020204" pitchFamily="34" charset="0"/>
                  <a:cs typeface="Arial" panose="020B0604020202020204" pitchFamily="34" charset="0"/>
                </a:defRPr>
              </a:lvl3pPr>
              <a:lvl4pPr>
                <a:tabLst>
                  <a:tab pos="563563" algn="l"/>
                </a:tabLst>
                <a:defRPr>
                  <a:solidFill>
                    <a:schemeClr val="tx1"/>
                  </a:solidFill>
                  <a:latin typeface="Arial" panose="020B0604020202020204" pitchFamily="34" charset="0"/>
                  <a:cs typeface="Arial" panose="020B0604020202020204" pitchFamily="34" charset="0"/>
                </a:defRPr>
              </a:lvl4pPr>
              <a:lvl5pPr>
                <a:tabLst>
                  <a:tab pos="563563"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spcBef>
                  <a:spcPts val="0"/>
                </a:spcBef>
                <a:spcAft>
                  <a:spcPts val="0"/>
                </a:spcAft>
                <a:buClrTx/>
                <a:buSzTx/>
                <a:buFontTx/>
                <a:buNone/>
                <a:tabLst>
                  <a:tab pos="563563" algn="l"/>
                </a:tabLst>
                <a:defRPr/>
              </a:pPr>
              <a:r>
                <a:rPr kumimoji="0" lang="en-US" altLang="vi-VN" sz="2800" b="1" i="0" u="none" strike="noStrike" kern="1200" cap="none" spc="0" normalizeH="0" baseline="0" noProof="0" dirty="0" err="1">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vi-VN" sz="2800" b="1" i="0" u="none" strike="noStrike" kern="1200" cap="none" spc="0" normalizeH="0" baseline="0" noProof="0" dirty="0">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1" i="0" u="none" strike="noStrike" kern="1200" cap="none" spc="0" normalizeH="0" baseline="0" noProof="0" dirty="0" smtClean="0">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11. </a:t>
              </a:r>
              <a:r>
                <a:rPr kumimoji="0" lang="fr-FR" sz="2800" b="1"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Đơn</a:t>
              </a:r>
              <a:r>
                <a:rPr kumimoji="0" lang="fr-FR"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vị</a:t>
              </a:r>
              <a:r>
                <a:rPr kumimoji="0" lang="fr-FR"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dùng</a:t>
              </a:r>
              <a:r>
                <a:rPr kumimoji="0" lang="fr-FR"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để</a:t>
              </a:r>
              <a:r>
                <a:rPr kumimoji="0" lang="fr-FR"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đo</a:t>
              </a:r>
              <a:r>
                <a:rPr kumimoji="0" lang="fr-FR"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chiều</a:t>
              </a:r>
              <a:r>
                <a:rPr kumimoji="0" lang="fr-FR"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dài</a:t>
              </a:r>
              <a:r>
                <a:rPr kumimoji="0" lang="fr-FR"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của</a:t>
              </a:r>
              <a:r>
                <a:rPr kumimoji="0" lang="fr-FR"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một</a:t>
              </a:r>
              <a:r>
                <a:rPr kumimoji="0" lang="fr-FR"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vật</a:t>
              </a:r>
              <a:r>
                <a:rPr kumimoji="0" lang="fr-FR"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là</a:t>
              </a:r>
              <a:endParaRPr kumimoji="0" lang="vi-VN"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spcBef>
                  <a:spcPts val="0"/>
                </a:spcBef>
                <a:spcAft>
                  <a:spcPts val="0"/>
                </a:spcAft>
                <a:buClrTx/>
                <a:buSzTx/>
                <a:buFontTx/>
                <a:buNone/>
                <a:tabLst>
                  <a:tab pos="563563" algn="l"/>
                </a:tabLst>
                <a:defRPr/>
              </a:pPr>
              <a:r>
                <a:rPr kumimoji="0" lang="en-US"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 m</a:t>
              </a:r>
              <a:r>
                <a:rPr kumimoji="0" lang="en-US" sz="2800" b="1" i="0" u="none" strike="noStrike" kern="1200" cap="none" spc="0" normalizeH="0" baseline="30000" noProof="0" dirty="0">
                  <a:ln>
                    <a:noFill/>
                  </a:ln>
                  <a:solidFill>
                    <a:srgbClr val="005DA2"/>
                  </a:solidFill>
                  <a:effectLst/>
                  <a:uLnTx/>
                  <a:uFillTx/>
                  <a:latin typeface="Times New Roman" panose="02020603050405020304" pitchFamily="18" charset="0"/>
                  <a:cs typeface="Times New Roman" panose="02020603050405020304" pitchFamily="18" charset="0"/>
                </a:rPr>
                <a:t>2</a:t>
              </a:r>
              <a:r>
                <a:rPr kumimoji="0" lang="en-US"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B. m 	             C. kg </a:t>
              </a:r>
              <a:r>
                <a:rPr kumimoji="0" lang="en-US" sz="2800" b="1" i="0" u="none" strike="noStrike" kern="1200" cap="none" spc="0" normalizeH="0" baseline="0" noProof="0" dirty="0" smtClean="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D. </a:t>
              </a:r>
              <a:r>
                <a:rPr kumimoji="0" lang="en-US" sz="2800" b="1" i="1"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l</a:t>
              </a:r>
              <a:r>
                <a:rPr kumimoji="0" lang="en-US"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a:t>
              </a:r>
              <a:endParaRPr kumimoji="0" lang="en-US" altLang="vi-VN" sz="2800" b="1" i="0" u="none" strike="noStrike" kern="1200" cap="none" spc="0" normalizeH="0" baseline="0" noProof="0" dirty="0">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defTabSz="914400" eaLnBrk="1" fontAlgn="auto" latinLnBrk="0" hangingPunct="1">
                <a:spcBef>
                  <a:spcPts val="0"/>
                </a:spcBef>
                <a:spcAft>
                  <a:spcPts val="0"/>
                </a:spcAft>
                <a:buClrTx/>
                <a:buSzTx/>
                <a:buFontTx/>
                <a:buNone/>
                <a:tabLst>
                  <a:tab pos="563563" algn="l"/>
                </a:tabLst>
                <a:defRPr/>
              </a:pPr>
              <a:r>
                <a:rPr kumimoji="0" lang="en-US" altLang="vi-VN" sz="2800" b="1" i="0" u="none" strike="noStrike" kern="1200" cap="none" spc="0" normalizeH="0" baseline="0" noProof="0" dirty="0" err="1">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vi-VN" sz="2800" b="1" i="0" u="none" strike="noStrike" kern="1200" cap="none" spc="0" normalizeH="0" baseline="0" noProof="0" dirty="0">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1" i="0" u="none" strike="noStrike" kern="1200" cap="none" spc="0" normalizeH="0" baseline="0" noProof="0" dirty="0" smtClean="0">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12. </a:t>
              </a:r>
              <a:r>
                <a:rPr kumimoji="0" lang="fr-FR" sz="2800" b="1"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Xác</a:t>
              </a:r>
              <a:r>
                <a:rPr kumimoji="0" lang="fr-FR"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định</a:t>
              </a:r>
              <a:r>
                <a:rPr kumimoji="0" lang="fr-FR"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giới</a:t>
              </a:r>
              <a:r>
                <a:rPr kumimoji="0" lang="fr-FR"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hạn</a:t>
              </a:r>
              <a:r>
                <a:rPr kumimoji="0" lang="fr-FR"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đo</a:t>
              </a:r>
              <a:r>
                <a:rPr kumimoji="0" lang="fr-FR"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(GHĐ) </a:t>
              </a:r>
              <a:r>
                <a:rPr kumimoji="0" lang="fr-FR" sz="2800" b="1"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và</a:t>
              </a:r>
              <a:r>
                <a:rPr kumimoji="0" lang="fr-FR"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độ</a:t>
              </a:r>
              <a:r>
                <a:rPr kumimoji="0" lang="fr-FR"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chia </a:t>
              </a:r>
              <a:r>
                <a:rPr kumimoji="0" lang="fr-FR" sz="2800" b="1"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nhỏ</a:t>
              </a:r>
              <a:r>
                <a:rPr kumimoji="0" lang="fr-FR"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nhất</a:t>
              </a:r>
              <a:r>
                <a:rPr kumimoji="0" lang="fr-FR"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(ĐCNN) </a:t>
              </a:r>
              <a:r>
                <a:rPr kumimoji="0" lang="fr-FR" sz="2800" b="1"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của</a:t>
              </a:r>
              <a:r>
                <a:rPr kumimoji="0" lang="fr-FR"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thước</a:t>
              </a:r>
              <a:r>
                <a:rPr kumimoji="0" lang="fr-FR"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trong</a:t>
              </a:r>
              <a:r>
                <a:rPr kumimoji="0" lang="fr-FR"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hình</a:t>
              </a:r>
              <a:endParaRPr kumimoji="0" lang="fr-FR"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spcBef>
                  <a:spcPts val="0"/>
                </a:spcBef>
                <a:spcAft>
                  <a:spcPts val="0"/>
                </a:spcAft>
                <a:buClrTx/>
                <a:buSzTx/>
                <a:buFontTx/>
                <a:buNone/>
                <a:tabLst>
                  <a:tab pos="563563" algn="l"/>
                </a:tabLst>
                <a:defRPr/>
              </a:pPr>
              <a:endParaRPr kumimoji="0" lang="en-US"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spcBef>
                  <a:spcPts val="0"/>
                </a:spcBef>
                <a:spcAft>
                  <a:spcPts val="0"/>
                </a:spcAft>
                <a:buClrTx/>
                <a:buSzTx/>
                <a:buFontTx/>
                <a:buNone/>
                <a:tabLst>
                  <a:tab pos="563563" algn="l"/>
                </a:tabLst>
                <a:defRPr/>
              </a:pPr>
              <a:endParaRPr kumimoji="0" lang="en-US"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spcBef>
                  <a:spcPts val="0"/>
                </a:spcBef>
                <a:spcAft>
                  <a:spcPts val="0"/>
                </a:spcAft>
                <a:buClrTx/>
                <a:buSzTx/>
                <a:buFontTx/>
                <a:buNone/>
                <a:tabLst>
                  <a:tab pos="563563" algn="l"/>
                </a:tabLst>
                <a:defRPr/>
              </a:pPr>
              <a:r>
                <a:rPr kumimoji="0" lang="fr-FR" sz="2400" b="1" i="0" u="none" strike="noStrike" kern="1200" cap="none" spc="0" normalizeH="0" baseline="0" noProof="0" dirty="0" smtClean="0">
                  <a:ln>
                    <a:noFill/>
                  </a:ln>
                  <a:solidFill>
                    <a:srgbClr val="005DA2"/>
                  </a:solidFill>
                  <a:effectLst/>
                  <a:uLnTx/>
                  <a:uFillTx/>
                  <a:latin typeface="Times New Roman" panose="02020603050405020304" pitchFamily="18" charset="0"/>
                  <a:cs typeface="Times New Roman" panose="02020603050405020304" pitchFamily="18" charset="0"/>
                </a:rPr>
                <a:t> </a:t>
              </a:r>
              <a:endParaRPr lang="fr-FR" sz="2400" b="1" kern="1200" dirty="0">
                <a:solidFill>
                  <a:srgbClr val="005DA2"/>
                </a:solidFill>
                <a:latin typeface="Times New Roman" panose="02020603050405020304" pitchFamily="18" charset="0"/>
                <a:cs typeface="Times New Roman" panose="02020603050405020304" pitchFamily="18" charset="0"/>
              </a:endParaRPr>
            </a:p>
            <a:p>
              <a:pPr marL="514350" marR="0" lvl="0" indent="-514350" defTabSz="914400" eaLnBrk="1" fontAlgn="auto" latinLnBrk="0" hangingPunct="1">
                <a:spcBef>
                  <a:spcPts val="0"/>
                </a:spcBef>
                <a:spcAft>
                  <a:spcPts val="0"/>
                </a:spcAft>
                <a:buClrTx/>
                <a:buSzTx/>
                <a:buFontTx/>
                <a:buAutoNum type="alphaUcPeriod"/>
                <a:tabLst>
                  <a:tab pos="563563" algn="l"/>
                </a:tabLst>
                <a:defRPr/>
              </a:pPr>
              <a:r>
                <a:rPr kumimoji="0" lang="fr-FR" sz="2600" b="1" i="0" u="none" strike="noStrike" kern="1200" cap="none" spc="0" normalizeH="0" baseline="0" noProof="0" dirty="0" smtClean="0">
                  <a:ln>
                    <a:noFill/>
                  </a:ln>
                  <a:solidFill>
                    <a:srgbClr val="005DA2"/>
                  </a:solidFill>
                  <a:effectLst/>
                  <a:uLnTx/>
                  <a:uFillTx/>
                  <a:latin typeface="Times New Roman" panose="02020603050405020304" pitchFamily="18" charset="0"/>
                  <a:cs typeface="Times New Roman" panose="02020603050405020304" pitchFamily="18" charset="0"/>
                </a:rPr>
                <a:t>GHĐ </a:t>
              </a:r>
              <a:r>
                <a:rPr kumimoji="0" lang="fr-FR" sz="26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10cm ; ĐCNN 0 cm </a:t>
              </a:r>
              <a:r>
                <a:rPr kumimoji="0" lang="fr-FR" sz="2600" b="1" i="0" u="none" strike="noStrike" kern="1200" cap="none" spc="0" normalizeH="0" baseline="0" noProof="0" dirty="0" smtClean="0">
                  <a:ln>
                    <a:noFill/>
                  </a:ln>
                  <a:solidFill>
                    <a:srgbClr val="005DA2"/>
                  </a:solidFill>
                  <a:effectLst/>
                  <a:uLnTx/>
                  <a:uFillTx/>
                  <a:latin typeface="Times New Roman" panose="02020603050405020304" pitchFamily="18" charset="0"/>
                  <a:cs typeface="Times New Roman" panose="02020603050405020304" pitchFamily="18" charset="0"/>
                </a:rPr>
                <a:t> </a:t>
              </a:r>
            </a:p>
            <a:p>
              <a:pPr marL="514350" marR="0" lvl="0" indent="-514350" defTabSz="914400" eaLnBrk="1" fontAlgn="auto" latinLnBrk="0" hangingPunct="1">
                <a:spcBef>
                  <a:spcPts val="0"/>
                </a:spcBef>
                <a:spcAft>
                  <a:spcPts val="0"/>
                </a:spcAft>
                <a:buClrTx/>
                <a:buSzTx/>
                <a:buFontTx/>
                <a:buAutoNum type="alphaUcPeriod"/>
                <a:tabLst>
                  <a:tab pos="563563" algn="l"/>
                </a:tabLst>
                <a:defRPr/>
              </a:pPr>
              <a:r>
                <a:rPr kumimoji="0" lang="fr-FR" sz="2600" b="1" i="0" u="none" strike="noStrike" kern="1200" cap="none" spc="0" normalizeH="0" baseline="0" noProof="0" dirty="0" smtClean="0">
                  <a:ln>
                    <a:noFill/>
                  </a:ln>
                  <a:solidFill>
                    <a:srgbClr val="005DA2"/>
                  </a:solidFill>
                  <a:effectLst/>
                  <a:uLnTx/>
                  <a:uFillTx/>
                  <a:latin typeface="Times New Roman" panose="02020603050405020304" pitchFamily="18" charset="0"/>
                  <a:cs typeface="Times New Roman" panose="02020603050405020304" pitchFamily="18" charset="0"/>
                </a:rPr>
                <a:t>B</a:t>
              </a:r>
              <a:r>
                <a:rPr kumimoji="0" lang="fr-FR" sz="26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GHĐ 10cm ; ĐCNN </a:t>
              </a:r>
              <a:r>
                <a:rPr kumimoji="0" lang="fr-FR" sz="2600" b="1" i="0" u="none" strike="noStrike" kern="1200" cap="none" spc="0" normalizeH="0" baseline="0" noProof="0" dirty="0" smtClean="0">
                  <a:ln>
                    <a:noFill/>
                  </a:ln>
                  <a:solidFill>
                    <a:srgbClr val="005DA2"/>
                  </a:solidFill>
                  <a:effectLst/>
                  <a:uLnTx/>
                  <a:uFillTx/>
                  <a:latin typeface="Times New Roman" panose="02020603050405020304" pitchFamily="18" charset="0"/>
                  <a:cs typeface="Times New Roman" panose="02020603050405020304" pitchFamily="18" charset="0"/>
                </a:rPr>
                <a:t>1cm.</a:t>
              </a:r>
              <a:endParaRPr kumimoji="0" lang="vi-VN" sz="2600" b="1" i="0" u="none" strike="noStrike" kern="1200" cap="none" spc="0" normalizeH="0" baseline="0" noProof="0" dirty="0" smtClean="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spcBef>
                  <a:spcPts val="0"/>
                </a:spcBef>
                <a:spcAft>
                  <a:spcPts val="0"/>
                </a:spcAft>
                <a:buClrTx/>
                <a:buSzTx/>
                <a:buFontTx/>
                <a:buNone/>
                <a:tabLst>
                  <a:tab pos="563563" algn="l"/>
                </a:tabLst>
                <a:defRPr/>
              </a:pPr>
              <a:r>
                <a:rPr kumimoji="0" lang="fr-FR" sz="2600" b="1" i="0" u="none" strike="noStrike" kern="1200" cap="none" spc="0" normalizeH="0" baseline="0" noProof="0" dirty="0" smtClean="0">
                  <a:ln>
                    <a:noFill/>
                  </a:ln>
                  <a:solidFill>
                    <a:srgbClr val="005DA2"/>
                  </a:solidFill>
                  <a:effectLst/>
                  <a:uLnTx/>
                  <a:uFillTx/>
                  <a:latin typeface="Times New Roman" panose="02020603050405020304" pitchFamily="18" charset="0"/>
                  <a:cs typeface="Times New Roman" panose="02020603050405020304" pitchFamily="18" charset="0"/>
                </a:rPr>
                <a:t>C. GHĐ 10cm ; ĐCNN 0,5cm. </a:t>
              </a:r>
            </a:p>
            <a:p>
              <a:pPr marL="0" marR="0" lvl="0" indent="0" defTabSz="914400" eaLnBrk="1" fontAlgn="auto" latinLnBrk="0" hangingPunct="1">
                <a:spcBef>
                  <a:spcPts val="0"/>
                </a:spcBef>
                <a:spcAft>
                  <a:spcPts val="0"/>
                </a:spcAft>
                <a:buClrTx/>
                <a:buSzTx/>
                <a:buFontTx/>
                <a:buNone/>
                <a:tabLst>
                  <a:tab pos="563563" algn="l"/>
                </a:tabLst>
                <a:defRPr/>
              </a:pPr>
              <a:r>
                <a:rPr kumimoji="0" lang="fr-FR" sz="2600" b="1" i="0" u="none" strike="noStrike" kern="1200" cap="none" spc="0" normalizeH="0" baseline="0" noProof="0" dirty="0" smtClean="0">
                  <a:ln>
                    <a:noFill/>
                  </a:ln>
                  <a:solidFill>
                    <a:srgbClr val="005DA2"/>
                  </a:solidFill>
                  <a:effectLst/>
                  <a:uLnTx/>
                  <a:uFillTx/>
                  <a:latin typeface="Times New Roman" panose="02020603050405020304" pitchFamily="18" charset="0"/>
                  <a:cs typeface="Times New Roman" panose="02020603050405020304" pitchFamily="18" charset="0"/>
                </a:rPr>
                <a:t>D. GHĐ 10cm ; ĐCNN 1mm.</a:t>
              </a:r>
              <a:endParaRPr kumimoji="0" lang="vi-VN" sz="2600" b="1" i="0" u="none" strike="noStrike" kern="1200" cap="none" spc="0" normalizeH="0" baseline="0" noProof="0" dirty="0" smtClean="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spcBef>
                  <a:spcPts val="0"/>
                </a:spcBef>
                <a:spcAft>
                  <a:spcPts val="0"/>
                </a:spcAft>
                <a:buClrTx/>
                <a:buSzTx/>
                <a:buFontTx/>
                <a:buNone/>
                <a:tabLst>
                  <a:tab pos="563563" algn="l"/>
                </a:tabLst>
                <a:defRPr/>
              </a:pPr>
              <a:endParaRPr kumimoji="0" lang="vi-VN" altLang="vi-VN" sz="2800" b="1"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p:txBody>
        </p:sp>
        <p:pic>
          <p:nvPicPr>
            <p:cNvPr id="4" name="Picture 1">
              <a:extLst>
                <a:ext uri="{FF2B5EF4-FFF2-40B4-BE49-F238E27FC236}">
                  <a16:creationId xmlns:a16="http://schemas.microsoft.com/office/drawing/2014/main" id="{6F45669E-4D64-48AD-9327-BC7074670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722" y="2637342"/>
              <a:ext cx="6362344"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Flowchart: Connector 4"/>
          <p:cNvSpPr/>
          <p:nvPr/>
        </p:nvSpPr>
        <p:spPr>
          <a:xfrm>
            <a:off x="3719339" y="678646"/>
            <a:ext cx="451555" cy="451556"/>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
        <p:nvSpPr>
          <p:cNvPr id="6" name="Flowchart: Connector 5"/>
          <p:cNvSpPr/>
          <p:nvPr/>
        </p:nvSpPr>
        <p:spPr>
          <a:xfrm>
            <a:off x="989722" y="3937265"/>
            <a:ext cx="474666" cy="451556"/>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Tree>
    <p:extLst>
      <p:ext uri="{BB962C8B-B14F-4D97-AF65-F5344CB8AC3E}">
        <p14:creationId xmlns:p14="http://schemas.microsoft.com/office/powerpoint/2010/main" val="852041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8215" y="-13773"/>
            <a:ext cx="2769326" cy="507831"/>
          </a:xfrm>
          <a:prstGeom prst="rect">
            <a:avLst/>
          </a:prstGeom>
        </p:spPr>
        <p:txBody>
          <a:bodyPr wrap="square">
            <a:spAutoFit/>
          </a:bodyPr>
          <a:lstStyle/>
          <a:p>
            <a:pPr algn="ctr"/>
            <a:r>
              <a:rPr lang="en-US" sz="2700" dirty="0">
                <a:solidFill>
                  <a:srgbClr val="FF0000"/>
                </a:solidFill>
                <a:latin typeface="Times New Roman" pitchFamily="18" charset="0"/>
                <a:cs typeface="Times New Roman" pitchFamily="18" charset="0"/>
              </a:rPr>
              <a:t>TỰ LUẬN</a:t>
            </a:r>
            <a:endParaRPr lang="vi-VN" sz="2700" dirty="0">
              <a:solidFill>
                <a:srgbClr val="FF0000"/>
              </a:solidFill>
              <a:latin typeface="Times New Roman" pitchFamily="18" charset="0"/>
              <a:cs typeface="Times New Roman" pitchFamily="18" charset="0"/>
            </a:endParaRPr>
          </a:p>
        </p:txBody>
      </p:sp>
      <p:sp>
        <p:nvSpPr>
          <p:cNvPr id="5" name="Cloud Callout 4"/>
          <p:cNvSpPr/>
          <p:nvPr/>
        </p:nvSpPr>
        <p:spPr>
          <a:xfrm>
            <a:off x="146958" y="196032"/>
            <a:ext cx="4297452" cy="3291447"/>
          </a:xfrm>
          <a:prstGeom prst="cloudCallout">
            <a:avLst>
              <a:gd name="adj1" fmla="val -48585"/>
              <a:gd name="adj2" fmla="val 468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pPr>
            <a:r>
              <a:rPr lang="en-US" sz="1050">
                <a:latin typeface="Times New Roman" panose="02020603050405020304" pitchFamily="18" charset="0"/>
                <a:ea typeface="Calibri" panose="020F0502020204030204" pitchFamily="34" charset="0"/>
                <a:cs typeface="Times New Roman" panose="02020603050405020304" pitchFamily="18" charset="0"/>
              </a:rPr>
              <a:t>Câu 1 (NB) Kể cấc hạt dưới nguyên tử? những hạt nào mang điện?</a:t>
            </a:r>
          </a:p>
        </p:txBody>
      </p:sp>
      <p:sp>
        <p:nvSpPr>
          <p:cNvPr id="2" name="TextBox 1"/>
          <p:cNvSpPr txBox="1"/>
          <p:nvPr/>
        </p:nvSpPr>
        <p:spPr>
          <a:xfrm>
            <a:off x="852351" y="703863"/>
            <a:ext cx="3996096" cy="2308324"/>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a.1,2km = ………m</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350dm =  ……….cm,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50cm </a:t>
            </a:r>
            <a:r>
              <a:rPr lang="en-US" sz="2400" dirty="0">
                <a:latin typeface="Times New Roman" panose="02020603050405020304" pitchFamily="18" charset="0"/>
                <a:cs typeface="Times New Roman" panose="02020603050405020304" pitchFamily="18" charset="0"/>
              </a:rPr>
              <a:t>= …………m,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20m </a:t>
            </a:r>
            <a:r>
              <a:rPr lang="en-US" sz="2400" dirty="0">
                <a:latin typeface="Times New Roman" panose="02020603050405020304" pitchFamily="18" charset="0"/>
                <a:cs typeface="Times New Roman" panose="02020603050405020304" pitchFamily="18" charset="0"/>
              </a:rPr>
              <a:t>= ……………..km</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9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8215" y="-13773"/>
            <a:ext cx="2769326" cy="507831"/>
          </a:xfrm>
          <a:prstGeom prst="rect">
            <a:avLst/>
          </a:prstGeom>
        </p:spPr>
        <p:txBody>
          <a:bodyPr wrap="square">
            <a:spAutoFit/>
          </a:bodyPr>
          <a:lstStyle/>
          <a:p>
            <a:pPr algn="ctr"/>
            <a:r>
              <a:rPr lang="en-US" sz="2700" dirty="0">
                <a:solidFill>
                  <a:srgbClr val="FF0000"/>
                </a:solidFill>
                <a:latin typeface="Times New Roman" pitchFamily="18" charset="0"/>
                <a:cs typeface="Times New Roman" pitchFamily="18" charset="0"/>
              </a:rPr>
              <a:t>TỰ LUẬN</a:t>
            </a:r>
            <a:endParaRPr lang="vi-VN" sz="2700" dirty="0">
              <a:solidFill>
                <a:srgbClr val="FF0000"/>
              </a:solidFill>
              <a:latin typeface="Times New Roman" pitchFamily="18" charset="0"/>
              <a:cs typeface="Times New Roman" pitchFamily="18" charset="0"/>
            </a:endParaRPr>
          </a:p>
        </p:txBody>
      </p:sp>
      <p:sp>
        <p:nvSpPr>
          <p:cNvPr id="5" name="Cloud Callout 4"/>
          <p:cNvSpPr/>
          <p:nvPr/>
        </p:nvSpPr>
        <p:spPr>
          <a:xfrm>
            <a:off x="146957" y="196032"/>
            <a:ext cx="4733387" cy="5503019"/>
          </a:xfrm>
          <a:prstGeom prst="cloudCallout">
            <a:avLst>
              <a:gd name="adj1" fmla="val -48585"/>
              <a:gd name="adj2" fmla="val 468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pPr>
            <a:r>
              <a:rPr lang="en-US" sz="1050">
                <a:latin typeface="Times New Roman" panose="02020603050405020304" pitchFamily="18" charset="0"/>
                <a:ea typeface="Calibri" panose="020F0502020204030204" pitchFamily="34" charset="0"/>
                <a:cs typeface="Times New Roman" panose="02020603050405020304" pitchFamily="18" charset="0"/>
              </a:rPr>
              <a:t>Câu 1 (NB) Kể cấc hạt dưới nguyên tử? những hạt nào mang điện?</a:t>
            </a:r>
          </a:p>
        </p:txBody>
      </p:sp>
      <p:sp>
        <p:nvSpPr>
          <p:cNvPr id="2" name="TextBox 1"/>
          <p:cNvSpPr txBox="1"/>
          <p:nvPr/>
        </p:nvSpPr>
        <p:spPr>
          <a:xfrm>
            <a:off x="538842" y="1006952"/>
            <a:ext cx="3974831" cy="4401205"/>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Bài</a:t>
            </a:r>
            <a:r>
              <a:rPr lang="en-US" sz="2000" b="1" dirty="0">
                <a:latin typeface="Times New Roman" panose="02020603050405020304" pitchFamily="18" charset="0"/>
                <a:cs typeface="Times New Roman" panose="02020603050405020304" pitchFamily="18" charset="0"/>
              </a:rPr>
              <a:t> 2:</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nay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mét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cs typeface="Times New Roman" panose="02020603050405020304" pitchFamily="18" charset="0"/>
              </a:rPr>
              <a:t>Màn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máy</a:t>
            </a:r>
            <a:r>
              <a:rPr lang="en-US" sz="2000" dirty="0">
                <a:latin typeface="Times New Roman" panose="02020603050405020304" pitchFamily="18" charset="0"/>
                <a:cs typeface="Times New Roman" panose="02020603050405020304" pitchFamily="18" charset="0"/>
              </a:rPr>
              <a:t> vi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17 inch (17)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nghĩa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TPHCM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máy</a:t>
            </a:r>
            <a:r>
              <a:rPr lang="en-US" sz="2000" dirty="0">
                <a:latin typeface="Times New Roman" panose="02020603050405020304" pitchFamily="18" charset="0"/>
                <a:cs typeface="Times New Roman" panose="02020603050405020304" pitchFamily="18" charset="0"/>
              </a:rPr>
              <a:t> bay </a:t>
            </a:r>
            <a:r>
              <a:rPr lang="en-US" sz="2000" dirty="0" err="1">
                <a:latin typeface="Times New Roman" panose="02020603050405020304" pitchFamily="18" charset="0"/>
                <a:cs typeface="Times New Roman" panose="02020603050405020304" pitchFamily="18" charset="0"/>
              </a:rPr>
              <a:t>đang</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33000 ft.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mét</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dặm</a:t>
            </a:r>
            <a:r>
              <a:rPr lang="en-US" sz="2000" dirty="0">
                <a:latin typeface="Times New Roman" panose="02020603050405020304" pitchFamily="18" charset="0"/>
                <a:cs typeface="Times New Roman" panose="02020603050405020304" pitchFamily="18" charset="0"/>
              </a:rPr>
              <a:t> 1,6091440 km. </a:t>
            </a:r>
            <a:r>
              <a:rPr lang="en-US" sz="2000" dirty="0" err="1">
                <a:latin typeface="Times New Roman" panose="02020603050405020304" pitchFamily="18" charset="0"/>
                <a:cs typeface="Times New Roman" panose="02020603050405020304" pitchFamily="18" charset="0"/>
              </a:rPr>
              <a:t>Vậy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biển</a:t>
            </a:r>
            <a:r>
              <a:rPr lang="en-US" sz="2000" dirty="0">
                <a:latin typeface="Times New Roman" panose="02020603050405020304" pitchFamily="18" charset="0"/>
                <a:cs typeface="Times New Roman" panose="02020603050405020304" pitchFamily="18" charset="0"/>
              </a:rPr>
              <a:t> 40 </a:t>
            </a:r>
            <a:r>
              <a:rPr lang="en-US" sz="2000" dirty="0" err="1">
                <a:latin typeface="Times New Roman" panose="02020603050405020304" pitchFamily="18" charset="0"/>
                <a:cs typeface="Times New Roman" panose="02020603050405020304" pitchFamily="18" charset="0"/>
              </a:rPr>
              <a:t>dặm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nhiêu</a:t>
            </a:r>
            <a:r>
              <a:rPr lang="en-US" sz="2000" dirty="0">
                <a:latin typeface="Times New Roman" panose="02020603050405020304" pitchFamily="18" charset="0"/>
                <a:cs typeface="Times New Roman" panose="02020603050405020304" pitchFamily="18" charset="0"/>
              </a:rPr>
              <a:t> km?</a:t>
            </a:r>
          </a:p>
          <a:p>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880344" y="-53281"/>
            <a:ext cx="4263656" cy="4893647"/>
          </a:xfrm>
          <a:prstGeom prst="rect">
            <a:avLst/>
          </a:prstGeom>
          <a:noFill/>
        </p:spPr>
        <p:txBody>
          <a:bodyPr wrap="square" rtlCol="0">
            <a:spAutoFit/>
          </a:bodyPr>
          <a:lstStyle/>
          <a:p>
            <a:r>
              <a:rPr lang="en-US" sz="2400" i="1" dirty="0" err="1">
                <a:solidFill>
                  <a:srgbClr val="7030A0"/>
                </a:solidFill>
                <a:latin typeface="Times New Roman" panose="02020603050405020304" pitchFamily="18" charset="0"/>
                <a:cs typeface="Times New Roman" panose="02020603050405020304" pitchFamily="18" charset="0"/>
              </a:rPr>
              <a:t>a.Màn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hình</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ti</a:t>
            </a:r>
            <a:r>
              <a:rPr lang="en-US" sz="2400" i="1" dirty="0">
                <a:solidFill>
                  <a:srgbClr val="7030A0"/>
                </a:solidFill>
                <a:latin typeface="Times New Roman" panose="02020603050405020304" pitchFamily="18" charset="0"/>
                <a:cs typeface="Times New Roman" panose="02020603050405020304" pitchFamily="18" charset="0"/>
              </a:rPr>
              <a:t> vi 21 in </a:t>
            </a:r>
            <a:r>
              <a:rPr lang="en-US" sz="2400" i="1" dirty="0" err="1">
                <a:solidFill>
                  <a:srgbClr val="7030A0"/>
                </a:solidFill>
                <a:latin typeface="Times New Roman" panose="02020603050405020304" pitchFamily="18" charset="0"/>
                <a:cs typeface="Times New Roman" panose="02020603050405020304" pitchFamily="18" charset="0"/>
              </a:rPr>
              <a:t>có</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nghĩa</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là</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đường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chéo</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của</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ti</a:t>
            </a:r>
            <a:r>
              <a:rPr lang="en-US" sz="2400" i="1" dirty="0">
                <a:solidFill>
                  <a:srgbClr val="7030A0"/>
                </a:solidFill>
                <a:latin typeface="Times New Roman" panose="02020603050405020304" pitchFamily="18" charset="0"/>
                <a:cs typeface="Times New Roman" panose="02020603050405020304" pitchFamily="18" charset="0"/>
              </a:rPr>
              <a:t> vi </a:t>
            </a:r>
            <a:r>
              <a:rPr lang="en-US" sz="2400" i="1" dirty="0" err="1">
                <a:solidFill>
                  <a:srgbClr val="7030A0"/>
                </a:solidFill>
                <a:latin typeface="Times New Roman" panose="02020603050405020304" pitchFamily="18" charset="0"/>
                <a:cs typeface="Times New Roman" panose="02020603050405020304" pitchFamily="18" charset="0"/>
              </a:rPr>
              <a:t>có</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chiều</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dài</a:t>
            </a:r>
            <a:endParaRPr lang="en-US" sz="2400" i="1" dirty="0">
              <a:solidFill>
                <a:srgbClr val="7030A0"/>
              </a:solidFill>
              <a:latin typeface="Times New Roman" panose="02020603050405020304" pitchFamily="18" charset="0"/>
              <a:cs typeface="Times New Roman" panose="02020603050405020304" pitchFamily="18" charset="0"/>
            </a:endParaRPr>
          </a:p>
          <a:p>
            <a:r>
              <a:rPr lang="en-US" sz="2400" i="1" dirty="0">
                <a:solidFill>
                  <a:srgbClr val="7030A0"/>
                </a:solidFill>
                <a:latin typeface="Times New Roman" panose="02020603050405020304" pitchFamily="18" charset="0"/>
                <a:cs typeface="Times New Roman" panose="02020603050405020304" pitchFamily="18" charset="0"/>
              </a:rPr>
              <a:t>21 . 2,54 = 53,34 cm</a:t>
            </a:r>
          </a:p>
          <a:p>
            <a:r>
              <a:rPr lang="en-US" sz="2400" i="1" dirty="0" err="1">
                <a:solidFill>
                  <a:srgbClr val="7030A0"/>
                </a:solidFill>
                <a:latin typeface="Times New Roman" panose="02020603050405020304" pitchFamily="18" charset="0"/>
                <a:cs typeface="Times New Roman" panose="02020603050405020304" pitchFamily="18" charset="0"/>
              </a:rPr>
              <a:t>b.Khi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máy</a:t>
            </a:r>
            <a:r>
              <a:rPr lang="en-US" sz="2400" i="1" dirty="0">
                <a:solidFill>
                  <a:srgbClr val="7030A0"/>
                </a:solidFill>
                <a:latin typeface="Times New Roman" panose="02020603050405020304" pitchFamily="18" charset="0"/>
                <a:cs typeface="Times New Roman" panose="02020603050405020304" pitchFamily="18" charset="0"/>
              </a:rPr>
              <a:t> bay </a:t>
            </a:r>
            <a:r>
              <a:rPr lang="en-US" sz="2400" i="1" dirty="0" err="1">
                <a:solidFill>
                  <a:srgbClr val="7030A0"/>
                </a:solidFill>
                <a:latin typeface="Times New Roman" panose="02020603050405020304" pitchFamily="18" charset="0"/>
                <a:cs typeface="Times New Roman" panose="02020603050405020304" pitchFamily="18" charset="0"/>
              </a:rPr>
              <a:t>đang</a:t>
            </a:r>
            <a:r>
              <a:rPr lang="en-US" sz="2400" i="1" dirty="0">
                <a:solidFill>
                  <a:srgbClr val="7030A0"/>
                </a:solidFill>
                <a:latin typeface="Times New Roman" panose="02020603050405020304" pitchFamily="18" charset="0"/>
                <a:cs typeface="Times New Roman" panose="02020603050405020304" pitchFamily="18" charset="0"/>
              </a:rPr>
              <a:t> bay </a:t>
            </a:r>
            <a:r>
              <a:rPr lang="en-US" sz="2400" i="1" dirty="0" err="1">
                <a:solidFill>
                  <a:srgbClr val="7030A0"/>
                </a:solidFill>
                <a:latin typeface="Times New Roman" panose="02020603050405020304" pitchFamily="18" charset="0"/>
                <a:cs typeface="Times New Roman" panose="02020603050405020304" pitchFamily="18" charset="0"/>
              </a:rPr>
              <a:t>đang</a:t>
            </a:r>
            <a:r>
              <a:rPr lang="en-US" sz="2400" i="1" dirty="0">
                <a:solidFill>
                  <a:srgbClr val="7030A0"/>
                </a:solidFill>
                <a:latin typeface="Times New Roman" panose="02020603050405020304" pitchFamily="18" charset="0"/>
                <a:cs typeface="Times New Roman" panose="02020603050405020304" pitchFamily="18" charset="0"/>
              </a:rPr>
              <a:t> ờ </a:t>
            </a:r>
            <a:r>
              <a:rPr lang="en-US" sz="2400" i="1" dirty="0" err="1">
                <a:solidFill>
                  <a:srgbClr val="7030A0"/>
                </a:solidFill>
                <a:latin typeface="Times New Roman" panose="02020603050405020304" pitchFamily="18" charset="0"/>
                <a:cs typeface="Times New Roman" panose="02020603050405020304" pitchFamily="18" charset="0"/>
              </a:rPr>
              <a:t>độ</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cao</a:t>
            </a:r>
            <a:r>
              <a:rPr lang="en-US" sz="2400" i="1" dirty="0">
                <a:solidFill>
                  <a:srgbClr val="7030A0"/>
                </a:solidFill>
                <a:latin typeface="Times New Roman" panose="02020603050405020304" pitchFamily="18" charset="0"/>
                <a:cs typeface="Times New Roman" panose="02020603050405020304" pitchFamily="18" charset="0"/>
              </a:rPr>
              <a:t> 30000 fut. Ta </a:t>
            </a:r>
            <a:r>
              <a:rPr lang="en-US" sz="2400" i="1" dirty="0" err="1">
                <a:solidFill>
                  <a:srgbClr val="7030A0"/>
                </a:solidFill>
                <a:latin typeface="Times New Roman" panose="02020603050405020304" pitchFamily="18" charset="0"/>
                <a:cs typeface="Times New Roman" panose="02020603050405020304" pitchFamily="18" charset="0"/>
              </a:rPr>
              <a:t>chuyển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giá</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trị</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trên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ra</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đơn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vị</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mét</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là</a:t>
            </a:r>
            <a:r>
              <a:rPr lang="en-US" sz="2400" i="1" dirty="0">
                <a:solidFill>
                  <a:srgbClr val="7030A0"/>
                </a:solidFill>
                <a:latin typeface="Times New Roman" panose="02020603050405020304" pitchFamily="18" charset="0"/>
                <a:cs typeface="Times New Roman" panose="02020603050405020304" pitchFamily="18" charset="0"/>
              </a:rPr>
              <a:t>: </a:t>
            </a:r>
          </a:p>
          <a:p>
            <a:r>
              <a:rPr lang="en-US" sz="2400" i="1" dirty="0">
                <a:solidFill>
                  <a:srgbClr val="7030A0"/>
                </a:solidFill>
                <a:latin typeface="Times New Roman" panose="02020603050405020304" pitchFamily="18" charset="0"/>
                <a:cs typeface="Times New Roman" panose="02020603050405020304" pitchFamily="18" charset="0"/>
              </a:rPr>
              <a:t>h = 30000.30,48 = 9144m.</a:t>
            </a:r>
          </a:p>
          <a:p>
            <a:r>
              <a:rPr lang="en-US" sz="2400" i="1" dirty="0" err="1">
                <a:solidFill>
                  <a:srgbClr val="7030A0"/>
                </a:solidFill>
                <a:latin typeface="Times New Roman" panose="02020603050405020304" pitchFamily="18" charset="0"/>
                <a:cs typeface="Times New Roman" panose="02020603050405020304" pitchFamily="18" charset="0"/>
              </a:rPr>
              <a:t>c.Cơn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bão</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đang</a:t>
            </a:r>
            <a:r>
              <a:rPr lang="en-US" sz="2400" i="1" dirty="0">
                <a:solidFill>
                  <a:srgbClr val="7030A0"/>
                </a:solidFill>
                <a:latin typeface="Times New Roman" panose="02020603050405020304" pitchFamily="18" charset="0"/>
                <a:cs typeface="Times New Roman" panose="02020603050405020304" pitchFamily="18" charset="0"/>
              </a:rPr>
              <a:t> ở </a:t>
            </a:r>
            <a:r>
              <a:rPr lang="en-US" sz="2400" i="1" dirty="0" err="1">
                <a:solidFill>
                  <a:srgbClr val="7030A0"/>
                </a:solidFill>
                <a:latin typeface="Times New Roman" panose="02020603050405020304" pitchFamily="18" charset="0"/>
                <a:cs typeface="Times New Roman" panose="02020603050405020304" pitchFamily="18" charset="0"/>
              </a:rPr>
              <a:t>cách</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bờ</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biền</a:t>
            </a:r>
            <a:r>
              <a:rPr lang="en-US" sz="2400" i="1" dirty="0">
                <a:solidFill>
                  <a:srgbClr val="7030A0"/>
                </a:solidFill>
                <a:latin typeface="Times New Roman" panose="02020603050405020304" pitchFamily="18" charset="0"/>
                <a:cs typeface="Times New Roman" panose="02020603050405020304" pitchFamily="18" charset="0"/>
              </a:rPr>
              <a:t> 40 </a:t>
            </a:r>
            <a:r>
              <a:rPr lang="en-US" sz="2400" i="1" dirty="0" err="1">
                <a:solidFill>
                  <a:srgbClr val="7030A0"/>
                </a:solidFill>
                <a:latin typeface="Times New Roman" panose="02020603050405020304" pitchFamily="18" charset="0"/>
                <a:cs typeface="Times New Roman" panose="02020603050405020304" pitchFamily="18" charset="0"/>
              </a:rPr>
              <a:t>dặm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nghĩa</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là</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cách</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bờ</a:t>
            </a:r>
            <a:r>
              <a:rPr lang="en-US" sz="2400" i="1" dirty="0">
                <a:solidFill>
                  <a:srgbClr val="7030A0"/>
                </a:solidFill>
                <a:latin typeface="Times New Roman" panose="02020603050405020304" pitchFamily="18" charset="0"/>
                <a:cs typeface="Times New Roman" panose="02020603050405020304" pitchFamily="18" charset="0"/>
              </a:rPr>
              <a:t>:</a:t>
            </a:r>
          </a:p>
          <a:p>
            <a:r>
              <a:rPr lang="en-US" sz="2400" i="1" dirty="0">
                <a:solidFill>
                  <a:srgbClr val="7030A0"/>
                </a:solidFill>
                <a:latin typeface="Times New Roman" panose="02020603050405020304" pitchFamily="18" charset="0"/>
                <a:cs typeface="Times New Roman" panose="02020603050405020304" pitchFamily="18" charset="0"/>
              </a:rPr>
              <a:t>           S = 40.1,609344 = 64,37376km 55 63.4 km.</a:t>
            </a:r>
          </a:p>
          <a:p>
            <a:endParaRPr lang="en-US" sz="2400" b="1" i="1" dirty="0">
              <a:solidFill>
                <a:srgbClr val="93759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1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0178" y="146756"/>
            <a:ext cx="6604000" cy="523220"/>
          </a:xfrm>
          <a:prstGeom prst="rect">
            <a:avLst/>
          </a:prstGeom>
          <a:noFill/>
        </p:spPr>
        <p:txBody>
          <a:bodyPr wrap="square" rtlCol="0">
            <a:spAutoFit/>
          </a:bodyPr>
          <a:lstStyle/>
          <a:p>
            <a:pPr algn="ctr"/>
            <a:r>
              <a:rPr lang="vi-VN" sz="2800" b="1" dirty="0" smtClean="0">
                <a:solidFill>
                  <a:srgbClr val="FF0000"/>
                </a:solidFill>
                <a:latin typeface="+mj-lt"/>
              </a:rPr>
              <a:t>Bài 4: ĐO CHIỀU DÀI</a:t>
            </a:r>
            <a:endParaRPr lang="vi-VN" sz="2800" b="1" dirty="0">
              <a:solidFill>
                <a:srgbClr val="FF0000"/>
              </a:solidFill>
              <a:latin typeface="+mj-lt"/>
            </a:endParaRPr>
          </a:p>
        </p:txBody>
      </p:sp>
      <p:sp>
        <p:nvSpPr>
          <p:cNvPr id="3" name="TextBox 2"/>
          <p:cNvSpPr txBox="1"/>
          <p:nvPr/>
        </p:nvSpPr>
        <p:spPr>
          <a:xfrm>
            <a:off x="654756" y="558803"/>
            <a:ext cx="7241822" cy="523220"/>
          </a:xfrm>
          <a:prstGeom prst="rect">
            <a:avLst/>
          </a:prstGeom>
          <a:noFill/>
        </p:spPr>
        <p:txBody>
          <a:bodyPr wrap="square" rtlCol="0">
            <a:spAutoFit/>
          </a:bodyPr>
          <a:lstStyle/>
          <a:p>
            <a:r>
              <a:rPr lang="vi-VN" sz="2800" b="1" dirty="0">
                <a:solidFill>
                  <a:srgbClr val="002060"/>
                </a:solidFill>
                <a:latin typeface="+mj-lt"/>
              </a:rPr>
              <a:t>I</a:t>
            </a:r>
            <a:r>
              <a:rPr lang="vi-VN" sz="2800" b="1" dirty="0" smtClean="0">
                <a:solidFill>
                  <a:srgbClr val="002060"/>
                </a:solidFill>
                <a:latin typeface="+mj-lt"/>
              </a:rPr>
              <a:t>. ĐƠN VỊ VÀ DỤNG CỤ ĐO CHIỀU DÀI</a:t>
            </a:r>
            <a:endParaRPr lang="vi-VN" sz="2800" b="1" dirty="0">
              <a:solidFill>
                <a:srgbClr val="002060"/>
              </a:solidFill>
              <a:latin typeface="+mj-lt"/>
            </a:endParaRPr>
          </a:p>
        </p:txBody>
      </p:sp>
      <p:pic>
        <p:nvPicPr>
          <p:cNvPr id="4" name="Picture 3" descr="D:\ADMINI~1\AppData\Local\Temp\FineReader11.00\media\image61.jpeg"/>
          <p:cNvPicPr/>
          <p:nvPr/>
        </p:nvPicPr>
        <p:blipFill>
          <a:blip r:embed="rId2">
            <a:extLst>
              <a:ext uri="{28A0092B-C50C-407E-A947-70E740481C1C}">
                <a14:useLocalDpi xmlns:a14="http://schemas.microsoft.com/office/drawing/2010/main" val="0"/>
              </a:ext>
            </a:extLst>
          </a:blip>
          <a:srcRect/>
          <a:stretch>
            <a:fillRect/>
          </a:stretch>
        </p:blipFill>
        <p:spPr bwMode="auto">
          <a:xfrm>
            <a:off x="2553042" y="1162000"/>
            <a:ext cx="3423748" cy="2225090"/>
          </a:xfrm>
          <a:prstGeom prst="rect">
            <a:avLst/>
          </a:prstGeom>
          <a:noFill/>
          <a:ln>
            <a:noFill/>
          </a:ln>
        </p:spPr>
      </p:pic>
      <p:sp>
        <p:nvSpPr>
          <p:cNvPr id="5" name="Rectangle 4"/>
          <p:cNvSpPr/>
          <p:nvPr/>
        </p:nvSpPr>
        <p:spPr>
          <a:xfrm>
            <a:off x="400754" y="3473320"/>
            <a:ext cx="8314268" cy="954107"/>
          </a:xfrm>
          <a:prstGeom prst="rect">
            <a:avLst/>
          </a:prstGeom>
        </p:spPr>
        <p:txBody>
          <a:bodyPr wrap="square">
            <a:spAutoFit/>
          </a:bodyPr>
          <a:lstStyle/>
          <a:p>
            <a:r>
              <a:rPr lang="vi-VN" sz="2800" b="1" dirty="0">
                <a:solidFill>
                  <a:srgbClr val="0070C0"/>
                </a:solidFill>
                <a:latin typeface="+mj-lt"/>
              </a:rPr>
              <a:t>Cảm nhận của em về chiểu dài đoạn thẳng AB so với chiều dài đoạn thẳng CD </a:t>
            </a:r>
            <a:r>
              <a:rPr lang="vi-VN" sz="2800" b="1" dirty="0" smtClean="0">
                <a:solidFill>
                  <a:srgbClr val="0070C0"/>
                </a:solidFill>
                <a:latin typeface="+mj-lt"/>
              </a:rPr>
              <a:t>trong </a:t>
            </a:r>
            <a:r>
              <a:rPr lang="vi-VN" sz="2800" b="1" dirty="0">
                <a:solidFill>
                  <a:srgbClr val="0070C0"/>
                </a:solidFill>
                <a:latin typeface="+mj-lt"/>
              </a:rPr>
              <a:t>hình 4.1 </a:t>
            </a:r>
            <a:r>
              <a:rPr lang="vi-VN" sz="2800" b="1" dirty="0" smtClean="0">
                <a:solidFill>
                  <a:srgbClr val="0070C0"/>
                </a:solidFill>
                <a:latin typeface="+mj-lt"/>
              </a:rPr>
              <a:t>như thế nào</a:t>
            </a:r>
            <a:r>
              <a:rPr lang="vi-VN" sz="2800" b="1" dirty="0">
                <a:solidFill>
                  <a:srgbClr val="0070C0"/>
                </a:solidFill>
                <a:latin typeface="+mj-lt"/>
              </a:rPr>
              <a:t>?</a:t>
            </a:r>
          </a:p>
        </p:txBody>
      </p:sp>
      <p:sp>
        <p:nvSpPr>
          <p:cNvPr id="6" name="Oval Callout 5"/>
          <p:cNvSpPr/>
          <p:nvPr/>
        </p:nvSpPr>
        <p:spPr>
          <a:xfrm>
            <a:off x="282222" y="1162000"/>
            <a:ext cx="2270820" cy="1863422"/>
          </a:xfrm>
          <a:prstGeom prst="wedgeEllipseCallout">
            <a:avLst>
              <a:gd name="adj1" fmla="val 66165"/>
              <a:gd name="adj2" fmla="val 12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FF00"/>
                </a:solidFill>
                <a:latin typeface="+mj-lt"/>
              </a:rPr>
              <a:t>Hãy ước lượng chiều dài hai </a:t>
            </a:r>
            <a:endParaRPr lang="vi-VN" sz="2000" b="1" dirty="0" smtClean="0">
              <a:solidFill>
                <a:srgbClr val="FFFF00"/>
              </a:solidFill>
              <a:latin typeface="+mj-lt"/>
            </a:endParaRPr>
          </a:p>
          <a:p>
            <a:pPr algn="ctr"/>
            <a:r>
              <a:rPr lang="vi-VN" sz="2000" b="1" dirty="0" smtClean="0">
                <a:solidFill>
                  <a:srgbClr val="FFFF00"/>
                </a:solidFill>
                <a:latin typeface="+mj-lt"/>
              </a:rPr>
              <a:t>đoạn </a:t>
            </a:r>
            <a:r>
              <a:rPr lang="vi-VN" sz="2000" b="1" dirty="0">
                <a:solidFill>
                  <a:srgbClr val="FFFF00"/>
                </a:solidFill>
                <a:latin typeface="+mj-lt"/>
              </a:rPr>
              <a:t>thẳng </a:t>
            </a:r>
            <a:r>
              <a:rPr lang="vi-VN" sz="2000" b="1" dirty="0" smtClean="0">
                <a:solidFill>
                  <a:srgbClr val="FFFF00"/>
                </a:solidFill>
                <a:latin typeface="+mj-lt"/>
              </a:rPr>
              <a:t>AB và CD?</a:t>
            </a:r>
            <a:endParaRPr lang="vi-VN" sz="2000" b="1" dirty="0">
              <a:solidFill>
                <a:srgbClr val="FFFF00"/>
              </a:solidFill>
              <a:latin typeface="+mj-lt"/>
            </a:endParaRPr>
          </a:p>
        </p:txBody>
      </p:sp>
      <p:sp>
        <p:nvSpPr>
          <p:cNvPr id="7" name="Oval Callout 6"/>
          <p:cNvSpPr/>
          <p:nvPr/>
        </p:nvSpPr>
        <p:spPr>
          <a:xfrm>
            <a:off x="6101644" y="1082023"/>
            <a:ext cx="2714978" cy="2485266"/>
          </a:xfrm>
          <a:prstGeom prst="wedgeEllipseCallout">
            <a:avLst>
              <a:gd name="adj1" fmla="val -73781"/>
              <a:gd name="adj2" fmla="val -2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FF00"/>
                </a:solidFill>
                <a:latin typeface="+mj-lt"/>
              </a:rPr>
              <a:t>Muốn biết kết quả ước lượng có chính xác không ta phải làm như thế nào?</a:t>
            </a:r>
          </a:p>
        </p:txBody>
      </p:sp>
    </p:spTree>
    <p:extLst>
      <p:ext uri="{BB962C8B-B14F-4D97-AF65-F5344CB8AC3E}">
        <p14:creationId xmlns:p14="http://schemas.microsoft.com/office/powerpoint/2010/main" val="144326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8215" y="-13773"/>
            <a:ext cx="2769326" cy="507831"/>
          </a:xfrm>
          <a:prstGeom prst="rect">
            <a:avLst/>
          </a:prstGeom>
        </p:spPr>
        <p:txBody>
          <a:bodyPr wrap="square">
            <a:spAutoFit/>
          </a:bodyPr>
          <a:lstStyle/>
          <a:p>
            <a:pPr algn="ctr"/>
            <a:r>
              <a:rPr lang="en-US" sz="2700" dirty="0">
                <a:solidFill>
                  <a:srgbClr val="FF0000"/>
                </a:solidFill>
                <a:latin typeface="Times New Roman" pitchFamily="18" charset="0"/>
                <a:cs typeface="Times New Roman" pitchFamily="18" charset="0"/>
              </a:rPr>
              <a:t>TỰ LUẬN</a:t>
            </a:r>
            <a:endParaRPr lang="vi-VN" sz="2700" dirty="0">
              <a:solidFill>
                <a:srgbClr val="FF0000"/>
              </a:solidFill>
              <a:latin typeface="Times New Roman" pitchFamily="18" charset="0"/>
              <a:cs typeface="Times New Roman" pitchFamily="18" charset="0"/>
            </a:endParaRPr>
          </a:p>
        </p:txBody>
      </p:sp>
      <p:sp>
        <p:nvSpPr>
          <p:cNvPr id="5" name="Cloud Callout 4"/>
          <p:cNvSpPr/>
          <p:nvPr/>
        </p:nvSpPr>
        <p:spPr>
          <a:xfrm>
            <a:off x="146957" y="196032"/>
            <a:ext cx="3830683" cy="4360197"/>
          </a:xfrm>
          <a:prstGeom prst="cloudCallout">
            <a:avLst>
              <a:gd name="adj1" fmla="val -48585"/>
              <a:gd name="adj2" fmla="val 468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pPr>
            <a:r>
              <a:rPr lang="en-US" sz="1050">
                <a:latin typeface="Times New Roman" panose="02020603050405020304" pitchFamily="18" charset="0"/>
                <a:ea typeface="Calibri" panose="020F0502020204030204" pitchFamily="34" charset="0"/>
                <a:cs typeface="Times New Roman" panose="02020603050405020304" pitchFamily="18" charset="0"/>
              </a:rPr>
              <a:t>Câu 1 (NB) Kể cấc hạt dưới nguyên tử? những hạt nào mang điện?</a:t>
            </a:r>
          </a:p>
        </p:txBody>
      </p:sp>
      <p:sp>
        <p:nvSpPr>
          <p:cNvPr id="2" name="TextBox 1"/>
          <p:cNvSpPr txBox="1"/>
          <p:nvPr/>
        </p:nvSpPr>
        <p:spPr>
          <a:xfrm>
            <a:off x="852351" y="298638"/>
            <a:ext cx="3017520" cy="4154984"/>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8..</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(GHĐ 40cm);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thợ</a:t>
            </a:r>
            <a:r>
              <a:rPr lang="en-US" sz="2400" dirty="0">
                <a:latin typeface="Times New Roman" panose="02020603050405020304" pitchFamily="18" charset="0"/>
                <a:cs typeface="Times New Roman" panose="02020603050405020304" pitchFamily="18" charset="0"/>
              </a:rPr>
              <a:t> may (GHĐ 2m),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cuộn</a:t>
            </a:r>
            <a:r>
              <a:rPr lang="vi-VN" sz="2400" dirty="0">
                <a:latin typeface="Times New Roman" panose="02020603050405020304" pitchFamily="18" charset="0"/>
                <a:cs typeface="Times New Roman" panose="02020603050405020304" pitchFamily="18" charset="0"/>
              </a:rPr>
              <a:t> d</a:t>
            </a:r>
            <a:r>
              <a:rPr lang="en-US" sz="2400" dirty="0" err="1">
                <a:latin typeface="Times New Roman" panose="02020603050405020304" pitchFamily="18" charset="0"/>
                <a:cs typeface="Times New Roman" panose="02020603050405020304" pitchFamily="18" charset="0"/>
              </a:rPr>
              <a:t>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(GHĐ 10m).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532812" y="240142"/>
            <a:ext cx="4207151" cy="3785652"/>
          </a:xfrm>
          <a:prstGeom prst="rect">
            <a:avLst/>
          </a:prstGeom>
          <a:noFill/>
        </p:spPr>
        <p:txBody>
          <a:bodyPr wrap="square" rtlCol="0">
            <a:spAutoFit/>
          </a:bodyPr>
          <a:lstStyle/>
          <a:p>
            <a:r>
              <a:rPr lang="en-US" sz="2400" i="1" dirty="0" err="1">
                <a:solidFill>
                  <a:srgbClr val="7030A0"/>
                </a:solidFill>
                <a:latin typeface="Times New Roman" panose="02020603050405020304" pitchFamily="18" charset="0"/>
                <a:cs typeface="Times New Roman" panose="02020603050405020304" pitchFamily="18" charset="0"/>
              </a:rPr>
              <a:t>Sử</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dụng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lần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lượt</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ba</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thước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trên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để</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đo</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chiều</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dài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của</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phòng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học</a:t>
            </a:r>
            <a:r>
              <a:rPr lang="en-US" sz="2400" i="1" dirty="0">
                <a:solidFill>
                  <a:srgbClr val="7030A0"/>
                </a:solidFill>
                <a:latin typeface="Times New Roman" panose="02020603050405020304" pitchFamily="18" charset="0"/>
                <a:cs typeface="Times New Roman" panose="02020603050405020304" pitchFamily="18" charset="0"/>
              </a:rPr>
              <a:t>, ta </a:t>
            </a:r>
            <a:r>
              <a:rPr lang="en-US" sz="2400" i="1" dirty="0" err="1">
                <a:solidFill>
                  <a:srgbClr val="7030A0"/>
                </a:solidFill>
                <a:latin typeface="Times New Roman" panose="02020603050405020304" pitchFamily="18" charset="0"/>
                <a:cs typeface="Times New Roman" panose="02020603050405020304" pitchFamily="18" charset="0"/>
              </a:rPr>
              <a:t>thấy</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thước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dây</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dùng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trong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xây</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dựng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có</a:t>
            </a:r>
            <a:r>
              <a:rPr lang="en-US" sz="2400" i="1" dirty="0">
                <a:solidFill>
                  <a:srgbClr val="7030A0"/>
                </a:solidFill>
                <a:latin typeface="Times New Roman" panose="02020603050405020304" pitchFamily="18" charset="0"/>
                <a:cs typeface="Times New Roman" panose="02020603050405020304" pitchFamily="18" charset="0"/>
              </a:rPr>
              <a:t> GHĐ 10 m </a:t>
            </a:r>
            <a:r>
              <a:rPr lang="en-US" sz="2400" i="1" dirty="0" err="1">
                <a:solidFill>
                  <a:srgbClr val="7030A0"/>
                </a:solidFill>
                <a:latin typeface="Times New Roman" panose="02020603050405020304" pitchFamily="18" charset="0"/>
                <a:cs typeface="Times New Roman" panose="02020603050405020304" pitchFamily="18" charset="0"/>
              </a:rPr>
              <a:t>cho</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kết</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quả</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đúng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nhất</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Vì</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chiều</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dài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của</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phòng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học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thường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khá</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lớn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nên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dùng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thước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dây</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có</a:t>
            </a:r>
            <a:r>
              <a:rPr lang="en-US" sz="2400" i="1" dirty="0">
                <a:solidFill>
                  <a:srgbClr val="7030A0"/>
                </a:solidFill>
                <a:latin typeface="Times New Roman" panose="02020603050405020304" pitchFamily="18" charset="0"/>
                <a:cs typeface="Times New Roman" panose="02020603050405020304" pitchFamily="18" charset="0"/>
              </a:rPr>
              <a:t> GHĐ 10 m </a:t>
            </a:r>
            <a:r>
              <a:rPr lang="en-US" sz="2400" i="1" dirty="0" err="1">
                <a:solidFill>
                  <a:srgbClr val="7030A0"/>
                </a:solidFill>
                <a:latin typeface="Times New Roman" panose="02020603050405020304" pitchFamily="18" charset="0"/>
                <a:cs typeface="Times New Roman" panose="02020603050405020304" pitchFamily="18" charset="0"/>
              </a:rPr>
              <a:t>sẽ</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đo</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số</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lần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ít</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nhất</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trong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các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thước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và</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có</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sai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số</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nhỏ</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nhất</a:t>
            </a:r>
            <a:r>
              <a:rPr lang="en-US" sz="2400" i="1" dirty="0">
                <a:solidFill>
                  <a:srgbClr val="7030A0"/>
                </a:solidFill>
                <a:latin typeface="Times New Roman" panose="02020603050405020304" pitchFamily="18" charset="0"/>
                <a:cs typeface="Times New Roman" panose="02020603050405020304" pitchFamily="18" charset="0"/>
              </a:rPr>
              <a:t>.</a:t>
            </a:r>
          </a:p>
          <a:p>
            <a:endParaRPr lang="en-US" sz="2400" b="1" i="1" dirty="0">
              <a:solidFill>
                <a:srgbClr val="93759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362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8215" y="-13773"/>
            <a:ext cx="2769326" cy="507831"/>
          </a:xfrm>
          <a:prstGeom prst="rect">
            <a:avLst/>
          </a:prstGeom>
        </p:spPr>
        <p:txBody>
          <a:bodyPr wrap="square">
            <a:spAutoFit/>
          </a:bodyPr>
          <a:lstStyle/>
          <a:p>
            <a:pPr algn="ctr"/>
            <a:r>
              <a:rPr lang="en-US" sz="2700" dirty="0">
                <a:solidFill>
                  <a:srgbClr val="FF0000"/>
                </a:solidFill>
                <a:latin typeface="Times New Roman" pitchFamily="18" charset="0"/>
                <a:cs typeface="Times New Roman" pitchFamily="18" charset="0"/>
              </a:rPr>
              <a:t>TỰ LUẬN</a:t>
            </a:r>
            <a:endParaRPr lang="vi-VN" sz="2700" dirty="0">
              <a:solidFill>
                <a:srgbClr val="FF0000"/>
              </a:solidFill>
              <a:latin typeface="Times New Roman" pitchFamily="18" charset="0"/>
              <a:cs typeface="Times New Roman" pitchFamily="18" charset="0"/>
            </a:endParaRPr>
          </a:p>
        </p:txBody>
      </p:sp>
      <p:sp>
        <p:nvSpPr>
          <p:cNvPr id="5" name="Cloud Callout 4"/>
          <p:cNvSpPr/>
          <p:nvPr/>
        </p:nvSpPr>
        <p:spPr>
          <a:xfrm>
            <a:off x="146957" y="196032"/>
            <a:ext cx="8390987" cy="2429603"/>
          </a:xfrm>
          <a:prstGeom prst="cloudCallout">
            <a:avLst>
              <a:gd name="adj1" fmla="val -48585"/>
              <a:gd name="adj2" fmla="val 468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pPr>
            <a:r>
              <a:rPr lang="en-US" sz="1050">
                <a:latin typeface="Times New Roman" panose="02020603050405020304" pitchFamily="18" charset="0"/>
                <a:ea typeface="Calibri" panose="020F0502020204030204" pitchFamily="34" charset="0"/>
                <a:cs typeface="Times New Roman" panose="02020603050405020304" pitchFamily="18" charset="0"/>
              </a:rPr>
              <a:t>Câu 1 (NB) Kể cấc hạt dưới nguyên tử? những hạt nào mang điện?</a:t>
            </a:r>
          </a:p>
        </p:txBody>
      </p:sp>
      <p:sp>
        <p:nvSpPr>
          <p:cNvPr id="2" name="TextBox 1"/>
          <p:cNvSpPr txBox="1"/>
          <p:nvPr/>
        </p:nvSpPr>
        <p:spPr>
          <a:xfrm>
            <a:off x="852350" y="720222"/>
            <a:ext cx="6271463" cy="1569660"/>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12: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GHĐ 200 mm, ĐCNN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mm.</a:t>
            </a:r>
          </a:p>
        </p:txBody>
      </p:sp>
      <p:sp>
        <p:nvSpPr>
          <p:cNvPr id="3" name="TextBox 2"/>
          <p:cNvSpPr txBox="1"/>
          <p:nvPr/>
        </p:nvSpPr>
        <p:spPr>
          <a:xfrm>
            <a:off x="1655678" y="3024519"/>
            <a:ext cx="5373543" cy="1938992"/>
          </a:xfrm>
          <a:prstGeom prst="rect">
            <a:avLst/>
          </a:prstGeom>
          <a:noFill/>
        </p:spPr>
        <p:txBody>
          <a:bodyPr wrap="square" rtlCol="0">
            <a:spAutoFit/>
          </a:bodyPr>
          <a:lstStyle/>
          <a:p>
            <a:r>
              <a:rPr lang="en-US" sz="2400" b="1" i="1" dirty="0" err="1">
                <a:solidFill>
                  <a:srgbClr val="7030A0"/>
                </a:solidFill>
                <a:latin typeface="Times New Roman" panose="02020603050405020304" pitchFamily="18" charset="0"/>
                <a:cs typeface="Times New Roman" panose="02020603050405020304" pitchFamily="18" charset="0"/>
              </a:rPr>
              <a:t>Đặt</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ống</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hình</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trụ</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kẹp</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giữa</a:t>
            </a:r>
            <a:r>
              <a:rPr lang="en-US" sz="2400" b="1" i="1" dirty="0">
                <a:solidFill>
                  <a:srgbClr val="7030A0"/>
                </a:solidFill>
                <a:latin typeface="Times New Roman" panose="02020603050405020304" pitchFamily="18" charset="0"/>
                <a:cs typeface="Times New Roman" panose="02020603050405020304" pitchFamily="18" charset="0"/>
              </a:rPr>
              <a:t> 2 </a:t>
            </a:r>
            <a:r>
              <a:rPr lang="en-US" sz="2400" b="1" i="1" dirty="0" err="1">
                <a:solidFill>
                  <a:srgbClr val="7030A0"/>
                </a:solidFill>
                <a:latin typeface="Times New Roman" panose="02020603050405020304" pitchFamily="18" charset="0"/>
                <a:cs typeface="Times New Roman" panose="02020603050405020304" pitchFamily="18" charset="0"/>
              </a:rPr>
              <a:t>viên</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gạch</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sao</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cho</a:t>
            </a:r>
            <a:r>
              <a:rPr lang="en-US" sz="2400" b="1" i="1" dirty="0">
                <a:solidFill>
                  <a:srgbClr val="7030A0"/>
                </a:solidFill>
                <a:latin typeface="Times New Roman" panose="02020603050405020304" pitchFamily="18" charset="0"/>
                <a:cs typeface="Times New Roman" panose="02020603050405020304" pitchFamily="18" charset="0"/>
              </a:rPr>
              <a:t> 2 </a:t>
            </a:r>
            <a:r>
              <a:rPr lang="en-US" sz="2400" b="1" i="1" dirty="0" err="1">
                <a:solidFill>
                  <a:srgbClr val="7030A0"/>
                </a:solidFill>
                <a:latin typeface="Times New Roman" panose="02020603050405020304" pitchFamily="18" charset="0"/>
                <a:cs typeface="Times New Roman" panose="02020603050405020304" pitchFamily="18" charset="0"/>
              </a:rPr>
              <a:t>viên</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gạch</a:t>
            </a:r>
            <a:r>
              <a:rPr lang="en-US" sz="2400" b="1" i="1" dirty="0">
                <a:solidFill>
                  <a:srgbClr val="7030A0"/>
                </a:solidFill>
                <a:latin typeface="Times New Roman" panose="02020603050405020304" pitchFamily="18" charset="0"/>
                <a:cs typeface="Times New Roman" panose="02020603050405020304" pitchFamily="18" charset="0"/>
              </a:rPr>
              <a:t> song </a:t>
            </a:r>
            <a:r>
              <a:rPr lang="en-US" sz="2400" b="1" i="1" dirty="0" err="1">
                <a:solidFill>
                  <a:srgbClr val="7030A0"/>
                </a:solidFill>
                <a:latin typeface="Times New Roman" panose="02020603050405020304" pitchFamily="18" charset="0"/>
                <a:cs typeface="Times New Roman" panose="02020603050405020304" pitchFamily="18" charset="0"/>
              </a:rPr>
              <a:t>song</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Khi</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đó</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khaorng</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cách</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giữa</a:t>
            </a:r>
            <a:r>
              <a:rPr lang="en-US" sz="2400" b="1" i="1" dirty="0">
                <a:solidFill>
                  <a:srgbClr val="7030A0"/>
                </a:solidFill>
                <a:latin typeface="Times New Roman" panose="02020603050405020304" pitchFamily="18" charset="0"/>
                <a:cs typeface="Times New Roman" panose="02020603050405020304" pitchFamily="18" charset="0"/>
              </a:rPr>
              <a:t> 2 </a:t>
            </a:r>
            <a:r>
              <a:rPr lang="en-US" sz="2400" b="1" i="1" dirty="0" err="1">
                <a:solidFill>
                  <a:srgbClr val="7030A0"/>
                </a:solidFill>
                <a:latin typeface="Times New Roman" panose="02020603050405020304" pitchFamily="18" charset="0"/>
                <a:cs typeface="Times New Roman" panose="02020603050405020304" pitchFamily="18" charset="0"/>
              </a:rPr>
              <a:t>viên</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gạch</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là</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đường</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kính</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cần</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tìm</a:t>
            </a:r>
            <a:endParaRPr lang="en-US" sz="2400" b="1" i="1" dirty="0">
              <a:solidFill>
                <a:srgbClr val="7030A0"/>
              </a:solidFill>
              <a:latin typeface="Times New Roman" panose="02020603050405020304" pitchFamily="18" charset="0"/>
              <a:cs typeface="Times New Roman" panose="02020603050405020304" pitchFamily="18" charset="0"/>
            </a:endParaRPr>
          </a:p>
          <a:p>
            <a:endParaRPr lang="en-US" sz="2400" b="1" i="1" dirty="0">
              <a:solidFill>
                <a:srgbClr val="93759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40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8" name="Google Shape;318;p27"/>
          <p:cNvSpPr txBox="1">
            <a:spLocks noGrp="1"/>
          </p:cNvSpPr>
          <p:nvPr>
            <p:ph type="sldNum" idx="4294967295"/>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b="1"/>
              <a:t>5</a:t>
            </a:fld>
            <a:endParaRPr b="1"/>
          </a:p>
        </p:txBody>
      </p:sp>
      <p:sp>
        <p:nvSpPr>
          <p:cNvPr id="19" name="TextBox 18"/>
          <p:cNvSpPr txBox="1"/>
          <p:nvPr/>
        </p:nvSpPr>
        <p:spPr>
          <a:xfrm>
            <a:off x="1140178" y="146756"/>
            <a:ext cx="6604000" cy="523220"/>
          </a:xfrm>
          <a:prstGeom prst="rect">
            <a:avLst/>
          </a:prstGeom>
          <a:noFill/>
        </p:spPr>
        <p:txBody>
          <a:bodyPr wrap="square" rtlCol="0">
            <a:spAutoFit/>
          </a:bodyPr>
          <a:lstStyle/>
          <a:p>
            <a:pPr algn="ctr"/>
            <a:r>
              <a:rPr lang="vi-VN" sz="2800" b="1" dirty="0" smtClean="0">
                <a:solidFill>
                  <a:srgbClr val="FF0000"/>
                </a:solidFill>
                <a:latin typeface="+mj-lt"/>
              </a:rPr>
              <a:t>Bài 4: ĐO CHIỀU DÀI</a:t>
            </a:r>
            <a:endParaRPr lang="vi-VN" sz="2800" b="1" dirty="0">
              <a:solidFill>
                <a:srgbClr val="FF0000"/>
              </a:solidFill>
              <a:latin typeface="+mj-lt"/>
            </a:endParaRPr>
          </a:p>
        </p:txBody>
      </p:sp>
      <p:sp>
        <p:nvSpPr>
          <p:cNvPr id="20" name="TextBox 19"/>
          <p:cNvSpPr txBox="1"/>
          <p:nvPr/>
        </p:nvSpPr>
        <p:spPr>
          <a:xfrm>
            <a:off x="654756" y="558803"/>
            <a:ext cx="7241822" cy="954107"/>
          </a:xfrm>
          <a:prstGeom prst="rect">
            <a:avLst/>
          </a:prstGeom>
          <a:noFill/>
        </p:spPr>
        <p:txBody>
          <a:bodyPr wrap="square" rtlCol="0">
            <a:spAutoFit/>
          </a:bodyPr>
          <a:lstStyle/>
          <a:p>
            <a:pPr marL="571500" indent="-571500">
              <a:buAutoNum type="romanUcPeriod"/>
            </a:pPr>
            <a:r>
              <a:rPr lang="vi-VN" sz="2800" b="1" dirty="0" smtClean="0">
                <a:solidFill>
                  <a:srgbClr val="002060"/>
                </a:solidFill>
                <a:latin typeface="+mj-lt"/>
              </a:rPr>
              <a:t>ĐƠN VỊ VÀ DỤNG CỤ ĐO CHIỀU DÀI</a:t>
            </a:r>
          </a:p>
          <a:p>
            <a:r>
              <a:rPr lang="vi-VN" sz="2800" b="1" dirty="0">
                <a:solidFill>
                  <a:srgbClr val="002060"/>
                </a:solidFill>
                <a:latin typeface="+mj-lt"/>
              </a:rPr>
              <a:t> </a:t>
            </a:r>
            <a:r>
              <a:rPr lang="vi-VN" sz="2800" b="1" dirty="0" smtClean="0">
                <a:solidFill>
                  <a:srgbClr val="002060"/>
                </a:solidFill>
                <a:latin typeface="+mj-lt"/>
              </a:rPr>
              <a:t>      1. Tìm hiểu đơn vị đo độ dài</a:t>
            </a:r>
            <a:endParaRPr lang="vi-VN" sz="2800" b="1" dirty="0">
              <a:solidFill>
                <a:srgbClr val="002060"/>
              </a:solidFill>
              <a:latin typeface="+mj-lt"/>
            </a:endParaRPr>
          </a:p>
        </p:txBody>
      </p:sp>
    </p:spTree>
    <p:extLst>
      <p:ext uri="{BB962C8B-B14F-4D97-AF65-F5344CB8AC3E}">
        <p14:creationId xmlns:p14="http://schemas.microsoft.com/office/powerpoint/2010/main" val="4136972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Delay 20"/>
          <p:cNvSpPr/>
          <p:nvPr/>
        </p:nvSpPr>
        <p:spPr>
          <a:xfrm>
            <a:off x="-168997" y="1202286"/>
            <a:ext cx="3677355" cy="3645048"/>
          </a:xfrm>
          <a:prstGeom prst="flowChartDelay">
            <a:avLst/>
          </a:prstGeom>
          <a:noFill/>
          <a:ln>
            <a:solidFill>
              <a:srgbClr val="22B7C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grpSp>
        <p:nvGrpSpPr>
          <p:cNvPr id="3" name="Group 2"/>
          <p:cNvGrpSpPr/>
          <p:nvPr/>
        </p:nvGrpSpPr>
        <p:grpSpPr>
          <a:xfrm>
            <a:off x="2371331" y="212279"/>
            <a:ext cx="7485322" cy="604927"/>
            <a:chOff x="967562" y="659219"/>
            <a:chExt cx="7485322" cy="604927"/>
          </a:xfrm>
        </p:grpSpPr>
        <p:sp>
          <p:nvSpPr>
            <p:cNvPr id="4" name="Oval 3"/>
            <p:cNvSpPr/>
            <p:nvPr/>
          </p:nvSpPr>
          <p:spPr>
            <a:xfrm>
              <a:off x="967563" y="659219"/>
              <a:ext cx="627321" cy="56352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5" name="TextBox 4"/>
            <p:cNvSpPr txBox="1"/>
            <p:nvPr/>
          </p:nvSpPr>
          <p:spPr>
            <a:xfrm>
              <a:off x="967562" y="659219"/>
              <a:ext cx="627322" cy="584775"/>
            </a:xfrm>
            <a:prstGeom prst="rect">
              <a:avLst/>
            </a:prstGeom>
            <a:noFill/>
          </p:spPr>
          <p:txBody>
            <a:bodyPr wrap="square" rtlCol="0">
              <a:spAutoFit/>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I</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786270" y="679371"/>
              <a:ext cx="6666614" cy="584775"/>
            </a:xfrm>
            <a:prstGeom prst="rect">
              <a:avLst/>
            </a:prstGeom>
            <a:noFill/>
          </p:spPr>
          <p:txBody>
            <a:bodyPr wrap="square" rtlCol="0">
              <a:spAutoFit/>
            </a:bodyPr>
            <a:lstStyle/>
            <a:p>
              <a:r>
                <a:rPr lang="en-US" sz="3200" b="1" dirty="0" smtClean="0">
                  <a:solidFill>
                    <a:schemeClr val="bg1"/>
                  </a:solidFill>
                  <a:latin typeface="Times New Roman" panose="02020603050405020304" pitchFamily="18" charset="0"/>
                  <a:cs typeface="Times New Roman" panose="02020603050405020304" pitchFamily="18" charset="0"/>
                </a:rPr>
                <a:t>ĐƠN VỊ ĐỘ DÀI</a:t>
              </a:r>
              <a:endParaRPr lang="en-US" sz="3200" b="1" dirty="0">
                <a:solidFill>
                  <a:schemeClr val="bg1"/>
                </a:solidFill>
                <a:latin typeface="Times New Roman" panose="02020603050405020304" pitchFamily="18" charset="0"/>
                <a:cs typeface="Times New Roman" panose="02020603050405020304" pitchFamily="18" charset="0"/>
              </a:endParaRPr>
            </a:p>
          </p:txBody>
        </p:sp>
      </p:grpSp>
      <p:sp>
        <p:nvSpPr>
          <p:cNvPr id="20" name="Rectangle 19"/>
          <p:cNvSpPr/>
          <p:nvPr/>
        </p:nvSpPr>
        <p:spPr>
          <a:xfrm>
            <a:off x="383076" y="1949406"/>
            <a:ext cx="2433407" cy="1815882"/>
          </a:xfrm>
          <a:prstGeom prst="rect">
            <a:avLst/>
          </a:prstGeom>
        </p:spPr>
        <p:txBody>
          <a:bodyPr wrap="square">
            <a:spAutoFit/>
          </a:bodyPr>
          <a:lstStyle/>
          <a:p>
            <a:pPr indent="360045" algn="just"/>
            <a:r>
              <a:rPr lang="en-US" sz="28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h</a:t>
            </a:r>
            <a:r>
              <a:rPr lang="vi-VN" sz="28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ãy </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kể tên những đơn vị đo chiều dài mà em biết? </a:t>
            </a:r>
            <a:endPar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6" name="Group 25"/>
          <p:cNvGrpSpPr/>
          <p:nvPr/>
        </p:nvGrpSpPr>
        <p:grpSpPr>
          <a:xfrm>
            <a:off x="5501430" y="2252167"/>
            <a:ext cx="1945242" cy="1377211"/>
            <a:chOff x="4761421" y="1500636"/>
            <a:chExt cx="1772755" cy="1251425"/>
          </a:xfrm>
        </p:grpSpPr>
        <p:sp>
          <p:nvSpPr>
            <p:cNvPr id="23" name="Rectangle 22"/>
            <p:cNvSpPr/>
            <p:nvPr/>
          </p:nvSpPr>
          <p:spPr>
            <a:xfrm>
              <a:off x="4761421" y="1784635"/>
              <a:ext cx="1772755" cy="548099"/>
            </a:xfrm>
            <a:prstGeom prst="rect">
              <a:avLst/>
            </a:prstGeom>
          </p:spPr>
          <p:txBody>
            <a:bodyPr wrap="square">
              <a:spAutoFit/>
            </a:bodyPr>
            <a:lstStyle/>
            <a:p>
              <a:pPr indent="360045" algn="just">
                <a:lnSpc>
                  <a:spcPct val="115000"/>
                </a:lnSpc>
              </a:pPr>
              <a:r>
                <a:rPr lang="en-US" sz="2800" dirty="0" err="1" smtClean="0">
                  <a:solidFill>
                    <a:srgbClr val="08D2C8"/>
                  </a:solidFill>
                  <a:latin typeface="Times New Roman" panose="02020603050405020304" pitchFamily="18" charset="0"/>
                  <a:ea typeface="Calibri" panose="020F0502020204030204" pitchFamily="34" charset="0"/>
                  <a:cs typeface="Times New Roman" panose="02020603050405020304" pitchFamily="18" charset="0"/>
                </a:rPr>
                <a:t>mét</a:t>
              </a:r>
              <a:endParaRPr lang="en-US" sz="2800" dirty="0">
                <a:solidFill>
                  <a:srgbClr val="08D2C8"/>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Donut 24"/>
            <p:cNvSpPr/>
            <p:nvPr/>
          </p:nvSpPr>
          <p:spPr>
            <a:xfrm>
              <a:off x="4761421" y="1500636"/>
              <a:ext cx="1274619" cy="1251425"/>
            </a:xfrm>
            <a:prstGeom prst="donut">
              <a:avLst>
                <a:gd name="adj" fmla="val 103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26"/>
          <p:cNvGrpSpPr/>
          <p:nvPr/>
        </p:nvGrpSpPr>
        <p:grpSpPr>
          <a:xfrm>
            <a:off x="3796554" y="1190605"/>
            <a:ext cx="2122347" cy="1510242"/>
            <a:chOff x="4644748" y="1275626"/>
            <a:chExt cx="1772755" cy="1251425"/>
          </a:xfrm>
          <a:solidFill>
            <a:srgbClr val="22B7CB"/>
          </a:solidFill>
        </p:grpSpPr>
        <p:sp>
          <p:nvSpPr>
            <p:cNvPr id="28" name="Rectangle 27"/>
            <p:cNvSpPr/>
            <p:nvPr/>
          </p:nvSpPr>
          <p:spPr>
            <a:xfrm>
              <a:off x="4644748" y="1433539"/>
              <a:ext cx="1772755" cy="864769"/>
            </a:xfrm>
            <a:prstGeom prst="rect">
              <a:avLst/>
            </a:prstGeom>
            <a:noFill/>
          </p:spPr>
          <p:txBody>
            <a:bodyPr wrap="square">
              <a:spAutoFit/>
            </a:bodyPr>
            <a:lstStyle/>
            <a:p>
              <a:pPr indent="360045" algn="just">
                <a:lnSpc>
                  <a:spcPct val="115000"/>
                </a:lnSpc>
              </a:pPr>
              <a:r>
                <a:rPr lang="en-US" sz="2800" dirty="0" smtClean="0">
                  <a:solidFill>
                    <a:srgbClr val="22B7CB"/>
                  </a:solidFill>
                  <a:latin typeface="Times New Roman" panose="02020603050405020304" pitchFamily="18" charset="0"/>
                  <a:ea typeface="Calibri" panose="020F0502020204030204" pitchFamily="34" charset="0"/>
                  <a:cs typeface="Times New Roman" panose="02020603050405020304" pitchFamily="18" charset="0"/>
                </a:rPr>
                <a:t>mile</a:t>
              </a:r>
            </a:p>
            <a:p>
              <a:pPr indent="360045" algn="just">
                <a:lnSpc>
                  <a:spcPct val="115000"/>
                </a:lnSpc>
              </a:pPr>
              <a:r>
                <a:rPr lang="en-US" sz="2800" dirty="0" smtClean="0">
                  <a:solidFill>
                    <a:srgbClr val="22B7CB"/>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err="1" smtClean="0">
                  <a:solidFill>
                    <a:srgbClr val="22B7CB"/>
                  </a:solidFill>
                  <a:latin typeface="Times New Roman" panose="02020603050405020304" pitchFamily="18" charset="0"/>
                  <a:ea typeface="Calibri" panose="020F0502020204030204" pitchFamily="34" charset="0"/>
                  <a:cs typeface="Times New Roman" panose="02020603050405020304" pitchFamily="18" charset="0"/>
                </a:rPr>
                <a:t>dặm</a:t>
              </a:r>
              <a:r>
                <a:rPr lang="en-US" sz="2800" dirty="0" smtClean="0">
                  <a:solidFill>
                    <a:srgbClr val="22B7CB"/>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22B7CB"/>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Donut 28"/>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p:cNvGrpSpPr/>
          <p:nvPr/>
        </p:nvGrpSpPr>
        <p:grpSpPr>
          <a:xfrm>
            <a:off x="5834688" y="1099951"/>
            <a:ext cx="1410271" cy="954722"/>
            <a:chOff x="4452806" y="1275626"/>
            <a:chExt cx="1772755" cy="1251425"/>
          </a:xfrm>
        </p:grpSpPr>
        <p:sp>
          <p:nvSpPr>
            <p:cNvPr id="31" name="Rectangle 30"/>
            <p:cNvSpPr/>
            <p:nvPr/>
          </p:nvSpPr>
          <p:spPr>
            <a:xfrm>
              <a:off x="4452806" y="1462689"/>
              <a:ext cx="1772755" cy="770543"/>
            </a:xfrm>
            <a:prstGeom prst="rect">
              <a:avLst/>
            </a:prstGeom>
          </p:spPr>
          <p:txBody>
            <a:bodyPr wrap="square">
              <a:spAutoFit/>
            </a:bodyPr>
            <a:lstStyle/>
            <a:p>
              <a:pPr indent="360045" algn="just">
                <a:lnSpc>
                  <a:spcPct val="115000"/>
                </a:lnSpc>
              </a:pPr>
              <a:r>
                <a:rPr lang="en-US" sz="2800" dirty="0" smtClean="0">
                  <a:solidFill>
                    <a:schemeClr val="accent4">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km</a:t>
              </a:r>
              <a:endParaRPr lang="en-US" sz="2800" dirty="0">
                <a:solidFill>
                  <a:schemeClr val="accent4">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Donut 31"/>
            <p:cNvSpPr/>
            <p:nvPr/>
          </p:nvSpPr>
          <p:spPr>
            <a:xfrm>
              <a:off x="4696690" y="1275626"/>
              <a:ext cx="1274619" cy="1251425"/>
            </a:xfrm>
            <a:prstGeom prst="donut">
              <a:avLst>
                <a:gd name="adj" fmla="val 1997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 name="Group 32"/>
          <p:cNvGrpSpPr/>
          <p:nvPr/>
        </p:nvGrpSpPr>
        <p:grpSpPr>
          <a:xfrm>
            <a:off x="3983055" y="3103911"/>
            <a:ext cx="1276907" cy="880211"/>
            <a:chOff x="4447621" y="1275626"/>
            <a:chExt cx="1772755" cy="1251425"/>
          </a:xfrm>
          <a:solidFill>
            <a:srgbClr val="EB2264"/>
          </a:solidFill>
        </p:grpSpPr>
        <p:sp>
          <p:nvSpPr>
            <p:cNvPr id="34" name="Rectangle 33"/>
            <p:cNvSpPr/>
            <p:nvPr/>
          </p:nvSpPr>
          <p:spPr>
            <a:xfrm>
              <a:off x="4447621" y="1436882"/>
              <a:ext cx="1772755" cy="548099"/>
            </a:xfrm>
            <a:prstGeom prst="rect">
              <a:avLst/>
            </a:prstGeom>
            <a:noFill/>
          </p:spPr>
          <p:txBody>
            <a:bodyPr wrap="square">
              <a:spAutoFit/>
            </a:bodyPr>
            <a:lstStyle/>
            <a:p>
              <a:pPr indent="360045" algn="just">
                <a:lnSpc>
                  <a:spcPct val="115000"/>
                </a:lnSpc>
              </a:pPr>
              <a:r>
                <a:rPr lang="en-US" sz="2800" dirty="0" err="1" smtClean="0">
                  <a:solidFill>
                    <a:srgbClr val="EB2264"/>
                  </a:solidFill>
                  <a:latin typeface="Times New Roman" panose="02020603050405020304" pitchFamily="18" charset="0"/>
                  <a:ea typeface="Calibri" panose="020F0502020204030204" pitchFamily="34" charset="0"/>
                  <a:cs typeface="Times New Roman" panose="02020603050405020304" pitchFamily="18" charset="0"/>
                </a:rPr>
                <a:t>dm</a:t>
              </a:r>
              <a:endParaRPr lang="en-US" sz="2800" dirty="0">
                <a:solidFill>
                  <a:srgbClr val="EB2264"/>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Donut 34"/>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35"/>
          <p:cNvGrpSpPr/>
          <p:nvPr/>
        </p:nvGrpSpPr>
        <p:grpSpPr>
          <a:xfrm>
            <a:off x="7298361" y="1477224"/>
            <a:ext cx="1276907" cy="880211"/>
            <a:chOff x="4447621" y="1275626"/>
            <a:chExt cx="1772755" cy="1251425"/>
          </a:xfrm>
          <a:solidFill>
            <a:srgbClr val="FFC000"/>
          </a:solidFill>
        </p:grpSpPr>
        <p:sp>
          <p:nvSpPr>
            <p:cNvPr id="37" name="Rectangle 36"/>
            <p:cNvSpPr/>
            <p:nvPr/>
          </p:nvSpPr>
          <p:spPr>
            <a:xfrm>
              <a:off x="4447621" y="1436882"/>
              <a:ext cx="1772755" cy="779250"/>
            </a:xfrm>
            <a:prstGeom prst="rect">
              <a:avLst/>
            </a:prstGeom>
            <a:noFill/>
          </p:spPr>
          <p:txBody>
            <a:bodyPr wrap="square">
              <a:spAutoFit/>
            </a:bodyPr>
            <a:lstStyle/>
            <a:p>
              <a:pPr indent="360045" algn="just">
                <a:lnSpc>
                  <a:spcPct val="115000"/>
                </a:lnSpc>
              </a:pPr>
              <a:r>
                <a:rPr lang="en-US" sz="28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c</a:t>
              </a:r>
              <a:r>
                <a:rPr lang="en-US" sz="2800" dirty="0" smtClean="0">
                  <a:solidFill>
                    <a:srgbClr val="FFC000"/>
                  </a:solidFill>
                  <a:latin typeface="Times New Roman" panose="02020603050405020304" pitchFamily="18" charset="0"/>
                  <a:ea typeface="Calibri" panose="020F0502020204030204" pitchFamily="34" charset="0"/>
                  <a:cs typeface="Times New Roman" panose="02020603050405020304" pitchFamily="18" charset="0"/>
                </a:rPr>
                <a:t>m</a:t>
              </a:r>
              <a:endParaRPr lang="en-US" sz="28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Donut 37"/>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8"/>
          <p:cNvGrpSpPr/>
          <p:nvPr/>
        </p:nvGrpSpPr>
        <p:grpSpPr>
          <a:xfrm>
            <a:off x="5179096" y="3870861"/>
            <a:ext cx="1738032" cy="1180969"/>
            <a:chOff x="4569547" y="1275626"/>
            <a:chExt cx="1772755" cy="1251425"/>
          </a:xfrm>
          <a:solidFill>
            <a:srgbClr val="FF0000"/>
          </a:solidFill>
        </p:grpSpPr>
        <p:sp>
          <p:nvSpPr>
            <p:cNvPr id="40" name="Rectangle 39"/>
            <p:cNvSpPr/>
            <p:nvPr/>
          </p:nvSpPr>
          <p:spPr>
            <a:xfrm>
              <a:off x="4569547" y="1507363"/>
              <a:ext cx="1772755" cy="835770"/>
            </a:xfrm>
            <a:prstGeom prst="rect">
              <a:avLst/>
            </a:prstGeom>
            <a:noFill/>
          </p:spPr>
          <p:txBody>
            <a:bodyPr wrap="square">
              <a:spAutoFit/>
            </a:bodyPr>
            <a:lstStyle/>
            <a:p>
              <a:pPr indent="360045" algn="just">
                <a:lnSpc>
                  <a:spcPct val="115000"/>
                </a:lnSpc>
              </a:pP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mm</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1" name="Donut 40"/>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1"/>
          <p:cNvGrpSpPr/>
          <p:nvPr/>
        </p:nvGrpSpPr>
        <p:grpSpPr>
          <a:xfrm>
            <a:off x="6959397" y="2912499"/>
            <a:ext cx="2122347" cy="1510242"/>
            <a:chOff x="4644748" y="1275626"/>
            <a:chExt cx="1772755" cy="1251425"/>
          </a:xfrm>
          <a:solidFill>
            <a:srgbClr val="22B7CB"/>
          </a:solidFill>
        </p:grpSpPr>
        <p:sp>
          <p:nvSpPr>
            <p:cNvPr id="43" name="Rectangle 42"/>
            <p:cNvSpPr/>
            <p:nvPr/>
          </p:nvSpPr>
          <p:spPr>
            <a:xfrm>
              <a:off x="4644748" y="1433539"/>
              <a:ext cx="1772755" cy="897711"/>
            </a:xfrm>
            <a:prstGeom prst="rect">
              <a:avLst/>
            </a:prstGeom>
            <a:noFill/>
          </p:spPr>
          <p:txBody>
            <a:bodyPr wrap="square">
              <a:spAutoFit/>
            </a:bodyPr>
            <a:lstStyle/>
            <a:p>
              <a:pPr indent="360045" algn="just">
                <a:lnSpc>
                  <a:spcPct val="115000"/>
                </a:lnSpc>
              </a:pPr>
              <a:r>
                <a:rPr lang="en-US" sz="2800" dirty="0" smtClean="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inch</a:t>
              </a:r>
            </a:p>
            <a:p>
              <a:pPr indent="360045" algn="just">
                <a:lnSpc>
                  <a:spcPct val="115000"/>
                </a:lnSpc>
              </a:pPr>
              <a:r>
                <a:rPr lang="en-US" sz="2800" dirty="0" smtClean="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 (in)</a:t>
              </a:r>
              <a:endParaRPr lang="en-US" sz="2800"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Donut 43"/>
            <p:cNvSpPr/>
            <p:nvPr/>
          </p:nvSpPr>
          <p:spPr>
            <a:xfrm>
              <a:off x="4696690" y="1275626"/>
              <a:ext cx="1274619" cy="1251425"/>
            </a:xfrm>
            <a:prstGeom prst="donut">
              <a:avLst>
                <a:gd name="adj" fmla="val 10327"/>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7" name="TextBox 46"/>
          <p:cNvSpPr txBox="1"/>
          <p:nvPr/>
        </p:nvSpPr>
        <p:spPr>
          <a:xfrm>
            <a:off x="778748" y="248179"/>
            <a:ext cx="7241822" cy="523220"/>
          </a:xfrm>
          <a:prstGeom prst="rect">
            <a:avLst/>
          </a:prstGeom>
          <a:noFill/>
        </p:spPr>
        <p:txBody>
          <a:bodyPr wrap="square" rtlCol="0">
            <a:spAutoFit/>
          </a:bodyPr>
          <a:lstStyle/>
          <a:p>
            <a:r>
              <a:rPr lang="vi-VN" sz="2800" b="1" dirty="0" smtClean="0">
                <a:solidFill>
                  <a:srgbClr val="002060"/>
                </a:solidFill>
                <a:latin typeface="+mj-lt"/>
              </a:rPr>
              <a:t>1. Tìm hiểu đơn vị đo độ dài</a:t>
            </a:r>
            <a:endParaRPr lang="vi-VN" sz="2800" b="1" dirty="0">
              <a:solidFill>
                <a:srgbClr val="002060"/>
              </a:solidFill>
              <a:latin typeface="+mj-lt"/>
            </a:endParaRPr>
          </a:p>
        </p:txBody>
      </p:sp>
    </p:spTree>
    <p:extLst>
      <p:ext uri="{BB962C8B-B14F-4D97-AF65-F5344CB8AC3E}">
        <p14:creationId xmlns:p14="http://schemas.microsoft.com/office/powerpoint/2010/main" val="3244395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75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ircle(in)">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circle(in)">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circle(in)">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circle(in)">
                                      <p:cBhvr>
                                        <p:cTn id="36" dur="20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down)">
                                      <p:cBhvr>
                                        <p:cTn id="41" dur="5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2000" fill="hold"/>
                                        <p:tgtEl>
                                          <p:spTgt spid="26"/>
                                        </p:tgtEl>
                                      </p:cBhvr>
                                      <p:by x="150000" y="150000"/>
                                    </p:animScale>
                                  </p:childTnLst>
                                </p:cTn>
                              </p:par>
                              <p:par>
                                <p:cTn id="51" presetID="22" presetClass="exit" presetSubtype="4" fill="hold" nodeType="withEffect">
                                  <p:stCondLst>
                                    <p:cond delay="0"/>
                                  </p:stCondLst>
                                  <p:childTnLst>
                                    <p:animEffect transition="out" filter="wipe(down)">
                                      <p:cBhvr>
                                        <p:cTn id="52" dur="10"/>
                                        <p:tgtEl>
                                          <p:spTgt spid="33"/>
                                        </p:tgtEl>
                                      </p:cBhvr>
                                    </p:animEffect>
                                    <p:set>
                                      <p:cBhvr>
                                        <p:cTn id="53" dur="1" fill="hold">
                                          <p:stCondLst>
                                            <p:cond delay="9"/>
                                          </p:stCondLst>
                                        </p:cTn>
                                        <p:tgtEl>
                                          <p:spTgt spid="33"/>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39"/>
                                        </p:tgtEl>
                                        <p:attrNameLst>
                                          <p:attrName>ppt_x</p:attrName>
                                        </p:attrNameLst>
                                      </p:cBhvr>
                                      <p:tavLst>
                                        <p:tav tm="0">
                                          <p:val>
                                            <p:strVal val="ppt_x"/>
                                          </p:val>
                                        </p:tav>
                                        <p:tav tm="100000">
                                          <p:val>
                                            <p:strVal val="ppt_x"/>
                                          </p:val>
                                        </p:tav>
                                      </p:tavLst>
                                    </p:anim>
                                    <p:anim calcmode="lin" valueType="num">
                                      <p:cBhvr additive="base">
                                        <p:cTn id="56" dur="500"/>
                                        <p:tgtEl>
                                          <p:spTgt spid="39"/>
                                        </p:tgtEl>
                                        <p:attrNameLst>
                                          <p:attrName>ppt_y</p:attrName>
                                        </p:attrNameLst>
                                      </p:cBhvr>
                                      <p:tavLst>
                                        <p:tav tm="0">
                                          <p:val>
                                            <p:strVal val="ppt_y"/>
                                          </p:val>
                                        </p:tav>
                                        <p:tav tm="100000">
                                          <p:val>
                                            <p:strVal val="1+ppt_h/2"/>
                                          </p:val>
                                        </p:tav>
                                      </p:tavLst>
                                    </p:anim>
                                    <p:set>
                                      <p:cBhvr>
                                        <p:cTn id="57" dur="1" fill="hold">
                                          <p:stCondLst>
                                            <p:cond delay="499"/>
                                          </p:stCondLst>
                                        </p:cTn>
                                        <p:tgtEl>
                                          <p:spTgt spid="39"/>
                                        </p:tgtEl>
                                        <p:attrNameLst>
                                          <p:attrName>style.visibility</p:attrName>
                                        </p:attrNameLst>
                                      </p:cBhvr>
                                      <p:to>
                                        <p:strVal val="hidden"/>
                                      </p:to>
                                    </p:set>
                                  </p:childTnLst>
                                </p:cTn>
                              </p:par>
                              <p:par>
                                <p:cTn id="58" presetID="16" presetClass="exit" presetSubtype="21" fill="hold" nodeType="withEffect">
                                  <p:stCondLst>
                                    <p:cond delay="0"/>
                                  </p:stCondLst>
                                  <p:childTnLst>
                                    <p:animEffect transition="out" filter="barn(inVertical)">
                                      <p:cBhvr>
                                        <p:cTn id="59" dur="500"/>
                                        <p:tgtEl>
                                          <p:spTgt spid="30"/>
                                        </p:tgtEl>
                                      </p:cBhvr>
                                    </p:animEffect>
                                    <p:set>
                                      <p:cBhvr>
                                        <p:cTn id="60" dur="1" fill="hold">
                                          <p:stCondLst>
                                            <p:cond delay="499"/>
                                          </p:stCondLst>
                                        </p:cTn>
                                        <p:tgtEl>
                                          <p:spTgt spid="30"/>
                                        </p:tgtEl>
                                        <p:attrNameLst>
                                          <p:attrName>style.visibility</p:attrName>
                                        </p:attrNameLst>
                                      </p:cBhvr>
                                      <p:to>
                                        <p:strVal val="hidden"/>
                                      </p:to>
                                    </p:set>
                                  </p:childTnLst>
                                </p:cTn>
                              </p:par>
                              <p:par>
                                <p:cTn id="61" presetID="22" presetClass="exit" presetSubtype="4" fill="hold" nodeType="withEffect">
                                  <p:stCondLst>
                                    <p:cond delay="0"/>
                                  </p:stCondLst>
                                  <p:childTnLst>
                                    <p:animEffect transition="out" filter="wipe(down)">
                                      <p:cBhvr>
                                        <p:cTn id="62" dur="500"/>
                                        <p:tgtEl>
                                          <p:spTgt spid="42"/>
                                        </p:tgtEl>
                                      </p:cBhvr>
                                    </p:animEffect>
                                    <p:set>
                                      <p:cBhvr>
                                        <p:cTn id="63" dur="1" fill="hold">
                                          <p:stCondLst>
                                            <p:cond delay="499"/>
                                          </p:stCondLst>
                                        </p:cTn>
                                        <p:tgtEl>
                                          <p:spTgt spid="42"/>
                                        </p:tgtEl>
                                        <p:attrNameLst>
                                          <p:attrName>style.visibility</p:attrName>
                                        </p:attrNameLst>
                                      </p:cBhvr>
                                      <p:to>
                                        <p:strVal val="hidden"/>
                                      </p:to>
                                    </p:set>
                                  </p:childTnLst>
                                </p:cTn>
                              </p:par>
                              <p:par>
                                <p:cTn id="64" presetID="14" presetClass="exit" presetSubtype="10" fill="hold" nodeType="withEffect">
                                  <p:stCondLst>
                                    <p:cond delay="0"/>
                                  </p:stCondLst>
                                  <p:childTnLst>
                                    <p:animEffect transition="out" filter="randombar(horizontal)">
                                      <p:cBhvr>
                                        <p:cTn id="65" dur="500"/>
                                        <p:tgtEl>
                                          <p:spTgt spid="27"/>
                                        </p:tgtEl>
                                      </p:cBhvr>
                                    </p:animEffect>
                                    <p:set>
                                      <p:cBhvr>
                                        <p:cTn id="66" dur="1" fill="hold">
                                          <p:stCondLst>
                                            <p:cond delay="499"/>
                                          </p:stCondLst>
                                        </p:cTn>
                                        <p:tgtEl>
                                          <p:spTgt spid="27"/>
                                        </p:tgtEl>
                                        <p:attrNameLst>
                                          <p:attrName>style.visibility</p:attrName>
                                        </p:attrNameLst>
                                      </p:cBhvr>
                                      <p:to>
                                        <p:strVal val="hidden"/>
                                      </p:to>
                                    </p:set>
                                  </p:childTnLst>
                                </p:cTn>
                              </p:par>
                              <p:par>
                                <p:cTn id="67" presetID="6" presetClass="exit" presetSubtype="32" fill="hold" nodeType="withEffect">
                                  <p:stCondLst>
                                    <p:cond delay="0"/>
                                  </p:stCondLst>
                                  <p:childTnLst>
                                    <p:animEffect transition="out" filter="circle(out)">
                                      <p:cBhvr>
                                        <p:cTn id="68" dur="2000"/>
                                        <p:tgtEl>
                                          <p:spTgt spid="36"/>
                                        </p:tgtEl>
                                      </p:cBhvr>
                                    </p:animEffect>
                                    <p:set>
                                      <p:cBhvr>
                                        <p:cTn id="69" dur="1" fill="hold">
                                          <p:stCondLst>
                                            <p:cond delay="1999"/>
                                          </p:stCondLst>
                                        </p:cTn>
                                        <p:tgtEl>
                                          <p:spTgt spid="3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down)">
                                      <p:cBhvr>
                                        <p:cTn id="7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7" name="Google Shape;387;p32"/>
          <p:cNvSpPr txBox="1">
            <a:spLocks noGrp="1"/>
          </p:cNvSpPr>
          <p:nvPr>
            <p:ph type="sldNum" idx="4294967295"/>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graphicFrame>
        <p:nvGraphicFramePr>
          <p:cNvPr id="2" name="Diagram 1"/>
          <p:cNvGraphicFramePr/>
          <p:nvPr>
            <p:extLst>
              <p:ext uri="{D42A27DB-BD31-4B8C-83A1-F6EECF244321}">
                <p14:modId xmlns:p14="http://schemas.microsoft.com/office/powerpoint/2010/main" val="3435584439"/>
              </p:ext>
            </p:extLst>
          </p:nvPr>
        </p:nvGraphicFramePr>
        <p:xfrm>
          <a:off x="319284" y="746289"/>
          <a:ext cx="572538" cy="551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936978" y="302942"/>
            <a:ext cx="7778044" cy="1648692"/>
          </a:xfrm>
          <a:prstGeom prst="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FF0000"/>
                </a:solidFill>
                <a:latin typeface="+mj-lt"/>
              </a:rPr>
              <a:t>Đơn vị đo chiều dài trong hệ thống đo lường chính thức của nước ta hiện nay là mét (metre), </a:t>
            </a:r>
            <a:endParaRPr lang="vi-VN" sz="2800" b="1" dirty="0" smtClean="0">
              <a:solidFill>
                <a:srgbClr val="FF0000"/>
              </a:solidFill>
              <a:latin typeface="+mj-lt"/>
            </a:endParaRPr>
          </a:p>
          <a:p>
            <a:r>
              <a:rPr lang="vi-VN" sz="2800" b="1" dirty="0" smtClean="0">
                <a:solidFill>
                  <a:srgbClr val="FF0000"/>
                </a:solidFill>
                <a:latin typeface="+mj-lt"/>
              </a:rPr>
              <a:t>kí </a:t>
            </a:r>
            <a:r>
              <a:rPr lang="vi-VN" sz="2800" b="1" dirty="0">
                <a:solidFill>
                  <a:srgbClr val="FF0000"/>
                </a:solidFill>
                <a:latin typeface="+mj-lt"/>
              </a:rPr>
              <a:t>hiệu là m.</a:t>
            </a:r>
          </a:p>
        </p:txBody>
      </p:sp>
      <p:sp>
        <p:nvSpPr>
          <p:cNvPr id="4" name="TextBox 3"/>
          <p:cNvSpPr txBox="1"/>
          <p:nvPr/>
        </p:nvSpPr>
        <p:spPr>
          <a:xfrm>
            <a:off x="1828173" y="734291"/>
            <a:ext cx="5957454" cy="584775"/>
          </a:xfrm>
          <a:prstGeom prst="rect">
            <a:avLst/>
          </a:prstGeom>
          <a:noFill/>
        </p:spPr>
        <p:txBody>
          <a:bodyPr wrap="square" rtlCol="0">
            <a:spAutoFit/>
          </a:bodyPr>
          <a:lstStyle/>
          <a:p>
            <a:endParaRPr lang="vi-VN" sz="3200" dirty="0"/>
          </a:p>
        </p:txBody>
      </p:sp>
      <p:sp>
        <p:nvSpPr>
          <p:cNvPr id="5" name="TextBox 4"/>
          <p:cNvSpPr txBox="1"/>
          <p:nvPr/>
        </p:nvSpPr>
        <p:spPr>
          <a:xfrm>
            <a:off x="1039091" y="2250193"/>
            <a:ext cx="3934691" cy="523220"/>
          </a:xfrm>
          <a:prstGeom prst="rect">
            <a:avLst/>
          </a:prstGeom>
          <a:noFill/>
        </p:spPr>
        <p:txBody>
          <a:bodyPr wrap="square" rtlCol="0">
            <a:spAutoFit/>
          </a:bodyPr>
          <a:lstStyle/>
          <a:p>
            <a:r>
              <a:rPr lang="en-US" sz="2800" dirty="0" smtClean="0">
                <a:solidFill>
                  <a:srgbClr val="004376"/>
                </a:solidFill>
                <a:latin typeface="Times New Roman" panose="02020603050405020304" pitchFamily="18" charset="0"/>
                <a:cs typeface="Times New Roman" panose="02020603050405020304" pitchFamily="18" charset="0"/>
              </a:rPr>
              <a:t>1milimét (mm)= 0,001m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024608" y="2810362"/>
            <a:ext cx="3782291" cy="523220"/>
          </a:xfrm>
          <a:prstGeom prst="rect">
            <a:avLst/>
          </a:prstGeom>
          <a:noFill/>
        </p:spPr>
        <p:txBody>
          <a:bodyPr wrap="square" rtlCol="0">
            <a:spAutoFit/>
          </a:bodyPr>
          <a:lstStyle/>
          <a:p>
            <a:r>
              <a:rPr lang="en-US" sz="2800" dirty="0" smtClean="0">
                <a:solidFill>
                  <a:srgbClr val="004376"/>
                </a:solidFill>
                <a:latin typeface="Times New Roman" panose="02020603050405020304" pitchFamily="18" charset="0"/>
                <a:cs typeface="Times New Roman" panose="02020603050405020304" pitchFamily="18" charset="0"/>
              </a:rPr>
              <a:t>1centimét (cm)= 0,01m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024608" y="3369677"/>
            <a:ext cx="3782291" cy="523220"/>
          </a:xfrm>
          <a:prstGeom prst="rect">
            <a:avLst/>
          </a:prstGeom>
          <a:noFill/>
        </p:spPr>
        <p:txBody>
          <a:bodyPr wrap="square" rtlCol="0">
            <a:spAutoFit/>
          </a:bodyPr>
          <a:lstStyle/>
          <a:p>
            <a:r>
              <a:rPr lang="en-US" sz="2800" dirty="0" smtClean="0">
                <a:solidFill>
                  <a:srgbClr val="004376"/>
                </a:solidFill>
                <a:latin typeface="Times New Roman" panose="02020603050405020304" pitchFamily="18" charset="0"/>
                <a:cs typeface="Times New Roman" panose="02020603050405020304" pitchFamily="18" charset="0"/>
              </a:rPr>
              <a:t>1đềximét (</a:t>
            </a:r>
            <a:r>
              <a:rPr lang="en-US" sz="2800" dirty="0" err="1" smtClean="0">
                <a:solidFill>
                  <a:srgbClr val="004376"/>
                </a:solidFill>
                <a:latin typeface="Times New Roman" panose="02020603050405020304" pitchFamily="18" charset="0"/>
                <a:cs typeface="Times New Roman" panose="02020603050405020304" pitchFamily="18" charset="0"/>
              </a:rPr>
              <a:t>dm</a:t>
            </a:r>
            <a:r>
              <a:rPr lang="en-US" sz="2800" smtClean="0">
                <a:solidFill>
                  <a:srgbClr val="004376"/>
                </a:solidFill>
                <a:latin typeface="Times New Roman" panose="02020603050405020304" pitchFamily="18" charset="0"/>
                <a:cs typeface="Times New Roman" panose="02020603050405020304" pitchFamily="18" charset="0"/>
              </a:rPr>
              <a:t>)= 0,1m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24607" y="3929846"/>
            <a:ext cx="3782291" cy="523220"/>
          </a:xfrm>
          <a:prstGeom prst="rect">
            <a:avLst/>
          </a:prstGeom>
          <a:noFill/>
        </p:spPr>
        <p:txBody>
          <a:bodyPr wrap="square" rtlCol="0">
            <a:spAutoFit/>
          </a:bodyPr>
          <a:lstStyle/>
          <a:p>
            <a:r>
              <a:rPr lang="en-US" sz="2800" dirty="0" smtClean="0">
                <a:solidFill>
                  <a:srgbClr val="004376"/>
                </a:solidFill>
                <a:latin typeface="Times New Roman" panose="02020603050405020304" pitchFamily="18" charset="0"/>
                <a:cs typeface="Times New Roman" panose="02020603050405020304" pitchFamily="18" charset="0"/>
              </a:rPr>
              <a:t>1kilômét (</a:t>
            </a:r>
            <a:r>
              <a:rPr lang="en-US" sz="2800" dirty="0">
                <a:solidFill>
                  <a:srgbClr val="004376"/>
                </a:solidFill>
                <a:latin typeface="Times New Roman" panose="02020603050405020304" pitchFamily="18" charset="0"/>
                <a:cs typeface="Times New Roman" panose="02020603050405020304" pitchFamily="18" charset="0"/>
              </a:rPr>
              <a:t>k</a:t>
            </a:r>
            <a:r>
              <a:rPr lang="en-US" sz="2800" dirty="0" smtClean="0">
                <a:solidFill>
                  <a:srgbClr val="004376"/>
                </a:solidFill>
                <a:latin typeface="Times New Roman" panose="02020603050405020304" pitchFamily="18" charset="0"/>
                <a:cs typeface="Times New Roman" panose="02020603050405020304" pitchFamily="18" charset="0"/>
              </a:rPr>
              <a:t>m)= 1000m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5611091" y="2215452"/>
            <a:ext cx="3934691" cy="523220"/>
          </a:xfrm>
          <a:prstGeom prst="rect">
            <a:avLst/>
          </a:prstGeom>
          <a:noFill/>
        </p:spPr>
        <p:txBody>
          <a:bodyPr wrap="square" rtlCol="0">
            <a:spAutoFit/>
          </a:bodyPr>
          <a:lstStyle/>
          <a:p>
            <a:r>
              <a:rPr lang="en-US" sz="2800" dirty="0" smtClean="0">
                <a:solidFill>
                  <a:srgbClr val="004376"/>
                </a:solidFill>
                <a:latin typeface="Times New Roman" panose="02020603050405020304" pitchFamily="18" charset="0"/>
                <a:cs typeface="Times New Roman" panose="02020603050405020304" pitchFamily="18" charset="0"/>
              </a:rPr>
              <a:t>1m=1000 mm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5611090" y="2773413"/>
            <a:ext cx="3934691" cy="523220"/>
          </a:xfrm>
          <a:prstGeom prst="rect">
            <a:avLst/>
          </a:prstGeom>
          <a:noFill/>
        </p:spPr>
        <p:txBody>
          <a:bodyPr wrap="square" rtlCol="0">
            <a:spAutoFit/>
          </a:bodyPr>
          <a:lstStyle/>
          <a:p>
            <a:r>
              <a:rPr lang="en-US" sz="2800" dirty="0" smtClean="0">
                <a:solidFill>
                  <a:srgbClr val="004376"/>
                </a:solidFill>
                <a:latin typeface="Times New Roman" panose="02020603050405020304" pitchFamily="18" charset="0"/>
                <a:cs typeface="Times New Roman" panose="02020603050405020304" pitchFamily="18" charset="0"/>
              </a:rPr>
              <a:t>1m=100 cm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611089" y="3296633"/>
            <a:ext cx="3934691" cy="523220"/>
          </a:xfrm>
          <a:prstGeom prst="rect">
            <a:avLst/>
          </a:prstGeom>
          <a:noFill/>
        </p:spPr>
        <p:txBody>
          <a:bodyPr wrap="square" rtlCol="0">
            <a:spAutoFit/>
          </a:bodyPr>
          <a:lstStyle/>
          <a:p>
            <a:r>
              <a:rPr lang="en-US" sz="2800" dirty="0" smtClean="0">
                <a:solidFill>
                  <a:srgbClr val="004376"/>
                </a:solidFill>
                <a:latin typeface="Times New Roman" panose="02020603050405020304" pitchFamily="18" charset="0"/>
                <a:cs typeface="Times New Roman" panose="02020603050405020304" pitchFamily="18" charset="0"/>
              </a:rPr>
              <a:t>1m=10 </a:t>
            </a:r>
            <a:r>
              <a:rPr lang="en-US" sz="2800" dirty="0" err="1">
                <a:solidFill>
                  <a:srgbClr val="004376"/>
                </a:solidFill>
                <a:latin typeface="Times New Roman" panose="02020603050405020304" pitchFamily="18" charset="0"/>
                <a:cs typeface="Times New Roman" panose="02020603050405020304" pitchFamily="18" charset="0"/>
              </a:rPr>
              <a:t>d</a:t>
            </a:r>
            <a:r>
              <a:rPr lang="en-US" sz="2800" dirty="0" err="1" smtClean="0">
                <a:solidFill>
                  <a:srgbClr val="004376"/>
                </a:solidFill>
                <a:latin typeface="Times New Roman" panose="02020603050405020304" pitchFamily="18" charset="0"/>
                <a:cs typeface="Times New Roman" panose="02020603050405020304" pitchFamily="18" charset="0"/>
              </a:rPr>
              <a:t>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611088" y="3854356"/>
            <a:ext cx="3934691" cy="523220"/>
          </a:xfrm>
          <a:prstGeom prst="rect">
            <a:avLst/>
          </a:prstGeom>
          <a:noFill/>
        </p:spPr>
        <p:txBody>
          <a:bodyPr wrap="square" rtlCol="0">
            <a:spAutoFit/>
          </a:bodyPr>
          <a:lstStyle/>
          <a:p>
            <a:r>
              <a:rPr lang="en-US" sz="2800" dirty="0" smtClean="0">
                <a:solidFill>
                  <a:srgbClr val="004376"/>
                </a:solidFill>
                <a:latin typeface="Times New Roman" panose="02020603050405020304" pitchFamily="18" charset="0"/>
                <a:cs typeface="Times New Roman" panose="02020603050405020304" pitchFamily="18" charset="0"/>
              </a:rPr>
              <a:t>1m=0,001km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498764" y="2215452"/>
            <a:ext cx="8021781" cy="2342693"/>
          </a:xfrm>
          <a:prstGeom prst="roundRect">
            <a:avLst/>
          </a:prstGeom>
          <a:noFill/>
          <a:ln>
            <a:solidFill>
              <a:srgbClr val="22B7C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6204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4" grpId="0"/>
      <p:bldP spid="15" grpId="0"/>
      <p:bldP spid="16" grpId="0"/>
      <p:bldP spid="17" grpId="0"/>
      <p:bldP spid="18" grpId="0"/>
      <p:bldP spid="19" grpId="0"/>
      <p:bldP spid="20"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ổng hợp các đơn vị đo lường phổ biến nhất ở cấp Tiểu học - Tổng hợp Việt  Nam">
            <a:extLst>
              <a:ext uri="{FF2B5EF4-FFF2-40B4-BE49-F238E27FC236}">
                <a16:creationId xmlns:a16="http://schemas.microsoft.com/office/drawing/2014/main" id="{493D37CB-261F-4128-88C3-27FB1DF8F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551" y="331863"/>
            <a:ext cx="7030411" cy="4334423"/>
          </a:xfrm>
          <a:prstGeom prst="rect">
            <a:avLst/>
          </a:prstGeom>
          <a:noFill/>
          <a:extLst>
            <a:ext uri="{909E8E84-426E-40DD-AFC4-6F175D3DCCD1}">
              <a14:hiddenFill xmlns:a14="http://schemas.microsoft.com/office/drawing/2010/main">
                <a:solidFill>
                  <a:srgbClr val="FFFFFF"/>
                </a:solidFill>
              </a14:hiddenFill>
            </a:ext>
          </a:extLst>
        </p:spPr>
      </p:pic>
      <p:sp>
        <p:nvSpPr>
          <p:cNvPr id="3" name="Frame 2"/>
          <p:cNvSpPr/>
          <p:nvPr/>
        </p:nvSpPr>
        <p:spPr>
          <a:xfrm>
            <a:off x="983673" y="207818"/>
            <a:ext cx="7287491" cy="4488873"/>
          </a:xfrm>
          <a:prstGeom prst="frame">
            <a:avLst>
              <a:gd name="adj1" fmla="val 6327"/>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1288473" y="483525"/>
            <a:ext cx="1052945" cy="640079"/>
          </a:xfrm>
          <a:prstGeom prst="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369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b="1" smtClean="0"/>
              <a:t>9</a:t>
            </a:fld>
            <a:endParaRPr lang="en" b="1"/>
          </a:p>
        </p:txBody>
      </p:sp>
      <p:sp>
        <p:nvSpPr>
          <p:cNvPr id="5" name="Rectangle 4"/>
          <p:cNvSpPr/>
          <p:nvPr/>
        </p:nvSpPr>
        <p:spPr>
          <a:xfrm>
            <a:off x="3226231" y="1087006"/>
            <a:ext cx="4795550" cy="2923877"/>
          </a:xfrm>
          <a:prstGeom prst="rect">
            <a:avLst/>
          </a:prstGeom>
        </p:spPr>
        <p:txBody>
          <a:bodyPr wrap="square">
            <a:spAutoFit/>
          </a:bodyPr>
          <a:lstStyle/>
          <a:p>
            <a:pPr indent="360045" algn="just">
              <a:lnSpc>
                <a:spcPct val="115000"/>
              </a:lnSpc>
            </a:pPr>
            <a:r>
              <a:rPr lang="en-US" sz="3200" b="1" dirty="0" err="1"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Ví</a:t>
            </a:r>
            <a:r>
              <a:rPr lang="en-US" sz="3200" b="1"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dụ</a:t>
            </a:r>
            <a:r>
              <a:rPr lang="en-US" sz="3200" b="1"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Đổi </a:t>
            </a:r>
            <a:r>
              <a:rPr lang="vi-VN" sz="3200" b="1"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đơn vị </a:t>
            </a:r>
            <a:endParaRPr lang="en-US" sz="3200" b="1"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b="1"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 </a:t>
            </a:r>
            <a:r>
              <a:rPr lang="vi-VN" sz="3200" b="1"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1,25m </a:t>
            </a:r>
            <a:r>
              <a:rPr lang="vi-VN" sz="3200" b="1"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b="1"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en-US" sz="3200" b="1"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a:t>
            </a:r>
            <a:r>
              <a:rPr lang="vi-VN" sz="3200" b="1"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                                     </a:t>
            </a:r>
            <a:endParaRPr lang="en-US" sz="3200" b="1"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b="1"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b.</a:t>
            </a:r>
            <a:r>
              <a:rPr lang="vi-VN" sz="3200" b="1"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0,1dm = </a:t>
            </a:r>
            <a:r>
              <a:rPr lang="en-US" sz="3200" b="1"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b="1"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en-US" sz="3200" b="1"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b="1"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...mm</a:t>
            </a:r>
            <a:endParaRPr lang="en-US" sz="3200" b="1"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b="1"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c</a:t>
            </a:r>
            <a:r>
              <a:rPr lang="vi-VN" sz="3200" b="1"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b="1"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b="1"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mm = 0,1m                                     </a:t>
            </a:r>
            <a:endParaRPr lang="en-US" sz="3200" b="1"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vi-VN" sz="3200" b="1"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d</a:t>
            </a:r>
            <a:r>
              <a:rPr lang="vi-VN" sz="3200" b="1"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en-US" sz="3200" b="1"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b="1"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b="1"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cm = </a:t>
            </a:r>
            <a:r>
              <a:rPr lang="vi-VN" sz="3200" b="1"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0,5m</a:t>
            </a:r>
            <a:endParaRPr lang="en-US" sz="3200" b="1"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5430982" y="1565563"/>
            <a:ext cx="1011382" cy="584775"/>
          </a:xfrm>
          <a:prstGeom prst="rect">
            <a:avLst/>
          </a:prstGeom>
          <a:noFill/>
        </p:spPr>
        <p:txBody>
          <a:bodyPr wrap="square" rtlCol="0">
            <a:spAutoFit/>
          </a:bodyPr>
          <a:lstStyle/>
          <a:p>
            <a:r>
              <a:rPr lang="en-US" sz="3200" b="1" dirty="0" smtClean="0">
                <a:solidFill>
                  <a:srgbClr val="C00000"/>
                </a:solidFill>
                <a:latin typeface="Times New Roman" panose="02020603050405020304" pitchFamily="18" charset="0"/>
                <a:cs typeface="Times New Roman" panose="02020603050405020304" pitchFamily="18" charset="0"/>
              </a:rPr>
              <a:t>1250</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403273" y="2150338"/>
            <a:ext cx="1011382" cy="584775"/>
          </a:xfrm>
          <a:prstGeom prst="rect">
            <a:avLst/>
          </a:prstGeom>
          <a:noFill/>
        </p:spPr>
        <p:txBody>
          <a:bodyPr wrap="square" rtlCol="0">
            <a:spAutoFit/>
          </a:bodyPr>
          <a:lstStyle/>
          <a:p>
            <a:r>
              <a:rPr lang="en-US" sz="3200" b="1" dirty="0" smtClean="0">
                <a:solidFill>
                  <a:srgbClr val="C00000"/>
                </a:solidFill>
                <a:latin typeface="Times New Roman" panose="02020603050405020304" pitchFamily="18" charset="0"/>
                <a:cs typeface="Times New Roman" panose="02020603050405020304" pitchFamily="18" charset="0"/>
              </a:rPr>
              <a:t>10</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114801" y="2735113"/>
            <a:ext cx="1011382" cy="584775"/>
          </a:xfrm>
          <a:prstGeom prst="rect">
            <a:avLst/>
          </a:prstGeom>
          <a:noFill/>
        </p:spPr>
        <p:txBody>
          <a:bodyPr wrap="square" rtlCol="0">
            <a:spAutoFit/>
          </a:bodyPr>
          <a:lstStyle/>
          <a:p>
            <a:r>
              <a:rPr lang="en-US" sz="3200" b="1" dirty="0" smtClean="0">
                <a:solidFill>
                  <a:srgbClr val="C00000"/>
                </a:solidFill>
                <a:latin typeface="Times New Roman" panose="02020603050405020304" pitchFamily="18" charset="0"/>
                <a:cs typeface="Times New Roman" panose="02020603050405020304" pitchFamily="18" charset="0"/>
              </a:rPr>
              <a:t>100</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253346" y="3319888"/>
            <a:ext cx="1011382" cy="584775"/>
          </a:xfrm>
          <a:prstGeom prst="rect">
            <a:avLst/>
          </a:prstGeom>
          <a:noFill/>
        </p:spPr>
        <p:txBody>
          <a:bodyPr wrap="square" rtlCol="0">
            <a:spAutoFit/>
          </a:bodyPr>
          <a:lstStyle/>
          <a:p>
            <a:r>
              <a:rPr lang="en-US" sz="3200" b="1" dirty="0" smtClean="0">
                <a:solidFill>
                  <a:srgbClr val="C00000"/>
                </a:solidFill>
                <a:latin typeface="Times New Roman" panose="02020603050405020304" pitchFamily="18" charset="0"/>
                <a:cs typeface="Times New Roman" panose="02020603050405020304" pitchFamily="18" charset="0"/>
              </a:rPr>
              <a:t>50</a:t>
            </a:r>
            <a:endParaRPr 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2647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heme/theme1.xml><?xml version="1.0" encoding="utf-8"?>
<a:theme xmlns:a="http://schemas.openxmlformats.org/drawingml/2006/main" name="Puck template">
  <a:themeElements>
    <a:clrScheme name="Custom 347">
      <a:dk1>
        <a:srgbClr val="212A2E"/>
      </a:dk1>
      <a:lt1>
        <a:srgbClr val="FFFFFF"/>
      </a:lt1>
      <a:dk2>
        <a:srgbClr val="617A86"/>
      </a:dk2>
      <a:lt2>
        <a:srgbClr val="A1BECC"/>
      </a:lt2>
      <a:accent1>
        <a:srgbClr val="00D1C6"/>
      </a:accent1>
      <a:accent2>
        <a:srgbClr val="00ACC3"/>
      </a:accent2>
      <a:accent3>
        <a:srgbClr val="BBCD00"/>
      </a:accent3>
      <a:accent4>
        <a:srgbClr val="65BB48"/>
      </a:accent4>
      <a:accent5>
        <a:srgbClr val="F8BB00"/>
      </a:accent5>
      <a:accent6>
        <a:srgbClr val="EF6222"/>
      </a:accent6>
      <a:hlink>
        <a:srgbClr val="617A8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1534</TotalTime>
  <Words>2032</Words>
  <PresentationFormat>On-screen Show (16:9)</PresentationFormat>
  <Paragraphs>232</Paragraphs>
  <Slides>41</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9" baseType="lpstr">
      <vt:lpstr>Varela Round</vt:lpstr>
      <vt:lpstr>Nixie One</vt:lpstr>
      <vt:lpstr>Arial</vt:lpstr>
      <vt:lpstr>Times New Roman</vt:lpstr>
      <vt:lpstr>Calibri</vt:lpstr>
      <vt:lpstr>Segoe UI Symbol</vt:lpstr>
      <vt:lpstr>Puck template</vt:lpstr>
      <vt:lpstr>Equation</vt:lpstr>
      <vt:lpstr>PowerPoint Presentation</vt:lpstr>
      <vt:lpstr>ĐO CHIỀU DÀI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2023-08-30T15:21:40Z</dcterms:modified>
</cp:coreProperties>
</file>