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2"/>
  </p:notesMasterIdLst>
  <p:sldIdLst>
    <p:sldId id="256" r:id="rId2"/>
    <p:sldId id="385" r:id="rId3"/>
    <p:sldId id="257" r:id="rId4"/>
    <p:sldId id="259" r:id="rId5"/>
    <p:sldId id="384" r:id="rId6"/>
    <p:sldId id="306" r:id="rId7"/>
    <p:sldId id="258" r:id="rId8"/>
    <p:sldId id="387" r:id="rId9"/>
    <p:sldId id="388" r:id="rId10"/>
    <p:sldId id="268" r:id="rId11"/>
    <p:sldId id="270" r:id="rId12"/>
    <p:sldId id="389" r:id="rId13"/>
    <p:sldId id="390" r:id="rId14"/>
    <p:sldId id="391" r:id="rId15"/>
    <p:sldId id="392" r:id="rId16"/>
    <p:sldId id="393" r:id="rId17"/>
    <p:sldId id="275" r:id="rId18"/>
    <p:sldId id="313" r:id="rId19"/>
    <p:sldId id="281" r:id="rId20"/>
    <p:sldId id="312" r:id="rId21"/>
    <p:sldId id="272" r:id="rId22"/>
    <p:sldId id="394" r:id="rId23"/>
    <p:sldId id="378" r:id="rId24"/>
    <p:sldId id="395" r:id="rId25"/>
    <p:sldId id="396" r:id="rId26"/>
    <p:sldId id="358" r:id="rId27"/>
    <p:sldId id="280" r:id="rId28"/>
    <p:sldId id="397" r:id="rId29"/>
    <p:sldId id="399" r:id="rId30"/>
    <p:sldId id="400" r:id="rId31"/>
    <p:sldId id="279" r:id="rId32"/>
    <p:sldId id="401" r:id="rId33"/>
    <p:sldId id="379" r:id="rId34"/>
    <p:sldId id="402" r:id="rId35"/>
    <p:sldId id="403" r:id="rId36"/>
    <p:sldId id="404" r:id="rId37"/>
    <p:sldId id="330" r:id="rId38"/>
    <p:sldId id="386" r:id="rId39"/>
    <p:sldId id="265" r:id="rId40"/>
    <p:sldId id="326" r:id="rId41"/>
  </p:sldIdLst>
  <p:sldSz cx="18288000" cy="10287000"/>
  <p:notesSz cx="6858000" cy="9144000"/>
  <p:embeddedFontLst>
    <p:embeddedFont>
      <p:font typeface="Calibri" panose="020F0502020204030204" pitchFamily="34" charset="0"/>
      <p:regular r:id="rId43"/>
      <p:bold r:id="rId44"/>
      <p:italic r:id="rId45"/>
      <p:boldItalic r:id="rId46"/>
    </p:embeddedFont>
    <p:embeddedFont>
      <p:font typeface="Cambria Math" panose="02040503050406030204" pitchFamily="18"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t>6/17/2024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t>‹#›</a:t>
            </a:fld>
            <a:endParaRPr lang="en-US"/>
          </a:p>
        </p:txBody>
      </p:sp>
    </p:spTree>
    <p:extLst>
      <p:ext uri="{BB962C8B-B14F-4D97-AF65-F5344CB8AC3E}">
        <p14:creationId xmlns:p14="http://schemas.microsoft.com/office/powerpoint/2010/main" val="333974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299C29-D0A8-4F91-A547-30E989B71766}" type="slidenum">
              <a:rPr lang="en-US" smtClean="0"/>
              <a:t>31</a:t>
            </a:fld>
            <a:endParaRPr lang="en-US"/>
          </a:p>
        </p:txBody>
      </p:sp>
    </p:spTree>
    <p:extLst>
      <p:ext uri="{BB962C8B-B14F-4D97-AF65-F5344CB8AC3E}">
        <p14:creationId xmlns:p14="http://schemas.microsoft.com/office/powerpoint/2010/main" val="987514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6.png"/><Relationship Id="rId7"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7.png"/><Relationship Id="rId4" Type="http://schemas.openxmlformats.org/officeDocument/2006/relationships/image" Target="../media/image8.sv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0.png"/><Relationship Id="rId7" Type="http://schemas.openxmlformats.org/officeDocument/2006/relationships/image" Target="../media/image4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4.sv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6.png"/><Relationship Id="rId7"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7.png"/><Relationship Id="rId4" Type="http://schemas.openxmlformats.org/officeDocument/2006/relationships/image" Target="../media/image8.svg"/></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image" Target="../media/image41.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69.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4.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0.sv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31.png"/><Relationship Id="rId7" Type="http://schemas.openxmlformats.org/officeDocument/2006/relationships/image" Target="../media/image79.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20.png"/><Relationship Id="rId4" Type="http://schemas.openxmlformats.org/officeDocument/2006/relationships/image" Target="../media/image76.png"/><Relationship Id="rId9" Type="http://schemas.openxmlformats.org/officeDocument/2006/relationships/image" Target="../media/image81.png"/></Relationships>
</file>

<file path=ppt/slides/_rels/slide2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31.png"/><Relationship Id="rId7" Type="http://schemas.openxmlformats.org/officeDocument/2006/relationships/image" Target="../media/image83.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20.pn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7"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8.svg"/><Relationship Id="rId10" Type="http://schemas.openxmlformats.org/officeDocument/2006/relationships/image" Target="../media/image13.sv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31.png"/><Relationship Id="rId7" Type="http://schemas.openxmlformats.org/officeDocument/2006/relationships/image" Target="../media/image86.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20.png"/><Relationship Id="rId4" Type="http://schemas.openxmlformats.org/officeDocument/2006/relationships/image" Target="../media/image76.png"/><Relationship Id="rId9" Type="http://schemas.openxmlformats.org/officeDocument/2006/relationships/image" Target="../media/image88.png"/></Relationships>
</file>

<file path=ppt/slides/_rels/slide3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1.png"/><Relationship Id="rId7" Type="http://schemas.openxmlformats.org/officeDocument/2006/relationships/image" Target="../media/image7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28.png"/><Relationship Id="rId4" Type="http://schemas.openxmlformats.org/officeDocument/2006/relationships/image" Target="../media/image89.png"/><Relationship Id="rId9" Type="http://schemas.openxmlformats.org/officeDocument/2006/relationships/image" Target="../media/image91.png"/></Relationships>
</file>

<file path=ppt/slides/_rels/slide3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9.png"/><Relationship Id="rId7" Type="http://schemas.openxmlformats.org/officeDocument/2006/relationships/image" Target="../media/image64.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92.pn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93.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64.png"/><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9.png"/><Relationship Id="rId7" Type="http://schemas.openxmlformats.org/officeDocument/2006/relationships/image" Target="../media/image64.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94.pn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64.png"/><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9.png"/><Relationship Id="rId7" Type="http://schemas.openxmlformats.org/officeDocument/2006/relationships/image" Target="../media/image64.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95.png"/><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6.png"/><Relationship Id="rId7"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7.png"/><Relationship Id="rId4" Type="http://schemas.openxmlformats.org/officeDocument/2006/relationships/image" Target="../media/image8.sv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96.png"/></Relationships>
</file>

<file path=ppt/slides/_rels/slide3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98.png"/><Relationship Id="rId4" Type="http://schemas.openxmlformats.org/officeDocument/2006/relationships/image" Target="../media/image100.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6.png"/><Relationship Id="rId7"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7.png"/><Relationship Id="rId4" Type="http://schemas.openxmlformats.org/officeDocument/2006/relationships/image" Target="../media/image8.sv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0.sv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0.sv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048000" y="669963"/>
            <a:ext cx="12453714" cy="7772400"/>
          </a:xfrm>
          <a:prstGeom prst="rect">
            <a:avLst/>
          </a:prstGeom>
        </p:spPr>
      </p:pic>
      <p:pic>
        <p:nvPicPr>
          <p:cNvPr id="5" name="Picture 5"/>
          <p:cNvPicPr>
            <a:picLocks noChangeAspect="1"/>
          </p:cNvPicPr>
          <p:nvPr/>
        </p:nvPicPr>
        <p:blipFill>
          <a:blip r:embed="rId5"/>
          <a:srcRect/>
          <a:stretch>
            <a:fillRect/>
          </a:stretch>
        </p:blipFill>
        <p:spPr>
          <a:xfrm>
            <a:off x="15092261" y="6502092"/>
            <a:ext cx="3667983" cy="4432608"/>
          </a:xfrm>
          <a:prstGeom prst="rect">
            <a:avLst/>
          </a:prstGeom>
        </p:spPr>
      </p:pic>
      <p:pic>
        <p:nvPicPr>
          <p:cNvPr id="6" name="Picture 6"/>
          <p:cNvPicPr>
            <a:picLocks noChangeAspect="1"/>
          </p:cNvPicPr>
          <p:nvPr/>
        </p:nvPicPr>
        <p:blipFill>
          <a:blip r:embed="rId6"/>
          <a:srcRect/>
          <a:stretch>
            <a:fillRect/>
          </a:stretch>
        </p:blipFill>
        <p:spPr>
          <a:xfrm rot="-3777034">
            <a:off x="14244933" y="-218959"/>
            <a:ext cx="2213578" cy="2515429"/>
          </a:xfrm>
          <a:prstGeom prst="rect">
            <a:avLst/>
          </a:prstGeom>
        </p:spPr>
      </p:pic>
      <p:pic>
        <p:nvPicPr>
          <p:cNvPr id="8" name="Picture 8"/>
          <p:cNvPicPr>
            <a:picLocks noChangeAspect="1"/>
          </p:cNvPicPr>
          <p:nvPr/>
        </p:nvPicPr>
        <p:blipFill>
          <a:blip r:embed="rId7"/>
          <a:srcRect/>
          <a:stretch>
            <a:fillRect/>
          </a:stretch>
        </p:blipFill>
        <p:spPr>
          <a:xfrm>
            <a:off x="1" y="4991100"/>
            <a:ext cx="5874530" cy="9020391"/>
          </a:xfrm>
          <a:prstGeom prst="rect">
            <a:avLst/>
          </a:prstGeom>
        </p:spPr>
      </p:pic>
      <p:sp>
        <p:nvSpPr>
          <p:cNvPr id="9" name="Google Shape;99;p1"/>
          <p:cNvSpPr txBox="1"/>
          <p:nvPr/>
        </p:nvSpPr>
        <p:spPr>
          <a:xfrm>
            <a:off x="3654771" y="1763111"/>
            <a:ext cx="11240171" cy="558610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5400" b="1" i="0" u="none" strike="noStrike" cap="none" dirty="0">
                <a:solidFill>
                  <a:schemeClr val="bg1"/>
                </a:solidFill>
                <a:latin typeface="Arial"/>
                <a:ea typeface="Arial"/>
                <a:cs typeface="Arial"/>
                <a:sym typeface="Arial"/>
              </a:rPr>
              <a:t>CHÀO MỪNG CÁC EM </a:t>
            </a:r>
            <a:endParaRPr sz="5400" dirty="0">
              <a:solidFill>
                <a:schemeClr val="bg1"/>
              </a:solidFill>
            </a:endParaRPr>
          </a:p>
          <a:p>
            <a:pPr marL="0" marR="0" lvl="0" indent="0" algn="ctr" rtl="0">
              <a:lnSpc>
                <a:spcPct val="150000"/>
              </a:lnSpc>
              <a:spcBef>
                <a:spcPts val="0"/>
              </a:spcBef>
              <a:spcAft>
                <a:spcPts val="0"/>
              </a:spcAft>
              <a:buNone/>
            </a:pPr>
            <a:r>
              <a:rPr lang="en-US" sz="5400" b="1" i="0" u="none" strike="noStrike" cap="none" dirty="0">
                <a:solidFill>
                  <a:schemeClr val="bg1"/>
                </a:solidFill>
                <a:latin typeface="Arial"/>
                <a:ea typeface="Arial"/>
                <a:cs typeface="Arial"/>
                <a:sym typeface="Arial"/>
              </a:rPr>
              <a:t>ĐẾN VỚI BÀI HỌC HÔM NAY!</a:t>
            </a:r>
          </a:p>
          <a:p>
            <a:pPr marL="0" marR="0" lvl="0" indent="0" algn="ctr" rtl="0">
              <a:lnSpc>
                <a:spcPct val="150000"/>
              </a:lnSpc>
              <a:spcBef>
                <a:spcPts val="0"/>
              </a:spcBef>
              <a:spcAft>
                <a:spcPts val="0"/>
              </a:spcAft>
              <a:buNone/>
            </a:pPr>
            <a:endParaRPr lang="en-US" sz="6000" b="1" dirty="0">
              <a:solidFill>
                <a:schemeClr val="bg1"/>
              </a:solidFill>
              <a:latin typeface="Arial"/>
              <a:ea typeface="Arial"/>
              <a:cs typeface="Arial"/>
              <a:sym typeface="Arial"/>
            </a:endParaRPr>
          </a:p>
          <a:p>
            <a:pPr marL="0" marR="0" lvl="0" indent="0" algn="ctr" rtl="0">
              <a:lnSpc>
                <a:spcPct val="150000"/>
              </a:lnSpc>
              <a:spcBef>
                <a:spcPts val="0"/>
              </a:spcBef>
              <a:spcAft>
                <a:spcPts val="0"/>
              </a:spcAft>
              <a:buNone/>
            </a:pPr>
            <a:r>
              <a:rPr lang="en-US" sz="7000" b="1" dirty="0" err="1">
                <a:solidFill>
                  <a:schemeClr val="bg1"/>
                </a:solidFill>
                <a:latin typeface="Arial"/>
                <a:ea typeface="Arial"/>
                <a:cs typeface="Arial"/>
                <a:sym typeface="Arial"/>
              </a:rPr>
              <a:t>Gv</a:t>
            </a:r>
            <a:r>
              <a:rPr lang="en-US" sz="7000" b="1">
                <a:solidFill>
                  <a:schemeClr val="bg1"/>
                </a:solidFill>
                <a:latin typeface="Arial"/>
                <a:ea typeface="Arial"/>
                <a:cs typeface="Arial"/>
                <a:sym typeface="Arial"/>
              </a:rPr>
              <a:t>. </a:t>
            </a:r>
            <a:r>
              <a:rPr lang="en-US" sz="7000" b="1" smtClean="0">
                <a:solidFill>
                  <a:schemeClr val="bg1"/>
                </a:solidFill>
                <a:latin typeface="Arial"/>
                <a:ea typeface="Arial"/>
                <a:cs typeface="Arial"/>
                <a:sym typeface="Arial"/>
              </a:rPr>
              <a:t>THÁI NGỌC NGUYÊN</a:t>
            </a:r>
            <a:endParaRPr lang="en-US" sz="7000" b="1" i="0" u="none" strike="noStrike" cap="none" dirty="0">
              <a:solidFill>
                <a:schemeClr val="bg1"/>
              </a:solidFill>
              <a:latin typeface="Arial"/>
              <a:ea typeface="Arial"/>
              <a:cs typeface="Arial"/>
              <a:sym typeface="Arial"/>
            </a:endParaRPr>
          </a:p>
        </p:txBody>
      </p:sp>
    </p:spTree>
  </p:cSld>
  <p:clrMapOvr>
    <a:overrideClrMapping bg1="lt1" tx1="dk1" bg2="lt2" tx2="dk2" accent1="accent1" accent2="accent2" accent3="accent3" accent4="accent4" accent5="accent5" accent6="accent6" hlink="hlink" folHlink="folHlink"/>
  </p:clrMapOvr>
  <p:transition spd="med">
    <p:circl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02545" y="2798201"/>
            <a:ext cx="16341026" cy="6530197"/>
            <a:chOff x="1066800" y="3009899"/>
            <a:chExt cx="16341026" cy="6530197"/>
          </a:xfrm>
        </p:grpSpPr>
        <p:sp>
          <p:nvSpPr>
            <p:cNvPr id="28" name="Google Shape;259;p11"/>
            <p:cNvSpPr/>
            <p:nvPr/>
          </p:nvSpPr>
          <p:spPr>
            <a:xfrm>
              <a:off x="1066800" y="3009899"/>
              <a:ext cx="16341026" cy="6530197"/>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solidFill>
                  <a:schemeClr val="dk1"/>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30" name="Rectangle 29"/>
                <p:cNvSpPr/>
                <p:nvPr/>
              </p:nvSpPr>
              <p:spPr>
                <a:xfrm>
                  <a:off x="1722466" y="3040816"/>
                  <a:ext cx="15029693" cy="6401753"/>
                </a:xfrm>
                <a:prstGeom prst="rect">
                  <a:avLst/>
                </a:prstGeom>
              </p:spPr>
              <p:txBody>
                <a:bodyPr wrap="square">
                  <a:spAutoFit/>
                </a:bodyPr>
                <a:lstStyle/>
                <a:p>
                  <a:pPr algn="just">
                    <a:lnSpc>
                      <a:spcPct val="200000"/>
                    </a:lnSpc>
                    <a:spcBef>
                      <a:spcPts val="300"/>
                    </a:spcBef>
                    <a:spcAft>
                      <a:spcPts val="300"/>
                    </a:spcAft>
                  </a:pPr>
                  <a:r>
                    <a:rPr lang="da-DK" sz="4000" smtClean="0">
                      <a:solidFill>
                        <a:schemeClr val="bg1"/>
                      </a:solidFill>
                      <a:latin typeface="Arial" panose="020B0604020202020204" pitchFamily="34" charset="0"/>
                      <a:ea typeface="Arial" panose="020B0604020202020204" pitchFamily="34" charset="0"/>
                      <a:cs typeface="Arial" panose="020B0604020202020204" pitchFamily="34" charset="0"/>
                    </a:rPr>
                    <a:t>Để giải phương trình tích </a:t>
                  </a:r>
                  <a:r>
                    <a:rPr lang="nl-NL" sz="4000">
                      <a:solidFill>
                        <a:schemeClr val="bg1"/>
                      </a:solidFill>
                      <a:latin typeface="Arial" panose="020B0604020202020204" pitchFamily="34" charset="0"/>
                      <a:ea typeface="Calibri" panose="020F0502020204030204" pitchFamily="34" charset="0"/>
                      <a:cs typeface="Arial" panose="020B0604020202020204" pitchFamily="34" charset="0"/>
                    </a:rPr>
                    <a:t>(ax + b)(cx + d) = 0 (</a:t>
                  </a:r>
                  <a14:m>
                    <m:oMath xmlns:m="http://schemas.openxmlformats.org/officeDocument/2006/math">
                      <m:r>
                        <m:rPr>
                          <m:sty m:val="p"/>
                        </m:rPr>
                        <a:rPr lang="en-US" sz="4000" b="0" i="1">
                          <a:solidFill>
                            <a:schemeClr val="bg1"/>
                          </a:solidFill>
                          <a:latin typeface="Cambria Math" panose="02040503050406030204" pitchFamily="18" charset="0"/>
                          <a:ea typeface="Cambria Math" panose="02040503050406030204" pitchFamily="18" charset="0"/>
                          <a:cs typeface="Arial" panose="020B0604020202020204" pitchFamily="34" charset="0"/>
                        </a:rPr>
                        <m:t>a</m:t>
                      </m:r>
                      <m:r>
                        <a:rPr lang="nl-NL" sz="4000" b="0" i="1">
                          <a:solidFill>
                            <a:schemeClr val="bg1"/>
                          </a:solidFill>
                          <a:latin typeface="Cambria Math" panose="02040503050406030204" pitchFamily="18" charset="0"/>
                          <a:ea typeface="Cambria Math" panose="02040503050406030204" pitchFamily="18" charset="0"/>
                          <a:cs typeface="Arial" panose="020B0604020202020204" pitchFamily="34" charset="0"/>
                        </a:rPr>
                        <m:t>≠</m:t>
                      </m:r>
                      <m:r>
                        <a:rPr lang="en-US" sz="4000" b="0" i="1">
                          <a:solidFill>
                            <a:schemeClr val="bg1"/>
                          </a:solidFill>
                          <a:latin typeface="Cambria Math" panose="02040503050406030204" pitchFamily="18" charset="0"/>
                          <a:ea typeface="Cambria Math" panose="02040503050406030204" pitchFamily="18" charset="0"/>
                          <a:cs typeface="Arial" panose="020B0604020202020204" pitchFamily="34" charset="0"/>
                        </a:rPr>
                        <m:t>0;</m:t>
                      </m:r>
                      <m:r>
                        <a:rPr lang="en-US" sz="4000" b="0" i="1">
                          <a:solidFill>
                            <a:schemeClr val="bg1"/>
                          </a:solidFill>
                          <a:latin typeface="Cambria Math" panose="02040503050406030204" pitchFamily="18" charset="0"/>
                          <a:ea typeface="Cambria Math" panose="02040503050406030204" pitchFamily="18" charset="0"/>
                          <a:cs typeface="Arial" panose="020B0604020202020204" pitchFamily="34" charset="0"/>
                        </a:rPr>
                        <m:t>𝑏</m:t>
                      </m:r>
                      <m:r>
                        <a:rPr lang="en-US" sz="4000" b="0" i="1">
                          <a:solidFill>
                            <a:schemeClr val="bg1"/>
                          </a:solidFill>
                          <a:latin typeface="Cambria Math" panose="02040503050406030204" pitchFamily="18" charset="0"/>
                          <a:ea typeface="Cambria Math" panose="02040503050406030204" pitchFamily="18" charset="0"/>
                          <a:cs typeface="Arial" panose="020B0604020202020204" pitchFamily="34" charset="0"/>
                        </a:rPr>
                        <m:t>≠0</m:t>
                      </m:r>
                    </m:oMath>
                  </a14:m>
                  <a:r>
                    <a:rPr lang="en-US" sz="4000" smtClean="0">
                      <a:solidFill>
                        <a:schemeClr val="bg1"/>
                      </a:solidFill>
                      <a:latin typeface="Arial" panose="020B0604020202020204" pitchFamily="34" charset="0"/>
                      <a:ea typeface="Calibri" panose="020F0502020204030204" pitchFamily="34" charset="0"/>
                      <a:cs typeface="Arial" panose="020B0604020202020204" pitchFamily="34" charset="0"/>
                    </a:rPr>
                    <a:t>), ta có thể làm như sau:</a:t>
                  </a:r>
                  <a:r>
                    <a:rPr lang="da-DK" sz="4000" smtClean="0">
                      <a:solidFill>
                        <a:schemeClr val="bg1"/>
                      </a:solidFill>
                      <a:latin typeface="Arial" panose="020B0604020202020204" pitchFamily="34" charset="0"/>
                      <a:ea typeface="Arial" panose="020B0604020202020204" pitchFamily="34" charset="0"/>
                      <a:cs typeface="Arial" panose="020B0604020202020204" pitchFamily="34" charset="0"/>
                    </a:rPr>
                    <a:t> </a:t>
                  </a:r>
                </a:p>
                <a:p>
                  <a:pPr algn="just">
                    <a:lnSpc>
                      <a:spcPct val="200000"/>
                    </a:lnSpc>
                    <a:spcBef>
                      <a:spcPts val="300"/>
                    </a:spcBef>
                    <a:spcAft>
                      <a:spcPts val="300"/>
                    </a:spcAft>
                  </a:pPr>
                  <a:r>
                    <a:rPr lang="da-DK" sz="4000" smtClean="0">
                      <a:solidFill>
                        <a:srgbClr val="FFFF00"/>
                      </a:solidFill>
                      <a:latin typeface="Arial" panose="020B0604020202020204" pitchFamily="34" charset="0"/>
                      <a:ea typeface="Arial" panose="020B0604020202020204" pitchFamily="34" charset="0"/>
                      <a:cs typeface="Arial" panose="020B0604020202020204" pitchFamily="34" charset="0"/>
                    </a:rPr>
                    <a:t>Bước 1</a:t>
                  </a:r>
                  <a:r>
                    <a:rPr lang="da-DK" sz="4000" smtClean="0">
                      <a:solidFill>
                        <a:schemeClr val="bg1"/>
                      </a:solidFill>
                      <a:latin typeface="Arial" panose="020B0604020202020204" pitchFamily="34" charset="0"/>
                      <a:ea typeface="Arial" panose="020B0604020202020204" pitchFamily="34" charset="0"/>
                      <a:cs typeface="Arial" panose="020B0604020202020204" pitchFamily="34" charset="0"/>
                    </a:rPr>
                    <a:t>. Giải hai phương trình bậc nhất: </a:t>
                  </a:r>
                  <a:r>
                    <a:rPr lang="nl-NL" sz="4000" smtClean="0">
                      <a:solidFill>
                        <a:schemeClr val="bg1"/>
                      </a:solidFill>
                      <a:latin typeface="Arial" panose="020B0604020202020204" pitchFamily="34" charset="0"/>
                      <a:ea typeface="Calibri" panose="020F0502020204030204" pitchFamily="34" charset="0"/>
                      <a:cs typeface="Arial" panose="020B0604020202020204" pitchFamily="34" charset="0"/>
                    </a:rPr>
                    <a:t>ax </a:t>
                  </a:r>
                  <a:r>
                    <a:rPr lang="nl-NL" sz="4000">
                      <a:solidFill>
                        <a:schemeClr val="bg1"/>
                      </a:solidFill>
                      <a:latin typeface="Arial" panose="020B0604020202020204" pitchFamily="34" charset="0"/>
                      <a:ea typeface="Calibri" panose="020F0502020204030204" pitchFamily="34" charset="0"/>
                      <a:cs typeface="Arial" panose="020B0604020202020204" pitchFamily="34" charset="0"/>
                    </a:rPr>
                    <a:t>+ </a:t>
                  </a:r>
                  <a:r>
                    <a:rPr lang="nl-NL" sz="4000" smtClean="0">
                      <a:solidFill>
                        <a:schemeClr val="bg1"/>
                      </a:solidFill>
                      <a:latin typeface="Arial" panose="020B0604020202020204" pitchFamily="34" charset="0"/>
                      <a:ea typeface="Calibri" panose="020F0502020204030204" pitchFamily="34" charset="0"/>
                      <a:cs typeface="Arial" panose="020B0604020202020204" pitchFamily="34" charset="0"/>
                    </a:rPr>
                    <a:t>b = 0 và cx </a:t>
                  </a:r>
                  <a:r>
                    <a:rPr lang="nl-NL" sz="4000">
                      <a:solidFill>
                        <a:schemeClr val="bg1"/>
                      </a:solidFill>
                      <a:latin typeface="Arial" panose="020B0604020202020204" pitchFamily="34" charset="0"/>
                      <a:ea typeface="Calibri" panose="020F0502020204030204" pitchFamily="34" charset="0"/>
                      <a:cs typeface="Arial" panose="020B0604020202020204" pitchFamily="34" charset="0"/>
                    </a:rPr>
                    <a:t>+ </a:t>
                  </a:r>
                  <a:r>
                    <a:rPr lang="nl-NL" sz="4000" smtClean="0">
                      <a:solidFill>
                        <a:schemeClr val="bg1"/>
                      </a:solidFill>
                      <a:latin typeface="Arial" panose="020B0604020202020204" pitchFamily="34" charset="0"/>
                      <a:ea typeface="Calibri" panose="020F0502020204030204" pitchFamily="34" charset="0"/>
                      <a:cs typeface="Arial" panose="020B0604020202020204" pitchFamily="34" charset="0"/>
                    </a:rPr>
                    <a:t>d </a:t>
                  </a:r>
                  <a:r>
                    <a:rPr lang="nl-NL" sz="4000">
                      <a:solidFill>
                        <a:schemeClr val="bg1"/>
                      </a:solidFill>
                      <a:latin typeface="Arial" panose="020B0604020202020204" pitchFamily="34" charset="0"/>
                      <a:ea typeface="Calibri" panose="020F0502020204030204" pitchFamily="34" charset="0"/>
                      <a:cs typeface="Arial" panose="020B0604020202020204" pitchFamily="34" charset="0"/>
                    </a:rPr>
                    <a:t>= </a:t>
                  </a:r>
                  <a:r>
                    <a:rPr lang="nl-NL" sz="4000" smtClean="0">
                      <a:solidFill>
                        <a:schemeClr val="bg1"/>
                      </a:solidFill>
                      <a:latin typeface="Arial" panose="020B0604020202020204" pitchFamily="34" charset="0"/>
                      <a:ea typeface="Calibri" panose="020F0502020204030204" pitchFamily="34" charset="0"/>
                      <a:cs typeface="Arial" panose="020B0604020202020204" pitchFamily="34" charset="0"/>
                    </a:rPr>
                    <a:t>0</a:t>
                  </a:r>
                </a:p>
                <a:p>
                  <a:pPr algn="just">
                    <a:lnSpc>
                      <a:spcPct val="200000"/>
                    </a:lnSpc>
                    <a:spcBef>
                      <a:spcPts val="300"/>
                    </a:spcBef>
                    <a:spcAft>
                      <a:spcPts val="300"/>
                    </a:spcAft>
                  </a:pPr>
                  <a:r>
                    <a:rPr lang="nl-NL" sz="4000" smtClean="0">
                      <a:solidFill>
                        <a:srgbClr val="FFFF00"/>
                      </a:solidFill>
                      <a:latin typeface="Arial" panose="020B0604020202020204" pitchFamily="34" charset="0"/>
                      <a:ea typeface="Calibri" panose="020F0502020204030204" pitchFamily="34" charset="0"/>
                      <a:cs typeface="Arial" panose="020B0604020202020204" pitchFamily="34" charset="0"/>
                    </a:rPr>
                    <a:t>Bước 2</a:t>
                  </a:r>
                  <a:r>
                    <a:rPr lang="nl-NL" sz="400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nl-NL" sz="4000" i="1" smtClean="0">
                      <a:solidFill>
                        <a:schemeClr val="bg1"/>
                      </a:solidFill>
                      <a:latin typeface="Arial" panose="020B0604020202020204" pitchFamily="34" charset="0"/>
                      <a:ea typeface="Calibri" panose="020F0502020204030204" pitchFamily="34" charset="0"/>
                      <a:cs typeface="Arial" panose="020B0604020202020204" pitchFamily="34" charset="0"/>
                    </a:rPr>
                    <a:t>Kết luận nghiệm</a:t>
                  </a:r>
                  <a:r>
                    <a:rPr lang="nl-NL" sz="4000" smtClean="0">
                      <a:solidFill>
                        <a:schemeClr val="bg1"/>
                      </a:solidFill>
                      <a:latin typeface="Arial" panose="020B0604020202020204" pitchFamily="34" charset="0"/>
                      <a:ea typeface="Calibri" panose="020F0502020204030204" pitchFamily="34" charset="0"/>
                      <a:cs typeface="Arial" panose="020B0604020202020204" pitchFamily="34" charset="0"/>
                    </a:rPr>
                    <a:t>: Lấy tất cả các nghiệm của hai phương trình bậc nhất vừa giải được ở Bước 1. </a:t>
                  </a:r>
                  <a:endParaRPr lang="en-US" sz="4000"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1722466" y="3040816"/>
                  <a:ext cx="15029693" cy="6401753"/>
                </a:xfrm>
                <a:prstGeom prst="rect">
                  <a:avLst/>
                </a:prstGeom>
                <a:blipFill rotWithShape="0">
                  <a:blip r:embed="rId2"/>
                  <a:stretch>
                    <a:fillRect l="-1460" r="-1420" b="-190"/>
                  </a:stretch>
                </a:blipFill>
              </p:spPr>
              <p:txBody>
                <a:bodyPr/>
                <a:lstStyle/>
                <a:p>
                  <a:r>
                    <a:rPr lang="en-US">
                      <a:noFill/>
                    </a:rPr>
                    <a:t> </a:t>
                  </a:r>
                </a:p>
              </p:txBody>
            </p:sp>
          </mc:Fallback>
        </mc:AlternateContent>
      </p:grpSp>
      <p:grpSp>
        <p:nvGrpSpPr>
          <p:cNvPr id="4" name="Group 3"/>
          <p:cNvGrpSpPr/>
          <p:nvPr/>
        </p:nvGrpSpPr>
        <p:grpSpPr>
          <a:xfrm>
            <a:off x="6570313" y="29203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TỔNG QUÁT</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7"/>
          <a:stretch>
            <a:fillRect/>
          </a:stretch>
        </p:blipFill>
        <p:spPr>
          <a:xfrm>
            <a:off x="191878" y="-425014"/>
            <a:ext cx="3237257" cy="3231160"/>
          </a:xfrm>
          <a:prstGeom prst="rect">
            <a:avLst/>
          </a:prstGeom>
        </p:spPr>
      </p:pic>
      <p:pic>
        <p:nvPicPr>
          <p:cNvPr id="7" name="Picture 6"/>
          <p:cNvPicPr>
            <a:picLocks noChangeAspect="1"/>
          </p:cNvPicPr>
          <p:nvPr/>
        </p:nvPicPr>
        <p:blipFill>
          <a:blip r:embed="rId8"/>
          <a:stretch>
            <a:fillRect/>
          </a:stretch>
        </p:blipFill>
        <p:spPr>
          <a:xfrm>
            <a:off x="16002000" y="288280"/>
            <a:ext cx="2987299" cy="2517866"/>
          </a:xfrm>
          <a:prstGeom prst="rect">
            <a:avLst/>
          </a:prstGeom>
        </p:spPr>
      </p:pic>
    </p:spTree>
    <p:extLst>
      <p:ext uri="{BB962C8B-B14F-4D97-AF65-F5344CB8AC3E}">
        <p14:creationId xmlns:p14="http://schemas.microsoft.com/office/powerpoint/2010/main" val="301383242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1485900" y="837677"/>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36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36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3600" b="1" i="0" u="none" strike="noStrike" kern="1200" cap="none" spc="0" normalizeH="0" baseline="0" noProof="0" dirty="0">
                <a:ln>
                  <a:noFill/>
                </a:ln>
                <a:solidFill>
                  <a:prstClr val="white"/>
                </a:solidFill>
                <a:effectLst/>
                <a:uLnTx/>
                <a:uFillTx/>
                <a:latin typeface="Arial"/>
                <a:ea typeface="Arial"/>
                <a:cs typeface="Arial"/>
                <a:sym typeface="Arial"/>
              </a:rPr>
              <a:t> 1</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4097759" y="837677"/>
                <a:ext cx="12611100" cy="833883"/>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Giải phương trình: </a:t>
                </a:r>
                <a14:m>
                  <m:oMath xmlns:m="http://schemas.openxmlformats.org/officeDocument/2006/math">
                    <m:d>
                      <m:dPr>
                        <m:ctrlP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+5</m:t>
                        </m:r>
                      </m:e>
                    </m:d>
                    <m:d>
                      <m:dPr>
                        <m:ctrlP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+9</m:t>
                        </m:r>
                      </m:e>
                    </m:d>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=0.</m:t>
                    </m:r>
                  </m:oMath>
                </a14:m>
                <a:endParaRPr lang="en-US" sz="3600" kern="100" dirty="0" smtClean="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097759" y="837677"/>
                <a:ext cx="12611100" cy="833883"/>
              </a:xfrm>
              <a:prstGeom prst="rect">
                <a:avLst/>
              </a:prstGeom>
              <a:blipFill rotWithShape="0">
                <a:blip r:embed="rId3"/>
                <a:stretch>
                  <a:fillRect l="-1450" b="-24818"/>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a:off x="15621000" y="8647732"/>
            <a:ext cx="2057400" cy="1216947"/>
          </a:xfrm>
          <a:prstGeom prst="rect">
            <a:avLst/>
          </a:prstGeom>
        </p:spPr>
      </p:pic>
      <p:grpSp>
        <p:nvGrpSpPr>
          <p:cNvPr id="2" name="Google Shape;305;p14">
            <a:extLst>
              <a:ext uri="{FF2B5EF4-FFF2-40B4-BE49-F238E27FC236}">
                <a16:creationId xmlns="" xmlns:a16="http://schemas.microsoft.com/office/drawing/2014/main" id="{1575B06D-149C-03EC-121C-32AD587ED8E4}"/>
              </a:ext>
            </a:extLst>
          </p:cNvPr>
          <p:cNvGrpSpPr/>
          <p:nvPr/>
        </p:nvGrpSpPr>
        <p:grpSpPr>
          <a:xfrm flipH="1">
            <a:off x="380368" y="2581481"/>
            <a:ext cx="2351174" cy="1289304"/>
            <a:chOff x="7837953" y="804641"/>
            <a:chExt cx="2022200" cy="1289304"/>
          </a:xfrm>
        </p:grpSpPr>
        <p:pic>
          <p:nvPicPr>
            <p:cNvPr id="3" name="Google Shape;306;p14">
              <a:extLst>
                <a:ext uri="{FF2B5EF4-FFF2-40B4-BE49-F238E27FC236}">
                  <a16:creationId xmlns="" xmlns:a16="http://schemas.microsoft.com/office/drawing/2014/main" id="{F9BD363C-D864-F042-FDEE-183221802A87}"/>
                </a:ext>
              </a:extLst>
            </p:cNvPr>
            <p:cNvPicPr preferRelativeResize="0"/>
            <p:nvPr/>
          </p:nvPicPr>
          <p:blipFill rotWithShape="1">
            <a:blip r:embed="rId5">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 xmlns:a16="http://schemas.microsoft.com/office/drawing/2014/main" id="{8CA80994-8679-1817-998E-54D502BA3EBD}"/>
                </a:ext>
              </a:extLst>
            </p:cNvPr>
            <p:cNvSpPr txBox="1"/>
            <p:nvPr/>
          </p:nvSpPr>
          <p:spPr>
            <a:xfrm>
              <a:off x="7837953" y="873633"/>
              <a:ext cx="2022200"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7" name="TextBox 6">
            <a:extLst>
              <a:ext uri="{FF2B5EF4-FFF2-40B4-BE49-F238E27FC236}">
                <a16:creationId xmlns="" xmlns:a16="http://schemas.microsoft.com/office/drawing/2014/main" id="{D2E739D2-DBA6-85D7-D390-19FB14EEBCAA}"/>
              </a:ext>
            </a:extLst>
          </p:cNvPr>
          <p:cNvSpPr txBox="1"/>
          <p:nvPr/>
        </p:nvSpPr>
        <p:spPr>
          <a:xfrm>
            <a:off x="2817283" y="2581481"/>
            <a:ext cx="14861117" cy="820674"/>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Để giải phương trình đã cho, ta giải hai phương trình sau:</a:t>
            </a:r>
          </a:p>
        </p:txBody>
      </p:sp>
      <mc:AlternateContent xmlns:mc="http://schemas.openxmlformats.org/markup-compatibility/2006" xmlns:a14="http://schemas.microsoft.com/office/drawing/2010/main">
        <mc:Choice Requires="a14">
          <p:sp>
            <p:nvSpPr>
              <p:cNvPr id="13" name="Rectangle 12"/>
              <p:cNvSpPr/>
              <p:nvPr/>
            </p:nvSpPr>
            <p:spPr>
              <a:xfrm>
                <a:off x="3200400" y="3885198"/>
                <a:ext cx="2952027" cy="1767472"/>
              </a:xfrm>
              <a:prstGeom prst="rect">
                <a:avLst/>
              </a:prstGeom>
            </p:spPr>
            <p:txBody>
              <a:bodyPr wrap="none">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0" kern="100" smtClean="0">
                          <a:latin typeface="Cambria Math" panose="02040503050406030204" pitchFamily="18" charset="0"/>
                          <a:ea typeface="Times New Roman" panose="02020603050405020304" pitchFamily="18" charset="0"/>
                          <a:cs typeface="Times New Roman" panose="02020603050405020304" pitchFamily="18" charset="0"/>
                        </a:rPr>
                        <m:t>+5</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3600" kern="100" smtClean="0">
                  <a:latin typeface="Arial" panose="020B060402020202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US" sz="3600" kern="100" smtClean="0">
                    <a:ea typeface="Times New Roman" panose="02020603050405020304" pitchFamily="18" charset="0"/>
                    <a:cs typeface="Times New Roman" panose="02020603050405020304" pitchFamily="18" charset="0"/>
                  </a:rPr>
                  <a:t>            </a:t>
                </a:r>
                <a14:m>
                  <m:oMath xmlns:m="http://schemas.openxmlformats.org/officeDocument/2006/math">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5</m:t>
                    </m:r>
                  </m:oMath>
                </a14:m>
                <a:endParaRPr lang="en-US" sz="36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3200400" y="3885198"/>
                <a:ext cx="2952027" cy="1767472"/>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9982200" y="4165082"/>
                <a:ext cx="2980881" cy="17543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+9=0</m:t>
                      </m:r>
                    </m:oMath>
                  </m:oMathPara>
                </a14:m>
                <a:endParaRPr lang="en-US" sz="3600" b="0" kern="100" smtClean="0">
                  <a:ea typeface="Times New Roman" panose="02020603050405020304" pitchFamily="18" charset="0"/>
                  <a:cs typeface="Times New Roman" panose="02020603050405020304" pitchFamily="18" charset="0"/>
                </a:endParaRPr>
              </a:p>
              <a:p>
                <a:r>
                  <a:rPr lang="en-US" sz="3600" b="0" smtClean="0"/>
                  <a:t>          </a:t>
                </a:r>
                <a14:m>
                  <m:oMath xmlns:m="http://schemas.openxmlformats.org/officeDocument/2006/math">
                    <m:r>
                      <a:rPr lang="en-US" sz="3600" b="0" i="1" smtClean="0">
                        <a:latin typeface="Cambria Math" panose="02040503050406030204" pitchFamily="18" charset="0"/>
                      </a:rPr>
                      <m:t>3</m:t>
                    </m:r>
                    <m:r>
                      <a:rPr lang="en-US" sz="3600" b="0" i="1" smtClean="0">
                        <a:latin typeface="Cambria Math" panose="02040503050406030204" pitchFamily="18" charset="0"/>
                      </a:rPr>
                      <m:t>𝑥</m:t>
                    </m:r>
                    <m:r>
                      <a:rPr lang="en-US" sz="3600" b="0" i="1" smtClean="0">
                        <a:latin typeface="Cambria Math" panose="02040503050406030204" pitchFamily="18" charset="0"/>
                      </a:rPr>
                      <m:t>=9</m:t>
                    </m:r>
                  </m:oMath>
                </a14:m>
                <a:endParaRPr lang="en-US" sz="3600" b="0" smtClean="0"/>
              </a:p>
              <a:p>
                <a:r>
                  <a:rPr lang="en-US" sz="3600" b="0" smtClean="0"/>
                  <a:t>             </a:t>
                </a:r>
                <a14:m>
                  <m:oMath xmlns:m="http://schemas.openxmlformats.org/officeDocument/2006/math">
                    <m:r>
                      <a:rPr lang="en-US" sz="3600" b="0" i="1" smtClean="0">
                        <a:latin typeface="Cambria Math" panose="02040503050406030204" pitchFamily="18" charset="0"/>
                      </a:rPr>
                      <m:t>𝑥</m:t>
                    </m:r>
                    <m:r>
                      <a:rPr lang="en-US" sz="3600" b="0" i="1" smtClean="0">
                        <a:latin typeface="Cambria Math" panose="02040503050406030204" pitchFamily="18" charset="0"/>
                      </a:rPr>
                      <m:t>=3</m:t>
                    </m:r>
                  </m:oMath>
                </a14:m>
                <a:endParaRPr lang="en-US" sz="3600"/>
              </a:p>
            </p:txBody>
          </p:sp>
        </mc:Choice>
        <mc:Fallback xmlns="">
          <p:sp>
            <p:nvSpPr>
              <p:cNvPr id="9" name="Rectangle 8"/>
              <p:cNvSpPr>
                <a:spLocks noRot="1" noChangeAspect="1" noMove="1" noResize="1" noEditPoints="1" noAdjustHandles="1" noChangeArrowheads="1" noChangeShapeType="1" noTextEdit="1"/>
              </p:cNvSpPr>
              <p:nvPr/>
            </p:nvSpPr>
            <p:spPr>
              <a:xfrm>
                <a:off x="9982200" y="4165082"/>
                <a:ext cx="2980881" cy="1754326"/>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 xmlns:a16="http://schemas.microsoft.com/office/drawing/2014/main" id="{D2E739D2-DBA6-85D7-D390-19FB14EEBCAA}"/>
                  </a:ext>
                </a:extLst>
              </p:cNvPr>
              <p:cNvSpPr txBox="1"/>
              <p:nvPr/>
            </p:nvSpPr>
            <p:spPr>
              <a:xfrm>
                <a:off x="2817282" y="6805670"/>
                <a:ext cx="14861117" cy="820674"/>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Vậy phương trình có hai nghiệm </a:t>
                </a:r>
                <a14:m>
                  <m:oMath xmlns:m="http://schemas.openxmlformats.org/officeDocument/2006/math">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=−5</m:t>
                    </m:r>
                  </m:oMath>
                </a14:m>
                <a:r>
                  <a:rPr lang="en-US" sz="3600" kern="100" smtClean="0">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=3</m:t>
                    </m:r>
                  </m:oMath>
                </a14:m>
                <a:r>
                  <a:rPr lang="en-US" sz="3600" kern="100" smtClean="0">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14" name="TextBox 13">
                <a:extLst>
                  <a:ext uri="{FF2B5EF4-FFF2-40B4-BE49-F238E27FC236}">
                    <a16:creationId xmlns="" xmlns:a16="http://schemas.microsoft.com/office/drawing/2014/main" xmlns:a14="http://schemas.microsoft.com/office/drawing/2010/main" id="{D2E739D2-DBA6-85D7-D390-19FB14EEBCAA}"/>
                  </a:ext>
                </a:extLst>
              </p:cNvPr>
              <p:cNvSpPr txBox="1">
                <a:spLocks noRot="1" noChangeAspect="1" noMove="1" noResize="1" noEditPoints="1" noAdjustHandles="1" noChangeArrowheads="1" noChangeShapeType="1" noTextEdit="1"/>
              </p:cNvSpPr>
              <p:nvPr/>
            </p:nvSpPr>
            <p:spPr>
              <a:xfrm>
                <a:off x="2817282" y="6805670"/>
                <a:ext cx="14861117" cy="820674"/>
              </a:xfrm>
              <a:prstGeom prst="rect">
                <a:avLst/>
              </a:prstGeom>
              <a:blipFill rotWithShape="0">
                <a:blip r:embed="rId8"/>
                <a:stretch>
                  <a:fillRect l="-1231" b="-26667"/>
                </a:stretch>
              </a:blipFill>
            </p:spPr>
            <p:txBody>
              <a:bodyPr/>
              <a:lstStyle/>
              <a:p>
                <a:r>
                  <a:rPr lang="en-US">
                    <a:noFill/>
                  </a:rPr>
                  <a:t> </a:t>
                </a:r>
              </a:p>
            </p:txBody>
          </p:sp>
        </mc:Fallback>
      </mc:AlternateContent>
    </p:spTree>
    <p:extLst>
      <p:ext uri="{BB962C8B-B14F-4D97-AF65-F5344CB8AC3E}">
        <p14:creationId xmlns:p14="http://schemas.microsoft.com/office/powerpoint/2010/main" val="30055395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28"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380368" y="837677"/>
            <a:ext cx="3456707" cy="1082842"/>
          </a:xfrm>
          <a:prstGeom prst="roundRect">
            <a:avLst>
              <a:gd name="adj" fmla="val 16667"/>
            </a:avLst>
          </a:prstGeom>
          <a:solidFill>
            <a:srgbClr val="00B0F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smtClean="0">
                <a:solidFill>
                  <a:prstClr val="white"/>
                </a:solidFill>
                <a:latin typeface="Arial"/>
                <a:ea typeface="Arial"/>
                <a:cs typeface="Arial"/>
                <a:sym typeface="Arial"/>
              </a:rPr>
              <a:t>Luyện tập</a:t>
            </a:r>
            <a:r>
              <a:rPr kumimoji="0" lang="en-US" sz="3600" b="1" i="0" u="none" strike="noStrike" kern="1200" cap="none" spc="0" normalizeH="0" baseline="0" noProof="0" smtClean="0">
                <a:ln>
                  <a:noFill/>
                </a:ln>
                <a:solidFill>
                  <a:prstClr val="white"/>
                </a:solidFill>
                <a:effectLst/>
                <a:uLnTx/>
                <a:uFillTx/>
                <a:latin typeface="Arial"/>
                <a:ea typeface="Arial"/>
                <a:cs typeface="Arial"/>
                <a:sym typeface="Arial"/>
              </a:rPr>
              <a:t> </a:t>
            </a:r>
            <a:r>
              <a:rPr kumimoji="0" lang="en-US" sz="3600" b="1" i="0" u="none" strike="noStrike" kern="1200" cap="none" spc="0" normalizeH="0" baseline="0" noProof="0" dirty="0">
                <a:ln>
                  <a:noFill/>
                </a:ln>
                <a:solidFill>
                  <a:prstClr val="white"/>
                </a:solidFill>
                <a:effectLst/>
                <a:uLnTx/>
                <a:uFillTx/>
                <a:latin typeface="Arial"/>
                <a:ea typeface="Arial"/>
                <a:cs typeface="Arial"/>
                <a:sym typeface="Arial"/>
              </a:rPr>
              <a:t>1</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4097759" y="837677"/>
                <a:ext cx="12611100" cy="833883"/>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Giải phương trình: </a:t>
                </a:r>
                <a14:m>
                  <m:oMath xmlns:m="http://schemas.openxmlformats.org/officeDocument/2006/math">
                    <m:d>
                      <m:dPr>
                        <m:ctrlP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4</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+5</m:t>
                        </m:r>
                      </m:e>
                    </m:d>
                    <m:d>
                      <m:dPr>
                        <m:ctrlP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−2</m:t>
                        </m:r>
                      </m:e>
                    </m:d>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=0.</m:t>
                    </m:r>
                  </m:oMath>
                </a14:m>
                <a:endParaRPr lang="en-US" sz="3600" kern="100" dirty="0" smtClean="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097759" y="837677"/>
                <a:ext cx="12611100" cy="833883"/>
              </a:xfrm>
              <a:prstGeom prst="rect">
                <a:avLst/>
              </a:prstGeom>
              <a:blipFill rotWithShape="0">
                <a:blip r:embed="rId3"/>
                <a:stretch>
                  <a:fillRect l="-1450" b="-24818"/>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a:off x="15621000" y="8647732"/>
            <a:ext cx="2057400" cy="1216947"/>
          </a:xfrm>
          <a:prstGeom prst="rect">
            <a:avLst/>
          </a:prstGeom>
        </p:spPr>
      </p:pic>
      <p:grpSp>
        <p:nvGrpSpPr>
          <p:cNvPr id="2" name="Google Shape;305;p14">
            <a:extLst>
              <a:ext uri="{FF2B5EF4-FFF2-40B4-BE49-F238E27FC236}">
                <a16:creationId xmlns="" xmlns:a16="http://schemas.microsoft.com/office/drawing/2014/main" id="{1575B06D-149C-03EC-121C-32AD587ED8E4}"/>
              </a:ext>
            </a:extLst>
          </p:cNvPr>
          <p:cNvGrpSpPr/>
          <p:nvPr/>
        </p:nvGrpSpPr>
        <p:grpSpPr>
          <a:xfrm flipH="1">
            <a:off x="380368" y="2581481"/>
            <a:ext cx="2351174" cy="1289304"/>
            <a:chOff x="7837953" y="804641"/>
            <a:chExt cx="2022200" cy="1289304"/>
          </a:xfrm>
        </p:grpSpPr>
        <p:pic>
          <p:nvPicPr>
            <p:cNvPr id="3" name="Google Shape;306;p14">
              <a:extLst>
                <a:ext uri="{FF2B5EF4-FFF2-40B4-BE49-F238E27FC236}">
                  <a16:creationId xmlns="" xmlns:a16="http://schemas.microsoft.com/office/drawing/2014/main" id="{F9BD363C-D864-F042-FDEE-183221802A87}"/>
                </a:ext>
              </a:extLst>
            </p:cNvPr>
            <p:cNvPicPr preferRelativeResize="0"/>
            <p:nvPr/>
          </p:nvPicPr>
          <p:blipFill rotWithShape="1">
            <a:blip r:embed="rId5">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 xmlns:a16="http://schemas.microsoft.com/office/drawing/2014/main" id="{8CA80994-8679-1817-998E-54D502BA3EBD}"/>
                </a:ext>
              </a:extLst>
            </p:cNvPr>
            <p:cNvSpPr txBox="1"/>
            <p:nvPr/>
          </p:nvSpPr>
          <p:spPr>
            <a:xfrm>
              <a:off x="7837953" y="873633"/>
              <a:ext cx="2022200"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7" name="TextBox 6">
            <a:extLst>
              <a:ext uri="{FF2B5EF4-FFF2-40B4-BE49-F238E27FC236}">
                <a16:creationId xmlns="" xmlns:a16="http://schemas.microsoft.com/office/drawing/2014/main" id="{D2E739D2-DBA6-85D7-D390-19FB14EEBCAA}"/>
              </a:ext>
            </a:extLst>
          </p:cNvPr>
          <p:cNvSpPr txBox="1"/>
          <p:nvPr/>
        </p:nvSpPr>
        <p:spPr>
          <a:xfrm>
            <a:off x="2817283" y="2581481"/>
            <a:ext cx="14861117" cy="820674"/>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Để giải phương trình đã cho, ta giải hai phương trình sau:</a:t>
            </a:r>
          </a:p>
        </p:txBody>
      </p:sp>
      <mc:AlternateContent xmlns:mc="http://schemas.openxmlformats.org/markup-compatibility/2006" xmlns:a14="http://schemas.microsoft.com/office/drawing/2010/main">
        <mc:Choice Requires="a14">
          <p:sp>
            <p:nvSpPr>
              <p:cNvPr id="13" name="Rectangle 12"/>
              <p:cNvSpPr/>
              <p:nvPr/>
            </p:nvSpPr>
            <p:spPr>
              <a:xfrm>
                <a:off x="3200400" y="3885198"/>
                <a:ext cx="3862532" cy="2556534"/>
              </a:xfrm>
              <a:prstGeom prst="rect">
                <a:avLst/>
              </a:prstGeom>
            </p:spPr>
            <p:txBody>
              <a:bodyPr wrap="none">
                <a:spAutoFit/>
              </a:bodyPr>
              <a:lstStyle/>
              <a:p>
                <a:pPr>
                  <a:spcAft>
                    <a:spcPts val="800"/>
                  </a:spcAft>
                </a:pPr>
                <a14:m>
                  <m:oMathPara xmlns:m="http://schemas.openxmlformats.org/officeDocument/2006/math">
                    <m:oMathParaPr>
                      <m:jc m:val="centerGroup"/>
                    </m:oMathParaPr>
                    <m:oMath xmlns:m="http://schemas.openxmlformats.org/officeDocument/2006/math">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4</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0" kern="100" smtClean="0">
                          <a:latin typeface="Cambria Math" panose="02040503050406030204" pitchFamily="18" charset="0"/>
                          <a:ea typeface="Times New Roman" panose="02020603050405020304" pitchFamily="18" charset="0"/>
                          <a:cs typeface="Times New Roman" panose="02020603050405020304" pitchFamily="18" charset="0"/>
                        </a:rPr>
                        <m:t>+5</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3600" kern="100" smtClean="0">
                  <a:latin typeface="Arial" panose="020B0604020202020204" pitchFamily="34" charset="0"/>
                  <a:ea typeface="Times New Roman" panose="02020603050405020304" pitchFamily="18" charset="0"/>
                  <a:cs typeface="Times New Roman" panose="02020603050405020304" pitchFamily="18" charset="0"/>
                </a:endParaRPr>
              </a:p>
              <a:p>
                <a:pPr>
                  <a:spcAft>
                    <a:spcPts val="800"/>
                  </a:spcAft>
                </a:pPr>
                <a:r>
                  <a:rPr lang="en-US" sz="3600" kern="100" smtClean="0">
                    <a:ea typeface="Times New Roman" panose="02020603050405020304" pitchFamily="18" charset="0"/>
                    <a:cs typeface="Times New Roman" panose="02020603050405020304" pitchFamily="18" charset="0"/>
                  </a:rPr>
                  <a:t>            </a:t>
                </a:r>
                <a14:m>
                  <m:oMath xmlns:m="http://schemas.openxmlformats.org/officeDocument/2006/math">
                    <m:r>
                      <a:rPr lang="en-US" sz="3600" b="0" i="0" kern="100" smtClean="0">
                        <a:latin typeface="Cambria Math" panose="02040503050406030204" pitchFamily="18" charset="0"/>
                        <a:ea typeface="Times New Roman" panose="02020603050405020304" pitchFamily="18" charset="0"/>
                        <a:cs typeface="Times New Roman" panose="02020603050405020304" pitchFamily="18" charset="0"/>
                      </a:rPr>
                      <m:t>4</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5</m:t>
                    </m:r>
                  </m:oMath>
                </a14:m>
                <a:endParaRPr lang="en-US" sz="3600" kern="100" smtClean="0">
                  <a:ea typeface="Times New Roman" panose="02020603050405020304" pitchFamily="18" charset="0"/>
                  <a:cs typeface="Times New Roman" panose="02020603050405020304" pitchFamily="18" charset="0"/>
                </a:endParaRPr>
              </a:p>
              <a:p>
                <a:pPr>
                  <a:spcAft>
                    <a:spcPts val="800"/>
                  </a:spcAft>
                </a:pPr>
                <a14:m>
                  <m:oMathPara xmlns:m="http://schemas.openxmlformats.org/officeDocument/2006/math">
                    <m:oMathParaPr>
                      <m:jc m:val="centerGroup"/>
                    </m:oMathParaPr>
                    <m:oMath xmlns:m="http://schemas.openxmlformats.org/officeDocument/2006/math">
                      <m:r>
                        <a:rPr lang="en-US" sz="3600" b="0" i="1" kern="100" smtClean="0">
                          <a:latin typeface="Cambria Math" panose="02040503050406030204" pitchFamily="18" charset="0"/>
                          <a:ea typeface="Calibri" panose="020F0502020204030204" pitchFamily="34" charset="0"/>
                          <a:cs typeface="Arial" panose="020B0604020202020204" pitchFamily="34" charset="0"/>
                        </a:rPr>
                        <m:t>              </m:t>
                      </m:r>
                      <m:r>
                        <a:rPr lang="en-US" sz="3600" b="0" i="1" kern="100" smtClean="0">
                          <a:latin typeface="Cambria Math" panose="02040503050406030204" pitchFamily="18" charset="0"/>
                          <a:ea typeface="Calibri" panose="020F0502020204030204" pitchFamily="34" charset="0"/>
                          <a:cs typeface="Arial" panose="020B0604020202020204" pitchFamily="34" charset="0"/>
                        </a:rPr>
                        <m:t>𝑥</m:t>
                      </m:r>
                      <m:r>
                        <a:rPr lang="en-US" sz="3600" b="0" i="1" kern="100" smtClean="0">
                          <a:latin typeface="Cambria Math" panose="02040503050406030204" pitchFamily="18" charset="0"/>
                          <a:ea typeface="Calibri" panose="020F0502020204030204" pitchFamily="34" charset="0"/>
                          <a:cs typeface="Arial" panose="020B0604020202020204" pitchFamily="34" charset="0"/>
                        </a:rPr>
                        <m:t>=−</m:t>
                      </m:r>
                      <m:f>
                        <m:fPr>
                          <m:ctrlPr>
                            <a:rPr lang="en-US" sz="3600" b="0" i="1" kern="100" smtClean="0">
                              <a:latin typeface="Cambria Math" panose="02040503050406030204" pitchFamily="18" charset="0"/>
                              <a:cs typeface="Arial" panose="020B0604020202020204" pitchFamily="34" charset="0"/>
                            </a:rPr>
                          </m:ctrlPr>
                        </m:fPr>
                        <m:num>
                          <m:r>
                            <a:rPr lang="en-US" sz="3600" b="0" i="1" kern="100" smtClean="0">
                              <a:latin typeface="Cambria Math" panose="02040503050406030204" pitchFamily="18" charset="0"/>
                              <a:cs typeface="Arial" panose="020B0604020202020204" pitchFamily="34" charset="0"/>
                            </a:rPr>
                            <m:t>5</m:t>
                          </m:r>
                        </m:num>
                        <m:den>
                          <m:r>
                            <a:rPr lang="en-US" sz="3600" b="0" i="1" kern="100" smtClean="0">
                              <a:latin typeface="Cambria Math" panose="02040503050406030204" pitchFamily="18" charset="0"/>
                              <a:cs typeface="Arial" panose="020B0604020202020204" pitchFamily="34" charset="0"/>
                            </a:rPr>
                            <m:t>4</m:t>
                          </m:r>
                        </m:den>
                      </m:f>
                    </m:oMath>
                  </m:oMathPara>
                </a14:m>
                <a:endParaRPr lang="en-US" sz="36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3200400" y="3885198"/>
                <a:ext cx="3862532" cy="2556534"/>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9982200" y="4165082"/>
                <a:ext cx="2973635" cy="198656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−2=0</m:t>
                      </m:r>
                    </m:oMath>
                  </m:oMathPara>
                </a14:m>
                <a:endParaRPr lang="en-US" sz="3600" b="0" kern="100" smtClean="0">
                  <a:ea typeface="Times New Roman" panose="02020603050405020304" pitchFamily="18" charset="0"/>
                  <a:cs typeface="Times New Roman" panose="02020603050405020304" pitchFamily="18" charset="0"/>
                </a:endParaRPr>
              </a:p>
              <a:p>
                <a:r>
                  <a:rPr lang="en-US" sz="3600" b="0" smtClean="0"/>
                  <a:t>          </a:t>
                </a:r>
                <a14:m>
                  <m:oMath xmlns:m="http://schemas.openxmlformats.org/officeDocument/2006/math">
                    <m:r>
                      <a:rPr lang="en-US" sz="3600" b="0" i="1" smtClean="0">
                        <a:latin typeface="Cambria Math" panose="02040503050406030204" pitchFamily="18" charset="0"/>
                      </a:rPr>
                      <m:t>3</m:t>
                    </m:r>
                    <m:r>
                      <a:rPr lang="en-US" sz="3600" b="0" i="1" smtClean="0">
                        <a:latin typeface="Cambria Math" panose="02040503050406030204" pitchFamily="18" charset="0"/>
                      </a:rPr>
                      <m:t>𝑥</m:t>
                    </m:r>
                    <m:r>
                      <a:rPr lang="en-US" sz="3600" b="0" i="1" smtClean="0">
                        <a:latin typeface="Cambria Math" panose="02040503050406030204" pitchFamily="18" charset="0"/>
                      </a:rPr>
                      <m:t>=2</m:t>
                    </m:r>
                  </m:oMath>
                </a14:m>
                <a:endParaRPr lang="en-US" sz="3600" b="0" smtClean="0"/>
              </a:p>
              <a:p>
                <a:r>
                  <a:rPr lang="en-US" sz="3600" b="0" smtClean="0"/>
                  <a:t>             </a:t>
                </a:r>
                <a14:m>
                  <m:oMath xmlns:m="http://schemas.openxmlformats.org/officeDocument/2006/math">
                    <m:r>
                      <a:rPr lang="en-US" sz="3600" b="0" i="1" smtClean="0">
                        <a:latin typeface="Cambria Math" panose="02040503050406030204" pitchFamily="18" charset="0"/>
                      </a:rPr>
                      <m:t>𝑥</m:t>
                    </m:r>
                    <m:r>
                      <a:rPr lang="en-US" sz="3600" b="0" i="1" smtClean="0">
                        <a:latin typeface="Cambria Math" panose="02040503050406030204" pitchFamily="18" charset="0"/>
                      </a:rPr>
                      <m:t>=</m:t>
                    </m:r>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2</m:t>
                        </m:r>
                      </m:num>
                      <m:den>
                        <m:r>
                          <a:rPr lang="en-US" sz="3600" b="0" i="1" smtClean="0">
                            <a:latin typeface="Cambria Math" panose="02040503050406030204" pitchFamily="18" charset="0"/>
                          </a:rPr>
                          <m:t>3</m:t>
                        </m:r>
                      </m:den>
                    </m:f>
                  </m:oMath>
                </a14:m>
                <a:endParaRPr lang="en-US" sz="3600"/>
              </a:p>
            </p:txBody>
          </p:sp>
        </mc:Choice>
        <mc:Fallback xmlns="">
          <p:sp>
            <p:nvSpPr>
              <p:cNvPr id="9" name="Rectangle 8"/>
              <p:cNvSpPr>
                <a:spLocks noRot="1" noChangeAspect="1" noMove="1" noResize="1" noEditPoints="1" noAdjustHandles="1" noChangeArrowheads="1" noChangeShapeType="1" noTextEdit="1"/>
              </p:cNvSpPr>
              <p:nvPr/>
            </p:nvSpPr>
            <p:spPr>
              <a:xfrm>
                <a:off x="9982200" y="4165082"/>
                <a:ext cx="2973635" cy="1986569"/>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 xmlns:a16="http://schemas.microsoft.com/office/drawing/2014/main" id="{D2E739D2-DBA6-85D7-D390-19FB14EEBCAA}"/>
                  </a:ext>
                </a:extLst>
              </p:cNvPr>
              <p:cNvSpPr txBox="1"/>
              <p:nvPr/>
            </p:nvSpPr>
            <p:spPr>
              <a:xfrm>
                <a:off x="2817282" y="6805670"/>
                <a:ext cx="14861117" cy="1180516"/>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Vậy phương trình có hai nghiệm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libri" panose="020F0502020204030204" pitchFamily="34" charset="0"/>
                        <a:cs typeface="Arial" panose="020B0604020202020204" pitchFamily="34" charset="0"/>
                      </a:rPr>
                      <m:t>=−</m:t>
                    </m:r>
                    <m:f>
                      <m:fPr>
                        <m:ctrlPr>
                          <a:rPr lang="en-US" sz="3600" i="1" kern="100">
                            <a:latin typeface="Cambria Math" panose="02040503050406030204" pitchFamily="18" charset="0"/>
                            <a:cs typeface="Arial" panose="020B0604020202020204" pitchFamily="34" charset="0"/>
                          </a:rPr>
                        </m:ctrlPr>
                      </m:fPr>
                      <m:num>
                        <m:r>
                          <a:rPr lang="en-US" sz="3600" i="1" kern="100">
                            <a:latin typeface="Cambria Math" panose="02040503050406030204" pitchFamily="18" charset="0"/>
                            <a:cs typeface="Arial" panose="020B0604020202020204" pitchFamily="34" charset="0"/>
                          </a:rPr>
                          <m:t>5</m:t>
                        </m:r>
                      </m:num>
                      <m:den>
                        <m:r>
                          <a:rPr lang="en-US" sz="3600" i="1" kern="100">
                            <a:latin typeface="Cambria Math" panose="02040503050406030204" pitchFamily="18" charset="0"/>
                            <a:cs typeface="Arial" panose="020B0604020202020204" pitchFamily="34" charset="0"/>
                          </a:rPr>
                          <m:t>4</m:t>
                        </m:r>
                      </m:den>
                    </m:f>
                  </m:oMath>
                </a14:m>
                <a:r>
                  <a:rPr lang="en-US" sz="3600" kern="100" smtClean="0">
                    <a:latin typeface="Arial" panose="020B0604020202020204" pitchFamily="34" charset="0"/>
                    <a:ea typeface="Calibri" panose="020F0502020204030204" pitchFamily="34" charset="0"/>
                    <a:cs typeface="Arial" panose="020B0604020202020204" pitchFamily="34" charset="0"/>
                  </a:rPr>
                  <a:t> và</a:t>
                </a:r>
                <a14:m>
                  <m:oMath xmlns:m="http://schemas.openxmlformats.org/officeDocument/2006/math">
                    <m:r>
                      <a:rPr lang="en-US" sz="3600" b="0" i="0" smtClean="0">
                        <a:latin typeface="Cambria Math" panose="02040503050406030204" pitchFamily="18" charset="0"/>
                      </a:rPr>
                      <m:t> </m:t>
                    </m:r>
                    <m:r>
                      <a:rPr lang="en-US" sz="3600" i="1">
                        <a:latin typeface="Cambria Math" panose="02040503050406030204" pitchFamily="18" charset="0"/>
                      </a:rPr>
                      <m:t>𝑥</m:t>
                    </m:r>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2</m:t>
                        </m:r>
                      </m:num>
                      <m:den>
                        <m:r>
                          <a:rPr lang="en-US" sz="3600" i="1">
                            <a:latin typeface="Cambria Math" panose="02040503050406030204" pitchFamily="18" charset="0"/>
                          </a:rPr>
                          <m:t>3</m:t>
                        </m:r>
                      </m:den>
                    </m:f>
                  </m:oMath>
                </a14:m>
                <a:r>
                  <a:rPr lang="en-US" sz="3600" kern="100" smtClean="0">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14" name="TextBox 13">
                <a:extLst>
                  <a:ext uri="{FF2B5EF4-FFF2-40B4-BE49-F238E27FC236}">
                    <a16:creationId xmlns="" xmlns:a16="http://schemas.microsoft.com/office/drawing/2014/main" xmlns:a14="http://schemas.microsoft.com/office/drawing/2010/main" id="{D2E739D2-DBA6-85D7-D390-19FB14EEBCAA}"/>
                  </a:ext>
                </a:extLst>
              </p:cNvPr>
              <p:cNvSpPr txBox="1">
                <a:spLocks noRot="1" noChangeAspect="1" noMove="1" noResize="1" noEditPoints="1" noAdjustHandles="1" noChangeArrowheads="1" noChangeShapeType="1" noTextEdit="1"/>
              </p:cNvSpPr>
              <p:nvPr/>
            </p:nvSpPr>
            <p:spPr>
              <a:xfrm>
                <a:off x="2817282" y="6805670"/>
                <a:ext cx="14861117" cy="1180516"/>
              </a:xfrm>
              <a:prstGeom prst="rect">
                <a:avLst/>
              </a:prstGeom>
              <a:blipFill rotWithShape="0">
                <a:blip r:embed="rId8"/>
                <a:stretch>
                  <a:fillRect l="-1231" b="-7732"/>
                </a:stretch>
              </a:blipFill>
            </p:spPr>
            <p:txBody>
              <a:bodyPr/>
              <a:lstStyle/>
              <a:p>
                <a:r>
                  <a:rPr lang="en-US">
                    <a:noFill/>
                  </a:rPr>
                  <a:t> </a:t>
                </a:r>
              </a:p>
            </p:txBody>
          </p:sp>
        </mc:Fallback>
      </mc:AlternateContent>
    </p:spTree>
    <p:extLst>
      <p:ext uri="{BB962C8B-B14F-4D97-AF65-F5344CB8AC3E}">
        <p14:creationId xmlns:p14="http://schemas.microsoft.com/office/powerpoint/2010/main" val="8882446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28"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0" y="174766"/>
            <a:ext cx="3456707"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smtClean="0">
                <a:solidFill>
                  <a:prstClr val="white"/>
                </a:solidFill>
                <a:latin typeface="Arial"/>
                <a:ea typeface="Arial"/>
                <a:cs typeface="Arial"/>
                <a:sym typeface="Arial"/>
              </a:rPr>
              <a:t>Ví dụ 2</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3782831" y="8422"/>
                <a:ext cx="14190241" cy="2790508"/>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Giải các phương trình: </a:t>
                </a:r>
              </a:p>
              <a:p>
                <a:pPr>
                  <a:lnSpc>
                    <a:spcPct val="150000"/>
                  </a:lnSpc>
                  <a:spcAft>
                    <a:spcPts val="800"/>
                  </a:spcAft>
                </a:pPr>
                <a:r>
                  <a:rPr lang="en-US" sz="3600" b="0" kern="100" smtClean="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sSup>
                      <m:sSupPr>
                        <m:ctrlPr>
                          <a:rPr lang="en-US" sz="3600" b="0" i="1" kern="100" smtClean="0">
                            <a:latin typeface="Cambria Math" panose="02040503050406030204" pitchFamily="18" charset="0"/>
                            <a:cs typeface="Times New Roman" panose="02020603050405020304" pitchFamily="18" charset="0"/>
                          </a:rPr>
                        </m:ctrlPr>
                      </m:sSupPr>
                      <m:e>
                        <m:d>
                          <m:dPr>
                            <m:ctrlPr>
                              <a:rPr lang="en-US" sz="36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−3</m:t>
                            </m:r>
                          </m:e>
                        </m:d>
                      </m:e>
                      <m:sup>
                        <m:r>
                          <a:rPr lang="en-US" sz="3600" b="0" i="1" kern="100" smtClean="0">
                            <a:latin typeface="Cambria Math" panose="02040503050406030204" pitchFamily="18" charset="0"/>
                            <a:cs typeface="Times New Roman" panose="02020603050405020304" pitchFamily="18" charset="0"/>
                          </a:rPr>
                          <m:t>2</m:t>
                        </m:r>
                      </m:sup>
                    </m:sSup>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600" b="0" i="1" kern="100" smtClean="0">
                            <a:latin typeface="Cambria Math" panose="02040503050406030204" pitchFamily="18" charset="0"/>
                            <a:cs typeface="Times New Roman" panose="02020603050405020304" pitchFamily="18" charset="0"/>
                          </a:rPr>
                        </m:ctrlPr>
                      </m:sSupPr>
                      <m:e>
                        <m:d>
                          <m:dPr>
                            <m:ctrlPr>
                              <a:rPr lang="en-US" sz="36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+7</m:t>
                            </m:r>
                          </m:e>
                        </m:d>
                      </m:e>
                      <m:sup>
                        <m:r>
                          <a:rPr lang="en-US" sz="3600" b="0" i="1" kern="100" smtClean="0">
                            <a:latin typeface="Cambria Math" panose="02040503050406030204" pitchFamily="18" charset="0"/>
                            <a:cs typeface="Times New Roman" panose="02020603050405020304" pitchFamily="18" charset="0"/>
                          </a:rPr>
                          <m:t>2</m:t>
                        </m:r>
                      </m:sup>
                    </m:sSup>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3600" kern="100" smtClean="0">
                    <a:latin typeface="Calibri" panose="020F0502020204030204" pitchFamily="34" charset="0"/>
                    <a:ea typeface="Calibri" panose="020F0502020204030204" pitchFamily="34" charset="0"/>
                    <a:cs typeface="Times New Roman" panose="02020603050405020304" pitchFamily="18" charset="0"/>
                  </a:rPr>
                  <a:t>		b) </a:t>
                </a:r>
                <a14:m>
                  <m:oMath xmlns:m="http://schemas.openxmlformats.org/officeDocument/2006/math">
                    <m:d>
                      <m:dPr>
                        <m:ctrlPr>
                          <a:rPr lang="en-US" sz="3600" i="1" kern="100">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3600" i="1" kern="100" smtClean="0">
                                <a:latin typeface="Cambria Math" panose="02040503050406030204" pitchFamily="18" charset="0"/>
                                <a:cs typeface="Times New Roman" panose="02020603050405020304" pitchFamily="18" charset="0"/>
                              </a:rPr>
                            </m:ctrlPr>
                          </m:sSupPr>
                          <m:e>
                            <m:r>
                              <a:rPr lang="en-US" sz="3600" b="0" i="1" kern="100" smtClean="0">
                                <a:latin typeface="Cambria Math" panose="02040503050406030204" pitchFamily="18" charset="0"/>
                                <a:cs typeface="Times New Roman" panose="02020603050405020304" pitchFamily="18" charset="0"/>
                              </a:rPr>
                              <m:t>𝑥</m:t>
                            </m:r>
                          </m:e>
                          <m:sup>
                            <m:r>
                              <a:rPr lang="en-US" sz="3600" b="0" i="1" kern="100" smtClean="0">
                                <a:latin typeface="Cambria Math" panose="02040503050406030204" pitchFamily="18" charset="0"/>
                                <a:cs typeface="Times New Roman" panose="02020603050405020304" pitchFamily="18" charset="0"/>
                              </a:rPr>
                              <m:t>2</m:t>
                            </m:r>
                          </m:sup>
                        </m:sSup>
                        <m:r>
                          <a:rPr lang="en-US" sz="3600" b="0" i="1" kern="100" smtClean="0">
                            <a:latin typeface="Cambria Math" panose="02040503050406030204" pitchFamily="18" charset="0"/>
                            <a:cs typeface="Times New Roman" panose="02020603050405020304" pitchFamily="18" charset="0"/>
                          </a:rPr>
                          <m:t>−9</m:t>
                        </m:r>
                      </m:e>
                    </m:d>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d>
                      <m:dPr>
                        <m:ctrlPr>
                          <a:rPr lang="en-US" sz="36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e>
                    </m:d>
                    <m:r>
                      <a:rPr lang="en-US" sz="3600" i="1" kern="100">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3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endParaRPr lang="en-US" sz="3600" kern="100" dirty="0" smtClean="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782831" y="8422"/>
                <a:ext cx="14190241" cy="2790508"/>
              </a:xfrm>
              <a:prstGeom prst="rect">
                <a:avLst/>
              </a:prstGeom>
              <a:blipFill rotWithShape="0">
                <a:blip r:embed="rId3"/>
                <a:stretch>
                  <a:fillRect l="-1332"/>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a:off x="15621000" y="8647732"/>
            <a:ext cx="2057400" cy="1216947"/>
          </a:xfrm>
          <a:prstGeom prst="rect">
            <a:avLst/>
          </a:prstGeom>
        </p:spPr>
      </p:pic>
      <p:grpSp>
        <p:nvGrpSpPr>
          <p:cNvPr id="2" name="Google Shape;305;p14">
            <a:extLst>
              <a:ext uri="{FF2B5EF4-FFF2-40B4-BE49-F238E27FC236}">
                <a16:creationId xmlns="" xmlns:a16="http://schemas.microsoft.com/office/drawing/2014/main" id="{1575B06D-149C-03EC-121C-32AD587ED8E4}"/>
              </a:ext>
            </a:extLst>
          </p:cNvPr>
          <p:cNvGrpSpPr/>
          <p:nvPr/>
        </p:nvGrpSpPr>
        <p:grpSpPr>
          <a:xfrm flipH="1">
            <a:off x="153139" y="1936829"/>
            <a:ext cx="2351174" cy="1289304"/>
            <a:chOff x="7837953" y="804641"/>
            <a:chExt cx="2022200" cy="1289304"/>
          </a:xfrm>
        </p:grpSpPr>
        <p:pic>
          <p:nvPicPr>
            <p:cNvPr id="3" name="Google Shape;306;p14">
              <a:extLst>
                <a:ext uri="{FF2B5EF4-FFF2-40B4-BE49-F238E27FC236}">
                  <a16:creationId xmlns="" xmlns:a16="http://schemas.microsoft.com/office/drawing/2014/main" id="{F9BD363C-D864-F042-FDEE-183221802A87}"/>
                </a:ext>
              </a:extLst>
            </p:cNvPr>
            <p:cNvPicPr preferRelativeResize="0"/>
            <p:nvPr/>
          </p:nvPicPr>
          <p:blipFill rotWithShape="1">
            <a:blip r:embed="rId5">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 xmlns:a16="http://schemas.microsoft.com/office/drawing/2014/main" id="{8CA80994-8679-1817-998E-54D502BA3EBD}"/>
                </a:ext>
              </a:extLst>
            </p:cNvPr>
            <p:cNvSpPr txBox="1"/>
            <p:nvPr/>
          </p:nvSpPr>
          <p:spPr>
            <a:xfrm>
              <a:off x="7837953" y="873633"/>
              <a:ext cx="2022200"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2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7" name="TextBox 6">
            <a:extLst>
              <a:ext uri="{FF2B5EF4-FFF2-40B4-BE49-F238E27FC236}">
                <a16:creationId xmlns="" xmlns:a16="http://schemas.microsoft.com/office/drawing/2014/main" id="{D2E739D2-DBA6-85D7-D390-19FB14EEBCAA}"/>
              </a:ext>
            </a:extLst>
          </p:cNvPr>
          <p:cNvSpPr txBox="1"/>
          <p:nvPr/>
        </p:nvSpPr>
        <p:spPr>
          <a:xfrm>
            <a:off x="2507419" y="2080302"/>
            <a:ext cx="14861117" cy="923330"/>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a) Ta có: </a:t>
            </a:r>
          </a:p>
        </p:txBody>
      </p:sp>
      <mc:AlternateContent xmlns:mc="http://schemas.openxmlformats.org/markup-compatibility/2006" xmlns:a14="http://schemas.microsoft.com/office/drawing/2010/main">
        <mc:Choice Requires="a14">
          <p:sp>
            <p:nvSpPr>
              <p:cNvPr id="13" name="Rectangle 12"/>
              <p:cNvSpPr/>
              <p:nvPr/>
            </p:nvSpPr>
            <p:spPr>
              <a:xfrm>
                <a:off x="5130250" y="2353271"/>
                <a:ext cx="10221836" cy="2964914"/>
              </a:xfrm>
              <a:prstGeom prst="rect">
                <a:avLst/>
              </a:prstGeom>
            </p:spPr>
            <p:txBody>
              <a:bodyPr wrap="none">
                <a:spAutoFit/>
              </a:bodyPr>
              <a:lstStyle/>
              <a:p>
                <a:pPr>
                  <a:spcAft>
                    <a:spcPts val="800"/>
                  </a:spcAft>
                </a:pPr>
                <a14:m>
                  <m:oMathPara xmlns:m="http://schemas.openxmlformats.org/officeDocument/2006/math">
                    <m:oMathParaPr>
                      <m:jc m:val="centerGroup"/>
                    </m:oMathParaPr>
                    <m:oMath xmlns:m="http://schemas.openxmlformats.org/officeDocument/2006/math">
                      <m:sSup>
                        <m:sSupPr>
                          <m:ctrlPr>
                            <a:rPr lang="en-US" sz="4000" i="1" kern="100" smtClean="0">
                              <a:latin typeface="Cambria Math" panose="02040503050406030204" pitchFamily="18" charset="0"/>
                              <a:cs typeface="Times New Roman" panose="02020603050405020304" pitchFamily="18" charset="0"/>
                            </a:rPr>
                          </m:ctrlPr>
                        </m:sSupPr>
                        <m:e>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−3</m:t>
                              </m:r>
                            </m:e>
                          </m:d>
                        </m:e>
                        <m:sup>
                          <m:r>
                            <a:rPr lang="en-US" sz="4000" i="1" kern="100">
                              <a:latin typeface="Cambria Math" panose="02040503050406030204" pitchFamily="18" charset="0"/>
                              <a:cs typeface="Times New Roman" panose="02020603050405020304" pitchFamily="18" charset="0"/>
                            </a:rPr>
                            <m:t>2</m:t>
                          </m:r>
                        </m:sup>
                      </m:sSup>
                      <m:r>
                        <a:rPr lang="en-US" sz="40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kern="100">
                              <a:latin typeface="Cambria Math" panose="02040503050406030204" pitchFamily="18" charset="0"/>
                              <a:cs typeface="Times New Roman" panose="02020603050405020304" pitchFamily="18" charset="0"/>
                            </a:rPr>
                          </m:ctrlPr>
                        </m:sSupPr>
                        <m:e>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+7</m:t>
                              </m:r>
                            </m:e>
                          </m:d>
                        </m:e>
                        <m:sup>
                          <m:r>
                            <a:rPr lang="en-US" sz="4000" i="1" kern="100">
                              <a:latin typeface="Cambria Math" panose="02040503050406030204" pitchFamily="18" charset="0"/>
                              <a:cs typeface="Times New Roman" panose="02020603050405020304" pitchFamily="18" charset="0"/>
                            </a:rPr>
                            <m:t>2</m:t>
                          </m:r>
                        </m:sup>
                      </m:sSup>
                    </m:oMath>
                  </m:oMathPara>
                </a14:m>
                <a:endParaRPr lang="en-US" sz="4000" kern="100" smtClean="0">
                  <a:latin typeface="Arial" panose="020B0604020202020204" pitchFamily="34" charset="0"/>
                  <a:cs typeface="Times New Roman" panose="02020603050405020304" pitchFamily="18" charset="0"/>
                </a:endParaRPr>
              </a:p>
              <a:p>
                <a:pPr>
                  <a:spcAft>
                    <a:spcPts val="800"/>
                  </a:spcAft>
                </a:pPr>
                <a14:m>
                  <m:oMathPara xmlns:m="http://schemas.openxmlformats.org/officeDocument/2006/math">
                    <m:oMathParaPr>
                      <m:jc m:val="centerGroup"/>
                    </m:oMathParaPr>
                    <m:oMath xmlns:m="http://schemas.openxmlformats.org/officeDocument/2006/math">
                      <m:sSup>
                        <m:sSupPr>
                          <m:ctrlPr>
                            <a:rPr lang="en-US" sz="4000" i="1" kern="100">
                              <a:latin typeface="Cambria Math" panose="02040503050406030204" pitchFamily="18" charset="0"/>
                              <a:cs typeface="Times New Roman" panose="02020603050405020304" pitchFamily="18" charset="0"/>
                            </a:rPr>
                          </m:ctrlPr>
                        </m:sSupPr>
                        <m:e>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−3</m:t>
                              </m:r>
                            </m:e>
                          </m:d>
                        </m:e>
                        <m:sup>
                          <m:r>
                            <a:rPr lang="en-US" sz="4000" i="1" kern="100">
                              <a:latin typeface="Cambria Math" panose="02040503050406030204" pitchFamily="18" charset="0"/>
                              <a:cs typeface="Times New Roman" panose="02020603050405020304" pitchFamily="18" charset="0"/>
                            </a:rPr>
                            <m:t>2</m:t>
                          </m:r>
                        </m:sup>
                      </m:sSup>
                      <m:r>
                        <a:rPr lang="en-US" sz="4000" b="0" i="1" kern="100" smtClean="0">
                          <a:latin typeface="Cambria Math" panose="02040503050406030204" pitchFamily="18" charset="0"/>
                          <a:cs typeface="Times New Roman" panose="02020603050405020304" pitchFamily="18" charset="0"/>
                        </a:rPr>
                        <m:t>−</m:t>
                      </m:r>
                      <m:sSup>
                        <m:sSupPr>
                          <m:ctrlPr>
                            <a:rPr lang="en-US" sz="4000" i="1" kern="100">
                              <a:latin typeface="Cambria Math" panose="02040503050406030204" pitchFamily="18" charset="0"/>
                              <a:cs typeface="Times New Roman" panose="02020603050405020304" pitchFamily="18" charset="0"/>
                            </a:rPr>
                          </m:ctrlPr>
                        </m:sSupPr>
                        <m:e>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+7</m:t>
                              </m:r>
                            </m:e>
                          </m:d>
                        </m:e>
                        <m:sup>
                          <m:r>
                            <a:rPr lang="en-US" sz="4000" i="1" kern="100">
                              <a:latin typeface="Cambria Math" panose="02040503050406030204" pitchFamily="18" charset="0"/>
                              <a:cs typeface="Times New Roman" panose="02020603050405020304" pitchFamily="18" charset="0"/>
                            </a:rPr>
                            <m:t>2</m:t>
                          </m:r>
                        </m:sup>
                      </m:sSup>
                      <m:r>
                        <a:rPr lang="en-US" sz="4000" b="0" i="1" kern="100" smtClean="0">
                          <a:latin typeface="Cambria Math" panose="02040503050406030204" pitchFamily="18" charset="0"/>
                          <a:cs typeface="Times New Roman" panose="02020603050405020304" pitchFamily="18" charset="0"/>
                        </a:rPr>
                        <m:t>=0</m:t>
                      </m:r>
                    </m:oMath>
                  </m:oMathPara>
                </a14:m>
                <a:endParaRPr lang="en-US" sz="4000" kern="100" dirty="0" smtClean="0">
                  <a:latin typeface="Arial" panose="020B0604020202020204" pitchFamily="34" charset="0"/>
                  <a:ea typeface="Calibri" panose="020F0502020204030204" pitchFamily="34" charset="0"/>
                  <a:cs typeface="Arial" panose="020B0604020202020204" pitchFamily="34" charset="0"/>
                </a:endParaRPr>
              </a:p>
              <a:p>
                <a:pPr>
                  <a:spcAft>
                    <a:spcPts val="800"/>
                  </a:spcAft>
                </a:pPr>
                <a14:m>
                  <m:oMathPara xmlns:m="http://schemas.openxmlformats.org/officeDocument/2006/math">
                    <m:oMathParaPr>
                      <m:jc m:val="centerGroup"/>
                    </m:oMathParaPr>
                    <m:oMath xmlns:m="http://schemas.openxmlformats.org/officeDocument/2006/math">
                      <m:d>
                        <m:dPr>
                          <m:begChr m:val="["/>
                          <m:endChr m:val="]"/>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−3</m:t>
                              </m:r>
                            </m:e>
                          </m:d>
                          <m:r>
                            <a:rPr lang="en-US" sz="4000" i="1" kern="100">
                              <a:latin typeface="Cambria Math" panose="02040503050406030204" pitchFamily="18" charset="0"/>
                              <a:cs typeface="Times New Roman" panose="02020603050405020304" pitchFamily="18" charset="0"/>
                            </a:rPr>
                            <m:t>−</m:t>
                          </m:r>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+7</m:t>
                              </m:r>
                            </m:e>
                          </m:d>
                        </m:e>
                      </m:d>
                      <m:d>
                        <m:dPr>
                          <m:begChr m:val="["/>
                          <m:endChr m:val="]"/>
                          <m:ctrlP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ctrlPr>
                        </m:dPr>
                        <m:e>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−3</m:t>
                              </m:r>
                            </m:e>
                          </m:d>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+7</m:t>
                              </m:r>
                            </m:e>
                          </m:d>
                        </m:e>
                      </m:d>
                      <m:r>
                        <a:rPr lang="en-US" sz="4000" b="0" i="0" kern="100" smtClean="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4000" b="0" kern="100" smtClean="0">
                  <a:latin typeface="Arial" panose="020B0604020202020204" pitchFamily="34" charset="0"/>
                  <a:ea typeface="Times New Roman" panose="02020603050405020304" pitchFamily="18" charset="0"/>
                  <a:cs typeface="Times New Roman" panose="02020603050405020304" pitchFamily="18" charset="0"/>
                </a:endParaRPr>
              </a:p>
              <a:p>
                <a:pPr>
                  <a:spcAft>
                    <a:spcPts val="800"/>
                  </a:spcAft>
                </a:pPr>
                <a14:m>
                  <m:oMathPara xmlns:m="http://schemas.openxmlformats.org/officeDocument/2006/math">
                    <m:oMathParaPr>
                      <m:jc m:val="centerGroup"/>
                    </m:oMathParaPr>
                    <m:oMath xmlns:m="http://schemas.openxmlformats.org/officeDocument/2006/math">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−10</m:t>
                          </m:r>
                        </m:e>
                      </m:d>
                      <m:d>
                        <m:dPr>
                          <m:ctrlPr>
                            <a:rPr lang="en-US" sz="4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3</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+4</m:t>
                          </m:r>
                        </m:e>
                      </m:d>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5130250" y="2353271"/>
                <a:ext cx="10221836" cy="2964914"/>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 xmlns:a16="http://schemas.microsoft.com/office/drawing/2014/main" id="{D2E739D2-DBA6-85D7-D390-19FB14EEBCAA}"/>
                  </a:ext>
                </a:extLst>
              </p:cNvPr>
              <p:cNvSpPr txBox="1"/>
              <p:nvPr/>
            </p:nvSpPr>
            <p:spPr>
              <a:xfrm>
                <a:off x="2504313" y="8373159"/>
                <a:ext cx="14861117" cy="1289969"/>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Vậy phương trình có hai nghiệm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libri" panose="020F0502020204030204" pitchFamily="34" charset="0"/>
                        <a:cs typeface="Arial" panose="020B0604020202020204" pitchFamily="34" charset="0"/>
                      </a:rPr>
                      <m:t>=10</m:t>
                    </m:r>
                  </m:oMath>
                </a14:m>
                <a:r>
                  <a:rPr lang="en-US" sz="3600" kern="100" smtClean="0">
                    <a:latin typeface="Arial" panose="020B0604020202020204" pitchFamily="34" charset="0"/>
                    <a:ea typeface="Calibri" panose="020F0502020204030204" pitchFamily="34" charset="0"/>
                    <a:cs typeface="Arial" panose="020B0604020202020204" pitchFamily="34" charset="0"/>
                  </a:rPr>
                  <a:t> và</a:t>
                </a:r>
                <a14:m>
                  <m:oMath xmlns:m="http://schemas.openxmlformats.org/officeDocument/2006/math">
                    <m:r>
                      <a:rPr lang="en-US" sz="3600" b="0" i="0" smtClean="0">
                        <a:latin typeface="Cambria Math" panose="02040503050406030204" pitchFamily="18" charset="0"/>
                      </a:rPr>
                      <m:t> </m:t>
                    </m:r>
                    <m:r>
                      <a:rPr lang="en-US" sz="3600" i="1">
                        <a:latin typeface="Cambria Math" panose="02040503050406030204" pitchFamily="18" charset="0"/>
                      </a:rPr>
                      <m:t>𝑥</m:t>
                    </m:r>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b="0" i="1" smtClean="0">
                            <a:latin typeface="Cambria Math" panose="02040503050406030204" pitchFamily="18" charset="0"/>
                          </a:rPr>
                          <m:t>4</m:t>
                        </m:r>
                      </m:num>
                      <m:den>
                        <m:r>
                          <a:rPr lang="en-US" sz="3600" i="1">
                            <a:latin typeface="Cambria Math" panose="02040503050406030204" pitchFamily="18" charset="0"/>
                          </a:rPr>
                          <m:t>3</m:t>
                        </m:r>
                      </m:den>
                    </m:f>
                  </m:oMath>
                </a14:m>
                <a:r>
                  <a:rPr lang="en-US" sz="3600" kern="100" smtClean="0">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14" name="TextBox 13">
                <a:extLst>
                  <a:ext uri="{FF2B5EF4-FFF2-40B4-BE49-F238E27FC236}">
                    <a16:creationId xmlns="" xmlns:a16="http://schemas.microsoft.com/office/drawing/2014/main" xmlns:a14="http://schemas.microsoft.com/office/drawing/2010/main" id="{D2E739D2-DBA6-85D7-D390-19FB14EEBCAA}"/>
                  </a:ext>
                </a:extLst>
              </p:cNvPr>
              <p:cNvSpPr txBox="1">
                <a:spLocks noRot="1" noChangeAspect="1" noMove="1" noResize="1" noEditPoints="1" noAdjustHandles="1" noChangeArrowheads="1" noChangeShapeType="1" noTextEdit="1"/>
              </p:cNvSpPr>
              <p:nvPr/>
            </p:nvSpPr>
            <p:spPr>
              <a:xfrm>
                <a:off x="2504313" y="8373159"/>
                <a:ext cx="14861117" cy="1289969"/>
              </a:xfrm>
              <a:prstGeom prst="rect">
                <a:avLst/>
              </a:prstGeom>
              <a:blipFill rotWithShape="0">
                <a:blip r:embed="rId7"/>
                <a:stretch>
                  <a:fillRect l="-1272"/>
                </a:stretch>
              </a:blipFill>
            </p:spPr>
            <p:txBody>
              <a:bodyPr/>
              <a:lstStyle/>
              <a:p>
                <a:r>
                  <a:rPr lang="en-US">
                    <a:noFill/>
                  </a:rPr>
                  <a:t> </a:t>
                </a:r>
              </a:p>
            </p:txBody>
          </p:sp>
        </mc:Fallback>
      </mc:AlternateContent>
      <p:sp>
        <p:nvSpPr>
          <p:cNvPr id="16" name="TextBox 15">
            <a:extLst>
              <a:ext uri="{FF2B5EF4-FFF2-40B4-BE49-F238E27FC236}">
                <a16:creationId xmlns="" xmlns:a16="http://schemas.microsoft.com/office/drawing/2014/main" id="{D2E739D2-DBA6-85D7-D390-19FB14EEBCAA}"/>
              </a:ext>
            </a:extLst>
          </p:cNvPr>
          <p:cNvSpPr txBox="1"/>
          <p:nvPr/>
        </p:nvSpPr>
        <p:spPr>
          <a:xfrm>
            <a:off x="2321614" y="5549223"/>
            <a:ext cx="14861117" cy="923330"/>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Để giải phương trình đã cho, ta giải hai phương trình sau:</a:t>
            </a:r>
          </a:p>
        </p:txBody>
      </p:sp>
      <mc:AlternateContent xmlns:mc="http://schemas.openxmlformats.org/markup-compatibility/2006" xmlns:a14="http://schemas.microsoft.com/office/drawing/2010/main">
        <mc:Choice Requires="a14">
          <p:sp>
            <p:nvSpPr>
              <p:cNvPr id="17" name="Rectangle 16"/>
              <p:cNvSpPr/>
              <p:nvPr/>
            </p:nvSpPr>
            <p:spPr>
              <a:xfrm>
                <a:off x="2881520" y="6691593"/>
                <a:ext cx="3439468" cy="1426031"/>
              </a:xfrm>
              <a:prstGeom prst="rect">
                <a:avLst/>
              </a:prstGeom>
            </p:spPr>
            <p:txBody>
              <a:bodyPr wrap="none">
                <a:spAutoFit/>
              </a:bodyPr>
              <a:lstStyle/>
              <a:p>
                <a:pPr>
                  <a:spcAft>
                    <a:spcPts val="800"/>
                  </a:spcAft>
                </a:pPr>
                <a14:m>
                  <m:oMathPara xmlns:m="http://schemas.openxmlformats.org/officeDocument/2006/math">
                    <m:oMathParaPr>
                      <m:jc m:val="centerGroup"/>
                    </m:oMathParaPr>
                    <m:oMath xmlns:m="http://schemas.openxmlformats.org/officeDocument/2006/math">
                      <m:r>
                        <a:rPr lang="en-US" sz="400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4000" b="0" i="0"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10</m:t>
                      </m:r>
                      <m:r>
                        <a:rPr lang="en-US" sz="4000" i="1" kern="10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4000" kern="100" smtClean="0">
                  <a:latin typeface="Arial" panose="020B0604020202020204" pitchFamily="34" charset="0"/>
                  <a:ea typeface="Times New Roman" panose="02020603050405020304" pitchFamily="18" charset="0"/>
                  <a:cs typeface="Times New Roman" panose="02020603050405020304" pitchFamily="18" charset="0"/>
                </a:endParaRPr>
              </a:p>
              <a:p>
                <a:pPr>
                  <a:spcAft>
                    <a:spcPts val="800"/>
                  </a:spcAft>
                </a:pPr>
                <a:r>
                  <a:rPr lang="en-US" sz="4000" kern="100" smtClean="0">
                    <a:ea typeface="Times New Roman" panose="02020603050405020304" pitchFamily="18" charset="0"/>
                    <a:cs typeface="Times New Roman" panose="02020603050405020304" pitchFamily="18" charset="0"/>
                  </a:rPr>
                  <a:t>               </a:t>
                </a:r>
                <a14:m>
                  <m:oMath xmlns:m="http://schemas.openxmlformats.org/officeDocument/2006/math">
                    <m:r>
                      <a:rPr lang="en-US" sz="4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=10</m:t>
                    </m:r>
                  </m:oMath>
                </a14:m>
                <a:endParaRPr lang="en-US" sz="4000" kern="100" smtClean="0">
                  <a:ea typeface="Times New Roman" panose="02020603050405020304" pitchFamily="18"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2881520" y="6691593"/>
                <a:ext cx="3439468" cy="1426031"/>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9969510" y="6691593"/>
                <a:ext cx="3441583" cy="15788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3</m:t>
                      </m:r>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4000" b="0" i="1" kern="100" smtClean="0">
                          <a:latin typeface="Cambria Math" panose="02040503050406030204" pitchFamily="18" charset="0"/>
                          <a:ea typeface="Times New Roman" panose="02020603050405020304" pitchFamily="18" charset="0"/>
                          <a:cs typeface="Times New Roman" panose="02020603050405020304" pitchFamily="18" charset="0"/>
                        </a:rPr>
                        <m:t>+4=0</m:t>
                      </m:r>
                    </m:oMath>
                  </m:oMathPara>
                </a14:m>
                <a:endParaRPr lang="en-US" sz="4000" b="0" kern="100" smtClean="0">
                  <a:ea typeface="Times New Roman" panose="02020603050405020304" pitchFamily="18" charset="0"/>
                  <a:cs typeface="Times New Roman" panose="02020603050405020304" pitchFamily="18" charset="0"/>
                </a:endParaRPr>
              </a:p>
              <a:p>
                <a:r>
                  <a:rPr lang="en-US" sz="4000" b="0" smtClean="0"/>
                  <a:t>              </a:t>
                </a:r>
                <a14:m>
                  <m:oMath xmlns:m="http://schemas.openxmlformats.org/officeDocument/2006/math">
                    <m:r>
                      <a:rPr lang="en-US" sz="4000" b="0" i="1" smtClean="0">
                        <a:latin typeface="Cambria Math" panose="02040503050406030204" pitchFamily="18" charset="0"/>
                      </a:rPr>
                      <m:t>𝑥</m:t>
                    </m:r>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4</m:t>
                        </m:r>
                      </m:num>
                      <m:den>
                        <m:r>
                          <a:rPr lang="en-US" sz="4000" b="0" i="1" smtClean="0">
                            <a:latin typeface="Cambria Math" panose="02040503050406030204" pitchFamily="18" charset="0"/>
                          </a:rPr>
                          <m:t>3</m:t>
                        </m:r>
                      </m:den>
                    </m:f>
                  </m:oMath>
                </a14:m>
                <a:endParaRPr lang="en-US" sz="4000"/>
              </a:p>
            </p:txBody>
          </p:sp>
        </mc:Choice>
        <mc:Fallback xmlns="">
          <p:sp>
            <p:nvSpPr>
              <p:cNvPr id="18" name="Rectangle 17"/>
              <p:cNvSpPr>
                <a:spLocks noRot="1" noChangeAspect="1" noMove="1" noResize="1" noEditPoints="1" noAdjustHandles="1" noChangeArrowheads="1" noChangeShapeType="1" noTextEdit="1"/>
              </p:cNvSpPr>
              <p:nvPr/>
            </p:nvSpPr>
            <p:spPr>
              <a:xfrm>
                <a:off x="9969510" y="6691593"/>
                <a:ext cx="3441583" cy="1578894"/>
              </a:xfrm>
              <a:prstGeom prst="rect">
                <a:avLst/>
              </a:prstGeom>
              <a:blipFill rotWithShape="0">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0887301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33" dur="500"/>
                                        <p:tgtEl>
                                          <p:spTgt spid="1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46"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0" y="174766"/>
            <a:ext cx="3456707"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smtClean="0">
                <a:solidFill>
                  <a:prstClr val="white"/>
                </a:solidFill>
                <a:latin typeface="Arial"/>
                <a:ea typeface="Arial"/>
                <a:cs typeface="Arial"/>
                <a:sym typeface="Arial"/>
              </a:rPr>
              <a:t>Ví dụ 2</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3782831" y="8422"/>
                <a:ext cx="14190241" cy="2704651"/>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Giải các phương trình: </a:t>
                </a:r>
              </a:p>
              <a:p>
                <a:pPr>
                  <a:lnSpc>
                    <a:spcPct val="150000"/>
                  </a:lnSpc>
                  <a:spcAft>
                    <a:spcPts val="800"/>
                  </a:spcAft>
                </a:pPr>
                <a:r>
                  <a:rPr lang="en-US" sz="3600" b="0" kern="100" smtClean="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sSup>
                      <m:sSupPr>
                        <m:ctrlPr>
                          <a:rPr lang="en-US" sz="3600" b="0" i="1" kern="100" smtClean="0">
                            <a:latin typeface="Cambria Math" panose="02040503050406030204" pitchFamily="18" charset="0"/>
                            <a:cs typeface="Times New Roman" panose="02020603050405020304" pitchFamily="18" charset="0"/>
                          </a:rPr>
                        </m:ctrlPr>
                      </m:sSupPr>
                      <m:e>
                        <m:d>
                          <m:dPr>
                            <m:ctrlPr>
                              <a:rPr lang="en-US" sz="36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−3</m:t>
                            </m:r>
                          </m:e>
                        </m:d>
                      </m:e>
                      <m:sup>
                        <m:r>
                          <a:rPr lang="en-US" sz="3600" b="0" i="1" kern="100" smtClean="0">
                            <a:latin typeface="Cambria Math" panose="02040503050406030204" pitchFamily="18" charset="0"/>
                            <a:cs typeface="Times New Roman" panose="02020603050405020304" pitchFamily="18" charset="0"/>
                          </a:rPr>
                          <m:t>2</m:t>
                        </m:r>
                      </m:sup>
                    </m:sSup>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600" b="0" i="1" kern="100" smtClean="0">
                            <a:latin typeface="Cambria Math" panose="02040503050406030204" pitchFamily="18" charset="0"/>
                            <a:cs typeface="Times New Roman" panose="02020603050405020304" pitchFamily="18" charset="0"/>
                          </a:rPr>
                        </m:ctrlPr>
                      </m:sSupPr>
                      <m:e>
                        <m:d>
                          <m:dPr>
                            <m:ctrlPr>
                              <a:rPr lang="en-US" sz="36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+7</m:t>
                            </m:r>
                          </m:e>
                        </m:d>
                      </m:e>
                      <m:sup>
                        <m:r>
                          <a:rPr lang="en-US" sz="3600" b="0" i="1" kern="100" smtClean="0">
                            <a:latin typeface="Cambria Math" panose="02040503050406030204" pitchFamily="18" charset="0"/>
                            <a:cs typeface="Times New Roman" panose="02020603050405020304" pitchFamily="18" charset="0"/>
                          </a:rPr>
                          <m:t>2</m:t>
                        </m:r>
                      </m:sup>
                    </m:sSup>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3600" kern="100" smtClean="0">
                    <a:latin typeface="Calibri" panose="020F0502020204030204" pitchFamily="34" charset="0"/>
                    <a:ea typeface="Calibri" panose="020F0502020204030204" pitchFamily="34" charset="0"/>
                    <a:cs typeface="Times New Roman" panose="02020603050405020304" pitchFamily="18" charset="0"/>
                  </a:rPr>
                  <a:t>		b) </a:t>
                </a:r>
                <a14:m>
                  <m:oMath xmlns:m="http://schemas.openxmlformats.org/officeDocument/2006/math">
                    <m:sSup>
                      <m:sSupPr>
                        <m:ctrlPr>
                          <a:rPr lang="en-US" sz="3600" i="1" kern="100">
                            <a:latin typeface="Cambria Math" panose="02040503050406030204" pitchFamily="18" charset="0"/>
                            <a:cs typeface="Times New Roman" panose="02020603050405020304" pitchFamily="18" charset="0"/>
                          </a:rPr>
                        </m:ctrlPr>
                      </m:sSupPr>
                      <m:e>
                        <m:r>
                          <a:rPr lang="en-US" sz="3600" i="1" kern="100">
                            <a:latin typeface="Cambria Math" panose="02040503050406030204" pitchFamily="18" charset="0"/>
                            <a:cs typeface="Times New Roman" panose="02020603050405020304" pitchFamily="18" charset="0"/>
                          </a:rPr>
                          <m:t>𝑥</m:t>
                        </m:r>
                      </m:e>
                      <m:sup>
                        <m:r>
                          <a:rPr lang="en-US" sz="3600" i="1" kern="100">
                            <a:latin typeface="Cambria Math" panose="02040503050406030204" pitchFamily="18" charset="0"/>
                            <a:cs typeface="Times New Roman" panose="02020603050405020304" pitchFamily="18" charset="0"/>
                          </a:rPr>
                          <m:t>2</m:t>
                        </m:r>
                      </m:sup>
                    </m:sSup>
                    <m:r>
                      <a:rPr lang="en-US" sz="3600" i="1" kern="100">
                        <a:latin typeface="Cambria Math" panose="02040503050406030204" pitchFamily="18" charset="0"/>
                        <a:cs typeface="Times New Roman" panose="02020603050405020304" pitchFamily="18" charset="0"/>
                      </a:rPr>
                      <m:t>−9</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d>
                      <m:dPr>
                        <m:ctrlPr>
                          <a:rPr lang="en-US" sz="36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e>
                    </m:d>
                    <m:r>
                      <a:rPr lang="en-US" sz="3600" i="1" kern="100">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3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endParaRPr lang="en-US" sz="3600" kern="100" dirty="0" smtClean="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782831" y="8422"/>
                <a:ext cx="14190241" cy="2704651"/>
              </a:xfrm>
              <a:prstGeom prst="rect">
                <a:avLst/>
              </a:prstGeom>
              <a:blipFill rotWithShape="0">
                <a:blip r:embed="rId3"/>
                <a:stretch>
                  <a:fillRect l="-1332"/>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a:off x="15621000" y="8647732"/>
            <a:ext cx="2057400" cy="1216947"/>
          </a:xfrm>
          <a:prstGeom prst="rect">
            <a:avLst/>
          </a:prstGeom>
        </p:spPr>
      </p:pic>
      <p:grpSp>
        <p:nvGrpSpPr>
          <p:cNvPr id="2" name="Google Shape;305;p14">
            <a:extLst>
              <a:ext uri="{FF2B5EF4-FFF2-40B4-BE49-F238E27FC236}">
                <a16:creationId xmlns="" xmlns:a16="http://schemas.microsoft.com/office/drawing/2014/main" id="{1575B06D-149C-03EC-121C-32AD587ED8E4}"/>
              </a:ext>
            </a:extLst>
          </p:cNvPr>
          <p:cNvGrpSpPr/>
          <p:nvPr/>
        </p:nvGrpSpPr>
        <p:grpSpPr>
          <a:xfrm flipH="1">
            <a:off x="153139" y="1936829"/>
            <a:ext cx="2351174" cy="1289304"/>
            <a:chOff x="7837953" y="804641"/>
            <a:chExt cx="2022200" cy="1289304"/>
          </a:xfrm>
        </p:grpSpPr>
        <p:pic>
          <p:nvPicPr>
            <p:cNvPr id="3" name="Google Shape;306;p14">
              <a:extLst>
                <a:ext uri="{FF2B5EF4-FFF2-40B4-BE49-F238E27FC236}">
                  <a16:creationId xmlns="" xmlns:a16="http://schemas.microsoft.com/office/drawing/2014/main" id="{F9BD363C-D864-F042-FDEE-183221802A87}"/>
                </a:ext>
              </a:extLst>
            </p:cNvPr>
            <p:cNvPicPr preferRelativeResize="0"/>
            <p:nvPr/>
          </p:nvPicPr>
          <p:blipFill rotWithShape="1">
            <a:blip r:embed="rId5">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 xmlns:a16="http://schemas.microsoft.com/office/drawing/2014/main" id="{8CA80994-8679-1817-998E-54D502BA3EBD}"/>
                </a:ext>
              </a:extLst>
            </p:cNvPr>
            <p:cNvSpPr txBox="1"/>
            <p:nvPr/>
          </p:nvSpPr>
          <p:spPr>
            <a:xfrm>
              <a:off x="7837953" y="873633"/>
              <a:ext cx="2022200"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7" name="TextBox 6">
            <a:extLst>
              <a:ext uri="{FF2B5EF4-FFF2-40B4-BE49-F238E27FC236}">
                <a16:creationId xmlns="" xmlns:a16="http://schemas.microsoft.com/office/drawing/2014/main" id="{D2E739D2-DBA6-85D7-D390-19FB14EEBCAA}"/>
              </a:ext>
            </a:extLst>
          </p:cNvPr>
          <p:cNvSpPr txBox="1"/>
          <p:nvPr/>
        </p:nvSpPr>
        <p:spPr>
          <a:xfrm>
            <a:off x="2507419" y="2080302"/>
            <a:ext cx="14861117" cy="923330"/>
          </a:xfrm>
          <a:prstGeom prst="rect">
            <a:avLst/>
          </a:prstGeom>
          <a:noFill/>
        </p:spPr>
        <p:txBody>
          <a:bodyPr wrap="square">
            <a:spAutoFit/>
          </a:bodyPr>
          <a:lstStyle/>
          <a:p>
            <a:pPr>
              <a:lnSpc>
                <a:spcPct val="150000"/>
              </a:lnSpc>
              <a:spcAft>
                <a:spcPts val="800"/>
              </a:spcAft>
            </a:pPr>
            <a:r>
              <a:rPr lang="en-US" sz="3600" kern="100">
                <a:latin typeface="Arial" panose="020B0604020202020204" pitchFamily="34" charset="0"/>
                <a:ea typeface="Calibri" panose="020F0502020204030204" pitchFamily="34" charset="0"/>
                <a:cs typeface="Arial" panose="020B0604020202020204" pitchFamily="34" charset="0"/>
              </a:rPr>
              <a:t>b</a:t>
            </a:r>
            <a:r>
              <a:rPr lang="en-US" sz="3600" kern="100" smtClean="0">
                <a:latin typeface="Arial" panose="020B0604020202020204" pitchFamily="34" charset="0"/>
                <a:ea typeface="Calibri" panose="020F0502020204030204" pitchFamily="34" charset="0"/>
                <a:cs typeface="Arial" panose="020B0604020202020204" pitchFamily="34" charset="0"/>
              </a:rPr>
              <a:t>) Ta có: </a:t>
            </a:r>
          </a:p>
        </p:txBody>
      </p:sp>
      <mc:AlternateContent xmlns:mc="http://schemas.openxmlformats.org/markup-compatibility/2006" xmlns:a14="http://schemas.microsoft.com/office/drawing/2010/main">
        <mc:Choice Requires="a14">
          <p:sp>
            <p:nvSpPr>
              <p:cNvPr id="13" name="Rectangle 12"/>
              <p:cNvSpPr/>
              <p:nvPr/>
            </p:nvSpPr>
            <p:spPr>
              <a:xfrm>
                <a:off x="5130250" y="2353271"/>
                <a:ext cx="6319614" cy="2718693"/>
              </a:xfrm>
              <a:prstGeom prst="rect">
                <a:avLst/>
              </a:prstGeom>
            </p:spPr>
            <p:txBody>
              <a:bodyPr wrap="none">
                <a:spAutoFit/>
              </a:bodyPr>
              <a:lstStyle/>
              <a:p>
                <a:pPr>
                  <a:spcAft>
                    <a:spcPts val="800"/>
                  </a:spcAft>
                </a:pPr>
                <a14:m>
                  <m:oMathPara xmlns:m="http://schemas.openxmlformats.org/officeDocument/2006/math">
                    <m:oMathParaPr>
                      <m:jc m:val="centerGroup"/>
                    </m:oMathParaPr>
                    <m:oMath xmlns:m="http://schemas.openxmlformats.org/officeDocument/2006/math">
                      <m:sSup>
                        <m:sSupPr>
                          <m:ctrlPr>
                            <a:rPr lang="en-US" sz="3600" i="1" kern="100" smtClean="0">
                              <a:latin typeface="Cambria Math" panose="02040503050406030204" pitchFamily="18" charset="0"/>
                              <a:cs typeface="Times New Roman" panose="02020603050405020304" pitchFamily="18" charset="0"/>
                            </a:rPr>
                          </m:ctrlPr>
                        </m:sSupPr>
                        <m:e>
                          <m:r>
                            <a:rPr lang="en-US" sz="3600" i="1" kern="100">
                              <a:latin typeface="Cambria Math" panose="02040503050406030204" pitchFamily="18" charset="0"/>
                              <a:cs typeface="Times New Roman" panose="02020603050405020304" pitchFamily="18" charset="0"/>
                            </a:rPr>
                            <m:t>𝑥</m:t>
                          </m:r>
                        </m:e>
                        <m:sup>
                          <m:r>
                            <a:rPr lang="en-US" sz="3600" i="1" kern="100">
                              <a:latin typeface="Cambria Math" panose="02040503050406030204" pitchFamily="18" charset="0"/>
                              <a:cs typeface="Times New Roman" panose="02020603050405020304" pitchFamily="18" charset="0"/>
                            </a:rPr>
                            <m:t>2</m:t>
                          </m:r>
                        </m:sup>
                      </m:sSup>
                      <m:r>
                        <a:rPr lang="en-US" sz="3600" i="1" kern="100">
                          <a:latin typeface="Cambria Math" panose="02040503050406030204" pitchFamily="18" charset="0"/>
                          <a:cs typeface="Times New Roman" panose="02020603050405020304" pitchFamily="18" charset="0"/>
                        </a:rPr>
                        <m:t>−9</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=3</m:t>
                      </m:r>
                      <m:d>
                        <m:dPr>
                          <m:ctrlPr>
                            <a:rPr lang="en-US" sz="36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+3</m:t>
                          </m:r>
                        </m:e>
                      </m:d>
                    </m:oMath>
                  </m:oMathPara>
                </a14:m>
                <a:endParaRPr lang="en-US" sz="3600" kern="100" smtClean="0">
                  <a:latin typeface="Arial" panose="020B0604020202020204" pitchFamily="34" charset="0"/>
                  <a:cs typeface="Times New Roman" panose="02020603050405020304" pitchFamily="18" charset="0"/>
                </a:endParaRPr>
              </a:p>
              <a:p>
                <a:pPr>
                  <a:spcAft>
                    <a:spcPts val="800"/>
                  </a:spcAft>
                </a:pPr>
                <a14:m>
                  <m:oMathPara xmlns:m="http://schemas.openxmlformats.org/officeDocument/2006/math">
                    <m:oMathParaPr>
                      <m:jc m:val="centerGroup"/>
                    </m:oMathParaPr>
                    <m:oMath xmlns:m="http://schemas.openxmlformats.org/officeDocument/2006/math">
                      <m:r>
                        <a:rPr lang="en-US" sz="3600" i="1" kern="100">
                          <a:latin typeface="Cambria Math" panose="02040503050406030204" pitchFamily="18" charset="0"/>
                          <a:cs typeface="Times New Roman" panose="02020603050405020304" pitchFamily="18" charset="0"/>
                        </a:rPr>
                        <m:t>(</m:t>
                      </m:r>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−3)(</m:t>
                      </m:r>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+3)−3(</m:t>
                      </m:r>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+3)=0</m:t>
                      </m:r>
                    </m:oMath>
                  </m:oMathPara>
                </a14:m>
                <a:endParaRPr lang="en-US" sz="3600" kern="100" dirty="0" smtClean="0">
                  <a:latin typeface="Arial" panose="020B0604020202020204" pitchFamily="34" charset="0"/>
                  <a:ea typeface="Calibri" panose="020F0502020204030204" pitchFamily="34" charset="0"/>
                  <a:cs typeface="Arial" panose="020B0604020202020204" pitchFamily="34" charset="0"/>
                </a:endParaRPr>
              </a:p>
              <a:p>
                <a:pPr>
                  <a:spcAft>
                    <a:spcPts val="800"/>
                  </a:spcAft>
                </a:pPr>
                <a14:m>
                  <m:oMathPara xmlns:m="http://schemas.openxmlformats.org/officeDocument/2006/math">
                    <m:oMathParaPr>
                      <m:jc m:val="centerGroup"/>
                    </m:oMathParaPr>
                    <m:oMath xmlns:m="http://schemas.openxmlformats.org/officeDocument/2006/math">
                      <m:d>
                        <m:dPr>
                          <m:ctrlPr>
                            <a:rPr lang="en-US" sz="3600" i="1" kern="100">
                              <a:latin typeface="Cambria Math" panose="02040503050406030204" pitchFamily="18" charset="0"/>
                              <a:cs typeface="Times New Roman" panose="02020603050405020304" pitchFamily="18" charset="0"/>
                            </a:rPr>
                          </m:ctrlPr>
                        </m:dPr>
                        <m:e>
                          <m:r>
                            <a:rPr lang="en-US" sz="3600" i="1" kern="100">
                              <a:latin typeface="Cambria Math" panose="02040503050406030204" pitchFamily="18" charset="0"/>
                              <a:cs typeface="Times New Roman" panose="02020603050405020304" pitchFamily="18" charset="0"/>
                            </a:rPr>
                            <m:t>𝑥</m:t>
                          </m:r>
                          <m:r>
                            <a:rPr lang="en-US" sz="3600" i="1" kern="100">
                              <a:latin typeface="Cambria Math" panose="02040503050406030204" pitchFamily="18" charset="0"/>
                              <a:cs typeface="Times New Roman" panose="02020603050405020304" pitchFamily="18" charset="0"/>
                            </a:rPr>
                            <m:t>+3</m:t>
                          </m:r>
                        </m:e>
                      </m:d>
                      <m:r>
                        <a:rPr lang="en-US" sz="3600" b="0" i="1" kern="100" smtClean="0">
                          <a:latin typeface="Cambria Math" panose="02040503050406030204" pitchFamily="18" charset="0"/>
                          <a:cs typeface="Times New Roman" panose="02020603050405020304" pitchFamily="18" charset="0"/>
                        </a:rPr>
                        <m:t>[</m:t>
                      </m:r>
                      <m:d>
                        <m:dPr>
                          <m:ctrlPr>
                            <a:rPr lang="en-US" sz="3600" b="0" i="1" kern="100" smtClean="0">
                              <a:latin typeface="Cambria Math" panose="02040503050406030204" pitchFamily="18" charset="0"/>
                              <a:cs typeface="Times New Roman" panose="02020603050405020304" pitchFamily="18" charset="0"/>
                            </a:rPr>
                          </m:ctrlPr>
                        </m:dPr>
                        <m:e>
                          <m:r>
                            <a:rPr lang="en-US" sz="3600" b="0" i="1" kern="100" smtClean="0">
                              <a:latin typeface="Cambria Math" panose="02040503050406030204" pitchFamily="18" charset="0"/>
                              <a:cs typeface="Times New Roman" panose="02020603050405020304" pitchFamily="18" charset="0"/>
                            </a:rPr>
                            <m:t>𝑥</m:t>
                          </m:r>
                          <m:r>
                            <a:rPr lang="en-US" sz="3600" i="1" kern="100">
                              <a:latin typeface="Cambria Math" panose="02040503050406030204" pitchFamily="18" charset="0"/>
                              <a:cs typeface="Times New Roman" panose="02020603050405020304" pitchFamily="18" charset="0"/>
                            </a:rPr>
                            <m:t>−3</m:t>
                          </m:r>
                        </m:e>
                      </m:d>
                      <m:r>
                        <a:rPr lang="en-US" sz="3600" b="0" i="1" kern="100" smtClean="0">
                          <a:latin typeface="Cambria Math" panose="02040503050406030204" pitchFamily="18" charset="0"/>
                          <a:cs typeface="Times New Roman" panose="02020603050405020304" pitchFamily="18" charset="0"/>
                        </a:rPr>
                        <m:t>−</m:t>
                      </m:r>
                      <m:r>
                        <a:rPr lang="en-US" sz="3600" i="1" kern="100">
                          <a:latin typeface="Cambria Math" panose="02040503050406030204" pitchFamily="18" charset="0"/>
                          <a:cs typeface="Times New Roman" panose="02020603050405020304" pitchFamily="18" charset="0"/>
                        </a:rPr>
                        <m:t>3</m:t>
                      </m:r>
                      <m:r>
                        <a:rPr lang="en-US" sz="3600" b="0" i="1" kern="100" smtClean="0">
                          <a:latin typeface="Cambria Math" panose="02040503050406030204" pitchFamily="18" charset="0"/>
                          <a:cs typeface="Times New Roman" panose="02020603050405020304" pitchFamily="18" charset="0"/>
                        </a:rPr>
                        <m:t>]</m:t>
                      </m:r>
                      <m:r>
                        <a:rPr lang="en-US" sz="3600" i="1" kern="100">
                          <a:latin typeface="Cambria Math" panose="02040503050406030204" pitchFamily="18" charset="0"/>
                          <a:cs typeface="Times New Roman" panose="02020603050405020304" pitchFamily="18" charset="0"/>
                        </a:rPr>
                        <m:t>=0</m:t>
                      </m:r>
                    </m:oMath>
                  </m:oMathPara>
                </a14:m>
                <a:endParaRPr lang="en-US" sz="3600" kern="100" dirty="0">
                  <a:latin typeface="Arial" panose="020B0604020202020204" pitchFamily="34" charset="0"/>
                  <a:ea typeface="Calibri" panose="020F0502020204030204" pitchFamily="34" charset="0"/>
                  <a:cs typeface="Arial" panose="020B0604020202020204" pitchFamily="34" charset="0"/>
                </a:endParaRPr>
              </a:p>
              <a:p>
                <a:pPr>
                  <a:spcAft>
                    <a:spcPts val="800"/>
                  </a:spcAft>
                </a:pPr>
                <a14:m>
                  <m:oMathPara xmlns:m="http://schemas.openxmlformats.org/officeDocument/2006/math">
                    <m:oMathParaPr>
                      <m:jc m:val="centerGroup"/>
                    </m:oMathParaPr>
                    <m:oMath xmlns:m="http://schemas.openxmlformats.org/officeDocument/2006/math">
                      <m:d>
                        <m:dPr>
                          <m:ctrlPr>
                            <a:rPr lang="en-US" sz="3600" i="1" kern="100">
                              <a:latin typeface="Cambria Math" panose="02040503050406030204" pitchFamily="18" charset="0"/>
                              <a:cs typeface="Times New Roman" panose="02020603050405020304" pitchFamily="18" charset="0"/>
                            </a:rPr>
                          </m:ctrlPr>
                        </m:dPr>
                        <m:e>
                          <m:r>
                            <a:rPr lang="en-US" sz="3600" i="1" kern="100">
                              <a:latin typeface="Cambria Math" panose="02040503050406030204" pitchFamily="18" charset="0"/>
                              <a:cs typeface="Times New Roman" panose="02020603050405020304" pitchFamily="18" charset="0"/>
                            </a:rPr>
                            <m:t>𝑥</m:t>
                          </m:r>
                          <m:r>
                            <a:rPr lang="en-US" sz="3600" i="1" kern="100">
                              <a:latin typeface="Cambria Math" panose="02040503050406030204" pitchFamily="18" charset="0"/>
                              <a:cs typeface="Times New Roman" panose="02020603050405020304" pitchFamily="18" charset="0"/>
                            </a:rPr>
                            <m:t>+3</m:t>
                          </m:r>
                        </m:e>
                      </m:d>
                      <m:d>
                        <m:dPr>
                          <m:ctrlPr>
                            <a:rPr lang="en-US" sz="3600" i="1" kern="100">
                              <a:latin typeface="Cambria Math" panose="02040503050406030204" pitchFamily="18" charset="0"/>
                              <a:cs typeface="Times New Roman" panose="02020603050405020304" pitchFamily="18" charset="0"/>
                            </a:rPr>
                          </m:ctrlPr>
                        </m:dPr>
                        <m:e>
                          <m:r>
                            <a:rPr lang="en-US" sz="3600" i="1" kern="100">
                              <a:latin typeface="Cambria Math" panose="02040503050406030204" pitchFamily="18" charset="0"/>
                              <a:cs typeface="Times New Roman" panose="02020603050405020304" pitchFamily="18" charset="0"/>
                            </a:rPr>
                            <m:t>𝑥</m:t>
                          </m:r>
                          <m:r>
                            <a:rPr lang="en-US" sz="3600" i="1" kern="100">
                              <a:latin typeface="Cambria Math" panose="02040503050406030204" pitchFamily="18" charset="0"/>
                              <a:cs typeface="Times New Roman" panose="02020603050405020304" pitchFamily="18" charset="0"/>
                            </a:rPr>
                            <m:t>−6</m:t>
                          </m:r>
                        </m:e>
                      </m:d>
                      <m:r>
                        <a:rPr lang="en-US" sz="3600" b="0" i="0" kern="100" smtClean="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3600" b="0" kern="100" smtClean="0">
                  <a:latin typeface="Arial" panose="020B0604020202020204" pitchFamily="34" charset="0"/>
                  <a:ea typeface="Times New Roman" panose="02020603050405020304" pitchFamily="18"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5130250" y="2353271"/>
                <a:ext cx="6319614" cy="2718693"/>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 xmlns:a16="http://schemas.microsoft.com/office/drawing/2014/main" id="{D2E739D2-DBA6-85D7-D390-19FB14EEBCAA}"/>
                  </a:ext>
                </a:extLst>
              </p:cNvPr>
              <p:cNvSpPr txBox="1"/>
              <p:nvPr/>
            </p:nvSpPr>
            <p:spPr>
              <a:xfrm>
                <a:off x="1932380" y="8133696"/>
                <a:ext cx="14861117" cy="923330"/>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Vậy phương trình có hai nghiệm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libri" panose="020F0502020204030204" pitchFamily="34" charset="0"/>
                        <a:cs typeface="Arial" panose="020B0604020202020204" pitchFamily="34" charset="0"/>
                      </a:rPr>
                      <m:t>=−3</m:t>
                    </m:r>
                  </m:oMath>
                </a14:m>
                <a:r>
                  <a:rPr lang="en-US" sz="3600" kern="100" smtClean="0">
                    <a:latin typeface="Arial" panose="020B0604020202020204" pitchFamily="34" charset="0"/>
                    <a:ea typeface="Calibri" panose="020F0502020204030204" pitchFamily="34" charset="0"/>
                    <a:cs typeface="Arial" panose="020B0604020202020204" pitchFamily="34" charset="0"/>
                  </a:rPr>
                  <a:t> và</a:t>
                </a:r>
                <a14:m>
                  <m:oMath xmlns:m="http://schemas.openxmlformats.org/officeDocument/2006/math">
                    <m:r>
                      <a:rPr lang="en-US" sz="3600" b="0" i="0" smtClean="0">
                        <a:latin typeface="Cambria Math" panose="02040503050406030204" pitchFamily="18" charset="0"/>
                      </a:rPr>
                      <m:t> </m:t>
                    </m:r>
                    <m:r>
                      <a:rPr lang="en-US" sz="3600" i="1">
                        <a:latin typeface="Cambria Math" panose="02040503050406030204" pitchFamily="18" charset="0"/>
                      </a:rPr>
                      <m:t>𝑥</m:t>
                    </m:r>
                    <m:r>
                      <a:rPr lang="en-US" sz="3600" i="1">
                        <a:latin typeface="Cambria Math" panose="02040503050406030204" pitchFamily="18" charset="0"/>
                      </a:rPr>
                      <m:t>=6</m:t>
                    </m:r>
                  </m:oMath>
                </a14:m>
                <a:r>
                  <a:rPr lang="en-US" sz="3600" kern="100" smtClean="0">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14" name="TextBox 13">
                <a:extLst>
                  <a:ext uri="{FF2B5EF4-FFF2-40B4-BE49-F238E27FC236}">
                    <a16:creationId xmlns="" xmlns:a16="http://schemas.microsoft.com/office/drawing/2014/main" xmlns:a14="http://schemas.microsoft.com/office/drawing/2010/main" id="{D2E739D2-DBA6-85D7-D390-19FB14EEBCAA}"/>
                  </a:ext>
                </a:extLst>
              </p:cNvPr>
              <p:cNvSpPr txBox="1">
                <a:spLocks noRot="1" noChangeAspect="1" noMove="1" noResize="1" noEditPoints="1" noAdjustHandles="1" noChangeArrowheads="1" noChangeShapeType="1" noTextEdit="1"/>
              </p:cNvSpPr>
              <p:nvPr/>
            </p:nvSpPr>
            <p:spPr>
              <a:xfrm>
                <a:off x="1932380" y="8133696"/>
                <a:ext cx="14861117" cy="923330"/>
              </a:xfrm>
              <a:prstGeom prst="rect">
                <a:avLst/>
              </a:prstGeom>
              <a:blipFill rotWithShape="0">
                <a:blip r:embed="rId7"/>
                <a:stretch>
                  <a:fillRect l="-1272" b="-12500"/>
                </a:stretch>
              </a:blipFill>
            </p:spPr>
            <p:txBody>
              <a:bodyPr/>
              <a:lstStyle/>
              <a:p>
                <a:r>
                  <a:rPr lang="en-US">
                    <a:noFill/>
                  </a:rPr>
                  <a:t> </a:t>
                </a:r>
              </a:p>
            </p:txBody>
          </p:sp>
        </mc:Fallback>
      </mc:AlternateContent>
      <p:sp>
        <p:nvSpPr>
          <p:cNvPr id="16" name="TextBox 15">
            <a:extLst>
              <a:ext uri="{FF2B5EF4-FFF2-40B4-BE49-F238E27FC236}">
                <a16:creationId xmlns="" xmlns:a16="http://schemas.microsoft.com/office/drawing/2014/main" id="{D2E739D2-DBA6-85D7-D390-19FB14EEBCAA}"/>
              </a:ext>
            </a:extLst>
          </p:cNvPr>
          <p:cNvSpPr txBox="1"/>
          <p:nvPr/>
        </p:nvSpPr>
        <p:spPr>
          <a:xfrm>
            <a:off x="3314480" y="5507784"/>
            <a:ext cx="14861117" cy="820674"/>
          </a:xfrm>
          <a:prstGeom prst="rect">
            <a:avLst/>
          </a:prstGeom>
          <a:noFill/>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Arial" panose="020B0604020202020204" pitchFamily="34" charset="0"/>
              </a:rPr>
              <a:t>Để giải phương trình sau:</a:t>
            </a:r>
          </a:p>
        </p:txBody>
      </p:sp>
      <mc:AlternateContent xmlns:mc="http://schemas.openxmlformats.org/markup-compatibility/2006" xmlns:a14="http://schemas.microsoft.com/office/drawing/2010/main">
        <mc:Choice Requires="a14">
          <p:sp>
            <p:nvSpPr>
              <p:cNvPr id="17" name="Rectangle 16"/>
              <p:cNvSpPr/>
              <p:nvPr/>
            </p:nvSpPr>
            <p:spPr>
              <a:xfrm>
                <a:off x="2881520" y="6691593"/>
                <a:ext cx="3207481" cy="1302921"/>
              </a:xfrm>
              <a:prstGeom prst="rect">
                <a:avLst/>
              </a:prstGeom>
            </p:spPr>
            <p:txBody>
              <a:bodyPr wrap="none">
                <a:spAutoFit/>
              </a:bodyPr>
              <a:lstStyle/>
              <a:p>
                <a:pPr>
                  <a:spcAft>
                    <a:spcPts val="800"/>
                  </a:spcAft>
                </a:pPr>
                <a14:m>
                  <m:oMathPara xmlns:m="http://schemas.openxmlformats.org/officeDocument/2006/math">
                    <m:oMathParaPr>
                      <m:jc m:val="centerGroup"/>
                    </m:oMathParaPr>
                    <m:oMath xmlns:m="http://schemas.openxmlformats.org/officeDocument/2006/math">
                      <m:r>
                        <a:rPr lang="en-US" sz="360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0" kern="100" smtClean="0">
                          <a:latin typeface="Cambria Math" panose="02040503050406030204" pitchFamily="18" charset="0"/>
                          <a:ea typeface="Times New Roman" panose="02020603050405020304" pitchFamily="18" charset="0"/>
                          <a:cs typeface="Times New Roman" panose="02020603050405020304" pitchFamily="18" charset="0"/>
                        </a:rPr>
                        <m:t>+</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r>
                        <a:rPr lang="en-US" sz="3600" i="1" kern="100">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3600" kern="100" smtClean="0">
                  <a:latin typeface="Arial" panose="020B0604020202020204" pitchFamily="34" charset="0"/>
                  <a:ea typeface="Times New Roman" panose="02020603050405020304" pitchFamily="18" charset="0"/>
                  <a:cs typeface="Times New Roman" panose="02020603050405020304" pitchFamily="18" charset="0"/>
                </a:endParaRPr>
              </a:p>
              <a:p>
                <a:pPr>
                  <a:spcAft>
                    <a:spcPts val="800"/>
                  </a:spcAft>
                </a:pPr>
                <a:r>
                  <a:rPr lang="en-US" sz="3600" kern="100" smtClean="0">
                    <a:ea typeface="Times New Roman" panose="02020603050405020304" pitchFamily="18" charset="0"/>
                    <a:cs typeface="Times New Roman" panose="02020603050405020304" pitchFamily="18" charset="0"/>
                  </a:rPr>
                  <a:t>               </a:t>
                </a:r>
                <a14:m>
                  <m:oMath xmlns:m="http://schemas.openxmlformats.org/officeDocument/2006/math">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=−3</m:t>
                    </m:r>
                  </m:oMath>
                </a14:m>
                <a:endParaRPr lang="en-US" sz="3600" kern="100" smtClean="0">
                  <a:ea typeface="Times New Roman" panose="02020603050405020304" pitchFamily="18"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2881520" y="6691593"/>
                <a:ext cx="3207481" cy="1302921"/>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9969510" y="6691593"/>
                <a:ext cx="2844625" cy="120032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−6=0</m:t>
                      </m:r>
                    </m:oMath>
                  </m:oMathPara>
                </a14:m>
                <a:endParaRPr lang="en-US" sz="3600" b="0" kern="100" smtClean="0">
                  <a:ea typeface="Times New Roman" panose="02020603050405020304" pitchFamily="18" charset="0"/>
                  <a:cs typeface="Times New Roman" panose="02020603050405020304" pitchFamily="18" charset="0"/>
                </a:endParaRPr>
              </a:p>
              <a:p>
                <a:r>
                  <a:rPr lang="en-US" sz="3600" b="0" smtClean="0"/>
                  <a:t>              </a:t>
                </a:r>
                <a14:m>
                  <m:oMath xmlns:m="http://schemas.openxmlformats.org/officeDocument/2006/math">
                    <m:r>
                      <a:rPr lang="en-US" sz="3600" b="0" i="1" smtClean="0">
                        <a:latin typeface="Cambria Math" panose="02040503050406030204" pitchFamily="18" charset="0"/>
                      </a:rPr>
                      <m:t>𝑥</m:t>
                    </m:r>
                    <m:r>
                      <a:rPr lang="en-US" sz="3600" b="0" i="1" smtClean="0">
                        <a:latin typeface="Cambria Math" panose="02040503050406030204" pitchFamily="18" charset="0"/>
                      </a:rPr>
                      <m:t>=6</m:t>
                    </m:r>
                  </m:oMath>
                </a14:m>
                <a:endParaRPr lang="en-US" sz="3600"/>
              </a:p>
            </p:txBody>
          </p:sp>
        </mc:Choice>
        <mc:Fallback xmlns="">
          <p:sp>
            <p:nvSpPr>
              <p:cNvPr id="18" name="Rectangle 17"/>
              <p:cNvSpPr>
                <a:spLocks noRot="1" noChangeAspect="1" noMove="1" noResize="1" noEditPoints="1" noAdjustHandles="1" noChangeArrowheads="1" noChangeShapeType="1" noTextEdit="1"/>
              </p:cNvSpPr>
              <p:nvPr/>
            </p:nvSpPr>
            <p:spPr>
              <a:xfrm>
                <a:off x="9969510" y="6691593"/>
                <a:ext cx="2844625" cy="1200329"/>
              </a:xfrm>
              <a:prstGeom prst="rect">
                <a:avLst/>
              </a:prstGeom>
              <a:blipFill rotWithShape="0">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0813053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33" dur="500"/>
                                        <p:tgtEl>
                                          <p:spTgt spid="1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46"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231505" y="179135"/>
            <a:ext cx="3456707" cy="1082842"/>
          </a:xfrm>
          <a:prstGeom prst="roundRect">
            <a:avLst>
              <a:gd name="adj" fmla="val 16667"/>
            </a:avLst>
          </a:prstGeom>
          <a:solidFill>
            <a:srgbClr val="00B0F0"/>
          </a:solidFill>
          <a:ln w="38100" cap="flat" cmpd="sng">
            <a:solidFill>
              <a:srgbClr val="00B0F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smtClean="0">
                <a:solidFill>
                  <a:prstClr val="white"/>
                </a:solidFill>
                <a:latin typeface="Arial"/>
                <a:ea typeface="Arial"/>
                <a:cs typeface="Arial"/>
                <a:sym typeface="Arial"/>
              </a:rPr>
              <a:t>Luyện tập 2</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3782831" y="8422"/>
                <a:ext cx="14190241" cy="1579920"/>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Giải các phương trình: </a:t>
                </a:r>
              </a:p>
              <a:p>
                <a:r>
                  <a:rPr lang="pt-BR" sz="3600">
                    <a:latin typeface="Arial" panose="020B0604020202020204" pitchFamily="34" charset="0"/>
                    <a:cs typeface="Arial" panose="020B0604020202020204" pitchFamily="34" charset="0"/>
                  </a:rPr>
                  <a:t>a) </a:t>
                </a:r>
                <a14:m>
                  <m:oMath xmlns:m="http://schemas.openxmlformats.org/officeDocument/2006/math">
                    <m:sSup>
                      <m:sSupPr>
                        <m:ctrlPr>
                          <a:rPr lang="pt-BR" sz="3600" i="1" smtClean="0">
                            <a:latin typeface="Cambria Math" panose="02040503050406030204" pitchFamily="18" charset="0"/>
                            <a:cs typeface="Arial" panose="020B0604020202020204" pitchFamily="34" charset="0"/>
                          </a:rPr>
                        </m:ctrlPr>
                      </m:sSupPr>
                      <m:e>
                        <m:r>
                          <a:rPr lang="en-US" sz="3600" b="0" i="1" smtClean="0">
                            <a:latin typeface="Cambria Math" panose="02040503050406030204" pitchFamily="18" charset="0"/>
                            <a:cs typeface="Arial" panose="020B0604020202020204" pitchFamily="34" charset="0"/>
                          </a:rPr>
                          <m:t>𝑥</m:t>
                        </m:r>
                      </m:e>
                      <m:sup>
                        <m:r>
                          <a:rPr lang="en-US" sz="3600" b="0" i="1" smtClean="0">
                            <a:latin typeface="Cambria Math" panose="02040503050406030204" pitchFamily="18" charset="0"/>
                            <a:cs typeface="Arial" panose="020B0604020202020204" pitchFamily="34" charset="0"/>
                          </a:rPr>
                          <m:t>2</m:t>
                        </m:r>
                      </m:sup>
                    </m:sSup>
                    <m:r>
                      <a:rPr lang="en-US" sz="3600" b="0" i="1" smtClean="0">
                        <a:latin typeface="Cambria Math" panose="02040503050406030204" pitchFamily="18" charset="0"/>
                        <a:cs typeface="Arial" panose="020B0604020202020204" pitchFamily="34" charset="0"/>
                      </a:rPr>
                      <m:t>−10</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+25=5</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−5</m:t>
                        </m:r>
                      </m:e>
                    </m:d>
                    <m:r>
                      <a:rPr lang="en-US" sz="3600" b="0" i="1" smtClean="0">
                        <a:latin typeface="Cambria Math" panose="02040503050406030204" pitchFamily="18" charset="0"/>
                        <a:cs typeface="Arial" panose="020B0604020202020204" pitchFamily="34" charset="0"/>
                      </a:rPr>
                      <m:t>;</m:t>
                    </m:r>
                  </m:oMath>
                </a14:m>
                <a:r>
                  <a:rPr lang="pt-BR" sz="3600" smtClean="0">
                    <a:latin typeface="Arial" panose="020B0604020202020204" pitchFamily="34" charset="0"/>
                    <a:cs typeface="Arial" panose="020B0604020202020204" pitchFamily="34" charset="0"/>
                  </a:rPr>
                  <a:t> 		b</a:t>
                </a:r>
                <a:r>
                  <a:rPr lang="pt-BR" sz="360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cs typeface="Arial" panose="020B0604020202020204" pitchFamily="34" charset="0"/>
                      </a:rPr>
                      <m:t>4</m:t>
                    </m:r>
                    <m:sSup>
                      <m:sSupPr>
                        <m:ctrlPr>
                          <a:rPr lang="en-US" sz="3600" b="0" i="1" smtClean="0">
                            <a:latin typeface="Cambria Math" panose="02040503050406030204" pitchFamily="18" charset="0"/>
                            <a:cs typeface="Arial" panose="020B0604020202020204" pitchFamily="34" charset="0"/>
                          </a:rPr>
                        </m:ctrlPr>
                      </m:sSupPr>
                      <m:e>
                        <m:r>
                          <a:rPr lang="en-US" sz="3600" b="0" i="1" smtClean="0">
                            <a:latin typeface="Cambria Math" panose="02040503050406030204" pitchFamily="18" charset="0"/>
                            <a:cs typeface="Arial" panose="020B0604020202020204" pitchFamily="34" charset="0"/>
                          </a:rPr>
                          <m:t>𝑥</m:t>
                        </m:r>
                      </m:e>
                      <m:sup>
                        <m:r>
                          <a:rPr lang="en-US" sz="3600" b="0" i="1" smtClean="0">
                            <a:latin typeface="Cambria Math" panose="02040503050406030204" pitchFamily="18" charset="0"/>
                            <a:cs typeface="Arial" panose="020B0604020202020204" pitchFamily="34" charset="0"/>
                          </a:rPr>
                          <m:t>2</m:t>
                        </m:r>
                      </m:sup>
                    </m:sSup>
                    <m:r>
                      <a:rPr lang="en-US" sz="3600" b="0" i="1" smtClean="0">
                        <a:latin typeface="Cambria Math" panose="02040503050406030204" pitchFamily="18" charset="0"/>
                        <a:cs typeface="Arial" panose="020B0604020202020204" pitchFamily="34" charset="0"/>
                      </a:rPr>
                      <m:t>−16=5(</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+2)</m:t>
                    </m:r>
                  </m:oMath>
                </a14:m>
                <a:r>
                  <a:rPr lang="pt-BR" sz="3600" smtClean="0">
                    <a:latin typeface="Arial" panose="020B0604020202020204" pitchFamily="34" charset="0"/>
                    <a:cs typeface="Arial" panose="020B0604020202020204" pitchFamily="34" charset="0"/>
                  </a:rPr>
                  <a:t>.</a:t>
                </a:r>
                <a:endParaRPr lang="pt-BR" sz="3600">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782831" y="8422"/>
                <a:ext cx="14190241" cy="1579920"/>
              </a:xfrm>
              <a:prstGeom prst="rect">
                <a:avLst/>
              </a:prstGeom>
              <a:blipFill rotWithShape="0">
                <a:blip r:embed="rId3"/>
                <a:stretch>
                  <a:fillRect l="-1332" b="-13462"/>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a:off x="15621000" y="8647732"/>
            <a:ext cx="2057400" cy="1216947"/>
          </a:xfrm>
          <a:prstGeom prst="rect">
            <a:avLst/>
          </a:prstGeom>
        </p:spPr>
      </p:pic>
      <p:grpSp>
        <p:nvGrpSpPr>
          <p:cNvPr id="2" name="Google Shape;305;p14">
            <a:extLst>
              <a:ext uri="{FF2B5EF4-FFF2-40B4-BE49-F238E27FC236}">
                <a16:creationId xmlns="" xmlns:a16="http://schemas.microsoft.com/office/drawing/2014/main" id="{1575B06D-149C-03EC-121C-32AD587ED8E4}"/>
              </a:ext>
            </a:extLst>
          </p:cNvPr>
          <p:cNvGrpSpPr/>
          <p:nvPr/>
        </p:nvGrpSpPr>
        <p:grpSpPr>
          <a:xfrm flipH="1">
            <a:off x="153139" y="1936829"/>
            <a:ext cx="2351174" cy="1289304"/>
            <a:chOff x="7837953" y="804641"/>
            <a:chExt cx="2022200" cy="1289304"/>
          </a:xfrm>
        </p:grpSpPr>
        <p:pic>
          <p:nvPicPr>
            <p:cNvPr id="3" name="Google Shape;306;p14">
              <a:extLst>
                <a:ext uri="{FF2B5EF4-FFF2-40B4-BE49-F238E27FC236}">
                  <a16:creationId xmlns="" xmlns:a16="http://schemas.microsoft.com/office/drawing/2014/main" id="{F9BD363C-D864-F042-FDEE-183221802A87}"/>
                </a:ext>
              </a:extLst>
            </p:cNvPr>
            <p:cNvPicPr preferRelativeResize="0"/>
            <p:nvPr/>
          </p:nvPicPr>
          <p:blipFill rotWithShape="1">
            <a:blip r:embed="rId5">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 xmlns:a16="http://schemas.microsoft.com/office/drawing/2014/main" id="{8CA80994-8679-1817-998E-54D502BA3EBD}"/>
                </a:ext>
              </a:extLst>
            </p:cNvPr>
            <p:cNvSpPr txBox="1"/>
            <p:nvPr/>
          </p:nvSpPr>
          <p:spPr>
            <a:xfrm>
              <a:off x="7837953" y="873633"/>
              <a:ext cx="2022200"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1970949116"/>
                  </p:ext>
                </p:extLst>
              </p:nvPr>
            </p:nvGraphicFramePr>
            <p:xfrm>
              <a:off x="4409481" y="6057900"/>
              <a:ext cx="9469038" cy="1636902"/>
            </p:xfrm>
            <a:graphic>
              <a:graphicData uri="http://schemas.openxmlformats.org/drawingml/2006/table">
                <a:tbl>
                  <a:tblPr/>
                  <a:tblGrid>
                    <a:gridCol w="4694271"/>
                    <a:gridCol w="4774767"/>
                  </a:tblGrid>
                  <a:tr h="1636902">
                    <a:tc>
                      <a:txBody>
                        <a:bodyPr/>
                        <a:lstStyle/>
                        <a:p>
                          <a:pPr algn="ctr"/>
                          <a:r>
                            <a:rPr lang="en-US" sz="4400" smtClean="0">
                              <a:solidFill>
                                <a:srgbClr val="000000"/>
                              </a:solidFill>
                              <a:effectLst/>
                            </a:rPr>
                            <a:t> </a:t>
                          </a:r>
                          <a14:m>
                            <m:oMath xmlns:m="http://schemas.openxmlformats.org/officeDocument/2006/math">
                              <m:r>
                                <a:rPr lang="en-US" sz="4400" b="0" i="1" smtClean="0">
                                  <a:solidFill>
                                    <a:srgbClr val="000000"/>
                                  </a:solidFill>
                                  <a:effectLst/>
                                  <a:latin typeface="Cambria Math" panose="02040503050406030204" pitchFamily="18" charset="0"/>
                                </a:rPr>
                                <m:t>𝑥</m:t>
                              </m:r>
                              <m:r>
                                <a:rPr lang="en-US" sz="4400" b="0" i="1" smtClean="0">
                                  <a:solidFill>
                                    <a:srgbClr val="000000"/>
                                  </a:solidFill>
                                  <a:effectLst/>
                                  <a:latin typeface="Cambria Math" panose="02040503050406030204" pitchFamily="18" charset="0"/>
                                </a:rPr>
                                <m:t>−5=0</m:t>
                              </m:r>
                            </m:oMath>
                          </a14:m>
                          <a:endParaRPr lang="en-US" sz="4400" b="0" smtClean="0">
                            <a:solidFill>
                              <a:srgbClr val="000000"/>
                            </a:solidFill>
                            <a:effectLst/>
                          </a:endParaRPr>
                        </a:p>
                        <a:p>
                          <a:pPr algn="just"/>
                          <a14:m>
                            <m:oMathPara xmlns:m="http://schemas.openxmlformats.org/officeDocument/2006/math">
                              <m:oMathParaPr>
                                <m:jc m:val="centerGroup"/>
                              </m:oMathParaPr>
                              <m:oMath xmlns:m="http://schemas.openxmlformats.org/officeDocument/2006/math">
                                <m:r>
                                  <a:rPr lang="en-US" sz="4400" b="0" i="1" smtClean="0">
                                    <a:solidFill>
                                      <a:srgbClr val="000000"/>
                                    </a:solidFill>
                                    <a:effectLst/>
                                    <a:latin typeface="Cambria Math" panose="02040503050406030204" pitchFamily="18" charset="0"/>
                                  </a:rPr>
                                  <m:t>𝑥</m:t>
                                </m:r>
                                <m:r>
                                  <a:rPr lang="en-US" sz="4400" b="0" i="1" smtClean="0">
                                    <a:solidFill>
                                      <a:srgbClr val="000000"/>
                                    </a:solidFill>
                                    <a:effectLst/>
                                    <a:latin typeface="Cambria Math" panose="02040503050406030204" pitchFamily="18" charset="0"/>
                                  </a:rPr>
                                  <m:t>=5</m:t>
                                </m:r>
                              </m:oMath>
                            </m:oMathPara>
                          </a14:m>
                          <a:endParaRPr lang="en-US" sz="4400">
                            <a:solidFill>
                              <a:srgbClr val="000000"/>
                            </a:solidFill>
                            <a:effectLst/>
                          </a:endParaRPr>
                        </a:p>
                      </a:txBody>
                      <a:tcPr marL="0" marR="0" marT="0" marB="0">
                        <a:lnL>
                          <a:noFill/>
                        </a:lnL>
                        <a:lnR>
                          <a:noFill/>
                        </a:lnR>
                        <a:lnT>
                          <a:noFill/>
                        </a:lnT>
                        <a:lnB>
                          <a:noFill/>
                        </a:lnB>
                      </a:tcPr>
                    </a:tc>
                    <a:tc>
                      <a:txBody>
                        <a:bodyPr/>
                        <a:lstStyle/>
                        <a:p>
                          <a:pPr algn="ctr"/>
                          <a14:m>
                            <m:oMathPara xmlns:m="http://schemas.openxmlformats.org/officeDocument/2006/math">
                              <m:oMathParaPr>
                                <m:jc m:val="centerGroup"/>
                              </m:oMathParaPr>
                              <m:oMath xmlns:m="http://schemas.openxmlformats.org/officeDocument/2006/math">
                                <m:r>
                                  <a:rPr lang="en-US" sz="4400" b="0" i="1" smtClean="0">
                                    <a:solidFill>
                                      <a:srgbClr val="000000"/>
                                    </a:solidFill>
                                    <a:effectLst/>
                                    <a:latin typeface="Cambria Math" panose="02040503050406030204" pitchFamily="18" charset="0"/>
                                  </a:rPr>
                                  <m:t>𝑥</m:t>
                                </m:r>
                                <m:r>
                                  <a:rPr lang="en-US" sz="4400" b="0" i="1" smtClean="0">
                                    <a:solidFill>
                                      <a:srgbClr val="000000"/>
                                    </a:solidFill>
                                    <a:effectLst/>
                                    <a:latin typeface="Cambria Math" panose="02040503050406030204" pitchFamily="18" charset="0"/>
                                  </a:rPr>
                                  <m:t>−10=0</m:t>
                                </m:r>
                              </m:oMath>
                            </m:oMathPara>
                          </a14:m>
                          <a:endParaRPr lang="en-US" sz="4400" b="0" smtClean="0">
                            <a:solidFill>
                              <a:srgbClr val="000000"/>
                            </a:solidFill>
                            <a:effectLst/>
                          </a:endParaRPr>
                        </a:p>
                        <a:p>
                          <a:pPr algn="ctr"/>
                          <a14:m>
                            <m:oMath xmlns:m="http://schemas.openxmlformats.org/officeDocument/2006/math">
                              <m:r>
                                <a:rPr lang="en-US" sz="4400" b="0" i="1" smtClean="0">
                                  <a:solidFill>
                                    <a:srgbClr val="000000"/>
                                  </a:solidFill>
                                  <a:effectLst/>
                                  <a:latin typeface="Cambria Math" panose="02040503050406030204" pitchFamily="18" charset="0"/>
                                </a:rPr>
                                <m:t>𝑥</m:t>
                              </m:r>
                              <m:r>
                                <a:rPr lang="en-US" sz="4400" b="0" i="1" smtClean="0">
                                  <a:solidFill>
                                    <a:srgbClr val="000000"/>
                                  </a:solidFill>
                                  <a:effectLst/>
                                  <a:latin typeface="Cambria Math" panose="02040503050406030204" pitchFamily="18" charset="0"/>
                                </a:rPr>
                                <m:t>=10</m:t>
                              </m:r>
                            </m:oMath>
                          </a14:m>
                          <a:r>
                            <a:rPr lang="en-US" sz="4400">
                              <a:solidFill>
                                <a:srgbClr val="000000"/>
                              </a:solidFill>
                              <a:effectLst/>
                            </a:rPr>
                            <a:t>.</a:t>
                          </a:r>
                        </a:p>
                      </a:txBody>
                      <a:tcPr marL="0" marR="0" marT="0" marB="0">
                        <a:lnL>
                          <a:noFill/>
                        </a:lnL>
                        <a:lnR>
                          <a:noFill/>
                        </a:lnR>
                        <a:lnT>
                          <a:noFill/>
                        </a:lnT>
                        <a:lnB>
                          <a:noFill/>
                        </a:lnB>
                      </a:tcPr>
                    </a:tc>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1970949116"/>
                  </p:ext>
                </p:extLst>
              </p:nvPr>
            </p:nvGraphicFramePr>
            <p:xfrm>
              <a:off x="4409481" y="6057900"/>
              <a:ext cx="9469038" cy="1636902"/>
            </p:xfrm>
            <a:graphic>
              <a:graphicData uri="http://schemas.openxmlformats.org/drawingml/2006/table">
                <a:tbl>
                  <a:tblPr/>
                  <a:tblGrid>
                    <a:gridCol w="4694271"/>
                    <a:gridCol w="4774767"/>
                  </a:tblGrid>
                  <a:tr h="1636902">
                    <a:tc>
                      <a:txBody>
                        <a:bodyPr/>
                        <a:lstStyle/>
                        <a:p>
                          <a:endParaRPr lang="en-US"/>
                        </a:p>
                      </a:txBody>
                      <a:tcPr marL="0" marR="0" marT="0" marB="0">
                        <a:lnL>
                          <a:noFill/>
                        </a:lnL>
                        <a:lnR>
                          <a:noFill/>
                        </a:lnR>
                        <a:lnT>
                          <a:noFill/>
                        </a:lnT>
                        <a:lnB>
                          <a:noFill/>
                        </a:lnB>
                        <a:blipFill rotWithShape="0">
                          <a:blip r:embed="rId6"/>
                          <a:stretch>
                            <a:fillRect r="-101818" b="-2222"/>
                          </a:stretch>
                        </a:blipFill>
                      </a:tcPr>
                    </a:tc>
                    <a:tc>
                      <a:txBody>
                        <a:bodyPr/>
                        <a:lstStyle/>
                        <a:p>
                          <a:endParaRPr lang="en-US"/>
                        </a:p>
                      </a:txBody>
                      <a:tcPr marL="0" marR="0" marT="0" marB="0">
                        <a:lnL>
                          <a:noFill/>
                        </a:lnL>
                        <a:lnR>
                          <a:noFill/>
                        </a:lnR>
                        <a:lnT>
                          <a:noFill/>
                        </a:lnT>
                        <a:lnB>
                          <a:noFill/>
                        </a:lnB>
                        <a:blipFill rotWithShape="0">
                          <a:blip r:embed="rId6"/>
                          <a:stretch>
                            <a:fillRect l="-98214" b="-2222"/>
                          </a:stretch>
                        </a:blipFill>
                      </a:tcPr>
                    </a:tc>
                  </a:tr>
                </a:tbl>
              </a:graphicData>
            </a:graphic>
          </p:graphicFrame>
        </mc:Fallback>
      </mc:AlternateContent>
      <mc:AlternateContent xmlns:mc="http://schemas.openxmlformats.org/markup-compatibility/2006" xmlns:a14="http://schemas.microsoft.com/office/drawing/2010/main">
        <mc:Choice Requires="a14">
          <p:sp>
            <p:nvSpPr>
              <p:cNvPr id="8" name="Rectangle 1"/>
              <p:cNvSpPr>
                <a:spLocks noChangeArrowheads="1"/>
              </p:cNvSpPr>
              <p:nvPr/>
            </p:nvSpPr>
            <p:spPr bwMode="auto">
              <a:xfrm>
                <a:off x="3022858" y="7810500"/>
                <a:ext cx="12284838" cy="64633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kumimoji="0" lang="en-US" sz="3600" b="0" i="0" u="none" strike="noStrike" cap="none" normalizeH="0" baseline="0" smtClean="0">
                    <a:ln>
                      <a:noFill/>
                    </a:ln>
                    <a:solidFill>
                      <a:srgbClr val="000000"/>
                    </a:solidFill>
                    <a:effectLst/>
                    <a:latin typeface="Arial (Body)"/>
                  </a:rPr>
                  <a:t>Vậy phương trình đã cho có hai nghiệm là </a:t>
                </a:r>
                <a14:m>
                  <m:oMath xmlns:m="http://schemas.openxmlformats.org/officeDocument/2006/math">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=5</m:t>
                    </m:r>
                  </m:oMath>
                </a14:m>
                <a:r>
                  <a:rPr kumimoji="0" lang="en-US" sz="3600" b="0" i="0" u="none" strike="noStrike" cap="none" normalizeH="0" baseline="0" smtClean="0">
                    <a:ln>
                      <a:noFill/>
                    </a:ln>
                    <a:solidFill>
                      <a:srgbClr val="000000"/>
                    </a:solidFill>
                    <a:effectLst/>
                    <a:latin typeface="Arial (Body)"/>
                  </a:rPr>
                  <a:t> và </a:t>
                </a:r>
                <a14:m>
                  <m:oMath xmlns:m="http://schemas.openxmlformats.org/officeDocument/2006/math">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=10</m:t>
                    </m:r>
                  </m:oMath>
                </a14:m>
                <a:r>
                  <a:rPr kumimoji="0" lang="en-US" sz="3600" b="0" i="0" u="none" strike="noStrike" cap="none" normalizeH="0" baseline="0" smtClean="0">
                    <a:ln>
                      <a:noFill/>
                    </a:ln>
                    <a:solidFill>
                      <a:srgbClr val="000000"/>
                    </a:solidFill>
                    <a:effectLst/>
                    <a:latin typeface="Arial (Body)"/>
                  </a:rPr>
                  <a:t>.</a:t>
                </a:r>
                <a:endParaRPr kumimoji="0" lang="en-US" sz="3600" b="0" i="0" u="none" strike="noStrike" cap="none" normalizeH="0" baseline="0" smtClean="0">
                  <a:ln>
                    <a:noFill/>
                  </a:ln>
                  <a:solidFill>
                    <a:schemeClr val="tx1"/>
                  </a:solidFill>
                  <a:effectLst/>
                  <a:latin typeface="Arial (Body)"/>
                </a:endParaRPr>
              </a:p>
            </p:txBody>
          </p:sp>
        </mc:Choice>
        <mc:Fallback xmlns="">
          <p:sp>
            <p:nvSpPr>
              <p:cNvPr id="8" name="Rectangle 1"/>
              <p:cNvSpPr>
                <a:spLocks noRot="1" noChangeAspect="1" noMove="1" noResize="1" noEditPoints="1" noAdjustHandles="1" noChangeArrowheads="1" noChangeShapeType="1" noTextEdit="1"/>
              </p:cNvSpPr>
              <p:nvPr/>
            </p:nvSpPr>
            <p:spPr bwMode="auto">
              <a:xfrm>
                <a:off x="3022858" y="7810500"/>
                <a:ext cx="12284838" cy="646331"/>
              </a:xfrm>
              <a:prstGeom prst="rect">
                <a:avLst/>
              </a:prstGeom>
              <a:blipFill rotWithShape="0">
                <a:blip r:embed="rId7"/>
                <a:stretch>
                  <a:fillRect l="-1538" t="-14151" r="-546" b="-3584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782831" y="2553541"/>
                <a:ext cx="10287000" cy="2308324"/>
              </a:xfrm>
              <a:prstGeom prst="rect">
                <a:avLst/>
              </a:prstGeom>
            </p:spPr>
            <p:txBody>
              <a:bodyPr wrap="square">
                <a:spAutoFit/>
              </a:bodyPr>
              <a:lstStyle/>
              <a:p>
                <a:pPr marL="742950" lvl="0" indent="-742950" eaLnBrk="0" fontAlgn="base" hangingPunct="0">
                  <a:spcBef>
                    <a:spcPct val="0"/>
                  </a:spcBef>
                  <a:spcAft>
                    <a:spcPct val="0"/>
                  </a:spcAft>
                  <a:buAutoNum type="alphaLcParenR"/>
                </a:pPr>
                <a:r>
                  <a:rPr lang="en-US" sz="3600" smtClean="0">
                    <a:solidFill>
                      <a:srgbClr val="000000"/>
                    </a:solidFill>
                    <a:latin typeface="Open Sans"/>
                  </a:rPr>
                  <a:t>Ta có: </a:t>
                </a:r>
                <a14:m>
                  <m:oMath xmlns:m="http://schemas.openxmlformats.org/officeDocument/2006/math">
                    <m:sSup>
                      <m:sSupPr>
                        <m:ctrlPr>
                          <a:rPr lang="pt-BR" sz="3600" i="1">
                            <a:latin typeface="Cambria Math" panose="02040503050406030204" pitchFamily="18" charset="0"/>
                            <a:cs typeface="Arial" panose="020B0604020202020204" pitchFamily="34" charset="0"/>
                          </a:rPr>
                        </m:ctrlPr>
                      </m:sSupPr>
                      <m:e>
                        <m:r>
                          <a:rPr lang="en-US" sz="3600" i="1">
                            <a:latin typeface="Cambria Math" panose="02040503050406030204" pitchFamily="18" charset="0"/>
                            <a:cs typeface="Arial" panose="020B0604020202020204" pitchFamily="34" charset="0"/>
                          </a:rPr>
                          <m:t>𝑥</m:t>
                        </m:r>
                      </m:e>
                      <m:sup>
                        <m:r>
                          <a:rPr lang="en-US" sz="3600" i="1">
                            <a:latin typeface="Cambria Math" panose="02040503050406030204" pitchFamily="18" charset="0"/>
                            <a:cs typeface="Arial" panose="020B0604020202020204" pitchFamily="34" charset="0"/>
                          </a:rPr>
                          <m:t>2</m:t>
                        </m:r>
                      </m:sup>
                    </m:sSup>
                    <m:r>
                      <a:rPr lang="en-US" sz="3600" i="1">
                        <a:latin typeface="Cambria Math" panose="02040503050406030204" pitchFamily="18" charset="0"/>
                        <a:cs typeface="Arial" panose="020B0604020202020204" pitchFamily="34" charset="0"/>
                      </a:rPr>
                      <m:t>−10</m:t>
                    </m:r>
                    <m:r>
                      <a:rPr lang="en-US" sz="3600" i="1">
                        <a:latin typeface="Cambria Math" panose="02040503050406030204" pitchFamily="18" charset="0"/>
                        <a:cs typeface="Arial" panose="020B0604020202020204" pitchFamily="34" charset="0"/>
                      </a:rPr>
                      <m:t>𝑥</m:t>
                    </m:r>
                    <m:r>
                      <a:rPr lang="en-US" sz="3600" i="1">
                        <a:latin typeface="Cambria Math" panose="02040503050406030204" pitchFamily="18" charset="0"/>
                        <a:cs typeface="Arial" panose="020B0604020202020204" pitchFamily="34" charset="0"/>
                      </a:rPr>
                      <m:t>+25=5</m:t>
                    </m:r>
                    <m:d>
                      <m:dPr>
                        <m:ctrlPr>
                          <a:rPr lang="en-US" sz="3600" i="1">
                            <a:latin typeface="Cambria Math" panose="02040503050406030204" pitchFamily="18" charset="0"/>
                            <a:cs typeface="Arial" panose="020B0604020202020204" pitchFamily="34" charset="0"/>
                          </a:rPr>
                        </m:ctrlPr>
                      </m:dPr>
                      <m:e>
                        <m:r>
                          <a:rPr lang="en-US" sz="3600" i="1">
                            <a:latin typeface="Cambria Math" panose="02040503050406030204" pitchFamily="18" charset="0"/>
                            <a:cs typeface="Arial" panose="020B0604020202020204" pitchFamily="34" charset="0"/>
                          </a:rPr>
                          <m:t>𝑥</m:t>
                        </m:r>
                        <m:r>
                          <a:rPr lang="en-US" sz="3600" i="1">
                            <a:latin typeface="Cambria Math" panose="02040503050406030204" pitchFamily="18" charset="0"/>
                            <a:cs typeface="Arial" panose="020B0604020202020204" pitchFamily="34" charset="0"/>
                          </a:rPr>
                          <m:t>−5</m:t>
                        </m:r>
                      </m:e>
                    </m:d>
                  </m:oMath>
                </a14:m>
                <a:r>
                  <a:rPr lang="en-US" sz="3600">
                    <a:solidFill>
                      <a:srgbClr val="000000"/>
                    </a:solidFill>
                    <a:latin typeface="Open Sans"/>
                  </a:rPr>
                  <a:t>    </a:t>
                </a:r>
                <a:endParaRPr lang="en-US" sz="3600" smtClean="0">
                  <a:solidFill>
                    <a:srgbClr val="000000"/>
                  </a:solidFill>
                  <a:latin typeface="Open Sans"/>
                </a:endParaRPr>
              </a:p>
              <a:p>
                <a:pPr lvl="0" algn="ctr" eaLnBrk="0" fontAlgn="base" hangingPunct="0">
                  <a:spcBef>
                    <a:spcPct val="0"/>
                  </a:spcBef>
                  <a:spcAft>
                    <a:spcPct val="0"/>
                  </a:spcAft>
                </a:pPr>
                <a14:m>
                  <m:oMath xmlns:m="http://schemas.openxmlformats.org/officeDocument/2006/math">
                    <m:sSup>
                      <m:sSupPr>
                        <m:ctrlPr>
                          <a:rPr lang="en-US" sz="3600" b="0" i="1" smtClean="0">
                            <a:solidFill>
                              <a:srgbClr val="000000"/>
                            </a:solidFill>
                            <a:latin typeface="Cambria Math" panose="02040503050406030204" pitchFamily="18" charset="0"/>
                          </a:rPr>
                        </m:ctrlPr>
                      </m:sSupPr>
                      <m:e>
                        <m:d>
                          <m:dPr>
                            <m:ctrlPr>
                              <a:rPr lang="en-US" sz="3600" b="0" i="1" smtClean="0">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𝑥</m:t>
                            </m:r>
                            <m:r>
                              <a:rPr lang="en-US" sz="3600" b="0" i="1" smtClean="0">
                                <a:solidFill>
                                  <a:srgbClr val="000000"/>
                                </a:solidFill>
                                <a:latin typeface="Cambria Math" panose="02040503050406030204" pitchFamily="18" charset="0"/>
                              </a:rPr>
                              <m:t>−5</m:t>
                            </m:r>
                          </m:e>
                        </m:d>
                      </m:e>
                      <m:sup>
                        <m:r>
                          <a:rPr lang="en-US" sz="3600" b="0" i="1" smtClean="0">
                            <a:solidFill>
                              <a:srgbClr val="000000"/>
                            </a:solidFill>
                            <a:latin typeface="Cambria Math" panose="02040503050406030204" pitchFamily="18" charset="0"/>
                          </a:rPr>
                          <m:t>2</m:t>
                        </m:r>
                      </m:sup>
                    </m:sSup>
                    <m:r>
                      <a:rPr lang="en-US" sz="3600" b="0" i="1" smtClean="0">
                        <a:solidFill>
                          <a:srgbClr val="000000"/>
                        </a:solidFill>
                        <a:latin typeface="Cambria Math" panose="02040503050406030204" pitchFamily="18" charset="0"/>
                      </a:rPr>
                      <m:t>−5</m:t>
                    </m:r>
                    <m:d>
                      <m:dPr>
                        <m:ctrlPr>
                          <a:rPr lang="en-US" sz="3600" b="0" i="1" smtClean="0">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𝑥</m:t>
                        </m:r>
                        <m:r>
                          <a:rPr lang="en-US" sz="3600" b="0" i="1" smtClean="0">
                            <a:solidFill>
                              <a:srgbClr val="000000"/>
                            </a:solidFill>
                            <a:latin typeface="Cambria Math" panose="02040503050406030204" pitchFamily="18" charset="0"/>
                          </a:rPr>
                          <m:t>−5</m:t>
                        </m:r>
                      </m:e>
                    </m:d>
                    <m:r>
                      <a:rPr lang="en-US" sz="3600" b="0" i="1" smtClean="0">
                        <a:solidFill>
                          <a:srgbClr val="000000"/>
                        </a:solidFill>
                        <a:latin typeface="Cambria Math" panose="02040503050406030204" pitchFamily="18" charset="0"/>
                      </a:rPr>
                      <m:t>=0</m:t>
                    </m:r>
                  </m:oMath>
                </a14:m>
                <a:r>
                  <a:rPr lang="en-US" sz="3600">
                    <a:solidFill>
                      <a:srgbClr val="000000"/>
                    </a:solidFill>
                    <a:latin typeface="Open Sans"/>
                  </a:rPr>
                  <a:t>   </a:t>
                </a:r>
                <a:endParaRPr lang="en-US" sz="3600" smtClean="0">
                  <a:solidFill>
                    <a:srgbClr val="000000"/>
                  </a:solidFill>
                  <a:latin typeface="Open Sans"/>
                </a:endParaRPr>
              </a:p>
              <a:p>
                <a:pPr lvl="0"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d>
                        <m:dPr>
                          <m:ctrlPr>
                            <a:rPr lang="en-US" sz="3600" b="0" i="1" smtClean="0">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𝑥</m:t>
                          </m:r>
                          <m:r>
                            <a:rPr lang="en-US" sz="3600" b="0" i="1" smtClean="0">
                              <a:solidFill>
                                <a:srgbClr val="000000"/>
                              </a:solidFill>
                              <a:latin typeface="Cambria Math" panose="02040503050406030204" pitchFamily="18" charset="0"/>
                            </a:rPr>
                            <m:t>−5</m:t>
                          </m:r>
                        </m:e>
                      </m:d>
                      <m:d>
                        <m:dPr>
                          <m:ctrlPr>
                            <a:rPr lang="en-US" sz="3600" b="0" i="1" smtClean="0">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𝑥</m:t>
                          </m:r>
                          <m:r>
                            <a:rPr lang="en-US" sz="3600" b="0" i="1" smtClean="0">
                              <a:solidFill>
                                <a:srgbClr val="000000"/>
                              </a:solidFill>
                              <a:latin typeface="Cambria Math" panose="02040503050406030204" pitchFamily="18" charset="0"/>
                            </a:rPr>
                            <m:t>−5−5</m:t>
                          </m:r>
                        </m:e>
                      </m:d>
                      <m:r>
                        <a:rPr lang="en-US" sz="3600" b="0" i="1" smtClean="0">
                          <a:solidFill>
                            <a:srgbClr val="000000"/>
                          </a:solidFill>
                          <a:latin typeface="Cambria Math" panose="02040503050406030204" pitchFamily="18" charset="0"/>
                        </a:rPr>
                        <m:t>=0</m:t>
                      </m:r>
                    </m:oMath>
                  </m:oMathPara>
                </a14:m>
                <a:endParaRPr lang="en-US" sz="3600" b="0" smtClean="0">
                  <a:solidFill>
                    <a:srgbClr val="000000"/>
                  </a:solidFill>
                  <a:latin typeface="Open Sans"/>
                </a:endParaRPr>
              </a:p>
              <a:p>
                <a:pPr lvl="0" algn="ctr" eaLnBrk="0" fontAlgn="base" hangingPunct="0">
                  <a:spcBef>
                    <a:spcPct val="0"/>
                  </a:spcBef>
                  <a:spcAft>
                    <a:spcPct val="0"/>
                  </a:spcAft>
                </a:pPr>
                <a14:m>
                  <m:oMath xmlns:m="http://schemas.openxmlformats.org/officeDocument/2006/math">
                    <m:d>
                      <m:dPr>
                        <m:ctrlPr>
                          <a:rPr lang="en-US" sz="3600" b="0" i="1" smtClean="0">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𝑥</m:t>
                        </m:r>
                        <m:r>
                          <a:rPr lang="en-US" sz="3600" b="0" i="1" smtClean="0">
                            <a:solidFill>
                              <a:srgbClr val="000000"/>
                            </a:solidFill>
                            <a:latin typeface="Cambria Math" panose="02040503050406030204" pitchFamily="18" charset="0"/>
                          </a:rPr>
                          <m:t>−5</m:t>
                        </m:r>
                      </m:e>
                    </m:d>
                    <m:d>
                      <m:dPr>
                        <m:ctrlPr>
                          <a:rPr lang="en-US" sz="3600" b="0" i="1" smtClean="0">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𝑥</m:t>
                        </m:r>
                        <m:r>
                          <a:rPr lang="en-US" sz="3600" b="0" i="1" smtClean="0">
                            <a:solidFill>
                              <a:srgbClr val="000000"/>
                            </a:solidFill>
                            <a:latin typeface="Cambria Math" panose="02040503050406030204" pitchFamily="18" charset="0"/>
                          </a:rPr>
                          <m:t>−10</m:t>
                        </m:r>
                      </m:e>
                    </m:d>
                    <m:r>
                      <a:rPr lang="en-US" sz="3600" b="0" i="1" smtClean="0">
                        <a:solidFill>
                          <a:srgbClr val="000000"/>
                        </a:solidFill>
                        <a:latin typeface="Cambria Math" panose="02040503050406030204" pitchFamily="18" charset="0"/>
                      </a:rPr>
                      <m:t>=0</m:t>
                    </m:r>
                  </m:oMath>
                </a14:m>
                <a:r>
                  <a:rPr lang="en-US" sz="3600" smtClean="0">
                    <a:solidFill>
                      <a:srgbClr val="000000"/>
                    </a:solidFill>
                    <a:latin typeface="Open Sans"/>
                  </a:rPr>
                  <a:t> </a:t>
                </a:r>
              </a:p>
            </p:txBody>
          </p:sp>
        </mc:Choice>
        <mc:Fallback xmlns="">
          <p:sp>
            <p:nvSpPr>
              <p:cNvPr id="7" name="Rectangle 6"/>
              <p:cNvSpPr>
                <a:spLocks noRot="1" noChangeAspect="1" noMove="1" noResize="1" noEditPoints="1" noAdjustHandles="1" noChangeArrowheads="1" noChangeShapeType="1" noTextEdit="1"/>
              </p:cNvSpPr>
              <p:nvPr/>
            </p:nvSpPr>
            <p:spPr>
              <a:xfrm>
                <a:off x="3782831" y="2553541"/>
                <a:ext cx="10287000" cy="2308324"/>
              </a:xfrm>
              <a:prstGeom prst="rect">
                <a:avLst/>
              </a:prstGeom>
              <a:blipFill rotWithShape="0">
                <a:blip r:embed="rId8"/>
                <a:stretch>
                  <a:fillRect l="-1660" t="-4222"/>
                </a:stretch>
              </a:blipFill>
            </p:spPr>
            <p:txBody>
              <a:bodyPr/>
              <a:lstStyle/>
              <a:p>
                <a:r>
                  <a:rPr lang="en-US">
                    <a:noFill/>
                  </a:rPr>
                  <a:t> </a:t>
                </a:r>
              </a:p>
            </p:txBody>
          </p:sp>
        </mc:Fallback>
      </mc:AlternateContent>
      <p:sp>
        <p:nvSpPr>
          <p:cNvPr id="9" name="Rectangle 8"/>
          <p:cNvSpPr/>
          <p:nvPr/>
        </p:nvSpPr>
        <p:spPr>
          <a:xfrm>
            <a:off x="3437951" y="4958834"/>
            <a:ext cx="11412098" cy="646331"/>
          </a:xfrm>
          <a:prstGeom prst="rect">
            <a:avLst/>
          </a:prstGeom>
        </p:spPr>
        <p:txBody>
          <a:bodyPr wrap="none">
            <a:spAutoFit/>
          </a:bodyPr>
          <a:lstStyle/>
          <a:p>
            <a:pPr lvl="0" algn="just" eaLnBrk="0" fontAlgn="base" hangingPunct="0">
              <a:spcBef>
                <a:spcPct val="0"/>
              </a:spcBef>
              <a:spcAft>
                <a:spcPct val="0"/>
              </a:spcAft>
            </a:pPr>
            <a:r>
              <a:rPr lang="en-US" sz="3600">
                <a:solidFill>
                  <a:srgbClr val="000000"/>
                </a:solidFill>
                <a:latin typeface="Arial (Body)"/>
                <a:cs typeface="Arial" panose="020B0604020202020204" pitchFamily="34" charset="0"/>
              </a:rPr>
              <a:t>Để giải phương trình trên, ta giải hai phương trình sau:</a:t>
            </a:r>
          </a:p>
        </p:txBody>
      </p:sp>
    </p:spTree>
    <p:extLst>
      <p:ext uri="{BB962C8B-B14F-4D97-AF65-F5344CB8AC3E}">
        <p14:creationId xmlns:p14="http://schemas.microsoft.com/office/powerpoint/2010/main" val="248298974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7"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0" y="174766"/>
            <a:ext cx="3456707" cy="1082842"/>
          </a:xfrm>
          <a:prstGeom prst="roundRect">
            <a:avLst>
              <a:gd name="adj" fmla="val 16667"/>
            </a:avLst>
          </a:prstGeom>
          <a:solidFill>
            <a:srgbClr val="00B0F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smtClean="0">
                <a:solidFill>
                  <a:prstClr val="white"/>
                </a:solidFill>
                <a:latin typeface="Arial"/>
                <a:ea typeface="Arial"/>
                <a:cs typeface="Arial"/>
                <a:sym typeface="Arial"/>
              </a:rPr>
              <a:t>Luyện tập 2</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25" name="Picture 24"/>
          <p:cNvPicPr>
            <a:picLocks noChangeAspect="1"/>
          </p:cNvPicPr>
          <p:nvPr/>
        </p:nvPicPr>
        <p:blipFill>
          <a:blip r:embed="rId3"/>
          <a:stretch>
            <a:fillRect/>
          </a:stretch>
        </p:blipFill>
        <p:spPr>
          <a:xfrm>
            <a:off x="219215" y="8937619"/>
            <a:ext cx="2057400" cy="1216947"/>
          </a:xfrm>
          <a:prstGeom prst="rect">
            <a:avLst/>
          </a:prstGeom>
        </p:spPr>
      </p:pic>
      <p:grpSp>
        <p:nvGrpSpPr>
          <p:cNvPr id="2" name="Google Shape;305;p14">
            <a:extLst>
              <a:ext uri="{FF2B5EF4-FFF2-40B4-BE49-F238E27FC236}">
                <a16:creationId xmlns="" xmlns:a16="http://schemas.microsoft.com/office/drawing/2014/main" id="{1575B06D-149C-03EC-121C-32AD587ED8E4}"/>
              </a:ext>
            </a:extLst>
          </p:cNvPr>
          <p:cNvGrpSpPr/>
          <p:nvPr/>
        </p:nvGrpSpPr>
        <p:grpSpPr>
          <a:xfrm flipH="1">
            <a:off x="153139" y="1936829"/>
            <a:ext cx="2351174" cy="1289304"/>
            <a:chOff x="7837953" y="804641"/>
            <a:chExt cx="2022200" cy="1289304"/>
          </a:xfrm>
        </p:grpSpPr>
        <p:pic>
          <p:nvPicPr>
            <p:cNvPr id="3" name="Google Shape;306;p14">
              <a:extLst>
                <a:ext uri="{FF2B5EF4-FFF2-40B4-BE49-F238E27FC236}">
                  <a16:creationId xmlns="" xmlns:a16="http://schemas.microsoft.com/office/drawing/2014/main" id="{F9BD363C-D864-F042-FDEE-183221802A87}"/>
                </a:ext>
              </a:extLst>
            </p:cNvPr>
            <p:cNvPicPr preferRelativeResize="0"/>
            <p:nvPr/>
          </p:nvPicPr>
          <p:blipFill rotWithShape="1">
            <a:blip r:embed="rId4">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 xmlns:a16="http://schemas.microsoft.com/office/drawing/2014/main" id="{8CA80994-8679-1817-998E-54D502BA3EBD}"/>
                </a:ext>
              </a:extLst>
            </p:cNvPr>
            <p:cNvSpPr txBox="1"/>
            <p:nvPr/>
          </p:nvSpPr>
          <p:spPr>
            <a:xfrm>
              <a:off x="7837953" y="873633"/>
              <a:ext cx="2022200"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1307518988"/>
                  </p:ext>
                </p:extLst>
              </p:nvPr>
            </p:nvGraphicFramePr>
            <p:xfrm>
              <a:off x="3803151" y="6207964"/>
              <a:ext cx="8406008" cy="2508587"/>
            </p:xfrm>
            <a:graphic>
              <a:graphicData uri="http://schemas.openxmlformats.org/drawingml/2006/table">
                <a:tbl>
                  <a:tblPr/>
                  <a:tblGrid>
                    <a:gridCol w="4203004"/>
                    <a:gridCol w="4203004"/>
                  </a:tblGrid>
                  <a:tr h="2508587">
                    <a:tc>
                      <a:txBody>
                        <a:bodyPr/>
                        <a:lstStyle/>
                        <a:p>
                          <a:pPr algn="just"/>
                          <a14:m>
                            <m:oMathPara xmlns:m="http://schemas.openxmlformats.org/officeDocument/2006/math">
                              <m:oMathParaPr>
                                <m:jc m:val="centerGroup"/>
                              </m:oMathParaPr>
                              <m:oMath xmlns:m="http://schemas.openxmlformats.org/officeDocument/2006/math">
                                <m:r>
                                  <a:rPr lang="en-US" sz="3600" b="0" i="1" smtClean="0">
                                    <a:solidFill>
                                      <a:srgbClr val="000000"/>
                                    </a:solidFill>
                                    <a:effectLst/>
                                    <a:latin typeface="Cambria Math" panose="02040503050406030204" pitchFamily="18" charset="0"/>
                                  </a:rPr>
                                  <m:t>𝑥</m:t>
                                </m:r>
                                <m:r>
                                  <a:rPr lang="en-US" sz="3600" b="0" i="1" smtClean="0">
                                    <a:solidFill>
                                      <a:srgbClr val="000000"/>
                                    </a:solidFill>
                                    <a:effectLst/>
                                    <a:latin typeface="Cambria Math" panose="02040503050406030204" pitchFamily="18" charset="0"/>
                                  </a:rPr>
                                  <m:t>+2=0</m:t>
                                </m:r>
                              </m:oMath>
                            </m:oMathPara>
                          </a14:m>
                          <a:endParaRPr lang="en-US" sz="3600" b="0" smtClean="0">
                            <a:solidFill>
                              <a:srgbClr val="000000"/>
                            </a:solidFill>
                            <a:effectLst/>
                          </a:endParaRPr>
                        </a:p>
                        <a:p>
                          <a:pPr algn="ctr"/>
                          <a14:m>
                            <m:oMath xmlns:m="http://schemas.openxmlformats.org/officeDocument/2006/math">
                              <m:r>
                                <a:rPr lang="en-US" sz="3600" b="0" i="1" smtClean="0">
                                  <a:solidFill>
                                    <a:srgbClr val="000000"/>
                                  </a:solidFill>
                                  <a:effectLst/>
                                  <a:latin typeface="Cambria Math" panose="02040503050406030204" pitchFamily="18" charset="0"/>
                                </a:rPr>
                                <m:t>𝑥</m:t>
                              </m:r>
                              <m:r>
                                <a:rPr lang="en-US" sz="3600" b="0" i="1" smtClean="0">
                                  <a:solidFill>
                                    <a:srgbClr val="000000"/>
                                  </a:solidFill>
                                  <a:effectLst/>
                                  <a:latin typeface="Cambria Math" panose="02040503050406030204" pitchFamily="18" charset="0"/>
                                </a:rPr>
                                <m:t>=−2</m:t>
                              </m:r>
                            </m:oMath>
                          </a14:m>
                          <a:r>
                            <a:rPr lang="en-US" sz="3600" smtClean="0">
                              <a:solidFill>
                                <a:srgbClr val="000000"/>
                              </a:solidFill>
                              <a:effectLst/>
                            </a:rPr>
                            <a:t>;</a:t>
                          </a:r>
                          <a:endParaRPr lang="en-US" sz="3600">
                            <a:solidFill>
                              <a:srgbClr val="000000"/>
                            </a:solidFill>
                            <a:effectLst/>
                          </a:endParaRPr>
                        </a:p>
                      </a:txBody>
                      <a:tcPr marL="0" marR="0" marT="0" marB="0">
                        <a:lnL>
                          <a:noFill/>
                        </a:lnL>
                        <a:lnR>
                          <a:noFill/>
                        </a:lnR>
                        <a:lnT>
                          <a:noFill/>
                        </a:lnT>
                        <a:lnB>
                          <a:noFill/>
                        </a:lnB>
                      </a:tcPr>
                    </a:tc>
                    <a:tc>
                      <a:txBody>
                        <a:bodyPr/>
                        <a:lstStyle/>
                        <a:p>
                          <a:pPr algn="just"/>
                          <a14:m>
                            <m:oMathPara xmlns:m="http://schemas.openxmlformats.org/officeDocument/2006/math">
                              <m:oMathParaPr>
                                <m:jc m:val="centerGroup"/>
                              </m:oMathParaPr>
                              <m:oMath xmlns:m="http://schemas.openxmlformats.org/officeDocument/2006/math">
                                <m:r>
                                  <a:rPr lang="en-US" sz="3600" b="0" i="1" smtClean="0">
                                    <a:solidFill>
                                      <a:srgbClr val="000000"/>
                                    </a:solidFill>
                                    <a:effectLst/>
                                    <a:latin typeface="Cambria Math" panose="02040503050406030204" pitchFamily="18" charset="0"/>
                                  </a:rPr>
                                  <m:t>𝑥</m:t>
                                </m:r>
                                <m:r>
                                  <a:rPr lang="en-US" sz="3600" b="0" i="1" smtClean="0">
                                    <a:solidFill>
                                      <a:srgbClr val="000000"/>
                                    </a:solidFill>
                                    <a:effectLst/>
                                    <a:latin typeface="Cambria Math" panose="02040503050406030204" pitchFamily="18" charset="0"/>
                                  </a:rPr>
                                  <m:t>−13=0</m:t>
                                </m:r>
                              </m:oMath>
                            </m:oMathPara>
                          </a14:m>
                          <a:endParaRPr lang="en-US" sz="3600" b="0" i="1" smtClean="0">
                            <a:solidFill>
                              <a:srgbClr val="000000"/>
                            </a:solidFill>
                            <a:effectLst/>
                            <a:latin typeface="Cambria Math" panose="02040503050406030204" pitchFamily="18" charset="0"/>
                          </a:endParaRPr>
                        </a:p>
                        <a:p>
                          <a:pPr algn="just"/>
                          <a14:m>
                            <m:oMathPara xmlns:m="http://schemas.openxmlformats.org/officeDocument/2006/math">
                              <m:oMathParaPr>
                                <m:jc m:val="centerGroup"/>
                              </m:oMathParaPr>
                              <m:oMath xmlns:m="http://schemas.openxmlformats.org/officeDocument/2006/math">
                                <m:r>
                                  <a:rPr lang="en-US" sz="3600" b="0" i="1" smtClean="0">
                                    <a:solidFill>
                                      <a:srgbClr val="000000"/>
                                    </a:solidFill>
                                    <a:effectLst/>
                                    <a:latin typeface="Cambria Math" panose="02040503050406030204" pitchFamily="18" charset="0"/>
                                  </a:rPr>
                                  <m:t>4</m:t>
                                </m:r>
                                <m:r>
                                  <a:rPr lang="en-US" sz="3600" b="0" i="1" smtClean="0">
                                    <a:solidFill>
                                      <a:srgbClr val="000000"/>
                                    </a:solidFill>
                                    <a:effectLst/>
                                    <a:latin typeface="Cambria Math" panose="02040503050406030204" pitchFamily="18" charset="0"/>
                                  </a:rPr>
                                  <m:t>𝑥</m:t>
                                </m:r>
                                <m:r>
                                  <a:rPr lang="en-US" sz="3600" b="0" i="1" smtClean="0">
                                    <a:solidFill>
                                      <a:srgbClr val="000000"/>
                                    </a:solidFill>
                                    <a:effectLst/>
                                    <a:latin typeface="Cambria Math" panose="02040503050406030204" pitchFamily="18" charset="0"/>
                                  </a:rPr>
                                  <m:t>=13</m:t>
                                </m:r>
                              </m:oMath>
                            </m:oMathPara>
                          </a14:m>
                          <a:endParaRPr lang="en-US" sz="3600" b="0" i="1" smtClean="0">
                            <a:solidFill>
                              <a:srgbClr val="000000"/>
                            </a:solidFill>
                            <a:effectLst/>
                            <a:latin typeface="Cambria Math" panose="02040503050406030204" pitchFamily="18" charset="0"/>
                          </a:endParaRPr>
                        </a:p>
                        <a:p>
                          <a:pPr algn="ctr"/>
                          <a14:m>
                            <m:oMath xmlns:m="http://schemas.openxmlformats.org/officeDocument/2006/math">
                              <m:r>
                                <a:rPr lang="en-US" sz="3600" b="0" i="1" smtClean="0">
                                  <a:solidFill>
                                    <a:srgbClr val="000000"/>
                                  </a:solidFill>
                                  <a:effectLst/>
                                  <a:latin typeface="Cambria Math" panose="02040503050406030204" pitchFamily="18" charset="0"/>
                                </a:rPr>
                                <m:t>𝑥</m:t>
                              </m:r>
                              <m:r>
                                <a:rPr lang="en-US" sz="3600" b="0" i="1" smtClean="0">
                                  <a:solidFill>
                                    <a:srgbClr val="000000"/>
                                  </a:solidFill>
                                  <a:effectLst/>
                                  <a:latin typeface="Cambria Math" panose="02040503050406030204" pitchFamily="18" charset="0"/>
                                </a:rPr>
                                <m:t>=</m:t>
                              </m:r>
                              <m:f>
                                <m:fPr>
                                  <m:ctrlPr>
                                    <a:rPr lang="en-US" sz="3600" b="0" i="1" smtClean="0">
                                      <a:solidFill>
                                        <a:srgbClr val="000000"/>
                                      </a:solidFill>
                                      <a:effectLst/>
                                      <a:latin typeface="Cambria Math" panose="02040503050406030204" pitchFamily="18" charset="0"/>
                                    </a:rPr>
                                  </m:ctrlPr>
                                </m:fPr>
                                <m:num>
                                  <m:r>
                                    <a:rPr lang="en-US" sz="3600" b="0" i="1" smtClean="0">
                                      <a:solidFill>
                                        <a:srgbClr val="000000"/>
                                      </a:solidFill>
                                      <a:effectLst/>
                                      <a:latin typeface="Cambria Math" panose="02040503050406030204" pitchFamily="18" charset="0"/>
                                    </a:rPr>
                                    <m:t>13</m:t>
                                  </m:r>
                                </m:num>
                                <m:den>
                                  <m:r>
                                    <a:rPr lang="en-US" sz="3600" b="0" i="1" smtClean="0">
                                      <a:solidFill>
                                        <a:srgbClr val="000000"/>
                                      </a:solidFill>
                                      <a:effectLst/>
                                      <a:latin typeface="Cambria Math" panose="02040503050406030204" pitchFamily="18" charset="0"/>
                                    </a:rPr>
                                    <m:t>4</m:t>
                                  </m:r>
                                </m:den>
                              </m:f>
                            </m:oMath>
                          </a14:m>
                          <a:r>
                            <a:rPr lang="en-US" sz="3600" smtClean="0">
                              <a:solidFill>
                                <a:srgbClr val="000000"/>
                              </a:solidFill>
                              <a:effectLst/>
                            </a:rPr>
                            <a:t>.</a:t>
                          </a:r>
                        </a:p>
                      </a:txBody>
                      <a:tcPr marL="0" marR="0" marT="0" marB="0">
                        <a:lnL>
                          <a:noFill/>
                        </a:lnL>
                        <a:lnR>
                          <a:noFill/>
                        </a:lnR>
                        <a:lnT>
                          <a:noFill/>
                        </a:lnT>
                        <a:lnB>
                          <a:noFill/>
                        </a:lnB>
                      </a:tcPr>
                    </a:tc>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1307518988"/>
                  </p:ext>
                </p:extLst>
              </p:nvPr>
            </p:nvGraphicFramePr>
            <p:xfrm>
              <a:off x="3803151" y="6207964"/>
              <a:ext cx="8406008" cy="2508587"/>
            </p:xfrm>
            <a:graphic>
              <a:graphicData uri="http://schemas.openxmlformats.org/drawingml/2006/table">
                <a:tbl>
                  <a:tblPr/>
                  <a:tblGrid>
                    <a:gridCol w="4203004"/>
                    <a:gridCol w="4203004"/>
                  </a:tblGrid>
                  <a:tr h="2508587">
                    <a:tc>
                      <a:txBody>
                        <a:bodyPr/>
                        <a:lstStyle/>
                        <a:p>
                          <a:endParaRPr lang="en-US"/>
                        </a:p>
                      </a:txBody>
                      <a:tcPr marL="0" marR="0" marT="0" marB="0">
                        <a:lnL>
                          <a:noFill/>
                        </a:lnL>
                        <a:lnR>
                          <a:noFill/>
                        </a:lnR>
                        <a:lnT>
                          <a:noFill/>
                        </a:lnT>
                        <a:lnB>
                          <a:noFill/>
                        </a:lnB>
                        <a:blipFill rotWithShape="0">
                          <a:blip r:embed="rId5"/>
                          <a:stretch>
                            <a:fillRect r="-100000"/>
                          </a:stretch>
                        </a:blipFill>
                      </a:tcPr>
                    </a:tc>
                    <a:tc>
                      <a:txBody>
                        <a:bodyPr/>
                        <a:lstStyle/>
                        <a:p>
                          <a:endParaRPr lang="en-US"/>
                        </a:p>
                      </a:txBody>
                      <a:tcPr marL="0" marR="0" marT="0" marB="0">
                        <a:lnL>
                          <a:noFill/>
                        </a:lnL>
                        <a:lnR>
                          <a:noFill/>
                        </a:lnR>
                        <a:lnT>
                          <a:noFill/>
                        </a:lnT>
                        <a:lnB>
                          <a:noFill/>
                        </a:lnB>
                        <a:blipFill rotWithShape="0">
                          <a:blip r:embed="rId5"/>
                          <a:stretch>
                            <a:fillRect l="-100000"/>
                          </a:stretch>
                        </a:blipFill>
                      </a:tcPr>
                    </a:tc>
                  </a:tr>
                </a:tbl>
              </a:graphicData>
            </a:graphic>
          </p:graphicFrame>
        </mc:Fallback>
      </mc:AlternateContent>
      <mc:AlternateContent xmlns:mc="http://schemas.openxmlformats.org/markup-compatibility/2006" xmlns:a14="http://schemas.microsoft.com/office/drawing/2010/main">
        <mc:Choice Requires="a14">
          <p:sp>
            <p:nvSpPr>
              <p:cNvPr id="9" name="Rectangle 1"/>
              <p:cNvSpPr>
                <a:spLocks noChangeArrowheads="1"/>
              </p:cNvSpPr>
              <p:nvPr/>
            </p:nvSpPr>
            <p:spPr bwMode="auto">
              <a:xfrm>
                <a:off x="2922988" y="8345529"/>
                <a:ext cx="12325810" cy="88992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kumimoji="0" lang="en-US" sz="3600" b="0" i="0" u="none" strike="noStrike" cap="none" normalizeH="0" baseline="0" smtClean="0">
                    <a:ln>
                      <a:noFill/>
                    </a:ln>
                    <a:solidFill>
                      <a:srgbClr val="000000"/>
                    </a:solidFill>
                    <a:effectLst/>
                    <a:latin typeface="Arial (Body)"/>
                  </a:rPr>
                  <a:t>Vậy phương trình đã cho có hai nghiệm là x = –2 và </a:t>
                </a:r>
                <a:r>
                  <a:rPr lang="en-US" sz="3600">
                    <a:solidFill>
                      <a:srgbClr val="000000"/>
                    </a:solidFill>
                    <a:latin typeface="Arial (Body)"/>
                  </a:rPr>
                  <a:t> x = </a:t>
                </a:r>
                <a14:m>
                  <m:oMath xmlns:m="http://schemas.openxmlformats.org/officeDocument/2006/math">
                    <m:f>
                      <m:fPr>
                        <m:ctrlPr>
                          <a:rPr lang="en-US" sz="3600" i="1">
                            <a:solidFill>
                              <a:srgbClr val="000000"/>
                            </a:solidFill>
                            <a:latin typeface="Cambria Math" panose="02040503050406030204" pitchFamily="18" charset="0"/>
                          </a:rPr>
                        </m:ctrlPr>
                      </m:fPr>
                      <m:num>
                        <m:r>
                          <a:rPr lang="en-US" sz="3600" i="1">
                            <a:solidFill>
                              <a:srgbClr val="000000"/>
                            </a:solidFill>
                            <a:latin typeface="Cambria Math" panose="02040503050406030204" pitchFamily="18" charset="0"/>
                          </a:rPr>
                          <m:t>13</m:t>
                        </m:r>
                      </m:num>
                      <m:den>
                        <m:r>
                          <a:rPr lang="en-US" sz="3600" i="1">
                            <a:solidFill>
                              <a:srgbClr val="000000"/>
                            </a:solidFill>
                            <a:latin typeface="Cambria Math" panose="02040503050406030204" pitchFamily="18" charset="0"/>
                          </a:rPr>
                          <m:t>4</m:t>
                        </m:r>
                      </m:den>
                    </m:f>
                  </m:oMath>
                </a14:m>
                <a:r>
                  <a:rPr kumimoji="0" lang="en-US" sz="3600" b="0" i="0" u="none" strike="noStrike" cap="none" normalizeH="0" baseline="0" smtClean="0">
                    <a:ln>
                      <a:noFill/>
                    </a:ln>
                    <a:solidFill>
                      <a:srgbClr val="000000"/>
                    </a:solidFill>
                    <a:effectLst/>
                    <a:latin typeface="Arial (Body)"/>
                  </a:rPr>
                  <a:t>.</a:t>
                </a:r>
                <a:endParaRPr kumimoji="0" lang="en-US" sz="3600" b="0" i="0" u="none" strike="noStrike" cap="none" normalizeH="0" baseline="0" smtClean="0">
                  <a:ln>
                    <a:noFill/>
                  </a:ln>
                  <a:solidFill>
                    <a:schemeClr val="tx1"/>
                  </a:solidFill>
                  <a:effectLst/>
                  <a:latin typeface="Arial (Body)"/>
                </a:endParaRPr>
              </a:p>
            </p:txBody>
          </p:sp>
        </mc:Choice>
        <mc:Fallback xmlns="">
          <p:sp>
            <p:nvSpPr>
              <p:cNvPr id="9" name="Rectangle 1"/>
              <p:cNvSpPr>
                <a:spLocks noRot="1" noChangeAspect="1" noMove="1" noResize="1" noEditPoints="1" noAdjustHandles="1" noChangeArrowheads="1" noChangeShapeType="1" noTextEdit="1"/>
              </p:cNvSpPr>
              <p:nvPr/>
            </p:nvSpPr>
            <p:spPr bwMode="auto">
              <a:xfrm>
                <a:off x="2922988" y="8345529"/>
                <a:ext cx="12325810" cy="889924"/>
              </a:xfrm>
              <a:prstGeom prst="rect">
                <a:avLst/>
              </a:prstGeom>
              <a:blipFill rotWithShape="0">
                <a:blip r:embed="rId6"/>
                <a:stretch>
                  <a:fillRect l="-1484" r="-544" b="-1164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3782831" y="8422"/>
                <a:ext cx="14190241" cy="1579920"/>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Giải các phương trình: </a:t>
                </a:r>
              </a:p>
              <a:p>
                <a:r>
                  <a:rPr lang="pt-BR" sz="3600">
                    <a:latin typeface="Arial" panose="020B0604020202020204" pitchFamily="34" charset="0"/>
                    <a:cs typeface="Arial" panose="020B0604020202020204" pitchFamily="34" charset="0"/>
                  </a:rPr>
                  <a:t>a) </a:t>
                </a:r>
                <a14:m>
                  <m:oMath xmlns:m="http://schemas.openxmlformats.org/officeDocument/2006/math">
                    <m:sSup>
                      <m:sSupPr>
                        <m:ctrlPr>
                          <a:rPr lang="pt-BR" sz="3600" i="1" smtClean="0">
                            <a:latin typeface="Cambria Math" panose="02040503050406030204" pitchFamily="18" charset="0"/>
                            <a:cs typeface="Arial" panose="020B0604020202020204" pitchFamily="34" charset="0"/>
                          </a:rPr>
                        </m:ctrlPr>
                      </m:sSupPr>
                      <m:e>
                        <m:r>
                          <a:rPr lang="en-US" sz="3600" b="0" i="1" smtClean="0">
                            <a:latin typeface="Cambria Math" panose="02040503050406030204" pitchFamily="18" charset="0"/>
                            <a:cs typeface="Arial" panose="020B0604020202020204" pitchFamily="34" charset="0"/>
                          </a:rPr>
                          <m:t>𝑥</m:t>
                        </m:r>
                      </m:e>
                      <m:sup>
                        <m:r>
                          <a:rPr lang="en-US" sz="3600" b="0" i="1" smtClean="0">
                            <a:latin typeface="Cambria Math" panose="02040503050406030204" pitchFamily="18" charset="0"/>
                            <a:cs typeface="Arial" panose="020B0604020202020204" pitchFamily="34" charset="0"/>
                          </a:rPr>
                          <m:t>2</m:t>
                        </m:r>
                      </m:sup>
                    </m:sSup>
                    <m:r>
                      <a:rPr lang="en-US" sz="3600" b="0" i="1" smtClean="0">
                        <a:latin typeface="Cambria Math" panose="02040503050406030204" pitchFamily="18" charset="0"/>
                        <a:cs typeface="Arial" panose="020B0604020202020204" pitchFamily="34" charset="0"/>
                      </a:rPr>
                      <m:t>−10</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+25=5</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−5</m:t>
                        </m:r>
                      </m:e>
                    </m:d>
                    <m:r>
                      <a:rPr lang="en-US" sz="3600" b="0" i="1" smtClean="0">
                        <a:latin typeface="Cambria Math" panose="02040503050406030204" pitchFamily="18" charset="0"/>
                        <a:cs typeface="Arial" panose="020B0604020202020204" pitchFamily="34" charset="0"/>
                      </a:rPr>
                      <m:t>;</m:t>
                    </m:r>
                  </m:oMath>
                </a14:m>
                <a:r>
                  <a:rPr lang="pt-BR" sz="3600" smtClean="0">
                    <a:latin typeface="Arial" panose="020B0604020202020204" pitchFamily="34" charset="0"/>
                    <a:cs typeface="Arial" panose="020B0604020202020204" pitchFamily="34" charset="0"/>
                  </a:rPr>
                  <a:t> 		b</a:t>
                </a:r>
                <a:r>
                  <a:rPr lang="pt-BR" sz="360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cs typeface="Arial" panose="020B0604020202020204" pitchFamily="34" charset="0"/>
                      </a:rPr>
                      <m:t>4</m:t>
                    </m:r>
                    <m:sSup>
                      <m:sSupPr>
                        <m:ctrlPr>
                          <a:rPr lang="en-US" sz="3600" b="0" i="1" smtClean="0">
                            <a:latin typeface="Cambria Math" panose="02040503050406030204" pitchFamily="18" charset="0"/>
                            <a:cs typeface="Arial" panose="020B0604020202020204" pitchFamily="34" charset="0"/>
                          </a:rPr>
                        </m:ctrlPr>
                      </m:sSupPr>
                      <m:e>
                        <m:r>
                          <a:rPr lang="en-US" sz="3600" b="0" i="1" smtClean="0">
                            <a:latin typeface="Cambria Math" panose="02040503050406030204" pitchFamily="18" charset="0"/>
                            <a:cs typeface="Arial" panose="020B0604020202020204" pitchFamily="34" charset="0"/>
                          </a:rPr>
                          <m:t>𝑥</m:t>
                        </m:r>
                      </m:e>
                      <m:sup>
                        <m:r>
                          <a:rPr lang="en-US" sz="3600" b="0" i="1" smtClean="0">
                            <a:latin typeface="Cambria Math" panose="02040503050406030204" pitchFamily="18" charset="0"/>
                            <a:cs typeface="Arial" panose="020B0604020202020204" pitchFamily="34" charset="0"/>
                          </a:rPr>
                          <m:t>2</m:t>
                        </m:r>
                      </m:sup>
                    </m:sSup>
                    <m:r>
                      <a:rPr lang="en-US" sz="3600" b="0" i="1" smtClean="0">
                        <a:latin typeface="Cambria Math" panose="02040503050406030204" pitchFamily="18" charset="0"/>
                        <a:cs typeface="Arial" panose="020B0604020202020204" pitchFamily="34" charset="0"/>
                      </a:rPr>
                      <m:t>−16=5(</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+2)</m:t>
                    </m:r>
                  </m:oMath>
                </a14:m>
                <a:r>
                  <a:rPr lang="pt-BR" sz="3600" smtClean="0">
                    <a:latin typeface="Arial" panose="020B0604020202020204" pitchFamily="34" charset="0"/>
                    <a:cs typeface="Arial" panose="020B0604020202020204" pitchFamily="34" charset="0"/>
                  </a:rPr>
                  <a:t>.</a:t>
                </a:r>
                <a:endParaRPr lang="pt-BR" sz="3600">
                  <a:latin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3782831" y="8422"/>
                <a:ext cx="14190241" cy="1579920"/>
              </a:xfrm>
              <a:prstGeom prst="rect">
                <a:avLst/>
              </a:prstGeom>
              <a:blipFill rotWithShape="0">
                <a:blip r:embed="rId7"/>
                <a:stretch>
                  <a:fillRect l="-1332" b="-134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2922988" y="2227606"/>
                <a:ext cx="9144000" cy="2862322"/>
              </a:xfrm>
              <a:prstGeom prst="rect">
                <a:avLst/>
              </a:prstGeom>
            </p:spPr>
            <p:txBody>
              <a:bodyPr>
                <a:spAutoFit/>
              </a:bodyPr>
              <a:lstStyle/>
              <a:p>
                <a:pPr lvl="0"/>
                <a:r>
                  <a:rPr lang="en-US" sz="3600">
                    <a:solidFill>
                      <a:srgbClr val="000000"/>
                    </a:solidFill>
                    <a:latin typeface="Open Sans"/>
                  </a:rPr>
                  <a:t>Ta có: </a:t>
                </a:r>
                <a:r>
                  <a:rPr lang="en-US" sz="3600">
                    <a:cs typeface="Arial" panose="020B0604020202020204" pitchFamily="34" charset="0"/>
                  </a:rPr>
                  <a:t> </a:t>
                </a:r>
                <a14:m>
                  <m:oMath xmlns:m="http://schemas.openxmlformats.org/officeDocument/2006/math">
                    <m:r>
                      <a:rPr lang="en-US" sz="3600" i="1">
                        <a:latin typeface="Cambria Math" panose="02040503050406030204" pitchFamily="18" charset="0"/>
                        <a:cs typeface="Arial" panose="020B0604020202020204" pitchFamily="34" charset="0"/>
                      </a:rPr>
                      <m:t>4</m:t>
                    </m:r>
                    <m:sSup>
                      <m:sSupPr>
                        <m:ctrlPr>
                          <a:rPr lang="en-US" sz="3600" i="1">
                            <a:latin typeface="Cambria Math" panose="02040503050406030204" pitchFamily="18" charset="0"/>
                            <a:cs typeface="Arial" panose="020B0604020202020204" pitchFamily="34" charset="0"/>
                          </a:rPr>
                        </m:ctrlPr>
                      </m:sSupPr>
                      <m:e>
                        <m:r>
                          <a:rPr lang="en-US" sz="3600" i="1">
                            <a:latin typeface="Cambria Math" panose="02040503050406030204" pitchFamily="18" charset="0"/>
                            <a:cs typeface="Arial" panose="020B0604020202020204" pitchFamily="34" charset="0"/>
                          </a:rPr>
                          <m:t>𝑥</m:t>
                        </m:r>
                      </m:e>
                      <m:sup>
                        <m:r>
                          <a:rPr lang="en-US" sz="3600" i="1">
                            <a:latin typeface="Cambria Math" panose="02040503050406030204" pitchFamily="18" charset="0"/>
                            <a:cs typeface="Arial" panose="020B0604020202020204" pitchFamily="34" charset="0"/>
                          </a:rPr>
                          <m:t>2</m:t>
                        </m:r>
                      </m:sup>
                    </m:sSup>
                    <m:r>
                      <a:rPr lang="en-US" sz="3600" i="1">
                        <a:latin typeface="Cambria Math" panose="02040503050406030204" pitchFamily="18" charset="0"/>
                        <a:cs typeface="Arial" panose="020B0604020202020204" pitchFamily="34" charset="0"/>
                      </a:rPr>
                      <m:t>−16=5(</m:t>
                    </m:r>
                    <m:r>
                      <a:rPr lang="en-US" sz="3600" i="1">
                        <a:latin typeface="Cambria Math" panose="02040503050406030204" pitchFamily="18" charset="0"/>
                        <a:cs typeface="Arial" panose="020B0604020202020204" pitchFamily="34" charset="0"/>
                      </a:rPr>
                      <m:t>𝑥</m:t>
                    </m:r>
                    <m:r>
                      <a:rPr lang="en-US" sz="3600" i="1">
                        <a:latin typeface="Cambria Math" panose="02040503050406030204" pitchFamily="18" charset="0"/>
                        <a:cs typeface="Arial" panose="020B0604020202020204" pitchFamily="34" charset="0"/>
                      </a:rPr>
                      <m:t>+2) </m:t>
                    </m:r>
                  </m:oMath>
                </a14:m>
                <a:endParaRPr lang="en-US" sz="3600">
                  <a:solidFill>
                    <a:srgbClr val="000000"/>
                  </a:solidFill>
                  <a:latin typeface="Open Sans"/>
                </a:endParaRPr>
              </a:p>
              <a:p>
                <a:pPr lvl="0"/>
                <a14:m>
                  <m:oMathPara xmlns:m="http://schemas.openxmlformats.org/officeDocument/2006/math">
                    <m:oMathParaPr>
                      <m:jc m:val="centerGroup"/>
                    </m:oMathParaPr>
                    <m:oMath xmlns:m="http://schemas.openxmlformats.org/officeDocument/2006/math">
                      <m:r>
                        <a:rPr lang="en-US" sz="3600" i="1">
                          <a:solidFill>
                            <a:srgbClr val="000000"/>
                          </a:solidFill>
                          <a:latin typeface="Cambria Math" panose="02040503050406030204" pitchFamily="18" charset="0"/>
                        </a:rPr>
                        <m:t>4</m:t>
                      </m:r>
                      <m:d>
                        <m:dPr>
                          <m:ctrlPr>
                            <a:rPr lang="en-US" sz="3600" i="1">
                              <a:solidFill>
                                <a:srgbClr val="000000"/>
                              </a:solidFill>
                              <a:latin typeface="Cambria Math" panose="02040503050406030204" pitchFamily="18" charset="0"/>
                            </a:rPr>
                          </m:ctrlPr>
                        </m:dPr>
                        <m:e>
                          <m:sSup>
                            <m:sSupPr>
                              <m:ctrlPr>
                                <a:rPr lang="en-US" sz="3600" i="1">
                                  <a:solidFill>
                                    <a:srgbClr val="000000"/>
                                  </a:solidFill>
                                  <a:latin typeface="Cambria Math" panose="02040503050406030204" pitchFamily="18" charset="0"/>
                                </a:rPr>
                              </m:ctrlPr>
                            </m:sSupPr>
                            <m:e>
                              <m:r>
                                <a:rPr lang="en-US" sz="3600" i="1">
                                  <a:solidFill>
                                    <a:srgbClr val="000000"/>
                                  </a:solidFill>
                                  <a:latin typeface="Cambria Math" panose="02040503050406030204" pitchFamily="18" charset="0"/>
                                </a:rPr>
                                <m:t>𝑥</m:t>
                              </m:r>
                            </m:e>
                            <m:sup>
                              <m:r>
                                <a:rPr lang="en-US" sz="3600" i="1">
                                  <a:solidFill>
                                    <a:srgbClr val="000000"/>
                                  </a:solidFill>
                                  <a:latin typeface="Cambria Math" panose="02040503050406030204" pitchFamily="18" charset="0"/>
                                </a:rPr>
                                <m:t>2</m:t>
                              </m:r>
                            </m:sup>
                          </m:sSup>
                          <m:r>
                            <a:rPr lang="en-US" sz="3600" i="1">
                              <a:solidFill>
                                <a:srgbClr val="000000"/>
                              </a:solidFill>
                              <a:latin typeface="Cambria Math" panose="02040503050406030204" pitchFamily="18" charset="0"/>
                            </a:rPr>
                            <m:t>−4</m:t>
                          </m:r>
                        </m:e>
                      </m:d>
                      <m:r>
                        <a:rPr lang="en-US" sz="3600" i="1">
                          <a:solidFill>
                            <a:srgbClr val="000000"/>
                          </a:solidFill>
                          <a:latin typeface="Cambria Math" panose="02040503050406030204" pitchFamily="18" charset="0"/>
                        </a:rPr>
                        <m:t>−5</m:t>
                      </m:r>
                      <m:d>
                        <m:dPr>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+2</m:t>
                          </m:r>
                        </m:e>
                      </m:d>
                      <m:r>
                        <a:rPr lang="en-US" sz="3600" i="1">
                          <a:solidFill>
                            <a:srgbClr val="000000"/>
                          </a:solidFill>
                          <a:latin typeface="Cambria Math" panose="02040503050406030204" pitchFamily="18" charset="0"/>
                        </a:rPr>
                        <m:t>=0</m:t>
                      </m:r>
                    </m:oMath>
                  </m:oMathPara>
                </a14:m>
                <a:endParaRPr lang="en-US" sz="3600">
                  <a:solidFill>
                    <a:srgbClr val="000000"/>
                  </a:solidFill>
                  <a:latin typeface="Open Sans"/>
                </a:endParaRPr>
              </a:p>
              <a:p>
                <a:pPr lvl="0"/>
                <a14:m>
                  <m:oMathPara xmlns:m="http://schemas.openxmlformats.org/officeDocument/2006/math">
                    <m:oMathParaPr>
                      <m:jc m:val="centerGroup"/>
                    </m:oMathParaPr>
                    <m:oMath xmlns:m="http://schemas.openxmlformats.org/officeDocument/2006/math">
                      <m:r>
                        <a:rPr lang="en-US" sz="3600" i="1">
                          <a:solidFill>
                            <a:srgbClr val="000000"/>
                          </a:solidFill>
                          <a:latin typeface="Cambria Math" panose="02040503050406030204" pitchFamily="18" charset="0"/>
                        </a:rPr>
                        <m:t>4</m:t>
                      </m:r>
                      <m:d>
                        <m:dPr>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−2</m:t>
                          </m:r>
                        </m:e>
                      </m:d>
                      <m:d>
                        <m:dPr>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+2</m:t>
                          </m:r>
                        </m:e>
                      </m:d>
                      <m:r>
                        <a:rPr lang="en-US" sz="3600" i="1">
                          <a:solidFill>
                            <a:srgbClr val="000000"/>
                          </a:solidFill>
                          <a:latin typeface="Cambria Math" panose="02040503050406030204" pitchFamily="18" charset="0"/>
                        </a:rPr>
                        <m:t>−5</m:t>
                      </m:r>
                      <m:d>
                        <m:dPr>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+2</m:t>
                          </m:r>
                        </m:e>
                      </m:d>
                      <m:r>
                        <a:rPr lang="en-US" sz="3600" i="1">
                          <a:solidFill>
                            <a:srgbClr val="000000"/>
                          </a:solidFill>
                          <a:latin typeface="Cambria Math" panose="02040503050406030204" pitchFamily="18" charset="0"/>
                        </a:rPr>
                        <m:t>=0</m:t>
                      </m:r>
                    </m:oMath>
                  </m:oMathPara>
                </a14:m>
                <a:endParaRPr lang="en-US" sz="3600">
                  <a:solidFill>
                    <a:srgbClr val="000000"/>
                  </a:solidFill>
                  <a:latin typeface="Open Sans"/>
                </a:endParaRPr>
              </a:p>
              <a:p>
                <a:pPr lvl="0"/>
                <a14:m>
                  <m:oMathPara xmlns:m="http://schemas.openxmlformats.org/officeDocument/2006/math">
                    <m:oMathParaPr>
                      <m:jc m:val="centerGroup"/>
                    </m:oMathParaPr>
                    <m:oMath xmlns:m="http://schemas.openxmlformats.org/officeDocument/2006/math">
                      <m:d>
                        <m:dPr>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+2</m:t>
                          </m:r>
                        </m:e>
                      </m:d>
                      <m:d>
                        <m:dPr>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4</m:t>
                          </m:r>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−8−5</m:t>
                          </m:r>
                        </m:e>
                      </m:d>
                      <m:r>
                        <a:rPr lang="en-US" sz="3600" i="1">
                          <a:solidFill>
                            <a:srgbClr val="000000"/>
                          </a:solidFill>
                          <a:latin typeface="Cambria Math" panose="02040503050406030204" pitchFamily="18" charset="0"/>
                        </a:rPr>
                        <m:t>=0</m:t>
                      </m:r>
                    </m:oMath>
                  </m:oMathPara>
                </a14:m>
                <a:endParaRPr lang="en-US" sz="3600">
                  <a:solidFill>
                    <a:srgbClr val="000000"/>
                  </a:solidFill>
                  <a:latin typeface="Open Sans"/>
                </a:endParaRPr>
              </a:p>
              <a:p>
                <a:pPr lvl="0"/>
                <a14:m>
                  <m:oMathPara xmlns:m="http://schemas.openxmlformats.org/officeDocument/2006/math">
                    <m:oMathParaPr>
                      <m:jc m:val="centerGroup"/>
                    </m:oMathParaPr>
                    <m:oMath xmlns:m="http://schemas.openxmlformats.org/officeDocument/2006/math">
                      <m:d>
                        <m:dPr>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+2</m:t>
                          </m:r>
                        </m:e>
                      </m:d>
                      <m:d>
                        <m:dPr>
                          <m:ctrlPr>
                            <a:rPr lang="en-US" sz="3600" i="1">
                              <a:solidFill>
                                <a:srgbClr val="000000"/>
                              </a:solidFill>
                              <a:latin typeface="Cambria Math" panose="02040503050406030204" pitchFamily="18" charset="0"/>
                            </a:rPr>
                          </m:ctrlPr>
                        </m:dPr>
                        <m:e>
                          <m:r>
                            <a:rPr lang="en-US" sz="3600" i="1">
                              <a:solidFill>
                                <a:srgbClr val="000000"/>
                              </a:solidFill>
                              <a:latin typeface="Cambria Math" panose="02040503050406030204" pitchFamily="18" charset="0"/>
                            </a:rPr>
                            <m:t>4</m:t>
                          </m:r>
                          <m:r>
                            <a:rPr lang="en-US" sz="3600" i="1">
                              <a:solidFill>
                                <a:srgbClr val="000000"/>
                              </a:solidFill>
                              <a:latin typeface="Cambria Math" panose="02040503050406030204" pitchFamily="18" charset="0"/>
                            </a:rPr>
                            <m:t>𝑥</m:t>
                          </m:r>
                          <m:r>
                            <a:rPr lang="en-US" sz="3600" i="1">
                              <a:solidFill>
                                <a:srgbClr val="000000"/>
                              </a:solidFill>
                              <a:latin typeface="Cambria Math" panose="02040503050406030204" pitchFamily="18" charset="0"/>
                            </a:rPr>
                            <m:t>−13</m:t>
                          </m:r>
                        </m:e>
                      </m:d>
                      <m:r>
                        <a:rPr lang="en-US" sz="3600" i="1">
                          <a:solidFill>
                            <a:srgbClr val="000000"/>
                          </a:solidFill>
                          <a:latin typeface="Cambria Math" panose="02040503050406030204" pitchFamily="18" charset="0"/>
                        </a:rPr>
                        <m:t>=0</m:t>
                      </m:r>
                    </m:oMath>
                  </m:oMathPara>
                </a14:m>
                <a:endParaRPr lang="en-US" sz="3600">
                  <a:solidFill>
                    <a:srgbClr val="000000"/>
                  </a:solidFill>
                  <a:latin typeface="Open Sans"/>
                </a:endParaRPr>
              </a:p>
            </p:txBody>
          </p:sp>
        </mc:Choice>
        <mc:Fallback xmlns="">
          <p:sp>
            <p:nvSpPr>
              <p:cNvPr id="6" name="Rectangle 5"/>
              <p:cNvSpPr>
                <a:spLocks noRot="1" noChangeAspect="1" noMove="1" noResize="1" noEditPoints="1" noAdjustHandles="1" noChangeArrowheads="1" noChangeShapeType="1" noTextEdit="1"/>
              </p:cNvSpPr>
              <p:nvPr/>
            </p:nvSpPr>
            <p:spPr>
              <a:xfrm>
                <a:off x="2922988" y="2227606"/>
                <a:ext cx="9144000" cy="2862322"/>
              </a:xfrm>
              <a:prstGeom prst="rect">
                <a:avLst/>
              </a:prstGeom>
              <a:blipFill rotWithShape="0">
                <a:blip r:embed="rId8"/>
                <a:stretch>
                  <a:fillRect l="-2000" t="-3617"/>
                </a:stretch>
              </a:blipFill>
            </p:spPr>
            <p:txBody>
              <a:bodyPr/>
              <a:lstStyle/>
              <a:p>
                <a:r>
                  <a:rPr lang="en-US">
                    <a:noFill/>
                  </a:rPr>
                  <a:t> </a:t>
                </a:r>
              </a:p>
            </p:txBody>
          </p:sp>
        </mc:Fallback>
      </mc:AlternateContent>
      <p:sp>
        <p:nvSpPr>
          <p:cNvPr id="8" name="Rectangle 7"/>
          <p:cNvSpPr/>
          <p:nvPr/>
        </p:nvSpPr>
        <p:spPr>
          <a:xfrm>
            <a:off x="2922988" y="5288905"/>
            <a:ext cx="11412098" cy="646331"/>
          </a:xfrm>
          <a:prstGeom prst="rect">
            <a:avLst/>
          </a:prstGeom>
        </p:spPr>
        <p:txBody>
          <a:bodyPr wrap="none">
            <a:spAutoFit/>
          </a:bodyPr>
          <a:lstStyle/>
          <a:p>
            <a:pPr lvl="0" eaLnBrk="0" fontAlgn="base" hangingPunct="0">
              <a:spcBef>
                <a:spcPct val="0"/>
              </a:spcBef>
              <a:spcAft>
                <a:spcPct val="0"/>
              </a:spcAft>
            </a:pPr>
            <a:r>
              <a:rPr lang="en-US" sz="3600">
                <a:solidFill>
                  <a:srgbClr val="000000"/>
                </a:solidFill>
                <a:latin typeface="Arial (Body)"/>
              </a:rPr>
              <a:t>Để giải phương trình trên, ta giải hai phương trình sau:</a:t>
            </a:r>
            <a:endParaRPr lang="en-US" sz="3600">
              <a:latin typeface="Arial (Body)"/>
            </a:endParaRPr>
          </a:p>
        </p:txBody>
      </p:sp>
    </p:spTree>
    <p:extLst>
      <p:ext uri="{BB962C8B-B14F-4D97-AF65-F5344CB8AC3E}">
        <p14:creationId xmlns:p14="http://schemas.microsoft.com/office/powerpoint/2010/main" val="36262100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6"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532632" y="195393"/>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smtClean="0">
                <a:solidFill>
                  <a:schemeClr val="lt1"/>
                </a:solidFill>
                <a:latin typeface="Arial"/>
                <a:ea typeface="Arial"/>
                <a:cs typeface="Arial"/>
                <a:sym typeface="Arial"/>
              </a:rPr>
              <a:t>Ví dụ 3</a:t>
            </a:r>
            <a:endParaRPr sz="3600" b="1" dirty="0">
              <a:solidFill>
                <a:schemeClr val="lt1"/>
              </a:solidFill>
              <a:latin typeface="Arial"/>
              <a:ea typeface="Arial"/>
              <a:cs typeface="Arial"/>
              <a:sym typeface="Arial"/>
            </a:endParaRPr>
          </a:p>
        </p:txBody>
      </p:sp>
      <p:sp>
        <p:nvSpPr>
          <p:cNvPr id="17" name="Rectangle 16"/>
          <p:cNvSpPr/>
          <p:nvPr/>
        </p:nvSpPr>
        <p:spPr>
          <a:xfrm>
            <a:off x="532632" y="252066"/>
            <a:ext cx="17107802" cy="820674"/>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Arial" panose="020B0604020202020204" pitchFamily="34" charset="0"/>
              </a:rPr>
              <a:t>				</a:t>
            </a:r>
            <a:r>
              <a:rPr lang="en-US" sz="3600" kern="100">
                <a:latin typeface="Arial" panose="020B0604020202020204" pitchFamily="34" charset="0"/>
                <a:ea typeface="Times New Roman" panose="02020603050405020304" pitchFamily="18" charset="0"/>
                <a:cs typeface="Arial" panose="020B0604020202020204" pitchFamily="34" charset="0"/>
              </a:rPr>
              <a:t>	</a:t>
            </a:r>
            <a:r>
              <a:rPr lang="en-US" sz="3600" kern="100" smtClean="0">
                <a:latin typeface="Arial" panose="020B0604020202020204" pitchFamily="34" charset="0"/>
                <a:ea typeface="Times New Roman" panose="02020603050405020304" pitchFamily="18" charset="0"/>
                <a:cs typeface="Arial" panose="020B0604020202020204" pitchFamily="34" charset="0"/>
              </a:rPr>
              <a:t>Giải bài toán nêu trong phần mở đầu.</a:t>
            </a:r>
            <a:endParaRPr lang="en-US" sz="3600" kern="100" dirty="0">
              <a:latin typeface="Arial" panose="020B0604020202020204" pitchFamily="34" charset="0"/>
              <a:ea typeface="Calibri" panose="020F0502020204030204" pitchFamily="34" charset="0"/>
              <a:cs typeface="Arial" panose="020B0604020202020204" pitchFamily="34" charset="0"/>
            </a:endParaRPr>
          </a:p>
        </p:txBody>
      </p:sp>
      <p:grpSp>
        <p:nvGrpSpPr>
          <p:cNvPr id="18" name="Google Shape;305;p14"/>
          <p:cNvGrpSpPr/>
          <p:nvPr/>
        </p:nvGrpSpPr>
        <p:grpSpPr>
          <a:xfrm flipH="1">
            <a:off x="-17206" y="1730811"/>
            <a:ext cx="1699513" cy="1188276"/>
            <a:chOff x="7890477" y="787864"/>
            <a:chExt cx="2022200" cy="1289304"/>
          </a:xfrm>
        </p:grpSpPr>
        <p:pic>
          <p:nvPicPr>
            <p:cNvPr id="19"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7" name="Picture 26"/>
          <p:cNvPicPr>
            <a:picLocks noChangeAspect="1"/>
          </p:cNvPicPr>
          <p:nvPr/>
        </p:nvPicPr>
        <p:blipFill>
          <a:blip r:embed="rId3"/>
          <a:stretch>
            <a:fillRect/>
          </a:stretch>
        </p:blipFill>
        <p:spPr>
          <a:xfrm rot="21128703">
            <a:off x="16729032" y="-717169"/>
            <a:ext cx="2085013" cy="1774090"/>
          </a:xfrm>
          <a:prstGeom prst="rect">
            <a:avLst/>
          </a:prstGeom>
        </p:spPr>
      </p:pic>
      <p:pic>
        <p:nvPicPr>
          <p:cNvPr id="4" name="Picture 38">
            <a:extLst>
              <a:ext uri="{FF2B5EF4-FFF2-40B4-BE49-F238E27FC236}">
                <a16:creationId xmlns="" xmlns:a16="http://schemas.microsoft.com/office/drawing/2014/main" id="{30B27C80-5618-6D67-A2A3-3078B05827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5980090" y="7931991"/>
            <a:ext cx="2307909" cy="2355009"/>
          </a:xfrm>
          <a:prstGeom prst="rect">
            <a:avLst/>
          </a:prstGeom>
        </p:spPr>
      </p:pic>
      <p:sp>
        <p:nvSpPr>
          <p:cNvPr id="5" name="TextBox 4">
            <a:extLst>
              <a:ext uri="{FF2B5EF4-FFF2-40B4-BE49-F238E27FC236}">
                <a16:creationId xmlns="" xmlns:a16="http://schemas.microsoft.com/office/drawing/2014/main" id="{BB65C653-BF85-2D21-C659-5F92A0504273}"/>
              </a:ext>
            </a:extLst>
          </p:cNvPr>
          <p:cNvSpPr txBox="1"/>
          <p:nvPr/>
        </p:nvSpPr>
        <p:spPr>
          <a:xfrm>
            <a:off x="1645572" y="9069621"/>
            <a:ext cx="14800006" cy="923330"/>
          </a:xfrm>
          <a:prstGeom prst="rect">
            <a:avLst/>
          </a:prstGeom>
          <a:noFill/>
        </p:spPr>
        <p:txBody>
          <a:bodyPr wrap="square">
            <a:spAutoFit/>
          </a:bodyPr>
          <a:lstStyle/>
          <a:p>
            <a:pPr algn="just">
              <a:lnSpc>
                <a:spcPct val="150000"/>
              </a:lnSpc>
              <a:spcAft>
                <a:spcPts val="800"/>
              </a:spcAft>
              <a:defRPr/>
            </a:pPr>
            <a:r>
              <a:rPr lang="en-US" sz="3600" kern="100" smtClean="0">
                <a:solidFill>
                  <a:prstClr val="black"/>
                </a:solidFill>
                <a:latin typeface="Arial" panose="020B0604020202020204" pitchFamily="34" charset="0"/>
                <a:ea typeface="Calibri" panose="020F0502020204030204" pitchFamily="34" charset="0"/>
                <a:cs typeface="Arial" panose="020B0604020202020204" pitchFamily="34" charset="0"/>
              </a:rPr>
              <a:t>Do x &gt; 50 nên x = 75. Vậy độ dài cạnh của khu đất là 75m.</a:t>
            </a:r>
            <a:endParaRPr lang="en-US" sz="3600" kern="1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2" name="Rectangle 1"/>
          <p:cNvSpPr/>
          <p:nvPr/>
        </p:nvSpPr>
        <p:spPr>
          <a:xfrm>
            <a:off x="1737477" y="1694365"/>
            <a:ext cx="14196515" cy="820674"/>
          </a:xfrm>
          <a:prstGeom prst="rect">
            <a:avLst/>
          </a:prstGeom>
        </p:spPr>
        <p:txBody>
          <a:bodyPr wrap="none">
            <a:spAutoFit/>
          </a:bodyPr>
          <a:lstStyle/>
          <a:p>
            <a:pPr algn="just">
              <a:lnSpc>
                <a:spcPct val="150000"/>
              </a:lnSpc>
              <a:spcAft>
                <a:spcPts val="800"/>
              </a:spcAft>
              <a:defRPr/>
            </a:pPr>
            <a:r>
              <a:rPr lang="en-US" sz="3600" kern="100">
                <a:solidFill>
                  <a:prstClr val="black"/>
                </a:solidFill>
                <a:latin typeface="Arial" panose="020B0604020202020204" pitchFamily="34" charset="0"/>
                <a:ea typeface="Times New Roman" panose="02020603050405020304" pitchFamily="18" charset="0"/>
                <a:cs typeface="Arial" panose="020B0604020202020204" pitchFamily="34" charset="0"/>
              </a:rPr>
              <a:t>Gọi độ dài cạnh của khu đất có dạng hình vuông là x (m) với x &gt; 50. </a:t>
            </a:r>
          </a:p>
        </p:txBody>
      </p:sp>
      <p:sp>
        <p:nvSpPr>
          <p:cNvPr id="3" name="Rectangle 2"/>
          <p:cNvSpPr/>
          <p:nvPr/>
        </p:nvSpPr>
        <p:spPr>
          <a:xfrm>
            <a:off x="1723622" y="2566861"/>
            <a:ext cx="13821412" cy="820674"/>
          </a:xfrm>
          <a:prstGeom prst="rect">
            <a:avLst/>
          </a:prstGeom>
        </p:spPr>
        <p:txBody>
          <a:bodyPr wrap="none">
            <a:spAutoFit/>
          </a:bodyPr>
          <a:lstStyle/>
          <a:p>
            <a:pPr lvl="0" algn="just">
              <a:lnSpc>
                <a:spcPct val="150000"/>
              </a:lnSpc>
              <a:spcAft>
                <a:spcPts val="800"/>
              </a:spcAft>
              <a:defRPr/>
            </a:pPr>
            <a:r>
              <a:rPr lang="en-US" sz="3600" kern="100">
                <a:solidFill>
                  <a:prstClr val="black"/>
                </a:solidFill>
                <a:latin typeface="Arial" panose="020B0604020202020204" pitchFamily="34" charset="0"/>
                <a:ea typeface="Times New Roman" panose="02020603050405020304" pitchFamily="18" charset="0"/>
                <a:cs typeface="Arial" panose="020B0604020202020204" pitchFamily="34" charset="0"/>
              </a:rPr>
              <a:t>Chiều dài và chiều rộng bể bơi lần lượt là x – 25 (m) và x – 50 (m).</a:t>
            </a:r>
          </a:p>
        </p:txBody>
      </p:sp>
      <p:sp>
        <p:nvSpPr>
          <p:cNvPr id="6" name="Rectangle 5"/>
          <p:cNvSpPr/>
          <p:nvPr/>
        </p:nvSpPr>
        <p:spPr>
          <a:xfrm>
            <a:off x="1803723" y="3562961"/>
            <a:ext cx="8922635" cy="820674"/>
          </a:xfrm>
          <a:prstGeom prst="rect">
            <a:avLst/>
          </a:prstGeom>
        </p:spPr>
        <p:txBody>
          <a:bodyPr wrap="none">
            <a:spAutoFit/>
          </a:bodyPr>
          <a:lstStyle/>
          <a:p>
            <a:pPr lvl="0" algn="just">
              <a:lnSpc>
                <a:spcPct val="150000"/>
              </a:lnSpc>
              <a:spcAft>
                <a:spcPts val="800"/>
              </a:spcAft>
              <a:defRPr/>
            </a:pP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Diện tích mảnh đất là: (x – 50)(x – 25) (m</a:t>
            </a:r>
            <a:r>
              <a:rPr lang="en-US" sz="3600" kern="100" baseline="30000">
                <a:solidFill>
                  <a:prstClr val="black"/>
                </a:solidFill>
                <a:latin typeface="Arial" panose="020B0604020202020204" pitchFamily="34" charset="0"/>
                <a:ea typeface="Calibri" panose="020F0502020204030204" pitchFamily="34" charset="0"/>
                <a:cs typeface="Arial" panose="020B0604020202020204" pitchFamily="34" charset="0"/>
              </a:rPr>
              <a:t>2</a:t>
            </a: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a:t>
            </a:r>
          </a:p>
        </p:txBody>
      </p:sp>
      <p:sp>
        <p:nvSpPr>
          <p:cNvPr id="7" name="Rectangle 6"/>
          <p:cNvSpPr/>
          <p:nvPr/>
        </p:nvSpPr>
        <p:spPr>
          <a:xfrm>
            <a:off x="1803723" y="4462201"/>
            <a:ext cx="9144000" cy="4657685"/>
          </a:xfrm>
          <a:prstGeom prst="rect">
            <a:avLst/>
          </a:prstGeom>
        </p:spPr>
        <p:txBody>
          <a:bodyPr>
            <a:spAutoFit/>
          </a:bodyPr>
          <a:lstStyle/>
          <a:p>
            <a:pPr lvl="0" algn="just">
              <a:lnSpc>
                <a:spcPct val="150000"/>
              </a:lnSpc>
              <a:spcAft>
                <a:spcPts val="800"/>
              </a:spcAft>
              <a:defRPr/>
            </a:pP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Ta có phương trình: (x – 50)(x – 25) = 1250</a:t>
            </a:r>
          </a:p>
          <a:p>
            <a:pPr algn="just">
              <a:lnSpc>
                <a:spcPct val="150000"/>
              </a:lnSpc>
              <a:spcAft>
                <a:spcPts val="800"/>
              </a:spcAft>
              <a:defRPr/>
            </a:pP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(x – 50)(x – 25) – 1250 = 0</a:t>
            </a:r>
          </a:p>
          <a:p>
            <a:pPr algn="just">
              <a:lnSpc>
                <a:spcPct val="150000"/>
              </a:lnSpc>
              <a:spcAft>
                <a:spcPts val="800"/>
              </a:spcAft>
              <a:defRPr/>
            </a:pP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x</a:t>
            </a:r>
            <a:r>
              <a:rPr lang="en-US" sz="3600" kern="100" baseline="30000">
                <a:solidFill>
                  <a:prstClr val="black"/>
                </a:solidFill>
                <a:latin typeface="Arial" panose="020B0604020202020204" pitchFamily="34" charset="0"/>
                <a:ea typeface="Calibri" panose="020F0502020204030204" pitchFamily="34" charset="0"/>
                <a:cs typeface="Arial" panose="020B0604020202020204" pitchFamily="34" charset="0"/>
              </a:rPr>
              <a:t>2</a:t>
            </a: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 – 75x = 0</a:t>
            </a:r>
          </a:p>
          <a:p>
            <a:pPr algn="just">
              <a:lnSpc>
                <a:spcPct val="150000"/>
              </a:lnSpc>
              <a:spcAft>
                <a:spcPts val="800"/>
              </a:spcAft>
              <a:defRPr/>
            </a:pP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x(x – 75) = 0</a:t>
            </a:r>
          </a:p>
          <a:p>
            <a:pPr algn="just">
              <a:lnSpc>
                <a:spcPct val="150000"/>
              </a:lnSpc>
              <a:spcAft>
                <a:spcPts val="800"/>
              </a:spcAft>
              <a:defRPr/>
            </a:pP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x = 0 hoặc x = 75.</a:t>
            </a:r>
          </a:p>
        </p:txBody>
      </p:sp>
    </p:spTree>
    <p:extLst>
      <p:ext uri="{BB962C8B-B14F-4D97-AF65-F5344CB8AC3E}">
        <p14:creationId xmlns:p14="http://schemas.microsoft.com/office/powerpoint/2010/main" val="11850075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p:tgtEl>
                                          <p:spTgt spid="16"/>
                                        </p:tgtEl>
                                        <p:attrNameLst>
                                          <p:attrName>ppt_w</p:attrName>
                                        </p:attrNameLst>
                                      </p:cBhvr>
                                      <p:tavLst>
                                        <p:tav tm="0">
                                          <p:val>
                                            <p:strVal val="0"/>
                                          </p:val>
                                        </p:tav>
                                        <p:tav tm="100000">
                                          <p:val>
                                            <p:strVal val="#ppt_w"/>
                                          </p:val>
                                        </p:tav>
                                      </p:tavLst>
                                    </p:anim>
                                    <p:anim calcmode="lin" valueType="num">
                                      <p:cBhvr additive="base">
                                        <p:cTn id="13" dur="500"/>
                                        <p:tgtEl>
                                          <p:spTgt spid="16"/>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P spid="2" grpId="0"/>
      <p:bldP spid="3"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5998" y="1714500"/>
            <a:ext cx="13362212" cy="2743200"/>
            <a:chOff x="2193759" y="2917658"/>
            <a:chExt cx="13362212" cy="2743200"/>
          </a:xfrm>
        </p:grpSpPr>
        <p:grpSp>
          <p:nvGrpSpPr>
            <p:cNvPr id="40" name="Group 4"/>
            <p:cNvGrpSpPr/>
            <p:nvPr/>
          </p:nvGrpSpPr>
          <p:grpSpPr>
            <a:xfrm>
              <a:off x="2193759" y="2917658"/>
              <a:ext cx="13335000" cy="2743200"/>
              <a:chOff x="-335748" y="0"/>
              <a:chExt cx="8393709" cy="2579249"/>
            </a:xfrm>
          </p:grpSpPr>
          <p:sp>
            <p:nvSpPr>
              <p:cNvPr id="42" name="Freeform 5"/>
              <p:cNvSpPr/>
              <p:nvPr/>
            </p:nvSpPr>
            <p:spPr>
              <a:xfrm>
                <a:off x="-335748" y="12700"/>
                <a:ext cx="8393708" cy="2566549"/>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335747" y="0"/>
                <a:ext cx="8393708" cy="2579249"/>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2220973" y="3706951"/>
              <a:ext cx="13334998" cy="131574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53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nl-NL" sz="53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nl-NL" sz="53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PHƯƠNG</a:t>
              </a:r>
              <a:r>
                <a:rPr kumimoji="0" lang="nl-NL" sz="5300" b="1" i="0" u="none" strike="noStrike" kern="1200" cap="none" spc="0" normalizeH="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TRÌNH CHỨA ẨN Ở MẪU</a:t>
              </a:r>
              <a:endParaRPr kumimoji="0" lang="en-US" sz="53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3036921847"/>
      </p:ext>
    </p:extLst>
  </p:cSld>
  <p:clrMapOvr>
    <a:masterClrMapping/>
  </p:clrMapOvr>
  <p:transition spd="med">
    <p:circl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958049">
            <a:off x="16894293" y="-464793"/>
            <a:ext cx="1659102" cy="1732744"/>
          </a:xfrm>
          <a:prstGeom prst="rect">
            <a:avLst/>
          </a:prstGeom>
        </p:spPr>
      </p:pic>
      <p:sp>
        <p:nvSpPr>
          <p:cNvPr id="25" name="Google Shape;169;p5"/>
          <p:cNvSpPr/>
          <p:nvPr/>
        </p:nvSpPr>
        <p:spPr>
          <a:xfrm>
            <a:off x="262375" y="79034"/>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prstClr val="white"/>
                </a:solidFill>
                <a:effectLst/>
                <a:uLnTx/>
                <a:uFillTx/>
                <a:latin typeface="Arial"/>
                <a:ea typeface="Arial"/>
                <a:cs typeface="Arial"/>
                <a:sym typeface="Arial"/>
              </a:rPr>
              <a:t>HĐ2</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29" name="Picture 4"/>
          <p:cNvPicPr>
            <a:picLocks noChangeAspect="1"/>
          </p:cNvPicPr>
          <p:nvPr/>
        </p:nvPicPr>
        <p:blipFill>
          <a:blip r:embed="rId3"/>
          <a:srcRect/>
          <a:stretch>
            <a:fillRect/>
          </a:stretch>
        </p:blipFill>
        <p:spPr>
          <a:xfrm rot="-712563">
            <a:off x="-394439" y="9157536"/>
            <a:ext cx="1361733" cy="1147657"/>
          </a:xfrm>
          <a:prstGeom prst="rect">
            <a:avLst/>
          </a:prstGeom>
        </p:spPr>
      </p:pic>
      <p:pic>
        <p:nvPicPr>
          <p:cNvPr id="30" name="Picture 7"/>
          <p:cNvPicPr>
            <a:picLocks noChangeAspect="1"/>
          </p:cNvPicPr>
          <p:nvPr/>
        </p:nvPicPr>
        <p:blipFill>
          <a:blip r:embed="rId4"/>
          <a:srcRect/>
          <a:stretch>
            <a:fillRect/>
          </a:stretch>
        </p:blipFill>
        <p:spPr>
          <a:xfrm rot="21365319" flipH="1">
            <a:off x="16626357" y="8358207"/>
            <a:ext cx="4420396" cy="4149646"/>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2789903" y="-106191"/>
                <a:ext cx="16566650" cy="2336665"/>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Calibri" panose="020F0502020204030204" pitchFamily="34" charset="0"/>
                    <a:cs typeface="Times New Roman" panose="02020603050405020304" pitchFamily="18" charset="0"/>
                  </a:rPr>
                  <a:t>Cho phương trình: </a:t>
                </a:r>
                <a14:m>
                  <m:oMath xmlns:m="http://schemas.openxmlformats.org/officeDocument/2006/math">
                    <m:f>
                      <m:fPr>
                        <m:ctrlPr>
                          <a:rPr lang="en-US" sz="4000" i="1" kern="100" smtClean="0">
                            <a:latin typeface="Cambria Math" panose="02040503050406030204" pitchFamily="18" charset="0"/>
                            <a:cs typeface="Times New Roman" panose="02020603050405020304" pitchFamily="18" charset="0"/>
                          </a:rPr>
                        </m:ctrlPr>
                      </m:fPr>
                      <m:num>
                        <m:r>
                          <a:rPr lang="en-US" sz="4000" b="0" i="1" kern="100" smtClean="0">
                            <a:latin typeface="Cambria Math" panose="02040503050406030204" pitchFamily="18" charset="0"/>
                            <a:cs typeface="Times New Roman" panose="02020603050405020304" pitchFamily="18" charset="0"/>
                          </a:rPr>
                          <m:t>𝑥</m:t>
                        </m:r>
                        <m:r>
                          <a:rPr lang="en-US" sz="4000" b="0" i="1" kern="100" smtClean="0">
                            <a:latin typeface="Cambria Math" panose="02040503050406030204" pitchFamily="18" charset="0"/>
                            <a:cs typeface="Times New Roman" panose="02020603050405020304" pitchFamily="18" charset="0"/>
                          </a:rPr>
                          <m:t>+2</m:t>
                        </m:r>
                      </m:num>
                      <m:den>
                        <m:r>
                          <a:rPr lang="en-US" sz="4000" b="0" i="1" kern="100" smtClean="0">
                            <a:latin typeface="Cambria Math" panose="02040503050406030204" pitchFamily="18" charset="0"/>
                            <a:cs typeface="Times New Roman" panose="02020603050405020304" pitchFamily="18" charset="0"/>
                          </a:rPr>
                          <m:t>𝑥</m:t>
                        </m:r>
                      </m:den>
                    </m:f>
                    <m:r>
                      <a:rPr lang="en-US" sz="4000" b="0" i="1" kern="100" smtClean="0">
                        <a:latin typeface="Cambria Math" panose="02040503050406030204" pitchFamily="18" charset="0"/>
                        <a:cs typeface="Times New Roman" panose="02020603050405020304" pitchFamily="18" charset="0"/>
                      </a:rPr>
                      <m:t>=</m:t>
                    </m:r>
                    <m:f>
                      <m:fPr>
                        <m:ctrlPr>
                          <a:rPr lang="en-US" sz="4000" b="0" i="1" kern="100" smtClean="0">
                            <a:latin typeface="Cambria Math" panose="02040503050406030204" pitchFamily="18" charset="0"/>
                            <a:cs typeface="Times New Roman" panose="02020603050405020304" pitchFamily="18" charset="0"/>
                          </a:rPr>
                        </m:ctrlPr>
                      </m:fPr>
                      <m:num>
                        <m:r>
                          <a:rPr lang="en-US" sz="4000" b="0" i="1" kern="100" smtClean="0">
                            <a:latin typeface="Cambria Math" panose="02040503050406030204" pitchFamily="18" charset="0"/>
                            <a:cs typeface="Times New Roman" panose="02020603050405020304" pitchFamily="18" charset="0"/>
                          </a:rPr>
                          <m:t>𝑥</m:t>
                        </m:r>
                        <m:r>
                          <a:rPr lang="en-US" sz="4000" b="0" i="1" kern="100" smtClean="0">
                            <a:latin typeface="Cambria Math" panose="02040503050406030204" pitchFamily="18" charset="0"/>
                            <a:cs typeface="Times New Roman" panose="02020603050405020304" pitchFamily="18" charset="0"/>
                          </a:rPr>
                          <m:t>−3</m:t>
                        </m:r>
                      </m:num>
                      <m:den>
                        <m:r>
                          <a:rPr lang="en-US" sz="4000" b="0" i="1" kern="100" smtClean="0">
                            <a:latin typeface="Cambria Math" panose="02040503050406030204" pitchFamily="18" charset="0"/>
                            <a:cs typeface="Times New Roman" panose="02020603050405020304" pitchFamily="18" charset="0"/>
                          </a:rPr>
                          <m:t>𝑥</m:t>
                        </m:r>
                        <m:r>
                          <a:rPr lang="en-US" sz="4000" b="0" i="1" kern="100" smtClean="0">
                            <a:latin typeface="Cambria Math" panose="02040503050406030204" pitchFamily="18" charset="0"/>
                            <a:cs typeface="Times New Roman" panose="02020603050405020304" pitchFamily="18" charset="0"/>
                          </a:rPr>
                          <m:t>−2</m:t>
                        </m:r>
                      </m:den>
                    </m:f>
                  </m:oMath>
                </a14:m>
                <a:r>
                  <a:rPr lang="en-US" sz="3600" kern="1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3600" kern="100" smtClean="0">
                    <a:effectLst/>
                    <a:latin typeface="Calibri" panose="020F0502020204030204" pitchFamily="34" charset="0"/>
                    <a:ea typeface="Calibri" panose="020F0502020204030204" pitchFamily="34" charset="0"/>
                    <a:cs typeface="Times New Roman" panose="02020603050405020304" pitchFamily="18" charset="0"/>
                  </a:rPr>
                  <a:t>(1)</a:t>
                </a:r>
              </a:p>
              <a:p>
                <a:pPr>
                  <a:lnSpc>
                    <a:spcPct val="150000"/>
                  </a:lnSpc>
                  <a:spcAft>
                    <a:spcPts val="800"/>
                  </a:spcAft>
                </a:pPr>
                <a:r>
                  <a:rPr lang="en-US" sz="3600" kern="100" smtClean="0">
                    <a:latin typeface="Calibri" panose="020F0502020204030204" pitchFamily="34" charset="0"/>
                    <a:ea typeface="Calibri" panose="020F0502020204030204" pitchFamily="34" charset="0"/>
                    <a:cs typeface="Times New Roman" panose="02020603050405020304" pitchFamily="18" charset="0"/>
                  </a:rPr>
                  <a:t>Tìm điều kiện của x để cả hai mẫu thức có trong phương trình (1) khác 0.</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789903" y="-106191"/>
                <a:ext cx="16566650" cy="2336665"/>
              </a:xfrm>
              <a:prstGeom prst="rect">
                <a:avLst/>
              </a:prstGeom>
              <a:blipFill rotWithShape="0">
                <a:blip r:embed="rId5"/>
                <a:stretch>
                  <a:fillRect l="-1141" b="-5483"/>
                </a:stretch>
              </a:blipFill>
            </p:spPr>
            <p:txBody>
              <a:bodyPr/>
              <a:lstStyle/>
              <a:p>
                <a:r>
                  <a:rPr lang="en-US">
                    <a:noFill/>
                  </a:rPr>
                  <a:t> </a:t>
                </a:r>
              </a:p>
            </p:txBody>
          </p:sp>
        </mc:Fallback>
      </mc:AlternateContent>
      <p:sp>
        <p:nvSpPr>
          <p:cNvPr id="9" name="TextBox 8">
            <a:extLst>
              <a:ext uri="{FF2B5EF4-FFF2-40B4-BE49-F238E27FC236}">
                <a16:creationId xmlns="" xmlns:a16="http://schemas.microsoft.com/office/drawing/2014/main" id="{5D178DBC-6948-0C90-FF81-801751A315C4}"/>
              </a:ext>
            </a:extLst>
          </p:cNvPr>
          <p:cNvSpPr txBox="1"/>
          <p:nvPr/>
        </p:nvSpPr>
        <p:spPr>
          <a:xfrm>
            <a:off x="8347966" y="2174702"/>
            <a:ext cx="1529783" cy="820674"/>
          </a:xfrm>
          <a:prstGeom prst="rect">
            <a:avLst/>
          </a:prstGeom>
          <a:noFill/>
        </p:spPr>
        <p:txBody>
          <a:bodyPr wrap="square">
            <a:spAutoFit/>
          </a:bodyPr>
          <a:lstStyle/>
          <a:p>
            <a:pPr algn="just">
              <a:lnSpc>
                <a:spcPct val="150000"/>
              </a:lnSpc>
              <a:spcAft>
                <a:spcPts val="800"/>
              </a:spcAft>
            </a:pPr>
            <a:r>
              <a:rPr lang="en-US" sz="3600" b="1" u="sng" dirty="0" err="1">
                <a:solidFill>
                  <a:srgbClr val="002060"/>
                </a:solidFill>
                <a:effectLst/>
                <a:latin typeface="Arial (Body)"/>
                <a:ea typeface="Arial" panose="020B0604020202020204" pitchFamily="34" charset="0"/>
                <a:cs typeface="Times New Roman" panose="02020603050405020304" pitchFamily="18" charset="0"/>
              </a:rPr>
              <a:t>Gợi</a:t>
            </a:r>
            <a:r>
              <a:rPr lang="en-US" sz="3600" b="1" u="sng" dirty="0">
                <a:solidFill>
                  <a:srgbClr val="002060"/>
                </a:solidFill>
                <a:effectLst/>
                <a:latin typeface="Arial (Body)"/>
                <a:ea typeface="Arial" panose="020B0604020202020204" pitchFamily="34" charset="0"/>
                <a:cs typeface="Times New Roman" panose="02020603050405020304" pitchFamily="18" charset="0"/>
              </a:rPr>
              <a:t> ý</a:t>
            </a:r>
          </a:p>
        </p:txBody>
      </p:sp>
      <p:pic>
        <p:nvPicPr>
          <p:cNvPr id="10" name="Picture 5">
            <a:extLst>
              <a:ext uri="{FF2B5EF4-FFF2-40B4-BE49-F238E27FC236}">
                <a16:creationId xmlns="" xmlns:a16="http://schemas.microsoft.com/office/drawing/2014/main" id="{44B7D0B0-3ABC-9DCC-C6AD-5AA358BBC05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70812" y="3086100"/>
            <a:ext cx="1307998" cy="1209898"/>
          </a:xfrm>
          <a:prstGeom prst="rect">
            <a:avLst/>
          </a:prstGeom>
        </p:spPr>
      </p:pic>
      <p:sp>
        <p:nvSpPr>
          <p:cNvPr id="12" name="TextBox 11">
            <a:extLst>
              <a:ext uri="{FF2B5EF4-FFF2-40B4-BE49-F238E27FC236}">
                <a16:creationId xmlns="" xmlns:a16="http://schemas.microsoft.com/office/drawing/2014/main" id="{597B7177-A9E7-3983-95CB-C9CEFDF2D4BA}"/>
              </a:ext>
            </a:extLst>
          </p:cNvPr>
          <p:cNvSpPr txBox="1"/>
          <p:nvPr/>
        </p:nvSpPr>
        <p:spPr>
          <a:xfrm>
            <a:off x="2819400" y="3276432"/>
            <a:ext cx="13367084" cy="907980"/>
          </a:xfrm>
          <a:prstGeom prst="wedgeRoundRectCallout">
            <a:avLst>
              <a:gd name="adj1" fmla="val -52876"/>
              <a:gd name="adj2" fmla="val 23903"/>
              <a:gd name="adj3" fmla="val 16667"/>
            </a:avLst>
          </a:prstGeom>
          <a:solidFill>
            <a:schemeClr val="bg1"/>
          </a:solidFill>
          <a:ln>
            <a:solidFill>
              <a:srgbClr val="00B0F0"/>
            </a:solidFill>
          </a:ln>
        </p:spPr>
        <p:txBody>
          <a:bodyPr wrap="square">
            <a:spAutoFit/>
          </a:bodyPr>
          <a:lstStyle/>
          <a:p>
            <a:pPr algn="just">
              <a:lnSpc>
                <a:spcPct val="150000"/>
              </a:lnSpc>
              <a:spcBef>
                <a:spcPts val="300"/>
              </a:spcBef>
              <a:spcAft>
                <a:spcPts val="300"/>
              </a:spcAft>
            </a:pPr>
            <a:r>
              <a:rPr lang="en-US"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Phương trình (1) được gọi là phương trình chứa ẩn ở mẫu.</a:t>
            </a:r>
            <a:endParaRPr lang="en-US" sz="3600" dirty="0">
              <a:effectLst/>
              <a:latin typeface="Arial" panose="020B0604020202020204" pitchFamily="34" charset="0"/>
              <a:ea typeface="Arial" panose="020B0604020202020204" pitchFamily="34" charset="0"/>
              <a:cs typeface="Arial" panose="020B0604020202020204" pitchFamily="34" charset="0"/>
            </a:endParaRPr>
          </a:p>
        </p:txBody>
      </p:sp>
      <p:pic>
        <p:nvPicPr>
          <p:cNvPr id="19" name="Picture 5">
            <a:extLst>
              <a:ext uri="{FF2B5EF4-FFF2-40B4-BE49-F238E27FC236}">
                <a16:creationId xmlns="" xmlns:a16="http://schemas.microsoft.com/office/drawing/2014/main" id="{7EAF2F7C-D819-E330-92E1-33B62FAD948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58565" y="5723233"/>
            <a:ext cx="1307998" cy="1209898"/>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 xmlns:a16="http://schemas.microsoft.com/office/drawing/2014/main" id="{FCF6766D-B6B4-739E-E884-BFEA405BB172}"/>
                  </a:ext>
                </a:extLst>
              </p:cNvPr>
              <p:cNvSpPr txBox="1"/>
              <p:nvPr/>
            </p:nvSpPr>
            <p:spPr>
              <a:xfrm>
                <a:off x="2378810" y="5927552"/>
                <a:ext cx="15708665" cy="1021556"/>
              </a:xfrm>
              <a:prstGeom prst="wedgeRoundRectCallout">
                <a:avLst>
                  <a:gd name="adj1" fmla="val -53042"/>
                  <a:gd name="adj2" fmla="val -11855"/>
                  <a:gd name="adj3" fmla="val 16667"/>
                </a:avLst>
              </a:prstGeom>
              <a:solidFill>
                <a:schemeClr val="bg1"/>
              </a:solidFill>
              <a:ln>
                <a:solidFill>
                  <a:srgbClr val="00B0F0"/>
                </a:solidFill>
              </a:ln>
            </p:spPr>
            <p:txBody>
              <a:bodyPr wrap="square">
                <a:spAutoFit/>
              </a:bodyPr>
              <a:lstStyle/>
              <a:p>
                <a:pPr algn="just">
                  <a:lnSpc>
                    <a:spcPct val="150000"/>
                  </a:lnSpc>
                  <a:spcBef>
                    <a:spcPts val="300"/>
                  </a:spcBef>
                  <a:spcAft>
                    <a:spcPts val="300"/>
                  </a:spcAft>
                </a:pPr>
                <a:r>
                  <a:rPr lang="en-US" sz="3600" smtClean="0">
                    <a:solidFill>
                      <a:srgbClr val="000000"/>
                    </a:solidFill>
                    <a:latin typeface="Arial" panose="020B0604020202020204" pitchFamily="34" charset="0"/>
                    <a:ea typeface="Arial" panose="020B0604020202020204" pitchFamily="34" charset="0"/>
                    <a:cs typeface="Arial" panose="020B0604020202020204" pitchFamily="34" charset="0"/>
                  </a:rPr>
                  <a:t>Điều kiện </a:t>
                </a:r>
                <a14:m>
                  <m:oMath xmlns:m="http://schemas.openxmlformats.org/officeDocument/2006/math">
                    <m:r>
                      <a:rPr lang="en-US" sz="3600" b="0" i="1" smtClean="0">
                        <a:solidFill>
                          <a:srgbClr val="000000"/>
                        </a:solidFill>
                        <a:latin typeface="Cambria Math" panose="02040503050406030204" pitchFamily="18" charset="0"/>
                        <a:ea typeface="Arial" panose="020B0604020202020204" pitchFamily="34" charset="0"/>
                        <a:cs typeface="Arial" panose="020B0604020202020204" pitchFamily="34" charset="0"/>
                      </a:rPr>
                      <m:t>𝑥</m:t>
                    </m:r>
                    <m:r>
                      <a:rPr lang="en-US" sz="36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≠0, </m:t>
                    </m:r>
                    <m:r>
                      <a:rPr lang="en-US" sz="36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𝑥</m:t>
                    </m:r>
                    <m:r>
                      <a:rPr lang="en-US" sz="36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≠2</m:t>
                    </m:r>
                  </m:oMath>
                </a14:m>
                <a:r>
                  <a:rPr lang="en-US" sz="3600" dirty="0" smtClean="0">
                    <a:effectLst/>
                    <a:latin typeface="Arial" panose="020B0604020202020204" pitchFamily="34" charset="0"/>
                    <a:ea typeface="Arial" panose="020B0604020202020204" pitchFamily="34" charset="0"/>
                    <a:cs typeface="Arial" panose="020B0604020202020204" pitchFamily="34" charset="0"/>
                  </a:rPr>
                  <a:t> </a:t>
                </a:r>
                <a:r>
                  <a:rPr lang="en-US" sz="3600" smtClean="0">
                    <a:effectLst/>
                    <a:latin typeface="Arial" panose="020B0604020202020204" pitchFamily="34" charset="0"/>
                    <a:ea typeface="Arial" panose="020B0604020202020204" pitchFamily="34" charset="0"/>
                    <a:cs typeface="Arial" panose="020B0604020202020204" pitchFamily="34" charset="0"/>
                  </a:rPr>
                  <a:t>được gọi là điều kiện xác định của phương trình (1).</a:t>
                </a:r>
                <a:endParaRPr lang="en-US" sz="36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0" name="TextBox 19">
                <a:extLst>
                  <a:ext uri="{FF2B5EF4-FFF2-40B4-BE49-F238E27FC236}">
                    <a16:creationId xmlns="" xmlns:a16="http://schemas.microsoft.com/office/drawing/2014/main" xmlns:a14="http://schemas.microsoft.com/office/drawing/2010/main" id="{FCF6766D-B6B4-739E-E884-BFEA405BB172}"/>
                  </a:ext>
                </a:extLst>
              </p:cNvPr>
              <p:cNvSpPr txBox="1">
                <a:spLocks noRot="1" noChangeAspect="1" noMove="1" noResize="1" noEditPoints="1" noAdjustHandles="1" noChangeArrowheads="1" noChangeShapeType="1" noTextEdit="1"/>
              </p:cNvSpPr>
              <p:nvPr/>
            </p:nvSpPr>
            <p:spPr>
              <a:xfrm>
                <a:off x="2378810" y="5927552"/>
                <a:ext cx="15708665" cy="1021556"/>
              </a:xfrm>
              <a:prstGeom prst="wedgeRoundRectCallout">
                <a:avLst>
                  <a:gd name="adj1" fmla="val -53042"/>
                  <a:gd name="adj2" fmla="val -11855"/>
                  <a:gd name="adj3" fmla="val 16667"/>
                </a:avLst>
              </a:prstGeom>
              <a:blipFill rotWithShape="0">
                <a:blip r:embed="rId8"/>
                <a:stretch>
                  <a:fillRect b="-6471"/>
                </a:stretch>
              </a:blipFill>
              <a:ln>
                <a:solidFill>
                  <a:srgbClr val="00B0F0"/>
                </a:solidFill>
              </a:ln>
            </p:spPr>
            <p:txBody>
              <a:bodyPr/>
              <a:lstStyle/>
              <a:p>
                <a:r>
                  <a:rPr lang="en-US">
                    <a:noFill/>
                  </a:rPr>
                  <a:t> </a:t>
                </a:r>
              </a:p>
            </p:txBody>
          </p:sp>
        </mc:Fallback>
      </mc:AlternateContent>
    </p:spTree>
    <p:extLst>
      <p:ext uri="{BB962C8B-B14F-4D97-AF65-F5344CB8AC3E}">
        <p14:creationId xmlns:p14="http://schemas.microsoft.com/office/powerpoint/2010/main" val="635841712"/>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 grpId="0"/>
      <p:bldP spid="12"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2C6B6332-67B8-945B-60CD-EEC95CF8B508}"/>
              </a:ext>
            </a:extLst>
          </p:cNvPr>
          <p:cNvSpPr/>
          <p:nvPr/>
        </p:nvSpPr>
        <p:spPr>
          <a:xfrm>
            <a:off x="381000" y="1714500"/>
            <a:ext cx="5410200" cy="1323439"/>
          </a:xfrm>
          <a:prstGeom prst="rect">
            <a:avLst/>
          </a:prstGeom>
          <a:noFill/>
        </p:spPr>
        <p:txBody>
          <a:bodyPr wrap="square" lIns="91440" tIns="45720" rIns="91440" bIns="45720">
            <a:spAutoFit/>
          </a:bodyPr>
          <a:lstStyle/>
          <a:p>
            <a:pPr algn="ctr"/>
            <a:endParaRPr lang="en-US" sz="8000" b="0" cap="none" spc="0" dirty="0">
              <a:ln w="0"/>
              <a:solidFill>
                <a:schemeClr val="accent1"/>
              </a:solidFill>
              <a:effectLst>
                <a:outerShdw blurRad="38100" dist="25400" dir="5400000" algn="ctr" rotWithShape="0">
                  <a:srgbClr val="6E747A">
                    <a:alpha val="43000"/>
                  </a:srgbClr>
                </a:outerShdw>
              </a:effectLst>
            </a:endParaRPr>
          </a:p>
        </p:txBody>
      </p:sp>
      <p:pic>
        <p:nvPicPr>
          <p:cNvPr id="5" name="6840527375514255555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24600" y="-1"/>
            <a:ext cx="5791200" cy="10295467"/>
          </a:xfrm>
          <a:prstGeom prst="rect">
            <a:avLst/>
          </a:prstGeom>
        </p:spPr>
      </p:pic>
    </p:spTree>
    <p:extLst>
      <p:ext uri="{BB962C8B-B14F-4D97-AF65-F5344CB8AC3E}">
        <p14:creationId xmlns:p14="http://schemas.microsoft.com/office/powerpoint/2010/main" val="338299284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259;p11"/>
          <p:cNvSpPr/>
          <p:nvPr/>
        </p:nvSpPr>
        <p:spPr>
          <a:xfrm>
            <a:off x="679594" y="3400709"/>
            <a:ext cx="16928811" cy="4409791"/>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Arial"/>
              <a:ea typeface="Arial"/>
              <a:cs typeface="Arial"/>
              <a:sym typeface="Arial"/>
            </a:endParaRPr>
          </a:p>
        </p:txBody>
      </p:sp>
      <p:grpSp>
        <p:nvGrpSpPr>
          <p:cNvPr id="4" name="Group 3"/>
          <p:cNvGrpSpPr/>
          <p:nvPr/>
        </p:nvGrpSpPr>
        <p:grpSpPr>
          <a:xfrm>
            <a:off x="6603332" y="486440"/>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1F497D"/>
                  </a:solidFill>
                  <a:effectLst/>
                  <a:uLnTx/>
                  <a:uFillTx/>
                  <a:latin typeface="Arial"/>
                  <a:ea typeface="Arial"/>
                  <a:cs typeface="Arial"/>
                  <a:sym typeface="Arial"/>
                </a:rPr>
                <a:t>KẾT LUẬN</a:t>
              </a:r>
              <a:endParaRPr kumimoji="0" sz="5500" b="1" i="0" u="none" strike="noStrike" kern="1200" cap="none" spc="0" normalizeH="0" baseline="0" noProof="0" dirty="0">
                <a:ln>
                  <a:noFill/>
                </a:ln>
                <a:solidFill>
                  <a:srgbClr val="1F497D"/>
                </a:solidFill>
                <a:effectLst/>
                <a:uLnTx/>
                <a:uFillTx/>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711865" y="7121976"/>
            <a:ext cx="1173320" cy="1045322"/>
          </a:xfrm>
          <a:prstGeom prst="rect">
            <a:avLst/>
          </a:prstGeom>
        </p:spPr>
      </p:pic>
      <p:pic>
        <p:nvPicPr>
          <p:cNvPr id="6" name="Picture 5"/>
          <p:cNvPicPr>
            <a:picLocks noChangeAspect="1"/>
          </p:cNvPicPr>
          <p:nvPr/>
        </p:nvPicPr>
        <p:blipFill>
          <a:blip r:embed="rId4"/>
          <a:stretch>
            <a:fillRect/>
          </a:stretch>
        </p:blipFill>
        <p:spPr>
          <a:xfrm>
            <a:off x="1734327" y="482083"/>
            <a:ext cx="2685274" cy="2680217"/>
          </a:xfrm>
          <a:prstGeom prst="rect">
            <a:avLst/>
          </a:prstGeom>
        </p:spPr>
      </p:pic>
      <p:pic>
        <p:nvPicPr>
          <p:cNvPr id="7" name="Picture 6"/>
          <p:cNvPicPr>
            <a:picLocks noChangeAspect="1"/>
          </p:cNvPicPr>
          <p:nvPr/>
        </p:nvPicPr>
        <p:blipFill>
          <a:blip r:embed="rId5"/>
          <a:stretch>
            <a:fillRect/>
          </a:stretch>
        </p:blipFill>
        <p:spPr>
          <a:xfrm>
            <a:off x="16002000" y="288280"/>
            <a:ext cx="2987299" cy="2517866"/>
          </a:xfrm>
          <a:prstGeom prst="rect">
            <a:avLst/>
          </a:prstGeom>
        </p:spPr>
      </p:pic>
      <p:sp>
        <p:nvSpPr>
          <p:cNvPr id="2" name="Rectangle 1"/>
          <p:cNvSpPr/>
          <p:nvPr/>
        </p:nvSpPr>
        <p:spPr>
          <a:xfrm>
            <a:off x="915525" y="4324498"/>
            <a:ext cx="16383000" cy="2615460"/>
          </a:xfrm>
          <a:prstGeom prst="rect">
            <a:avLst/>
          </a:prstGeom>
        </p:spPr>
        <p:txBody>
          <a:bodyPr wrap="square">
            <a:spAutoFit/>
          </a:bodyPr>
          <a:lstStyle/>
          <a:p>
            <a:pPr algn="just">
              <a:lnSpc>
                <a:spcPct val="150000"/>
              </a:lnSpc>
              <a:spcBef>
                <a:spcPts val="300"/>
              </a:spcBef>
              <a:spcAft>
                <a:spcPts val="300"/>
              </a:spcAft>
            </a:pPr>
            <a:r>
              <a:rPr lang="en-US" sz="3800" smtClean="0">
                <a:solidFill>
                  <a:schemeClr val="bg1"/>
                </a:solidFill>
                <a:latin typeface="Arial" panose="020B0604020202020204" pitchFamily="34" charset="0"/>
                <a:ea typeface="Arial" panose="020B0604020202020204" pitchFamily="34" charset="0"/>
                <a:cs typeface="Arial" panose="020B0604020202020204" pitchFamily="34" charset="0"/>
              </a:rPr>
              <a:t>Trong phương trình chứa ẩn ở mẫu, điều kiện của ẩn để tất cả các mẫu thức trong phương trình đều khác 0 được gọi là </a:t>
            </a:r>
            <a:r>
              <a:rPr lang="en-US" sz="3800" i="1" smtClean="0">
                <a:solidFill>
                  <a:schemeClr val="bg1"/>
                </a:solidFill>
                <a:latin typeface="Arial" panose="020B0604020202020204" pitchFamily="34" charset="0"/>
                <a:ea typeface="Arial" panose="020B0604020202020204" pitchFamily="34" charset="0"/>
                <a:cs typeface="Arial" panose="020B0604020202020204" pitchFamily="34" charset="0"/>
              </a:rPr>
              <a:t>điều kiện xác định của phương trình.</a:t>
            </a:r>
            <a:endParaRPr lang="en-US" sz="3800" i="1"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164334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anim calcmode="lin" valueType="num">
                                      <p:cBhvr>
                                        <p:cTn id="18" dur="500" fill="hold"/>
                                        <p:tgtEl>
                                          <p:spTgt spid="28"/>
                                        </p:tgtEl>
                                        <p:attrNameLst>
                                          <p:attrName>ppt_x</p:attrName>
                                        </p:attrNameLst>
                                      </p:cBhvr>
                                      <p:tavLst>
                                        <p:tav tm="0">
                                          <p:val>
                                            <p:strVal val="#ppt_x"/>
                                          </p:val>
                                        </p:tav>
                                        <p:tav tm="100000">
                                          <p:val>
                                            <p:strVal val="#ppt_x"/>
                                          </p:val>
                                        </p:tav>
                                      </p:tavLst>
                                    </p:anim>
                                    <p:anim calcmode="lin" valueType="num">
                                      <p:cBhvr>
                                        <p:cTn id="19" dur="5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1066417" y="411248"/>
            <a:ext cx="2351175"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4</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a:off x="13944600" y="2999109"/>
            <a:ext cx="1700394" cy="1188276"/>
            <a:chOff x="7890477" y="787864"/>
            <a:chExt cx="2022200" cy="1289304"/>
          </a:xfrm>
        </p:grpSpPr>
        <p:pic>
          <p:nvPicPr>
            <p:cNvPr id="17"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14" name="Rectangle 13"/>
              <p:cNvSpPr/>
              <p:nvPr/>
            </p:nvSpPr>
            <p:spPr>
              <a:xfrm>
                <a:off x="1194998" y="437394"/>
                <a:ext cx="15344299" cy="2280240"/>
              </a:xfrm>
              <a:prstGeom prst="rect">
                <a:avLst/>
              </a:prstGeom>
            </p:spPr>
            <p:txBody>
              <a:bodyPr wrap="square">
                <a:spAutoFit/>
              </a:bodyPr>
              <a:lstStyle/>
              <a:p>
                <a:pPr>
                  <a:lnSpc>
                    <a:spcPct val="150000"/>
                  </a:lnSpc>
                  <a:spcAft>
                    <a:spcPts val="800"/>
                  </a:spcAft>
                </a:pP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a:latin typeface="Arial" panose="020B0604020202020204" pitchFamily="34" charset="0"/>
                    <a:ea typeface="Times New Roman" panose="02020603050405020304" pitchFamily="18" charset="0"/>
                    <a:cs typeface="Times New Roman" panose="02020603050405020304" pitchFamily="18" charset="0"/>
                  </a:rPr>
                  <a:t>    </a:t>
                </a:r>
                <a:r>
                  <a:rPr lang="en-US" sz="3800" kern="100" smtClean="0">
                    <a:latin typeface="Arial" panose="020B0604020202020204" pitchFamily="34" charset="0"/>
                    <a:ea typeface="Times New Roman" panose="02020603050405020304" pitchFamily="18" charset="0"/>
                    <a:cs typeface="Times New Roman" panose="02020603050405020304" pitchFamily="18" charset="0"/>
                  </a:rPr>
                  <a:t>Tìm điều kiện xác định của mỗi phương trình sau:</a:t>
                </a:r>
              </a:p>
              <a:p>
                <a:pPr>
                  <a:lnSpc>
                    <a:spcPct val="150000"/>
                  </a:lnSpc>
                  <a:spcAft>
                    <a:spcPts val="800"/>
                  </a:spcAft>
                </a:pPr>
                <a:r>
                  <a:rPr lang="en-US" sz="3800" kern="100" smtClean="0">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f>
                      <m:fPr>
                        <m:ctrlPr>
                          <a:rPr lang="en-US" sz="3800" i="1" kern="100" smtClean="0">
                            <a:latin typeface="Cambria Math" panose="02040503050406030204" pitchFamily="18" charset="0"/>
                            <a:cs typeface="Times New Roman" panose="02020603050405020304" pitchFamily="18" charset="0"/>
                          </a:rPr>
                        </m:ctrlPr>
                      </m:fPr>
                      <m:num>
                        <m:r>
                          <a:rPr lang="en-US" sz="3800" b="0" i="1" kern="100" smtClean="0">
                            <a:latin typeface="Cambria Math" panose="02040503050406030204" pitchFamily="18" charset="0"/>
                            <a:cs typeface="Times New Roman" panose="02020603050405020304" pitchFamily="18" charset="0"/>
                          </a:rPr>
                          <m:t>2</m:t>
                        </m:r>
                        <m:r>
                          <a:rPr lang="en-US" sz="3800" b="0" i="1" kern="100" smtClean="0">
                            <a:latin typeface="Cambria Math" panose="02040503050406030204" pitchFamily="18" charset="0"/>
                            <a:cs typeface="Times New Roman" panose="02020603050405020304" pitchFamily="18" charset="0"/>
                          </a:rPr>
                          <m:t>𝑥</m:t>
                        </m:r>
                        <m:r>
                          <a:rPr lang="en-US" sz="3800" b="0" i="1" kern="100" smtClean="0">
                            <a:latin typeface="Cambria Math" panose="02040503050406030204" pitchFamily="18" charset="0"/>
                            <a:cs typeface="Times New Roman" panose="02020603050405020304" pitchFamily="18" charset="0"/>
                          </a:rPr>
                          <m:t>+1</m:t>
                        </m:r>
                      </m:num>
                      <m:den>
                        <m:r>
                          <a:rPr lang="en-US" sz="3800" b="0" i="1" kern="100" smtClean="0">
                            <a:latin typeface="Cambria Math" panose="02040503050406030204" pitchFamily="18" charset="0"/>
                            <a:cs typeface="Times New Roman" panose="02020603050405020304" pitchFamily="18" charset="0"/>
                          </a:rPr>
                          <m:t>𝑥</m:t>
                        </m:r>
                        <m:r>
                          <a:rPr lang="en-US" sz="3800" b="0" i="1" kern="100" smtClean="0">
                            <a:latin typeface="Cambria Math" panose="02040503050406030204" pitchFamily="18" charset="0"/>
                            <a:cs typeface="Times New Roman" panose="02020603050405020304" pitchFamily="18" charset="0"/>
                          </a:rPr>
                          <m:t>−2</m:t>
                        </m:r>
                      </m:den>
                    </m:f>
                    <m:r>
                      <a:rPr lang="en-US" sz="3800" b="0" i="1" kern="100" smtClean="0">
                        <a:latin typeface="Cambria Math" panose="02040503050406030204" pitchFamily="18" charset="0"/>
                        <a:cs typeface="Times New Roman" panose="02020603050405020304" pitchFamily="18" charset="0"/>
                      </a:rPr>
                      <m:t>=5</m:t>
                    </m:r>
                  </m:oMath>
                </a14:m>
                <a:r>
                  <a:rPr lang="en-US" sz="3800" kern="100" smtClean="0">
                    <a:latin typeface="Calibri" panose="020F0502020204030204" pitchFamily="34" charset="0"/>
                    <a:ea typeface="Calibri" panose="020F0502020204030204" pitchFamily="34" charset="0"/>
                    <a:cs typeface="Times New Roman" panose="02020603050405020304" pitchFamily="18" charset="0"/>
                  </a:rPr>
                  <a:t>						b) </a:t>
                </a:r>
                <a14:m>
                  <m:oMath xmlns:m="http://schemas.openxmlformats.org/officeDocument/2006/math">
                    <m:f>
                      <m:fPr>
                        <m:ctrlPr>
                          <a:rPr lang="en-US" sz="3800" i="1" kern="100" smtClean="0">
                            <a:latin typeface="Cambria Math" panose="02040503050406030204" pitchFamily="18" charset="0"/>
                            <a:cs typeface="Times New Roman" panose="02020603050405020304" pitchFamily="18" charset="0"/>
                          </a:rPr>
                        </m:ctrlPr>
                      </m:fPr>
                      <m:num>
                        <m:r>
                          <a:rPr lang="en-US" sz="3800" b="0" i="1" kern="100" smtClean="0">
                            <a:latin typeface="Cambria Math" panose="02040503050406030204" pitchFamily="18" charset="0"/>
                            <a:cs typeface="Times New Roman" panose="02020603050405020304" pitchFamily="18" charset="0"/>
                          </a:rPr>
                          <m:t>2</m:t>
                        </m:r>
                      </m:num>
                      <m:den>
                        <m:r>
                          <a:rPr lang="en-US" sz="3800" b="0" i="1" kern="100" smtClean="0">
                            <a:latin typeface="Cambria Math" panose="02040503050406030204" pitchFamily="18" charset="0"/>
                            <a:cs typeface="Times New Roman" panose="02020603050405020304" pitchFamily="18" charset="0"/>
                          </a:rPr>
                          <m:t>5</m:t>
                        </m:r>
                        <m:r>
                          <a:rPr lang="en-US" sz="3800" b="0" i="1" kern="100" smtClean="0">
                            <a:latin typeface="Cambria Math" panose="02040503050406030204" pitchFamily="18" charset="0"/>
                            <a:cs typeface="Times New Roman" panose="02020603050405020304" pitchFamily="18" charset="0"/>
                          </a:rPr>
                          <m:t>𝑥</m:t>
                        </m:r>
                        <m:r>
                          <a:rPr lang="en-US" sz="3800" b="0" i="1" kern="100" smtClean="0">
                            <a:latin typeface="Cambria Math" panose="02040503050406030204" pitchFamily="18" charset="0"/>
                            <a:cs typeface="Times New Roman" panose="02020603050405020304" pitchFamily="18" charset="0"/>
                          </a:rPr>
                          <m:t>−3</m:t>
                        </m:r>
                      </m:den>
                    </m:f>
                    <m:r>
                      <a:rPr lang="en-US" sz="3800" b="0" i="1" kern="100" smtClean="0">
                        <a:latin typeface="Cambria Math" panose="02040503050406030204" pitchFamily="18" charset="0"/>
                        <a:cs typeface="Times New Roman" panose="02020603050405020304" pitchFamily="18" charset="0"/>
                      </a:rPr>
                      <m:t>=1+</m:t>
                    </m:r>
                    <m:f>
                      <m:fPr>
                        <m:ctrlPr>
                          <a:rPr lang="en-US" sz="3800" b="0" i="1" kern="100" smtClean="0">
                            <a:latin typeface="Cambria Math" panose="02040503050406030204" pitchFamily="18" charset="0"/>
                            <a:cs typeface="Times New Roman" panose="02020603050405020304" pitchFamily="18" charset="0"/>
                          </a:rPr>
                        </m:ctrlPr>
                      </m:fPr>
                      <m:num>
                        <m:r>
                          <a:rPr lang="en-US" sz="3800" b="0" i="1" kern="100" smtClean="0">
                            <a:latin typeface="Cambria Math" panose="02040503050406030204" pitchFamily="18" charset="0"/>
                            <a:cs typeface="Times New Roman" panose="02020603050405020304" pitchFamily="18" charset="0"/>
                          </a:rPr>
                          <m:t>1</m:t>
                        </m:r>
                      </m:num>
                      <m:den>
                        <m:r>
                          <a:rPr lang="en-US" sz="3800" b="0" i="1" kern="100" smtClean="0">
                            <a:latin typeface="Cambria Math" panose="02040503050406030204" pitchFamily="18" charset="0"/>
                            <a:cs typeface="Times New Roman" panose="02020603050405020304" pitchFamily="18" charset="0"/>
                          </a:rPr>
                          <m:t>𝑥</m:t>
                        </m:r>
                        <m:r>
                          <a:rPr lang="en-US" sz="3800" b="0" i="1" kern="100" smtClean="0">
                            <a:latin typeface="Cambria Math" panose="02040503050406030204" pitchFamily="18" charset="0"/>
                            <a:cs typeface="Times New Roman" panose="02020603050405020304" pitchFamily="18" charset="0"/>
                          </a:rPr>
                          <m:t>+2</m:t>
                        </m:r>
                      </m:den>
                    </m:f>
                  </m:oMath>
                </a14:m>
                <a:r>
                  <a:rPr lang="en-US" sz="3800" kern="100" dirty="0" smtClean="0">
                    <a:latin typeface="Calibri" panose="020F0502020204030204" pitchFamily="34" charset="0"/>
                    <a:ea typeface="Calibri" panose="020F0502020204030204" pitchFamily="34" charset="0"/>
                    <a:cs typeface="Times New Roman" panose="02020603050405020304" pitchFamily="18" charset="0"/>
                  </a:rPr>
                  <a:t>.</a:t>
                </a:r>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194998" y="437394"/>
                <a:ext cx="15344299" cy="2280240"/>
              </a:xfrm>
              <a:prstGeom prst="rect">
                <a:avLst/>
              </a:prstGeom>
              <a:blipFill rotWithShape="0">
                <a:blip r:embed="rId3"/>
                <a:stretch>
                  <a:fillRect l="-1311" b="-1604"/>
                </a:stretch>
              </a:blipFill>
            </p:spPr>
            <p:txBody>
              <a:bodyPr/>
              <a:lstStyle/>
              <a:p>
                <a:r>
                  <a:rPr lang="en-US">
                    <a:noFill/>
                  </a:rPr>
                  <a:t> </a:t>
                </a:r>
              </a:p>
            </p:txBody>
          </p:sp>
        </mc:Fallback>
      </mc:AlternateContent>
      <p:grpSp>
        <p:nvGrpSpPr>
          <p:cNvPr id="22" name="Group 2"/>
          <p:cNvGrpSpPr/>
          <p:nvPr/>
        </p:nvGrpSpPr>
        <p:grpSpPr>
          <a:xfrm>
            <a:off x="-228600" y="8711176"/>
            <a:ext cx="19126200" cy="2485610"/>
            <a:chOff x="0" y="0"/>
            <a:chExt cx="6345389" cy="3559339"/>
          </a:xfrm>
        </p:grpSpPr>
        <p:sp>
          <p:nvSpPr>
            <p:cNvPr id="23"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txBody>
            <a:bodyPr/>
            <a:lstStyle/>
            <a:p>
              <a:endParaRPr lang="en-US"/>
            </a:p>
          </p:txBody>
        </p:sp>
      </p:grpSp>
      <p:pic>
        <p:nvPicPr>
          <p:cNvPr id="25" name="Picture 24"/>
          <p:cNvPicPr>
            <a:picLocks noChangeAspect="1"/>
          </p:cNvPicPr>
          <p:nvPr/>
        </p:nvPicPr>
        <p:blipFill>
          <a:blip r:embed="rId4"/>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5"/>
          <a:stretch>
            <a:fillRect/>
          </a:stretch>
        </p:blipFill>
        <p:spPr>
          <a:xfrm>
            <a:off x="-533400" y="3430792"/>
            <a:ext cx="1408298" cy="1371719"/>
          </a:xfrm>
          <a:prstGeom prst="rect">
            <a:avLst/>
          </a:prstGeom>
        </p:spPr>
      </p:pic>
      <p:pic>
        <p:nvPicPr>
          <p:cNvPr id="27" name="Picture 26"/>
          <p:cNvPicPr>
            <a:picLocks noChangeAspect="1"/>
          </p:cNvPicPr>
          <p:nvPr/>
        </p:nvPicPr>
        <p:blipFill>
          <a:blip r:embed="rId6"/>
          <a:stretch>
            <a:fillRect/>
          </a:stretch>
        </p:blipFill>
        <p:spPr>
          <a:xfrm rot="481536">
            <a:off x="16379105" y="128744"/>
            <a:ext cx="1981200" cy="1952112"/>
          </a:xfrm>
          <a:prstGeom prst="rect">
            <a:avLst/>
          </a:prstGeom>
        </p:spPr>
      </p:pic>
      <mc:AlternateContent xmlns:mc="http://schemas.openxmlformats.org/markup-compatibility/2006" xmlns:a14="http://schemas.microsoft.com/office/drawing/2010/main">
        <mc:Choice Requires="a14">
          <p:sp>
            <p:nvSpPr>
              <p:cNvPr id="4" name="Rectangle 3">
                <a:extLst>
                  <a:ext uri="{FF2B5EF4-FFF2-40B4-BE49-F238E27FC236}">
                    <a16:creationId xmlns="" xmlns:a16="http://schemas.microsoft.com/office/drawing/2014/main" id="{F7E9E277-2916-5EC0-67CA-ABE2709F4382}"/>
                  </a:ext>
                </a:extLst>
              </p:cNvPr>
              <p:cNvSpPr/>
              <p:nvPr/>
            </p:nvSpPr>
            <p:spPr>
              <a:xfrm>
                <a:off x="1430704" y="3727725"/>
                <a:ext cx="16194496" cy="5624360"/>
              </a:xfrm>
              <a:prstGeom prst="rect">
                <a:avLst/>
              </a:prstGeom>
            </p:spPr>
            <p:txBody>
              <a:bodyPr wrap="square">
                <a:spAutoFit/>
              </a:bodyPr>
              <a:lstStyle/>
              <a:p>
                <a:pPr marL="742950" indent="-742950">
                  <a:lnSpc>
                    <a:spcPct val="150000"/>
                  </a:lnSpc>
                  <a:spcAft>
                    <a:spcPts val="800"/>
                  </a:spcAft>
                  <a:buAutoNum type="alphaLcParenR"/>
                </a:pPr>
                <a:r>
                  <a:rPr lang="en-US" sz="3800" kern="100" smtClean="0">
                    <a:latin typeface="Arial" panose="020B0604020202020204" pitchFamily="34" charset="0"/>
                    <a:ea typeface="Times New Roman" panose="02020603050405020304" pitchFamily="18" charset="0"/>
                    <a:cs typeface="Arial" panose="020B0604020202020204" pitchFamily="34" charset="0"/>
                  </a:rPr>
                  <a:t>Điều kiện xác định của phương trình </a:t>
                </a:r>
              </a:p>
              <a:p>
                <a:pPr>
                  <a:lnSpc>
                    <a:spcPct val="150000"/>
                  </a:lnSpc>
                  <a:spcAft>
                    <a:spcPts val="800"/>
                  </a:spcAft>
                </a:pPr>
                <a14:m>
                  <m:oMath xmlns:m="http://schemas.openxmlformats.org/officeDocument/2006/math">
                    <m:f>
                      <m:fPr>
                        <m:ctrlPr>
                          <a:rPr lang="en-US" sz="3800" i="1" kern="100">
                            <a:latin typeface="Cambria Math" panose="02040503050406030204" pitchFamily="18" charset="0"/>
                            <a:cs typeface="Times New Roman" panose="02020603050405020304" pitchFamily="18" charset="0"/>
                          </a:rPr>
                        </m:ctrlPr>
                      </m:fPr>
                      <m:num>
                        <m:r>
                          <a:rPr lang="en-US" sz="3800" i="1" kern="100">
                            <a:latin typeface="Cambria Math" panose="02040503050406030204" pitchFamily="18" charset="0"/>
                            <a:cs typeface="Times New Roman" panose="02020603050405020304" pitchFamily="18" charset="0"/>
                          </a:rPr>
                          <m:t>2</m:t>
                        </m:r>
                        <m:r>
                          <a:rPr lang="en-US" sz="3800" i="1" kern="100">
                            <a:latin typeface="Cambria Math" panose="02040503050406030204" pitchFamily="18" charset="0"/>
                            <a:cs typeface="Times New Roman" panose="02020603050405020304" pitchFamily="18" charset="0"/>
                          </a:rPr>
                          <m:t>𝑥</m:t>
                        </m:r>
                        <m:r>
                          <a:rPr lang="en-US" sz="3800" i="1" kern="100">
                            <a:latin typeface="Cambria Math" panose="02040503050406030204" pitchFamily="18" charset="0"/>
                            <a:cs typeface="Times New Roman" panose="02020603050405020304" pitchFamily="18" charset="0"/>
                          </a:rPr>
                          <m:t>+1</m:t>
                        </m:r>
                      </m:num>
                      <m:den>
                        <m:r>
                          <a:rPr lang="en-US" sz="3800" i="1" kern="100">
                            <a:latin typeface="Cambria Math" panose="02040503050406030204" pitchFamily="18" charset="0"/>
                            <a:cs typeface="Times New Roman" panose="02020603050405020304" pitchFamily="18" charset="0"/>
                          </a:rPr>
                          <m:t>𝑥</m:t>
                        </m:r>
                        <m:r>
                          <a:rPr lang="en-US" sz="3800" i="1" kern="100">
                            <a:latin typeface="Cambria Math" panose="02040503050406030204" pitchFamily="18" charset="0"/>
                            <a:cs typeface="Times New Roman" panose="02020603050405020304" pitchFamily="18" charset="0"/>
                          </a:rPr>
                          <m:t>−2</m:t>
                        </m:r>
                      </m:den>
                    </m:f>
                    <m:r>
                      <a:rPr lang="en-US" sz="3800" i="1" kern="100">
                        <a:latin typeface="Cambria Math" panose="02040503050406030204" pitchFamily="18" charset="0"/>
                        <a:cs typeface="Times New Roman" panose="02020603050405020304" pitchFamily="18" charset="0"/>
                      </a:rPr>
                      <m:t>=5</m:t>
                    </m:r>
                  </m:oMath>
                </a14:m>
                <a:r>
                  <a:rPr lang="en-US" sz="3800" kern="100" dirty="0" smtClean="0">
                    <a:latin typeface="Arial" panose="020B0604020202020204" pitchFamily="34" charset="0"/>
                    <a:ea typeface="Calibri" panose="020F0502020204030204" pitchFamily="34" charset="0"/>
                    <a:cs typeface="Arial" panose="020B0604020202020204" pitchFamily="34" charset="0"/>
                  </a:rPr>
                  <a:t> </a:t>
                </a:r>
                <a:r>
                  <a:rPr lang="en-US" sz="3800" kern="100" smtClean="0">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r>
                      <a:rPr lang="en-US" sz="3800" b="0" i="1" kern="100" smtClean="0">
                        <a:latin typeface="Cambria Math" panose="02040503050406030204" pitchFamily="18" charset="0"/>
                        <a:ea typeface="Calibri" panose="020F0502020204030204" pitchFamily="34" charset="0"/>
                        <a:cs typeface="Arial" panose="020B0604020202020204" pitchFamily="34" charset="0"/>
                      </a:rPr>
                      <m:t>𝑥</m:t>
                    </m:r>
                    <m:r>
                      <a:rPr lang="en-US" sz="3800" b="0" i="1" kern="100" smtClean="0">
                        <a:latin typeface="Cambria Math" panose="02040503050406030204" pitchFamily="18" charset="0"/>
                        <a:ea typeface="Calibri" panose="020F0502020204030204" pitchFamily="34" charset="0"/>
                        <a:cs typeface="Arial" panose="020B0604020202020204" pitchFamily="34" charset="0"/>
                      </a:rPr>
                      <m:t>−2≠0</m:t>
                    </m:r>
                  </m:oMath>
                </a14:m>
                <a:r>
                  <a:rPr lang="en-US" sz="3800" kern="100" dirty="0" smtClean="0">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r>
                      <a:rPr lang="en-US" sz="3800" b="0" i="1" kern="100" smtClean="0">
                        <a:latin typeface="Cambria Math" panose="02040503050406030204" pitchFamily="18" charset="0"/>
                        <a:ea typeface="Calibri" panose="020F0502020204030204" pitchFamily="34" charset="0"/>
                        <a:cs typeface="Arial" panose="020B0604020202020204" pitchFamily="34" charset="0"/>
                      </a:rPr>
                      <m:t>𝑥</m:t>
                    </m:r>
                    <m:r>
                      <a:rPr lang="en-US" sz="3800" b="0" i="1" kern="100" smtClean="0">
                        <a:latin typeface="Cambria Math" panose="02040503050406030204" pitchFamily="18" charset="0"/>
                        <a:ea typeface="Cambria Math" panose="02040503050406030204" pitchFamily="18" charset="0"/>
                        <a:cs typeface="Arial" panose="020B0604020202020204" pitchFamily="34" charset="0"/>
                      </a:rPr>
                      <m:t>≠</m:t>
                    </m:r>
                    <m:r>
                      <a:rPr lang="en-US" sz="3800" b="0" i="1" kern="100" smtClean="0">
                        <a:latin typeface="Cambria Math" panose="02040503050406030204" pitchFamily="18" charset="0"/>
                        <a:ea typeface="Calibri" panose="020F0502020204030204" pitchFamily="34" charset="0"/>
                        <a:cs typeface="Arial" panose="020B0604020202020204" pitchFamily="34" charset="0"/>
                      </a:rPr>
                      <m:t>2</m:t>
                    </m:r>
                  </m:oMath>
                </a14:m>
                <a:r>
                  <a:rPr lang="en-US" sz="3800" kern="100" dirty="0" smtClean="0">
                    <a:latin typeface="Arial" panose="020B0604020202020204" pitchFamily="34" charset="0"/>
                    <a:ea typeface="Calibri" panose="020F0502020204030204" pitchFamily="34" charset="0"/>
                    <a:cs typeface="Arial" panose="020B0604020202020204" pitchFamily="34" charset="0"/>
                  </a:rPr>
                  <a:t>.</a:t>
                </a:r>
                <a:endParaRPr lang="en-US" sz="3800" kern="100" dirty="0">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en-US" sz="3800" kern="100" smtClean="0">
                    <a:latin typeface="Arial" panose="020B0604020202020204" pitchFamily="34" charset="0"/>
                    <a:ea typeface="Times New Roman" panose="02020603050405020304" pitchFamily="18" charset="0"/>
                    <a:cs typeface="Arial" panose="020B0604020202020204" pitchFamily="34" charset="0"/>
                  </a:rPr>
                  <a:t>b) Điều </a:t>
                </a:r>
                <a:r>
                  <a:rPr lang="en-US" sz="3800" kern="100">
                    <a:latin typeface="Arial" panose="020B0604020202020204" pitchFamily="34" charset="0"/>
                    <a:ea typeface="Times New Roman" panose="02020603050405020304" pitchFamily="18" charset="0"/>
                    <a:cs typeface="Arial" panose="020B0604020202020204" pitchFamily="34" charset="0"/>
                  </a:rPr>
                  <a:t>kiện xác định của phương trình </a:t>
                </a:r>
              </a:p>
              <a:p>
                <a:pPr>
                  <a:lnSpc>
                    <a:spcPct val="150000"/>
                  </a:lnSpc>
                  <a:spcAft>
                    <a:spcPts val="800"/>
                  </a:spcAft>
                </a:pPr>
                <a14:m>
                  <m:oMath xmlns:m="http://schemas.openxmlformats.org/officeDocument/2006/math">
                    <m:f>
                      <m:fPr>
                        <m:ctrlPr>
                          <a:rPr lang="en-US" sz="3800" i="1" kern="100">
                            <a:latin typeface="Cambria Math" panose="02040503050406030204" pitchFamily="18" charset="0"/>
                            <a:cs typeface="Times New Roman" panose="02020603050405020304" pitchFamily="18" charset="0"/>
                          </a:rPr>
                        </m:ctrlPr>
                      </m:fPr>
                      <m:num>
                        <m:r>
                          <a:rPr lang="en-US" sz="3800" i="1" kern="100">
                            <a:latin typeface="Cambria Math" panose="02040503050406030204" pitchFamily="18" charset="0"/>
                            <a:cs typeface="Times New Roman" panose="02020603050405020304" pitchFamily="18" charset="0"/>
                          </a:rPr>
                          <m:t>2</m:t>
                        </m:r>
                      </m:num>
                      <m:den>
                        <m:r>
                          <a:rPr lang="en-US" sz="3800" i="1" kern="100">
                            <a:latin typeface="Cambria Math" panose="02040503050406030204" pitchFamily="18" charset="0"/>
                            <a:cs typeface="Times New Roman" panose="02020603050405020304" pitchFamily="18" charset="0"/>
                          </a:rPr>
                          <m:t>5</m:t>
                        </m:r>
                        <m:r>
                          <a:rPr lang="en-US" sz="3800" i="1" kern="100">
                            <a:latin typeface="Cambria Math" panose="02040503050406030204" pitchFamily="18" charset="0"/>
                            <a:cs typeface="Times New Roman" panose="02020603050405020304" pitchFamily="18" charset="0"/>
                          </a:rPr>
                          <m:t>𝑥</m:t>
                        </m:r>
                        <m:r>
                          <a:rPr lang="en-US" sz="3800" i="1" kern="100">
                            <a:latin typeface="Cambria Math" panose="02040503050406030204" pitchFamily="18" charset="0"/>
                            <a:cs typeface="Times New Roman" panose="02020603050405020304" pitchFamily="18" charset="0"/>
                          </a:rPr>
                          <m:t>−3</m:t>
                        </m:r>
                      </m:den>
                    </m:f>
                    <m:r>
                      <a:rPr lang="en-US" sz="3800" i="1" kern="100">
                        <a:latin typeface="Cambria Math" panose="02040503050406030204" pitchFamily="18" charset="0"/>
                        <a:cs typeface="Times New Roman" panose="02020603050405020304" pitchFamily="18" charset="0"/>
                      </a:rPr>
                      <m:t>=1+</m:t>
                    </m:r>
                    <m:f>
                      <m:fPr>
                        <m:ctrlPr>
                          <a:rPr lang="en-US" sz="3800" i="1" kern="100">
                            <a:latin typeface="Cambria Math" panose="02040503050406030204" pitchFamily="18" charset="0"/>
                            <a:cs typeface="Times New Roman" panose="02020603050405020304" pitchFamily="18" charset="0"/>
                          </a:rPr>
                        </m:ctrlPr>
                      </m:fPr>
                      <m:num>
                        <m:r>
                          <a:rPr lang="en-US" sz="3800" i="1" kern="100">
                            <a:latin typeface="Cambria Math" panose="02040503050406030204" pitchFamily="18" charset="0"/>
                            <a:cs typeface="Times New Roman" panose="02020603050405020304" pitchFamily="18" charset="0"/>
                          </a:rPr>
                          <m:t>1</m:t>
                        </m:r>
                      </m:num>
                      <m:den>
                        <m:r>
                          <a:rPr lang="en-US" sz="3800" i="1" kern="100">
                            <a:latin typeface="Cambria Math" panose="02040503050406030204" pitchFamily="18" charset="0"/>
                            <a:cs typeface="Times New Roman" panose="02020603050405020304" pitchFamily="18" charset="0"/>
                          </a:rPr>
                          <m:t>𝑥</m:t>
                        </m:r>
                        <m:r>
                          <a:rPr lang="en-US" sz="3800" i="1" kern="100">
                            <a:latin typeface="Cambria Math" panose="02040503050406030204" pitchFamily="18" charset="0"/>
                            <a:cs typeface="Times New Roman" panose="02020603050405020304" pitchFamily="18" charset="0"/>
                          </a:rPr>
                          <m:t>+2</m:t>
                        </m:r>
                      </m:den>
                    </m:f>
                  </m:oMath>
                </a14:m>
                <a:r>
                  <a:rPr lang="en-US" sz="3800" kern="100" smtClean="0">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en-US" sz="3800" b="0" i="0" kern="100" smtClean="0">
                        <a:latin typeface="Cambria Math" panose="02040503050406030204" pitchFamily="18" charset="0"/>
                        <a:ea typeface="Calibri" panose="020F0502020204030204" pitchFamily="34" charset="0"/>
                        <a:cs typeface="Arial" panose="020B0604020202020204" pitchFamily="34" charset="0"/>
                      </a:rPr>
                      <m:t>5</m:t>
                    </m:r>
                    <m:r>
                      <a:rPr lang="en-US" sz="3800" i="1" kern="100">
                        <a:latin typeface="Cambria Math" panose="02040503050406030204" pitchFamily="18" charset="0"/>
                        <a:ea typeface="Calibri" panose="020F0502020204030204" pitchFamily="34" charset="0"/>
                        <a:cs typeface="Arial" panose="020B0604020202020204" pitchFamily="34" charset="0"/>
                      </a:rPr>
                      <m:t>𝑥</m:t>
                    </m:r>
                    <m:r>
                      <a:rPr lang="en-US" sz="3800" i="1" kern="100">
                        <a:latin typeface="Cambria Math" panose="02040503050406030204" pitchFamily="18" charset="0"/>
                        <a:ea typeface="Calibri" panose="020F0502020204030204" pitchFamily="34" charset="0"/>
                        <a:cs typeface="Arial" panose="020B0604020202020204" pitchFamily="34" charset="0"/>
                      </a:rPr>
                      <m:t>−3≠0</m:t>
                    </m:r>
                  </m:oMath>
                </a14:m>
                <a:r>
                  <a:rPr lang="en-US" sz="3800" kern="100" dirty="0">
                    <a:latin typeface="Arial" panose="020B0604020202020204" pitchFamily="34" charset="0"/>
                    <a:ea typeface="Calibri" panose="020F0502020204030204" pitchFamily="34" charset="0"/>
                    <a:cs typeface="Arial" panose="020B0604020202020204" pitchFamily="34" charset="0"/>
                  </a:rPr>
                  <a:t> </a:t>
                </a:r>
                <a:r>
                  <a:rPr lang="en-US" sz="3800" kern="100" dirty="0" smtClean="0">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r>
                      <a:rPr lang="en-US" sz="3800" i="1" kern="100">
                        <a:latin typeface="Cambria Math" panose="02040503050406030204" pitchFamily="18" charset="0"/>
                        <a:ea typeface="Calibri" panose="020F0502020204030204" pitchFamily="34" charset="0"/>
                        <a:cs typeface="Arial" panose="020B0604020202020204" pitchFamily="34" charset="0"/>
                      </a:rPr>
                      <m:t>𝑥</m:t>
                    </m:r>
                    <m:r>
                      <a:rPr lang="en-US" sz="3800" b="0" i="1" kern="100" smtClean="0">
                        <a:latin typeface="Cambria Math" panose="02040503050406030204" pitchFamily="18" charset="0"/>
                        <a:ea typeface="Calibri" panose="020F0502020204030204" pitchFamily="34" charset="0"/>
                        <a:cs typeface="Arial" panose="020B0604020202020204" pitchFamily="34" charset="0"/>
                      </a:rPr>
                      <m:t>+2</m:t>
                    </m:r>
                    <m:r>
                      <a:rPr lang="en-US" sz="3800" i="1" kern="100">
                        <a:latin typeface="Cambria Math" panose="02040503050406030204" pitchFamily="18" charset="0"/>
                        <a:ea typeface="Cambria Math" panose="02040503050406030204" pitchFamily="18" charset="0"/>
                        <a:cs typeface="Arial" panose="020B0604020202020204" pitchFamily="34" charset="0"/>
                      </a:rPr>
                      <m:t>≠</m:t>
                    </m:r>
                    <m:r>
                      <a:rPr lang="en-US" sz="3800" b="0" i="1" kern="100" smtClean="0">
                        <a:latin typeface="Cambria Math" panose="02040503050406030204" pitchFamily="18" charset="0"/>
                        <a:ea typeface="Cambria Math" panose="02040503050406030204" pitchFamily="18" charset="0"/>
                        <a:cs typeface="Arial" panose="020B0604020202020204" pitchFamily="34" charset="0"/>
                      </a:rPr>
                      <m:t>0</m:t>
                    </m:r>
                  </m:oMath>
                </a14:m>
                <a:r>
                  <a:rPr lang="en-US" sz="3800" kern="100" dirty="0" smtClean="0">
                    <a:latin typeface="Arial" panose="020B0604020202020204" pitchFamily="34" charset="0"/>
                    <a:ea typeface="Calibri" panose="020F0502020204030204" pitchFamily="34" charset="0"/>
                    <a:cs typeface="Arial" panose="020B0604020202020204" pitchFamily="34" charset="0"/>
                  </a:rPr>
                  <a:t> </a:t>
                </a:r>
                <a:r>
                  <a:rPr lang="en-US" sz="3800" kern="100" smtClean="0">
                    <a:latin typeface="Arial" panose="020B0604020202020204" pitchFamily="34" charset="0"/>
                    <a:ea typeface="Calibri" panose="020F0502020204030204" pitchFamily="34" charset="0"/>
                    <a:cs typeface="Arial" panose="020B0604020202020204" pitchFamily="34" charset="0"/>
                  </a:rPr>
                  <a:t>hay </a:t>
                </a:r>
                <a14:m>
                  <m:oMath xmlns:m="http://schemas.openxmlformats.org/officeDocument/2006/math">
                    <m:r>
                      <a:rPr lang="en-US" sz="3800" b="0" i="1" kern="100" smtClean="0">
                        <a:latin typeface="Cambria Math" panose="02040503050406030204" pitchFamily="18" charset="0"/>
                        <a:ea typeface="Calibri" panose="020F0502020204030204" pitchFamily="34" charset="0"/>
                        <a:cs typeface="Arial" panose="020B0604020202020204" pitchFamily="34" charset="0"/>
                      </a:rPr>
                      <m:t>𝑥</m:t>
                    </m:r>
                    <m:r>
                      <a:rPr lang="en-US" sz="3800" b="0" i="1" kern="100" smtClean="0">
                        <a:latin typeface="Cambria Math" panose="02040503050406030204" pitchFamily="18" charset="0"/>
                        <a:ea typeface="Cambria Math" panose="02040503050406030204" pitchFamily="18" charset="0"/>
                        <a:cs typeface="Arial" panose="020B0604020202020204" pitchFamily="34" charset="0"/>
                      </a:rPr>
                      <m:t>≠</m:t>
                    </m:r>
                    <m:f>
                      <m:fPr>
                        <m:ctrlPr>
                          <a:rPr lang="en-US" sz="3800" b="0" i="1" kern="100" smtClean="0">
                            <a:latin typeface="Cambria Math" panose="02040503050406030204" pitchFamily="18" charset="0"/>
                            <a:ea typeface="Cambria Math" panose="02040503050406030204" pitchFamily="18" charset="0"/>
                            <a:cs typeface="Arial" panose="020B0604020202020204" pitchFamily="34" charset="0"/>
                          </a:rPr>
                        </m:ctrlPr>
                      </m:fPr>
                      <m:num>
                        <m:r>
                          <a:rPr lang="en-US" sz="3800" b="0" i="1" kern="100" smtClean="0">
                            <a:latin typeface="Cambria Math" panose="02040503050406030204" pitchFamily="18" charset="0"/>
                            <a:ea typeface="Cambria Math" panose="02040503050406030204" pitchFamily="18" charset="0"/>
                            <a:cs typeface="Arial" panose="020B0604020202020204" pitchFamily="34" charset="0"/>
                          </a:rPr>
                          <m:t>3</m:t>
                        </m:r>
                      </m:num>
                      <m:den>
                        <m:r>
                          <a:rPr lang="en-US" sz="3800" b="0" i="1" kern="100" smtClean="0">
                            <a:latin typeface="Cambria Math" panose="02040503050406030204" pitchFamily="18" charset="0"/>
                            <a:ea typeface="Cambria Math" panose="02040503050406030204" pitchFamily="18" charset="0"/>
                            <a:cs typeface="Arial" panose="020B0604020202020204" pitchFamily="34" charset="0"/>
                          </a:rPr>
                          <m:t>5</m:t>
                        </m:r>
                      </m:den>
                    </m:f>
                  </m:oMath>
                </a14:m>
                <a:r>
                  <a:rPr lang="en-US" sz="3800" kern="100" smtClean="0">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800" i="1" kern="100">
                        <a:latin typeface="Cambria Math" panose="02040503050406030204" pitchFamily="18" charset="0"/>
                        <a:ea typeface="Calibri" panose="020F0502020204030204" pitchFamily="34" charset="0"/>
                        <a:cs typeface="Arial" panose="020B0604020202020204" pitchFamily="34" charset="0"/>
                      </a:rPr>
                      <m:t>𝑥</m:t>
                    </m:r>
                    <m:r>
                      <a:rPr lang="en-US" sz="3800" i="1" kern="100">
                        <a:latin typeface="Cambria Math" panose="02040503050406030204" pitchFamily="18" charset="0"/>
                        <a:ea typeface="Cambria Math" panose="02040503050406030204" pitchFamily="18" charset="0"/>
                        <a:cs typeface="Arial" panose="020B0604020202020204" pitchFamily="34" charset="0"/>
                      </a:rPr>
                      <m:t>≠</m:t>
                    </m:r>
                    <m:r>
                      <a:rPr lang="en-US" sz="3800" b="0" i="1" kern="100" smtClean="0">
                        <a:latin typeface="Cambria Math" panose="02040503050406030204" pitchFamily="18" charset="0"/>
                        <a:ea typeface="Cambria Math" panose="02040503050406030204" pitchFamily="18" charset="0"/>
                        <a:cs typeface="Arial" panose="020B0604020202020204" pitchFamily="34" charset="0"/>
                      </a:rPr>
                      <m:t>−</m:t>
                    </m:r>
                    <m:r>
                      <a:rPr lang="en-US" sz="3800" i="1" kern="100">
                        <a:latin typeface="Cambria Math" panose="02040503050406030204" pitchFamily="18" charset="0"/>
                        <a:ea typeface="Calibri" panose="020F0502020204030204" pitchFamily="34" charset="0"/>
                        <a:cs typeface="Arial" panose="020B0604020202020204" pitchFamily="34" charset="0"/>
                      </a:rPr>
                      <m:t>2</m:t>
                    </m:r>
                  </m:oMath>
                </a14:m>
                <a:r>
                  <a:rPr lang="en-US" sz="3800" kern="100" smtClean="0">
                    <a:latin typeface="Arial" panose="020B0604020202020204" pitchFamily="34" charset="0"/>
                    <a:ea typeface="Calibri" panose="020F0502020204030204" pitchFamily="34" charset="0"/>
                    <a:cs typeface="Arial" panose="020B0604020202020204" pitchFamily="34" charset="0"/>
                  </a:rPr>
                  <a:t>.</a:t>
                </a:r>
                <a:endParaRPr lang="en-US" sz="3800" kern="100" dirty="0">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endParaRPr lang="en-US" sz="38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a:extLst>
                  <a:ext uri="{FF2B5EF4-FFF2-40B4-BE49-F238E27FC236}">
                    <a16:creationId xmlns="" xmlns:a16="http://schemas.microsoft.com/office/drawing/2014/main" xmlns:a14="http://schemas.microsoft.com/office/drawing/2010/main" id="{F7E9E277-2916-5EC0-67CA-ABE2709F4382}"/>
                  </a:ext>
                </a:extLst>
              </p:cNvPr>
              <p:cNvSpPr>
                <a:spLocks noRot="1" noChangeAspect="1" noMove="1" noResize="1" noEditPoints="1" noAdjustHandles="1" noChangeArrowheads="1" noChangeShapeType="1" noTextEdit="1"/>
              </p:cNvSpPr>
              <p:nvPr/>
            </p:nvSpPr>
            <p:spPr>
              <a:xfrm>
                <a:off x="1430704" y="3727725"/>
                <a:ext cx="16194496" cy="5624360"/>
              </a:xfrm>
              <a:prstGeom prst="rect">
                <a:avLst/>
              </a:prstGeom>
              <a:blipFill rotWithShape="0">
                <a:blip r:embed="rId7"/>
                <a:stretch>
                  <a:fillRect l="-1242"/>
                </a:stretch>
              </a:blipFill>
            </p:spPr>
            <p:txBody>
              <a:bodyPr/>
              <a:lstStyle/>
              <a:p>
                <a:r>
                  <a:rPr lang="en-US">
                    <a:noFill/>
                  </a:rPr>
                  <a:t> </a:t>
                </a:r>
              </a:p>
            </p:txBody>
          </p:sp>
        </mc:Fallback>
      </mc:AlternateContent>
    </p:spTree>
    <p:extLst>
      <p:ext uri="{BB962C8B-B14F-4D97-AF65-F5344CB8AC3E}">
        <p14:creationId xmlns:p14="http://schemas.microsoft.com/office/powerpoint/2010/main" val="3029056407"/>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381000" y="806327"/>
            <a:ext cx="3276983"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Luyện</a:t>
            </a:r>
            <a:r>
              <a:rPr kumimoji="0" lang="en-US" sz="4000" b="1" i="0" u="none" strike="noStrike" kern="1200" cap="none" spc="0" normalizeH="0" noProof="0" smtClean="0">
                <a:ln>
                  <a:noFill/>
                </a:ln>
                <a:solidFill>
                  <a:prstClr val="white"/>
                </a:solidFill>
                <a:effectLst/>
                <a:uLnTx/>
                <a:uFillTx/>
                <a:latin typeface="Arial"/>
                <a:ea typeface="Arial"/>
                <a:cs typeface="Arial"/>
                <a:sym typeface="Arial"/>
              </a:rPr>
              <a:t> tập 3</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a:off x="8252656" y="4116651"/>
            <a:ext cx="1700394" cy="1188276"/>
            <a:chOff x="7890477" y="787864"/>
            <a:chExt cx="2022200" cy="1289304"/>
          </a:xfrm>
        </p:grpSpPr>
        <p:pic>
          <p:nvPicPr>
            <p:cNvPr id="17"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14" name="Rectangle 13"/>
              <p:cNvSpPr/>
              <p:nvPr/>
            </p:nvSpPr>
            <p:spPr>
              <a:xfrm>
                <a:off x="1430704" y="944457"/>
                <a:ext cx="15344299" cy="2898229"/>
              </a:xfrm>
              <a:prstGeom prst="rect">
                <a:avLst/>
              </a:prstGeom>
            </p:spPr>
            <p:txBody>
              <a:bodyPr wrap="square">
                <a:spAutoFit/>
              </a:bodyPr>
              <a:lstStyle/>
              <a:p>
                <a:pPr>
                  <a:lnSpc>
                    <a:spcPct val="150000"/>
                  </a:lnSpc>
                  <a:spcAft>
                    <a:spcPts val="800"/>
                  </a:spcAft>
                </a:pPr>
                <a:r>
                  <a:rPr lang="en-US" sz="38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kern="100">
                    <a:latin typeface="Arial" panose="020B0604020202020204" pitchFamily="34" charset="0"/>
                    <a:ea typeface="Times New Roman" panose="02020603050405020304" pitchFamily="18" charset="0"/>
                    <a:cs typeface="Times New Roman" panose="02020603050405020304" pitchFamily="18" charset="0"/>
                  </a:rPr>
                  <a:t>    </a:t>
                </a:r>
                <a:r>
                  <a:rPr lang="en-US" sz="3800" kern="100" smtClean="0">
                    <a:latin typeface="Arial" panose="020B0604020202020204" pitchFamily="34" charset="0"/>
                    <a:ea typeface="Times New Roman" panose="02020603050405020304" pitchFamily="18" charset="0"/>
                    <a:cs typeface="Times New Roman" panose="02020603050405020304" pitchFamily="18" charset="0"/>
                  </a:rPr>
                  <a:t>Tìm điều kiện xác định của mỗi phương trình sau:</a:t>
                </a:r>
              </a:p>
              <a:p>
                <a:pPr>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3800" i="1" kern="100" smtClean="0">
                              <a:latin typeface="Cambria Math" panose="02040503050406030204" pitchFamily="18" charset="0"/>
                              <a:cs typeface="Times New Roman" panose="02020603050405020304" pitchFamily="18" charset="0"/>
                            </a:rPr>
                          </m:ctrlPr>
                        </m:fPr>
                        <m:num>
                          <m:r>
                            <a:rPr lang="en-US" sz="3800" b="0" i="1" kern="100" smtClean="0">
                              <a:latin typeface="Cambria Math" panose="02040503050406030204" pitchFamily="18" charset="0"/>
                              <a:cs typeface="Times New Roman" panose="02020603050405020304" pitchFamily="18" charset="0"/>
                            </a:rPr>
                            <m:t>𝑥</m:t>
                          </m:r>
                          <m:r>
                            <a:rPr lang="en-US" sz="3800" b="0" i="1" kern="100" smtClean="0">
                              <a:latin typeface="Cambria Math" panose="02040503050406030204" pitchFamily="18" charset="0"/>
                              <a:cs typeface="Times New Roman" panose="02020603050405020304" pitchFamily="18" charset="0"/>
                            </a:rPr>
                            <m:t>−8</m:t>
                          </m:r>
                        </m:num>
                        <m:den>
                          <m:r>
                            <a:rPr lang="en-US" sz="3800" b="0" i="1" kern="100" smtClean="0">
                              <a:latin typeface="Cambria Math" panose="02040503050406030204" pitchFamily="18" charset="0"/>
                              <a:cs typeface="Times New Roman" panose="02020603050405020304" pitchFamily="18" charset="0"/>
                            </a:rPr>
                            <m:t>𝑥</m:t>
                          </m:r>
                          <m:r>
                            <a:rPr lang="en-US" sz="3800" b="0" i="1" kern="100" smtClean="0">
                              <a:latin typeface="Cambria Math" panose="02040503050406030204" pitchFamily="18" charset="0"/>
                              <a:cs typeface="Times New Roman" panose="02020603050405020304" pitchFamily="18" charset="0"/>
                            </a:rPr>
                            <m:t>−7</m:t>
                          </m:r>
                        </m:den>
                      </m:f>
                      <m:r>
                        <a:rPr lang="en-US" sz="3800" b="0" i="1" kern="100" smtClean="0">
                          <a:latin typeface="Cambria Math" panose="02040503050406030204" pitchFamily="18" charset="0"/>
                          <a:cs typeface="Times New Roman" panose="02020603050405020304" pitchFamily="18" charset="0"/>
                        </a:rPr>
                        <m:t>=8−</m:t>
                      </m:r>
                      <m:f>
                        <m:fPr>
                          <m:ctrlPr>
                            <a:rPr lang="en-US" sz="3800" b="0" i="1" kern="100" smtClean="0">
                              <a:latin typeface="Cambria Math" panose="02040503050406030204" pitchFamily="18" charset="0"/>
                              <a:cs typeface="Times New Roman" panose="02020603050405020304" pitchFamily="18" charset="0"/>
                            </a:rPr>
                          </m:ctrlPr>
                        </m:fPr>
                        <m:num>
                          <m:r>
                            <a:rPr lang="en-US" sz="3800" b="0" i="1" kern="100" smtClean="0">
                              <a:latin typeface="Cambria Math" panose="02040503050406030204" pitchFamily="18" charset="0"/>
                              <a:cs typeface="Times New Roman" panose="02020603050405020304" pitchFamily="18" charset="0"/>
                            </a:rPr>
                            <m:t>1</m:t>
                          </m:r>
                        </m:num>
                        <m:den>
                          <m:r>
                            <a:rPr lang="en-US" sz="3800" b="0" i="1" kern="100" smtClean="0">
                              <a:latin typeface="Cambria Math" panose="02040503050406030204" pitchFamily="18" charset="0"/>
                              <a:cs typeface="Times New Roman" panose="02020603050405020304" pitchFamily="18" charset="0"/>
                            </a:rPr>
                            <m:t>1−</m:t>
                          </m:r>
                          <m:r>
                            <a:rPr lang="en-US" sz="3800" b="0" i="1" kern="100" smtClean="0">
                              <a:latin typeface="Cambria Math" panose="02040503050406030204" pitchFamily="18" charset="0"/>
                              <a:cs typeface="Times New Roman" panose="02020603050405020304" pitchFamily="18" charset="0"/>
                            </a:rPr>
                            <m:t>𝑥</m:t>
                          </m:r>
                        </m:den>
                      </m:f>
                    </m:oMath>
                  </m:oMathPara>
                </a14:m>
                <a:endParaRPr lang="en-US" sz="3800" kern="100" smtClean="0">
                  <a:latin typeface="Arial" panose="020B0604020202020204" pitchFamily="34" charset="0"/>
                  <a:ea typeface="Times New Roman" panose="02020603050405020304" pitchFamily="18"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430704" y="944457"/>
                <a:ext cx="15344299" cy="2898229"/>
              </a:xfrm>
              <a:prstGeom prst="rect">
                <a:avLst/>
              </a:prstGeom>
              <a:blipFill rotWithShape="0">
                <a:blip r:embed="rId3"/>
                <a:stretch>
                  <a:fillRect/>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5"/>
          <a:stretch>
            <a:fillRect/>
          </a:stretch>
        </p:blipFill>
        <p:spPr>
          <a:xfrm>
            <a:off x="-533400" y="3430792"/>
            <a:ext cx="1408298" cy="1371719"/>
          </a:xfrm>
          <a:prstGeom prst="rect">
            <a:avLst/>
          </a:prstGeom>
        </p:spPr>
      </p:pic>
      <p:pic>
        <p:nvPicPr>
          <p:cNvPr id="27" name="Picture 26"/>
          <p:cNvPicPr>
            <a:picLocks noChangeAspect="1"/>
          </p:cNvPicPr>
          <p:nvPr/>
        </p:nvPicPr>
        <p:blipFill>
          <a:blip r:embed="rId6"/>
          <a:stretch>
            <a:fillRect/>
          </a:stretch>
        </p:blipFill>
        <p:spPr>
          <a:xfrm rot="481536">
            <a:off x="16379105" y="128744"/>
            <a:ext cx="1981200" cy="1952112"/>
          </a:xfrm>
          <a:prstGeom prst="rect">
            <a:avLst/>
          </a:prstGeom>
        </p:spPr>
      </p:pic>
      <mc:AlternateContent xmlns:mc="http://schemas.openxmlformats.org/markup-compatibility/2006" xmlns:a14="http://schemas.microsoft.com/office/drawing/2010/main">
        <mc:Choice Requires="a14">
          <p:sp>
            <p:nvSpPr>
              <p:cNvPr id="4" name="Rectangle 3">
                <a:extLst>
                  <a:ext uri="{FF2B5EF4-FFF2-40B4-BE49-F238E27FC236}">
                    <a16:creationId xmlns="" xmlns:a16="http://schemas.microsoft.com/office/drawing/2014/main" id="{F7E9E277-2916-5EC0-67CA-ABE2709F4382}"/>
                  </a:ext>
                </a:extLst>
              </p:cNvPr>
              <p:cNvSpPr/>
              <p:nvPr/>
            </p:nvSpPr>
            <p:spPr>
              <a:xfrm>
                <a:off x="2729536" y="5591606"/>
                <a:ext cx="16194496" cy="3231397"/>
              </a:xfrm>
              <a:prstGeom prst="rect">
                <a:avLst/>
              </a:prstGeom>
            </p:spPr>
            <p:txBody>
              <a:bodyPr wrap="square">
                <a:spAutoFit/>
              </a:bodyPr>
              <a:lstStyle/>
              <a:p>
                <a:pPr>
                  <a:lnSpc>
                    <a:spcPct val="150000"/>
                  </a:lnSpc>
                  <a:spcAft>
                    <a:spcPts val="800"/>
                  </a:spcAft>
                </a:pPr>
                <a:r>
                  <a:rPr lang="en-US" sz="3800" kern="100" smtClean="0">
                    <a:latin typeface="Arial" panose="020B0604020202020204" pitchFamily="34" charset="0"/>
                    <a:ea typeface="Times New Roman" panose="02020603050405020304" pitchFamily="18" charset="0"/>
                    <a:cs typeface="Arial" panose="020B0604020202020204" pitchFamily="34" charset="0"/>
                  </a:rPr>
                  <a:t>Điều </a:t>
                </a:r>
                <a:r>
                  <a:rPr lang="en-US" sz="3800" kern="100">
                    <a:latin typeface="Arial" panose="020B0604020202020204" pitchFamily="34" charset="0"/>
                    <a:ea typeface="Times New Roman" panose="02020603050405020304" pitchFamily="18" charset="0"/>
                    <a:cs typeface="Arial" panose="020B0604020202020204" pitchFamily="34" charset="0"/>
                  </a:rPr>
                  <a:t>kiện xác định của phương trình </a:t>
                </a:r>
              </a:p>
              <a:p>
                <a:pPr>
                  <a:lnSpc>
                    <a:spcPct val="150000"/>
                  </a:lnSpc>
                  <a:spcAft>
                    <a:spcPts val="800"/>
                  </a:spcAft>
                </a:pPr>
                <a14:m>
                  <m:oMath xmlns:m="http://schemas.openxmlformats.org/officeDocument/2006/math">
                    <m:f>
                      <m:fPr>
                        <m:ctrlPr>
                          <a:rPr lang="en-US" sz="3600" i="1" kern="100">
                            <a:latin typeface="Cambria Math" panose="02040503050406030204" pitchFamily="18" charset="0"/>
                            <a:cs typeface="Times New Roman" panose="02020603050405020304" pitchFamily="18" charset="0"/>
                          </a:rPr>
                        </m:ctrlPr>
                      </m:fPr>
                      <m:num>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−8</m:t>
                        </m:r>
                      </m:num>
                      <m:den>
                        <m:r>
                          <a:rPr lang="en-US" sz="3600" i="1" kern="100">
                            <a:latin typeface="Cambria Math" panose="02040503050406030204" pitchFamily="18" charset="0"/>
                            <a:cs typeface="Times New Roman" panose="02020603050405020304" pitchFamily="18" charset="0"/>
                          </a:rPr>
                          <m:t>𝑥</m:t>
                        </m:r>
                        <m:r>
                          <a:rPr lang="en-US" sz="3600" i="1" kern="100">
                            <a:latin typeface="Cambria Math" panose="02040503050406030204" pitchFamily="18" charset="0"/>
                            <a:cs typeface="Times New Roman" panose="02020603050405020304" pitchFamily="18" charset="0"/>
                          </a:rPr>
                          <m:t>−7</m:t>
                        </m:r>
                      </m:den>
                    </m:f>
                    <m:r>
                      <a:rPr lang="en-US" sz="3600" i="1" kern="100">
                        <a:latin typeface="Cambria Math" panose="02040503050406030204" pitchFamily="18" charset="0"/>
                        <a:cs typeface="Times New Roman" panose="02020603050405020304" pitchFamily="18" charset="0"/>
                      </a:rPr>
                      <m:t>=</m:t>
                    </m:r>
                    <m:r>
                      <a:rPr lang="en-US" sz="3600" b="0" i="1" kern="100" smtClean="0">
                        <a:latin typeface="Cambria Math" panose="02040503050406030204" pitchFamily="18" charset="0"/>
                        <a:cs typeface="Times New Roman" panose="02020603050405020304" pitchFamily="18" charset="0"/>
                      </a:rPr>
                      <m:t>8</m:t>
                    </m:r>
                    <m:r>
                      <a:rPr lang="en-US" sz="3600" i="1" kern="100">
                        <a:latin typeface="Cambria Math" panose="02040503050406030204" pitchFamily="18" charset="0"/>
                        <a:cs typeface="Times New Roman" panose="02020603050405020304" pitchFamily="18" charset="0"/>
                      </a:rPr>
                      <m:t>+</m:t>
                    </m:r>
                    <m:f>
                      <m:fPr>
                        <m:ctrlPr>
                          <a:rPr lang="en-US" sz="3600" i="1" kern="100">
                            <a:latin typeface="Cambria Math" panose="02040503050406030204" pitchFamily="18" charset="0"/>
                            <a:cs typeface="Times New Roman" panose="02020603050405020304" pitchFamily="18" charset="0"/>
                          </a:rPr>
                        </m:ctrlPr>
                      </m:fPr>
                      <m:num>
                        <m:r>
                          <a:rPr lang="en-US" sz="3600" i="1" kern="100">
                            <a:latin typeface="Cambria Math" panose="02040503050406030204" pitchFamily="18" charset="0"/>
                            <a:cs typeface="Times New Roman" panose="02020603050405020304" pitchFamily="18" charset="0"/>
                          </a:rPr>
                          <m:t>1</m:t>
                        </m:r>
                      </m:num>
                      <m:den>
                        <m:r>
                          <a:rPr lang="en-US" sz="3600" b="0" i="1" kern="100" smtClean="0">
                            <a:latin typeface="Cambria Math" panose="02040503050406030204" pitchFamily="18" charset="0"/>
                            <a:cs typeface="Times New Roman" panose="02020603050405020304" pitchFamily="18" charset="0"/>
                          </a:rPr>
                          <m:t>1−</m:t>
                        </m:r>
                        <m:r>
                          <a:rPr lang="en-US" sz="3600" i="1" kern="100">
                            <a:latin typeface="Cambria Math" panose="02040503050406030204" pitchFamily="18" charset="0"/>
                            <a:cs typeface="Times New Roman" panose="02020603050405020304" pitchFamily="18" charset="0"/>
                          </a:rPr>
                          <m:t>𝑥</m:t>
                        </m:r>
                      </m:den>
                    </m:f>
                  </m:oMath>
                </a14:m>
                <a:r>
                  <a:rPr lang="en-US" sz="3600" kern="100" smtClean="0">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libri" panose="020F0502020204030204" pitchFamily="34" charset="0"/>
                        <a:cs typeface="Arial" panose="020B0604020202020204" pitchFamily="34" charset="0"/>
                      </a:rPr>
                      <m:t>−7≠0</m:t>
                    </m:r>
                  </m:oMath>
                </a14:m>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smtClean="0">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r>
                      <a:rPr lang="en-US" sz="3600" b="0" i="0" kern="100" smtClean="0">
                        <a:latin typeface="Cambria Math" panose="02040503050406030204" pitchFamily="18" charset="0"/>
                        <a:ea typeface="Calibri" panose="020F0502020204030204" pitchFamily="34" charset="0"/>
                        <a:cs typeface="Arial" panose="020B0604020202020204" pitchFamily="34" charset="0"/>
                      </a:rPr>
                      <m:t>1−</m:t>
                    </m:r>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mbria Math" panose="02040503050406030204" pitchFamily="18" charset="0"/>
                        <a:cs typeface="Arial" panose="020B0604020202020204" pitchFamily="34" charset="0"/>
                      </a:rPr>
                      <m:t>≠</m:t>
                    </m:r>
                    <m:r>
                      <a:rPr lang="en-US" sz="3600" b="0" i="1" kern="100" smtClean="0">
                        <a:latin typeface="Cambria Math" panose="02040503050406030204" pitchFamily="18" charset="0"/>
                        <a:ea typeface="Cambria Math" panose="02040503050406030204" pitchFamily="18" charset="0"/>
                        <a:cs typeface="Arial" panose="020B0604020202020204" pitchFamily="34" charset="0"/>
                      </a:rPr>
                      <m:t>0</m:t>
                    </m:r>
                  </m:oMath>
                </a14:m>
                <a:r>
                  <a:rPr lang="en-US" sz="3600" kern="100" dirty="0" smtClean="0">
                    <a:latin typeface="Arial" panose="020B0604020202020204" pitchFamily="34" charset="0"/>
                    <a:ea typeface="Calibri" panose="020F0502020204030204" pitchFamily="34" charset="0"/>
                    <a:cs typeface="Arial" panose="020B0604020202020204" pitchFamily="34" charset="0"/>
                  </a:rPr>
                  <a:t> </a:t>
                </a:r>
                <a:r>
                  <a:rPr lang="en-US" sz="3600" kern="100" smtClean="0">
                    <a:latin typeface="Arial" panose="020B0604020202020204" pitchFamily="34" charset="0"/>
                    <a:ea typeface="Calibri" panose="020F0502020204030204" pitchFamily="34" charset="0"/>
                    <a:cs typeface="Arial" panose="020B0604020202020204" pitchFamily="34" charset="0"/>
                  </a:rPr>
                  <a:t>hay </a:t>
                </a:r>
                <a14:m>
                  <m:oMath xmlns:m="http://schemas.openxmlformats.org/officeDocument/2006/math">
                    <m:r>
                      <a:rPr lang="en-US" sz="3600" b="0" i="1" kern="100" smtClean="0">
                        <a:latin typeface="Cambria Math" panose="02040503050406030204" pitchFamily="18" charset="0"/>
                        <a:ea typeface="Calibri" panose="020F0502020204030204" pitchFamily="34" charset="0"/>
                        <a:cs typeface="Arial" panose="020B0604020202020204" pitchFamily="34" charset="0"/>
                      </a:rPr>
                      <m:t>𝑥</m:t>
                    </m:r>
                    <m:r>
                      <a:rPr lang="en-US" sz="3600" b="0" i="1" kern="100" smtClean="0">
                        <a:latin typeface="Cambria Math" panose="02040503050406030204" pitchFamily="18" charset="0"/>
                        <a:ea typeface="Cambria Math" panose="02040503050406030204" pitchFamily="18" charset="0"/>
                        <a:cs typeface="Arial" panose="020B0604020202020204" pitchFamily="34" charset="0"/>
                      </a:rPr>
                      <m:t>≠7</m:t>
                    </m:r>
                  </m:oMath>
                </a14:m>
                <a:r>
                  <a:rPr lang="en-US" sz="3600" kern="100" smtClean="0">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mbria Math" panose="02040503050406030204" pitchFamily="18" charset="0"/>
                        <a:cs typeface="Arial" panose="020B0604020202020204" pitchFamily="34" charset="0"/>
                      </a:rPr>
                      <m:t>≠</m:t>
                    </m:r>
                    <m:r>
                      <a:rPr lang="en-US" sz="3600" b="0" i="1" kern="100" smtClean="0">
                        <a:latin typeface="Cambria Math" panose="02040503050406030204" pitchFamily="18" charset="0"/>
                        <a:ea typeface="Cambria Math" panose="02040503050406030204" pitchFamily="18" charset="0"/>
                        <a:cs typeface="Arial" panose="020B0604020202020204" pitchFamily="34" charset="0"/>
                      </a:rPr>
                      <m:t>1</m:t>
                    </m:r>
                  </m:oMath>
                </a14:m>
                <a:r>
                  <a:rPr lang="en-US" sz="3600" kern="100" smtClean="0">
                    <a:latin typeface="Arial" panose="020B0604020202020204" pitchFamily="34" charset="0"/>
                    <a:ea typeface="Calibri" panose="020F0502020204030204" pitchFamily="34" charset="0"/>
                    <a:cs typeface="Arial" panose="020B0604020202020204" pitchFamily="34" charset="0"/>
                  </a:rPr>
                  <a:t>.</a:t>
                </a:r>
                <a:endParaRPr lang="en-US" sz="3600" kern="100" dirty="0">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endParaRPr lang="en-US" sz="38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a:extLst>
                  <a:ext uri="{FF2B5EF4-FFF2-40B4-BE49-F238E27FC236}">
                    <a16:creationId xmlns="" xmlns:a16="http://schemas.microsoft.com/office/drawing/2014/main" xmlns:a14="http://schemas.microsoft.com/office/drawing/2010/main" id="{F7E9E277-2916-5EC0-67CA-ABE2709F4382}"/>
                  </a:ext>
                </a:extLst>
              </p:cNvPr>
              <p:cNvSpPr>
                <a:spLocks noRot="1" noChangeAspect="1" noMove="1" noResize="1" noEditPoints="1" noAdjustHandles="1" noChangeArrowheads="1" noChangeShapeType="1" noTextEdit="1"/>
              </p:cNvSpPr>
              <p:nvPr/>
            </p:nvSpPr>
            <p:spPr>
              <a:xfrm>
                <a:off x="2729536" y="5591606"/>
                <a:ext cx="16194496" cy="3231397"/>
              </a:xfrm>
              <a:prstGeom prst="rect">
                <a:avLst/>
              </a:prstGeom>
              <a:blipFill rotWithShape="0">
                <a:blip r:embed="rId7"/>
                <a:stretch>
                  <a:fillRect l="-1242"/>
                </a:stretch>
              </a:blipFill>
            </p:spPr>
            <p:txBody>
              <a:bodyPr/>
              <a:lstStyle/>
              <a:p>
                <a:r>
                  <a:rPr lang="en-US">
                    <a:noFill/>
                  </a:rPr>
                  <a:t> </a:t>
                </a:r>
              </a:p>
            </p:txBody>
          </p:sp>
        </mc:Fallback>
      </mc:AlternateContent>
    </p:spTree>
    <p:extLst>
      <p:ext uri="{BB962C8B-B14F-4D97-AF65-F5344CB8AC3E}">
        <p14:creationId xmlns:p14="http://schemas.microsoft.com/office/powerpoint/2010/main" val="2506035600"/>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Rectangle 13"/>
              <p:cNvSpPr/>
              <p:nvPr/>
            </p:nvSpPr>
            <p:spPr>
              <a:xfrm>
                <a:off x="908235" y="1026782"/>
                <a:ext cx="15344299" cy="9099607"/>
              </a:xfrm>
              <a:prstGeom prst="rect">
                <a:avLst/>
              </a:prstGeom>
            </p:spPr>
            <p:txBody>
              <a:bodyPr wrap="square">
                <a:spAutoFit/>
              </a:bodyPr>
              <a:lstStyle/>
              <a:p>
                <a:pPr>
                  <a:lnSpc>
                    <a:spcPct val="150000"/>
                  </a:lnSpc>
                </a:pPr>
                <a:r>
                  <a:rPr lang="en-US" sz="4000" smtClean="0">
                    <a:latin typeface="Arial (Body)"/>
                    <a:cs typeface="Arial" panose="020B0604020202020204" pitchFamily="34" charset="0"/>
                  </a:rPr>
                  <a:t>Cho phương trình:</a:t>
                </a:r>
              </a:p>
              <a:p>
                <a:pPr>
                  <a:lnSpc>
                    <a:spcPct val="150000"/>
                  </a:lnSpc>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2</m:t>
                          </m:r>
                          <m:r>
                            <a:rPr lang="en-US" sz="4000" b="0" i="1" smtClean="0">
                              <a:latin typeface="Cambria Math" panose="02040503050406030204" pitchFamily="18" charset="0"/>
                            </a:rPr>
                            <m:t>𝑥</m:t>
                          </m:r>
                          <m:r>
                            <a:rPr lang="en-US" sz="4000" b="0" i="1" smtClean="0">
                              <a:latin typeface="Cambria Math" panose="02040503050406030204" pitchFamily="18" charset="0"/>
                            </a:rPr>
                            <m:t>+1</m:t>
                          </m:r>
                        </m:num>
                        <m:den>
                          <m:r>
                            <a:rPr lang="en-US" sz="4000" b="0" i="1" smtClean="0">
                              <a:latin typeface="Cambria Math" panose="02040503050406030204" pitchFamily="18" charset="0"/>
                            </a:rPr>
                            <m:t>2</m:t>
                          </m:r>
                          <m:r>
                            <a:rPr lang="en-US" sz="4000" b="0" i="1" smtClean="0">
                              <a:latin typeface="Cambria Math" panose="02040503050406030204" pitchFamily="18" charset="0"/>
                            </a:rPr>
                            <m:t>𝑥</m:t>
                          </m:r>
                        </m:den>
                      </m:f>
                      <m:r>
                        <a:rPr lang="en-US" sz="4000" b="0" i="1" smtClean="0">
                          <a:latin typeface="Cambria Math" panose="02040503050406030204" pitchFamily="18" charset="0"/>
                        </a:rPr>
                        <m:t>=1−</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2</m:t>
                          </m:r>
                        </m:num>
                        <m:den>
                          <m:r>
                            <a:rPr lang="en-US" sz="4000" b="0" i="1" smtClean="0">
                              <a:latin typeface="Cambria Math" panose="02040503050406030204" pitchFamily="18" charset="0"/>
                            </a:rPr>
                            <m:t>𝑥</m:t>
                          </m:r>
                          <m:r>
                            <a:rPr lang="en-US" sz="4000" b="0" i="1" smtClean="0">
                              <a:latin typeface="Cambria Math" panose="02040503050406030204" pitchFamily="18" charset="0"/>
                            </a:rPr>
                            <m:t>−3</m:t>
                          </m:r>
                        </m:den>
                      </m:f>
                    </m:oMath>
                  </m:oMathPara>
                </a14:m>
                <a:endParaRPr lang="en-US" sz="4000" smtClean="0">
                  <a:latin typeface="Arial (Body)"/>
                  <a:cs typeface="Arial" panose="020B0604020202020204" pitchFamily="34" charset="0"/>
                </a:endParaRPr>
              </a:p>
              <a:p>
                <a:pPr>
                  <a:lnSpc>
                    <a:spcPct val="150000"/>
                  </a:lnSpc>
                </a:pPr>
                <a:r>
                  <a:rPr lang="vi-VN" sz="4000" smtClean="0">
                    <a:latin typeface="Arial (Body)"/>
                    <a:cs typeface="Arial" panose="020B0604020202020204" pitchFamily="34" charset="0"/>
                  </a:rPr>
                  <a:t>Hãy </a:t>
                </a:r>
                <a:r>
                  <a:rPr lang="vi-VN" sz="4000">
                    <a:latin typeface="Arial (Body)"/>
                    <a:cs typeface="Arial" panose="020B0604020202020204" pitchFamily="34" charset="0"/>
                  </a:rPr>
                  <a:t>giải phương trình (2) theo các bước sau:</a:t>
                </a:r>
              </a:p>
              <a:p>
                <a:pPr>
                  <a:lnSpc>
                    <a:spcPct val="150000"/>
                  </a:lnSpc>
                </a:pPr>
                <a:r>
                  <a:rPr lang="vi-VN" sz="4000">
                    <a:latin typeface="Arial (Body)"/>
                    <a:cs typeface="Arial" panose="020B0604020202020204" pitchFamily="34" charset="0"/>
                  </a:rPr>
                  <a:t>a) Tìm điều kiện xác định của phương trình (2).</a:t>
                </a:r>
              </a:p>
              <a:p>
                <a:pPr>
                  <a:lnSpc>
                    <a:spcPct val="150000"/>
                  </a:lnSpc>
                </a:pPr>
                <a:r>
                  <a:rPr lang="vi-VN" sz="4000">
                    <a:latin typeface="Arial (Body)"/>
                    <a:cs typeface="Arial" panose="020B0604020202020204" pitchFamily="34" charset="0"/>
                  </a:rPr>
                  <a:t>b) Tìm mẫu thức chung, quy đồng mẫu thức các phân thức ở hai vế của phương trình (2) và khử mẫu.</a:t>
                </a:r>
              </a:p>
              <a:p>
                <a:pPr>
                  <a:lnSpc>
                    <a:spcPct val="150000"/>
                  </a:lnSpc>
                </a:pPr>
                <a:r>
                  <a:rPr lang="vi-VN" sz="4000">
                    <a:latin typeface="Arial (Body)"/>
                    <a:cs typeface="Arial" panose="020B0604020202020204" pitchFamily="34" charset="0"/>
                  </a:rPr>
                  <a:t>c) Giải phương trình vừa tìm được.</a:t>
                </a:r>
              </a:p>
              <a:p>
                <a:pPr>
                  <a:lnSpc>
                    <a:spcPct val="150000"/>
                  </a:lnSpc>
                </a:pPr>
                <a:r>
                  <a:rPr lang="vi-VN" sz="4000">
                    <a:latin typeface="Arial (Body)"/>
                    <a:cs typeface="Arial" panose="020B0604020202020204" pitchFamily="34" charset="0"/>
                  </a:rPr>
                  <a:t>d) Kiểm tra điều kiện xác định của phương trình (2) đối với các giá trị của ẩn vừa tìm được rồi kết luận.</a:t>
                </a:r>
              </a:p>
            </p:txBody>
          </p:sp>
        </mc:Choice>
        <mc:Fallback xmlns="">
          <p:sp>
            <p:nvSpPr>
              <p:cNvPr id="14" name="Rectangle 13"/>
              <p:cNvSpPr>
                <a:spLocks noRot="1" noChangeAspect="1" noMove="1" noResize="1" noEditPoints="1" noAdjustHandles="1" noChangeArrowheads="1" noChangeShapeType="1" noTextEdit="1"/>
              </p:cNvSpPr>
              <p:nvPr/>
            </p:nvSpPr>
            <p:spPr>
              <a:xfrm>
                <a:off x="908235" y="1026782"/>
                <a:ext cx="15344299" cy="9099607"/>
              </a:xfrm>
              <a:prstGeom prst="rect">
                <a:avLst/>
              </a:prstGeom>
              <a:blipFill rotWithShape="0">
                <a:blip r:embed="rId2"/>
                <a:stretch>
                  <a:fillRect l="-1430" r="-834" b="-1875"/>
                </a:stretch>
              </a:blipFill>
            </p:spPr>
            <p:txBody>
              <a:bodyPr/>
              <a:lstStyle/>
              <a:p>
                <a:r>
                  <a:rPr lang="en-US">
                    <a:noFill/>
                  </a:rPr>
                  <a:t> </a:t>
                </a:r>
              </a:p>
            </p:txBody>
          </p:sp>
        </mc:Fallback>
      </mc:AlternateContent>
      <p:pic>
        <p:nvPicPr>
          <p:cNvPr id="25" name="Picture 24"/>
          <p:cNvPicPr>
            <a:picLocks noChangeAspect="1"/>
          </p:cNvPicPr>
          <p:nvPr/>
        </p:nvPicPr>
        <p:blipFill>
          <a:blip r:embed="rId3"/>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4"/>
          <a:stretch>
            <a:fillRect/>
          </a:stretch>
        </p:blipFill>
        <p:spPr>
          <a:xfrm>
            <a:off x="-533400" y="3430792"/>
            <a:ext cx="1408298" cy="1371719"/>
          </a:xfrm>
          <a:prstGeom prst="rect">
            <a:avLst/>
          </a:prstGeom>
        </p:spPr>
      </p:pic>
      <p:pic>
        <p:nvPicPr>
          <p:cNvPr id="27" name="Picture 26"/>
          <p:cNvPicPr>
            <a:picLocks noChangeAspect="1"/>
          </p:cNvPicPr>
          <p:nvPr/>
        </p:nvPicPr>
        <p:blipFill>
          <a:blip r:embed="rId5"/>
          <a:stretch>
            <a:fillRect/>
          </a:stretch>
        </p:blipFill>
        <p:spPr>
          <a:xfrm rot="481536">
            <a:off x="16379105" y="128744"/>
            <a:ext cx="1981200" cy="1952112"/>
          </a:xfrm>
          <a:prstGeom prst="rect">
            <a:avLst/>
          </a:prstGeom>
        </p:spPr>
      </p:pic>
      <p:sp>
        <p:nvSpPr>
          <p:cNvPr id="15" name="Google Shape;169;p5"/>
          <p:cNvSpPr/>
          <p:nvPr/>
        </p:nvSpPr>
        <p:spPr>
          <a:xfrm>
            <a:off x="262375" y="79034"/>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prstClr val="white"/>
                </a:solidFill>
                <a:effectLst/>
                <a:uLnTx/>
                <a:uFillTx/>
                <a:latin typeface="Arial"/>
                <a:ea typeface="Arial"/>
                <a:cs typeface="Arial"/>
                <a:sym typeface="Arial"/>
              </a:rPr>
              <a:t>HĐ3</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p:spTree>
    <p:extLst>
      <p:ext uri="{BB962C8B-B14F-4D97-AF65-F5344CB8AC3E}">
        <p14:creationId xmlns:p14="http://schemas.microsoft.com/office/powerpoint/2010/main" val="19868696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305;p14"/>
          <p:cNvGrpSpPr/>
          <p:nvPr/>
        </p:nvGrpSpPr>
        <p:grpSpPr>
          <a:xfrm>
            <a:off x="8001000" y="1732786"/>
            <a:ext cx="1700394" cy="1188276"/>
            <a:chOff x="7890477" y="787864"/>
            <a:chExt cx="2022200" cy="1289304"/>
          </a:xfrm>
        </p:grpSpPr>
        <p:pic>
          <p:nvPicPr>
            <p:cNvPr id="17"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14" name="Rectangle 13"/>
              <p:cNvSpPr/>
              <p:nvPr/>
            </p:nvSpPr>
            <p:spPr>
              <a:xfrm>
                <a:off x="855158" y="2997262"/>
                <a:ext cx="16271943" cy="2013436"/>
              </a:xfrm>
              <a:prstGeom prst="rect">
                <a:avLst/>
              </a:prstGeom>
            </p:spPr>
            <p:txBody>
              <a:bodyPr wrap="square">
                <a:spAutoFit/>
              </a:bodyPr>
              <a:lstStyle/>
              <a:p>
                <a:pPr>
                  <a:lnSpc>
                    <a:spcPct val="150000"/>
                  </a:lnSpc>
                </a:pPr>
                <a:r>
                  <a:rPr lang="vi-VN" sz="3600" smtClean="0"/>
                  <a:t>a) Điều kiện xác định của phương trình </a:t>
                </a:r>
                <a14:m>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+1</m:t>
                        </m:r>
                      </m:num>
                      <m:den>
                        <m:r>
                          <a:rPr lang="en-US" sz="3600" i="1">
                            <a:latin typeface="Cambria Math" panose="02040503050406030204" pitchFamily="18" charset="0"/>
                          </a:rPr>
                          <m:t>2</m:t>
                        </m:r>
                        <m:r>
                          <a:rPr lang="en-US" sz="3600" i="1">
                            <a:latin typeface="Cambria Math" panose="02040503050406030204" pitchFamily="18" charset="0"/>
                          </a:rPr>
                          <m:t>𝑥</m:t>
                        </m:r>
                      </m:den>
                    </m:f>
                    <m:r>
                      <a:rPr lang="en-US" sz="3600" i="1">
                        <a:latin typeface="Cambria Math" panose="02040503050406030204" pitchFamily="18" charset="0"/>
                      </a:rPr>
                      <m:t>=1−</m:t>
                    </m:r>
                    <m:f>
                      <m:fPr>
                        <m:ctrlPr>
                          <a:rPr lang="en-US" sz="3600" i="1">
                            <a:latin typeface="Cambria Math" panose="02040503050406030204" pitchFamily="18" charset="0"/>
                          </a:rPr>
                        </m:ctrlPr>
                      </m:fPr>
                      <m:num>
                        <m:r>
                          <a:rPr lang="en-US" sz="3600" i="1">
                            <a:latin typeface="Cambria Math" panose="02040503050406030204" pitchFamily="18" charset="0"/>
                          </a:rPr>
                          <m:t>2</m:t>
                        </m:r>
                      </m:num>
                      <m:den>
                        <m:r>
                          <a:rPr lang="en-US" sz="3600" i="1">
                            <a:latin typeface="Cambria Math" panose="02040503050406030204" pitchFamily="18" charset="0"/>
                          </a:rPr>
                          <m:t>𝑥</m:t>
                        </m:r>
                        <m:r>
                          <a:rPr lang="en-US" sz="3600" i="1">
                            <a:latin typeface="Cambria Math" panose="02040503050406030204" pitchFamily="18" charset="0"/>
                          </a:rPr>
                          <m:t>−3</m:t>
                        </m:r>
                      </m:den>
                    </m:f>
                  </m:oMath>
                </a14:m>
                <a:r>
                  <a:rPr lang="vi-VN" sz="3600"/>
                  <a:t> là </a:t>
                </a:r>
                <a:r>
                  <a:rPr lang="en-US" sz="3600" kern="100">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r>
                      <a:rPr lang="en-US" sz="3600" b="0" i="0" kern="100" smtClean="0">
                        <a:latin typeface="Cambria Math" panose="02040503050406030204" pitchFamily="18" charset="0"/>
                        <a:ea typeface="Calibri" panose="020F0502020204030204" pitchFamily="34" charset="0"/>
                        <a:cs typeface="Arial" panose="020B0604020202020204" pitchFamily="34" charset="0"/>
                      </a:rPr>
                      <m:t>2</m:t>
                    </m:r>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libri" panose="020F0502020204030204" pitchFamily="34" charset="0"/>
                        <a:cs typeface="Arial" panose="020B0604020202020204" pitchFamily="34" charset="0"/>
                      </a:rPr>
                      <m:t>≠0</m:t>
                    </m:r>
                  </m:oMath>
                </a14:m>
                <a:r>
                  <a:rPr lang="en-US" sz="3600" kern="100" dirty="0">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b="0" i="1" kern="100" smtClean="0">
                        <a:latin typeface="Cambria Math" panose="02040503050406030204" pitchFamily="18" charset="0"/>
                        <a:ea typeface="Calibri" panose="020F0502020204030204" pitchFamily="34" charset="0"/>
                        <a:cs typeface="Arial" panose="020B0604020202020204" pitchFamily="34" charset="0"/>
                      </a:rPr>
                      <m:t>−3</m:t>
                    </m:r>
                    <m:r>
                      <a:rPr lang="en-US" sz="3600" i="1" kern="100">
                        <a:latin typeface="Cambria Math" panose="02040503050406030204" pitchFamily="18" charset="0"/>
                        <a:ea typeface="Cambria Math" panose="02040503050406030204" pitchFamily="18" charset="0"/>
                        <a:cs typeface="Arial" panose="020B0604020202020204" pitchFamily="34" charset="0"/>
                      </a:rPr>
                      <m:t>≠0</m:t>
                    </m:r>
                  </m:oMath>
                </a14:m>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a:latin typeface="Arial" panose="020B0604020202020204" pitchFamily="34" charset="0"/>
                    <a:ea typeface="Calibri" panose="020F0502020204030204" pitchFamily="34" charset="0"/>
                    <a:cs typeface="Arial" panose="020B0604020202020204" pitchFamily="34" charset="0"/>
                  </a:rPr>
                  <a:t>hay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mbria Math" panose="02040503050406030204" pitchFamily="18" charset="0"/>
                        <a:cs typeface="Arial" panose="020B0604020202020204" pitchFamily="34" charset="0"/>
                      </a:rPr>
                      <m:t>≠</m:t>
                    </m:r>
                    <m:r>
                      <a:rPr lang="en-US" sz="3600" b="0" i="1" kern="100" smtClean="0">
                        <a:latin typeface="Cambria Math" panose="02040503050406030204" pitchFamily="18" charset="0"/>
                        <a:ea typeface="Cambria Math" panose="02040503050406030204" pitchFamily="18" charset="0"/>
                        <a:cs typeface="Arial" panose="020B0604020202020204" pitchFamily="34" charset="0"/>
                      </a:rPr>
                      <m:t>0</m:t>
                    </m:r>
                  </m:oMath>
                </a14:m>
                <a:r>
                  <a:rPr lang="en-US" sz="3600" kern="100">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600" i="1" kern="100">
                        <a:latin typeface="Cambria Math" panose="02040503050406030204" pitchFamily="18" charset="0"/>
                        <a:ea typeface="Calibri" panose="020F0502020204030204" pitchFamily="34" charset="0"/>
                        <a:cs typeface="Arial" panose="020B0604020202020204" pitchFamily="34" charset="0"/>
                      </a:rPr>
                      <m:t>𝑥</m:t>
                    </m:r>
                    <m:r>
                      <a:rPr lang="en-US" sz="3600" i="1" kern="100">
                        <a:latin typeface="Cambria Math" panose="02040503050406030204" pitchFamily="18" charset="0"/>
                        <a:ea typeface="Cambria Math" panose="02040503050406030204" pitchFamily="18" charset="0"/>
                        <a:cs typeface="Arial" panose="020B0604020202020204" pitchFamily="34" charset="0"/>
                      </a:rPr>
                      <m:t>≠</m:t>
                    </m:r>
                    <m:r>
                      <a:rPr lang="en-US" sz="3600" b="0" i="1" kern="100" smtClean="0">
                        <a:latin typeface="Cambria Math" panose="02040503050406030204" pitchFamily="18" charset="0"/>
                        <a:ea typeface="Cambria Math" panose="02040503050406030204" pitchFamily="18" charset="0"/>
                        <a:cs typeface="Arial" panose="020B0604020202020204" pitchFamily="34" charset="0"/>
                      </a:rPr>
                      <m:t>3</m:t>
                    </m:r>
                  </m:oMath>
                </a14:m>
                <a:r>
                  <a:rPr lang="en-US" sz="3600" smtClean="0"/>
                  <a:t>.</a:t>
                </a:r>
                <a:endParaRPr lang="vi-VN" sz="3600"/>
              </a:p>
            </p:txBody>
          </p:sp>
        </mc:Choice>
        <mc:Fallback xmlns="">
          <p:sp>
            <p:nvSpPr>
              <p:cNvPr id="14" name="Rectangle 13"/>
              <p:cNvSpPr>
                <a:spLocks noRot="1" noChangeAspect="1" noMove="1" noResize="1" noEditPoints="1" noAdjustHandles="1" noChangeArrowheads="1" noChangeShapeType="1" noTextEdit="1"/>
              </p:cNvSpPr>
              <p:nvPr/>
            </p:nvSpPr>
            <p:spPr>
              <a:xfrm>
                <a:off x="855158" y="2997262"/>
                <a:ext cx="16271943" cy="2013436"/>
              </a:xfrm>
              <a:prstGeom prst="rect">
                <a:avLst/>
              </a:prstGeom>
              <a:blipFill rotWithShape="0">
                <a:blip r:embed="rId3"/>
                <a:stretch>
                  <a:fillRect l="-1124" b="-10909"/>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5"/>
          <a:stretch>
            <a:fillRect/>
          </a:stretch>
        </p:blipFill>
        <p:spPr>
          <a:xfrm>
            <a:off x="17193469" y="2578132"/>
            <a:ext cx="1408298" cy="1371719"/>
          </a:xfrm>
          <a:prstGeom prst="rect">
            <a:avLst/>
          </a:prstGeom>
        </p:spPr>
      </p:pic>
      <p:pic>
        <p:nvPicPr>
          <p:cNvPr id="27" name="Picture 26"/>
          <p:cNvPicPr>
            <a:picLocks noChangeAspect="1"/>
          </p:cNvPicPr>
          <p:nvPr/>
        </p:nvPicPr>
        <p:blipFill>
          <a:blip r:embed="rId6"/>
          <a:stretch>
            <a:fillRect/>
          </a:stretch>
        </p:blipFill>
        <p:spPr>
          <a:xfrm rot="481536">
            <a:off x="16379105" y="128744"/>
            <a:ext cx="1981200" cy="1952112"/>
          </a:xfrm>
          <a:prstGeom prst="rect">
            <a:avLst/>
          </a:prstGeom>
        </p:spPr>
      </p:pic>
      <p:sp>
        <p:nvSpPr>
          <p:cNvPr id="15" name="Google Shape;169;p5"/>
          <p:cNvSpPr/>
          <p:nvPr/>
        </p:nvSpPr>
        <p:spPr>
          <a:xfrm>
            <a:off x="262375" y="79034"/>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prstClr val="white"/>
                </a:solidFill>
                <a:effectLst/>
                <a:uLnTx/>
                <a:uFillTx/>
                <a:latin typeface="Arial"/>
                <a:ea typeface="Arial"/>
                <a:cs typeface="Arial"/>
                <a:sym typeface="Arial"/>
              </a:rPr>
              <a:t>HĐ3</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855158" y="5603605"/>
                <a:ext cx="16308814" cy="4315540"/>
              </a:xfrm>
              <a:prstGeom prst="rect">
                <a:avLst/>
              </a:prstGeom>
            </p:spPr>
            <p:txBody>
              <a:bodyPr wrap="square">
                <a:spAutoFit/>
              </a:bodyPr>
              <a:lstStyle/>
              <a:p>
                <a:pPr>
                  <a:lnSpc>
                    <a:spcPct val="150000"/>
                  </a:lnSpc>
                </a:pPr>
                <a:r>
                  <a:rPr lang="vi-VN" sz="3600"/>
                  <a:t>b) Mẫu thức chung của phương trình là </a:t>
                </a:r>
                <a14:m>
                  <m:oMath xmlns:m="http://schemas.openxmlformats.org/officeDocument/2006/math">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−3)</m:t>
                    </m:r>
                  </m:oMath>
                </a14:m>
                <a:r>
                  <a:rPr lang="vi-VN" sz="3600"/>
                  <a:t>.</a:t>
                </a:r>
              </a:p>
              <a:p>
                <a:pPr>
                  <a:lnSpc>
                    <a:spcPct val="150000"/>
                  </a:lnSpc>
                </a:pPr>
                <a:r>
                  <a:rPr lang="vi-VN" sz="3600"/>
                  <a:t>Ta quy đồng mẫu thức chung và khử mẫu thì được:</a:t>
                </a:r>
              </a:p>
              <a:p>
                <a:pPr>
                  <a:lnSpc>
                    <a:spcPct val="150000"/>
                  </a:lnSpc>
                </a:pPr>
                <a14:m>
                  <m:oMathPara xmlns:m="http://schemas.openxmlformats.org/officeDocument/2006/math">
                    <m:oMathParaPr>
                      <m:jc m:val="centerGroup"/>
                    </m:oMathParaPr>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+1)(</m:t>
                          </m:r>
                          <m:r>
                            <a:rPr lang="en-US" sz="3600" i="1">
                              <a:latin typeface="Cambria Math" panose="02040503050406030204" pitchFamily="18" charset="0"/>
                            </a:rPr>
                            <m:t>𝑥</m:t>
                          </m:r>
                          <m:r>
                            <a:rPr lang="en-US" sz="3600" i="1">
                              <a:latin typeface="Cambria Math" panose="02040503050406030204" pitchFamily="18" charset="0"/>
                            </a:rPr>
                            <m:t>−3)</m:t>
                          </m:r>
                        </m:num>
                        <m:den>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−3)</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−3)</m:t>
                          </m:r>
                        </m:num>
                        <m:den>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−3)</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2.2</m:t>
                          </m:r>
                          <m:r>
                            <a:rPr lang="en-US" sz="3600" i="1">
                              <a:latin typeface="Cambria Math" panose="02040503050406030204" pitchFamily="18" charset="0"/>
                            </a:rPr>
                            <m:t>𝑥</m:t>
                          </m:r>
                        </m:num>
                        <m:den>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−3)</m:t>
                          </m:r>
                        </m:den>
                      </m:f>
                    </m:oMath>
                  </m:oMathPara>
                </a14:m>
                <a:endParaRPr lang="en-US" sz="3600"/>
              </a:p>
              <a:p>
                <a:pPr>
                  <a:lnSpc>
                    <a:spcPct val="150000"/>
                  </a:lnSpc>
                </a:pPr>
                <a14:m>
                  <m:oMathPara xmlns:m="http://schemas.openxmlformats.org/officeDocument/2006/math">
                    <m:oMathParaPr>
                      <m:jc m:val="centerGroup"/>
                    </m:oMathParaPr>
                    <m:oMath xmlns:m="http://schemas.openxmlformats.org/officeDocument/2006/math">
                      <m:d>
                        <m:dPr>
                          <m:ctrlPr>
                            <a:rPr lang="en-US" sz="3600" i="1">
                              <a:latin typeface="Cambria Math" panose="02040503050406030204" pitchFamily="18" charset="0"/>
                            </a:rPr>
                          </m:ctrlPr>
                        </m:dPr>
                        <m:e>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+1</m:t>
                          </m:r>
                        </m:e>
                      </m:d>
                      <m:d>
                        <m:dPr>
                          <m:ctrlPr>
                            <a:rPr lang="en-US" sz="3600" i="1">
                              <a:latin typeface="Cambria Math" panose="02040503050406030204" pitchFamily="18" charset="0"/>
                            </a:rPr>
                          </m:ctrlPr>
                        </m:dPr>
                        <m:e>
                          <m:r>
                            <a:rPr lang="en-US" sz="3600" i="1">
                              <a:latin typeface="Cambria Math" panose="02040503050406030204" pitchFamily="18" charset="0"/>
                            </a:rPr>
                            <m:t>𝑥</m:t>
                          </m:r>
                          <m:r>
                            <a:rPr lang="en-US" sz="3600" i="1">
                              <a:latin typeface="Cambria Math" panose="02040503050406030204" pitchFamily="18" charset="0"/>
                            </a:rPr>
                            <m:t>−3</m:t>
                          </m:r>
                        </m:e>
                      </m:d>
                      <m:r>
                        <a:rPr lang="en-US" sz="3600" i="1">
                          <a:latin typeface="Cambria Math" panose="02040503050406030204" pitchFamily="18" charset="0"/>
                        </a:rPr>
                        <m:t>=2</m:t>
                      </m:r>
                      <m:r>
                        <a:rPr lang="en-US" sz="3600" i="1">
                          <a:latin typeface="Cambria Math" panose="02040503050406030204" pitchFamily="18" charset="0"/>
                        </a:rPr>
                        <m:t>𝑥</m:t>
                      </m:r>
                      <m:d>
                        <m:dPr>
                          <m:ctrlPr>
                            <a:rPr lang="en-US" sz="3600" i="1">
                              <a:latin typeface="Cambria Math" panose="02040503050406030204" pitchFamily="18" charset="0"/>
                            </a:rPr>
                          </m:ctrlPr>
                        </m:dPr>
                        <m:e>
                          <m:r>
                            <a:rPr lang="en-US" sz="3600" i="1">
                              <a:latin typeface="Cambria Math" panose="02040503050406030204" pitchFamily="18" charset="0"/>
                            </a:rPr>
                            <m:t>𝑥</m:t>
                          </m:r>
                          <m:r>
                            <a:rPr lang="en-US" sz="3600" i="1">
                              <a:latin typeface="Cambria Math" panose="02040503050406030204" pitchFamily="18" charset="0"/>
                            </a:rPr>
                            <m:t>−3</m:t>
                          </m:r>
                        </m:e>
                      </m:d>
                      <m:r>
                        <a:rPr lang="en-US" sz="3600" i="1">
                          <a:latin typeface="Cambria Math" panose="02040503050406030204" pitchFamily="18" charset="0"/>
                        </a:rPr>
                        <m:t>−2.2</m:t>
                      </m:r>
                      <m:r>
                        <a:rPr lang="en-US" sz="3600" i="1">
                          <a:latin typeface="Cambria Math" panose="02040503050406030204" pitchFamily="18" charset="0"/>
                        </a:rPr>
                        <m:t>𝑥</m:t>
                      </m:r>
                    </m:oMath>
                  </m:oMathPara>
                </a14:m>
                <a:endParaRPr lang="en-US" sz="3600"/>
              </a:p>
            </p:txBody>
          </p:sp>
        </mc:Choice>
        <mc:Fallback xmlns="">
          <p:sp>
            <p:nvSpPr>
              <p:cNvPr id="2" name="Rectangle 1"/>
              <p:cNvSpPr>
                <a:spLocks noRot="1" noChangeAspect="1" noMove="1" noResize="1" noEditPoints="1" noAdjustHandles="1" noChangeArrowheads="1" noChangeShapeType="1" noTextEdit="1"/>
              </p:cNvSpPr>
              <p:nvPr/>
            </p:nvSpPr>
            <p:spPr>
              <a:xfrm>
                <a:off x="855158" y="5603605"/>
                <a:ext cx="16308814" cy="4315540"/>
              </a:xfrm>
              <a:prstGeom prst="rect">
                <a:avLst/>
              </a:prstGeom>
              <a:blipFill rotWithShape="0">
                <a:blip r:embed="rId7"/>
                <a:stretch>
                  <a:fillRect l="-1121"/>
                </a:stretch>
              </a:blipFill>
            </p:spPr>
            <p:txBody>
              <a:bodyPr/>
              <a:lstStyle/>
              <a:p>
                <a:r>
                  <a:rPr lang="en-US">
                    <a:noFill/>
                  </a:rPr>
                  <a:t> </a:t>
                </a:r>
              </a:p>
            </p:txBody>
          </p:sp>
        </mc:Fallback>
      </mc:AlternateContent>
    </p:spTree>
    <p:extLst>
      <p:ext uri="{BB962C8B-B14F-4D97-AF65-F5344CB8AC3E}">
        <p14:creationId xmlns:p14="http://schemas.microsoft.com/office/powerpoint/2010/main" val="38481897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305;p14"/>
          <p:cNvGrpSpPr/>
          <p:nvPr/>
        </p:nvGrpSpPr>
        <p:grpSpPr>
          <a:xfrm>
            <a:off x="7420893" y="419758"/>
            <a:ext cx="1700394" cy="1188276"/>
            <a:chOff x="7890477" y="787864"/>
            <a:chExt cx="2022200" cy="1289304"/>
          </a:xfrm>
        </p:grpSpPr>
        <p:pic>
          <p:nvPicPr>
            <p:cNvPr id="17"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14" name="Rectangle 13"/>
              <p:cNvSpPr/>
              <p:nvPr/>
            </p:nvSpPr>
            <p:spPr>
              <a:xfrm>
                <a:off x="892029" y="1503103"/>
                <a:ext cx="16271943" cy="5911234"/>
              </a:xfrm>
              <a:prstGeom prst="rect">
                <a:avLst/>
              </a:prstGeom>
            </p:spPr>
            <p:txBody>
              <a:bodyPr wrap="square">
                <a:spAutoFit/>
              </a:bodyPr>
              <a:lstStyle/>
              <a:p>
                <a:pPr>
                  <a:lnSpc>
                    <a:spcPct val="150000"/>
                  </a:lnSpc>
                </a:pPr>
                <a:r>
                  <a:rPr lang="vi-VN" sz="4000" smtClean="0"/>
                  <a:t>c</a:t>
                </a:r>
                <a:r>
                  <a:rPr lang="vi-VN" sz="4000"/>
                  <a:t>) Giải phương trình:</a:t>
                </a:r>
              </a:p>
              <a:p>
                <a:pPr>
                  <a:lnSpc>
                    <a:spcPct val="150000"/>
                  </a:lnSpc>
                </a:pPr>
                <a14:m>
                  <m:oMathPara xmlns:m="http://schemas.openxmlformats.org/officeDocument/2006/math">
                    <m:oMathParaPr>
                      <m:jc m:val="centerGroup"/>
                    </m:oMathParaPr>
                    <m:oMath xmlns:m="http://schemas.openxmlformats.org/officeDocument/2006/math">
                      <m:d>
                        <m:dPr>
                          <m:ctrlPr>
                            <a:rPr lang="en-US" sz="4000" i="1">
                              <a:latin typeface="Cambria Math" panose="02040503050406030204" pitchFamily="18" charset="0"/>
                            </a:rPr>
                          </m:ctrlPr>
                        </m:dPr>
                        <m:e>
                          <m:r>
                            <a:rPr lang="en-US" sz="4000" i="1">
                              <a:latin typeface="Cambria Math" panose="02040503050406030204" pitchFamily="18" charset="0"/>
                            </a:rPr>
                            <m:t>2</m:t>
                          </m:r>
                          <m:r>
                            <a:rPr lang="en-US" sz="4000" i="1">
                              <a:latin typeface="Cambria Math" panose="02040503050406030204" pitchFamily="18" charset="0"/>
                            </a:rPr>
                            <m:t>𝑥</m:t>
                          </m:r>
                          <m:r>
                            <a:rPr lang="en-US" sz="4000" i="1">
                              <a:latin typeface="Cambria Math" panose="02040503050406030204" pitchFamily="18" charset="0"/>
                            </a:rPr>
                            <m:t>+1</m:t>
                          </m:r>
                        </m:e>
                      </m:d>
                      <m:d>
                        <m:dPr>
                          <m:ctrlPr>
                            <a:rPr lang="en-US" sz="4000" i="1">
                              <a:latin typeface="Cambria Math" panose="02040503050406030204" pitchFamily="18" charset="0"/>
                            </a:rPr>
                          </m:ctrlPr>
                        </m:dPr>
                        <m:e>
                          <m:r>
                            <a:rPr lang="en-US" sz="4000" i="1">
                              <a:latin typeface="Cambria Math" panose="02040503050406030204" pitchFamily="18" charset="0"/>
                            </a:rPr>
                            <m:t>𝑥</m:t>
                          </m:r>
                          <m:r>
                            <a:rPr lang="en-US" sz="4000" i="1">
                              <a:latin typeface="Cambria Math" panose="02040503050406030204" pitchFamily="18" charset="0"/>
                            </a:rPr>
                            <m:t>−3</m:t>
                          </m:r>
                        </m:e>
                      </m:d>
                      <m:r>
                        <a:rPr lang="en-US" sz="4000" i="1">
                          <a:latin typeface="Cambria Math" panose="02040503050406030204" pitchFamily="18" charset="0"/>
                        </a:rPr>
                        <m:t>=2</m:t>
                      </m:r>
                      <m:r>
                        <a:rPr lang="en-US" sz="4000" i="1">
                          <a:latin typeface="Cambria Math" panose="02040503050406030204" pitchFamily="18" charset="0"/>
                        </a:rPr>
                        <m:t>𝑥</m:t>
                      </m:r>
                      <m:d>
                        <m:dPr>
                          <m:ctrlPr>
                            <a:rPr lang="en-US" sz="4000" i="1">
                              <a:latin typeface="Cambria Math" panose="02040503050406030204" pitchFamily="18" charset="0"/>
                            </a:rPr>
                          </m:ctrlPr>
                        </m:dPr>
                        <m:e>
                          <m:r>
                            <a:rPr lang="en-US" sz="4000" i="1">
                              <a:latin typeface="Cambria Math" panose="02040503050406030204" pitchFamily="18" charset="0"/>
                            </a:rPr>
                            <m:t>𝑥</m:t>
                          </m:r>
                          <m:r>
                            <a:rPr lang="en-US" sz="4000" i="1">
                              <a:latin typeface="Cambria Math" panose="02040503050406030204" pitchFamily="18" charset="0"/>
                            </a:rPr>
                            <m:t>−3</m:t>
                          </m:r>
                        </m:e>
                      </m:d>
                      <m:r>
                        <a:rPr lang="en-US" sz="4000" i="1">
                          <a:latin typeface="Cambria Math" panose="02040503050406030204" pitchFamily="18" charset="0"/>
                        </a:rPr>
                        <m:t>−2.2</m:t>
                      </m:r>
                      <m:r>
                        <a:rPr lang="en-US" sz="4000" i="1">
                          <a:latin typeface="Cambria Math" panose="02040503050406030204" pitchFamily="18" charset="0"/>
                        </a:rPr>
                        <m:t>𝑥</m:t>
                      </m:r>
                    </m:oMath>
                  </m:oMathPara>
                </a14:m>
                <a:endParaRPr lang="en-US" sz="4000"/>
              </a:p>
              <a:p>
                <a:pPr>
                  <a:lnSpc>
                    <a:spcPct val="150000"/>
                  </a:lnSpc>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2</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−6</m:t>
                      </m:r>
                      <m:r>
                        <a:rPr lang="en-US" sz="4000" b="0" i="1" smtClean="0">
                          <a:latin typeface="Cambria Math" panose="02040503050406030204" pitchFamily="18" charset="0"/>
                        </a:rPr>
                        <m:t>𝑥</m:t>
                      </m:r>
                      <m:r>
                        <a:rPr lang="en-US" sz="4000" b="0" i="1" smtClean="0">
                          <a:latin typeface="Cambria Math" panose="02040503050406030204" pitchFamily="18" charset="0"/>
                        </a:rPr>
                        <m:t>+</m:t>
                      </m:r>
                      <m:r>
                        <a:rPr lang="en-US" sz="4000" b="0" i="1" smtClean="0">
                          <a:latin typeface="Cambria Math" panose="02040503050406030204" pitchFamily="18" charset="0"/>
                        </a:rPr>
                        <m:t>𝑥</m:t>
                      </m:r>
                      <m:r>
                        <a:rPr lang="en-US" sz="4000" b="0" i="1" smtClean="0">
                          <a:latin typeface="Cambria Math" panose="02040503050406030204" pitchFamily="18" charset="0"/>
                        </a:rPr>
                        <m:t>−3=2</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−6</m:t>
                      </m:r>
                      <m:r>
                        <a:rPr lang="en-US" sz="4000" b="0" i="1" smtClean="0">
                          <a:latin typeface="Cambria Math" panose="02040503050406030204" pitchFamily="18" charset="0"/>
                        </a:rPr>
                        <m:t>𝑥</m:t>
                      </m:r>
                      <m:r>
                        <a:rPr lang="en-US" sz="4000" b="0" i="1" smtClean="0">
                          <a:latin typeface="Cambria Math" panose="02040503050406030204" pitchFamily="18" charset="0"/>
                        </a:rPr>
                        <m:t>−4</m:t>
                      </m:r>
                      <m:r>
                        <a:rPr lang="en-US" sz="4000" b="0" i="1" smtClean="0">
                          <a:latin typeface="Cambria Math" panose="02040503050406030204" pitchFamily="18" charset="0"/>
                        </a:rPr>
                        <m:t>𝑥</m:t>
                      </m:r>
                    </m:oMath>
                  </m:oMathPara>
                </a14:m>
                <a:endParaRPr lang="en-US" sz="4000" b="0" smtClean="0"/>
              </a:p>
              <a:p>
                <a:pPr>
                  <a:lnSpc>
                    <a:spcPct val="150000"/>
                  </a:lnSpc>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2</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i="1">
                          <a:latin typeface="Cambria Math" panose="02040503050406030204" pitchFamily="18" charset="0"/>
                        </a:rPr>
                        <m:t>−6</m:t>
                      </m:r>
                      <m:r>
                        <a:rPr lang="en-US" sz="4000" i="1">
                          <a:latin typeface="Cambria Math" panose="02040503050406030204" pitchFamily="18" charset="0"/>
                        </a:rPr>
                        <m:t>𝑥</m:t>
                      </m:r>
                      <m:r>
                        <a:rPr lang="en-US" sz="4000" i="1">
                          <a:latin typeface="Cambria Math" panose="02040503050406030204" pitchFamily="18" charset="0"/>
                        </a:rPr>
                        <m:t>+</m:t>
                      </m:r>
                      <m:r>
                        <a:rPr lang="en-US" sz="4000" i="1">
                          <a:latin typeface="Cambria Math" panose="02040503050406030204" pitchFamily="18" charset="0"/>
                        </a:rPr>
                        <m:t>𝑥</m:t>
                      </m:r>
                      <m:r>
                        <a:rPr lang="en-US" sz="4000" i="1">
                          <a:latin typeface="Cambria Math" panose="02040503050406030204" pitchFamily="18" charset="0"/>
                        </a:rPr>
                        <m:t>−2</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b="0" i="1" smtClean="0">
                          <a:latin typeface="Cambria Math" panose="02040503050406030204" pitchFamily="18" charset="0"/>
                        </a:rPr>
                        <m:t>+</m:t>
                      </m:r>
                      <m:r>
                        <a:rPr lang="en-US" sz="4000" i="1">
                          <a:latin typeface="Cambria Math" panose="02040503050406030204" pitchFamily="18" charset="0"/>
                        </a:rPr>
                        <m:t>6</m:t>
                      </m:r>
                      <m:r>
                        <a:rPr lang="en-US" sz="4000" i="1">
                          <a:latin typeface="Cambria Math" panose="02040503050406030204" pitchFamily="18" charset="0"/>
                        </a:rPr>
                        <m:t>𝑥</m:t>
                      </m:r>
                      <m:r>
                        <a:rPr lang="en-US" sz="4000" b="0" i="1" smtClean="0">
                          <a:latin typeface="Cambria Math" panose="02040503050406030204" pitchFamily="18" charset="0"/>
                        </a:rPr>
                        <m:t>+</m:t>
                      </m:r>
                      <m:r>
                        <a:rPr lang="en-US" sz="4000" i="1">
                          <a:latin typeface="Cambria Math" panose="02040503050406030204" pitchFamily="18" charset="0"/>
                        </a:rPr>
                        <m:t>4</m:t>
                      </m:r>
                      <m:r>
                        <a:rPr lang="en-US" sz="4000" i="1">
                          <a:latin typeface="Cambria Math" panose="02040503050406030204" pitchFamily="18" charset="0"/>
                        </a:rPr>
                        <m:t>𝑥</m:t>
                      </m:r>
                      <m:r>
                        <a:rPr lang="en-US" sz="4000" b="0" i="1" smtClean="0">
                          <a:latin typeface="Cambria Math" panose="02040503050406030204" pitchFamily="18" charset="0"/>
                        </a:rPr>
                        <m:t>=3</m:t>
                      </m:r>
                    </m:oMath>
                  </m:oMathPara>
                </a14:m>
                <a:endParaRPr lang="en-US" sz="4000"/>
              </a:p>
              <a:p>
                <a:pPr>
                  <a:lnSpc>
                    <a:spcPct val="150000"/>
                  </a:lnSpc>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5</m:t>
                      </m:r>
                      <m:r>
                        <a:rPr lang="en-US" sz="4000" b="0" i="1" smtClean="0">
                          <a:latin typeface="Cambria Math" panose="02040503050406030204" pitchFamily="18" charset="0"/>
                        </a:rPr>
                        <m:t>𝑥</m:t>
                      </m:r>
                      <m:r>
                        <a:rPr lang="en-US" sz="4000" b="0" i="1" smtClean="0">
                          <a:latin typeface="Cambria Math" panose="02040503050406030204" pitchFamily="18" charset="0"/>
                        </a:rPr>
                        <m:t>=3</m:t>
                      </m:r>
                    </m:oMath>
                  </m:oMathPara>
                </a14:m>
                <a:endParaRPr lang="en-US" sz="4000" smtClean="0"/>
              </a:p>
              <a:p>
                <a:pPr algn="ctr">
                  <a:lnSpc>
                    <a:spcPct val="150000"/>
                  </a:lnSpc>
                </a:pPr>
                <a14:m>
                  <m:oMath xmlns:m="http://schemas.openxmlformats.org/officeDocument/2006/math">
                    <m:r>
                      <a:rPr lang="en-US" sz="4000" b="0" i="1" smtClean="0">
                        <a:latin typeface="Cambria Math" panose="02040503050406030204" pitchFamily="18" charset="0"/>
                      </a:rPr>
                      <m:t>𝑥</m:t>
                    </m:r>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3</m:t>
                        </m:r>
                      </m:num>
                      <m:den>
                        <m:r>
                          <a:rPr lang="en-US" sz="4000" b="0" i="1" smtClean="0">
                            <a:latin typeface="Cambria Math" panose="02040503050406030204" pitchFamily="18" charset="0"/>
                          </a:rPr>
                          <m:t>5</m:t>
                        </m:r>
                      </m:den>
                    </m:f>
                  </m:oMath>
                </a14:m>
                <a:r>
                  <a:rPr lang="en-US" sz="4000" smtClean="0"/>
                  <a:t>.</a:t>
                </a:r>
              </a:p>
            </p:txBody>
          </p:sp>
        </mc:Choice>
        <mc:Fallback xmlns="">
          <p:sp>
            <p:nvSpPr>
              <p:cNvPr id="14" name="Rectangle 13"/>
              <p:cNvSpPr>
                <a:spLocks noRot="1" noChangeAspect="1" noMove="1" noResize="1" noEditPoints="1" noAdjustHandles="1" noChangeArrowheads="1" noChangeShapeType="1" noTextEdit="1"/>
              </p:cNvSpPr>
              <p:nvPr/>
            </p:nvSpPr>
            <p:spPr>
              <a:xfrm>
                <a:off x="892029" y="1503103"/>
                <a:ext cx="16271943" cy="5911234"/>
              </a:xfrm>
              <a:prstGeom prst="rect">
                <a:avLst/>
              </a:prstGeom>
              <a:blipFill rotWithShape="0">
                <a:blip r:embed="rId3"/>
                <a:stretch>
                  <a:fillRect l="-1311" b="-1445"/>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5"/>
          <a:stretch>
            <a:fillRect/>
          </a:stretch>
        </p:blipFill>
        <p:spPr>
          <a:xfrm>
            <a:off x="17193469" y="2578132"/>
            <a:ext cx="1408298" cy="1371719"/>
          </a:xfrm>
          <a:prstGeom prst="rect">
            <a:avLst/>
          </a:prstGeom>
        </p:spPr>
      </p:pic>
      <p:pic>
        <p:nvPicPr>
          <p:cNvPr id="27" name="Picture 26"/>
          <p:cNvPicPr>
            <a:picLocks noChangeAspect="1"/>
          </p:cNvPicPr>
          <p:nvPr/>
        </p:nvPicPr>
        <p:blipFill>
          <a:blip r:embed="rId6"/>
          <a:stretch>
            <a:fillRect/>
          </a:stretch>
        </p:blipFill>
        <p:spPr>
          <a:xfrm rot="481536">
            <a:off x="16379105" y="128744"/>
            <a:ext cx="1981200" cy="1952112"/>
          </a:xfrm>
          <a:prstGeom prst="rect">
            <a:avLst/>
          </a:prstGeom>
        </p:spPr>
      </p:pic>
      <p:sp>
        <p:nvSpPr>
          <p:cNvPr id="15" name="Google Shape;169;p5"/>
          <p:cNvSpPr/>
          <p:nvPr/>
        </p:nvSpPr>
        <p:spPr>
          <a:xfrm>
            <a:off x="262375" y="79034"/>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prstClr val="white"/>
                </a:solidFill>
                <a:effectLst/>
                <a:uLnTx/>
                <a:uFillTx/>
                <a:latin typeface="Arial"/>
                <a:ea typeface="Arial"/>
                <a:cs typeface="Arial"/>
                <a:sym typeface="Arial"/>
              </a:rPr>
              <a:t>HĐ3</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892029" y="7021800"/>
                <a:ext cx="14664914" cy="2606098"/>
              </a:xfrm>
              <a:prstGeom prst="rect">
                <a:avLst/>
              </a:prstGeom>
            </p:spPr>
            <p:txBody>
              <a:bodyPr wrap="square">
                <a:spAutoFit/>
              </a:bodyPr>
              <a:lstStyle/>
              <a:p>
                <a:pPr>
                  <a:lnSpc>
                    <a:spcPct val="150000"/>
                  </a:lnSpc>
                </a:pPr>
                <a:r>
                  <a:rPr lang="vi-VN" sz="4000"/>
                  <a:t>d) Ta thấy </a:t>
                </a:r>
                <a14:m>
                  <m:oMath xmlns:m="http://schemas.openxmlformats.org/officeDocument/2006/math">
                    <m:r>
                      <a:rPr lang="en-US" sz="4000" i="1">
                        <a:latin typeface="Cambria Math" panose="02040503050406030204" pitchFamily="18" charset="0"/>
                      </a:rPr>
                      <m:t>𝑥</m:t>
                    </m:r>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3</m:t>
                        </m:r>
                      </m:num>
                      <m:den>
                        <m:r>
                          <a:rPr lang="en-US" sz="4000" i="1">
                            <a:latin typeface="Cambria Math" panose="02040503050406030204" pitchFamily="18" charset="0"/>
                          </a:rPr>
                          <m:t>5</m:t>
                        </m:r>
                      </m:den>
                    </m:f>
                  </m:oMath>
                </a14:m>
                <a:r>
                  <a:rPr lang="vi-VN" sz="4000"/>
                  <a:t> thỏa mãn điều kiện xác định của phương trình.</a:t>
                </a:r>
              </a:p>
              <a:p>
                <a:pPr>
                  <a:lnSpc>
                    <a:spcPct val="150000"/>
                  </a:lnSpc>
                </a:pPr>
                <a:r>
                  <a:rPr lang="vi-VN" sz="4000"/>
                  <a:t>Vậy phương trình đã cho có nghiệm </a:t>
                </a:r>
                <a14:m>
                  <m:oMath xmlns:m="http://schemas.openxmlformats.org/officeDocument/2006/math">
                    <m:r>
                      <a:rPr lang="en-US" sz="4000" i="1">
                        <a:latin typeface="Cambria Math" panose="02040503050406030204" pitchFamily="18" charset="0"/>
                      </a:rPr>
                      <m:t>𝑥</m:t>
                    </m:r>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3</m:t>
                        </m:r>
                      </m:num>
                      <m:den>
                        <m:r>
                          <a:rPr lang="en-US" sz="4000" i="1">
                            <a:latin typeface="Cambria Math" panose="02040503050406030204" pitchFamily="18" charset="0"/>
                          </a:rPr>
                          <m:t>5</m:t>
                        </m:r>
                      </m:den>
                    </m:f>
                  </m:oMath>
                </a14:m>
                <a:r>
                  <a:rPr lang="vi-VN" sz="4000"/>
                  <a:t>.</a:t>
                </a:r>
              </a:p>
            </p:txBody>
          </p:sp>
        </mc:Choice>
        <mc:Fallback xmlns="">
          <p:sp>
            <p:nvSpPr>
              <p:cNvPr id="2" name="Rectangle 1"/>
              <p:cNvSpPr>
                <a:spLocks noRot="1" noChangeAspect="1" noMove="1" noResize="1" noEditPoints="1" noAdjustHandles="1" noChangeArrowheads="1" noChangeShapeType="1" noTextEdit="1"/>
              </p:cNvSpPr>
              <p:nvPr/>
            </p:nvSpPr>
            <p:spPr>
              <a:xfrm>
                <a:off x="892029" y="7021800"/>
                <a:ext cx="14664914" cy="2606098"/>
              </a:xfrm>
              <a:prstGeom prst="rect">
                <a:avLst/>
              </a:prstGeom>
              <a:blipFill rotWithShape="0">
                <a:blip r:embed="rId7"/>
                <a:stretch>
                  <a:fillRect l="-1455" b="-3747"/>
                </a:stretch>
              </a:blipFill>
            </p:spPr>
            <p:txBody>
              <a:bodyPr/>
              <a:lstStyle/>
              <a:p>
                <a:r>
                  <a:rPr lang="en-US">
                    <a:noFill/>
                  </a:rPr>
                  <a:t> </a:t>
                </a:r>
              </a:p>
            </p:txBody>
          </p:sp>
        </mc:Fallback>
      </mc:AlternateContent>
    </p:spTree>
    <p:extLst>
      <p:ext uri="{BB962C8B-B14F-4D97-AF65-F5344CB8AC3E}">
        <p14:creationId xmlns:p14="http://schemas.microsoft.com/office/powerpoint/2010/main" val="11317142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98786"/>
            <a:ext cx="18288000" cy="9908574"/>
            <a:chOff x="2514600" y="1866900"/>
            <a:chExt cx="14325600" cy="6096000"/>
          </a:xfrm>
        </p:grpSpPr>
        <p:pic>
          <p:nvPicPr>
            <p:cNvPr id="4" name="Picture 4"/>
            <p:cNvPicPr>
              <a:picLocks noChangeAspect="1"/>
            </p:cNvPicPr>
            <p:nvPr/>
          </p:nvPicPr>
          <p:blipFill>
            <a:blip r:embed="rId2"/>
            <a:srcRect/>
            <a:stretch>
              <a:fillRect/>
            </a:stretch>
          </p:blipFill>
          <p:spPr>
            <a:xfrm>
              <a:off x="2514600" y="1866900"/>
              <a:ext cx="14325600" cy="6096000"/>
            </a:xfrm>
            <a:prstGeom prst="rect">
              <a:avLst/>
            </a:prstGeom>
          </p:spPr>
        </p:pic>
        <p:sp>
          <p:nvSpPr>
            <p:cNvPr id="6" name="Rectangle 5"/>
            <p:cNvSpPr/>
            <p:nvPr/>
          </p:nvSpPr>
          <p:spPr>
            <a:xfrm>
              <a:off x="3657600" y="2910138"/>
              <a:ext cx="13182600" cy="4009524"/>
            </a:xfrm>
            <a:prstGeom prst="rect">
              <a:avLst/>
            </a:prstGeom>
          </p:spPr>
          <p:txBody>
            <a:bodyPr wrap="square">
              <a:spAutoFit/>
            </a:bodyPr>
            <a:lstStyle/>
            <a:p>
              <a:pPr algn="just">
                <a:lnSpc>
                  <a:spcPct val="200000"/>
                </a:lnSpc>
                <a:spcBef>
                  <a:spcPts val="100"/>
                </a:spcBef>
                <a:spcAft>
                  <a:spcPts val="0"/>
                </a:spcAft>
              </a:pPr>
              <a:r>
                <a:rPr lang="en-US" sz="4000" b="1" smtClean="0">
                  <a:solidFill>
                    <a:schemeClr val="bg1"/>
                  </a:solidFill>
                  <a:latin typeface="Arial" panose="020B0604020202020204" pitchFamily="34" charset="0"/>
                  <a:ea typeface="Calibri" panose="020F0502020204030204" pitchFamily="34" charset="0"/>
                  <a:cs typeface="Arial" panose="020B0604020202020204" pitchFamily="34" charset="0"/>
                </a:rPr>
                <a:t>Để giải phương trình chứa ẩn ở mẫu, ta có thể làm như sau:</a:t>
              </a:r>
              <a:endPar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Bef>
                  <a:spcPts val="300"/>
                </a:spcBef>
                <a:spcAft>
                  <a:spcPts val="300"/>
                </a:spcAft>
              </a:pPr>
              <a:r>
                <a:rPr lang="en-US" sz="4000" smtClean="0">
                  <a:solidFill>
                    <a:schemeClr val="bg1"/>
                  </a:solidFill>
                  <a:effectLst/>
                  <a:latin typeface="Arial" panose="020B0604020202020204" pitchFamily="34" charset="0"/>
                  <a:ea typeface="Arial" panose="020B0604020202020204" pitchFamily="34" charset="0"/>
                  <a:cs typeface="Arial" panose="020B0604020202020204" pitchFamily="34" charset="0"/>
                </a:rPr>
                <a:t>Bước 1. Tìm điều kiện xác định của phương trình</a:t>
              </a:r>
            </a:p>
            <a:p>
              <a:pPr algn="just">
                <a:lnSpc>
                  <a:spcPct val="200000"/>
                </a:lnSpc>
                <a:spcBef>
                  <a:spcPts val="300"/>
                </a:spcBef>
                <a:spcAft>
                  <a:spcPts val="300"/>
                </a:spcAft>
              </a:pPr>
              <a:r>
                <a:rPr lang="en-US" sz="4000" smtClean="0">
                  <a:solidFill>
                    <a:schemeClr val="bg1"/>
                  </a:solidFill>
                  <a:latin typeface="Arial" panose="020B0604020202020204" pitchFamily="34" charset="0"/>
                  <a:ea typeface="Arial" panose="020B0604020202020204" pitchFamily="34" charset="0"/>
                  <a:cs typeface="Arial" panose="020B0604020202020204" pitchFamily="34" charset="0"/>
                </a:rPr>
                <a:t>Bước 2. Quy đồng mẫu thức hai vế của phương trình rồi khử mẫu</a:t>
              </a:r>
            </a:p>
            <a:p>
              <a:pPr algn="just">
                <a:lnSpc>
                  <a:spcPct val="200000"/>
                </a:lnSpc>
                <a:spcBef>
                  <a:spcPts val="300"/>
                </a:spcBef>
                <a:spcAft>
                  <a:spcPts val="300"/>
                </a:spcAft>
              </a:pPr>
              <a:r>
                <a:rPr lang="en-US" sz="4000" smtClean="0">
                  <a:solidFill>
                    <a:schemeClr val="bg1"/>
                  </a:solidFill>
                  <a:effectLst/>
                  <a:latin typeface="Arial" panose="020B0604020202020204" pitchFamily="34" charset="0"/>
                  <a:ea typeface="Arial" panose="020B0604020202020204" pitchFamily="34" charset="0"/>
                  <a:cs typeface="Arial" panose="020B0604020202020204" pitchFamily="34" charset="0"/>
                </a:rPr>
                <a:t>Bước 3. Giải phương trình vừa tìm được</a:t>
              </a:r>
            </a:p>
            <a:p>
              <a:pPr algn="just">
                <a:lnSpc>
                  <a:spcPct val="200000"/>
                </a:lnSpc>
                <a:spcBef>
                  <a:spcPts val="300"/>
                </a:spcBef>
                <a:spcAft>
                  <a:spcPts val="300"/>
                </a:spcAft>
              </a:pPr>
              <a:r>
                <a:rPr lang="en-US" sz="4000" smtClean="0">
                  <a:solidFill>
                    <a:schemeClr val="bg1"/>
                  </a:solidFill>
                  <a:latin typeface="Arial" panose="020B0604020202020204" pitchFamily="34" charset="0"/>
                  <a:ea typeface="Arial" panose="020B0604020202020204" pitchFamily="34" charset="0"/>
                  <a:cs typeface="Arial" panose="020B0604020202020204" pitchFamily="34" charset="0"/>
                </a:rPr>
                <a:t>Bước 4. Kết luận nghiệm. </a:t>
              </a:r>
              <a:endParaRPr lang="en-US" sz="40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grpSp>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61901">
            <a:off x="15530698" y="291410"/>
            <a:ext cx="2183861" cy="559863"/>
          </a:xfrm>
          <a:prstGeom prst="rect">
            <a:avLst/>
          </a:prstGeom>
        </p:spPr>
      </p:pic>
    </p:spTree>
    <p:extLst>
      <p:ext uri="{BB962C8B-B14F-4D97-AF65-F5344CB8AC3E}">
        <p14:creationId xmlns:p14="http://schemas.microsoft.com/office/powerpoint/2010/main" val="2322341481"/>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2"/>
          <a:srcRect/>
          <a:stretch>
            <a:fillRect/>
          </a:stretch>
        </p:blipFill>
        <p:spPr>
          <a:xfrm rot="-1169232">
            <a:off x="16331575" y="8111301"/>
            <a:ext cx="2196234" cy="2137287"/>
          </a:xfrm>
          <a:prstGeom prst="rect">
            <a:avLst/>
          </a:prstGeom>
        </p:spPr>
      </p:pic>
      <p:sp>
        <p:nvSpPr>
          <p:cNvPr id="13" name="Google Shape;322;p15"/>
          <p:cNvSpPr/>
          <p:nvPr/>
        </p:nvSpPr>
        <p:spPr>
          <a:xfrm>
            <a:off x="2140399" y="1978146"/>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smtClean="0">
                <a:solidFill>
                  <a:schemeClr val="lt1"/>
                </a:solidFill>
                <a:latin typeface="Arial"/>
                <a:ea typeface="Arial"/>
                <a:cs typeface="Arial"/>
                <a:sym typeface="Arial"/>
              </a:rPr>
              <a:t>Ví dụ 5:</a:t>
            </a:r>
            <a:endParaRPr sz="4000" b="1" dirty="0">
              <a:solidFill>
                <a:schemeClr val="lt1"/>
              </a:solidFill>
              <a:latin typeface="Arial"/>
              <a:ea typeface="Arial"/>
              <a:cs typeface="Arial"/>
              <a:sym typeface="Arial"/>
            </a:endParaRPr>
          </a:p>
        </p:txBody>
      </p:sp>
      <p:pic>
        <p:nvPicPr>
          <p:cNvPr id="9" name="Picture 8"/>
          <p:cNvPicPr>
            <a:picLocks noChangeAspect="1"/>
          </p:cNvPicPr>
          <p:nvPr/>
        </p:nvPicPr>
        <p:blipFill>
          <a:blip r:embed="rId3"/>
          <a:stretch>
            <a:fillRect/>
          </a:stretch>
        </p:blipFill>
        <p:spPr>
          <a:xfrm rot="6653049">
            <a:off x="-1787312" y="-1369560"/>
            <a:ext cx="3523124" cy="3307523"/>
          </a:xfrm>
          <a:prstGeom prst="rect">
            <a:avLst/>
          </a:prstGeom>
        </p:spPr>
      </p:pic>
      <p:pic>
        <p:nvPicPr>
          <p:cNvPr id="25" name="Picture 6"/>
          <p:cNvPicPr>
            <a:picLocks noChangeAspect="1"/>
          </p:cNvPicPr>
          <p:nvPr/>
        </p:nvPicPr>
        <p:blipFill>
          <a:blip r:embed="rId4"/>
          <a:srcRect/>
          <a:stretch>
            <a:fillRect/>
          </a:stretch>
        </p:blipFill>
        <p:spPr>
          <a:xfrm rot="10305860" flipV="1">
            <a:off x="16674154" y="118756"/>
            <a:ext cx="1286626" cy="1343735"/>
          </a:xfrm>
          <a:prstGeom prst="rect">
            <a:avLst/>
          </a:prstGeom>
        </p:spPr>
      </p:pic>
      <mc:AlternateContent xmlns:mc="http://schemas.openxmlformats.org/markup-compatibility/2006" xmlns:a14="http://schemas.microsoft.com/office/drawing/2010/main">
        <mc:Choice Requires="a14">
          <p:sp>
            <p:nvSpPr>
              <p:cNvPr id="2" name="Rectangle 1">
                <a:extLst>
                  <a:ext uri="{FF2B5EF4-FFF2-40B4-BE49-F238E27FC236}">
                    <a16:creationId xmlns="" xmlns:a16="http://schemas.microsoft.com/office/drawing/2014/main" id="{E2C630F1-389D-7564-4DB3-2FEFE4BFE957}"/>
                  </a:ext>
                </a:extLst>
              </p:cNvPr>
              <p:cNvSpPr/>
              <p:nvPr/>
            </p:nvSpPr>
            <p:spPr>
              <a:xfrm>
                <a:off x="2189983" y="3695700"/>
                <a:ext cx="15065853" cy="2456057"/>
              </a:xfrm>
              <a:prstGeom prst="rect">
                <a:avLst/>
              </a:prstGeom>
            </p:spPr>
            <p:txBody>
              <a:bodyPr wrap="square">
                <a:spAutoFit/>
              </a:bodyPr>
              <a:lstStyle/>
              <a:p>
                <a:pPr>
                  <a:lnSpc>
                    <a:spcPct val="150000"/>
                  </a:lnSpc>
                </a:pPr>
                <a:r>
                  <a:rPr lang="en-US" sz="4000" smtClean="0">
                    <a:latin typeface="Arial" panose="020B0604020202020204" pitchFamily="34" charset="0"/>
                    <a:ea typeface="Times New Roman" panose="02020603050405020304" pitchFamily="18" charset="0"/>
                  </a:rPr>
                  <a:t>Giải các phương trình:</a:t>
                </a:r>
              </a:p>
              <a:p>
                <a:pPr>
                  <a:lnSpc>
                    <a:spcPct val="150000"/>
                  </a:lnSpc>
                </a:pPr>
                <a:r>
                  <a:rPr lang="en-US" sz="4000" smtClean="0">
                    <a:effectLst/>
                    <a:latin typeface="Arial" panose="020B0604020202020204" pitchFamily="34" charset="0"/>
                    <a:ea typeface="Times New Roman" panose="02020603050405020304" pitchFamily="18" charset="0"/>
                  </a:rPr>
                  <a:t>a) </a:t>
                </a:r>
                <a14:m>
                  <m:oMath xmlns:m="http://schemas.openxmlformats.org/officeDocument/2006/math">
                    <m:f>
                      <m:fPr>
                        <m:ctrlPr>
                          <a:rPr lang="en-US" sz="4000" i="1" smtClean="0">
                            <a:effectLst/>
                            <a:latin typeface="Cambria Math" panose="02040503050406030204" pitchFamily="18" charset="0"/>
                          </a:rPr>
                        </m:ctrlPr>
                      </m:fPr>
                      <m:num>
                        <m:sSup>
                          <m:sSupPr>
                            <m:ctrlPr>
                              <a:rPr lang="en-US" sz="4000" i="1" smtClean="0">
                                <a:effectLst/>
                                <a:latin typeface="Cambria Math" panose="02040503050406030204" pitchFamily="18" charset="0"/>
                              </a:rPr>
                            </m:ctrlPr>
                          </m:sSupPr>
                          <m:e>
                            <m:r>
                              <a:rPr lang="en-US" sz="4000" b="0" i="1" smtClean="0">
                                <a:effectLst/>
                                <a:latin typeface="Cambria Math" panose="02040503050406030204" pitchFamily="18" charset="0"/>
                              </a:rPr>
                              <m:t>𝑥</m:t>
                            </m:r>
                          </m:e>
                          <m:sup>
                            <m:r>
                              <a:rPr lang="en-US" sz="4000" b="0" i="1" smtClean="0">
                                <a:effectLst/>
                                <a:latin typeface="Cambria Math" panose="02040503050406030204" pitchFamily="18" charset="0"/>
                              </a:rPr>
                              <m:t>2</m:t>
                            </m:r>
                          </m:sup>
                        </m:sSup>
                      </m:num>
                      <m:den>
                        <m:r>
                          <a:rPr lang="en-US" sz="4000" b="0" i="1" smtClean="0">
                            <a:effectLst/>
                            <a:latin typeface="Cambria Math" panose="02040503050406030204" pitchFamily="18" charset="0"/>
                          </a:rPr>
                          <m:t>2−</m:t>
                        </m:r>
                        <m:r>
                          <a:rPr lang="en-US" sz="4000" b="0" i="1" smtClean="0">
                            <a:effectLst/>
                            <a:latin typeface="Cambria Math" panose="02040503050406030204" pitchFamily="18" charset="0"/>
                          </a:rPr>
                          <m:t>𝑥</m:t>
                        </m:r>
                      </m:den>
                    </m:f>
                    <m:r>
                      <a:rPr lang="en-US" sz="4000" b="0" i="1" smtClean="0">
                        <a:effectLst/>
                        <a:latin typeface="Cambria Math" panose="02040503050406030204" pitchFamily="18" charset="0"/>
                      </a:rPr>
                      <m:t>+</m:t>
                    </m:r>
                    <m:f>
                      <m:fPr>
                        <m:ctrlPr>
                          <a:rPr lang="en-US" sz="4000" b="0" i="1" smtClean="0">
                            <a:effectLst/>
                            <a:latin typeface="Cambria Math" panose="02040503050406030204" pitchFamily="18" charset="0"/>
                          </a:rPr>
                        </m:ctrlPr>
                      </m:fPr>
                      <m:num>
                        <m:r>
                          <a:rPr lang="en-US" sz="4000" b="0" i="1" smtClean="0">
                            <a:effectLst/>
                            <a:latin typeface="Cambria Math" panose="02040503050406030204" pitchFamily="18" charset="0"/>
                          </a:rPr>
                          <m:t>3</m:t>
                        </m:r>
                        <m:r>
                          <a:rPr lang="en-US" sz="4000" b="0" i="1" smtClean="0">
                            <a:effectLst/>
                            <a:latin typeface="Cambria Math" panose="02040503050406030204" pitchFamily="18" charset="0"/>
                          </a:rPr>
                          <m:t>𝑥</m:t>
                        </m:r>
                        <m:r>
                          <a:rPr lang="en-US" sz="4000" b="0" i="1" smtClean="0">
                            <a:effectLst/>
                            <a:latin typeface="Cambria Math" panose="02040503050406030204" pitchFamily="18" charset="0"/>
                          </a:rPr>
                          <m:t>−1</m:t>
                        </m:r>
                      </m:num>
                      <m:den>
                        <m:r>
                          <a:rPr lang="en-US" sz="4000" b="0" i="1" smtClean="0">
                            <a:effectLst/>
                            <a:latin typeface="Cambria Math" panose="02040503050406030204" pitchFamily="18" charset="0"/>
                          </a:rPr>
                          <m:t>3</m:t>
                        </m:r>
                      </m:den>
                    </m:f>
                    <m:r>
                      <a:rPr lang="en-US" sz="4000" b="0" i="1" smtClean="0">
                        <a:effectLst/>
                        <a:latin typeface="Cambria Math" panose="02040503050406030204" pitchFamily="18" charset="0"/>
                      </a:rPr>
                      <m:t>=</m:t>
                    </m:r>
                    <m:f>
                      <m:fPr>
                        <m:ctrlPr>
                          <a:rPr lang="en-US" sz="4000" b="0" i="1" smtClean="0">
                            <a:effectLst/>
                            <a:latin typeface="Cambria Math" panose="02040503050406030204" pitchFamily="18" charset="0"/>
                          </a:rPr>
                        </m:ctrlPr>
                      </m:fPr>
                      <m:num>
                        <m:r>
                          <a:rPr lang="en-US" sz="4000" b="0" i="1" smtClean="0">
                            <a:effectLst/>
                            <a:latin typeface="Cambria Math" panose="02040503050406030204" pitchFamily="18" charset="0"/>
                          </a:rPr>
                          <m:t>5</m:t>
                        </m:r>
                      </m:num>
                      <m:den>
                        <m:r>
                          <a:rPr lang="en-US" sz="4000" b="0" i="1" smtClean="0">
                            <a:effectLst/>
                            <a:latin typeface="Cambria Math" panose="02040503050406030204" pitchFamily="18" charset="0"/>
                          </a:rPr>
                          <m:t>3</m:t>
                        </m:r>
                      </m:den>
                    </m:f>
                    <m:r>
                      <a:rPr lang="en-US" sz="4000" b="0" i="1" smtClean="0">
                        <a:effectLst/>
                        <a:latin typeface="Cambria Math" panose="02040503050406030204" pitchFamily="18" charset="0"/>
                      </a:rPr>
                      <m:t>;</m:t>
                    </m:r>
                  </m:oMath>
                </a14:m>
                <a:r>
                  <a:rPr lang="en-US" sz="4000" smtClean="0">
                    <a:effectLst/>
                    <a:latin typeface="Times New Roman" panose="02020603050405020304" pitchFamily="18" charset="0"/>
                    <a:ea typeface="Times New Roman" panose="02020603050405020304" pitchFamily="18" charset="0"/>
                  </a:rPr>
                  <a:t>				b) </a:t>
                </a:r>
                <a14:m>
                  <m:oMath xmlns:m="http://schemas.openxmlformats.org/officeDocument/2006/math">
                    <m:f>
                      <m:fPr>
                        <m:ctrlPr>
                          <a:rPr lang="en-US" sz="4000" i="1" smtClean="0">
                            <a:effectLst/>
                            <a:latin typeface="Cambria Math" panose="02040503050406030204" pitchFamily="18" charset="0"/>
                          </a:rPr>
                        </m:ctrlPr>
                      </m:fPr>
                      <m:num>
                        <m:r>
                          <a:rPr lang="en-US" sz="4000" b="0" i="1" smtClean="0">
                            <a:effectLst/>
                            <a:latin typeface="Cambria Math" panose="02040503050406030204" pitchFamily="18" charset="0"/>
                          </a:rPr>
                          <m:t>4</m:t>
                        </m:r>
                      </m:num>
                      <m:den>
                        <m:r>
                          <a:rPr lang="en-US" sz="4000" b="0" i="1" smtClean="0">
                            <a:effectLst/>
                            <a:latin typeface="Cambria Math" panose="02040503050406030204" pitchFamily="18" charset="0"/>
                          </a:rPr>
                          <m:t>𝑥</m:t>
                        </m:r>
                        <m:r>
                          <a:rPr lang="en-US" sz="4000" b="0" i="1" smtClean="0">
                            <a:effectLst/>
                            <a:latin typeface="Cambria Math" panose="02040503050406030204" pitchFamily="18" charset="0"/>
                          </a:rPr>
                          <m:t>(</m:t>
                        </m:r>
                        <m:r>
                          <a:rPr lang="en-US" sz="4000" b="0" i="1" smtClean="0">
                            <a:effectLst/>
                            <a:latin typeface="Cambria Math" panose="02040503050406030204" pitchFamily="18" charset="0"/>
                          </a:rPr>
                          <m:t>𝑥</m:t>
                        </m:r>
                        <m:r>
                          <a:rPr lang="en-US" sz="4000" b="0" i="1" smtClean="0">
                            <a:effectLst/>
                            <a:latin typeface="Cambria Math" panose="02040503050406030204" pitchFamily="18" charset="0"/>
                          </a:rPr>
                          <m:t>−1)</m:t>
                        </m:r>
                      </m:den>
                    </m:f>
                    <m:r>
                      <a:rPr lang="en-US" sz="4000" b="0" i="1" smtClean="0">
                        <a:effectLst/>
                        <a:latin typeface="Cambria Math" panose="02040503050406030204" pitchFamily="18" charset="0"/>
                      </a:rPr>
                      <m:t>+</m:t>
                    </m:r>
                    <m:f>
                      <m:fPr>
                        <m:ctrlPr>
                          <a:rPr lang="en-US" sz="4000" b="0" i="1" smtClean="0">
                            <a:effectLst/>
                            <a:latin typeface="Cambria Math" panose="02040503050406030204" pitchFamily="18" charset="0"/>
                          </a:rPr>
                        </m:ctrlPr>
                      </m:fPr>
                      <m:num>
                        <m:r>
                          <a:rPr lang="en-US" sz="4000" b="0" i="1" smtClean="0">
                            <a:effectLst/>
                            <a:latin typeface="Cambria Math" panose="02040503050406030204" pitchFamily="18" charset="0"/>
                          </a:rPr>
                          <m:t>3</m:t>
                        </m:r>
                      </m:num>
                      <m:den>
                        <m:r>
                          <a:rPr lang="en-US" sz="4000" b="0" i="1" smtClean="0">
                            <a:effectLst/>
                            <a:latin typeface="Cambria Math" panose="02040503050406030204" pitchFamily="18" charset="0"/>
                          </a:rPr>
                          <m:t>𝑥</m:t>
                        </m:r>
                      </m:den>
                    </m:f>
                    <m:r>
                      <a:rPr lang="en-US" sz="4000" b="0" i="1" smtClean="0">
                        <a:effectLst/>
                        <a:latin typeface="Cambria Math" panose="02040503050406030204" pitchFamily="18" charset="0"/>
                      </a:rPr>
                      <m:t>=</m:t>
                    </m:r>
                    <m:f>
                      <m:fPr>
                        <m:ctrlPr>
                          <a:rPr lang="en-US" sz="4000" b="0" i="1" smtClean="0">
                            <a:effectLst/>
                            <a:latin typeface="Cambria Math" panose="02040503050406030204" pitchFamily="18" charset="0"/>
                          </a:rPr>
                        </m:ctrlPr>
                      </m:fPr>
                      <m:num>
                        <m:r>
                          <a:rPr lang="en-US" sz="4000" b="0" i="1" smtClean="0">
                            <a:effectLst/>
                            <a:latin typeface="Cambria Math" panose="02040503050406030204" pitchFamily="18" charset="0"/>
                          </a:rPr>
                          <m:t>4</m:t>
                        </m:r>
                      </m:num>
                      <m:den>
                        <m:r>
                          <a:rPr lang="en-US" sz="4000" b="0" i="1" smtClean="0">
                            <a:effectLst/>
                            <a:latin typeface="Cambria Math" panose="02040503050406030204" pitchFamily="18" charset="0"/>
                          </a:rPr>
                          <m:t>𝑥</m:t>
                        </m:r>
                        <m:r>
                          <a:rPr lang="en-US" sz="4000" b="0" i="1" smtClean="0">
                            <a:effectLst/>
                            <a:latin typeface="Cambria Math" panose="02040503050406030204" pitchFamily="18" charset="0"/>
                          </a:rPr>
                          <m:t>−1</m:t>
                        </m:r>
                      </m:den>
                    </m:f>
                  </m:oMath>
                </a14:m>
                <a:r>
                  <a:rPr lang="en-US" sz="4000" dirty="0" smtClean="0">
                    <a:effectLst/>
                    <a:latin typeface="Times New Roman" panose="02020603050405020304" pitchFamily="18"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2" name="Rectangle 1">
                <a:extLst>
                  <a:ext uri="{FF2B5EF4-FFF2-40B4-BE49-F238E27FC236}">
                    <a16:creationId xmlns="" xmlns:a16="http://schemas.microsoft.com/office/drawing/2014/main" id="{E2C630F1-389D-7564-4DB3-2FEFE4BFE957}"/>
                  </a:ext>
                </a:extLst>
              </p:cNvPr>
              <p:cNvSpPr>
                <a:spLocks noRot="1" noChangeAspect="1" noMove="1" noResize="1" noEditPoints="1" noAdjustHandles="1" noChangeArrowheads="1" noChangeShapeType="1" noTextEdit="1"/>
              </p:cNvSpPr>
              <p:nvPr/>
            </p:nvSpPr>
            <p:spPr>
              <a:xfrm>
                <a:off x="2189983" y="3695700"/>
                <a:ext cx="15065853" cy="2456057"/>
              </a:xfrm>
              <a:prstGeom prst="rect">
                <a:avLst/>
              </a:prstGeom>
              <a:blipFill rotWithShape="0">
                <a:blip r:embed="rId5"/>
                <a:stretch>
                  <a:fillRect l="-1416"/>
                </a:stretch>
              </a:blipFill>
            </p:spPr>
            <p:txBody>
              <a:bodyPr/>
              <a:lstStyle/>
              <a:p>
                <a:r>
                  <a:rPr lang="en-US">
                    <a:noFill/>
                  </a:rPr>
                  <a:t> </a:t>
                </a:r>
              </a:p>
            </p:txBody>
          </p:sp>
        </mc:Fallback>
      </mc:AlternateContent>
    </p:spTree>
    <p:extLst>
      <p:ext uri="{BB962C8B-B14F-4D97-AF65-F5344CB8AC3E}">
        <p14:creationId xmlns:p14="http://schemas.microsoft.com/office/powerpoint/2010/main" val="3564971437"/>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2"/>
          <a:srcRect/>
          <a:stretch>
            <a:fillRect/>
          </a:stretch>
        </p:blipFill>
        <p:spPr>
          <a:xfrm rot="-1169232">
            <a:off x="14094721" y="352257"/>
            <a:ext cx="2196234" cy="2137287"/>
          </a:xfrm>
          <a:prstGeom prst="rect">
            <a:avLst/>
          </a:prstGeom>
        </p:spPr>
      </p:pic>
      <p:grpSp>
        <p:nvGrpSpPr>
          <p:cNvPr id="18" name="Google Shape;305;p14"/>
          <p:cNvGrpSpPr/>
          <p:nvPr/>
        </p:nvGrpSpPr>
        <p:grpSpPr>
          <a:xfrm flipH="1">
            <a:off x="8516179" y="359983"/>
            <a:ext cx="1699513" cy="1188276"/>
            <a:chOff x="7890477" y="787864"/>
            <a:chExt cx="2022200" cy="1289304"/>
          </a:xfrm>
        </p:grpSpPr>
        <p:pic>
          <p:nvPicPr>
            <p:cNvPr id="19"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3" name="Google Shape;322;p15"/>
          <p:cNvSpPr/>
          <p:nvPr/>
        </p:nvSpPr>
        <p:spPr>
          <a:xfrm>
            <a:off x="830746" y="412700"/>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smtClean="0">
                <a:solidFill>
                  <a:schemeClr val="lt1"/>
                </a:solidFill>
                <a:latin typeface="Arial"/>
                <a:ea typeface="Arial"/>
                <a:cs typeface="Arial"/>
                <a:sym typeface="Arial"/>
              </a:rPr>
              <a:t>Ví dụ 5:</a:t>
            </a:r>
            <a:endParaRPr sz="3600" b="1" dirty="0">
              <a:solidFill>
                <a:schemeClr val="lt1"/>
              </a:solidFill>
              <a:latin typeface="Arial"/>
              <a:ea typeface="Arial"/>
              <a:cs typeface="Arial"/>
              <a:sym typeface="Arial"/>
            </a:endParaRPr>
          </a:p>
        </p:txBody>
      </p:sp>
      <p:pic>
        <p:nvPicPr>
          <p:cNvPr id="9" name="Picture 8"/>
          <p:cNvPicPr>
            <a:picLocks noChangeAspect="1"/>
          </p:cNvPicPr>
          <p:nvPr/>
        </p:nvPicPr>
        <p:blipFill>
          <a:blip r:embed="rId4"/>
          <a:stretch>
            <a:fillRect/>
          </a:stretch>
        </p:blipFill>
        <p:spPr>
          <a:xfrm rot="6653049">
            <a:off x="-1787312" y="-1369560"/>
            <a:ext cx="3523124" cy="3307523"/>
          </a:xfrm>
          <a:prstGeom prst="rect">
            <a:avLst/>
          </a:prstGeom>
        </p:spPr>
      </p:pic>
      <p:pic>
        <p:nvPicPr>
          <p:cNvPr id="25" name="Picture 6"/>
          <p:cNvPicPr>
            <a:picLocks noChangeAspect="1"/>
          </p:cNvPicPr>
          <p:nvPr/>
        </p:nvPicPr>
        <p:blipFill>
          <a:blip r:embed="rId5"/>
          <a:srcRect/>
          <a:stretch>
            <a:fillRect/>
          </a:stretch>
        </p:blipFill>
        <p:spPr>
          <a:xfrm rot="10305860" flipV="1">
            <a:off x="16674154" y="118756"/>
            <a:ext cx="1286626" cy="1343735"/>
          </a:xfrm>
          <a:prstGeom prst="rect">
            <a:avLst/>
          </a:prstGeom>
        </p:spPr>
      </p:pic>
      <mc:AlternateContent xmlns:mc="http://schemas.openxmlformats.org/markup-compatibility/2006" xmlns:a14="http://schemas.microsoft.com/office/drawing/2010/main">
        <mc:Choice Requires="a14">
          <p:sp>
            <p:nvSpPr>
              <p:cNvPr id="2" name="Rectangle 1">
                <a:extLst>
                  <a:ext uri="{FF2B5EF4-FFF2-40B4-BE49-F238E27FC236}">
                    <a16:creationId xmlns="" xmlns:a16="http://schemas.microsoft.com/office/drawing/2014/main" id="{E2C630F1-389D-7564-4DB3-2FEFE4BFE957}"/>
                  </a:ext>
                </a:extLst>
              </p:cNvPr>
              <p:cNvSpPr/>
              <p:nvPr/>
            </p:nvSpPr>
            <p:spPr>
              <a:xfrm>
                <a:off x="2147326" y="1753203"/>
                <a:ext cx="15065853" cy="1280415"/>
              </a:xfrm>
              <a:prstGeom prst="rect">
                <a:avLst/>
              </a:prstGeom>
            </p:spPr>
            <p:txBody>
              <a:bodyPr wrap="square">
                <a:spAutoFit/>
              </a:bodyPr>
              <a:lstStyle/>
              <a:p>
                <a:pPr>
                  <a:lnSpc>
                    <a:spcPct val="150000"/>
                  </a:lnSpc>
                </a:pPr>
                <a:r>
                  <a:rPr lang="en-US" sz="3600" smtClean="0">
                    <a:effectLst/>
                    <a:latin typeface="Arial" panose="020B0604020202020204" pitchFamily="34" charset="0"/>
                    <a:ea typeface="Times New Roman" panose="02020603050405020304" pitchFamily="18" charset="0"/>
                  </a:rPr>
                  <a:t>a) </a:t>
                </a:r>
                <a14:m>
                  <m:oMath xmlns:m="http://schemas.openxmlformats.org/officeDocument/2006/math">
                    <m:f>
                      <m:fPr>
                        <m:ctrlPr>
                          <a:rPr lang="en-US" sz="3600" i="1" smtClean="0">
                            <a:effectLst/>
                            <a:latin typeface="Cambria Math" panose="02040503050406030204" pitchFamily="18" charset="0"/>
                          </a:rPr>
                        </m:ctrlPr>
                      </m:fPr>
                      <m:num>
                        <m:sSup>
                          <m:sSupPr>
                            <m:ctrlPr>
                              <a:rPr lang="en-US" sz="3600" i="1" smtClean="0">
                                <a:effectLst/>
                                <a:latin typeface="Cambria Math" panose="02040503050406030204" pitchFamily="18" charset="0"/>
                              </a:rPr>
                            </m:ctrlPr>
                          </m:sSupPr>
                          <m:e>
                            <m:r>
                              <a:rPr lang="en-US" sz="3600" b="0" i="1" smtClean="0">
                                <a:effectLst/>
                                <a:latin typeface="Cambria Math" panose="02040503050406030204" pitchFamily="18" charset="0"/>
                              </a:rPr>
                              <m:t>𝑥</m:t>
                            </m:r>
                          </m:e>
                          <m:sup>
                            <m:r>
                              <a:rPr lang="en-US" sz="3600" b="0" i="1" smtClean="0">
                                <a:effectLst/>
                                <a:latin typeface="Cambria Math" panose="02040503050406030204" pitchFamily="18" charset="0"/>
                              </a:rPr>
                              <m:t>2</m:t>
                            </m:r>
                          </m:sup>
                        </m:sSup>
                      </m:num>
                      <m:den>
                        <m:r>
                          <a:rPr lang="en-US" sz="3600" b="0" i="1" smtClean="0">
                            <a:effectLst/>
                            <a:latin typeface="Cambria Math" panose="02040503050406030204" pitchFamily="18" charset="0"/>
                          </a:rPr>
                          <m:t>2−</m:t>
                        </m:r>
                        <m:r>
                          <a:rPr lang="en-US" sz="3600" b="0" i="1" smtClean="0">
                            <a:effectLst/>
                            <a:latin typeface="Cambria Math" panose="02040503050406030204" pitchFamily="18" charset="0"/>
                          </a:rPr>
                          <m:t>𝑥</m:t>
                        </m:r>
                      </m:den>
                    </m:f>
                    <m:r>
                      <a:rPr lang="en-US" sz="3600" b="0" i="1" smtClean="0">
                        <a:effectLst/>
                        <a:latin typeface="Cambria Math" panose="02040503050406030204" pitchFamily="18" charset="0"/>
                      </a:rPr>
                      <m:t>+</m:t>
                    </m:r>
                    <m:f>
                      <m:fPr>
                        <m:ctrlPr>
                          <a:rPr lang="en-US" sz="3600" b="0" i="1" smtClean="0">
                            <a:effectLst/>
                            <a:latin typeface="Cambria Math" panose="02040503050406030204" pitchFamily="18" charset="0"/>
                          </a:rPr>
                        </m:ctrlPr>
                      </m:fPr>
                      <m:num>
                        <m:r>
                          <a:rPr lang="en-US" sz="3600" b="0" i="1" smtClean="0">
                            <a:effectLst/>
                            <a:latin typeface="Cambria Math" panose="02040503050406030204" pitchFamily="18" charset="0"/>
                          </a:rPr>
                          <m:t>3</m:t>
                        </m:r>
                        <m:r>
                          <a:rPr lang="en-US" sz="3600" b="0" i="1" smtClean="0">
                            <a:effectLst/>
                            <a:latin typeface="Cambria Math" panose="02040503050406030204" pitchFamily="18" charset="0"/>
                          </a:rPr>
                          <m:t>𝑥</m:t>
                        </m:r>
                        <m:r>
                          <a:rPr lang="en-US" sz="3600" b="0" i="1" smtClean="0">
                            <a:effectLst/>
                            <a:latin typeface="Cambria Math" panose="02040503050406030204" pitchFamily="18" charset="0"/>
                          </a:rPr>
                          <m:t>−1</m:t>
                        </m:r>
                      </m:num>
                      <m:den>
                        <m:r>
                          <a:rPr lang="en-US" sz="3600" b="0" i="1" smtClean="0">
                            <a:effectLst/>
                            <a:latin typeface="Cambria Math" panose="02040503050406030204" pitchFamily="18" charset="0"/>
                          </a:rPr>
                          <m:t>3</m:t>
                        </m:r>
                      </m:den>
                    </m:f>
                    <m:r>
                      <a:rPr lang="en-US" sz="3600" b="0" i="1" smtClean="0">
                        <a:effectLst/>
                        <a:latin typeface="Cambria Math" panose="02040503050406030204" pitchFamily="18" charset="0"/>
                      </a:rPr>
                      <m:t>=</m:t>
                    </m:r>
                    <m:f>
                      <m:fPr>
                        <m:ctrlPr>
                          <a:rPr lang="en-US" sz="3600" b="0" i="1" smtClean="0">
                            <a:effectLst/>
                            <a:latin typeface="Cambria Math" panose="02040503050406030204" pitchFamily="18" charset="0"/>
                          </a:rPr>
                        </m:ctrlPr>
                      </m:fPr>
                      <m:num>
                        <m:r>
                          <a:rPr lang="en-US" sz="3600" b="0" i="1" smtClean="0">
                            <a:effectLst/>
                            <a:latin typeface="Cambria Math" panose="02040503050406030204" pitchFamily="18" charset="0"/>
                          </a:rPr>
                          <m:t>5</m:t>
                        </m:r>
                      </m:num>
                      <m:den>
                        <m:r>
                          <a:rPr lang="en-US" sz="3600" b="0" i="1" smtClean="0">
                            <a:effectLst/>
                            <a:latin typeface="Cambria Math" panose="02040503050406030204" pitchFamily="18" charset="0"/>
                          </a:rPr>
                          <m:t>3</m:t>
                        </m:r>
                      </m:den>
                    </m:f>
                    <m:r>
                      <a:rPr lang="en-US" sz="3600" b="0" i="1" smtClean="0">
                        <a:effectLst/>
                        <a:latin typeface="Cambria Math" panose="02040503050406030204" pitchFamily="18" charset="0"/>
                      </a:rPr>
                      <m:t>;</m:t>
                    </m:r>
                  </m:oMath>
                </a14:m>
                <a:endParaRPr lang="en-US" sz="3600" dirty="0">
                  <a:effectLst/>
                  <a:latin typeface="Times New Roman" panose="02020603050405020304" pitchFamily="18" charset="0"/>
                  <a:ea typeface="Times New Roman" panose="02020603050405020304" pitchFamily="18" charset="0"/>
                </a:endParaRPr>
              </a:p>
            </p:txBody>
          </p:sp>
        </mc:Choice>
        <mc:Fallback xmlns="">
          <p:sp>
            <p:nvSpPr>
              <p:cNvPr id="2" name="Rectangle 1">
                <a:extLst>
                  <a:ext uri="{FF2B5EF4-FFF2-40B4-BE49-F238E27FC236}">
                    <a16:creationId xmlns="" xmlns:a16="http://schemas.microsoft.com/office/drawing/2014/main" id="{E2C630F1-389D-7564-4DB3-2FEFE4BFE957}"/>
                  </a:ext>
                </a:extLst>
              </p:cNvPr>
              <p:cNvSpPr>
                <a:spLocks noRot="1" noChangeAspect="1" noMove="1" noResize="1" noEditPoints="1" noAdjustHandles="1" noChangeArrowheads="1" noChangeShapeType="1" noTextEdit="1"/>
              </p:cNvSpPr>
              <p:nvPr/>
            </p:nvSpPr>
            <p:spPr>
              <a:xfrm>
                <a:off x="2147326" y="1753203"/>
                <a:ext cx="15065853" cy="1280415"/>
              </a:xfrm>
              <a:prstGeom prst="rect">
                <a:avLst/>
              </a:prstGeom>
              <a:blipFill rotWithShape="0">
                <a:blip r:embed="rId6"/>
                <a:stretch>
                  <a:fillRect l="-1214" b="-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 xmlns:a16="http://schemas.microsoft.com/office/drawing/2014/main" id="{DCA144F1-1B10-663A-3757-5C6A60A2D302}"/>
                  </a:ext>
                </a:extLst>
              </p:cNvPr>
              <p:cNvSpPr txBox="1"/>
              <p:nvPr/>
            </p:nvSpPr>
            <p:spPr>
              <a:xfrm>
                <a:off x="609600" y="3285930"/>
                <a:ext cx="8839200" cy="6259919"/>
              </a:xfrm>
              <a:prstGeom prst="rect">
                <a:avLst/>
              </a:prstGeom>
              <a:noFill/>
            </p:spPr>
            <p:txBody>
              <a:bodyPr wrap="square" numCol="2">
                <a:spAutoFit/>
              </a:bodyPr>
              <a:lstStyle/>
              <a:p>
                <a:pPr algn="just">
                  <a:lnSpc>
                    <a:spcPct val="150000"/>
                  </a:lnSpc>
                  <a:spcBef>
                    <a:spcPts val="300"/>
                  </a:spcBef>
                  <a:spcAft>
                    <a:spcPts val="300"/>
                  </a:spcAft>
                </a:pPr>
                <a:r>
                  <a:rPr lang="en-US" sz="3600" smtClean="0">
                    <a:latin typeface="Arial" panose="020B0604020202020204" pitchFamily="34" charset="0"/>
                    <a:ea typeface="Arial" panose="020B0604020202020204" pitchFamily="34" charset="0"/>
                    <a:cs typeface="Arial" panose="020B0604020202020204" pitchFamily="34" charset="0"/>
                  </a:rPr>
                  <a:t>Điều kiện xác định: </a:t>
                </a:r>
                <a14:m>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2−</m:t>
                    </m:r>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Cambria Math" panose="02040503050406030204" pitchFamily="18" charset="0"/>
                        <a:cs typeface="Arial" panose="020B0604020202020204" pitchFamily="34" charset="0"/>
                      </a:rPr>
                      <m:t>≠0</m:t>
                    </m:r>
                  </m:oMath>
                </a14:m>
                <a:r>
                  <a:rPr lang="en-US" sz="3600" dirty="0" smtClean="0">
                    <a:latin typeface="Arial" panose="020B0604020202020204" pitchFamily="34" charset="0"/>
                    <a:ea typeface="Arial" panose="020B0604020202020204" pitchFamily="34" charset="0"/>
                    <a:cs typeface="Arial" panose="020B0604020202020204" pitchFamily="34" charset="0"/>
                  </a:rPr>
                  <a:t> </a:t>
                </a:r>
                <a:r>
                  <a:rPr lang="en-US" sz="3600" smtClean="0">
                    <a:latin typeface="Arial" panose="020B0604020202020204" pitchFamily="34" charset="0"/>
                    <a:ea typeface="Arial" panose="020B0604020202020204" pitchFamily="34" charset="0"/>
                    <a:cs typeface="Arial" panose="020B0604020202020204" pitchFamily="34" charset="0"/>
                  </a:rPr>
                  <a:t>hay </a:t>
                </a:r>
                <a14:m>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Cambria Math" panose="02040503050406030204" pitchFamily="18" charset="0"/>
                        <a:cs typeface="Arial" panose="020B0604020202020204" pitchFamily="34" charset="0"/>
                      </a:rPr>
                      <m:t>≠2.</m:t>
                    </m:r>
                  </m:oMath>
                </a14:m>
                <a:endParaRPr lang="en-US" sz="3600" b="0" i="1" smtClean="0">
                  <a:latin typeface="Cambria Math" panose="02040503050406030204" pitchFamily="18" charset="0"/>
                  <a:ea typeface="Cambria Math" panose="02040503050406030204" pitchFamily="18" charset="0"/>
                  <a:cs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f>
                        <m:fPr>
                          <m:ctrlPr>
                            <a:rPr lang="en-US" sz="3600" i="1">
                              <a:latin typeface="Cambria Math" panose="02040503050406030204" pitchFamily="18" charset="0"/>
                            </a:rPr>
                          </m:ctrlPr>
                        </m:fPr>
                        <m:num>
                          <m:sSup>
                            <m:sSupPr>
                              <m:ctrlPr>
                                <a:rPr lang="en-US" sz="3600" i="1">
                                  <a:latin typeface="Cambria Math" panose="02040503050406030204" pitchFamily="18" charset="0"/>
                                </a:rPr>
                              </m:ctrlPr>
                            </m:sSupPr>
                            <m:e>
                              <m:r>
                                <a:rPr lang="en-US" sz="3600" i="1">
                                  <a:latin typeface="Cambria Math" panose="02040503050406030204" pitchFamily="18" charset="0"/>
                                </a:rPr>
                                <m:t>𝑥</m:t>
                              </m:r>
                            </m:e>
                            <m:sup>
                              <m:r>
                                <a:rPr lang="en-US" sz="3600" i="1">
                                  <a:latin typeface="Cambria Math" panose="02040503050406030204" pitchFamily="18" charset="0"/>
                                </a:rPr>
                                <m:t>2</m:t>
                              </m:r>
                            </m:sup>
                          </m:sSup>
                        </m:num>
                        <m:den>
                          <m:r>
                            <a:rPr lang="en-US" sz="3600" i="1">
                              <a:latin typeface="Cambria Math" panose="02040503050406030204" pitchFamily="18" charset="0"/>
                            </a:rPr>
                            <m:t>2−</m:t>
                          </m:r>
                          <m:r>
                            <a:rPr lang="en-US" sz="3600" i="1">
                              <a:latin typeface="Cambria Math" panose="02040503050406030204" pitchFamily="18" charset="0"/>
                            </a:rPr>
                            <m:t>𝑥</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3</m:t>
                          </m:r>
                          <m:r>
                            <a:rPr lang="en-US" sz="3600" i="1">
                              <a:latin typeface="Cambria Math" panose="02040503050406030204" pitchFamily="18" charset="0"/>
                            </a:rPr>
                            <m:t>𝑥</m:t>
                          </m:r>
                          <m:r>
                            <a:rPr lang="en-US" sz="3600" i="1">
                              <a:latin typeface="Cambria Math" panose="02040503050406030204" pitchFamily="18" charset="0"/>
                            </a:rPr>
                            <m:t>−1</m:t>
                          </m:r>
                        </m:num>
                        <m:den>
                          <m:r>
                            <a:rPr lang="en-US" sz="3600" i="1">
                              <a:latin typeface="Cambria Math" panose="02040503050406030204" pitchFamily="18" charset="0"/>
                            </a:rPr>
                            <m:t>3</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5</m:t>
                          </m:r>
                        </m:num>
                        <m:den>
                          <m:r>
                            <a:rPr lang="en-US" sz="3600" i="1">
                              <a:latin typeface="Cambria Math" panose="02040503050406030204" pitchFamily="18" charset="0"/>
                            </a:rPr>
                            <m:t>3</m:t>
                          </m:r>
                        </m:den>
                      </m:f>
                    </m:oMath>
                  </m:oMathPara>
                </a14:m>
                <a:endParaRPr lang="en-US" sz="3600" dirty="0" smtClean="0">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f>
                        <m:fPr>
                          <m:ctrlPr>
                            <a:rPr lang="en-US" sz="3600" i="1">
                              <a:latin typeface="Cambria Math" panose="02040503050406030204" pitchFamily="18" charset="0"/>
                            </a:rPr>
                          </m:ctrlPr>
                        </m:fPr>
                        <m:num>
                          <m:sSup>
                            <m:sSupPr>
                              <m:ctrlPr>
                                <a:rPr lang="en-US" sz="3600" i="1">
                                  <a:latin typeface="Cambria Math" panose="02040503050406030204" pitchFamily="18" charset="0"/>
                                </a:rPr>
                              </m:ctrlPr>
                            </m:sSupPr>
                            <m:e>
                              <m:r>
                                <a:rPr lang="en-US" sz="3600" b="0" i="1" smtClean="0">
                                  <a:latin typeface="Cambria Math" panose="02040503050406030204" pitchFamily="18" charset="0"/>
                                </a:rPr>
                                <m:t>3</m:t>
                              </m:r>
                              <m:r>
                                <a:rPr lang="en-US" sz="3600" i="1">
                                  <a:latin typeface="Cambria Math" panose="02040503050406030204" pitchFamily="18" charset="0"/>
                                </a:rPr>
                                <m:t>𝑥</m:t>
                              </m:r>
                            </m:e>
                            <m:sup>
                              <m:r>
                                <a:rPr lang="en-US" sz="3600" i="1">
                                  <a:latin typeface="Cambria Math" panose="02040503050406030204" pitchFamily="18" charset="0"/>
                                </a:rPr>
                                <m:t>2</m:t>
                              </m:r>
                            </m:sup>
                          </m:sSup>
                        </m:num>
                        <m:den>
                          <m:r>
                            <a:rPr lang="en-US" sz="3600" b="0" i="1" smtClean="0">
                              <a:latin typeface="Cambria Math" panose="02040503050406030204" pitchFamily="18" charset="0"/>
                            </a:rPr>
                            <m:t>3(</m:t>
                          </m:r>
                          <m:r>
                            <a:rPr lang="en-US" sz="3600" i="1">
                              <a:latin typeface="Cambria Math" panose="02040503050406030204" pitchFamily="18" charset="0"/>
                            </a:rPr>
                            <m:t>2−</m:t>
                          </m:r>
                          <m:r>
                            <a:rPr lang="en-US" sz="3600" i="1">
                              <a:latin typeface="Cambria Math" panose="02040503050406030204" pitchFamily="18" charset="0"/>
                            </a:rPr>
                            <m:t>𝑥</m:t>
                          </m:r>
                          <m:r>
                            <a:rPr lang="en-US" sz="3600" b="0" i="1" smtClean="0">
                              <a:latin typeface="Cambria Math" panose="02040503050406030204" pitchFamily="18" charset="0"/>
                            </a:rPr>
                            <m:t>)</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b="0" i="1" smtClean="0">
                              <a:latin typeface="Cambria Math" panose="02040503050406030204" pitchFamily="18" charset="0"/>
                            </a:rPr>
                            <m:t>(</m:t>
                          </m:r>
                          <m:r>
                            <a:rPr lang="en-US" sz="3600" i="1">
                              <a:latin typeface="Cambria Math" panose="02040503050406030204" pitchFamily="18" charset="0"/>
                            </a:rPr>
                            <m:t>3</m:t>
                          </m:r>
                          <m:r>
                            <a:rPr lang="en-US" sz="3600" i="1">
                              <a:latin typeface="Cambria Math" panose="02040503050406030204" pitchFamily="18" charset="0"/>
                            </a:rPr>
                            <m:t>𝑥</m:t>
                          </m:r>
                          <m:r>
                            <a:rPr lang="en-US" sz="3600" i="1">
                              <a:latin typeface="Cambria Math" panose="02040503050406030204" pitchFamily="18" charset="0"/>
                            </a:rPr>
                            <m:t>−1)(2−</m:t>
                          </m:r>
                          <m:r>
                            <a:rPr lang="en-US" sz="3600" b="0" i="1" smtClean="0">
                              <a:latin typeface="Cambria Math" panose="02040503050406030204" pitchFamily="18" charset="0"/>
                            </a:rPr>
                            <m:t>𝑥</m:t>
                          </m:r>
                          <m:r>
                            <a:rPr lang="en-US" sz="3600" b="0" i="1" smtClean="0">
                              <a:latin typeface="Cambria Math" panose="02040503050406030204" pitchFamily="18" charset="0"/>
                            </a:rPr>
                            <m:t>)</m:t>
                          </m:r>
                        </m:num>
                        <m:den>
                          <m:r>
                            <a:rPr lang="en-US" sz="3600" i="1">
                              <a:latin typeface="Cambria Math" panose="02040503050406030204" pitchFamily="18" charset="0"/>
                            </a:rPr>
                            <m:t>3</m:t>
                          </m:r>
                          <m:r>
                            <a:rPr lang="en-US" sz="3600" b="0" i="1" smtClean="0">
                              <a:latin typeface="Cambria Math" panose="02040503050406030204" pitchFamily="18" charset="0"/>
                            </a:rPr>
                            <m:t>(2−</m:t>
                          </m:r>
                          <m:r>
                            <a:rPr lang="en-US" sz="3600" b="0" i="1" smtClean="0">
                              <a:latin typeface="Cambria Math" panose="02040503050406030204" pitchFamily="18" charset="0"/>
                            </a:rPr>
                            <m:t>𝑥</m:t>
                          </m:r>
                          <m:r>
                            <a:rPr lang="en-US" sz="3600" b="0" i="1" smtClean="0">
                              <a:latin typeface="Cambria Math" panose="02040503050406030204" pitchFamily="18" charset="0"/>
                            </a:rPr>
                            <m:t>)</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5</m:t>
                          </m:r>
                          <m:r>
                            <a:rPr lang="en-US" sz="3600" b="0" i="1" smtClean="0">
                              <a:latin typeface="Cambria Math" panose="02040503050406030204" pitchFamily="18" charset="0"/>
                            </a:rPr>
                            <m:t>(2−</m:t>
                          </m:r>
                          <m:r>
                            <a:rPr lang="en-US" sz="3600" b="0" i="1" smtClean="0">
                              <a:latin typeface="Cambria Math" panose="02040503050406030204" pitchFamily="18" charset="0"/>
                            </a:rPr>
                            <m:t>𝑥</m:t>
                          </m:r>
                          <m:r>
                            <a:rPr lang="en-US" sz="3600" b="0" i="1" smtClean="0">
                              <a:latin typeface="Cambria Math" panose="02040503050406030204" pitchFamily="18" charset="0"/>
                            </a:rPr>
                            <m:t>)</m:t>
                          </m:r>
                        </m:num>
                        <m:den>
                          <m:r>
                            <a:rPr lang="en-US" sz="3600" i="1">
                              <a:latin typeface="Cambria Math" panose="02040503050406030204" pitchFamily="18" charset="0"/>
                            </a:rPr>
                            <m:t>3</m:t>
                          </m:r>
                          <m:r>
                            <a:rPr lang="en-US" sz="3600" b="0" i="1" smtClean="0">
                              <a:latin typeface="Cambria Math" panose="02040503050406030204" pitchFamily="18" charset="0"/>
                            </a:rPr>
                            <m:t>(2−</m:t>
                          </m:r>
                          <m:r>
                            <a:rPr lang="en-US" sz="3600" b="0" i="1" smtClean="0">
                              <a:latin typeface="Cambria Math" panose="02040503050406030204" pitchFamily="18" charset="0"/>
                            </a:rPr>
                            <m:t>𝑥</m:t>
                          </m:r>
                          <m:r>
                            <a:rPr lang="en-US" sz="3600" b="0" i="1" smtClean="0">
                              <a:latin typeface="Cambria Math" panose="02040503050406030204" pitchFamily="18" charset="0"/>
                            </a:rPr>
                            <m:t>)</m:t>
                          </m:r>
                        </m:den>
                      </m:f>
                    </m:oMath>
                  </m:oMathPara>
                </a14:m>
                <a:endParaRPr lang="en-US" sz="3600" smtClean="0">
                  <a:latin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3</m:t>
                      </m:r>
                      <m:sSup>
                        <m:sSupPr>
                          <m:ctrlPr>
                            <a:rPr lang="en-US" sz="3600" b="0" i="1" smtClean="0">
                              <a:latin typeface="Cambria Math" panose="02040503050406030204" pitchFamily="18" charset="0"/>
                              <a:cs typeface="Arial" panose="020B0604020202020204" pitchFamily="34" charset="0"/>
                            </a:rPr>
                          </m:ctrlPr>
                        </m:sSupPr>
                        <m:e>
                          <m:r>
                            <a:rPr lang="en-US" sz="3600" b="0" i="1" smtClean="0">
                              <a:latin typeface="Cambria Math" panose="02040503050406030204" pitchFamily="18" charset="0"/>
                              <a:cs typeface="Arial" panose="020B0604020202020204" pitchFamily="34" charset="0"/>
                            </a:rPr>
                            <m:t>𝑥</m:t>
                          </m:r>
                        </m:e>
                        <m:sup>
                          <m:r>
                            <a:rPr lang="en-US" sz="3600" b="0" i="1" smtClean="0">
                              <a:latin typeface="Cambria Math" panose="02040503050406030204" pitchFamily="18" charset="0"/>
                              <a:cs typeface="Arial" panose="020B0604020202020204" pitchFamily="34" charset="0"/>
                            </a:rPr>
                            <m:t>2</m:t>
                          </m:r>
                        </m:sup>
                      </m:sSup>
                      <m:r>
                        <a:rPr lang="en-US" sz="3600" b="0" i="1" smtClean="0">
                          <a:latin typeface="Cambria Math" panose="02040503050406030204" pitchFamily="18" charset="0"/>
                          <a:cs typeface="Arial" panose="020B0604020202020204" pitchFamily="34" charset="0"/>
                        </a:rPr>
                        <m:t>+</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3</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−1</m:t>
                          </m:r>
                        </m:e>
                      </m:d>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2−</m:t>
                          </m:r>
                          <m:r>
                            <a:rPr lang="en-US" sz="3600" b="0" i="1" smtClean="0">
                              <a:latin typeface="Cambria Math" panose="02040503050406030204" pitchFamily="18" charset="0"/>
                              <a:cs typeface="Arial" panose="020B0604020202020204" pitchFamily="34" charset="0"/>
                            </a:rPr>
                            <m:t>𝑥</m:t>
                          </m:r>
                        </m:e>
                      </m:d>
                      <m:r>
                        <a:rPr lang="en-US" sz="3600" b="0" i="1" smtClean="0">
                          <a:latin typeface="Cambria Math" panose="02040503050406030204" pitchFamily="18" charset="0"/>
                          <a:cs typeface="Arial" panose="020B0604020202020204" pitchFamily="34" charset="0"/>
                        </a:rPr>
                        <m:t>=5</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2−</m:t>
                          </m:r>
                          <m:r>
                            <a:rPr lang="en-US" sz="3600" b="0" i="1" smtClean="0">
                              <a:latin typeface="Cambria Math" panose="02040503050406030204" pitchFamily="18" charset="0"/>
                              <a:cs typeface="Arial" panose="020B0604020202020204" pitchFamily="34" charset="0"/>
                            </a:rPr>
                            <m:t>𝑥</m:t>
                          </m:r>
                        </m:e>
                      </m:d>
                    </m:oMath>
                  </m:oMathPara>
                </a14:m>
                <a:endParaRPr lang="en-US" sz="3600" b="0" smtClean="0">
                  <a:latin typeface="Arial" panose="020B0604020202020204" pitchFamily="34" charset="0"/>
                  <a:cs typeface="Arial" panose="020B0604020202020204" pitchFamily="34" charset="0"/>
                </a:endParaRPr>
              </a:p>
              <a:p>
                <a:pPr algn="just">
                  <a:lnSpc>
                    <a:spcPct val="150000"/>
                  </a:lnSpc>
                  <a:spcBef>
                    <a:spcPts val="300"/>
                  </a:spcBef>
                  <a:spcAft>
                    <a:spcPts val="300"/>
                  </a:spcAft>
                </a:pPr>
                <a:endParaRPr lang="en-US" sz="360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TextBox 4">
                <a:extLst>
                  <a:ext uri="{FF2B5EF4-FFF2-40B4-BE49-F238E27FC236}">
                    <a16:creationId xmlns="" xmlns:a16="http://schemas.microsoft.com/office/drawing/2014/main" xmlns:a14="http://schemas.microsoft.com/office/drawing/2010/main" id="{DCA144F1-1B10-663A-3757-5C6A60A2D302}"/>
                  </a:ext>
                </a:extLst>
              </p:cNvPr>
              <p:cNvSpPr txBox="1">
                <a:spLocks noRot="1" noChangeAspect="1" noMove="1" noResize="1" noEditPoints="1" noAdjustHandles="1" noChangeArrowheads="1" noChangeShapeType="1" noTextEdit="1"/>
              </p:cNvSpPr>
              <p:nvPr/>
            </p:nvSpPr>
            <p:spPr>
              <a:xfrm>
                <a:off x="609600" y="3285930"/>
                <a:ext cx="8839200" cy="6259919"/>
              </a:xfrm>
              <a:prstGeom prst="rect">
                <a:avLst/>
              </a:prstGeom>
              <a:blipFill rotWithShape="0">
                <a:blip r:embed="rId7"/>
                <a:stretch>
                  <a:fillRect l="-20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9899740" y="3490874"/>
                <a:ext cx="8150648" cy="5270674"/>
              </a:xfrm>
              <a:prstGeom prst="rect">
                <a:avLst/>
              </a:prstGeom>
            </p:spPr>
            <p:txBody>
              <a:bodyPr wrap="square">
                <a:spAutoFit/>
              </a:bodyPr>
              <a:lstStyle/>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3</m:t>
                      </m:r>
                      <m:sSup>
                        <m:sSupPr>
                          <m:ctrlPr>
                            <a:rPr lang="en-US" sz="3600" i="1">
                              <a:latin typeface="Cambria Math" panose="02040503050406030204" pitchFamily="18" charset="0"/>
                              <a:cs typeface="Arial" panose="020B0604020202020204" pitchFamily="34" charset="0"/>
                            </a:rPr>
                          </m:ctrlPr>
                        </m:sSupPr>
                        <m:e>
                          <m:r>
                            <a:rPr lang="en-US" sz="3600" i="1">
                              <a:latin typeface="Cambria Math" panose="02040503050406030204" pitchFamily="18" charset="0"/>
                              <a:cs typeface="Arial" panose="020B0604020202020204" pitchFamily="34" charset="0"/>
                            </a:rPr>
                            <m:t>𝑥</m:t>
                          </m:r>
                        </m:e>
                        <m:sup>
                          <m:r>
                            <a:rPr lang="en-US" sz="3600" i="1">
                              <a:latin typeface="Cambria Math" panose="02040503050406030204" pitchFamily="18" charset="0"/>
                              <a:cs typeface="Arial" panose="020B0604020202020204" pitchFamily="34" charset="0"/>
                            </a:rPr>
                            <m:t>2</m:t>
                          </m:r>
                        </m:sup>
                      </m:sSup>
                      <m:r>
                        <a:rPr lang="en-US" sz="3600" i="1">
                          <a:latin typeface="Cambria Math" panose="02040503050406030204" pitchFamily="18" charset="0"/>
                          <a:cs typeface="Arial" panose="020B0604020202020204" pitchFamily="34" charset="0"/>
                        </a:rPr>
                        <m:t>+6</m:t>
                      </m:r>
                      <m:r>
                        <a:rPr lang="en-US" sz="3600" i="1">
                          <a:latin typeface="Cambria Math" panose="02040503050406030204" pitchFamily="18" charset="0"/>
                          <a:cs typeface="Arial" panose="020B0604020202020204" pitchFamily="34" charset="0"/>
                        </a:rPr>
                        <m:t>𝑥</m:t>
                      </m:r>
                      <m:r>
                        <a:rPr lang="en-US" sz="3600" i="1">
                          <a:latin typeface="Cambria Math" panose="02040503050406030204" pitchFamily="18" charset="0"/>
                          <a:cs typeface="Arial" panose="020B0604020202020204" pitchFamily="34" charset="0"/>
                        </a:rPr>
                        <m:t>−3</m:t>
                      </m:r>
                      <m:sSup>
                        <m:sSupPr>
                          <m:ctrlPr>
                            <a:rPr lang="en-US" sz="3600" i="1">
                              <a:latin typeface="Cambria Math" panose="02040503050406030204" pitchFamily="18" charset="0"/>
                              <a:cs typeface="Arial" panose="020B0604020202020204" pitchFamily="34" charset="0"/>
                            </a:rPr>
                          </m:ctrlPr>
                        </m:sSupPr>
                        <m:e>
                          <m:r>
                            <a:rPr lang="en-US" sz="3600" i="1">
                              <a:latin typeface="Cambria Math" panose="02040503050406030204" pitchFamily="18" charset="0"/>
                              <a:cs typeface="Arial" panose="020B0604020202020204" pitchFamily="34" charset="0"/>
                            </a:rPr>
                            <m:t>𝑥</m:t>
                          </m:r>
                        </m:e>
                        <m:sup>
                          <m:r>
                            <a:rPr lang="en-US" sz="3600" i="1">
                              <a:latin typeface="Cambria Math" panose="02040503050406030204" pitchFamily="18" charset="0"/>
                              <a:cs typeface="Arial" panose="020B0604020202020204" pitchFamily="34" charset="0"/>
                            </a:rPr>
                            <m:t>2</m:t>
                          </m:r>
                        </m:sup>
                      </m:sSup>
                      <m:r>
                        <a:rPr lang="en-US" sz="3600" i="1">
                          <a:latin typeface="Cambria Math" panose="02040503050406030204" pitchFamily="18" charset="0"/>
                          <a:cs typeface="Arial" panose="020B0604020202020204" pitchFamily="34" charset="0"/>
                        </a:rPr>
                        <m:t>−2+</m:t>
                      </m:r>
                      <m:r>
                        <a:rPr lang="en-US" sz="3600" i="1">
                          <a:latin typeface="Cambria Math" panose="02040503050406030204" pitchFamily="18" charset="0"/>
                          <a:cs typeface="Arial" panose="020B0604020202020204" pitchFamily="34" charset="0"/>
                        </a:rPr>
                        <m:t>𝑥</m:t>
                      </m:r>
                      <m:r>
                        <a:rPr lang="en-US" sz="3600" i="1">
                          <a:latin typeface="Cambria Math" panose="02040503050406030204" pitchFamily="18" charset="0"/>
                          <a:cs typeface="Arial" panose="020B0604020202020204" pitchFamily="34" charset="0"/>
                        </a:rPr>
                        <m:t>=10−5</m:t>
                      </m:r>
                      <m:r>
                        <a:rPr lang="en-US" sz="3600" i="1">
                          <a:latin typeface="Cambria Math" panose="02040503050406030204" pitchFamily="18" charset="0"/>
                          <a:cs typeface="Arial" panose="020B0604020202020204" pitchFamily="34" charset="0"/>
                        </a:rPr>
                        <m:t>𝑥</m:t>
                      </m:r>
                    </m:oMath>
                  </m:oMathPara>
                </a14:m>
                <a:endParaRPr lang="en-US" sz="3600">
                  <a:latin typeface="Arial" panose="020B060402020202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7</m:t>
                      </m:r>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−2=10−5</m:t>
                      </m:r>
                      <m:r>
                        <a:rPr lang="en-US" sz="3600" i="1">
                          <a:latin typeface="Cambria Math" panose="02040503050406030204" pitchFamily="18" charset="0"/>
                          <a:ea typeface="Arial" panose="020B0604020202020204" pitchFamily="34" charset="0"/>
                          <a:cs typeface="Arial" panose="020B0604020202020204" pitchFamily="34" charset="0"/>
                        </a:rPr>
                        <m:t>𝑥</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12</m:t>
                      </m:r>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=12</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=1</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en-US" sz="3600">
                    <a:latin typeface="Arial" panose="020B0604020202020204" pitchFamily="34" charset="0"/>
                    <a:ea typeface="Arial" panose="020B0604020202020204" pitchFamily="34" charset="0"/>
                    <a:cs typeface="Arial" panose="020B0604020202020204" pitchFamily="34" charset="0"/>
                  </a:rPr>
                  <a:t>Ta thấy </a:t>
                </a:r>
                <a14:m>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=1</m:t>
                    </m:r>
                  </m:oMath>
                </a14:m>
                <a:r>
                  <a:rPr lang="en-US" sz="3600">
                    <a:latin typeface="Arial" panose="020B0604020202020204" pitchFamily="34" charset="0"/>
                    <a:ea typeface="Arial" panose="020B0604020202020204" pitchFamily="34" charset="0"/>
                    <a:cs typeface="Arial" panose="020B0604020202020204" pitchFamily="34" charset="0"/>
                  </a:rPr>
                  <a:t> thỏa mãn điều kiện xác định của phương trình.</a:t>
                </a:r>
                <a:endParaRPr lang="en-US" sz="3600"/>
              </a:p>
            </p:txBody>
          </p:sp>
        </mc:Choice>
        <mc:Fallback xmlns="">
          <p:sp>
            <p:nvSpPr>
              <p:cNvPr id="3" name="Rectangle 2"/>
              <p:cNvSpPr>
                <a:spLocks noRot="1" noChangeAspect="1" noMove="1" noResize="1" noEditPoints="1" noAdjustHandles="1" noChangeArrowheads="1" noChangeShapeType="1" noTextEdit="1"/>
              </p:cNvSpPr>
              <p:nvPr/>
            </p:nvSpPr>
            <p:spPr>
              <a:xfrm>
                <a:off x="9899740" y="3490874"/>
                <a:ext cx="8150648" cy="5270674"/>
              </a:xfrm>
              <a:prstGeom prst="rect">
                <a:avLst/>
              </a:prstGeom>
              <a:blipFill rotWithShape="0">
                <a:blip r:embed="rId8"/>
                <a:stretch>
                  <a:fillRect l="-2319" r="-2244" b="-16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9505154" y="8947644"/>
                <a:ext cx="8939820" cy="820674"/>
              </a:xfrm>
              <a:prstGeom prst="rect">
                <a:avLst/>
              </a:prstGeom>
            </p:spPr>
            <p:txBody>
              <a:bodyPr wrap="none">
                <a:spAutoFit/>
              </a:bodyPr>
              <a:lstStyle/>
              <a:p>
                <a:pPr algn="just">
                  <a:lnSpc>
                    <a:spcPct val="150000"/>
                  </a:lnSpc>
                  <a:spcBef>
                    <a:spcPts val="300"/>
                  </a:spcBef>
                  <a:spcAft>
                    <a:spcPts val="300"/>
                  </a:spcAft>
                </a:pPr>
                <a:r>
                  <a:rPr lang="en-US" sz="3600">
                    <a:latin typeface="Arial" panose="020B0604020202020204" pitchFamily="34" charset="0"/>
                    <a:ea typeface="Arial" panose="020B0604020202020204" pitchFamily="34" charset="0"/>
                    <a:cs typeface="Arial" panose="020B0604020202020204" pitchFamily="34" charset="0"/>
                  </a:rPr>
                  <a:t>Vậy phương trình đã cho có nghiệm </a:t>
                </a:r>
                <a14:m>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=1</m:t>
                    </m:r>
                  </m:oMath>
                </a14:m>
                <a:r>
                  <a:rPr lang="en-US" sz="3600" dirty="0">
                    <a:latin typeface="Arial" panose="020B0604020202020204" pitchFamily="34" charset="0"/>
                    <a:ea typeface="Arial" panose="020B0604020202020204" pitchFamily="34" charset="0"/>
                    <a:cs typeface="Arial" panose="020B0604020202020204" pitchFamily="34" charset="0"/>
                  </a:rPr>
                  <a:t>.</a:t>
                </a:r>
              </a:p>
            </p:txBody>
          </p:sp>
        </mc:Choice>
        <mc:Fallback xmlns="">
          <p:sp>
            <p:nvSpPr>
              <p:cNvPr id="4" name="Rectangle 3"/>
              <p:cNvSpPr>
                <a:spLocks noRot="1" noChangeAspect="1" noMove="1" noResize="1" noEditPoints="1" noAdjustHandles="1" noChangeArrowheads="1" noChangeShapeType="1" noTextEdit="1"/>
              </p:cNvSpPr>
              <p:nvPr/>
            </p:nvSpPr>
            <p:spPr>
              <a:xfrm>
                <a:off x="9505154" y="8947644"/>
                <a:ext cx="8939820" cy="820674"/>
              </a:xfrm>
              <a:prstGeom prst="rect">
                <a:avLst/>
              </a:prstGeom>
              <a:blipFill rotWithShape="0">
                <a:blip r:embed="rId9"/>
                <a:stretch>
                  <a:fillRect l="-2045" r="-1091" b="-27612"/>
                </a:stretch>
              </a:blipFill>
            </p:spPr>
            <p:txBody>
              <a:bodyPr/>
              <a:lstStyle/>
              <a:p>
                <a:r>
                  <a:rPr lang="en-US">
                    <a:noFill/>
                  </a:rPr>
                  <a:t> </a:t>
                </a:r>
              </a:p>
            </p:txBody>
          </p:sp>
        </mc:Fallback>
      </mc:AlternateContent>
      <p:cxnSp>
        <p:nvCxnSpPr>
          <p:cNvPr id="7" name="Straight Connector 6"/>
          <p:cNvCxnSpPr/>
          <p:nvPr/>
        </p:nvCxnSpPr>
        <p:spPr>
          <a:xfrm>
            <a:off x="9365935" y="3490874"/>
            <a:ext cx="9218" cy="6277444"/>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82777763"/>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2"/>
          <a:srcRect/>
          <a:stretch>
            <a:fillRect/>
          </a:stretch>
        </p:blipFill>
        <p:spPr>
          <a:xfrm rot="-1169232">
            <a:off x="14094721" y="352257"/>
            <a:ext cx="2196234" cy="2137287"/>
          </a:xfrm>
          <a:prstGeom prst="rect">
            <a:avLst/>
          </a:prstGeom>
        </p:spPr>
      </p:pic>
      <p:grpSp>
        <p:nvGrpSpPr>
          <p:cNvPr id="18" name="Google Shape;305;p14"/>
          <p:cNvGrpSpPr/>
          <p:nvPr/>
        </p:nvGrpSpPr>
        <p:grpSpPr>
          <a:xfrm flipH="1">
            <a:off x="8516179" y="359983"/>
            <a:ext cx="1699513" cy="1188276"/>
            <a:chOff x="7890477" y="787864"/>
            <a:chExt cx="2022200" cy="1289304"/>
          </a:xfrm>
        </p:grpSpPr>
        <p:pic>
          <p:nvPicPr>
            <p:cNvPr id="19"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3" name="Google Shape;322;p15"/>
          <p:cNvSpPr/>
          <p:nvPr/>
        </p:nvSpPr>
        <p:spPr>
          <a:xfrm>
            <a:off x="830746" y="412700"/>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smtClean="0">
                <a:solidFill>
                  <a:schemeClr val="lt1"/>
                </a:solidFill>
                <a:latin typeface="Arial"/>
                <a:ea typeface="Arial"/>
                <a:cs typeface="Arial"/>
                <a:sym typeface="Arial"/>
              </a:rPr>
              <a:t>Ví dụ 5:</a:t>
            </a:r>
            <a:endParaRPr sz="3600" b="1" dirty="0">
              <a:solidFill>
                <a:schemeClr val="lt1"/>
              </a:solidFill>
              <a:latin typeface="Arial"/>
              <a:ea typeface="Arial"/>
              <a:cs typeface="Arial"/>
              <a:sym typeface="Arial"/>
            </a:endParaRPr>
          </a:p>
        </p:txBody>
      </p:sp>
      <p:pic>
        <p:nvPicPr>
          <p:cNvPr id="9" name="Picture 8"/>
          <p:cNvPicPr>
            <a:picLocks noChangeAspect="1"/>
          </p:cNvPicPr>
          <p:nvPr/>
        </p:nvPicPr>
        <p:blipFill>
          <a:blip r:embed="rId4"/>
          <a:stretch>
            <a:fillRect/>
          </a:stretch>
        </p:blipFill>
        <p:spPr>
          <a:xfrm rot="6653049">
            <a:off x="-1787312" y="-1369560"/>
            <a:ext cx="3523124" cy="3307523"/>
          </a:xfrm>
          <a:prstGeom prst="rect">
            <a:avLst/>
          </a:prstGeom>
        </p:spPr>
      </p:pic>
      <p:pic>
        <p:nvPicPr>
          <p:cNvPr id="25" name="Picture 6"/>
          <p:cNvPicPr>
            <a:picLocks noChangeAspect="1"/>
          </p:cNvPicPr>
          <p:nvPr/>
        </p:nvPicPr>
        <p:blipFill>
          <a:blip r:embed="rId5"/>
          <a:srcRect/>
          <a:stretch>
            <a:fillRect/>
          </a:stretch>
        </p:blipFill>
        <p:spPr>
          <a:xfrm rot="10305860" flipV="1">
            <a:off x="16674154" y="118756"/>
            <a:ext cx="1286626" cy="1343735"/>
          </a:xfrm>
          <a:prstGeom prst="rect">
            <a:avLst/>
          </a:prstGeom>
        </p:spPr>
      </p:pic>
      <mc:AlternateContent xmlns:mc="http://schemas.openxmlformats.org/markup-compatibility/2006" xmlns:a14="http://schemas.microsoft.com/office/drawing/2010/main">
        <mc:Choice Requires="a14">
          <p:sp>
            <p:nvSpPr>
              <p:cNvPr id="2" name="Rectangle 1">
                <a:extLst>
                  <a:ext uri="{FF2B5EF4-FFF2-40B4-BE49-F238E27FC236}">
                    <a16:creationId xmlns="" xmlns:a16="http://schemas.microsoft.com/office/drawing/2014/main" id="{E2C630F1-389D-7564-4DB3-2FEFE4BFE957}"/>
                  </a:ext>
                </a:extLst>
              </p:cNvPr>
              <p:cNvSpPr/>
              <p:nvPr/>
            </p:nvSpPr>
            <p:spPr>
              <a:xfrm>
                <a:off x="2147326" y="1753203"/>
                <a:ext cx="15065853" cy="1271823"/>
              </a:xfrm>
              <a:prstGeom prst="rect">
                <a:avLst/>
              </a:prstGeom>
            </p:spPr>
            <p:txBody>
              <a:bodyPr wrap="square">
                <a:spAutoFit/>
              </a:bodyPr>
              <a:lstStyle/>
              <a:p>
                <a:pPr>
                  <a:lnSpc>
                    <a:spcPct val="150000"/>
                  </a:lnSpc>
                </a:pPr>
                <a:r>
                  <a:rPr lang="en-US" sz="3600">
                    <a:latin typeface="Times New Roman" panose="02020603050405020304" pitchFamily="18" charset="0"/>
                    <a:ea typeface="Times New Roman" panose="02020603050405020304" pitchFamily="18" charset="0"/>
                  </a:rPr>
                  <a:t>b) </a:t>
                </a:r>
                <a14:m>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4</m:t>
                        </m:r>
                      </m:num>
                      <m:den>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−1)</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3</m:t>
                        </m:r>
                      </m:num>
                      <m:den>
                        <m:r>
                          <a:rPr lang="en-US" sz="3600" i="1">
                            <a:latin typeface="Cambria Math" panose="02040503050406030204" pitchFamily="18" charset="0"/>
                          </a:rPr>
                          <m:t>𝑥</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4</m:t>
                        </m:r>
                      </m:num>
                      <m:den>
                        <m:r>
                          <a:rPr lang="en-US" sz="3600" i="1">
                            <a:latin typeface="Cambria Math" panose="02040503050406030204" pitchFamily="18" charset="0"/>
                          </a:rPr>
                          <m:t>𝑥</m:t>
                        </m:r>
                        <m:r>
                          <a:rPr lang="en-US" sz="3600" i="1">
                            <a:latin typeface="Cambria Math" panose="02040503050406030204" pitchFamily="18" charset="0"/>
                          </a:rPr>
                          <m:t>−1</m:t>
                        </m:r>
                      </m:den>
                    </m:f>
                  </m:oMath>
                </a14:m>
                <a:r>
                  <a:rPr lang="en-US" sz="3600" dirty="0">
                    <a:latin typeface="Times New Roman" panose="02020603050405020304" pitchFamily="18" charset="0"/>
                    <a:ea typeface="Times New Roman" panose="02020603050405020304" pitchFamily="18" charset="0"/>
                  </a:rPr>
                  <a:t>.</a:t>
                </a:r>
              </a:p>
            </p:txBody>
          </p:sp>
        </mc:Choice>
        <mc:Fallback xmlns="">
          <p:sp>
            <p:nvSpPr>
              <p:cNvPr id="2" name="Rectangle 1">
                <a:extLst>
                  <a:ext uri="{FF2B5EF4-FFF2-40B4-BE49-F238E27FC236}">
                    <a16:creationId xmlns="" xmlns:a16="http://schemas.microsoft.com/office/drawing/2014/main" id="{E2C630F1-389D-7564-4DB3-2FEFE4BFE957}"/>
                  </a:ext>
                </a:extLst>
              </p:cNvPr>
              <p:cNvSpPr>
                <a:spLocks noRot="1" noChangeAspect="1" noMove="1" noResize="1" noEditPoints="1" noAdjustHandles="1" noChangeArrowheads="1" noChangeShapeType="1" noTextEdit="1"/>
              </p:cNvSpPr>
              <p:nvPr/>
            </p:nvSpPr>
            <p:spPr>
              <a:xfrm>
                <a:off x="2147326" y="1753203"/>
                <a:ext cx="15065853" cy="1271823"/>
              </a:xfrm>
              <a:prstGeom prst="rect">
                <a:avLst/>
              </a:prstGeom>
              <a:blipFill rotWithShape="0">
                <a:blip r:embed="rId6"/>
                <a:stretch>
                  <a:fillRect l="-1214" b="-19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 xmlns:a16="http://schemas.microsoft.com/office/drawing/2014/main" id="{DCA144F1-1B10-663A-3757-5C6A60A2D302}"/>
                  </a:ext>
                </a:extLst>
              </p:cNvPr>
              <p:cNvSpPr txBox="1"/>
              <p:nvPr/>
            </p:nvSpPr>
            <p:spPr>
              <a:xfrm>
                <a:off x="609600" y="3285930"/>
                <a:ext cx="8839200" cy="6194773"/>
              </a:xfrm>
              <a:prstGeom prst="rect">
                <a:avLst/>
              </a:prstGeom>
              <a:noFill/>
            </p:spPr>
            <p:txBody>
              <a:bodyPr wrap="square" numCol="2">
                <a:spAutoFit/>
              </a:bodyPr>
              <a:lstStyle/>
              <a:p>
                <a:pPr algn="just">
                  <a:lnSpc>
                    <a:spcPct val="150000"/>
                  </a:lnSpc>
                  <a:spcBef>
                    <a:spcPts val="300"/>
                  </a:spcBef>
                  <a:spcAft>
                    <a:spcPts val="300"/>
                  </a:spcAft>
                </a:pPr>
                <a:r>
                  <a:rPr lang="en-US" sz="3600" smtClean="0">
                    <a:latin typeface="Arial" panose="020B0604020202020204" pitchFamily="34" charset="0"/>
                    <a:ea typeface="Arial" panose="020B0604020202020204" pitchFamily="34" charset="0"/>
                    <a:cs typeface="Arial" panose="020B0604020202020204" pitchFamily="34" charset="0"/>
                  </a:rPr>
                  <a:t>Điều kiện xác định: </a:t>
                </a:r>
                <a14:m>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Cambria Math" panose="02040503050406030204" pitchFamily="18" charset="0"/>
                        <a:cs typeface="Arial" panose="020B0604020202020204" pitchFamily="34" charset="0"/>
                      </a:rPr>
                      <m:t>≠0</m:t>
                    </m:r>
                  </m:oMath>
                </a14:m>
                <a:r>
                  <a:rPr lang="en-US" sz="3600" dirty="0" smtClean="0">
                    <a:latin typeface="Arial" panose="020B0604020202020204" pitchFamily="34" charset="0"/>
                    <a:ea typeface="Arial" panose="020B0604020202020204" pitchFamily="34" charset="0"/>
                    <a:cs typeface="Arial" panose="020B0604020202020204" pitchFamily="34" charset="0"/>
                  </a:rPr>
                  <a:t> </a:t>
                </a:r>
                <a:r>
                  <a:rPr lang="en-US" sz="3600" smtClean="0">
                    <a:latin typeface="Arial" panose="020B0604020202020204" pitchFamily="34" charset="0"/>
                    <a:ea typeface="Arial" panose="020B0604020202020204" pitchFamily="34" charset="0"/>
                    <a:cs typeface="Arial" panose="020B0604020202020204" pitchFamily="34" charset="0"/>
                  </a:rPr>
                  <a:t>và </a:t>
                </a:r>
                <a14:m>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Cambria Math" panose="02040503050406030204" pitchFamily="18" charset="0"/>
                        <a:cs typeface="Arial" panose="020B0604020202020204" pitchFamily="34" charset="0"/>
                      </a:rPr>
                      <m:t>≠1.</m:t>
                    </m:r>
                  </m:oMath>
                </a14:m>
                <a:endParaRPr lang="en-US" sz="3600" b="0" i="1" smtClean="0">
                  <a:latin typeface="Cambria Math" panose="02040503050406030204" pitchFamily="18" charset="0"/>
                  <a:ea typeface="Cambria Math" panose="02040503050406030204" pitchFamily="18" charset="0"/>
                  <a:cs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4</m:t>
                          </m:r>
                        </m:num>
                        <m:den>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−1)</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3</m:t>
                          </m:r>
                        </m:num>
                        <m:den>
                          <m:r>
                            <a:rPr lang="en-US" sz="3600" i="1">
                              <a:latin typeface="Cambria Math" panose="02040503050406030204" pitchFamily="18" charset="0"/>
                            </a:rPr>
                            <m:t>𝑥</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4</m:t>
                          </m:r>
                        </m:num>
                        <m:den>
                          <m:r>
                            <a:rPr lang="en-US" sz="3600" i="1">
                              <a:latin typeface="Cambria Math" panose="02040503050406030204" pitchFamily="18" charset="0"/>
                            </a:rPr>
                            <m:t>𝑥</m:t>
                          </m:r>
                          <m:r>
                            <a:rPr lang="en-US" sz="3600" i="1">
                              <a:latin typeface="Cambria Math" panose="02040503050406030204" pitchFamily="18" charset="0"/>
                            </a:rPr>
                            <m:t>−1</m:t>
                          </m:r>
                        </m:den>
                      </m:f>
                    </m:oMath>
                  </m:oMathPara>
                </a14:m>
                <a:endParaRPr lang="en-US" sz="3600" dirty="0" smtClean="0">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4</m:t>
                          </m:r>
                        </m:num>
                        <m:den>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−1)</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3</m:t>
                          </m:r>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−1)</m:t>
                          </m:r>
                        </m:num>
                        <m:den>
                          <m:r>
                            <a:rPr lang="en-US" sz="3600" i="1">
                              <a:latin typeface="Cambria Math" panose="02040503050406030204" pitchFamily="18" charset="0"/>
                            </a:rPr>
                            <m:t>𝑥</m:t>
                          </m:r>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−1)</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4</m:t>
                          </m:r>
                          <m:r>
                            <a:rPr lang="en-US" sz="3600" b="0" i="1" smtClean="0">
                              <a:latin typeface="Cambria Math" panose="02040503050406030204" pitchFamily="18" charset="0"/>
                            </a:rPr>
                            <m:t>𝑥</m:t>
                          </m:r>
                        </m:num>
                        <m:den>
                          <m:r>
                            <a:rPr lang="en-US" sz="3600" i="1">
                              <a:latin typeface="Cambria Math" panose="02040503050406030204" pitchFamily="18" charset="0"/>
                            </a:rPr>
                            <m:t>𝑥</m:t>
                          </m:r>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i="1">
                              <a:latin typeface="Cambria Math" panose="02040503050406030204" pitchFamily="18" charset="0"/>
                            </a:rPr>
                            <m:t>−1</m:t>
                          </m:r>
                          <m:r>
                            <a:rPr lang="en-US" sz="3600" b="0" i="1" smtClean="0">
                              <a:latin typeface="Cambria Math" panose="02040503050406030204" pitchFamily="18" charset="0"/>
                            </a:rPr>
                            <m:t>)</m:t>
                          </m:r>
                        </m:den>
                      </m:f>
                    </m:oMath>
                  </m:oMathPara>
                </a14:m>
                <a:endParaRPr lang="en-US" sz="3600" smtClean="0">
                  <a:latin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b="0" i="0" smtClean="0">
                          <a:latin typeface="Cambria Math" panose="02040503050406030204" pitchFamily="18" charset="0"/>
                          <a:cs typeface="Arial" panose="020B0604020202020204" pitchFamily="34" charset="0"/>
                        </a:rPr>
                        <m:t>4+3</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−1</m:t>
                          </m:r>
                        </m:e>
                      </m:d>
                      <m:r>
                        <a:rPr lang="en-US" sz="3600" b="0" i="1" smtClean="0">
                          <a:latin typeface="Cambria Math" panose="02040503050406030204" pitchFamily="18" charset="0"/>
                          <a:cs typeface="Arial" panose="020B0604020202020204" pitchFamily="34" charset="0"/>
                        </a:rPr>
                        <m:t>=4</m:t>
                      </m:r>
                      <m:r>
                        <a:rPr lang="en-US" sz="3600" b="0" i="1" smtClean="0">
                          <a:latin typeface="Cambria Math" panose="02040503050406030204" pitchFamily="18" charset="0"/>
                          <a:cs typeface="Arial" panose="020B0604020202020204" pitchFamily="34" charset="0"/>
                        </a:rPr>
                        <m:t>𝑥</m:t>
                      </m:r>
                    </m:oMath>
                  </m:oMathPara>
                </a14:m>
                <a:endParaRPr lang="en-US" sz="3600" b="0" smtClean="0">
                  <a:latin typeface="Arial" panose="020B0604020202020204" pitchFamily="34" charset="0"/>
                  <a:cs typeface="Arial" panose="020B0604020202020204" pitchFamily="34" charset="0"/>
                </a:endParaRPr>
              </a:p>
              <a:p>
                <a:pPr algn="just">
                  <a:lnSpc>
                    <a:spcPct val="150000"/>
                  </a:lnSpc>
                  <a:spcBef>
                    <a:spcPts val="300"/>
                  </a:spcBef>
                  <a:spcAft>
                    <a:spcPts val="300"/>
                  </a:spcAft>
                </a:pPr>
                <a:endParaRPr lang="en-US" sz="360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TextBox 4">
                <a:extLst>
                  <a:ext uri="{FF2B5EF4-FFF2-40B4-BE49-F238E27FC236}">
                    <a16:creationId xmlns="" xmlns:a16="http://schemas.microsoft.com/office/drawing/2014/main" xmlns:a14="http://schemas.microsoft.com/office/drawing/2010/main" id="{DCA144F1-1B10-663A-3757-5C6A60A2D302}"/>
                  </a:ext>
                </a:extLst>
              </p:cNvPr>
              <p:cNvSpPr txBox="1">
                <a:spLocks noRot="1" noChangeAspect="1" noMove="1" noResize="1" noEditPoints="1" noAdjustHandles="1" noChangeArrowheads="1" noChangeShapeType="1" noTextEdit="1"/>
              </p:cNvSpPr>
              <p:nvPr/>
            </p:nvSpPr>
            <p:spPr>
              <a:xfrm>
                <a:off x="609600" y="3285930"/>
                <a:ext cx="8839200" cy="6194773"/>
              </a:xfrm>
              <a:prstGeom prst="rect">
                <a:avLst/>
              </a:prstGeom>
              <a:blipFill rotWithShape="0">
                <a:blip r:embed="rId7"/>
                <a:stretch>
                  <a:fillRect l="-20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9899740" y="3490874"/>
                <a:ext cx="8150648" cy="4401205"/>
              </a:xfrm>
              <a:prstGeom prst="rect">
                <a:avLst/>
              </a:prstGeom>
            </p:spPr>
            <p:txBody>
              <a:bodyPr wrap="square">
                <a:spAutoFit/>
              </a:bodyPr>
              <a:lstStyle/>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4+3</m:t>
                      </m:r>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−3=4</m:t>
                      </m:r>
                      <m:r>
                        <a:rPr lang="en-US" sz="3600" i="1">
                          <a:latin typeface="Cambria Math" panose="02040503050406030204" pitchFamily="18" charset="0"/>
                          <a:ea typeface="Arial" panose="020B0604020202020204" pitchFamily="34" charset="0"/>
                          <a:cs typeface="Arial" panose="020B0604020202020204" pitchFamily="34" charset="0"/>
                        </a:rPr>
                        <m:t>𝑥</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i="1" smtClean="0">
                          <a:latin typeface="Cambria Math" panose="02040503050406030204" pitchFamily="18" charset="0"/>
                          <a:ea typeface="Arial" panose="020B0604020202020204" pitchFamily="34" charset="0"/>
                          <a:cs typeface="Arial" panose="020B0604020202020204" pitchFamily="34" charset="0"/>
                        </a:rPr>
                        <m:t>3</m:t>
                      </m:r>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Arial" panose="020B0604020202020204" pitchFamily="34" charset="0"/>
                          <a:cs typeface="Arial" panose="020B0604020202020204" pitchFamily="34" charset="0"/>
                        </a:rPr>
                        <m:t>+1</m:t>
                      </m:r>
                      <m:r>
                        <a:rPr lang="en-US" sz="3600" i="1">
                          <a:latin typeface="Cambria Math" panose="02040503050406030204" pitchFamily="18" charset="0"/>
                          <a:ea typeface="Arial" panose="020B0604020202020204" pitchFamily="34" charset="0"/>
                          <a:cs typeface="Arial" panose="020B0604020202020204" pitchFamily="34" charset="0"/>
                        </a:rPr>
                        <m:t>=</m:t>
                      </m:r>
                      <m:r>
                        <a:rPr lang="en-US" sz="3600" b="0" i="1" smtClean="0">
                          <a:latin typeface="Cambria Math" panose="02040503050406030204" pitchFamily="18" charset="0"/>
                          <a:ea typeface="Arial" panose="020B0604020202020204" pitchFamily="34" charset="0"/>
                          <a:cs typeface="Arial" panose="020B0604020202020204" pitchFamily="34" charset="0"/>
                        </a:rPr>
                        <m:t>4</m:t>
                      </m:r>
                      <m:r>
                        <a:rPr lang="en-US" sz="3600" b="0" i="1" smtClean="0">
                          <a:latin typeface="Cambria Math" panose="02040503050406030204" pitchFamily="18" charset="0"/>
                          <a:ea typeface="Arial" panose="020B0604020202020204" pitchFamily="34" charset="0"/>
                          <a:cs typeface="Arial" panose="020B0604020202020204" pitchFamily="34" charset="0"/>
                        </a:rPr>
                        <m:t>𝑥</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=1</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en-US" sz="3600">
                    <a:latin typeface="Arial" panose="020B0604020202020204" pitchFamily="34" charset="0"/>
                    <a:ea typeface="Arial" panose="020B0604020202020204" pitchFamily="34" charset="0"/>
                    <a:cs typeface="Arial" panose="020B0604020202020204" pitchFamily="34" charset="0"/>
                  </a:rPr>
                  <a:t>Ta thấy </a:t>
                </a:r>
                <a14:m>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=1</m:t>
                    </m:r>
                  </m:oMath>
                </a14:m>
                <a:r>
                  <a:rPr lang="en-US" sz="3600">
                    <a:latin typeface="Arial" panose="020B0604020202020204" pitchFamily="34" charset="0"/>
                    <a:ea typeface="Arial" panose="020B0604020202020204" pitchFamily="34" charset="0"/>
                    <a:cs typeface="Arial" panose="020B0604020202020204" pitchFamily="34" charset="0"/>
                  </a:rPr>
                  <a:t> </a:t>
                </a:r>
                <a:r>
                  <a:rPr lang="en-US" sz="3600" smtClean="0">
                    <a:latin typeface="Arial" panose="020B0604020202020204" pitchFamily="34" charset="0"/>
                    <a:ea typeface="Arial" panose="020B0604020202020204" pitchFamily="34" charset="0"/>
                    <a:cs typeface="Arial" panose="020B0604020202020204" pitchFamily="34" charset="0"/>
                  </a:rPr>
                  <a:t>không thỏa </a:t>
                </a:r>
                <a:r>
                  <a:rPr lang="en-US" sz="3600">
                    <a:latin typeface="Arial" panose="020B0604020202020204" pitchFamily="34" charset="0"/>
                    <a:ea typeface="Arial" panose="020B0604020202020204" pitchFamily="34" charset="0"/>
                    <a:cs typeface="Arial" panose="020B0604020202020204" pitchFamily="34" charset="0"/>
                  </a:rPr>
                  <a:t>mãn điều kiện xác định của phương trình.</a:t>
                </a:r>
                <a:endParaRPr lang="en-US" sz="3600"/>
              </a:p>
            </p:txBody>
          </p:sp>
        </mc:Choice>
        <mc:Fallback xmlns="">
          <p:sp>
            <p:nvSpPr>
              <p:cNvPr id="3" name="Rectangle 2"/>
              <p:cNvSpPr>
                <a:spLocks noRot="1" noChangeAspect="1" noMove="1" noResize="1" noEditPoints="1" noAdjustHandles="1" noChangeArrowheads="1" noChangeShapeType="1" noTextEdit="1"/>
              </p:cNvSpPr>
              <p:nvPr/>
            </p:nvSpPr>
            <p:spPr>
              <a:xfrm>
                <a:off x="9899740" y="3490874"/>
                <a:ext cx="8150648" cy="4401205"/>
              </a:xfrm>
              <a:prstGeom prst="rect">
                <a:avLst/>
              </a:prstGeom>
              <a:blipFill rotWithShape="0">
                <a:blip r:embed="rId8"/>
                <a:stretch>
                  <a:fillRect l="-2319" r="-2244" b="-1939"/>
                </a:stretch>
              </a:blipFill>
            </p:spPr>
            <p:txBody>
              <a:bodyPr/>
              <a:lstStyle/>
              <a:p>
                <a:r>
                  <a:rPr lang="en-US">
                    <a:noFill/>
                  </a:rPr>
                  <a:t> </a:t>
                </a:r>
              </a:p>
            </p:txBody>
          </p:sp>
        </mc:Fallback>
      </mc:AlternateContent>
      <p:sp>
        <p:nvSpPr>
          <p:cNvPr id="4" name="Rectangle 3"/>
          <p:cNvSpPr/>
          <p:nvPr/>
        </p:nvSpPr>
        <p:spPr>
          <a:xfrm>
            <a:off x="9952961" y="8208495"/>
            <a:ext cx="7696338" cy="820674"/>
          </a:xfrm>
          <a:prstGeom prst="rect">
            <a:avLst/>
          </a:prstGeom>
        </p:spPr>
        <p:txBody>
          <a:bodyPr wrap="none">
            <a:spAutoFit/>
          </a:bodyPr>
          <a:lstStyle/>
          <a:p>
            <a:pPr algn="just">
              <a:lnSpc>
                <a:spcPct val="150000"/>
              </a:lnSpc>
              <a:spcBef>
                <a:spcPts val="300"/>
              </a:spcBef>
              <a:spcAft>
                <a:spcPts val="300"/>
              </a:spcAft>
            </a:pPr>
            <a:r>
              <a:rPr lang="en-US" sz="3600">
                <a:latin typeface="Arial" panose="020B0604020202020204" pitchFamily="34" charset="0"/>
                <a:ea typeface="Arial" panose="020B0604020202020204" pitchFamily="34" charset="0"/>
                <a:cs typeface="Arial" panose="020B0604020202020204" pitchFamily="34" charset="0"/>
              </a:rPr>
              <a:t>Vậy phương trình đã cho </a:t>
            </a:r>
            <a:r>
              <a:rPr lang="en-US" sz="3600" smtClean="0">
                <a:latin typeface="Arial" panose="020B0604020202020204" pitchFamily="34" charset="0"/>
                <a:ea typeface="Arial" panose="020B0604020202020204" pitchFamily="34" charset="0"/>
                <a:cs typeface="Arial" panose="020B0604020202020204" pitchFamily="34" charset="0"/>
              </a:rPr>
              <a:t>vô nghiệm.</a:t>
            </a:r>
            <a:endParaRPr lang="en-US" sz="3600" dirty="0">
              <a:latin typeface="Arial" panose="020B0604020202020204" pitchFamily="34" charset="0"/>
              <a:ea typeface="Arial" panose="020B0604020202020204" pitchFamily="34" charset="0"/>
              <a:cs typeface="Arial" panose="020B0604020202020204" pitchFamily="34" charset="0"/>
            </a:endParaRPr>
          </a:p>
        </p:txBody>
      </p:sp>
      <p:cxnSp>
        <p:nvCxnSpPr>
          <p:cNvPr id="7" name="Straight Connector 6"/>
          <p:cNvCxnSpPr/>
          <p:nvPr/>
        </p:nvCxnSpPr>
        <p:spPr>
          <a:xfrm>
            <a:off x="9365935" y="3490874"/>
            <a:ext cx="9218" cy="6277444"/>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89993467"/>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648200" y="265083"/>
            <a:ext cx="9220201" cy="1447800"/>
            <a:chOff x="5420131" y="238626"/>
            <a:chExt cx="5765227" cy="1447800"/>
          </a:xfrm>
        </p:grpSpPr>
        <p:sp>
          <p:nvSpPr>
            <p:cNvPr id="21" name="Rounded Rectangle 20"/>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5"/>
            <p:cNvSpPr txBox="1"/>
            <p:nvPr/>
          </p:nvSpPr>
          <p:spPr>
            <a:xfrm>
              <a:off x="5638801" y="342900"/>
              <a:ext cx="5334000" cy="1098506"/>
            </a:xfrm>
            <a:prstGeom prst="rect">
              <a:avLst/>
            </a:prstGeom>
          </p:spPr>
          <p:txBody>
            <a:bodyPr wrap="square" lIns="0" tIns="0" rIns="0" bIns="0" rtlCol="0" anchor="t">
              <a:spAutoFit/>
            </a:bodyPr>
            <a:lstStyle/>
            <a:p>
              <a:pPr algn="ctr">
                <a:lnSpc>
                  <a:spcPts val="9600"/>
                </a:lnSpc>
              </a:pPr>
              <a:r>
                <a:rPr lang="en-US" sz="6000" b="1" dirty="0">
                  <a:solidFill>
                    <a:srgbClr val="FF0000"/>
                  </a:solidFill>
                  <a:latin typeface="Arial" panose="020B0604020202020204" pitchFamily="34" charset="0"/>
                  <a:cs typeface="Arial" panose="020B0604020202020204" pitchFamily="34" charset="0"/>
                </a:rPr>
                <a:t>CÂU HỎI TÌNH HUỐNG</a:t>
              </a:r>
            </a:p>
          </p:txBody>
        </p:sp>
      </p:grpSp>
      <p:sp>
        <p:nvSpPr>
          <p:cNvPr id="6" name="Rectangle 5"/>
          <p:cNvSpPr/>
          <p:nvPr/>
        </p:nvSpPr>
        <p:spPr>
          <a:xfrm>
            <a:off x="1905000" y="1482026"/>
            <a:ext cx="15595889" cy="3594638"/>
          </a:xfrm>
          <a:prstGeom prst="rect">
            <a:avLst/>
          </a:prstGeom>
        </p:spPr>
        <p:txBody>
          <a:bodyPr wrap="square">
            <a:spAutoFit/>
          </a:bodyPr>
          <a:lstStyle/>
          <a:p>
            <a:pPr algn="just">
              <a:lnSpc>
                <a:spcPct val="200000"/>
              </a:lnSpc>
              <a:spcBef>
                <a:spcPts val="300"/>
              </a:spcBef>
              <a:spcAft>
                <a:spcPts val="300"/>
              </a:spcAft>
            </a:pPr>
            <a:r>
              <a:rPr lang="en-US" sz="4000" b="1" smtClean="0">
                <a:latin typeface="Arial" panose="020B0604020202020204" pitchFamily="34" charset="0"/>
                <a:ea typeface="Calibri" panose="020F0502020204030204" pitchFamily="34" charset="0"/>
                <a:cs typeface="Arial" panose="020B0604020202020204" pitchFamily="34" charset="0"/>
              </a:rPr>
              <a:t>Trong một khu đất có dạng hình vuông, người ta dành một mảnh đất có dạng hình hộp chữ nhật ở góc khu đất để làm bể bơi (</a:t>
            </a:r>
            <a:r>
              <a:rPr lang="en-US" sz="4000" b="1" i="1" smtClean="0">
                <a:latin typeface="Arial" panose="020B0604020202020204" pitchFamily="34" charset="0"/>
                <a:ea typeface="Calibri" panose="020F0502020204030204" pitchFamily="34" charset="0"/>
                <a:cs typeface="Arial" panose="020B0604020202020204" pitchFamily="34" charset="0"/>
              </a:rPr>
              <a:t>Hình 1</a:t>
            </a:r>
            <a:r>
              <a:rPr lang="en-US" sz="4000" b="1" smtClean="0">
                <a:latin typeface="Arial" panose="020B0604020202020204" pitchFamily="34" charset="0"/>
                <a:ea typeface="Calibri" panose="020F0502020204030204" pitchFamily="34" charset="0"/>
                <a:cs typeface="Arial" panose="020B0604020202020204" pitchFamily="34" charset="0"/>
              </a:rPr>
              <a:t>). Biết diện tích của bể bơi bằng 1250m</a:t>
            </a:r>
            <a:r>
              <a:rPr lang="en-US" sz="4000" b="1" baseline="30000" smtClean="0">
                <a:latin typeface="Arial" panose="020B0604020202020204" pitchFamily="34" charset="0"/>
                <a:ea typeface="Calibri" panose="020F0502020204030204" pitchFamily="34" charset="0"/>
                <a:cs typeface="Arial" panose="020B0604020202020204" pitchFamily="34" charset="0"/>
              </a:rPr>
              <a:t>2</a:t>
            </a:r>
            <a:r>
              <a:rPr lang="en-US" sz="4000" b="1" smtClean="0">
                <a:latin typeface="Arial" panose="020B0604020202020204" pitchFamily="34" charset="0"/>
                <a:ea typeface="Calibri" panose="020F0502020204030204" pitchFamily="34" charset="0"/>
                <a:cs typeface="Arial" panose="020B0604020202020204" pitchFamily="34" charset="0"/>
              </a:rPr>
              <a:t>.</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pic>
        <p:nvPicPr>
          <p:cNvPr id="2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297400" y="695121"/>
            <a:ext cx="1173320" cy="1045322"/>
          </a:xfrm>
          <a:prstGeom prst="rect">
            <a:avLst/>
          </a:prstGeom>
        </p:spPr>
      </p:pic>
      <p:pic>
        <p:nvPicPr>
          <p:cNvPr id="2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9585125">
            <a:off x="258002" y="561563"/>
            <a:ext cx="2183861" cy="559863"/>
          </a:xfrm>
          <a:prstGeom prst="rect">
            <a:avLst/>
          </a:prstGeom>
        </p:spPr>
      </p:pic>
      <p:pic>
        <p:nvPicPr>
          <p:cNvPr id="8" name="Picture 7"/>
          <p:cNvPicPr>
            <a:picLocks noChangeAspect="1"/>
          </p:cNvPicPr>
          <p:nvPr/>
        </p:nvPicPr>
        <p:blipFill>
          <a:blip r:embed="rId8"/>
          <a:stretch>
            <a:fillRect/>
          </a:stretch>
        </p:blipFill>
        <p:spPr>
          <a:xfrm>
            <a:off x="572624" y="586594"/>
            <a:ext cx="1554615" cy="1438781"/>
          </a:xfrm>
          <a:prstGeom prst="rect">
            <a:avLst/>
          </a:prstGeom>
        </p:spPr>
      </p:pic>
      <p:pic>
        <p:nvPicPr>
          <p:cNvPr id="27"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957852" flipH="1">
            <a:off x="17140829" y="8369615"/>
            <a:ext cx="1124729" cy="1649603"/>
          </a:xfrm>
          <a:prstGeom prst="rect">
            <a:avLst/>
          </a:prstGeom>
        </p:spPr>
      </p:pic>
      <p:sp>
        <p:nvSpPr>
          <p:cNvPr id="4" name="Oval Callout 3"/>
          <p:cNvSpPr/>
          <p:nvPr/>
        </p:nvSpPr>
        <p:spPr>
          <a:xfrm rot="10603747">
            <a:off x="4501744" y="5886852"/>
            <a:ext cx="7467600" cy="3789371"/>
          </a:xfrm>
          <a:prstGeom prst="wedgeEllipseCallou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Rectangle 2"/>
          <p:cNvSpPr/>
          <p:nvPr/>
        </p:nvSpPr>
        <p:spPr>
          <a:xfrm>
            <a:off x="5253329" y="6627375"/>
            <a:ext cx="5964429" cy="2136419"/>
          </a:xfrm>
          <a:prstGeom prst="rect">
            <a:avLst/>
          </a:prstGeom>
        </p:spPr>
        <p:txBody>
          <a:bodyPr wrap="square">
            <a:spAutoFit/>
          </a:bodyPr>
          <a:lstStyle/>
          <a:p>
            <a:pPr algn="ctr">
              <a:lnSpc>
                <a:spcPct val="200000"/>
              </a:lnSpc>
              <a:spcBef>
                <a:spcPts val="300"/>
              </a:spcBef>
              <a:spcAft>
                <a:spcPts val="300"/>
              </a:spcAft>
            </a:pPr>
            <a:r>
              <a:rPr lang="en-US" sz="3600" b="1">
                <a:solidFill>
                  <a:srgbClr val="002060"/>
                </a:solidFill>
                <a:latin typeface="Arial" panose="020B0604020202020204" pitchFamily="34" charset="0"/>
                <a:ea typeface="Arial" panose="020B0604020202020204" pitchFamily="34" charset="0"/>
                <a:cs typeface="Arial" panose="020B0604020202020204" pitchFamily="34" charset="0"/>
              </a:rPr>
              <a:t>Độ dài cạnh của khu đất bằng bao nhiêu mét?</a:t>
            </a:r>
            <a:endParaRPr lang="en-US" sz="3600" b="1" dirty="0">
              <a:solidFill>
                <a:srgbClr val="002060"/>
              </a:solidFill>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42" presetClass="entr" presetSubtype="0" fill="hold"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1000"/>
                                        <p:tgtEl>
                                          <p:spTgt spid="6">
                                            <p:txEl>
                                              <p:pRg st="0" end="0"/>
                                            </p:txEl>
                                          </p:spTgt>
                                        </p:tgtEl>
                                      </p:cBhvr>
                                    </p:animEffect>
                                    <p:anim calcmode="lin" valueType="num">
                                      <p:cBhvr>
                                        <p:cTn id="1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2"/>
          <a:srcRect/>
          <a:stretch>
            <a:fillRect/>
          </a:stretch>
        </p:blipFill>
        <p:spPr>
          <a:xfrm rot="-1169232">
            <a:off x="14094721" y="352257"/>
            <a:ext cx="2196234" cy="2137287"/>
          </a:xfrm>
          <a:prstGeom prst="rect">
            <a:avLst/>
          </a:prstGeom>
        </p:spPr>
      </p:pic>
      <p:grpSp>
        <p:nvGrpSpPr>
          <p:cNvPr id="18" name="Google Shape;305;p14"/>
          <p:cNvGrpSpPr/>
          <p:nvPr/>
        </p:nvGrpSpPr>
        <p:grpSpPr>
          <a:xfrm flipH="1">
            <a:off x="8511867" y="2923674"/>
            <a:ext cx="1699513" cy="1188276"/>
            <a:chOff x="7890477" y="787864"/>
            <a:chExt cx="2022200" cy="1289304"/>
          </a:xfrm>
        </p:grpSpPr>
        <p:pic>
          <p:nvPicPr>
            <p:cNvPr id="19"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3" name="Google Shape;322;p15"/>
          <p:cNvSpPr/>
          <p:nvPr/>
        </p:nvSpPr>
        <p:spPr>
          <a:xfrm>
            <a:off x="1441620" y="412700"/>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smtClean="0">
                <a:solidFill>
                  <a:schemeClr val="lt1"/>
                </a:solidFill>
                <a:latin typeface="Arial"/>
                <a:ea typeface="Arial"/>
                <a:cs typeface="Arial"/>
                <a:sym typeface="Arial"/>
              </a:rPr>
              <a:t>Luyện tập 4:</a:t>
            </a:r>
            <a:endParaRPr sz="4500" b="1" dirty="0">
              <a:solidFill>
                <a:schemeClr val="lt1"/>
              </a:solidFill>
              <a:latin typeface="Arial"/>
              <a:ea typeface="Arial"/>
              <a:cs typeface="Arial"/>
              <a:sym typeface="Arial"/>
            </a:endParaRPr>
          </a:p>
        </p:txBody>
      </p:sp>
      <p:pic>
        <p:nvPicPr>
          <p:cNvPr id="9" name="Picture 8"/>
          <p:cNvPicPr>
            <a:picLocks noChangeAspect="1"/>
          </p:cNvPicPr>
          <p:nvPr/>
        </p:nvPicPr>
        <p:blipFill>
          <a:blip r:embed="rId4"/>
          <a:stretch>
            <a:fillRect/>
          </a:stretch>
        </p:blipFill>
        <p:spPr>
          <a:xfrm rot="6653049">
            <a:off x="-1787312" y="-1369560"/>
            <a:ext cx="3523124" cy="3307523"/>
          </a:xfrm>
          <a:prstGeom prst="rect">
            <a:avLst/>
          </a:prstGeom>
        </p:spPr>
      </p:pic>
      <p:pic>
        <p:nvPicPr>
          <p:cNvPr id="25" name="Picture 6"/>
          <p:cNvPicPr>
            <a:picLocks noChangeAspect="1"/>
          </p:cNvPicPr>
          <p:nvPr/>
        </p:nvPicPr>
        <p:blipFill>
          <a:blip r:embed="rId5"/>
          <a:srcRect/>
          <a:stretch>
            <a:fillRect/>
          </a:stretch>
        </p:blipFill>
        <p:spPr>
          <a:xfrm rot="10305860" flipV="1">
            <a:off x="16674154" y="118756"/>
            <a:ext cx="1286626" cy="1343735"/>
          </a:xfrm>
          <a:prstGeom prst="rect">
            <a:avLst/>
          </a:prstGeom>
        </p:spPr>
      </p:pic>
      <mc:AlternateContent xmlns:mc="http://schemas.openxmlformats.org/markup-compatibility/2006" xmlns:a14="http://schemas.microsoft.com/office/drawing/2010/main">
        <mc:Choice Requires="a14">
          <p:sp>
            <p:nvSpPr>
              <p:cNvPr id="2" name="Rectangle 1">
                <a:extLst>
                  <a:ext uri="{FF2B5EF4-FFF2-40B4-BE49-F238E27FC236}">
                    <a16:creationId xmlns="" xmlns:a16="http://schemas.microsoft.com/office/drawing/2014/main" id="{E2C630F1-389D-7564-4DB3-2FEFE4BFE957}"/>
                  </a:ext>
                </a:extLst>
              </p:cNvPr>
              <p:cNvSpPr/>
              <p:nvPr/>
            </p:nvSpPr>
            <p:spPr>
              <a:xfrm>
                <a:off x="6268203" y="553030"/>
                <a:ext cx="15065853" cy="2445285"/>
              </a:xfrm>
              <a:prstGeom prst="rect">
                <a:avLst/>
              </a:prstGeom>
            </p:spPr>
            <p:txBody>
              <a:bodyPr wrap="square">
                <a:spAutoFit/>
              </a:bodyPr>
              <a:lstStyle/>
              <a:p>
                <a:pPr>
                  <a:lnSpc>
                    <a:spcPct val="150000"/>
                  </a:lnSpc>
                </a:pPr>
                <a:r>
                  <a:rPr lang="en-US" sz="4000" smtClean="0">
                    <a:latin typeface="Arial (Body)"/>
                  </a:rPr>
                  <a:t>Giải phương trình:</a:t>
                </a:r>
              </a:p>
              <a:p>
                <a:pPr>
                  <a:lnSpc>
                    <a:spcPct val="150000"/>
                  </a:lnSpc>
                </a:pP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𝑥</m:t>
                        </m:r>
                      </m:num>
                      <m:den>
                        <m:r>
                          <a:rPr lang="en-US" sz="4000" i="1">
                            <a:latin typeface="Cambria Math" panose="02040503050406030204" pitchFamily="18" charset="0"/>
                          </a:rPr>
                          <m:t>𝑥</m:t>
                        </m:r>
                        <m:r>
                          <a:rPr lang="en-US" sz="4000" i="1">
                            <a:latin typeface="Cambria Math" panose="02040503050406030204" pitchFamily="18" charset="0"/>
                          </a:rPr>
                          <m:t>−2</m:t>
                        </m:r>
                      </m:den>
                    </m:f>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b="0" i="1" smtClean="0">
                            <a:latin typeface="Cambria Math" panose="02040503050406030204" pitchFamily="18" charset="0"/>
                          </a:rPr>
                          <m:t>1</m:t>
                        </m:r>
                      </m:num>
                      <m:den>
                        <m:r>
                          <a:rPr lang="en-US" sz="4000" i="1">
                            <a:latin typeface="Cambria Math" panose="02040503050406030204" pitchFamily="18" charset="0"/>
                          </a:rPr>
                          <m:t>𝑥</m:t>
                        </m:r>
                        <m:r>
                          <a:rPr lang="en-US" sz="4000" b="0" i="1" smtClean="0">
                            <a:latin typeface="Cambria Math" panose="02040503050406030204" pitchFamily="18" charset="0"/>
                          </a:rPr>
                          <m:t>−3</m:t>
                        </m:r>
                      </m:den>
                    </m:f>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b="0" i="1" smtClean="0">
                            <a:latin typeface="Cambria Math" panose="02040503050406030204" pitchFamily="18" charset="0"/>
                          </a:rPr>
                          <m:t>2</m:t>
                        </m:r>
                      </m:num>
                      <m:den>
                        <m:r>
                          <a:rPr lang="en-US" sz="4000" b="0" i="1" smtClean="0">
                            <a:latin typeface="Cambria Math" panose="02040503050406030204" pitchFamily="18" charset="0"/>
                          </a:rPr>
                          <m:t>(2−</m:t>
                        </m:r>
                        <m:r>
                          <a:rPr lang="en-US" sz="4000" b="0" i="1" smtClean="0">
                            <a:latin typeface="Cambria Math" panose="02040503050406030204" pitchFamily="18" charset="0"/>
                          </a:rPr>
                          <m:t>𝑥</m:t>
                        </m:r>
                        <m:r>
                          <a:rPr lang="en-US" sz="4000" b="0" i="1" smtClean="0">
                            <a:latin typeface="Cambria Math" panose="02040503050406030204" pitchFamily="18" charset="0"/>
                          </a:rPr>
                          <m:t>)(</m:t>
                        </m:r>
                        <m:r>
                          <a:rPr lang="en-US" sz="4000" i="1">
                            <a:latin typeface="Cambria Math" panose="02040503050406030204" pitchFamily="18" charset="0"/>
                          </a:rPr>
                          <m:t>𝑥</m:t>
                        </m:r>
                        <m:r>
                          <a:rPr lang="en-US" sz="4000" b="0" i="1" smtClean="0">
                            <a:latin typeface="Cambria Math" panose="02040503050406030204" pitchFamily="18" charset="0"/>
                          </a:rPr>
                          <m:t>−3)</m:t>
                        </m:r>
                      </m:den>
                    </m:f>
                  </m:oMath>
                </a14:m>
                <a:r>
                  <a:rPr lang="en-US" sz="4000" dirty="0">
                    <a:latin typeface="Times New Roman" panose="02020603050405020304" pitchFamily="18" charset="0"/>
                    <a:ea typeface="Times New Roman" panose="02020603050405020304" pitchFamily="18" charset="0"/>
                  </a:rPr>
                  <a:t>.</a:t>
                </a:r>
              </a:p>
            </p:txBody>
          </p:sp>
        </mc:Choice>
        <mc:Fallback xmlns="">
          <p:sp>
            <p:nvSpPr>
              <p:cNvPr id="2" name="Rectangle 1">
                <a:extLst>
                  <a:ext uri="{FF2B5EF4-FFF2-40B4-BE49-F238E27FC236}">
                    <a16:creationId xmlns="" xmlns:a16="http://schemas.microsoft.com/office/drawing/2014/main" id="{E2C630F1-389D-7564-4DB3-2FEFE4BFE957}"/>
                  </a:ext>
                </a:extLst>
              </p:cNvPr>
              <p:cNvSpPr>
                <a:spLocks noRot="1" noChangeAspect="1" noMove="1" noResize="1" noEditPoints="1" noAdjustHandles="1" noChangeArrowheads="1" noChangeShapeType="1" noTextEdit="1"/>
              </p:cNvSpPr>
              <p:nvPr/>
            </p:nvSpPr>
            <p:spPr>
              <a:xfrm>
                <a:off x="6268203" y="553030"/>
                <a:ext cx="15065853" cy="2445285"/>
              </a:xfrm>
              <a:prstGeom prst="rect">
                <a:avLst/>
              </a:prstGeom>
              <a:blipFill rotWithShape="0">
                <a:blip r:embed="rId6"/>
                <a:stretch>
                  <a:fillRect l="-14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 xmlns:a16="http://schemas.microsoft.com/office/drawing/2014/main" id="{DCA144F1-1B10-663A-3757-5C6A60A2D302}"/>
                  </a:ext>
                </a:extLst>
              </p:cNvPr>
              <p:cNvSpPr txBox="1"/>
              <p:nvPr/>
            </p:nvSpPr>
            <p:spPr>
              <a:xfrm>
                <a:off x="152980" y="3866186"/>
                <a:ext cx="10058400" cy="6417078"/>
              </a:xfrm>
              <a:prstGeom prst="rect">
                <a:avLst/>
              </a:prstGeom>
              <a:noFill/>
            </p:spPr>
            <p:txBody>
              <a:bodyPr wrap="square" numCol="2">
                <a:spAutoFit/>
              </a:bodyPr>
              <a:lstStyle/>
              <a:p>
                <a:pPr algn="just">
                  <a:lnSpc>
                    <a:spcPct val="150000"/>
                  </a:lnSpc>
                  <a:spcBef>
                    <a:spcPts val="300"/>
                  </a:spcBef>
                  <a:spcAft>
                    <a:spcPts val="300"/>
                  </a:spcAft>
                </a:pPr>
                <a:r>
                  <a:rPr lang="en-US" sz="3600" smtClean="0">
                    <a:latin typeface="Arial" panose="020B0604020202020204" pitchFamily="34" charset="0"/>
                    <a:ea typeface="Arial" panose="020B0604020202020204" pitchFamily="34" charset="0"/>
                    <a:cs typeface="Arial" panose="020B0604020202020204" pitchFamily="34" charset="0"/>
                  </a:rPr>
                  <a:t>Điều kiện xác định: </a:t>
                </a:r>
                <a14:m>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Cambria Math" panose="02040503050406030204" pitchFamily="18" charset="0"/>
                        <a:cs typeface="Arial" panose="020B0604020202020204" pitchFamily="34" charset="0"/>
                      </a:rPr>
                      <m:t>≠2</m:t>
                    </m:r>
                  </m:oMath>
                </a14:m>
                <a:r>
                  <a:rPr lang="en-US" sz="3600" dirty="0" smtClean="0">
                    <a:latin typeface="Arial" panose="020B0604020202020204" pitchFamily="34" charset="0"/>
                    <a:ea typeface="Arial" panose="020B0604020202020204" pitchFamily="34" charset="0"/>
                    <a:cs typeface="Arial" panose="020B0604020202020204" pitchFamily="34" charset="0"/>
                  </a:rPr>
                  <a:t> </a:t>
                </a:r>
                <a:r>
                  <a:rPr lang="en-US" sz="3600" smtClean="0">
                    <a:latin typeface="Arial" panose="020B0604020202020204" pitchFamily="34" charset="0"/>
                    <a:ea typeface="Arial" panose="020B0604020202020204" pitchFamily="34" charset="0"/>
                    <a:cs typeface="Arial" panose="020B0604020202020204" pitchFamily="34" charset="0"/>
                  </a:rPr>
                  <a:t>và </a:t>
                </a:r>
                <a14:m>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Cambria Math" panose="02040503050406030204" pitchFamily="18" charset="0"/>
                        <a:cs typeface="Arial" panose="020B0604020202020204" pitchFamily="34" charset="0"/>
                      </a:rPr>
                      <m:t>≠3.</m:t>
                    </m:r>
                  </m:oMath>
                </a14:m>
                <a:endParaRPr lang="en-US" sz="3600" b="0" i="1" smtClean="0">
                  <a:latin typeface="Cambria Math" panose="02040503050406030204" pitchFamily="18" charset="0"/>
                  <a:ea typeface="Cambria Math" panose="02040503050406030204" pitchFamily="18" charset="0"/>
                  <a:cs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𝑥</m:t>
                          </m:r>
                        </m:num>
                        <m:den>
                          <m:r>
                            <a:rPr lang="en-US" sz="3600" i="1">
                              <a:latin typeface="Cambria Math" panose="02040503050406030204" pitchFamily="18" charset="0"/>
                            </a:rPr>
                            <m:t>𝑥</m:t>
                          </m:r>
                          <m:r>
                            <a:rPr lang="en-US" sz="3600" i="1">
                              <a:latin typeface="Cambria Math" panose="02040503050406030204" pitchFamily="18" charset="0"/>
                            </a:rPr>
                            <m:t>−2</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1</m:t>
                          </m:r>
                        </m:num>
                        <m:den>
                          <m:r>
                            <a:rPr lang="en-US" sz="3600" i="1">
                              <a:latin typeface="Cambria Math" panose="02040503050406030204" pitchFamily="18" charset="0"/>
                            </a:rPr>
                            <m:t>𝑥</m:t>
                          </m:r>
                          <m:r>
                            <a:rPr lang="en-US" sz="3600" i="1">
                              <a:latin typeface="Cambria Math" panose="02040503050406030204" pitchFamily="18" charset="0"/>
                            </a:rPr>
                            <m:t>−3</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2</m:t>
                          </m:r>
                        </m:num>
                        <m:den>
                          <m:r>
                            <a:rPr lang="en-US" sz="3600" i="1">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−3)</m:t>
                          </m:r>
                        </m:den>
                      </m:f>
                    </m:oMath>
                  </m:oMathPara>
                </a14:m>
                <a:endParaRPr lang="en-US" sz="3600" dirty="0" smtClean="0">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𝑥</m:t>
                          </m:r>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−3)</m:t>
                          </m:r>
                        </m:num>
                        <m:den>
                          <m:r>
                            <a:rPr lang="en-US" sz="3600" b="0" i="1" smtClean="0">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−2)(</m:t>
                          </m:r>
                          <m:r>
                            <a:rPr lang="en-US" sz="3600" b="0" i="1" smtClean="0">
                              <a:latin typeface="Cambria Math" panose="02040503050406030204" pitchFamily="18" charset="0"/>
                            </a:rPr>
                            <m:t>𝑥</m:t>
                          </m:r>
                          <m:r>
                            <a:rPr lang="en-US" sz="3600" b="0" i="1" smtClean="0">
                              <a:latin typeface="Cambria Math" panose="02040503050406030204" pitchFamily="18" charset="0"/>
                            </a:rPr>
                            <m:t>−3)</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b="0" i="1" smtClean="0">
                              <a:latin typeface="Cambria Math" panose="02040503050406030204" pitchFamily="18" charset="0"/>
                            </a:rPr>
                            <m:t>𝑥</m:t>
                          </m:r>
                          <m:r>
                            <a:rPr lang="en-US" sz="3600" b="0" i="1" smtClean="0">
                              <a:latin typeface="Cambria Math" panose="02040503050406030204" pitchFamily="18" charset="0"/>
                            </a:rPr>
                            <m:t>−2</m:t>
                          </m:r>
                        </m:num>
                        <m:den>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−2)(</m:t>
                          </m:r>
                          <m:r>
                            <a:rPr lang="en-US" sz="3600" i="1">
                              <a:latin typeface="Cambria Math" panose="02040503050406030204" pitchFamily="18" charset="0"/>
                            </a:rPr>
                            <m:t>𝑥</m:t>
                          </m:r>
                          <m:r>
                            <a:rPr lang="en-US" sz="3600" i="1">
                              <a:latin typeface="Cambria Math" panose="02040503050406030204" pitchFamily="18" charset="0"/>
                            </a:rPr>
                            <m:t>−3)</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b="0" i="1" smtClean="0">
                              <a:latin typeface="Cambria Math" panose="02040503050406030204" pitchFamily="18" charset="0"/>
                            </a:rPr>
                            <m:t>−</m:t>
                          </m:r>
                          <m:r>
                            <a:rPr lang="en-US" sz="3600" i="1">
                              <a:latin typeface="Cambria Math" panose="02040503050406030204" pitchFamily="18" charset="0"/>
                            </a:rPr>
                            <m:t>2</m:t>
                          </m:r>
                        </m:num>
                        <m:den>
                          <m:r>
                            <a:rPr lang="en-US" sz="3600" i="1">
                              <a:latin typeface="Cambria Math" panose="02040503050406030204" pitchFamily="18" charset="0"/>
                            </a:rPr>
                            <m:t>(</m:t>
                          </m:r>
                          <m:r>
                            <a:rPr lang="en-US" sz="3600" i="1">
                              <a:latin typeface="Cambria Math" panose="02040503050406030204" pitchFamily="18" charset="0"/>
                            </a:rPr>
                            <m:t>𝑥</m:t>
                          </m:r>
                          <m:r>
                            <a:rPr lang="en-US" sz="3600" b="0" i="1" smtClean="0">
                              <a:latin typeface="Cambria Math" panose="02040503050406030204" pitchFamily="18" charset="0"/>
                            </a:rPr>
                            <m:t>−2</m:t>
                          </m:r>
                          <m:r>
                            <a:rPr lang="en-US" sz="3600" i="1">
                              <a:latin typeface="Cambria Math" panose="02040503050406030204" pitchFamily="18" charset="0"/>
                            </a:rPr>
                            <m:t>)(</m:t>
                          </m:r>
                          <m:r>
                            <a:rPr lang="en-US" sz="3600" i="1">
                              <a:latin typeface="Cambria Math" panose="02040503050406030204" pitchFamily="18" charset="0"/>
                            </a:rPr>
                            <m:t>𝑥</m:t>
                          </m:r>
                          <m:r>
                            <a:rPr lang="en-US" sz="3600" i="1">
                              <a:latin typeface="Cambria Math" panose="02040503050406030204" pitchFamily="18" charset="0"/>
                            </a:rPr>
                            <m:t>−3)</m:t>
                          </m:r>
                        </m:den>
                      </m:f>
                    </m:oMath>
                  </m:oMathPara>
                </a14:m>
                <a:endParaRPr lang="en-US" sz="3600" smtClean="0">
                  <a:latin typeface="Arial" panose="020B0604020202020204" pitchFamily="34" charset="0"/>
                </a:endParaRPr>
              </a:p>
              <a:p>
                <a:pPr algn="ctr">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b="0" i="1" smtClean="0">
                          <a:latin typeface="Cambria Math" panose="02040503050406030204" pitchFamily="18" charset="0"/>
                          <a:cs typeface="Arial" panose="020B0604020202020204" pitchFamily="34" charset="0"/>
                        </a:rPr>
                        <m:t>𝑥</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−3</m:t>
                          </m:r>
                        </m:e>
                      </m:d>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−2=−2</m:t>
                      </m:r>
                    </m:oMath>
                  </m:oMathPara>
                </a14:m>
                <a:endParaRPr lang="en-US" sz="3600" b="0" smtClean="0">
                  <a:latin typeface="Arial" panose="020B060402020202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sSup>
                        <m:sSupPr>
                          <m:ctrlPr>
                            <a:rPr lang="en-US" sz="3600" i="1" smtClean="0">
                              <a:latin typeface="Cambria Math" panose="02040503050406030204" pitchFamily="18" charset="0"/>
                              <a:cs typeface="Arial" panose="020B0604020202020204" pitchFamily="34" charset="0"/>
                            </a:rPr>
                          </m:ctrlPr>
                        </m:sSupPr>
                        <m:e>
                          <m:r>
                            <a:rPr lang="en-US" sz="3600" b="0" i="1" smtClean="0">
                              <a:latin typeface="Cambria Math" panose="02040503050406030204" pitchFamily="18" charset="0"/>
                              <a:cs typeface="Arial" panose="020B0604020202020204" pitchFamily="34" charset="0"/>
                            </a:rPr>
                            <m:t>𝑥</m:t>
                          </m:r>
                        </m:e>
                        <m:sup>
                          <m:r>
                            <a:rPr lang="en-US" sz="3600" b="0" i="1" smtClean="0">
                              <a:latin typeface="Cambria Math" panose="02040503050406030204" pitchFamily="18" charset="0"/>
                              <a:cs typeface="Arial" panose="020B0604020202020204" pitchFamily="34" charset="0"/>
                            </a:rPr>
                            <m:t>2</m:t>
                          </m:r>
                        </m:sup>
                      </m:sSup>
                      <m:r>
                        <a:rPr lang="en-US" sz="3600" b="0" i="1" smtClean="0">
                          <a:latin typeface="Cambria Math" panose="02040503050406030204" pitchFamily="18" charset="0"/>
                          <a:cs typeface="Arial" panose="020B0604020202020204" pitchFamily="34" charset="0"/>
                        </a:rPr>
                        <m:t>−3</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𝑥</m:t>
                      </m:r>
                      <m:r>
                        <a:rPr lang="en-US" sz="3600" b="0" i="1" smtClean="0">
                          <a:latin typeface="Cambria Math" panose="02040503050406030204" pitchFamily="18" charset="0"/>
                          <a:cs typeface="Arial" panose="020B0604020202020204" pitchFamily="34" charset="0"/>
                        </a:rPr>
                        <m:t>−2+2=0</m:t>
                      </m:r>
                    </m:oMath>
                  </m:oMathPara>
                </a14:m>
                <a:endParaRPr lang="en-US" sz="360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TextBox 4">
                <a:extLst>
                  <a:ext uri="{FF2B5EF4-FFF2-40B4-BE49-F238E27FC236}">
                    <a16:creationId xmlns="" xmlns:a16="http://schemas.microsoft.com/office/drawing/2014/main" xmlns:a14="http://schemas.microsoft.com/office/drawing/2010/main" id="{DCA144F1-1B10-663A-3757-5C6A60A2D302}"/>
                  </a:ext>
                </a:extLst>
              </p:cNvPr>
              <p:cNvSpPr txBox="1">
                <a:spLocks noRot="1" noChangeAspect="1" noMove="1" noResize="1" noEditPoints="1" noAdjustHandles="1" noChangeArrowheads="1" noChangeShapeType="1" noTextEdit="1"/>
              </p:cNvSpPr>
              <p:nvPr/>
            </p:nvSpPr>
            <p:spPr>
              <a:xfrm>
                <a:off x="152980" y="3866186"/>
                <a:ext cx="10058400" cy="6417078"/>
              </a:xfrm>
              <a:prstGeom prst="rect">
                <a:avLst/>
              </a:prstGeom>
              <a:blipFill rotWithShape="0">
                <a:blip r:embed="rId7"/>
                <a:stretch>
                  <a:fillRect l="-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0479100" y="3934972"/>
                <a:ext cx="7571288" cy="4439677"/>
              </a:xfrm>
              <a:prstGeom prst="rect">
                <a:avLst/>
              </a:prstGeom>
            </p:spPr>
            <p:txBody>
              <a:bodyPr wrap="square">
                <a:spAutoFit/>
              </a:bodyPr>
              <a:lstStyle/>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sSup>
                        <m:sSupPr>
                          <m:ctrlPr>
                            <a:rPr lang="en-US" sz="3600" b="0" i="1" smtClean="0">
                              <a:latin typeface="Cambria Math" panose="02040503050406030204" pitchFamily="18" charset="0"/>
                              <a:cs typeface="Arial" panose="020B0604020202020204" pitchFamily="34" charset="0"/>
                            </a:rPr>
                          </m:ctrlPr>
                        </m:sSupPr>
                        <m:e>
                          <m:r>
                            <a:rPr lang="en-US" sz="3600" b="0" i="1" smtClean="0">
                              <a:latin typeface="Cambria Math" panose="02040503050406030204" pitchFamily="18" charset="0"/>
                              <a:cs typeface="Arial" panose="020B0604020202020204" pitchFamily="34" charset="0"/>
                            </a:rPr>
                            <m:t>𝑥</m:t>
                          </m:r>
                        </m:e>
                        <m:sup>
                          <m:r>
                            <a:rPr lang="en-US" sz="3600" b="0" i="1" smtClean="0">
                              <a:latin typeface="Cambria Math" panose="02040503050406030204" pitchFamily="18" charset="0"/>
                              <a:cs typeface="Arial" panose="020B0604020202020204" pitchFamily="34" charset="0"/>
                            </a:rPr>
                            <m:t>2</m:t>
                          </m:r>
                        </m:sup>
                      </m:sSup>
                      <m:r>
                        <a:rPr lang="en-US" sz="3600" i="1">
                          <a:latin typeface="Cambria Math" panose="02040503050406030204" pitchFamily="18" charset="0"/>
                          <a:ea typeface="Arial" panose="020B0604020202020204" pitchFamily="34" charset="0"/>
                          <a:cs typeface="Arial" panose="020B0604020202020204" pitchFamily="34" charset="0"/>
                        </a:rPr>
                        <m:t>−</m:t>
                      </m:r>
                      <m:r>
                        <a:rPr lang="en-US" sz="3600" b="0" i="1" smtClean="0">
                          <a:latin typeface="Cambria Math" panose="02040503050406030204" pitchFamily="18" charset="0"/>
                          <a:ea typeface="Arial" panose="020B0604020202020204" pitchFamily="34" charset="0"/>
                          <a:cs typeface="Arial" panose="020B0604020202020204" pitchFamily="34" charset="0"/>
                        </a:rPr>
                        <m:t>2</m:t>
                      </m:r>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m:t>
                      </m:r>
                      <m:r>
                        <a:rPr lang="en-US" sz="3600" b="0" i="1" smtClean="0">
                          <a:latin typeface="Cambria Math" panose="02040503050406030204" pitchFamily="18" charset="0"/>
                          <a:ea typeface="Arial" panose="020B0604020202020204" pitchFamily="34" charset="0"/>
                          <a:cs typeface="Arial" panose="020B0604020202020204" pitchFamily="34" charset="0"/>
                        </a:rPr>
                        <m:t>0</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Arial" panose="020B0604020202020204" pitchFamily="34" charset="0"/>
                          <a:cs typeface="Arial" panose="020B0604020202020204" pitchFamily="34" charset="0"/>
                        </a:rPr>
                        <m:t>(</m:t>
                      </m:r>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Arial" panose="020B0604020202020204" pitchFamily="34" charset="0"/>
                          <a:cs typeface="Arial" panose="020B0604020202020204" pitchFamily="34" charset="0"/>
                        </a:rPr>
                        <m:t>−2)=0</m:t>
                      </m:r>
                    </m:oMath>
                  </m:oMathPara>
                </a14:m>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=0</m:t>
                    </m:r>
                  </m:oMath>
                </a14:m>
                <a:r>
                  <a:rPr lang="en-US" sz="3600" smtClean="0">
                    <a:latin typeface="Arial" panose="020B0604020202020204" pitchFamily="34" charset="0"/>
                    <a:ea typeface="Arial" panose="020B0604020202020204" pitchFamily="34" charset="0"/>
                    <a:cs typeface="Arial" panose="020B0604020202020204" pitchFamily="34" charset="0"/>
                  </a:rPr>
                  <a:t> hoặc </a:t>
                </a:r>
                <a14:m>
                  <m:oMath xmlns:m="http://schemas.openxmlformats.org/officeDocument/2006/math">
                    <m:r>
                      <a:rPr lang="en-US" sz="3600" b="0" i="1" smtClean="0">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Arial" panose="020B0604020202020204" pitchFamily="34" charset="0"/>
                        <a:cs typeface="Arial" panose="020B0604020202020204" pitchFamily="34" charset="0"/>
                      </a:rPr>
                      <m:t>−2=0</m:t>
                    </m:r>
                  </m:oMath>
                </a14:m>
                <a:endParaRPr lang="en-US" sz="3600" b="0" smtClean="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=0</m:t>
                    </m:r>
                  </m:oMath>
                </a14:m>
                <a:r>
                  <a:rPr lang="en-US" sz="3600" smtClean="0">
                    <a:latin typeface="Arial" panose="020B0604020202020204" pitchFamily="34" charset="0"/>
                    <a:ea typeface="Arial" panose="020B0604020202020204" pitchFamily="34" charset="0"/>
                    <a:cs typeface="Arial" panose="020B0604020202020204" pitchFamily="34" charset="0"/>
                  </a:rPr>
                  <a:t> (thỏa) </a:t>
                </a:r>
                <a:r>
                  <a:rPr lang="en-US" sz="3600">
                    <a:latin typeface="Arial" panose="020B0604020202020204" pitchFamily="34" charset="0"/>
                    <a:ea typeface="Arial" panose="020B0604020202020204" pitchFamily="34" charset="0"/>
                    <a:cs typeface="Arial" panose="020B0604020202020204" pitchFamily="34" charset="0"/>
                  </a:rPr>
                  <a:t>hoặc </a:t>
                </a:r>
                <a14:m>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b="0" i="1" smtClean="0">
                        <a:latin typeface="Cambria Math" panose="02040503050406030204" pitchFamily="18" charset="0"/>
                        <a:ea typeface="Arial" panose="020B0604020202020204" pitchFamily="34" charset="0"/>
                        <a:cs typeface="Arial" panose="020B0604020202020204" pitchFamily="34" charset="0"/>
                      </a:rPr>
                      <m:t>=</m:t>
                    </m:r>
                    <m:r>
                      <a:rPr lang="en-US" sz="3600" i="1">
                        <a:latin typeface="Cambria Math" panose="02040503050406030204" pitchFamily="18" charset="0"/>
                        <a:ea typeface="Arial" panose="020B0604020202020204" pitchFamily="34" charset="0"/>
                        <a:cs typeface="Arial" panose="020B0604020202020204" pitchFamily="34" charset="0"/>
                      </a:rPr>
                      <m:t>2</m:t>
                    </m:r>
                  </m:oMath>
                </a14:m>
                <a:r>
                  <a:rPr lang="en-US" sz="3600" smtClean="0">
                    <a:latin typeface="Arial" panose="020B0604020202020204" pitchFamily="34" charset="0"/>
                    <a:ea typeface="Arial" panose="020B0604020202020204" pitchFamily="34" charset="0"/>
                    <a:cs typeface="Arial" panose="020B0604020202020204" pitchFamily="34" charset="0"/>
                  </a:rPr>
                  <a:t> (không thỏa)</a:t>
                </a:r>
                <a:endParaRPr lang="en-US" sz="360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0479100" y="3934972"/>
                <a:ext cx="7571288" cy="4439677"/>
              </a:xfrm>
              <a:prstGeom prst="rect">
                <a:avLst/>
              </a:prstGeom>
              <a:blipFill rotWithShape="0">
                <a:blip r:embed="rId8"/>
                <a:stretch>
                  <a:fillRect l="-2415" r="-2496" b="-19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0484515" y="8191500"/>
                <a:ext cx="7565873" cy="1754326"/>
              </a:xfrm>
              <a:prstGeom prst="rect">
                <a:avLst/>
              </a:prstGeom>
            </p:spPr>
            <p:txBody>
              <a:bodyPr wrap="square">
                <a:spAutoFit/>
              </a:bodyPr>
              <a:lstStyle/>
              <a:p>
                <a:pPr algn="just">
                  <a:lnSpc>
                    <a:spcPct val="150000"/>
                  </a:lnSpc>
                  <a:spcBef>
                    <a:spcPts val="300"/>
                  </a:spcBef>
                  <a:spcAft>
                    <a:spcPts val="300"/>
                  </a:spcAft>
                </a:pPr>
                <a:r>
                  <a:rPr lang="en-US" sz="3600">
                    <a:latin typeface="Arial" panose="020B0604020202020204" pitchFamily="34" charset="0"/>
                    <a:ea typeface="Arial" panose="020B0604020202020204" pitchFamily="34" charset="0"/>
                    <a:cs typeface="Arial" panose="020B0604020202020204" pitchFamily="34" charset="0"/>
                  </a:rPr>
                  <a:t>Vậy phương trình đã cho </a:t>
                </a:r>
                <a:r>
                  <a:rPr lang="en-US" sz="3600" smtClean="0">
                    <a:latin typeface="Arial" panose="020B0604020202020204" pitchFamily="34" charset="0"/>
                    <a:ea typeface="Arial" panose="020B0604020202020204" pitchFamily="34" charset="0"/>
                    <a:cs typeface="Arial" panose="020B0604020202020204" pitchFamily="34" charset="0"/>
                  </a:rPr>
                  <a:t>có nghiệm </a:t>
                </a:r>
                <a14:m>
                  <m:oMath xmlns:m="http://schemas.openxmlformats.org/officeDocument/2006/math">
                    <m:r>
                      <a:rPr lang="en-US" sz="3600" i="1">
                        <a:latin typeface="Cambria Math" panose="02040503050406030204" pitchFamily="18" charset="0"/>
                        <a:ea typeface="Arial" panose="020B0604020202020204" pitchFamily="34" charset="0"/>
                        <a:cs typeface="Arial" panose="020B0604020202020204" pitchFamily="34" charset="0"/>
                      </a:rPr>
                      <m:t>𝑥</m:t>
                    </m:r>
                    <m:r>
                      <a:rPr lang="en-US" sz="3600" i="1">
                        <a:latin typeface="Cambria Math" panose="02040503050406030204" pitchFamily="18" charset="0"/>
                        <a:ea typeface="Arial" panose="020B0604020202020204" pitchFamily="34" charset="0"/>
                        <a:cs typeface="Arial" panose="020B0604020202020204" pitchFamily="34" charset="0"/>
                      </a:rPr>
                      <m:t>=0</m:t>
                    </m:r>
                  </m:oMath>
                </a14:m>
                <a:r>
                  <a:rPr lang="en-US" sz="3600" smtClean="0">
                    <a:latin typeface="Arial" panose="020B0604020202020204" pitchFamily="34" charset="0"/>
                    <a:ea typeface="Arial" panose="020B0604020202020204" pitchFamily="34" charset="0"/>
                    <a:cs typeface="Arial" panose="020B0604020202020204" pitchFamily="34" charset="0"/>
                  </a:rPr>
                  <a:t>.</a:t>
                </a:r>
                <a:endParaRPr lang="en-US" sz="3600" dirty="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484515" y="8191500"/>
                <a:ext cx="7565873" cy="1754326"/>
              </a:xfrm>
              <a:prstGeom prst="rect">
                <a:avLst/>
              </a:prstGeom>
              <a:blipFill rotWithShape="0">
                <a:blip r:embed="rId9"/>
                <a:stretch>
                  <a:fillRect l="-2498" r="-2417" b="-6250"/>
                </a:stretch>
              </a:blipFill>
            </p:spPr>
            <p:txBody>
              <a:bodyPr/>
              <a:lstStyle/>
              <a:p>
                <a:r>
                  <a:rPr lang="en-US">
                    <a:noFill/>
                  </a:rPr>
                  <a:t> </a:t>
                </a:r>
              </a:p>
            </p:txBody>
          </p:sp>
        </mc:Fallback>
      </mc:AlternateContent>
      <p:cxnSp>
        <p:nvCxnSpPr>
          <p:cNvPr id="7" name="Straight Connector 6"/>
          <p:cNvCxnSpPr/>
          <p:nvPr/>
        </p:nvCxnSpPr>
        <p:spPr>
          <a:xfrm>
            <a:off x="10169738" y="3699555"/>
            <a:ext cx="9218" cy="6277444"/>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06084896"/>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305;p14"/>
          <p:cNvGrpSpPr/>
          <p:nvPr/>
        </p:nvGrpSpPr>
        <p:grpSpPr>
          <a:xfrm>
            <a:off x="9307271" y="3927347"/>
            <a:ext cx="2022200" cy="1289304"/>
            <a:chOff x="7837953" y="804641"/>
            <a:chExt cx="2022200" cy="1289304"/>
          </a:xfrm>
        </p:grpSpPr>
        <p:pic>
          <p:nvPicPr>
            <p:cNvPr id="17" name="Google Shape;306;p14"/>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5" name="Picture 4"/>
          <p:cNvPicPr>
            <a:picLocks noChangeAspect="1"/>
          </p:cNvPicPr>
          <p:nvPr/>
        </p:nvPicPr>
        <p:blipFill>
          <a:blip r:embed="rId4"/>
          <a:stretch>
            <a:fillRect/>
          </a:stretch>
        </p:blipFill>
        <p:spPr>
          <a:xfrm rot="5400000">
            <a:off x="-9565453" y="2114510"/>
            <a:ext cx="19130906" cy="2481287"/>
          </a:xfrm>
          <a:prstGeom prst="rect">
            <a:avLst/>
          </a:prstGeom>
        </p:spPr>
      </p:pic>
      <p:pic>
        <p:nvPicPr>
          <p:cNvPr id="20" name="Picture 5"/>
          <p:cNvPicPr>
            <a:picLocks noChangeAspect="1"/>
          </p:cNvPicPr>
          <p:nvPr/>
        </p:nvPicPr>
        <p:blipFill>
          <a:blip r:embed="rId5"/>
          <a:srcRect/>
          <a:stretch>
            <a:fillRect/>
          </a:stretch>
        </p:blipFill>
        <p:spPr>
          <a:xfrm>
            <a:off x="-166980" y="6521896"/>
            <a:ext cx="1066800" cy="1147096"/>
          </a:xfrm>
          <a:prstGeom prst="rect">
            <a:avLst/>
          </a:prstGeom>
        </p:spPr>
      </p:pic>
      <mc:AlternateContent xmlns:mc="http://schemas.openxmlformats.org/markup-compatibility/2006" xmlns:a14="http://schemas.microsoft.com/office/drawing/2010/main">
        <mc:Choice Requires="a14">
          <p:sp>
            <p:nvSpPr>
              <p:cNvPr id="24" name="Rectangle 23"/>
              <p:cNvSpPr/>
              <p:nvPr/>
            </p:nvSpPr>
            <p:spPr>
              <a:xfrm>
                <a:off x="3328215" y="5297143"/>
                <a:ext cx="15923854" cy="4754315"/>
              </a:xfrm>
              <a:prstGeom prst="rect">
                <a:avLst/>
              </a:prstGeom>
            </p:spPr>
            <p:txBody>
              <a:bodyPr wrap="square">
                <a:spAutoFit/>
              </a:bodyPr>
              <a:lstStyle/>
              <a:p>
                <a:pPr>
                  <a:lnSpc>
                    <a:spcPct val="150000"/>
                  </a:lnSpc>
                  <a:spcAft>
                    <a:spcPts val="800"/>
                  </a:spcAft>
                </a:pPr>
                <a:r>
                  <a:rPr lang="en-US" sz="4000" kern="100" smtClean="0">
                    <a:latin typeface="Arial" panose="020B0604020202020204" pitchFamily="34" charset="0"/>
                    <a:ea typeface="Times New Roman" panose="02020603050405020304" pitchFamily="18" charset="0"/>
                    <a:cs typeface="Times New Roman" panose="02020603050405020304" pitchFamily="18" charset="0"/>
                  </a:rPr>
                  <a:t>Gọi tốc độ của Phong là x (km/h) (x &gt; 0)</a:t>
                </a:r>
              </a:p>
              <a:p>
                <a:pPr>
                  <a:lnSpc>
                    <a:spcPct val="150000"/>
                  </a:lnSpc>
                  <a:spcAft>
                    <a:spcPts val="800"/>
                  </a:spcAft>
                </a:pPr>
                <a:r>
                  <a:rPr lang="en-US" sz="4000" kern="100" smtClean="0">
                    <a:latin typeface="Arial" panose="020B0604020202020204" pitchFamily="34" charset="0"/>
                    <a:ea typeface="Calibri" panose="020F0502020204030204" pitchFamily="34" charset="0"/>
                    <a:cs typeface="Times New Roman" panose="02020603050405020304" pitchFamily="18" charset="0"/>
                  </a:rPr>
                  <a:t>Tốc độ của Khang là x + 2 (km/h).</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4000" kern="100" smtClean="0">
                    <a:latin typeface="Arial" panose="020B0604020202020204" pitchFamily="34" charset="0"/>
                    <a:ea typeface="Times New Roman" panose="02020603050405020304" pitchFamily="18" charset="0"/>
                    <a:cs typeface="Times New Roman" panose="02020603050405020304" pitchFamily="18" charset="0"/>
                  </a:rPr>
                  <a:t>Thời gian đi của Phong là </a:t>
                </a:r>
                <a14:m>
                  <m:oMath xmlns:m="http://schemas.openxmlformats.org/officeDocument/2006/math">
                    <m:f>
                      <m:fPr>
                        <m:ctrlPr>
                          <a:rPr lang="en-US" sz="4000" i="1" kern="100" smtClean="0">
                            <a:latin typeface="Cambria Math" panose="02040503050406030204" pitchFamily="18" charset="0"/>
                            <a:cs typeface="Arial" panose="020B0604020202020204" pitchFamily="34" charset="0"/>
                          </a:rPr>
                        </m:ctrlPr>
                      </m:fPr>
                      <m:num>
                        <m:r>
                          <a:rPr lang="en-US" sz="4000" b="0" i="1" kern="100" smtClean="0">
                            <a:latin typeface="Cambria Math" panose="02040503050406030204" pitchFamily="18" charset="0"/>
                            <a:cs typeface="Arial" panose="020B0604020202020204" pitchFamily="34" charset="0"/>
                          </a:rPr>
                          <m:t>6</m:t>
                        </m:r>
                      </m:num>
                      <m:den>
                        <m:r>
                          <a:rPr lang="en-US" sz="4000" b="0" i="1" kern="100" smtClean="0">
                            <a:latin typeface="Cambria Math" panose="02040503050406030204" pitchFamily="18" charset="0"/>
                            <a:cs typeface="Arial" panose="020B0604020202020204" pitchFamily="34" charset="0"/>
                          </a:rPr>
                          <m:t>𝑥</m:t>
                        </m:r>
                      </m:den>
                    </m:f>
                  </m:oMath>
                </a14:m>
                <a:r>
                  <a:rPr lang="en-US" sz="4000" kern="1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4000" kern="100" smtClean="0">
                    <a:latin typeface="Arial" panose="020B0604020202020204" pitchFamily="34" charset="0"/>
                    <a:ea typeface="Times New Roman" panose="02020603050405020304" pitchFamily="18" charset="0"/>
                    <a:cs typeface="Times New Roman" panose="02020603050405020304" pitchFamily="18" charset="0"/>
                  </a:rPr>
                  <a:t>(giờ)</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4000" kern="100">
                    <a:latin typeface="Arial" panose="020B0604020202020204" pitchFamily="34" charset="0"/>
                    <a:ea typeface="Times New Roman" panose="02020603050405020304" pitchFamily="18" charset="0"/>
                    <a:cs typeface="Times New Roman" panose="02020603050405020304" pitchFamily="18" charset="0"/>
                  </a:rPr>
                  <a:t>Thời gian đi của </a:t>
                </a:r>
                <a:r>
                  <a:rPr lang="en-US" sz="4000" kern="100" smtClean="0">
                    <a:latin typeface="Arial" panose="020B0604020202020204" pitchFamily="34" charset="0"/>
                    <a:ea typeface="Times New Roman" panose="02020603050405020304" pitchFamily="18" charset="0"/>
                    <a:cs typeface="Times New Roman" panose="02020603050405020304" pitchFamily="18" charset="0"/>
                  </a:rPr>
                  <a:t>Khang </a:t>
                </a:r>
                <a:r>
                  <a:rPr lang="en-US" sz="4000" kern="100">
                    <a:latin typeface="Arial" panose="020B0604020202020204" pitchFamily="34" charset="0"/>
                    <a:ea typeface="Times New Roman" panose="02020603050405020304" pitchFamily="18" charset="0"/>
                    <a:cs typeface="Times New Roman" panose="02020603050405020304" pitchFamily="18" charset="0"/>
                  </a:rPr>
                  <a:t>là </a:t>
                </a:r>
                <a14:m>
                  <m:oMath xmlns:m="http://schemas.openxmlformats.org/officeDocument/2006/math">
                    <m:f>
                      <m:fPr>
                        <m:ctrlPr>
                          <a:rPr lang="en-US" sz="4000" i="1" kern="100">
                            <a:latin typeface="Cambria Math" panose="02040503050406030204" pitchFamily="18" charset="0"/>
                            <a:cs typeface="Arial" panose="020B0604020202020204" pitchFamily="34" charset="0"/>
                          </a:rPr>
                        </m:ctrlPr>
                      </m:fPr>
                      <m:num>
                        <m:r>
                          <a:rPr lang="en-US" sz="4000" b="0" i="1" kern="100" smtClean="0">
                            <a:latin typeface="Cambria Math" panose="02040503050406030204" pitchFamily="18" charset="0"/>
                            <a:cs typeface="Arial" panose="020B0604020202020204" pitchFamily="34" charset="0"/>
                          </a:rPr>
                          <m:t>7</m:t>
                        </m:r>
                      </m:num>
                      <m:den>
                        <m:r>
                          <a:rPr lang="en-US" sz="4000" i="1" kern="100">
                            <a:latin typeface="Cambria Math" panose="02040503050406030204" pitchFamily="18" charset="0"/>
                            <a:cs typeface="Arial" panose="020B0604020202020204" pitchFamily="34" charset="0"/>
                          </a:rPr>
                          <m:t>𝑥</m:t>
                        </m:r>
                        <m:r>
                          <a:rPr lang="en-US" sz="4000" b="0" i="1" kern="100" smtClean="0">
                            <a:latin typeface="Cambria Math" panose="02040503050406030204" pitchFamily="18" charset="0"/>
                            <a:cs typeface="Arial" panose="020B0604020202020204" pitchFamily="34" charset="0"/>
                          </a:rPr>
                          <m:t>+2</m:t>
                        </m:r>
                      </m:den>
                    </m:f>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a:latin typeface="Arial" panose="020B0604020202020204" pitchFamily="34" charset="0"/>
                    <a:ea typeface="Times New Roman" panose="02020603050405020304" pitchFamily="18" charset="0"/>
                    <a:cs typeface="Times New Roman" panose="02020603050405020304" pitchFamily="18" charset="0"/>
                  </a:rPr>
                  <a:t>(giờ</a:t>
                </a:r>
                <a:r>
                  <a:rPr lang="en-US" sz="4000" kern="100" smtClean="0">
                    <a:latin typeface="Arial" panose="020B0604020202020204" pitchFamily="34" charset="0"/>
                    <a:ea typeface="Times New Roman" panose="02020603050405020304" pitchFamily="18" charset="0"/>
                    <a:cs typeface="Times New Roman" panose="02020603050405020304" pitchFamily="18" charset="0"/>
                  </a:rPr>
                  <a:t>)</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3328215" y="5297143"/>
                <a:ext cx="15923854" cy="4754315"/>
              </a:xfrm>
              <a:prstGeom prst="rect">
                <a:avLst/>
              </a:prstGeom>
              <a:blipFill rotWithShape="0">
                <a:blip r:embed="rId6"/>
                <a:stretch>
                  <a:fillRect l="-1378" b="-1538"/>
                </a:stretch>
              </a:blipFill>
            </p:spPr>
            <p:txBody>
              <a:bodyPr/>
              <a:lstStyle/>
              <a:p>
                <a:r>
                  <a:rPr lang="en-US">
                    <a:noFill/>
                  </a:rPr>
                  <a:t> </a:t>
                </a:r>
              </a:p>
            </p:txBody>
          </p:sp>
        </mc:Fallback>
      </mc:AlternateContent>
      <p:pic>
        <p:nvPicPr>
          <p:cNvPr id="44" name="Picture 43"/>
          <p:cNvPicPr>
            <a:picLocks noChangeAspect="1"/>
          </p:cNvPicPr>
          <p:nvPr/>
        </p:nvPicPr>
        <p:blipFill>
          <a:blip r:embed="rId7"/>
          <a:stretch>
            <a:fillRect/>
          </a:stretch>
        </p:blipFill>
        <p:spPr>
          <a:xfrm flipH="1">
            <a:off x="16154400" y="8191500"/>
            <a:ext cx="3962400" cy="3719917"/>
          </a:xfrm>
          <a:prstGeom prst="rect">
            <a:avLst/>
          </a:prstGeom>
        </p:spPr>
      </p:pic>
      <p:pic>
        <p:nvPicPr>
          <p:cNvPr id="45" name="Picture 44"/>
          <p:cNvPicPr>
            <a:picLocks noChangeAspect="1"/>
          </p:cNvPicPr>
          <p:nvPr/>
        </p:nvPicPr>
        <p:blipFill>
          <a:blip r:embed="rId8"/>
          <a:stretch>
            <a:fillRect/>
          </a:stretch>
        </p:blipFill>
        <p:spPr>
          <a:xfrm rot="2032777">
            <a:off x="17315190" y="419192"/>
            <a:ext cx="1640817" cy="1685431"/>
          </a:xfrm>
          <a:prstGeom prst="rect">
            <a:avLst/>
          </a:prstGeom>
        </p:spPr>
      </p:pic>
      <p:pic>
        <p:nvPicPr>
          <p:cNvPr id="46" name="Picture 45"/>
          <p:cNvPicPr>
            <a:picLocks noChangeAspect="1"/>
          </p:cNvPicPr>
          <p:nvPr/>
        </p:nvPicPr>
        <p:blipFill>
          <a:blip r:embed="rId9"/>
          <a:stretch>
            <a:fillRect/>
          </a:stretch>
        </p:blipFill>
        <p:spPr>
          <a:xfrm rot="5900184">
            <a:off x="-280909" y="245482"/>
            <a:ext cx="2091109" cy="2091109"/>
          </a:xfrm>
          <a:prstGeom prst="rect">
            <a:avLst/>
          </a:prstGeom>
        </p:spPr>
      </p:pic>
      <p:sp>
        <p:nvSpPr>
          <p:cNvPr id="15" name="Google Shape;304;p14"/>
          <p:cNvSpPr/>
          <p:nvPr/>
        </p:nvSpPr>
        <p:spPr>
          <a:xfrm>
            <a:off x="1200120" y="156525"/>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6</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21" name="Rectangle 20"/>
          <p:cNvSpPr/>
          <p:nvPr/>
        </p:nvSpPr>
        <p:spPr>
          <a:xfrm>
            <a:off x="1945827" y="191635"/>
            <a:ext cx="15923854" cy="4708981"/>
          </a:xfrm>
          <a:prstGeom prst="rect">
            <a:avLst/>
          </a:prstGeom>
        </p:spPr>
        <p:txBody>
          <a:bodyPr wrap="square">
            <a:spAutoFit/>
          </a:bodyPr>
          <a:lstStyle/>
          <a:p>
            <a:pPr algn="just">
              <a:lnSpc>
                <a:spcPct val="150000"/>
              </a:lnSpc>
              <a:spcAft>
                <a:spcPts val="800"/>
              </a:spcAft>
            </a:pPr>
            <a:r>
              <a:rPr lang="en-US" sz="4000" kern="100">
                <a:latin typeface="Arial" panose="020B0604020202020204" pitchFamily="34" charset="0"/>
                <a:ea typeface="Times New Roman" panose="02020603050405020304" pitchFamily="18" charset="0"/>
                <a:cs typeface="Times New Roman" panose="02020603050405020304" pitchFamily="18" charset="0"/>
              </a:rPr>
              <a:t>		</a:t>
            </a:r>
            <a:r>
              <a:rPr lang="en-US" sz="4000" kern="100" smtClean="0">
                <a:latin typeface="Arial" panose="020B0604020202020204" pitchFamily="34" charset="0"/>
                <a:ea typeface="Times New Roman" panose="02020603050405020304" pitchFamily="18" charset="0"/>
                <a:cs typeface="Times New Roman" panose="02020603050405020304" pitchFamily="18" charset="0"/>
              </a:rPr>
              <a:t>Hai bạn Phong và Khang cùng hẹn nhau đạp xe đến một địa điểm cách vị trí bạn Phong 6km và cách vị trí bạn Khang 7km. Hai bạn cùng xuất phát và đến địa điểm đã hẹn cùng một lúc. Tính tốc độ của mỗi bạn, biết tốc độ của bạn Khang hơn tốc độ của bạn Phong là 2km/h.</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423757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circle(in)">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305;p14"/>
          <p:cNvGrpSpPr/>
          <p:nvPr/>
        </p:nvGrpSpPr>
        <p:grpSpPr>
          <a:xfrm>
            <a:off x="9222492" y="646384"/>
            <a:ext cx="2022200" cy="1289304"/>
            <a:chOff x="7837953" y="804641"/>
            <a:chExt cx="2022200" cy="1289304"/>
          </a:xfrm>
        </p:grpSpPr>
        <p:pic>
          <p:nvPicPr>
            <p:cNvPr id="17" name="Google Shape;306;p14"/>
            <p:cNvPicPr preferRelativeResize="0"/>
            <p:nvPr/>
          </p:nvPicPr>
          <p:blipFill rotWithShape="1">
            <a:blip r:embed="rId2">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5" name="Picture 4"/>
          <p:cNvPicPr>
            <a:picLocks noChangeAspect="1"/>
          </p:cNvPicPr>
          <p:nvPr/>
        </p:nvPicPr>
        <p:blipFill>
          <a:blip r:embed="rId3"/>
          <a:stretch>
            <a:fillRect/>
          </a:stretch>
        </p:blipFill>
        <p:spPr>
          <a:xfrm rot="5400000">
            <a:off x="-9565453" y="2114510"/>
            <a:ext cx="19130906" cy="2481287"/>
          </a:xfrm>
          <a:prstGeom prst="rect">
            <a:avLst/>
          </a:prstGeom>
        </p:spPr>
      </p:pic>
      <p:pic>
        <p:nvPicPr>
          <p:cNvPr id="20" name="Picture 5"/>
          <p:cNvPicPr>
            <a:picLocks noChangeAspect="1"/>
          </p:cNvPicPr>
          <p:nvPr/>
        </p:nvPicPr>
        <p:blipFill>
          <a:blip r:embed="rId4"/>
          <a:srcRect/>
          <a:stretch>
            <a:fillRect/>
          </a:stretch>
        </p:blipFill>
        <p:spPr>
          <a:xfrm>
            <a:off x="-166980" y="6521896"/>
            <a:ext cx="1066800" cy="1147096"/>
          </a:xfrm>
          <a:prstGeom prst="rect">
            <a:avLst/>
          </a:prstGeom>
        </p:spPr>
      </p:pic>
      <mc:AlternateContent xmlns:mc="http://schemas.openxmlformats.org/markup-compatibility/2006" xmlns:a14="http://schemas.microsoft.com/office/drawing/2010/main">
        <mc:Choice Requires="a14">
          <p:sp>
            <p:nvSpPr>
              <p:cNvPr id="24" name="Rectangle 23"/>
              <p:cNvSpPr/>
              <p:nvPr/>
            </p:nvSpPr>
            <p:spPr>
              <a:xfrm>
                <a:off x="2397830" y="2004680"/>
                <a:ext cx="15923854" cy="8082277"/>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Ta có phương trình:</a:t>
                </a:r>
              </a:p>
              <a:p>
                <a:pPr>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3600" i="1" kern="100" smtClean="0">
                              <a:latin typeface="Cambria Math" panose="02040503050406030204" pitchFamily="18" charset="0"/>
                              <a:cs typeface="Times New Roman" panose="02020603050405020304" pitchFamily="18" charset="0"/>
                            </a:rPr>
                          </m:ctrlPr>
                        </m:fPr>
                        <m:num>
                          <m:r>
                            <a:rPr lang="en-US" sz="3600" b="0" i="1" kern="100" smtClean="0">
                              <a:latin typeface="Cambria Math" panose="02040503050406030204" pitchFamily="18" charset="0"/>
                              <a:cs typeface="Times New Roman" panose="02020603050405020304" pitchFamily="18" charset="0"/>
                            </a:rPr>
                            <m:t>6</m:t>
                          </m:r>
                        </m:num>
                        <m:den>
                          <m:r>
                            <a:rPr lang="en-US" sz="3600" b="0" i="1" kern="100" smtClean="0">
                              <a:latin typeface="Cambria Math" panose="02040503050406030204" pitchFamily="18" charset="0"/>
                              <a:cs typeface="Times New Roman" panose="02020603050405020304" pitchFamily="18" charset="0"/>
                            </a:rPr>
                            <m:t>𝑥</m:t>
                          </m:r>
                        </m:den>
                      </m:f>
                      <m:r>
                        <a:rPr lang="en-US" sz="3600" b="0" i="1" kern="100" smtClean="0">
                          <a:latin typeface="Cambria Math" panose="02040503050406030204" pitchFamily="18" charset="0"/>
                          <a:cs typeface="Times New Roman" panose="02020603050405020304" pitchFamily="18" charset="0"/>
                        </a:rPr>
                        <m:t>=</m:t>
                      </m:r>
                      <m:f>
                        <m:fPr>
                          <m:ctrlPr>
                            <a:rPr lang="en-US" sz="3600" b="0" i="1" kern="100" smtClean="0">
                              <a:latin typeface="Cambria Math" panose="02040503050406030204" pitchFamily="18" charset="0"/>
                              <a:cs typeface="Times New Roman" panose="02020603050405020304" pitchFamily="18" charset="0"/>
                            </a:rPr>
                          </m:ctrlPr>
                        </m:fPr>
                        <m:num>
                          <m:r>
                            <a:rPr lang="en-US" sz="3600" b="0" i="1" kern="100" smtClean="0">
                              <a:latin typeface="Cambria Math" panose="02040503050406030204" pitchFamily="18" charset="0"/>
                              <a:cs typeface="Times New Roman" panose="02020603050405020304" pitchFamily="18" charset="0"/>
                            </a:rPr>
                            <m:t>7</m:t>
                          </m:r>
                        </m:num>
                        <m:den>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+2</m:t>
                          </m:r>
                        </m:den>
                      </m:f>
                    </m:oMath>
                  </m:oMathPara>
                </a14:m>
                <a:endParaRPr lang="en-US" sz="3600" b="0" kern="100" smtClean="0">
                  <a:latin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3600" i="1" kern="100">
                              <a:latin typeface="Cambria Math" panose="02040503050406030204" pitchFamily="18" charset="0"/>
                              <a:cs typeface="Times New Roman" panose="02020603050405020304" pitchFamily="18" charset="0"/>
                            </a:rPr>
                          </m:ctrlPr>
                        </m:fPr>
                        <m:num>
                          <m:r>
                            <a:rPr lang="en-US" sz="3600" i="1" kern="100">
                              <a:latin typeface="Cambria Math" panose="02040503050406030204" pitchFamily="18" charset="0"/>
                              <a:cs typeface="Times New Roman" panose="02020603050405020304" pitchFamily="18" charset="0"/>
                            </a:rPr>
                            <m:t>6</m:t>
                          </m:r>
                          <m:r>
                            <a:rPr lang="en-US" sz="3600" b="0" i="1" kern="100" smtClean="0">
                              <a:latin typeface="Cambria Math" panose="02040503050406030204" pitchFamily="18" charset="0"/>
                              <a:cs typeface="Times New Roman" panose="02020603050405020304" pitchFamily="18" charset="0"/>
                            </a:rPr>
                            <m:t>(</m:t>
                          </m:r>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+2)</m:t>
                          </m:r>
                        </m:num>
                        <m:den>
                          <m:r>
                            <a:rPr lang="en-US" sz="3600" i="1" kern="10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m:t>
                          </m:r>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+2)</m:t>
                          </m:r>
                        </m:den>
                      </m:f>
                      <m:r>
                        <a:rPr lang="en-US" sz="3600" i="1" kern="100">
                          <a:latin typeface="Cambria Math" panose="02040503050406030204" pitchFamily="18" charset="0"/>
                          <a:cs typeface="Times New Roman" panose="02020603050405020304" pitchFamily="18" charset="0"/>
                        </a:rPr>
                        <m:t>=</m:t>
                      </m:r>
                      <m:f>
                        <m:fPr>
                          <m:ctrlPr>
                            <a:rPr lang="en-US" sz="3600" i="1" kern="100">
                              <a:latin typeface="Cambria Math" panose="02040503050406030204" pitchFamily="18" charset="0"/>
                              <a:cs typeface="Times New Roman" panose="02020603050405020304" pitchFamily="18" charset="0"/>
                            </a:rPr>
                          </m:ctrlPr>
                        </m:fPr>
                        <m:num>
                          <m:r>
                            <a:rPr lang="en-US" sz="3600" i="1" kern="100">
                              <a:latin typeface="Cambria Math" panose="02040503050406030204" pitchFamily="18" charset="0"/>
                              <a:cs typeface="Times New Roman" panose="02020603050405020304" pitchFamily="18" charset="0"/>
                            </a:rPr>
                            <m:t>7</m:t>
                          </m:r>
                          <m:r>
                            <a:rPr lang="en-US" sz="3600" b="0" i="1" kern="100" smtClean="0">
                              <a:latin typeface="Cambria Math" panose="02040503050406030204" pitchFamily="18" charset="0"/>
                              <a:cs typeface="Times New Roman" panose="02020603050405020304" pitchFamily="18" charset="0"/>
                            </a:rPr>
                            <m:t>𝑥</m:t>
                          </m:r>
                        </m:num>
                        <m:den>
                          <m:r>
                            <a:rPr lang="en-US" sz="3600" b="0" i="1" kern="100" smtClean="0">
                              <a:latin typeface="Cambria Math" panose="02040503050406030204" pitchFamily="18" charset="0"/>
                              <a:cs typeface="Times New Roman" panose="02020603050405020304" pitchFamily="18" charset="0"/>
                            </a:rPr>
                            <m:t>𝑥</m:t>
                          </m:r>
                          <m:r>
                            <a:rPr lang="en-US" sz="3600" b="0" i="1" kern="100" smtClean="0">
                              <a:latin typeface="Cambria Math" panose="02040503050406030204" pitchFamily="18" charset="0"/>
                              <a:cs typeface="Times New Roman" panose="02020603050405020304" pitchFamily="18" charset="0"/>
                            </a:rPr>
                            <m:t>(</m:t>
                          </m:r>
                          <m:r>
                            <a:rPr lang="en-US" sz="3600" i="1" kern="100">
                              <a:latin typeface="Cambria Math" panose="02040503050406030204" pitchFamily="18" charset="0"/>
                              <a:cs typeface="Times New Roman" panose="02020603050405020304" pitchFamily="18" charset="0"/>
                            </a:rPr>
                            <m:t>𝑥</m:t>
                          </m:r>
                          <m:r>
                            <a:rPr lang="en-US" sz="3600" i="1" kern="100">
                              <a:latin typeface="Cambria Math" panose="02040503050406030204" pitchFamily="18" charset="0"/>
                              <a:cs typeface="Times New Roman" panose="02020603050405020304" pitchFamily="18" charset="0"/>
                            </a:rPr>
                            <m:t>+2)</m:t>
                          </m:r>
                        </m:den>
                      </m:f>
                    </m:oMath>
                  </m:oMathPara>
                </a14:m>
                <a:endParaRPr lang="en-US" sz="3600" kern="100" smtClean="0">
                  <a:latin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6</m:t>
                      </m:r>
                      <m:d>
                        <m:dPr>
                          <m:ctrlPr>
                            <a:rPr lang="en-US" sz="3600" b="0" i="1" kern="100" smtClean="0">
                              <a:latin typeface="Cambria Math" panose="02040503050406030204" pitchFamily="18" charset="0"/>
                              <a:ea typeface="Calibri" panose="020F0502020204030204" pitchFamily="34" charset="0"/>
                              <a:cs typeface="Times New Roman" panose="02020603050405020304" pitchFamily="18" charset="0"/>
                            </a:rPr>
                          </m:ctrlPr>
                        </m:dPr>
                        <m:e>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+2</m:t>
                          </m:r>
                        </m:e>
                      </m:d>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=7</m:t>
                      </m:r>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3600" b="0" kern="100" smtClean="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r>
                        <a:rPr lang="en-US" sz="3600" i="1" kern="100">
                          <a:latin typeface="Cambria Math" panose="02040503050406030204" pitchFamily="18" charset="0"/>
                          <a:ea typeface="Calibri" panose="020F0502020204030204" pitchFamily="34" charset="0"/>
                          <a:cs typeface="Times New Roman" panose="02020603050405020304" pitchFamily="18" charset="0"/>
                        </a:rPr>
                        <m:t>6</m:t>
                      </m:r>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+12=7</m:t>
                      </m:r>
                      <m:r>
                        <a:rPr lang="en-US" sz="3600" i="1" kern="100">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3600" kern="10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14:m>
                  <m:oMath xmlns:m="http://schemas.openxmlformats.org/officeDocument/2006/math">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3600" b="0" i="1" kern="100" smtClean="0">
                        <a:latin typeface="Cambria Math" panose="02040503050406030204" pitchFamily="18" charset="0"/>
                        <a:ea typeface="Calibri" panose="020F0502020204030204" pitchFamily="34" charset="0"/>
                        <a:cs typeface="Times New Roman" panose="02020603050405020304" pitchFamily="18" charset="0"/>
                      </a:rPr>
                      <m:t>=12</m:t>
                    </m:r>
                  </m:oMath>
                </a14:m>
                <a:r>
                  <a:rPr lang="en-US" sz="3600" kern="100" dirty="0" smtClean="0">
                    <a:latin typeface="Calibri" panose="020F0502020204030204" pitchFamily="34" charset="0"/>
                    <a:ea typeface="Calibri" panose="020F0502020204030204" pitchFamily="34" charset="0"/>
                    <a:cs typeface="Times New Roman" panose="02020603050405020304" pitchFamily="18" charset="0"/>
                  </a:rPr>
                  <a:t> </a:t>
                </a:r>
                <a:r>
                  <a:rPr lang="en-US" sz="3600" kern="100" smtClean="0">
                    <a:latin typeface="Calibri" panose="020F0502020204030204" pitchFamily="34" charset="0"/>
                    <a:ea typeface="Calibri" panose="020F0502020204030204" pitchFamily="34" charset="0"/>
                    <a:cs typeface="Times New Roman" panose="02020603050405020304" pitchFamily="18" charset="0"/>
                  </a:rPr>
                  <a:t>(thỏa mãn)</a:t>
                </a:r>
                <a:endParaRPr lang="en-US" sz="3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3600" kern="100" smtClean="0">
                    <a:latin typeface="Calibri" panose="020F0502020204030204" pitchFamily="34" charset="0"/>
                    <a:ea typeface="Calibri" panose="020F0502020204030204" pitchFamily="34" charset="0"/>
                    <a:cs typeface="Times New Roman" panose="02020603050405020304" pitchFamily="18" charset="0"/>
                  </a:rPr>
                  <a:t>Vậy tốc độ của Phong là 12km/h, tốc độ của Khang là 14km/h.</a:t>
                </a:r>
              </a:p>
            </p:txBody>
          </p:sp>
        </mc:Choice>
        <mc:Fallback xmlns="">
          <p:sp>
            <p:nvSpPr>
              <p:cNvPr id="24" name="Rectangle 23"/>
              <p:cNvSpPr>
                <a:spLocks noRot="1" noChangeAspect="1" noMove="1" noResize="1" noEditPoints="1" noAdjustHandles="1" noChangeArrowheads="1" noChangeShapeType="1" noTextEdit="1"/>
              </p:cNvSpPr>
              <p:nvPr/>
            </p:nvSpPr>
            <p:spPr>
              <a:xfrm>
                <a:off x="2397830" y="2004680"/>
                <a:ext cx="15923854" cy="8082277"/>
              </a:xfrm>
              <a:prstGeom prst="rect">
                <a:avLst/>
              </a:prstGeom>
              <a:blipFill rotWithShape="0">
                <a:blip r:embed="rId5"/>
                <a:stretch>
                  <a:fillRect l="-1148" b="-1885"/>
                </a:stretch>
              </a:blipFill>
            </p:spPr>
            <p:txBody>
              <a:bodyPr/>
              <a:lstStyle/>
              <a:p>
                <a:r>
                  <a:rPr lang="en-US">
                    <a:noFill/>
                  </a:rPr>
                  <a:t> </a:t>
                </a:r>
              </a:p>
            </p:txBody>
          </p:sp>
        </mc:Fallback>
      </mc:AlternateContent>
      <p:pic>
        <p:nvPicPr>
          <p:cNvPr id="44" name="Picture 43"/>
          <p:cNvPicPr>
            <a:picLocks noChangeAspect="1"/>
          </p:cNvPicPr>
          <p:nvPr/>
        </p:nvPicPr>
        <p:blipFill>
          <a:blip r:embed="rId6"/>
          <a:stretch>
            <a:fillRect/>
          </a:stretch>
        </p:blipFill>
        <p:spPr>
          <a:xfrm flipH="1">
            <a:off x="16154400" y="8191500"/>
            <a:ext cx="3962400" cy="3719917"/>
          </a:xfrm>
          <a:prstGeom prst="rect">
            <a:avLst/>
          </a:prstGeom>
        </p:spPr>
      </p:pic>
      <p:pic>
        <p:nvPicPr>
          <p:cNvPr id="45" name="Picture 44"/>
          <p:cNvPicPr>
            <a:picLocks noChangeAspect="1"/>
          </p:cNvPicPr>
          <p:nvPr/>
        </p:nvPicPr>
        <p:blipFill>
          <a:blip r:embed="rId7"/>
          <a:stretch>
            <a:fillRect/>
          </a:stretch>
        </p:blipFill>
        <p:spPr>
          <a:xfrm rot="2032777">
            <a:off x="17315190" y="419192"/>
            <a:ext cx="1640817" cy="1685431"/>
          </a:xfrm>
          <a:prstGeom prst="rect">
            <a:avLst/>
          </a:prstGeom>
        </p:spPr>
      </p:pic>
      <p:pic>
        <p:nvPicPr>
          <p:cNvPr id="46" name="Picture 45"/>
          <p:cNvPicPr>
            <a:picLocks noChangeAspect="1"/>
          </p:cNvPicPr>
          <p:nvPr/>
        </p:nvPicPr>
        <p:blipFill>
          <a:blip r:embed="rId8"/>
          <a:stretch>
            <a:fillRect/>
          </a:stretch>
        </p:blipFill>
        <p:spPr>
          <a:xfrm rot="5900184">
            <a:off x="-280909" y="245482"/>
            <a:ext cx="2091109" cy="2091109"/>
          </a:xfrm>
          <a:prstGeom prst="rect">
            <a:avLst/>
          </a:prstGeom>
        </p:spPr>
      </p:pic>
      <p:sp>
        <p:nvSpPr>
          <p:cNvPr id="15" name="Google Shape;304;p14"/>
          <p:cNvSpPr/>
          <p:nvPr/>
        </p:nvSpPr>
        <p:spPr>
          <a:xfrm>
            <a:off x="1200120" y="156525"/>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6</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Tree>
    <p:extLst>
      <p:ext uri="{BB962C8B-B14F-4D97-AF65-F5344CB8AC3E}">
        <p14:creationId xmlns:p14="http://schemas.microsoft.com/office/powerpoint/2010/main" val="258285355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circle(in)">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510A0F43-2461-0C1D-2D3D-5DE797217072}"/>
              </a:ext>
            </a:extLst>
          </p:cNvPr>
          <p:cNvPicPr>
            <a:picLocks noChangeAspect="1"/>
          </p:cNvPicPr>
          <p:nvPr/>
        </p:nvPicPr>
        <p:blipFill>
          <a:blip r:embed="rId2"/>
          <a:stretch>
            <a:fillRect/>
          </a:stretch>
        </p:blipFill>
        <p:spPr>
          <a:xfrm rot="5400000">
            <a:off x="-9565453" y="2114510"/>
            <a:ext cx="19130906" cy="2481287"/>
          </a:xfrm>
          <a:prstGeom prst="rect">
            <a:avLst/>
          </a:prstGeom>
        </p:spPr>
      </p:pic>
      <p:grpSp>
        <p:nvGrpSpPr>
          <p:cNvPr id="16" name="Google Shape;305;p14"/>
          <p:cNvGrpSpPr/>
          <p:nvPr/>
        </p:nvGrpSpPr>
        <p:grpSpPr>
          <a:xfrm>
            <a:off x="14607205" y="4887544"/>
            <a:ext cx="2022200" cy="1289304"/>
            <a:chOff x="7837953" y="804641"/>
            <a:chExt cx="2022200" cy="1289304"/>
          </a:xfrm>
        </p:grpSpPr>
        <p:pic>
          <p:nvPicPr>
            <p:cNvPr id="17" name="Google Shape;306;p14"/>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20" name="Picture 5"/>
          <p:cNvPicPr>
            <a:picLocks noChangeAspect="1"/>
          </p:cNvPicPr>
          <p:nvPr/>
        </p:nvPicPr>
        <p:blipFill>
          <a:blip r:embed="rId4"/>
          <a:srcRect/>
          <a:stretch>
            <a:fillRect/>
          </a:stretch>
        </p:blipFill>
        <p:spPr>
          <a:xfrm>
            <a:off x="-166980" y="6521896"/>
            <a:ext cx="1066800" cy="1147096"/>
          </a:xfrm>
          <a:prstGeom prst="rect">
            <a:avLst/>
          </a:prstGeom>
        </p:spPr>
      </p:pic>
      <p:pic>
        <p:nvPicPr>
          <p:cNvPr id="45" name="Picture 44"/>
          <p:cNvPicPr>
            <a:picLocks noChangeAspect="1"/>
          </p:cNvPicPr>
          <p:nvPr/>
        </p:nvPicPr>
        <p:blipFill>
          <a:blip r:embed="rId5"/>
          <a:stretch>
            <a:fillRect/>
          </a:stretch>
        </p:blipFill>
        <p:spPr>
          <a:xfrm rot="2032777">
            <a:off x="16959880" y="4621472"/>
            <a:ext cx="1640817" cy="1685431"/>
          </a:xfrm>
          <a:prstGeom prst="rect">
            <a:avLst/>
          </a:prstGeom>
        </p:spPr>
      </p:pic>
      <p:pic>
        <p:nvPicPr>
          <p:cNvPr id="46" name="Picture 45"/>
          <p:cNvPicPr>
            <a:picLocks noChangeAspect="1"/>
          </p:cNvPicPr>
          <p:nvPr/>
        </p:nvPicPr>
        <p:blipFill>
          <a:blip r:embed="rId6"/>
          <a:stretch>
            <a:fillRect/>
          </a:stretch>
        </p:blipFill>
        <p:spPr>
          <a:xfrm rot="5900184">
            <a:off x="-280909" y="245482"/>
            <a:ext cx="2091109" cy="2091109"/>
          </a:xfrm>
          <a:prstGeom prst="rect">
            <a:avLst/>
          </a:prstGeom>
        </p:spPr>
      </p:pic>
      <p:sp>
        <p:nvSpPr>
          <p:cNvPr id="15" name="Google Shape;304;p14"/>
          <p:cNvSpPr/>
          <p:nvPr/>
        </p:nvSpPr>
        <p:spPr>
          <a:xfrm>
            <a:off x="1108842" y="17551"/>
            <a:ext cx="3234558"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Luyện</a:t>
            </a:r>
            <a:r>
              <a:rPr kumimoji="0" lang="en-US" sz="4000" b="1" i="0" u="none" strike="noStrike" kern="1200" cap="none" spc="0" normalizeH="0" noProof="0" smtClean="0">
                <a:ln>
                  <a:noFill/>
                </a:ln>
                <a:solidFill>
                  <a:prstClr val="white"/>
                </a:solidFill>
                <a:effectLst/>
                <a:uLnTx/>
                <a:uFillTx/>
                <a:latin typeface="Arial"/>
                <a:ea typeface="Arial"/>
                <a:cs typeface="Arial"/>
                <a:sym typeface="Arial"/>
              </a:rPr>
              <a:t> tập 5</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13" name="Rectangle 12"/>
              <p:cNvSpPr/>
              <p:nvPr/>
            </p:nvSpPr>
            <p:spPr>
              <a:xfrm>
                <a:off x="1240644" y="5981700"/>
                <a:ext cx="16696909" cy="4229171"/>
              </a:xfrm>
              <a:prstGeom prst="rect">
                <a:avLst/>
              </a:prstGeom>
            </p:spPr>
            <p:txBody>
              <a:bodyPr wrap="square">
                <a:spAutoFit/>
              </a:bodyPr>
              <a:lstStyle/>
              <a:p>
                <a:pPr>
                  <a:lnSpc>
                    <a:spcPct val="150000"/>
                  </a:lnSpc>
                  <a:spcAft>
                    <a:spcPts val="800"/>
                  </a:spcAft>
                </a:pPr>
                <a:r>
                  <a:rPr lang="en-US" sz="3600" kern="100" smtClean="0">
                    <a:latin typeface="Arial" panose="020B0604020202020204" pitchFamily="34" charset="0"/>
                    <a:ea typeface="Times New Roman" panose="02020603050405020304" pitchFamily="18" charset="0"/>
                    <a:cs typeface="Times New Roman" panose="02020603050405020304" pitchFamily="18" charset="0"/>
                  </a:rPr>
                  <a:t>Gọi thời gian làm việc của đội công nhân trong mỗi giai đoạn là x (ngày) (x &gt; 0)</a:t>
                </a:r>
              </a:p>
              <a:p>
                <a:pPr>
                  <a:lnSpc>
                    <a:spcPct val="150000"/>
                  </a:lnSpc>
                  <a:spcAft>
                    <a:spcPts val="800"/>
                  </a:spcAft>
                </a:pPr>
                <a:r>
                  <a:rPr lang="en-US" sz="3600" kern="100" smtClean="0">
                    <a:latin typeface="Arial" panose="020B0604020202020204" pitchFamily="34" charset="0"/>
                    <a:ea typeface="Calibri" panose="020F0502020204030204" pitchFamily="34" charset="0"/>
                    <a:cs typeface="Times New Roman" panose="02020603050405020304" pitchFamily="18" charset="0"/>
                  </a:rPr>
                  <a:t>Ở giai đoạn đầu, số m</a:t>
                </a:r>
                <a:r>
                  <a:rPr lang="en-US" sz="3600" kern="100" baseline="30000" smtClean="0">
                    <a:latin typeface="Arial" panose="020B0604020202020204" pitchFamily="34" charset="0"/>
                    <a:ea typeface="Calibri" panose="020F0502020204030204" pitchFamily="34" charset="0"/>
                    <a:cs typeface="Times New Roman" panose="02020603050405020304" pitchFamily="18" charset="0"/>
                  </a:rPr>
                  <a:t>2</a:t>
                </a:r>
                <a:r>
                  <a:rPr lang="en-US" sz="3600" kern="100" smtClean="0">
                    <a:latin typeface="Arial" panose="020B0604020202020204" pitchFamily="34" charset="0"/>
                    <a:ea typeface="Calibri" panose="020F0502020204030204" pitchFamily="34" charset="0"/>
                    <a:cs typeface="Times New Roman" panose="02020603050405020304" pitchFamily="18" charset="0"/>
                  </a:rPr>
                  <a:t> mặt đường mỗi ngày đội công nhân trải được là </a:t>
                </a:r>
                <a14:m>
                  <m:oMath xmlns:m="http://schemas.openxmlformats.org/officeDocument/2006/math">
                    <m:f>
                      <m:fPr>
                        <m:ctrlPr>
                          <a:rPr lang="en-US" sz="3600" i="1" kern="100" smtClean="0">
                            <a:latin typeface="Cambria Math" panose="02040503050406030204" pitchFamily="18" charset="0"/>
                            <a:cs typeface="Times New Roman" panose="02020603050405020304" pitchFamily="18" charset="0"/>
                          </a:rPr>
                        </m:ctrlPr>
                      </m:fPr>
                      <m:num>
                        <m:r>
                          <a:rPr lang="en-US" sz="3600" b="0" i="1" kern="100" smtClean="0">
                            <a:latin typeface="Cambria Math" panose="02040503050406030204" pitchFamily="18" charset="0"/>
                            <a:cs typeface="Times New Roman" panose="02020603050405020304" pitchFamily="18" charset="0"/>
                          </a:rPr>
                          <m:t>3600</m:t>
                        </m:r>
                      </m:num>
                      <m:den>
                        <m:r>
                          <a:rPr lang="en-US" sz="3600" b="0" i="1" kern="100" smtClean="0">
                            <a:latin typeface="Cambria Math" panose="02040503050406030204" pitchFamily="18" charset="0"/>
                            <a:cs typeface="Times New Roman" panose="02020603050405020304" pitchFamily="18" charset="0"/>
                          </a:rPr>
                          <m:t>𝑥</m:t>
                        </m:r>
                      </m:den>
                    </m:f>
                  </m:oMath>
                </a14:m>
                <a:r>
                  <a:rPr lang="en-US" sz="3600" kern="100" smtClean="0">
                    <a:latin typeface="Arial" panose="020B0604020202020204" pitchFamily="34" charset="0"/>
                    <a:ea typeface="Calibri" panose="020F0502020204030204" pitchFamily="34" charset="0"/>
                    <a:cs typeface="Times New Roman" panose="02020603050405020304" pitchFamily="18" charset="0"/>
                  </a:rPr>
                  <a:t> (m</a:t>
                </a:r>
                <a:r>
                  <a:rPr lang="en-US" sz="3600" kern="100" baseline="30000" smtClean="0">
                    <a:latin typeface="Arial" panose="020B0604020202020204" pitchFamily="34" charset="0"/>
                    <a:ea typeface="Calibri" panose="020F0502020204030204" pitchFamily="34" charset="0"/>
                    <a:cs typeface="Times New Roman" panose="02020603050405020304" pitchFamily="18" charset="0"/>
                  </a:rPr>
                  <a:t>2</a:t>
                </a:r>
                <a:r>
                  <a:rPr lang="en-US" sz="3600" kern="100" smtClean="0">
                    <a:latin typeface="Arial" panose="020B0604020202020204" pitchFamily="34" charset="0"/>
                    <a:ea typeface="Calibri" panose="020F0502020204030204" pitchFamily="34" charset="0"/>
                    <a:cs typeface="Times New Roman" panose="02020603050405020304" pitchFamily="18" charset="0"/>
                  </a:rPr>
                  <a:t>).</a:t>
                </a:r>
                <a:endParaRPr lang="en-US" sz="3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vi-VN" sz="3600"/>
                  <a:t>Ở giai đoạn hai, số m</a:t>
                </a:r>
                <a:r>
                  <a:rPr lang="vi-VN" sz="3600" baseline="30000"/>
                  <a:t>2</a:t>
                </a:r>
                <a:r>
                  <a:rPr lang="vi-VN" sz="3600"/>
                  <a:t> mặt đường mỗi ngày đội công nhân trải được là </a:t>
                </a:r>
                <a14:m>
                  <m:oMath xmlns:m="http://schemas.openxmlformats.org/officeDocument/2006/math">
                    <m:f>
                      <m:fPr>
                        <m:ctrlPr>
                          <a:rPr lang="en-US" sz="3600" i="1" kern="100">
                            <a:latin typeface="Cambria Math" panose="02040503050406030204" pitchFamily="18" charset="0"/>
                            <a:cs typeface="Times New Roman" panose="02020603050405020304" pitchFamily="18" charset="0"/>
                          </a:rPr>
                        </m:ctrlPr>
                      </m:fPr>
                      <m:num>
                        <m:r>
                          <a:rPr lang="en-US" sz="3600" i="1" kern="100">
                            <a:latin typeface="Cambria Math" panose="02040503050406030204" pitchFamily="18" charset="0"/>
                            <a:cs typeface="Times New Roman" panose="02020603050405020304" pitchFamily="18" charset="0"/>
                          </a:rPr>
                          <m:t>3600</m:t>
                        </m:r>
                      </m:num>
                      <m:den>
                        <m:r>
                          <a:rPr lang="en-US" sz="3600" i="1" kern="100">
                            <a:latin typeface="Cambria Math" panose="02040503050406030204" pitchFamily="18" charset="0"/>
                            <a:cs typeface="Times New Roman" panose="02020603050405020304" pitchFamily="18" charset="0"/>
                          </a:rPr>
                          <m:t>𝑥</m:t>
                        </m:r>
                      </m:den>
                    </m:f>
                    <m:r>
                      <a:rPr lang="en-US" sz="3600" b="0" i="1" kern="100" smtClean="0">
                        <a:latin typeface="Cambria Math" panose="02040503050406030204" pitchFamily="18" charset="0"/>
                        <a:cs typeface="Times New Roman" panose="02020603050405020304" pitchFamily="18" charset="0"/>
                      </a:rPr>
                      <m:t>+300</m:t>
                    </m:r>
                  </m:oMath>
                </a14:m>
                <a:r>
                  <a:rPr lang="en-US" sz="3600" kern="100">
                    <a:latin typeface="Arial" panose="020B0604020202020204" pitchFamily="34" charset="0"/>
                    <a:ea typeface="Calibri" panose="020F0502020204030204" pitchFamily="34" charset="0"/>
                    <a:cs typeface="Times New Roman" panose="02020603050405020304" pitchFamily="18" charset="0"/>
                  </a:rPr>
                  <a:t> (m</a:t>
                </a:r>
                <a:r>
                  <a:rPr lang="en-US" sz="3600" kern="100" baseline="30000">
                    <a:latin typeface="Arial" panose="020B0604020202020204" pitchFamily="34" charset="0"/>
                    <a:ea typeface="Calibri" panose="020F0502020204030204" pitchFamily="34" charset="0"/>
                    <a:cs typeface="Times New Roman" panose="02020603050405020304" pitchFamily="18" charset="0"/>
                  </a:rPr>
                  <a:t>2</a:t>
                </a:r>
                <a:r>
                  <a:rPr lang="en-US" sz="3600" kern="100" smtClean="0">
                    <a:latin typeface="Arial" panose="020B0604020202020204" pitchFamily="34" charset="0"/>
                    <a:ea typeface="Calibri" panose="020F0502020204030204" pitchFamily="34" charset="0"/>
                    <a:cs typeface="Times New Roman" panose="02020603050405020304" pitchFamily="18" charset="0"/>
                  </a:rPr>
                  <a:t>).</a:t>
                </a:r>
                <a:endParaRPr lang="en-US" sz="3600" smtClean="0"/>
              </a:p>
            </p:txBody>
          </p:sp>
        </mc:Choice>
        <mc:Fallback xmlns="">
          <p:sp>
            <p:nvSpPr>
              <p:cNvPr id="13" name="Rectangle 12"/>
              <p:cNvSpPr>
                <a:spLocks noRot="1" noChangeAspect="1" noMove="1" noResize="1" noEditPoints="1" noAdjustHandles="1" noChangeArrowheads="1" noChangeShapeType="1" noTextEdit="1"/>
              </p:cNvSpPr>
              <p:nvPr/>
            </p:nvSpPr>
            <p:spPr>
              <a:xfrm>
                <a:off x="1240644" y="5981700"/>
                <a:ext cx="16696909" cy="4229171"/>
              </a:xfrm>
              <a:prstGeom prst="rect">
                <a:avLst/>
              </a:prstGeom>
              <a:blipFill rotWithShape="0">
                <a:blip r:embed="rId7"/>
                <a:stretch>
                  <a:fillRect l="-1132" r="-1095" b="-4179"/>
                </a:stretch>
              </a:blipFill>
            </p:spPr>
            <p:txBody>
              <a:bodyPr/>
              <a:lstStyle/>
              <a:p>
                <a:r>
                  <a:rPr lang="en-US">
                    <a:noFill/>
                  </a:rPr>
                  <a:t> </a:t>
                </a:r>
              </a:p>
            </p:txBody>
          </p:sp>
        </mc:Fallback>
      </mc:AlternateContent>
      <p:sp>
        <p:nvSpPr>
          <p:cNvPr id="3" name="Rectangle 2"/>
          <p:cNvSpPr/>
          <p:nvPr/>
        </p:nvSpPr>
        <p:spPr>
          <a:xfrm>
            <a:off x="1950743" y="235717"/>
            <a:ext cx="15575257" cy="5078313"/>
          </a:xfrm>
          <a:prstGeom prst="rect">
            <a:avLst/>
          </a:prstGeom>
        </p:spPr>
        <p:txBody>
          <a:bodyPr wrap="square">
            <a:spAutoFit/>
          </a:bodyPr>
          <a:lstStyle/>
          <a:p>
            <a:pPr algn="just">
              <a:lnSpc>
                <a:spcPct val="150000"/>
              </a:lnSpc>
            </a:pPr>
            <a:r>
              <a:rPr lang="en-US" sz="3600" smtClean="0">
                <a:solidFill>
                  <a:srgbClr val="002060"/>
                </a:solidFill>
                <a:latin typeface="Arial (Body)"/>
              </a:rPr>
              <a:t>                    </a:t>
            </a:r>
            <a:r>
              <a:rPr lang="vi-VN" sz="3600" smtClean="0">
                <a:solidFill>
                  <a:srgbClr val="002060"/>
                </a:solidFill>
                <a:latin typeface="Arial (Body)"/>
              </a:rPr>
              <a:t>Một </a:t>
            </a:r>
            <a:r>
              <a:rPr lang="vi-VN" sz="3600">
                <a:solidFill>
                  <a:srgbClr val="002060"/>
                </a:solidFill>
                <a:latin typeface="Arial (Body)"/>
              </a:rPr>
              <a:t>đội công nhân làm đường nhận nhiệm vụ trải nhựa 8 100 </a:t>
            </a:r>
            <a:r>
              <a:rPr lang="vi-VN" sz="3600" smtClean="0">
                <a:solidFill>
                  <a:srgbClr val="002060"/>
                </a:solidFill>
                <a:latin typeface="Arial (Body)"/>
              </a:rPr>
              <a:t>m</a:t>
            </a:r>
            <a:r>
              <a:rPr lang="en-US" sz="3600" baseline="30000" smtClean="0">
                <a:solidFill>
                  <a:srgbClr val="002060"/>
                </a:solidFill>
                <a:latin typeface="Arial (Body)"/>
              </a:rPr>
              <a:t>2</a:t>
            </a:r>
            <a:r>
              <a:rPr lang="vi-VN" sz="3600" smtClean="0">
                <a:solidFill>
                  <a:srgbClr val="002060"/>
                </a:solidFill>
                <a:latin typeface="Arial (Body)"/>
              </a:rPr>
              <a:t> </a:t>
            </a:r>
            <a:r>
              <a:rPr lang="vi-VN" sz="3600">
                <a:solidFill>
                  <a:srgbClr val="002060"/>
                </a:solidFill>
                <a:latin typeface="Arial (Body)"/>
              </a:rPr>
              <a:t>mặt đường. Ở giai đoạn đầu, đội trải được 3 600 </a:t>
            </a:r>
            <a:r>
              <a:rPr lang="vi-VN" sz="3600" smtClean="0">
                <a:solidFill>
                  <a:srgbClr val="002060"/>
                </a:solidFill>
                <a:latin typeface="Arial (Body)"/>
              </a:rPr>
              <a:t>m</a:t>
            </a:r>
            <a:r>
              <a:rPr lang="en-US" sz="3600" baseline="30000" smtClean="0">
                <a:solidFill>
                  <a:srgbClr val="002060"/>
                </a:solidFill>
                <a:latin typeface="Arial (Body)"/>
              </a:rPr>
              <a:t>2</a:t>
            </a:r>
            <a:r>
              <a:rPr lang="vi-VN" sz="3600" smtClean="0">
                <a:solidFill>
                  <a:srgbClr val="002060"/>
                </a:solidFill>
                <a:latin typeface="Arial (Body)"/>
              </a:rPr>
              <a:t> </a:t>
            </a:r>
            <a:r>
              <a:rPr lang="vi-VN" sz="3600">
                <a:solidFill>
                  <a:srgbClr val="002060"/>
                </a:solidFill>
                <a:latin typeface="Arial (Body)"/>
              </a:rPr>
              <a:t>mặt đường. Ở giai đoạn sau, đội công nhân tăng năng suất thêm 300 </a:t>
            </a:r>
            <a:r>
              <a:rPr lang="vi-VN" sz="3600" smtClean="0">
                <a:solidFill>
                  <a:srgbClr val="002060"/>
                </a:solidFill>
                <a:latin typeface="Arial (Body)"/>
              </a:rPr>
              <a:t>m</a:t>
            </a:r>
            <a:r>
              <a:rPr lang="en-US" sz="3600" baseline="30000" smtClean="0">
                <a:solidFill>
                  <a:srgbClr val="002060"/>
                </a:solidFill>
                <a:latin typeface="Arial (Body)"/>
              </a:rPr>
              <a:t>2</a:t>
            </a:r>
            <a:r>
              <a:rPr lang="vi-VN" sz="3600" smtClean="0">
                <a:solidFill>
                  <a:srgbClr val="002060"/>
                </a:solidFill>
                <a:latin typeface="Arial (Body)"/>
              </a:rPr>
              <a:t>/ngày </a:t>
            </a:r>
            <a:r>
              <a:rPr lang="vi-VN" sz="3600">
                <a:solidFill>
                  <a:srgbClr val="002060"/>
                </a:solidFill>
                <a:latin typeface="Arial (Body)"/>
              </a:rPr>
              <a:t>rồi hoàn thành công việc. Hỏi đội công nhân đã hoàn thành công việc trong bao nhiêu ngày? Biết rằng thời gian làm việc của hai giai đoạn là như nhau và năng suất lao động của đội trong từng giai đoạn là không thay đổi.</a:t>
            </a:r>
            <a:endParaRPr lang="en-US" sz="3600">
              <a:solidFill>
                <a:srgbClr val="002060"/>
              </a:solidFill>
              <a:latin typeface="Arial (Body)"/>
            </a:endParaRPr>
          </a:p>
        </p:txBody>
      </p:sp>
    </p:spTree>
    <p:extLst>
      <p:ext uri="{BB962C8B-B14F-4D97-AF65-F5344CB8AC3E}">
        <p14:creationId xmlns:p14="http://schemas.microsoft.com/office/powerpoint/2010/main" val="41811838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305;p14"/>
          <p:cNvGrpSpPr/>
          <p:nvPr/>
        </p:nvGrpSpPr>
        <p:grpSpPr>
          <a:xfrm>
            <a:off x="9067800" y="134482"/>
            <a:ext cx="2022200" cy="1289304"/>
            <a:chOff x="7837953" y="804641"/>
            <a:chExt cx="2022200" cy="1289304"/>
          </a:xfrm>
        </p:grpSpPr>
        <p:pic>
          <p:nvPicPr>
            <p:cNvPr id="17" name="Google Shape;306;p14"/>
            <p:cNvPicPr preferRelativeResize="0"/>
            <p:nvPr/>
          </p:nvPicPr>
          <p:blipFill rotWithShape="1">
            <a:blip r:embed="rId2">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5" name="Picture 4"/>
          <p:cNvPicPr>
            <a:picLocks noChangeAspect="1"/>
          </p:cNvPicPr>
          <p:nvPr/>
        </p:nvPicPr>
        <p:blipFill>
          <a:blip r:embed="rId3"/>
          <a:stretch>
            <a:fillRect/>
          </a:stretch>
        </p:blipFill>
        <p:spPr>
          <a:xfrm rot="5400000">
            <a:off x="-9565453" y="2114510"/>
            <a:ext cx="19130906" cy="2481287"/>
          </a:xfrm>
          <a:prstGeom prst="rect">
            <a:avLst/>
          </a:prstGeom>
        </p:spPr>
      </p:pic>
      <p:pic>
        <p:nvPicPr>
          <p:cNvPr id="20" name="Picture 5"/>
          <p:cNvPicPr>
            <a:picLocks noChangeAspect="1"/>
          </p:cNvPicPr>
          <p:nvPr/>
        </p:nvPicPr>
        <p:blipFill>
          <a:blip r:embed="rId4"/>
          <a:srcRect/>
          <a:stretch>
            <a:fillRect/>
          </a:stretch>
        </p:blipFill>
        <p:spPr>
          <a:xfrm>
            <a:off x="-166980" y="6521896"/>
            <a:ext cx="1066800" cy="1147096"/>
          </a:xfrm>
          <a:prstGeom prst="rect">
            <a:avLst/>
          </a:prstGeom>
        </p:spPr>
      </p:pic>
      <mc:AlternateContent xmlns:mc="http://schemas.openxmlformats.org/markup-compatibility/2006" xmlns:a14="http://schemas.microsoft.com/office/drawing/2010/main">
        <mc:Choice Requires="a14">
          <p:sp>
            <p:nvSpPr>
              <p:cNvPr id="24" name="Rectangle 23"/>
              <p:cNvSpPr/>
              <p:nvPr/>
            </p:nvSpPr>
            <p:spPr>
              <a:xfrm>
                <a:off x="1935995" y="1423786"/>
                <a:ext cx="15923854" cy="7984045"/>
              </a:xfrm>
              <a:prstGeom prst="rect">
                <a:avLst/>
              </a:prstGeom>
            </p:spPr>
            <p:txBody>
              <a:bodyPr wrap="square">
                <a:spAutoFit/>
              </a:bodyPr>
              <a:lstStyle/>
              <a:p>
                <a:pPr>
                  <a:lnSpc>
                    <a:spcPct val="150000"/>
                  </a:lnSpc>
                </a:pPr>
                <a:r>
                  <a:rPr lang="vi-VN" sz="3600" smtClean="0"/>
                  <a:t>Số m</a:t>
                </a:r>
                <a:r>
                  <a:rPr lang="vi-VN" sz="3600" baseline="30000"/>
                  <a:t>2</a:t>
                </a:r>
                <a:r>
                  <a:rPr lang="vi-VN" sz="3600"/>
                  <a:t> mặt đường đội công nhân trải được ở giai đoạn hai là</a:t>
                </a:r>
                <a:r>
                  <a:rPr lang="vi-VN" sz="3600" smtClean="0"/>
                  <a:t>:</a:t>
                </a:r>
                <a:endParaRPr lang="en-US" sz="3600" smtClean="0"/>
              </a:p>
              <a:p>
                <a:pPr>
                  <a:lnSpc>
                    <a:spcPct val="150000"/>
                  </a:lnSpc>
                </a:pPr>
                <a14:m>
                  <m:oMath xmlns:m="http://schemas.openxmlformats.org/officeDocument/2006/math">
                    <m:d>
                      <m:dPr>
                        <m:ctrlPr>
                          <a:rPr lang="en-US" sz="3600" b="0" i="1" smtClean="0">
                            <a:latin typeface="Cambria Math" panose="02040503050406030204" pitchFamily="18" charset="0"/>
                          </a:rPr>
                        </m:ctrlPr>
                      </m:dPr>
                      <m:e>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3600</m:t>
                            </m:r>
                          </m:num>
                          <m:den>
                            <m:r>
                              <a:rPr lang="en-US" sz="3600" b="0" i="1" smtClean="0">
                                <a:latin typeface="Cambria Math" panose="02040503050406030204" pitchFamily="18" charset="0"/>
                              </a:rPr>
                              <m:t>𝑥</m:t>
                            </m:r>
                          </m:den>
                        </m:f>
                        <m:r>
                          <a:rPr lang="en-US" sz="3600" b="0" i="1" smtClean="0">
                            <a:latin typeface="Cambria Math" panose="02040503050406030204" pitchFamily="18" charset="0"/>
                          </a:rPr>
                          <m:t>+300</m:t>
                        </m:r>
                      </m:e>
                    </m:d>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m:t>
                    </m:r>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3600</m:t>
                        </m:r>
                      </m:num>
                      <m:den>
                        <m:r>
                          <a:rPr lang="en-US" sz="3600" b="0" i="1" smtClean="0">
                            <a:latin typeface="Cambria Math" panose="02040503050406030204" pitchFamily="18" charset="0"/>
                          </a:rPr>
                          <m:t>𝑥</m:t>
                        </m:r>
                      </m:den>
                    </m:f>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+300.</m:t>
                    </m:r>
                    <m:r>
                      <a:rPr lang="en-US" sz="3600" b="0" i="1" smtClean="0">
                        <a:latin typeface="Cambria Math" panose="02040503050406030204" pitchFamily="18" charset="0"/>
                      </a:rPr>
                      <m:t>𝑥</m:t>
                    </m:r>
                    <m:r>
                      <a:rPr lang="en-US" sz="3600" b="0" i="1" smtClean="0">
                        <a:latin typeface="Cambria Math" panose="02040503050406030204" pitchFamily="18" charset="0"/>
                      </a:rPr>
                      <m:t>=3600+300</m:t>
                    </m:r>
                    <m:r>
                      <a:rPr lang="en-US" sz="3600" b="0" i="1" smtClean="0">
                        <a:latin typeface="Cambria Math" panose="02040503050406030204" pitchFamily="18" charset="0"/>
                      </a:rPr>
                      <m:t>𝑥</m:t>
                    </m:r>
                  </m:oMath>
                </a14:m>
                <a:r>
                  <a:rPr lang="vi-VN" sz="3600"/>
                  <a:t> (m</a:t>
                </a:r>
                <a:r>
                  <a:rPr lang="vi-VN" sz="3600" baseline="30000"/>
                  <a:t>2</a:t>
                </a:r>
                <a:r>
                  <a:rPr lang="vi-VN" sz="3600"/>
                  <a:t>).</a:t>
                </a:r>
              </a:p>
              <a:p>
                <a:pPr>
                  <a:lnSpc>
                    <a:spcPct val="150000"/>
                  </a:lnSpc>
                </a:pPr>
                <a:r>
                  <a:rPr lang="en-US" sz="3600" smtClean="0"/>
                  <a:t>Ta </a:t>
                </a:r>
                <a:r>
                  <a:rPr lang="vi-VN" sz="3600" smtClean="0"/>
                  <a:t>có </a:t>
                </a:r>
                <a:r>
                  <a:rPr lang="vi-VN" sz="3600"/>
                  <a:t>phương trình</a:t>
                </a:r>
                <a:r>
                  <a:rPr lang="vi-VN" sz="3600" smtClean="0"/>
                  <a:t>:</a:t>
                </a:r>
                <a:endParaRPr lang="vi-VN" sz="3600"/>
              </a:p>
              <a:p>
                <a:pPr algn="ctr">
                  <a:lnSpc>
                    <a:spcPct val="150000"/>
                  </a:lnSpc>
                </a:pPr>
                <a:r>
                  <a:rPr lang="vi-VN" sz="3600" smtClean="0"/>
                  <a:t>3 </a:t>
                </a:r>
                <a:r>
                  <a:rPr lang="vi-VN" sz="3600"/>
                  <a:t>600 + 3 600 + 300x = 8 100</a:t>
                </a:r>
              </a:p>
              <a:p>
                <a:pPr algn="ctr">
                  <a:lnSpc>
                    <a:spcPct val="150000"/>
                  </a:lnSpc>
                </a:pPr>
                <a:r>
                  <a:rPr lang="vi-VN" sz="3600"/>
                  <a:t>300x = 8 100 – 3 600 – 3 600</a:t>
                </a:r>
              </a:p>
              <a:p>
                <a:pPr algn="ctr">
                  <a:lnSpc>
                    <a:spcPct val="150000"/>
                  </a:lnSpc>
                </a:pPr>
                <a:r>
                  <a:rPr lang="vi-VN" sz="3600"/>
                  <a:t>300x = 900</a:t>
                </a:r>
              </a:p>
              <a:p>
                <a:pPr algn="ctr">
                  <a:lnSpc>
                    <a:spcPct val="150000"/>
                  </a:lnSpc>
                </a:pPr>
                <a:r>
                  <a:rPr lang="vi-VN" sz="3600"/>
                  <a:t>x = 3 (thỏa mãn x &gt; 0).</a:t>
                </a:r>
              </a:p>
              <a:p>
                <a:pPr>
                  <a:lnSpc>
                    <a:spcPct val="150000"/>
                  </a:lnSpc>
                </a:pPr>
                <a:r>
                  <a:rPr lang="vi-VN" sz="3600"/>
                  <a:t>Vậy đội công nhân đã hoàn thành công việc trong 3 + 3 = 6 ngày (hai giai đoạn, mỗi giai đoạn 3 ngày).</a:t>
                </a:r>
              </a:p>
            </p:txBody>
          </p:sp>
        </mc:Choice>
        <mc:Fallback xmlns="">
          <p:sp>
            <p:nvSpPr>
              <p:cNvPr id="24" name="Rectangle 23"/>
              <p:cNvSpPr>
                <a:spLocks noRot="1" noChangeAspect="1" noMove="1" noResize="1" noEditPoints="1" noAdjustHandles="1" noChangeArrowheads="1" noChangeShapeType="1" noTextEdit="1"/>
              </p:cNvSpPr>
              <p:nvPr/>
            </p:nvSpPr>
            <p:spPr>
              <a:xfrm>
                <a:off x="1935995" y="1423786"/>
                <a:ext cx="15923854" cy="7984045"/>
              </a:xfrm>
              <a:prstGeom prst="rect">
                <a:avLst/>
              </a:prstGeom>
              <a:blipFill rotWithShape="0">
                <a:blip r:embed="rId5"/>
                <a:stretch>
                  <a:fillRect l="-1187" b="-688"/>
                </a:stretch>
              </a:blipFill>
            </p:spPr>
            <p:txBody>
              <a:bodyPr/>
              <a:lstStyle/>
              <a:p>
                <a:r>
                  <a:rPr lang="en-US">
                    <a:noFill/>
                  </a:rPr>
                  <a:t> </a:t>
                </a:r>
              </a:p>
            </p:txBody>
          </p:sp>
        </mc:Fallback>
      </mc:AlternateContent>
      <p:pic>
        <p:nvPicPr>
          <p:cNvPr id="44" name="Picture 43"/>
          <p:cNvPicPr>
            <a:picLocks noChangeAspect="1"/>
          </p:cNvPicPr>
          <p:nvPr/>
        </p:nvPicPr>
        <p:blipFill>
          <a:blip r:embed="rId6"/>
          <a:stretch>
            <a:fillRect/>
          </a:stretch>
        </p:blipFill>
        <p:spPr>
          <a:xfrm flipH="1">
            <a:off x="16154400" y="8191500"/>
            <a:ext cx="3962400" cy="3719917"/>
          </a:xfrm>
          <a:prstGeom prst="rect">
            <a:avLst/>
          </a:prstGeom>
        </p:spPr>
      </p:pic>
      <p:pic>
        <p:nvPicPr>
          <p:cNvPr id="45" name="Picture 44"/>
          <p:cNvPicPr>
            <a:picLocks noChangeAspect="1"/>
          </p:cNvPicPr>
          <p:nvPr/>
        </p:nvPicPr>
        <p:blipFill>
          <a:blip r:embed="rId7"/>
          <a:stretch>
            <a:fillRect/>
          </a:stretch>
        </p:blipFill>
        <p:spPr>
          <a:xfrm rot="2032777">
            <a:off x="17315190" y="419192"/>
            <a:ext cx="1640817" cy="1685431"/>
          </a:xfrm>
          <a:prstGeom prst="rect">
            <a:avLst/>
          </a:prstGeom>
        </p:spPr>
      </p:pic>
      <p:pic>
        <p:nvPicPr>
          <p:cNvPr id="46" name="Picture 45"/>
          <p:cNvPicPr>
            <a:picLocks noChangeAspect="1"/>
          </p:cNvPicPr>
          <p:nvPr/>
        </p:nvPicPr>
        <p:blipFill>
          <a:blip r:embed="rId8"/>
          <a:stretch>
            <a:fillRect/>
          </a:stretch>
        </p:blipFill>
        <p:spPr>
          <a:xfrm rot="5900184">
            <a:off x="-280909" y="245482"/>
            <a:ext cx="2091109" cy="2091109"/>
          </a:xfrm>
          <a:prstGeom prst="rect">
            <a:avLst/>
          </a:prstGeom>
        </p:spPr>
      </p:pic>
      <p:sp>
        <p:nvSpPr>
          <p:cNvPr id="12" name="Google Shape;304;p14"/>
          <p:cNvSpPr/>
          <p:nvPr/>
        </p:nvSpPr>
        <p:spPr>
          <a:xfrm>
            <a:off x="1108842" y="17551"/>
            <a:ext cx="3234558"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Luyện</a:t>
            </a:r>
            <a:r>
              <a:rPr kumimoji="0" lang="en-US" sz="4000" b="1" i="0" u="none" strike="noStrike" kern="1200" cap="none" spc="0" normalizeH="0" noProof="0" smtClean="0">
                <a:ln>
                  <a:noFill/>
                </a:ln>
                <a:solidFill>
                  <a:prstClr val="white"/>
                </a:solidFill>
                <a:effectLst/>
                <a:uLnTx/>
                <a:uFillTx/>
                <a:latin typeface="Arial"/>
                <a:ea typeface="Arial"/>
                <a:cs typeface="Arial"/>
                <a:sym typeface="Arial"/>
              </a:rPr>
              <a:t> tập 5</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Tree>
    <p:extLst>
      <p:ext uri="{BB962C8B-B14F-4D97-AF65-F5344CB8AC3E}">
        <p14:creationId xmlns:p14="http://schemas.microsoft.com/office/powerpoint/2010/main" val="117555692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510A0F43-2461-0C1D-2D3D-5DE797217072}"/>
              </a:ext>
            </a:extLst>
          </p:cNvPr>
          <p:cNvPicPr>
            <a:picLocks noChangeAspect="1"/>
          </p:cNvPicPr>
          <p:nvPr/>
        </p:nvPicPr>
        <p:blipFill>
          <a:blip r:embed="rId2"/>
          <a:stretch>
            <a:fillRect/>
          </a:stretch>
        </p:blipFill>
        <p:spPr>
          <a:xfrm rot="5400000">
            <a:off x="-9565453" y="2114510"/>
            <a:ext cx="19130906" cy="2481287"/>
          </a:xfrm>
          <a:prstGeom prst="rect">
            <a:avLst/>
          </a:prstGeom>
        </p:spPr>
      </p:pic>
      <p:grpSp>
        <p:nvGrpSpPr>
          <p:cNvPr id="16" name="Google Shape;305;p14"/>
          <p:cNvGrpSpPr/>
          <p:nvPr/>
        </p:nvGrpSpPr>
        <p:grpSpPr>
          <a:xfrm>
            <a:off x="7716171" y="3717601"/>
            <a:ext cx="2022200" cy="1289304"/>
            <a:chOff x="7837953" y="804641"/>
            <a:chExt cx="2022200" cy="1289304"/>
          </a:xfrm>
        </p:grpSpPr>
        <p:pic>
          <p:nvPicPr>
            <p:cNvPr id="17" name="Google Shape;306;p14"/>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20" name="Picture 5"/>
          <p:cNvPicPr>
            <a:picLocks noChangeAspect="1"/>
          </p:cNvPicPr>
          <p:nvPr/>
        </p:nvPicPr>
        <p:blipFill>
          <a:blip r:embed="rId4"/>
          <a:srcRect/>
          <a:stretch>
            <a:fillRect/>
          </a:stretch>
        </p:blipFill>
        <p:spPr>
          <a:xfrm>
            <a:off x="-166980" y="6521896"/>
            <a:ext cx="1066800" cy="1147096"/>
          </a:xfrm>
          <a:prstGeom prst="rect">
            <a:avLst/>
          </a:prstGeom>
        </p:spPr>
      </p:pic>
      <p:pic>
        <p:nvPicPr>
          <p:cNvPr id="45" name="Picture 44"/>
          <p:cNvPicPr>
            <a:picLocks noChangeAspect="1"/>
          </p:cNvPicPr>
          <p:nvPr/>
        </p:nvPicPr>
        <p:blipFill>
          <a:blip r:embed="rId5"/>
          <a:stretch>
            <a:fillRect/>
          </a:stretch>
        </p:blipFill>
        <p:spPr>
          <a:xfrm rot="2032777">
            <a:off x="17117143" y="8853692"/>
            <a:ext cx="1640817" cy="1685431"/>
          </a:xfrm>
          <a:prstGeom prst="rect">
            <a:avLst/>
          </a:prstGeom>
        </p:spPr>
      </p:pic>
      <p:pic>
        <p:nvPicPr>
          <p:cNvPr id="46" name="Picture 45"/>
          <p:cNvPicPr>
            <a:picLocks noChangeAspect="1"/>
          </p:cNvPicPr>
          <p:nvPr/>
        </p:nvPicPr>
        <p:blipFill>
          <a:blip r:embed="rId6"/>
          <a:stretch>
            <a:fillRect/>
          </a:stretch>
        </p:blipFill>
        <p:spPr>
          <a:xfrm rot="5900184">
            <a:off x="-280909" y="245482"/>
            <a:ext cx="2091109" cy="2091109"/>
          </a:xfrm>
          <a:prstGeom prst="rect">
            <a:avLst/>
          </a:prstGeom>
        </p:spPr>
      </p:pic>
      <p:sp>
        <p:nvSpPr>
          <p:cNvPr id="15" name="Google Shape;304;p14"/>
          <p:cNvSpPr/>
          <p:nvPr/>
        </p:nvSpPr>
        <p:spPr>
          <a:xfrm>
            <a:off x="1108842" y="17551"/>
            <a:ext cx="3234558"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Ví</a:t>
            </a:r>
            <a:r>
              <a:rPr kumimoji="0" lang="en-US" sz="4000" b="1" i="0" u="none" strike="noStrike" kern="1200" cap="none" spc="0" normalizeH="0" noProof="0" smtClean="0">
                <a:ln>
                  <a:noFill/>
                </a:ln>
                <a:solidFill>
                  <a:prstClr val="white"/>
                </a:solidFill>
                <a:effectLst/>
                <a:uLnTx/>
                <a:uFillTx/>
                <a:latin typeface="Arial"/>
                <a:ea typeface="Arial"/>
                <a:cs typeface="Arial"/>
                <a:sym typeface="Arial"/>
              </a:rPr>
              <a:t> dụ 7</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3" name="Rectangle 12"/>
          <p:cNvSpPr/>
          <p:nvPr/>
        </p:nvSpPr>
        <p:spPr>
          <a:xfrm>
            <a:off x="1333085" y="5284692"/>
            <a:ext cx="16696909" cy="3621504"/>
          </a:xfrm>
          <a:prstGeom prst="rect">
            <a:avLst/>
          </a:prstGeom>
        </p:spPr>
        <p:txBody>
          <a:bodyPr wrap="square">
            <a:spAutoFit/>
          </a:bodyPr>
          <a:lstStyle/>
          <a:p>
            <a:pPr>
              <a:lnSpc>
                <a:spcPct val="150000"/>
              </a:lnSpc>
              <a:spcAft>
                <a:spcPts val="800"/>
              </a:spcAft>
            </a:pPr>
            <a:r>
              <a:rPr lang="en-US" sz="3600" kern="100" smtClean="0">
                <a:latin typeface="Arial (Body)"/>
                <a:ea typeface="Times New Roman" panose="02020603050405020304" pitchFamily="18" charset="0"/>
                <a:cs typeface="Times New Roman" panose="02020603050405020304" pitchFamily="18" charset="0"/>
              </a:rPr>
              <a:t>Khối lượng của 2l nước biển là 1020 . 2 = 2040 (g).</a:t>
            </a:r>
          </a:p>
          <a:p>
            <a:pPr>
              <a:lnSpc>
                <a:spcPct val="150000"/>
              </a:lnSpc>
              <a:spcAft>
                <a:spcPts val="800"/>
              </a:spcAft>
            </a:pPr>
            <a:r>
              <a:rPr lang="en-US" sz="3600" kern="100" smtClean="0">
                <a:latin typeface="Arial (Body)"/>
                <a:ea typeface="Calibri" panose="020F0502020204030204" pitchFamily="34" charset="0"/>
                <a:cs typeface="Times New Roman" panose="02020603050405020304" pitchFamily="18" charset="0"/>
              </a:rPr>
              <a:t>Khối lượng muối trong 2l nước biển là 2040 . 3,5% = 71,4 (g).</a:t>
            </a:r>
            <a:endParaRPr lang="en-US" sz="3600" kern="100" dirty="0">
              <a:latin typeface="Arial (Body)"/>
              <a:ea typeface="Calibri" panose="020F0502020204030204" pitchFamily="34" charset="0"/>
              <a:cs typeface="Times New Roman" panose="02020603050405020304" pitchFamily="18" charset="0"/>
            </a:endParaRPr>
          </a:p>
          <a:p>
            <a:pPr>
              <a:lnSpc>
                <a:spcPct val="150000"/>
              </a:lnSpc>
              <a:spcAft>
                <a:spcPts val="800"/>
              </a:spcAft>
            </a:pPr>
            <a:r>
              <a:rPr lang="en-US" sz="3600" smtClean="0">
                <a:latin typeface="Arial (Body)"/>
              </a:rPr>
              <a:t>Gọi lượng muối cần hòa thêm vào 2l nước biển như thế để có dung dịch có nồng độ 20% là x (g) (x &gt; 0).</a:t>
            </a:r>
          </a:p>
        </p:txBody>
      </p:sp>
      <p:sp>
        <p:nvSpPr>
          <p:cNvPr id="3" name="Rectangle 2"/>
          <p:cNvSpPr/>
          <p:nvPr/>
        </p:nvSpPr>
        <p:spPr>
          <a:xfrm>
            <a:off x="1950743" y="235717"/>
            <a:ext cx="15575257" cy="3416320"/>
          </a:xfrm>
          <a:prstGeom prst="rect">
            <a:avLst/>
          </a:prstGeom>
        </p:spPr>
        <p:txBody>
          <a:bodyPr wrap="square">
            <a:spAutoFit/>
          </a:bodyPr>
          <a:lstStyle/>
          <a:p>
            <a:pPr algn="just">
              <a:lnSpc>
                <a:spcPct val="150000"/>
              </a:lnSpc>
            </a:pPr>
            <a:r>
              <a:rPr lang="en-US" sz="3600" smtClean="0">
                <a:latin typeface="Arial (Body)"/>
              </a:rPr>
              <a:t>                    Biết nồng độ muối của nước biển là 3,5% và khối lượng riêng của nước biển là 1020 g/l. Từ 2l nước biển như thế, người ta hòa them muối để được một dung dịch có nồng độ muối là 20%. Tính lượng muối cần hòa thêm.</a:t>
            </a:r>
            <a:endParaRPr lang="en-US" sz="3600">
              <a:latin typeface="Arial (Body)"/>
            </a:endParaRPr>
          </a:p>
        </p:txBody>
      </p:sp>
    </p:spTree>
    <p:extLst>
      <p:ext uri="{BB962C8B-B14F-4D97-AF65-F5344CB8AC3E}">
        <p14:creationId xmlns:p14="http://schemas.microsoft.com/office/powerpoint/2010/main" val="33600868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305;p14"/>
          <p:cNvGrpSpPr/>
          <p:nvPr/>
        </p:nvGrpSpPr>
        <p:grpSpPr>
          <a:xfrm>
            <a:off x="9067800" y="134482"/>
            <a:ext cx="2022200" cy="1289304"/>
            <a:chOff x="7837953" y="804641"/>
            <a:chExt cx="2022200" cy="1289304"/>
          </a:xfrm>
        </p:grpSpPr>
        <p:pic>
          <p:nvPicPr>
            <p:cNvPr id="17" name="Google Shape;306;p14"/>
            <p:cNvPicPr preferRelativeResize="0"/>
            <p:nvPr/>
          </p:nvPicPr>
          <p:blipFill rotWithShape="1">
            <a:blip r:embed="rId2">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5" name="Picture 4"/>
          <p:cNvPicPr>
            <a:picLocks noChangeAspect="1"/>
          </p:cNvPicPr>
          <p:nvPr/>
        </p:nvPicPr>
        <p:blipFill>
          <a:blip r:embed="rId3"/>
          <a:stretch>
            <a:fillRect/>
          </a:stretch>
        </p:blipFill>
        <p:spPr>
          <a:xfrm rot="5400000">
            <a:off x="-9565453" y="2114510"/>
            <a:ext cx="19130906" cy="2481287"/>
          </a:xfrm>
          <a:prstGeom prst="rect">
            <a:avLst/>
          </a:prstGeom>
        </p:spPr>
      </p:pic>
      <p:pic>
        <p:nvPicPr>
          <p:cNvPr id="20" name="Picture 5"/>
          <p:cNvPicPr>
            <a:picLocks noChangeAspect="1"/>
          </p:cNvPicPr>
          <p:nvPr/>
        </p:nvPicPr>
        <p:blipFill>
          <a:blip r:embed="rId4"/>
          <a:srcRect/>
          <a:stretch>
            <a:fillRect/>
          </a:stretch>
        </p:blipFill>
        <p:spPr>
          <a:xfrm>
            <a:off x="-166980" y="6521896"/>
            <a:ext cx="1066800" cy="1147096"/>
          </a:xfrm>
          <a:prstGeom prst="rect">
            <a:avLst/>
          </a:prstGeom>
        </p:spPr>
      </p:pic>
      <mc:AlternateContent xmlns:mc="http://schemas.openxmlformats.org/markup-compatibility/2006" xmlns:a14="http://schemas.microsoft.com/office/drawing/2010/main">
        <mc:Choice Requires="a14">
          <p:sp>
            <p:nvSpPr>
              <p:cNvPr id="24" name="Rectangle 23"/>
              <p:cNvSpPr/>
              <p:nvPr/>
            </p:nvSpPr>
            <p:spPr>
              <a:xfrm>
                <a:off x="1935995" y="1423786"/>
                <a:ext cx="15923854" cy="8383577"/>
              </a:xfrm>
              <a:prstGeom prst="rect">
                <a:avLst/>
              </a:prstGeom>
            </p:spPr>
            <p:txBody>
              <a:bodyPr wrap="square">
                <a:spAutoFit/>
              </a:bodyPr>
              <a:lstStyle/>
              <a:p>
                <a:pPr>
                  <a:lnSpc>
                    <a:spcPct val="150000"/>
                  </a:lnSpc>
                </a:pPr>
                <a:r>
                  <a:rPr lang="en-US" sz="3600" smtClean="0">
                    <a:latin typeface="Arial (Body)"/>
                  </a:rPr>
                  <a:t>Ta </a:t>
                </a:r>
                <a:r>
                  <a:rPr lang="vi-VN" sz="3600" smtClean="0">
                    <a:latin typeface="Arial (Body)"/>
                  </a:rPr>
                  <a:t>có </a:t>
                </a:r>
                <a:r>
                  <a:rPr lang="vi-VN" sz="3600">
                    <a:latin typeface="Arial (Body)"/>
                  </a:rPr>
                  <a:t>phương trình</a:t>
                </a:r>
                <a:r>
                  <a:rPr lang="vi-VN" sz="3600" smtClean="0">
                    <a:latin typeface="Arial (Body)"/>
                  </a:rPr>
                  <a:t>:</a:t>
                </a:r>
                <a:endParaRPr lang="vi-VN" sz="3600">
                  <a:latin typeface="Arial (Body)"/>
                </a:endParaRPr>
              </a:p>
              <a:p>
                <a:pPr>
                  <a:lnSpc>
                    <a:spcPct val="150000"/>
                  </a:lnSpc>
                </a:pPr>
                <a14:m>
                  <m:oMathPara xmlns:m="http://schemas.openxmlformats.org/officeDocument/2006/math">
                    <m:oMathParaPr>
                      <m:jc m:val="centerGroup"/>
                    </m:oMathParaPr>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pitchFamily="18" charset="0"/>
                            </a:rPr>
                            <m:t>71,4+</m:t>
                          </m:r>
                          <m:r>
                            <a:rPr lang="en-US" sz="3600" b="0" i="1" smtClean="0">
                              <a:latin typeface="Cambria Math" panose="02040503050406030204" pitchFamily="18" charset="0"/>
                            </a:rPr>
                            <m:t>𝑥</m:t>
                          </m:r>
                        </m:num>
                        <m:den>
                          <m:r>
                            <a:rPr lang="en-US" sz="3600" b="0" i="1" smtClean="0">
                              <a:latin typeface="Cambria Math" panose="02040503050406030204" pitchFamily="18" charset="0"/>
                            </a:rPr>
                            <m:t>2040+</m:t>
                          </m:r>
                          <m:r>
                            <a:rPr lang="en-US" sz="3600" b="0" i="1" smtClean="0">
                              <a:latin typeface="Cambria Math" panose="02040503050406030204" pitchFamily="18" charset="0"/>
                            </a:rPr>
                            <m:t>𝑥</m:t>
                          </m:r>
                        </m:den>
                      </m:f>
                      <m:r>
                        <a:rPr lang="en-US" sz="3600" b="0" i="1" smtClean="0">
                          <a:latin typeface="Cambria Math" panose="02040503050406030204" pitchFamily="18" charset="0"/>
                        </a:rPr>
                        <m:t>=</m:t>
                      </m:r>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20</m:t>
                          </m:r>
                        </m:num>
                        <m:den>
                          <m:r>
                            <a:rPr lang="en-US" sz="3600" b="0" i="1" smtClean="0">
                              <a:latin typeface="Cambria Math" panose="02040503050406030204" pitchFamily="18" charset="0"/>
                            </a:rPr>
                            <m:t>100</m:t>
                          </m:r>
                        </m:den>
                      </m:f>
                    </m:oMath>
                  </m:oMathPara>
                </a14:m>
                <a:endParaRPr lang="en-US" sz="3600" smtClean="0">
                  <a:latin typeface="Arial (Body)"/>
                </a:endParaRPr>
              </a:p>
              <a:p>
                <a:pPr>
                  <a:lnSpc>
                    <a:spcPct val="150000"/>
                  </a:lnSpc>
                </a:pPr>
                <a14:m>
                  <m:oMathPara xmlns:m="http://schemas.openxmlformats.org/officeDocument/2006/math">
                    <m:oMathParaPr>
                      <m:jc m:val="centerGroup"/>
                    </m:oMathParaPr>
                    <m:oMath xmlns:m="http://schemas.openxmlformats.org/officeDocument/2006/math">
                      <m:f>
                        <m:fPr>
                          <m:ctrlPr>
                            <a:rPr lang="en-US" sz="3600" i="1">
                              <a:latin typeface="Cambria Math" panose="02040503050406030204" pitchFamily="18" charset="0"/>
                            </a:rPr>
                          </m:ctrlPr>
                        </m:fPr>
                        <m:num>
                          <m:r>
                            <a:rPr lang="en-US" sz="3600" b="0" i="1" smtClean="0">
                              <a:latin typeface="Cambria Math" panose="02040503050406030204" pitchFamily="18" charset="0"/>
                            </a:rPr>
                            <m:t>100.(</m:t>
                          </m:r>
                          <m:r>
                            <a:rPr lang="en-US" sz="3600" i="1">
                              <a:latin typeface="Cambria Math" panose="02040503050406030204" pitchFamily="18" charset="0"/>
                            </a:rPr>
                            <m:t>71,4+</m:t>
                          </m:r>
                          <m:r>
                            <a:rPr lang="en-US" sz="3600" i="1">
                              <a:latin typeface="Cambria Math" panose="02040503050406030204" pitchFamily="18" charset="0"/>
                            </a:rPr>
                            <m:t>𝑥</m:t>
                          </m:r>
                          <m:r>
                            <a:rPr lang="en-US" sz="3600" b="0" i="1" smtClean="0">
                              <a:latin typeface="Cambria Math" panose="02040503050406030204" pitchFamily="18" charset="0"/>
                            </a:rPr>
                            <m:t>)</m:t>
                          </m:r>
                        </m:num>
                        <m:den>
                          <m:r>
                            <a:rPr lang="en-US" sz="3600" b="0" i="1" smtClean="0">
                              <a:latin typeface="Cambria Math" panose="02040503050406030204" pitchFamily="18" charset="0"/>
                            </a:rPr>
                            <m:t>100. (</m:t>
                          </m:r>
                          <m:r>
                            <a:rPr lang="en-US" sz="3600" i="1">
                              <a:latin typeface="Cambria Math" panose="02040503050406030204" pitchFamily="18" charset="0"/>
                            </a:rPr>
                            <m:t>2040+</m:t>
                          </m:r>
                          <m:r>
                            <a:rPr lang="en-US" sz="3600" i="1">
                              <a:latin typeface="Cambria Math" panose="02040503050406030204" pitchFamily="18" charset="0"/>
                            </a:rPr>
                            <m:t>𝑥</m:t>
                          </m:r>
                          <m:r>
                            <a:rPr lang="en-US" sz="3600" b="0" i="1" smtClean="0">
                              <a:latin typeface="Cambria Math" panose="02040503050406030204" pitchFamily="18" charset="0"/>
                            </a:rPr>
                            <m:t>)</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20</m:t>
                          </m:r>
                          <m:r>
                            <a:rPr lang="en-US" sz="3600" b="0" i="1" smtClean="0">
                              <a:latin typeface="Cambria Math" panose="02040503050406030204" pitchFamily="18" charset="0"/>
                            </a:rPr>
                            <m:t>.(2040+</m:t>
                          </m:r>
                          <m:r>
                            <a:rPr lang="en-US" sz="3600" b="0" i="1" smtClean="0">
                              <a:latin typeface="Cambria Math" panose="02040503050406030204" pitchFamily="18" charset="0"/>
                            </a:rPr>
                            <m:t>𝑥</m:t>
                          </m:r>
                          <m:r>
                            <a:rPr lang="en-US" sz="3600" b="0" i="1" smtClean="0">
                              <a:latin typeface="Cambria Math" panose="02040503050406030204" pitchFamily="18" charset="0"/>
                            </a:rPr>
                            <m:t>)</m:t>
                          </m:r>
                        </m:num>
                        <m:den>
                          <m:r>
                            <a:rPr lang="en-US" sz="3600" i="1">
                              <a:latin typeface="Cambria Math" panose="02040503050406030204" pitchFamily="18" charset="0"/>
                            </a:rPr>
                            <m:t>100</m:t>
                          </m:r>
                          <m:r>
                            <a:rPr lang="en-US" sz="3600" b="0" i="1" smtClean="0">
                              <a:latin typeface="Cambria Math" panose="02040503050406030204" pitchFamily="18" charset="0"/>
                            </a:rPr>
                            <m:t>.(2040+</m:t>
                          </m:r>
                          <m:r>
                            <a:rPr lang="en-US" sz="3600" b="0" i="1" smtClean="0">
                              <a:latin typeface="Cambria Math" panose="02040503050406030204" pitchFamily="18" charset="0"/>
                            </a:rPr>
                            <m:t>𝑥</m:t>
                          </m:r>
                          <m:r>
                            <a:rPr lang="en-US" sz="3600" b="0" i="1" smtClean="0">
                              <a:latin typeface="Cambria Math" panose="02040503050406030204" pitchFamily="18" charset="0"/>
                            </a:rPr>
                            <m:t>)</m:t>
                          </m:r>
                        </m:den>
                      </m:f>
                    </m:oMath>
                  </m:oMathPara>
                </a14:m>
                <a:endParaRPr lang="en-US" sz="3600" smtClean="0">
                  <a:latin typeface="Arial (Body)"/>
                </a:endParaRPr>
              </a:p>
              <a:p>
                <a:pPr>
                  <a:lnSpc>
                    <a:spcPct val="150000"/>
                  </a:lnSpc>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100.</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71,4+</m:t>
                          </m:r>
                          <m:r>
                            <a:rPr lang="en-US" sz="3600" b="0" i="1" smtClean="0">
                              <a:latin typeface="Cambria Math" panose="02040503050406030204" pitchFamily="18" charset="0"/>
                            </a:rPr>
                            <m:t>𝑥</m:t>
                          </m:r>
                        </m:e>
                      </m:d>
                      <m:r>
                        <a:rPr lang="en-US" sz="3600" b="0" i="1" smtClean="0">
                          <a:latin typeface="Cambria Math" panose="02040503050406030204" pitchFamily="18" charset="0"/>
                        </a:rPr>
                        <m:t>=20.</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2040+</m:t>
                          </m:r>
                          <m:r>
                            <a:rPr lang="en-US" sz="3600" b="0" i="1" smtClean="0">
                              <a:latin typeface="Cambria Math" panose="02040503050406030204" pitchFamily="18" charset="0"/>
                            </a:rPr>
                            <m:t>𝑥</m:t>
                          </m:r>
                        </m:e>
                      </m:d>
                    </m:oMath>
                  </m:oMathPara>
                </a14:m>
                <a:endParaRPr lang="en-US" sz="3600" b="0" smtClean="0">
                  <a:latin typeface="Arial (Body)"/>
                </a:endParaRPr>
              </a:p>
              <a:p>
                <a:pPr>
                  <a:lnSpc>
                    <a:spcPct val="150000"/>
                  </a:lnSpc>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7140+100</m:t>
                      </m:r>
                      <m:r>
                        <a:rPr lang="en-US" sz="3600" b="0" i="1" smtClean="0">
                          <a:latin typeface="Cambria Math" panose="02040503050406030204" pitchFamily="18" charset="0"/>
                        </a:rPr>
                        <m:t>𝑥</m:t>
                      </m:r>
                      <m:r>
                        <a:rPr lang="en-US" sz="3600" b="0" i="1" smtClean="0">
                          <a:latin typeface="Cambria Math" panose="02040503050406030204" pitchFamily="18" charset="0"/>
                        </a:rPr>
                        <m:t>=40800+20</m:t>
                      </m:r>
                      <m:r>
                        <a:rPr lang="en-US" sz="3600" b="0" i="1" smtClean="0">
                          <a:latin typeface="Cambria Math" panose="02040503050406030204" pitchFamily="18" charset="0"/>
                        </a:rPr>
                        <m:t>𝑥</m:t>
                      </m:r>
                    </m:oMath>
                  </m:oMathPara>
                </a14:m>
                <a:endParaRPr lang="en-US" sz="3600" b="0" smtClean="0">
                  <a:latin typeface="Arial (Body)"/>
                </a:endParaRPr>
              </a:p>
              <a:p>
                <a:pPr>
                  <a:lnSpc>
                    <a:spcPct val="150000"/>
                  </a:lnSpc>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80</m:t>
                      </m:r>
                      <m:r>
                        <a:rPr lang="en-US" sz="3600" b="0" i="1" smtClean="0">
                          <a:latin typeface="Cambria Math" panose="02040503050406030204" pitchFamily="18" charset="0"/>
                        </a:rPr>
                        <m:t>𝑥</m:t>
                      </m:r>
                      <m:r>
                        <a:rPr lang="en-US" sz="3600" b="0" i="1" smtClean="0">
                          <a:latin typeface="Cambria Math" panose="02040503050406030204" pitchFamily="18" charset="0"/>
                        </a:rPr>
                        <m:t>=33660</m:t>
                      </m:r>
                    </m:oMath>
                  </m:oMathPara>
                </a14:m>
                <a:endParaRPr lang="en-US" sz="3600" b="0" smtClean="0">
                  <a:latin typeface="Arial (Body)"/>
                </a:endParaRPr>
              </a:p>
              <a:p>
                <a:pPr algn="ctr">
                  <a:lnSpc>
                    <a:spcPct val="150000"/>
                  </a:lnSpc>
                </a:pPr>
                <a14:m>
                  <m:oMath xmlns:m="http://schemas.openxmlformats.org/officeDocument/2006/math">
                    <m:r>
                      <a:rPr lang="en-US" sz="3600" b="0" i="1" smtClean="0">
                        <a:latin typeface="Cambria Math" panose="02040503050406030204" pitchFamily="18" charset="0"/>
                      </a:rPr>
                      <m:t>𝑥</m:t>
                    </m:r>
                    <m:r>
                      <a:rPr lang="en-US" sz="3600" b="0" i="1" smtClean="0">
                        <a:latin typeface="Cambria Math" panose="02040503050406030204" pitchFamily="18" charset="0"/>
                      </a:rPr>
                      <m:t>=420,75</m:t>
                    </m:r>
                  </m:oMath>
                </a14:m>
                <a:r>
                  <a:rPr lang="en-US" sz="3600" smtClean="0">
                    <a:latin typeface="Arial (Body)"/>
                  </a:rPr>
                  <a:t> (thỏa mãn x &gt; 0).</a:t>
                </a:r>
              </a:p>
              <a:p>
                <a:pPr>
                  <a:lnSpc>
                    <a:spcPct val="150000"/>
                  </a:lnSpc>
                </a:pPr>
                <a:r>
                  <a:rPr lang="vi-VN" sz="3600" smtClean="0">
                    <a:latin typeface="Arial (Body)"/>
                  </a:rPr>
                  <a:t>Vậy </a:t>
                </a:r>
                <a:r>
                  <a:rPr lang="en-US" sz="3600" smtClean="0">
                    <a:latin typeface="Arial (Body)"/>
                  </a:rPr>
                  <a:t>cần hòa thêm 420,75g muối vào 2l nước biển.</a:t>
                </a:r>
                <a:endParaRPr lang="vi-VN" sz="3600">
                  <a:latin typeface="Arial (Body)"/>
                </a:endParaRPr>
              </a:p>
            </p:txBody>
          </p:sp>
        </mc:Choice>
        <mc:Fallback xmlns="">
          <p:sp>
            <p:nvSpPr>
              <p:cNvPr id="24" name="Rectangle 23"/>
              <p:cNvSpPr>
                <a:spLocks noRot="1" noChangeAspect="1" noMove="1" noResize="1" noEditPoints="1" noAdjustHandles="1" noChangeArrowheads="1" noChangeShapeType="1" noTextEdit="1"/>
              </p:cNvSpPr>
              <p:nvPr/>
            </p:nvSpPr>
            <p:spPr>
              <a:xfrm>
                <a:off x="1935995" y="1423786"/>
                <a:ext cx="15923854" cy="8383577"/>
              </a:xfrm>
              <a:prstGeom prst="rect">
                <a:avLst/>
              </a:prstGeom>
              <a:blipFill rotWithShape="0">
                <a:blip r:embed="rId5"/>
                <a:stretch>
                  <a:fillRect l="-1187" b="-582"/>
                </a:stretch>
              </a:blipFill>
            </p:spPr>
            <p:txBody>
              <a:bodyPr/>
              <a:lstStyle/>
              <a:p>
                <a:r>
                  <a:rPr lang="en-US">
                    <a:noFill/>
                  </a:rPr>
                  <a:t> </a:t>
                </a:r>
              </a:p>
            </p:txBody>
          </p:sp>
        </mc:Fallback>
      </mc:AlternateContent>
      <p:pic>
        <p:nvPicPr>
          <p:cNvPr id="44" name="Picture 43"/>
          <p:cNvPicPr>
            <a:picLocks noChangeAspect="1"/>
          </p:cNvPicPr>
          <p:nvPr/>
        </p:nvPicPr>
        <p:blipFill>
          <a:blip r:embed="rId6"/>
          <a:stretch>
            <a:fillRect/>
          </a:stretch>
        </p:blipFill>
        <p:spPr>
          <a:xfrm flipH="1">
            <a:off x="16154400" y="8191500"/>
            <a:ext cx="3962400" cy="3719917"/>
          </a:xfrm>
          <a:prstGeom prst="rect">
            <a:avLst/>
          </a:prstGeom>
        </p:spPr>
      </p:pic>
      <p:pic>
        <p:nvPicPr>
          <p:cNvPr id="45" name="Picture 44"/>
          <p:cNvPicPr>
            <a:picLocks noChangeAspect="1"/>
          </p:cNvPicPr>
          <p:nvPr/>
        </p:nvPicPr>
        <p:blipFill>
          <a:blip r:embed="rId7"/>
          <a:stretch>
            <a:fillRect/>
          </a:stretch>
        </p:blipFill>
        <p:spPr>
          <a:xfrm rot="2032777">
            <a:off x="17315190" y="419192"/>
            <a:ext cx="1640817" cy="1685431"/>
          </a:xfrm>
          <a:prstGeom prst="rect">
            <a:avLst/>
          </a:prstGeom>
        </p:spPr>
      </p:pic>
      <p:pic>
        <p:nvPicPr>
          <p:cNvPr id="46" name="Picture 45"/>
          <p:cNvPicPr>
            <a:picLocks noChangeAspect="1"/>
          </p:cNvPicPr>
          <p:nvPr/>
        </p:nvPicPr>
        <p:blipFill>
          <a:blip r:embed="rId8"/>
          <a:stretch>
            <a:fillRect/>
          </a:stretch>
        </p:blipFill>
        <p:spPr>
          <a:xfrm rot="5900184">
            <a:off x="-280909" y="245482"/>
            <a:ext cx="2091109" cy="2091109"/>
          </a:xfrm>
          <a:prstGeom prst="rect">
            <a:avLst/>
          </a:prstGeom>
        </p:spPr>
      </p:pic>
      <p:sp>
        <p:nvSpPr>
          <p:cNvPr id="12" name="Google Shape;304;p14"/>
          <p:cNvSpPr/>
          <p:nvPr/>
        </p:nvSpPr>
        <p:spPr>
          <a:xfrm>
            <a:off x="1108842" y="17551"/>
            <a:ext cx="3234558"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a:ea typeface="Arial"/>
                <a:cs typeface="Arial"/>
                <a:sym typeface="Arial"/>
              </a:rPr>
              <a:t>Ví</a:t>
            </a:r>
            <a:r>
              <a:rPr kumimoji="0" lang="en-US" sz="4000" b="1" i="0" u="none" strike="noStrike" kern="1200" cap="none" spc="0" normalizeH="0" noProof="0" smtClean="0">
                <a:ln>
                  <a:noFill/>
                </a:ln>
                <a:solidFill>
                  <a:prstClr val="white"/>
                </a:solidFill>
                <a:effectLst/>
                <a:uLnTx/>
                <a:uFillTx/>
                <a:latin typeface="Arial"/>
                <a:ea typeface="Arial"/>
                <a:cs typeface="Arial"/>
                <a:sym typeface="Arial"/>
              </a:rPr>
              <a:t> dụ 7</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Tree>
    <p:extLst>
      <p:ext uri="{BB962C8B-B14F-4D97-AF65-F5344CB8AC3E}">
        <p14:creationId xmlns:p14="http://schemas.microsoft.com/office/powerpoint/2010/main" val="426778846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16743" y="1880405"/>
            <a:ext cx="10167940" cy="2120094"/>
            <a:chOff x="3570122" y="3083563"/>
            <a:chExt cx="10167940" cy="2120094"/>
          </a:xfrm>
        </p:grpSpPr>
        <p:grpSp>
          <p:nvGrpSpPr>
            <p:cNvPr id="40" name="Group 4"/>
            <p:cNvGrpSpPr/>
            <p:nvPr/>
          </p:nvGrpSpPr>
          <p:grpSpPr>
            <a:xfrm>
              <a:off x="3570122" y="3083563"/>
              <a:ext cx="10167940" cy="2120094"/>
              <a:chOff x="530603" y="155989"/>
              <a:chExt cx="6400205" cy="1993384"/>
            </a:xfrm>
          </p:grpSpPr>
          <p:sp>
            <p:nvSpPr>
              <p:cNvPr id="42" name="Freeform 5"/>
              <p:cNvSpPr/>
              <p:nvPr/>
            </p:nvSpPr>
            <p:spPr>
              <a:xfrm>
                <a:off x="530603" y="155989"/>
                <a:ext cx="6379220" cy="1993383"/>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551588" y="155990"/>
                <a:ext cx="6379220" cy="1993383"/>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652064" y="3222458"/>
              <a:ext cx="9970718" cy="150829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lang="nl-NL" sz="7000" b="1" dirty="0">
                  <a:solidFill>
                    <a:prstClr val="black"/>
                  </a:solidFill>
                  <a:latin typeface="Cambria Math" panose="02040503050406030204" pitchFamily="18" charset="0"/>
                  <a:ea typeface="Cambria Math" panose="02040503050406030204" pitchFamily="18" charset="0"/>
                  <a:cs typeface="Arial" panose="020B0604020202020204" pitchFamily="34" charset="0"/>
                </a:rPr>
                <a:t>ĐẤU TRƯỜNG 54</a:t>
              </a:r>
              <a:endParaRPr kumimoji="0" lang="en-US" sz="7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871655943"/>
      </p:ext>
    </p:extLst>
  </p:cSld>
  <p:clrMapOvr>
    <a:masterClrMapping/>
  </p:clrMapOvr>
  <p:transition spd="med">
    <p:circl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F736E5-0F12-862C-BE1A-7BE3C7942AD8}"/>
              </a:ext>
            </a:extLst>
          </p:cNvPr>
          <p:cNvSpPr>
            <a:spLocks noGrp="1"/>
          </p:cNvSpPr>
          <p:nvPr>
            <p:ph type="ctrTitle"/>
          </p:nvPr>
        </p:nvSpPr>
        <p:spPr>
          <a:xfrm>
            <a:off x="304800" y="266700"/>
            <a:ext cx="17373600" cy="1489075"/>
          </a:xfrm>
        </p:spPr>
        <p:txBody>
          <a:bodyPr>
            <a:normAutofit/>
          </a:bodyPr>
          <a:lstStyle/>
          <a:p>
            <a:r>
              <a:rPr lang="en-US" sz="8000" b="1" u="sng" dirty="0" err="1">
                <a:solidFill>
                  <a:srgbClr val="FF0000"/>
                </a:solidFill>
                <a:latin typeface="Times New Roman" panose="02020603050405020304" pitchFamily="18" charset="0"/>
                <a:cs typeface="Times New Roman" panose="02020603050405020304" pitchFamily="18" charset="0"/>
              </a:rPr>
              <a:t>Luật</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chơi</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và</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cách</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thức</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chơi</a:t>
            </a:r>
            <a:endParaRPr lang="vi-VN" sz="8000" b="1" u="sng" dirty="0">
              <a:solidFill>
                <a:srgbClr val="FF0000"/>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 xmlns:a16="http://schemas.microsoft.com/office/drawing/2014/main" id="{58554FAD-BB32-5CE0-0132-29B3C97D02DC}"/>
              </a:ext>
            </a:extLst>
          </p:cNvPr>
          <p:cNvSpPr>
            <a:spLocks noGrp="1"/>
          </p:cNvSpPr>
          <p:nvPr>
            <p:ph type="subTitle" idx="1"/>
          </p:nvPr>
        </p:nvSpPr>
        <p:spPr>
          <a:xfrm>
            <a:off x="914400" y="2095500"/>
            <a:ext cx="16535400" cy="7467600"/>
          </a:xfrm>
        </p:spPr>
        <p:txBody>
          <a:bodyPr>
            <a:normAutofit/>
          </a:bodyPr>
          <a:lstStyle/>
          <a:p>
            <a:pPr marL="514350" indent="-514350" algn="l">
              <a:buAutoNum type="arabicPeriod"/>
            </a:pPr>
            <a:r>
              <a:rPr lang="en-US" sz="4800" b="1" dirty="0" err="1">
                <a:solidFill>
                  <a:schemeClr val="tx1"/>
                </a:solidFill>
                <a:latin typeface="Times New Roman" panose="02020603050405020304" pitchFamily="18" charset="0"/>
                <a:cs typeface="Times New Roman" panose="02020603050405020304" pitchFamily="18" charset="0"/>
              </a:rPr>
              <a:t>Mỗi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học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sinh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sẽ</a:t>
            </a:r>
            <a:r>
              <a:rPr lang="en-US" sz="4800" b="1" dirty="0">
                <a:solidFill>
                  <a:schemeClr val="tx1"/>
                </a:solidFill>
                <a:latin typeface="Times New Roman" panose="02020603050405020304" pitchFamily="18" charset="0"/>
                <a:cs typeface="Times New Roman" panose="02020603050405020304" pitchFamily="18" charset="0"/>
              </a:rPr>
              <a:t> có </a:t>
            </a:r>
            <a:r>
              <a:rPr lang="en-US" sz="4800" b="1" dirty="0" err="1">
                <a:solidFill>
                  <a:schemeClr val="tx1"/>
                </a:solidFill>
                <a:latin typeface="Times New Roman" panose="02020603050405020304" pitchFamily="18" charset="0"/>
                <a:cs typeface="Times New Roman" panose="02020603050405020304" pitchFamily="18" charset="0"/>
              </a:rPr>
              <a:t>một</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phiếu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trả</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và</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dùng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để</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trả</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các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đáp</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án</a:t>
            </a:r>
            <a:r>
              <a:rPr lang="en-US" sz="4800" b="1" dirty="0">
                <a:solidFill>
                  <a:schemeClr val="tx1"/>
                </a:solidFill>
                <a:latin typeface="Times New Roman" panose="02020603050405020304" pitchFamily="18" charset="0"/>
                <a:cs typeface="Times New Roman" panose="02020603050405020304" pitchFamily="18" charset="0"/>
              </a:rPr>
              <a:t> A,B,C </a:t>
            </a:r>
            <a:r>
              <a:rPr lang="en-US" sz="4800" b="1" dirty="0" err="1">
                <a:solidFill>
                  <a:schemeClr val="tx1"/>
                </a:solidFill>
                <a:latin typeface="Times New Roman" panose="02020603050405020304" pitchFamily="18" charset="0"/>
                <a:cs typeface="Times New Roman" panose="02020603050405020304" pitchFamily="18" charset="0"/>
              </a:rPr>
              <a:t>hoặc</a:t>
            </a:r>
            <a:r>
              <a:rPr lang="en-US" sz="4800" b="1" dirty="0">
                <a:solidFill>
                  <a:schemeClr val="tx1"/>
                </a:solidFill>
                <a:latin typeface="Times New Roman" panose="02020603050405020304" pitchFamily="18" charset="0"/>
                <a:cs typeface="Times New Roman" panose="02020603050405020304" pitchFamily="18" charset="0"/>
              </a:rPr>
              <a:t> D </a:t>
            </a:r>
            <a:r>
              <a:rPr lang="en-US" sz="4800" b="1" dirty="0" err="1">
                <a:solidFill>
                  <a:schemeClr val="tx1"/>
                </a:solidFill>
                <a:latin typeface="Times New Roman" panose="02020603050405020304" pitchFamily="18" charset="0"/>
                <a:cs typeface="Times New Roman" panose="02020603050405020304" pitchFamily="18" charset="0"/>
              </a:rPr>
              <a:t>của</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hỏi</a:t>
            </a:r>
            <a:r>
              <a:rPr lang="en-US" sz="4800" b="1" dirty="0">
                <a:solidFill>
                  <a:schemeClr val="tx1"/>
                </a:solidFill>
                <a:latin typeface="Times New Roman" panose="02020603050405020304" pitchFamily="18" charset="0"/>
                <a:cs typeface="Times New Roman" panose="02020603050405020304" pitchFamily="18" charset="0"/>
              </a:rPr>
              <a:t>.</a:t>
            </a:r>
          </a:p>
          <a:p>
            <a:pPr marL="514350" indent="-514350" algn="l">
              <a:buAutoNum type="arabicPeriod"/>
            </a:pPr>
            <a:r>
              <a:rPr lang="en-US" sz="4800" b="1" dirty="0" err="1">
                <a:solidFill>
                  <a:schemeClr val="tx1"/>
                </a:solidFill>
                <a:latin typeface="Times New Roman" panose="02020603050405020304" pitchFamily="18" charset="0"/>
                <a:cs typeface="Times New Roman" panose="02020603050405020304" pitchFamily="18" charset="0"/>
              </a:rPr>
              <a:t>Thời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gian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suy</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nghĩ</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cho</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mỗi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hỏi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là</a:t>
            </a:r>
            <a:r>
              <a:rPr lang="en-US" sz="4800" b="1" dirty="0">
                <a:solidFill>
                  <a:schemeClr val="tx1"/>
                </a:solidFill>
                <a:latin typeface="Times New Roman" panose="02020603050405020304" pitchFamily="18" charset="0"/>
                <a:cs typeface="Times New Roman" panose="02020603050405020304" pitchFamily="18" charset="0"/>
              </a:rPr>
              <a:t> 10s. Sau 10s </a:t>
            </a:r>
            <a:r>
              <a:rPr lang="en-US" sz="4800" b="1" dirty="0" err="1">
                <a:solidFill>
                  <a:schemeClr val="tx1"/>
                </a:solidFill>
                <a:latin typeface="Times New Roman" panose="02020603050405020304" pitchFamily="18" charset="0"/>
                <a:cs typeface="Times New Roman" panose="02020603050405020304" pitchFamily="18" charset="0"/>
              </a:rPr>
              <a:t>các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học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sinh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sẽ</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giơ</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cao</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bảng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đáp</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án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để</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giáo</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viên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quét</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đáp</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án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bằng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điện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thoại</a:t>
            </a:r>
            <a:r>
              <a:rPr lang="en-US" sz="4800" b="1" dirty="0">
                <a:solidFill>
                  <a:schemeClr val="tx1"/>
                </a:solidFill>
                <a:latin typeface="Times New Roman" panose="02020603050405020304" pitchFamily="18" charset="0"/>
                <a:cs typeface="Times New Roman" panose="02020603050405020304" pitchFamily="18" charset="0"/>
              </a:rPr>
              <a:t>.</a:t>
            </a:r>
          </a:p>
          <a:p>
            <a:pPr marL="514350" indent="-514350" algn="l">
              <a:buAutoNum type="arabicPeriod"/>
            </a:pPr>
            <a:r>
              <a:rPr lang="en-US" sz="4800" b="1" dirty="0" err="1">
                <a:solidFill>
                  <a:schemeClr val="tx1"/>
                </a:solidFill>
                <a:latin typeface="Times New Roman" panose="02020603050405020304" pitchFamily="18" charset="0"/>
                <a:cs typeface="Times New Roman" panose="02020603050405020304" pitchFamily="18" charset="0"/>
              </a:rPr>
              <a:t>Học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sinh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trả</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sai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ở </a:t>
            </a:r>
            <a:r>
              <a:rPr lang="en-US" sz="4800" b="1" dirty="0" err="1">
                <a:solidFill>
                  <a:schemeClr val="tx1"/>
                </a:solidFill>
                <a:latin typeface="Times New Roman" panose="02020603050405020304" pitchFamily="18" charset="0"/>
                <a:cs typeface="Times New Roman" panose="02020603050405020304" pitchFamily="18" charset="0"/>
              </a:rPr>
              <a:t>bất</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cứ</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hỏi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nào</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sẽ</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bị</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loại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khỏi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trò</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chơi</a:t>
            </a:r>
            <a:r>
              <a:rPr lang="en-US" sz="4800" b="1" dirty="0">
                <a:solidFill>
                  <a:schemeClr val="tx1"/>
                </a:solidFill>
                <a:latin typeface="Times New Roman" panose="02020603050405020304" pitchFamily="18" charset="0"/>
                <a:cs typeface="Times New Roman" panose="02020603050405020304" pitchFamily="18" charset="0"/>
              </a:rPr>
              <a:t>.</a:t>
            </a:r>
          </a:p>
          <a:p>
            <a:pPr marL="514350" indent="-514350" algn="l">
              <a:buAutoNum type="arabicPeriod"/>
            </a:pPr>
            <a:r>
              <a:rPr lang="en-US" sz="4800" b="1" dirty="0" err="1">
                <a:solidFill>
                  <a:schemeClr val="tx1"/>
                </a:solidFill>
                <a:latin typeface="Times New Roman" panose="02020603050405020304" pitchFamily="18" charset="0"/>
                <a:cs typeface="Times New Roman" panose="02020603050405020304" pitchFamily="18" charset="0"/>
              </a:rPr>
              <a:t>Học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sinh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trả</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đúng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đến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hỏi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cuối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cùng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sẽ</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nhận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được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phần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quà</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từ</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chương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trình</a:t>
            </a:r>
            <a:r>
              <a:rPr lang="en-US" sz="4800" b="1" dirty="0">
                <a:solidFill>
                  <a:schemeClr val="tx1"/>
                </a:solidFill>
                <a:latin typeface="Times New Roman" panose="02020603050405020304" pitchFamily="18" charset="0"/>
                <a:cs typeface="Times New Roman" panose="02020603050405020304" pitchFamily="18" charset="0"/>
              </a:rPr>
              <a:t>.</a:t>
            </a:r>
          </a:p>
          <a:p>
            <a:pPr marL="514350" indent="-514350" algn="l">
              <a:buAutoNum type="arabicPeriod"/>
            </a:pPr>
            <a:endParaRPr lang="vi-VN" sz="4800" b="1" dirty="0">
              <a:solidFill>
                <a:schemeClr val="tx1"/>
              </a:solidFill>
              <a:latin typeface="Times New Roman" panose="02020603050405020304" pitchFamily="18" charset="0"/>
              <a:cs typeface="Times New Roman" panose="02020603050405020304" pitchFamily="18" charset="0"/>
            </a:endParaRPr>
          </a:p>
        </p:txBody>
      </p:sp>
      <p:pic>
        <p:nvPicPr>
          <p:cNvPr id="5" name="luat_choi_va_cach_thuc_choimoi_hoc_sinh_se_co_4761d37c-a5a2-44cd-b4e3-5d4991094479">
            <a:hlinkClick r:id="" action="ppaction://media"/>
            <a:extLst>
              <a:ext uri="{FF2B5EF4-FFF2-40B4-BE49-F238E27FC236}">
                <a16:creationId xmlns="" xmlns:a16="http://schemas.microsoft.com/office/drawing/2014/main" id="{CB62E67E-114C-D4F3-BF90-54E4984CC9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260961" y="8343900"/>
            <a:ext cx="1414053" cy="1414053"/>
          </a:xfrm>
          <a:prstGeom prst="rect">
            <a:avLst/>
          </a:prstGeom>
        </p:spPr>
      </p:pic>
    </p:spTree>
    <p:extLst>
      <p:ext uri="{BB962C8B-B14F-4D97-AF65-F5344CB8AC3E}">
        <p14:creationId xmlns:p14="http://schemas.microsoft.com/office/powerpoint/2010/main" val="166536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remove"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20726721">
            <a:off x="15116757" y="8176419"/>
            <a:ext cx="5407326" cy="5292421"/>
          </a:xfrm>
          <a:prstGeom prst="rect">
            <a:avLst/>
          </a:prstGeom>
        </p:spPr>
      </p:pic>
      <p:grpSp>
        <p:nvGrpSpPr>
          <p:cNvPr id="15" name="Google Shape;1097;p63"/>
          <p:cNvGrpSpPr/>
          <p:nvPr/>
        </p:nvGrpSpPr>
        <p:grpSpPr>
          <a:xfrm>
            <a:off x="567794" y="3484309"/>
            <a:ext cx="4906025" cy="4554790"/>
            <a:chOff x="1026411" y="3000040"/>
            <a:chExt cx="4447408" cy="4574994"/>
          </a:xfrm>
        </p:grpSpPr>
        <p:sp>
          <p:nvSpPr>
            <p:cNvPr id="16"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00;p63"/>
            <p:cNvSpPr txBox="1"/>
            <p:nvPr/>
          </p:nvSpPr>
          <p:spPr>
            <a:xfrm>
              <a:off x="1215181" y="4119901"/>
              <a:ext cx="4030937" cy="2874978"/>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000" dirty="0" err="1">
                  <a:solidFill>
                    <a:schemeClr val="dk1"/>
                  </a:solidFill>
                  <a:latin typeface="Arial"/>
                  <a:ea typeface="Arial"/>
                  <a:cs typeface="Arial"/>
                  <a:sym typeface="Arial"/>
                </a:rPr>
                <a:t>Ghi</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nhớ</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kiến</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thức</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trọng</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tâm</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trong</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bài</a:t>
              </a:r>
              <a:r>
                <a:rPr lang="en-US" sz="4000" dirty="0">
                  <a:solidFill>
                    <a:schemeClr val="dk1"/>
                  </a:solidFill>
                  <a:latin typeface="Arial"/>
                  <a:ea typeface="Arial"/>
                  <a:cs typeface="Arial"/>
                  <a:sym typeface="Arial"/>
                </a:rPr>
                <a:t>. </a:t>
              </a:r>
              <a:endParaRPr sz="4000" dirty="0">
                <a:solidFill>
                  <a:schemeClr val="dk1"/>
                </a:solidFill>
                <a:latin typeface="Arial"/>
                <a:ea typeface="Arial"/>
                <a:cs typeface="Arial"/>
                <a:sym typeface="Arial"/>
              </a:endParaRPr>
            </a:p>
          </p:txBody>
        </p:sp>
      </p:grpSp>
      <p:grpSp>
        <p:nvGrpSpPr>
          <p:cNvPr id="19" name="Google Shape;1101;p63"/>
          <p:cNvGrpSpPr/>
          <p:nvPr/>
        </p:nvGrpSpPr>
        <p:grpSpPr>
          <a:xfrm>
            <a:off x="6019800" y="3484310"/>
            <a:ext cx="5292503" cy="4554790"/>
            <a:chOff x="6899689" y="2868931"/>
            <a:chExt cx="4797758" cy="3798570"/>
          </a:xfrm>
        </p:grpSpPr>
        <p:sp>
          <p:nvSpPr>
            <p:cNvPr id="20" name="Google Shape;1102;p63"/>
            <p:cNvSpPr/>
            <p:nvPr/>
          </p:nvSpPr>
          <p:spPr>
            <a:xfrm rot="10800000">
              <a:off x="6899689" y="2868931"/>
              <a:ext cx="4797758" cy="3798570"/>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04;p63"/>
            <p:cNvSpPr txBox="1"/>
            <p:nvPr/>
          </p:nvSpPr>
          <p:spPr>
            <a:xfrm>
              <a:off x="7008720" y="3798739"/>
              <a:ext cx="4632565" cy="161703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dirty="0">
                  <a:solidFill>
                    <a:schemeClr val="dk1"/>
                  </a:solidFill>
                  <a:latin typeface="Arial"/>
                  <a:ea typeface="Arial"/>
                  <a:cs typeface="Arial"/>
                  <a:sym typeface="Arial"/>
                </a:rPr>
                <a:t>Hoàn </a:t>
              </a:r>
              <a:r>
                <a:rPr lang="en-US" sz="4000" dirty="0" err="1">
                  <a:solidFill>
                    <a:schemeClr val="dk1"/>
                  </a:solidFill>
                  <a:latin typeface="Arial"/>
                  <a:ea typeface="Arial"/>
                  <a:cs typeface="Arial"/>
                  <a:sym typeface="Arial"/>
                </a:rPr>
                <a:t>thành</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bài</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tập</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trong</a:t>
              </a:r>
              <a:r>
                <a:rPr lang="en-US" sz="4000" dirty="0">
                  <a:solidFill>
                    <a:schemeClr val="dk1"/>
                  </a:solidFill>
                  <a:latin typeface="Arial"/>
                  <a:ea typeface="Arial"/>
                  <a:cs typeface="Arial"/>
                  <a:sym typeface="Arial"/>
                </a:rPr>
                <a:t> SGK </a:t>
              </a:r>
              <a:r>
                <a:rPr lang="en-US" sz="4000" err="1">
                  <a:solidFill>
                    <a:schemeClr val="dk1"/>
                  </a:solidFill>
                  <a:latin typeface="Arial"/>
                  <a:ea typeface="Arial"/>
                  <a:cs typeface="Arial"/>
                  <a:sym typeface="Arial"/>
                </a:rPr>
                <a:t>trang</a:t>
              </a:r>
              <a:r>
                <a:rPr lang="en-US" sz="4000">
                  <a:solidFill>
                    <a:schemeClr val="dk1"/>
                  </a:solidFill>
                  <a:latin typeface="Arial"/>
                  <a:ea typeface="Arial"/>
                  <a:cs typeface="Arial"/>
                  <a:sym typeface="Arial"/>
                </a:rPr>
                <a:t> </a:t>
              </a:r>
              <a:r>
                <a:rPr lang="en-US" sz="4000" smtClean="0">
                  <a:solidFill>
                    <a:schemeClr val="dk1"/>
                  </a:solidFill>
                  <a:latin typeface="Arial"/>
                  <a:ea typeface="Arial"/>
                  <a:cs typeface="Arial"/>
                  <a:sym typeface="Arial"/>
                </a:rPr>
                <a:t>11.</a:t>
              </a:r>
              <a:endParaRPr sz="4000" dirty="0">
                <a:solidFill>
                  <a:schemeClr val="dk1"/>
                </a:solidFill>
                <a:latin typeface="Arial"/>
                <a:ea typeface="Arial"/>
                <a:cs typeface="Arial"/>
                <a:sym typeface="Arial"/>
              </a:endParaRPr>
            </a:p>
          </p:txBody>
        </p:sp>
      </p:grpSp>
      <p:grpSp>
        <p:nvGrpSpPr>
          <p:cNvPr id="23" name="Google Shape;1105;p63"/>
          <p:cNvGrpSpPr/>
          <p:nvPr/>
        </p:nvGrpSpPr>
        <p:grpSpPr>
          <a:xfrm>
            <a:off x="11751630" y="3484309"/>
            <a:ext cx="5469100" cy="4554790"/>
            <a:chOff x="12263298" y="3009914"/>
            <a:chExt cx="4957847" cy="4565119"/>
          </a:xfrm>
        </p:grpSpPr>
        <p:sp>
          <p:nvSpPr>
            <p:cNvPr id="24" name="Google Shape;1106;p63"/>
            <p:cNvSpPr/>
            <p:nvPr/>
          </p:nvSpPr>
          <p:spPr>
            <a:xfrm rot="10800000">
              <a:off x="12263298" y="3009914"/>
              <a:ext cx="4957847" cy="4565119"/>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08;p63"/>
            <p:cNvSpPr txBox="1"/>
            <p:nvPr/>
          </p:nvSpPr>
          <p:spPr>
            <a:xfrm>
              <a:off x="12525284" y="3086769"/>
              <a:ext cx="4539800" cy="4488264"/>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3800" dirty="0" err="1">
                  <a:solidFill>
                    <a:schemeClr val="dk1"/>
                  </a:solidFill>
                  <a:latin typeface="Arial"/>
                  <a:ea typeface="Arial"/>
                  <a:cs typeface="Arial"/>
                  <a:sym typeface="Arial"/>
                </a:rPr>
                <a:t>Chuẩn</a:t>
              </a:r>
              <a:r>
                <a:rPr lang="en-US" sz="3800" dirty="0">
                  <a:solidFill>
                    <a:schemeClr val="dk1"/>
                  </a:solidFill>
                  <a:latin typeface="Arial"/>
                  <a:ea typeface="Arial"/>
                  <a:cs typeface="Arial"/>
                  <a:sym typeface="Arial"/>
                </a:rPr>
                <a:t> </a:t>
              </a:r>
              <a:r>
                <a:rPr lang="en-US" sz="3800" dirty="0" err="1">
                  <a:solidFill>
                    <a:schemeClr val="dk1"/>
                  </a:solidFill>
                  <a:latin typeface="Arial"/>
                  <a:ea typeface="Arial"/>
                  <a:cs typeface="Arial"/>
                  <a:sym typeface="Arial"/>
                </a:rPr>
                <a:t>bị</a:t>
              </a:r>
              <a:r>
                <a:rPr lang="en-US" sz="3800" dirty="0">
                  <a:solidFill>
                    <a:schemeClr val="dk1"/>
                  </a:solidFill>
                  <a:latin typeface="Arial"/>
                  <a:ea typeface="Arial"/>
                  <a:cs typeface="Arial"/>
                  <a:sym typeface="Arial"/>
                </a:rPr>
                <a:t> </a:t>
              </a:r>
              <a:r>
                <a:rPr lang="en-US" sz="3800" dirty="0" err="1">
                  <a:solidFill>
                    <a:schemeClr val="dk1"/>
                  </a:solidFill>
                  <a:latin typeface="Arial"/>
                  <a:ea typeface="Arial"/>
                  <a:cs typeface="Arial"/>
                  <a:sym typeface="Arial"/>
                </a:rPr>
                <a:t>bài</a:t>
              </a:r>
              <a:r>
                <a:rPr lang="en-US" sz="3800" dirty="0">
                  <a:solidFill>
                    <a:schemeClr val="dk1"/>
                  </a:solidFill>
                  <a:latin typeface="Arial"/>
                  <a:ea typeface="Arial"/>
                  <a:cs typeface="Arial"/>
                  <a:sym typeface="Arial"/>
                </a:rPr>
                <a:t> </a:t>
              </a:r>
              <a:r>
                <a:rPr lang="en-US" sz="3800" dirty="0" err="1">
                  <a:solidFill>
                    <a:schemeClr val="dk1"/>
                  </a:solidFill>
                  <a:latin typeface="Arial"/>
                  <a:ea typeface="Arial"/>
                  <a:cs typeface="Arial"/>
                  <a:sym typeface="Arial"/>
                </a:rPr>
                <a:t>mới</a:t>
              </a:r>
              <a:r>
                <a:rPr lang="en-US" sz="3800" dirty="0">
                  <a:solidFill>
                    <a:schemeClr val="dk1"/>
                  </a:solidFill>
                  <a:latin typeface="Arial"/>
                  <a:ea typeface="Arial"/>
                  <a:cs typeface="Arial"/>
                  <a:sym typeface="Arial"/>
                </a:rPr>
                <a:t>: </a:t>
              </a:r>
              <a:r>
                <a:rPr lang="en-US" sz="3800" b="1" i="1" dirty="0">
                  <a:solidFill>
                    <a:schemeClr val="dk1"/>
                  </a:solidFill>
                  <a:latin typeface="Arial"/>
                  <a:ea typeface="Arial"/>
                  <a:cs typeface="Arial"/>
                  <a:sym typeface="Arial"/>
                </a:rPr>
                <a:t>“</a:t>
              </a:r>
              <a:r>
                <a:rPr lang="en-US" sz="3800" b="1" i="1" dirty="0" err="1">
                  <a:solidFill>
                    <a:schemeClr val="dk1"/>
                  </a:solidFill>
                  <a:latin typeface="Arial"/>
                  <a:ea typeface="Arial"/>
                  <a:cs typeface="Arial"/>
                  <a:sym typeface="Arial"/>
                </a:rPr>
                <a:t>Bài</a:t>
              </a:r>
              <a:r>
                <a:rPr lang="en-US" sz="3800" b="1" i="1" dirty="0">
                  <a:solidFill>
                    <a:schemeClr val="dk1"/>
                  </a:solidFill>
                  <a:latin typeface="Arial"/>
                  <a:ea typeface="Arial"/>
                  <a:cs typeface="Arial"/>
                  <a:sym typeface="Arial"/>
                </a:rPr>
                <a:t> 2</a:t>
              </a:r>
              <a:r>
                <a:rPr lang="en-US" sz="3800" b="1" i="1">
                  <a:solidFill>
                    <a:schemeClr val="dk1"/>
                  </a:solidFill>
                  <a:latin typeface="Arial"/>
                  <a:ea typeface="Arial"/>
                  <a:cs typeface="Arial"/>
                  <a:sym typeface="Arial"/>
                </a:rPr>
                <a:t>: </a:t>
              </a:r>
              <a:r>
                <a:rPr lang="en-US" sz="3800" b="1" i="1" smtClean="0">
                  <a:solidFill>
                    <a:schemeClr val="dk1"/>
                  </a:solidFill>
                  <a:latin typeface="Arial"/>
                  <a:ea typeface="Arial"/>
                  <a:cs typeface="Arial"/>
                  <a:sym typeface="Arial"/>
                </a:rPr>
                <a:t>Phương trình bậc nhất hai ẩn. Hệ hai phương trình bậc nhất hai ẩn”.</a:t>
              </a:r>
              <a:endParaRPr sz="3800" b="1" i="1" dirty="0">
                <a:solidFill>
                  <a:schemeClr val="dk1"/>
                </a:solidFill>
                <a:latin typeface="Calibri"/>
                <a:ea typeface="Calibri"/>
                <a:cs typeface="Calibri"/>
                <a:sym typeface="Calibri"/>
              </a:endParaRPr>
            </a:p>
          </p:txBody>
        </p:sp>
      </p:grpSp>
      <p:grpSp>
        <p:nvGrpSpPr>
          <p:cNvPr id="29" name="Group 28"/>
          <p:cNvGrpSpPr/>
          <p:nvPr/>
        </p:nvGrpSpPr>
        <p:grpSpPr>
          <a:xfrm>
            <a:off x="4572000" y="1025690"/>
            <a:ext cx="9220200" cy="14478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5"/>
            <p:cNvSpPr txBox="1"/>
            <p:nvPr/>
          </p:nvSpPr>
          <p:spPr>
            <a:xfrm>
              <a:off x="5638800" y="310816"/>
              <a:ext cx="8539951" cy="1231106"/>
            </a:xfrm>
            <a:prstGeom prst="rect">
              <a:avLst/>
            </a:prstGeom>
          </p:spPr>
          <p:txBody>
            <a:bodyPr wrap="square" lIns="0" tIns="0" rIns="0" bIns="0" rtlCol="0" anchor="t">
              <a:spAutoFit/>
            </a:bodyPr>
            <a:lstStyle/>
            <a:p>
              <a:pPr algn="ctr">
                <a:lnSpc>
                  <a:spcPts val="9600"/>
                </a:lnSpc>
              </a:pPr>
              <a:r>
                <a:rPr lang="en-US" sz="6000" b="1">
                  <a:latin typeface="Arial" panose="020B0604020202020204" pitchFamily="34" charset="0"/>
                  <a:cs typeface="Arial" panose="020B0604020202020204" pitchFamily="34" charset="0"/>
                </a:rPr>
                <a:t>HƯỚNG DẪN VỀ NHÀ</a:t>
              </a:r>
              <a:endParaRPr lang="en-US" sz="6000" b="1" dirty="0">
                <a:latin typeface="Arial" panose="020B0604020202020204" pitchFamily="34" charset="0"/>
                <a:cs typeface="Arial" panose="020B0604020202020204" pitchFamily="34" charset="0"/>
              </a:endParaRPr>
            </a:p>
          </p:txBody>
        </p:sp>
      </p:grpSp>
      <p:pic>
        <p:nvPicPr>
          <p:cNvPr id="33" name="Picture 6"/>
          <p:cNvPicPr>
            <a:picLocks noChangeAspect="1"/>
          </p:cNvPicPr>
          <p:nvPr/>
        </p:nvPicPr>
        <p:blipFill>
          <a:blip r:embed="rId3"/>
          <a:srcRect/>
          <a:stretch>
            <a:fillRect/>
          </a:stretch>
        </p:blipFill>
        <p:spPr>
          <a:xfrm>
            <a:off x="15925800" y="201996"/>
            <a:ext cx="1894621" cy="1960798"/>
          </a:xfrm>
          <a:prstGeom prst="rect">
            <a:avLst/>
          </a:prstGeom>
        </p:spPr>
      </p:pic>
      <p:pic>
        <p:nvPicPr>
          <p:cNvPr id="34" name="Picture 7"/>
          <p:cNvPicPr>
            <a:picLocks noChangeAspect="1"/>
          </p:cNvPicPr>
          <p:nvPr/>
        </p:nvPicPr>
        <p:blipFill>
          <a:blip r:embed="rId4"/>
          <a:srcRect/>
          <a:stretch>
            <a:fillRect/>
          </a:stretch>
        </p:blipFill>
        <p:spPr>
          <a:xfrm>
            <a:off x="2819400" y="8361947"/>
            <a:ext cx="4383276" cy="4114800"/>
          </a:xfrm>
          <a:prstGeom prst="rect">
            <a:avLst/>
          </a:prstGeom>
        </p:spPr>
      </p:pic>
      <p:pic>
        <p:nvPicPr>
          <p:cNvPr id="35" name="Picture 5"/>
          <p:cNvPicPr>
            <a:picLocks noChangeAspect="1"/>
          </p:cNvPicPr>
          <p:nvPr/>
        </p:nvPicPr>
        <p:blipFill>
          <a:blip r:embed="rId5"/>
          <a:srcRect/>
          <a:stretch>
            <a:fillRect/>
          </a:stretch>
        </p:blipFill>
        <p:spPr>
          <a:xfrm>
            <a:off x="-1513390" y="708335"/>
            <a:ext cx="3026780" cy="2761937"/>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905000" y="1034133"/>
            <a:ext cx="14935200" cy="8561051"/>
          </a:xfrm>
          <a:prstGeom prst="rect">
            <a:avLst/>
          </a:prstGeom>
        </p:spPr>
      </p:pic>
      <p:sp>
        <p:nvSpPr>
          <p:cNvPr id="20" name="Google Shape;132;p3"/>
          <p:cNvSpPr/>
          <p:nvPr/>
        </p:nvSpPr>
        <p:spPr>
          <a:xfrm>
            <a:off x="2286000" y="1638300"/>
            <a:ext cx="14173200" cy="3139281"/>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6600" b="1">
                <a:solidFill>
                  <a:schemeClr val="lt1"/>
                </a:solidFill>
                <a:latin typeface="Arial"/>
                <a:ea typeface="Arial"/>
                <a:cs typeface="Arial"/>
                <a:sym typeface="Arial"/>
              </a:rPr>
              <a:t>CHƯƠNG </a:t>
            </a:r>
            <a:r>
              <a:rPr lang="en-US" sz="6600" b="1" dirty="0">
                <a:solidFill>
                  <a:schemeClr val="lt1"/>
                </a:solidFill>
                <a:latin typeface="Arial"/>
                <a:ea typeface="Arial"/>
                <a:cs typeface="Arial"/>
                <a:sym typeface="Arial"/>
              </a:rPr>
              <a:t>1</a:t>
            </a:r>
            <a:r>
              <a:rPr lang="vi-VN" sz="6600" b="1" smtClean="0">
                <a:solidFill>
                  <a:schemeClr val="lt1"/>
                </a:solidFill>
                <a:latin typeface="Arial"/>
                <a:ea typeface="Arial"/>
                <a:cs typeface="Arial"/>
                <a:sym typeface="Arial"/>
              </a:rPr>
              <a:t>: </a:t>
            </a:r>
            <a:r>
              <a:rPr lang="en-US" sz="6600" b="1" smtClean="0">
                <a:solidFill>
                  <a:schemeClr val="lt1"/>
                </a:solidFill>
                <a:latin typeface="Arial"/>
                <a:ea typeface="Arial"/>
                <a:cs typeface="Arial"/>
                <a:sym typeface="Arial"/>
              </a:rPr>
              <a:t>PHƯƠNG TRÌNH VÀ HỆ PHƯƠNG TRÌNH BẬC NHẤT</a:t>
            </a:r>
            <a:endParaRPr sz="6600" dirty="0">
              <a:solidFill>
                <a:schemeClr val="lt1"/>
              </a:solidFill>
              <a:latin typeface="Calibri"/>
              <a:ea typeface="Calibri"/>
              <a:cs typeface="Calibri"/>
              <a:sym typeface="Calibri"/>
            </a:endParaRPr>
          </a:p>
        </p:txBody>
      </p:sp>
      <p:sp>
        <p:nvSpPr>
          <p:cNvPr id="21" name="Google Shape;133;p3"/>
          <p:cNvSpPr/>
          <p:nvPr/>
        </p:nvSpPr>
        <p:spPr>
          <a:xfrm>
            <a:off x="2873804" y="4777581"/>
            <a:ext cx="13775896" cy="4662775"/>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6600" b="1" dirty="0">
                <a:solidFill>
                  <a:srgbClr val="FFFF00"/>
                </a:solidFill>
                <a:latin typeface="Arial"/>
                <a:ea typeface="Arial"/>
                <a:cs typeface="Arial"/>
                <a:sym typeface="Arial"/>
              </a:rPr>
              <a:t>BÀI 1</a:t>
            </a:r>
            <a:r>
              <a:rPr lang="en-US" sz="6600" b="1">
                <a:solidFill>
                  <a:srgbClr val="FFFF00"/>
                </a:solidFill>
                <a:latin typeface="Arial"/>
                <a:ea typeface="Arial"/>
                <a:cs typeface="Arial"/>
                <a:sym typeface="Arial"/>
              </a:rPr>
              <a:t>: </a:t>
            </a:r>
            <a:r>
              <a:rPr lang="en-US" sz="6600" b="1" smtClean="0">
                <a:solidFill>
                  <a:srgbClr val="FFFF00"/>
                </a:solidFill>
                <a:latin typeface="Arial"/>
                <a:ea typeface="Arial"/>
                <a:cs typeface="Arial"/>
                <a:sym typeface="Arial"/>
              </a:rPr>
              <a:t>PHƯƠNG TRÌNH QUY VỀ PHƯƠNG TRÌNH BẬC NHẤT </a:t>
            </a:r>
          </a:p>
          <a:p>
            <a:pPr lvl="0" algn="ctr">
              <a:lnSpc>
                <a:spcPct val="150000"/>
              </a:lnSpc>
            </a:pPr>
            <a:r>
              <a:rPr lang="en-US" sz="6600" b="1" smtClean="0">
                <a:solidFill>
                  <a:srgbClr val="FFFF00"/>
                </a:solidFill>
                <a:latin typeface="Arial"/>
                <a:ea typeface="Arial"/>
                <a:cs typeface="Arial"/>
                <a:sym typeface="Arial"/>
              </a:rPr>
              <a:t>MỘT ẨN</a:t>
            </a:r>
            <a:endParaRPr sz="6600" b="1" dirty="0">
              <a:solidFill>
                <a:srgbClr val="FFFF00"/>
              </a:solidFill>
              <a:latin typeface="Calibri"/>
              <a:ea typeface="Calibri"/>
              <a:cs typeface="Calibri"/>
              <a:sym typeface="Calibri"/>
            </a:endParaRPr>
          </a:p>
        </p:txBody>
      </p:sp>
      <p:pic>
        <p:nvPicPr>
          <p:cNvPr id="5" name="Picture 4"/>
          <p:cNvPicPr>
            <a:picLocks noChangeAspect="1"/>
          </p:cNvPicPr>
          <p:nvPr/>
        </p:nvPicPr>
        <p:blipFill>
          <a:blip r:embed="rId3"/>
          <a:stretch>
            <a:fillRect/>
          </a:stretch>
        </p:blipFill>
        <p:spPr>
          <a:xfrm>
            <a:off x="0" y="4979960"/>
            <a:ext cx="3339640" cy="4895236"/>
          </a:xfrm>
          <a:prstGeom prst="rect">
            <a:avLst/>
          </a:prstGeom>
        </p:spPr>
      </p:pic>
      <p:pic>
        <p:nvPicPr>
          <p:cNvPr id="12" name="Picture 4"/>
          <p:cNvPicPr>
            <a:picLocks noChangeAspect="1"/>
          </p:cNvPicPr>
          <p:nvPr/>
        </p:nvPicPr>
        <p:blipFill>
          <a:blip r:embed="rId4"/>
          <a:srcRect/>
          <a:stretch>
            <a:fillRect/>
          </a:stretch>
        </p:blipFill>
        <p:spPr>
          <a:xfrm flipH="1">
            <a:off x="14666613" y="210037"/>
            <a:ext cx="3478543" cy="1917547"/>
          </a:xfrm>
          <a:prstGeom prst="rect">
            <a:avLst/>
          </a:prstGeom>
        </p:spPr>
      </p:pic>
    </p:spTree>
  </p:cSld>
  <p:clrMapOvr>
    <a:masterClrMapping/>
  </p:clrMapOvr>
  <p:transition spd="med">
    <p:comb/>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36294" y="1257300"/>
            <a:ext cx="15087600" cy="6202996"/>
          </a:xfrm>
          <a:prstGeom prst="rect">
            <a:avLst/>
          </a:prstGeom>
        </p:spPr>
      </p:pic>
      <p:pic>
        <p:nvPicPr>
          <p:cNvPr id="7" name="Picture 6"/>
          <p:cNvPicPr>
            <a:picLocks noChangeAspect="1"/>
          </p:cNvPicPr>
          <p:nvPr/>
        </p:nvPicPr>
        <p:blipFill>
          <a:blip r:embed="rId4"/>
          <a:stretch>
            <a:fillRect/>
          </a:stretch>
        </p:blipFill>
        <p:spPr>
          <a:xfrm>
            <a:off x="0" y="5886138"/>
            <a:ext cx="6096000" cy="5880713"/>
          </a:xfrm>
          <a:prstGeom prst="rect">
            <a:avLst/>
          </a:prstGeom>
        </p:spPr>
      </p:pic>
      <p:pic>
        <p:nvPicPr>
          <p:cNvPr id="10" name="Picture 6"/>
          <p:cNvPicPr>
            <a:picLocks noChangeAspect="1"/>
          </p:cNvPicPr>
          <p:nvPr/>
        </p:nvPicPr>
        <p:blipFill>
          <a:blip r:embed="rId5">
            <a:duotone>
              <a:schemeClr val="accent3">
                <a:shade val="45000"/>
                <a:satMod val="135000"/>
              </a:schemeClr>
              <a:prstClr val="white"/>
            </a:duotone>
          </a:blip>
          <a:srcRect/>
          <a:stretch>
            <a:fillRect/>
          </a:stretch>
        </p:blipFill>
        <p:spPr>
          <a:xfrm flipH="1">
            <a:off x="14876702" y="565688"/>
            <a:ext cx="1734898" cy="1795496"/>
          </a:xfrm>
          <a:prstGeom prst="rect">
            <a:avLst/>
          </a:prstGeom>
        </p:spPr>
      </p:pic>
      <p:pic>
        <p:nvPicPr>
          <p:cNvPr id="11" name="Picture 5"/>
          <p:cNvPicPr>
            <a:picLocks noChangeAspect="1"/>
          </p:cNvPicPr>
          <p:nvPr/>
        </p:nvPicPr>
        <p:blipFill>
          <a:blip r:embed="rId6"/>
          <a:srcRect/>
          <a:stretch>
            <a:fillRect/>
          </a:stretch>
        </p:blipFill>
        <p:spPr>
          <a:xfrm>
            <a:off x="15316200" y="7725314"/>
            <a:ext cx="4582210" cy="2285378"/>
          </a:xfrm>
          <a:prstGeom prst="rect">
            <a:avLst/>
          </a:prstGeom>
        </p:spPr>
      </p:pic>
      <p:sp>
        <p:nvSpPr>
          <p:cNvPr id="12" name="Rectangle 11"/>
          <p:cNvSpPr/>
          <p:nvPr/>
        </p:nvSpPr>
        <p:spPr>
          <a:xfrm>
            <a:off x="2664994" y="2122049"/>
            <a:ext cx="13030200" cy="3554819"/>
          </a:xfrm>
          <a:prstGeom prst="rect">
            <a:avLst/>
          </a:prstGeom>
        </p:spPr>
        <p:txBody>
          <a:bodyPr wrap="square">
            <a:spAutoFit/>
          </a:bodyPr>
          <a:lstStyle/>
          <a:p>
            <a:pPr lvl="0" algn="ctr">
              <a:lnSpc>
                <a:spcPct val="150000"/>
              </a:lnSpc>
            </a:pPr>
            <a:r>
              <a:rPr lang="en-US" sz="7500" b="1" dirty="0">
                <a:solidFill>
                  <a:schemeClr val="bg1"/>
                </a:solidFill>
                <a:latin typeface="Arial" panose="020B0604020202020204" pitchFamily="34" charset="0"/>
                <a:cs typeface="Arial" panose="020B0604020202020204" pitchFamily="34" charset="0"/>
              </a:rPr>
              <a:t>CẢM ƠN CÁC EM </a:t>
            </a:r>
          </a:p>
          <a:p>
            <a:pPr lvl="0" algn="ctr">
              <a:lnSpc>
                <a:spcPct val="150000"/>
              </a:lnSpc>
            </a:pPr>
            <a:r>
              <a:rPr lang="en-US" sz="7500" b="1" dirty="0">
                <a:solidFill>
                  <a:schemeClr val="bg1"/>
                </a:solidFill>
                <a:latin typeface="Arial" panose="020B0604020202020204" pitchFamily="34" charset="0"/>
                <a:cs typeface="Arial" panose="020B0604020202020204" pitchFamily="34" charset="0"/>
              </a:rPr>
              <a:t>ĐÃ LẮNG NGHE BÀI HỌC!</a:t>
            </a:r>
          </a:p>
        </p:txBody>
      </p:sp>
    </p:spTree>
    <p:extLst>
      <p:ext uri="{BB962C8B-B14F-4D97-AF65-F5344CB8AC3E}">
        <p14:creationId xmlns:p14="http://schemas.microsoft.com/office/powerpoint/2010/main" val="1521356636"/>
      </p:ext>
    </p:extLst>
  </p:cSld>
  <p:clrMapOvr>
    <a:masterClrMapping/>
  </p:clrMapOvr>
  <p:transition spd="med">
    <p:split orient="vert" dir="in"/>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13832001">
            <a:off x="14663310" y="-1632802"/>
            <a:ext cx="6083278" cy="4220274"/>
          </a:xfrm>
          <a:prstGeom prst="rect">
            <a:avLst/>
          </a:prstGeom>
        </p:spPr>
      </p:pic>
      <mc:AlternateContent xmlns:mc="http://schemas.openxmlformats.org/markup-compatibility/2006" xmlns:a14="http://schemas.microsoft.com/office/drawing/2010/main">
        <mc:Choice Requires="a14">
          <p:sp>
            <p:nvSpPr>
              <p:cNvPr id="14" name="Rectangle 13"/>
              <p:cNvSpPr/>
              <p:nvPr/>
            </p:nvSpPr>
            <p:spPr>
              <a:xfrm>
                <a:off x="5494616" y="3676124"/>
                <a:ext cx="12564784" cy="2169825"/>
              </a:xfrm>
              <a:prstGeom prst="rect">
                <a:avLst/>
              </a:prstGeom>
            </p:spPr>
            <p:txBody>
              <a:bodyPr wrap="square">
                <a:spAutoFit/>
              </a:bodyPr>
              <a:lstStyle/>
              <a:p>
                <a:pPr algn="just">
                  <a:lnSpc>
                    <a:spcPct val="150000"/>
                  </a:lnSpc>
                  <a:tabLst>
                    <a:tab pos="360045" algn="l"/>
                    <a:tab pos="720090" algn="l"/>
                  </a:tabLst>
                </a:pPr>
                <a:r>
                  <a:rPr lang="nl-NL" sz="4500" b="1" smtClean="0">
                    <a:latin typeface="Arial" panose="020B0604020202020204" pitchFamily="34" charset="0"/>
                    <a:ea typeface="Calibri" panose="020F0502020204030204" pitchFamily="34" charset="0"/>
                    <a:cs typeface="Arial" panose="020B0604020202020204" pitchFamily="34" charset="0"/>
                  </a:rPr>
                  <a:t>PHƯƠNG TRÌNH TÍCH CÓ DẠNG</a:t>
                </a:r>
              </a:p>
              <a:p>
                <a:pPr algn="just">
                  <a:lnSpc>
                    <a:spcPct val="150000"/>
                  </a:lnSpc>
                  <a:tabLst>
                    <a:tab pos="360045" algn="l"/>
                    <a:tab pos="720090" algn="l"/>
                  </a:tabLst>
                </a:pPr>
                <a:r>
                  <a:rPr lang="nl-NL" sz="4500" b="1" smtClean="0">
                    <a:latin typeface="Arial" panose="020B0604020202020204" pitchFamily="34" charset="0"/>
                    <a:ea typeface="Calibri" panose="020F0502020204030204" pitchFamily="34" charset="0"/>
                    <a:cs typeface="Arial" panose="020B0604020202020204" pitchFamily="34" charset="0"/>
                  </a:rPr>
                  <a:t>(ax + b)(cx + d) = 0 (</a:t>
                </a:r>
                <a14:m>
                  <m:oMath xmlns:m="http://schemas.openxmlformats.org/officeDocument/2006/math">
                    <m:r>
                      <a:rPr lang="en-US" sz="4500" b="1" i="0" smtClean="0">
                        <a:latin typeface="Cambria Math" panose="02040503050406030204" pitchFamily="18" charset="0"/>
                        <a:ea typeface="Cambria Math" panose="02040503050406030204" pitchFamily="18" charset="0"/>
                        <a:cs typeface="Arial" panose="020B0604020202020204" pitchFamily="34" charset="0"/>
                      </a:rPr>
                      <m:t>𝐚</m:t>
                    </m:r>
                    <m:r>
                      <a:rPr lang="nl-NL" sz="4500" b="1" i="1" smtClean="0">
                        <a:latin typeface="Cambria Math" panose="02040503050406030204" pitchFamily="18" charset="0"/>
                        <a:ea typeface="Cambria Math" panose="02040503050406030204" pitchFamily="18" charset="0"/>
                        <a:cs typeface="Arial" panose="020B0604020202020204" pitchFamily="34" charset="0"/>
                      </a:rPr>
                      <m:t>≠</m:t>
                    </m:r>
                    <m:r>
                      <a:rPr lang="en-US" sz="4500" b="1" i="1" smtClean="0">
                        <a:latin typeface="Cambria Math" panose="02040503050406030204" pitchFamily="18" charset="0"/>
                        <a:ea typeface="Cambria Math" panose="02040503050406030204" pitchFamily="18" charset="0"/>
                        <a:cs typeface="Arial" panose="020B0604020202020204" pitchFamily="34" charset="0"/>
                      </a:rPr>
                      <m:t>𝟎</m:t>
                    </m:r>
                    <m:r>
                      <a:rPr lang="en-US" sz="4500" b="1" i="1" smtClean="0">
                        <a:latin typeface="Cambria Math" panose="02040503050406030204" pitchFamily="18" charset="0"/>
                        <a:ea typeface="Cambria Math" panose="02040503050406030204" pitchFamily="18" charset="0"/>
                        <a:cs typeface="Arial" panose="020B0604020202020204" pitchFamily="34" charset="0"/>
                      </a:rPr>
                      <m:t>;</m:t>
                    </m:r>
                    <m:r>
                      <a:rPr lang="en-US" sz="4500" b="1" i="1" smtClean="0">
                        <a:latin typeface="Cambria Math" panose="02040503050406030204" pitchFamily="18" charset="0"/>
                        <a:ea typeface="Cambria Math" panose="02040503050406030204" pitchFamily="18" charset="0"/>
                        <a:cs typeface="Arial" panose="020B0604020202020204" pitchFamily="34" charset="0"/>
                      </a:rPr>
                      <m:t>𝒃</m:t>
                    </m:r>
                    <m:r>
                      <a:rPr lang="en-US" sz="4500" b="1" i="1" smtClean="0">
                        <a:latin typeface="Cambria Math" panose="02040503050406030204" pitchFamily="18" charset="0"/>
                        <a:ea typeface="Cambria Math" panose="02040503050406030204" pitchFamily="18" charset="0"/>
                        <a:cs typeface="Arial" panose="020B0604020202020204" pitchFamily="34" charset="0"/>
                      </a:rPr>
                      <m:t>≠</m:t>
                    </m:r>
                    <m:r>
                      <a:rPr lang="en-US" sz="4500" b="1" i="1" smtClean="0">
                        <a:latin typeface="Cambria Math" panose="02040503050406030204" pitchFamily="18" charset="0"/>
                        <a:ea typeface="Cambria Math" panose="02040503050406030204" pitchFamily="18" charset="0"/>
                        <a:cs typeface="Arial" panose="020B0604020202020204" pitchFamily="34" charset="0"/>
                      </a:rPr>
                      <m:t>𝟎</m:t>
                    </m:r>
                  </m:oMath>
                </a14:m>
                <a:r>
                  <a:rPr lang="en-US" sz="4500" dirty="0" smtClean="0">
                    <a:effectLst/>
                    <a:latin typeface="Arial" panose="020B0604020202020204" pitchFamily="34" charset="0"/>
                    <a:ea typeface="Calibri" panose="020F0502020204030204" pitchFamily="34" charset="0"/>
                    <a:cs typeface="Arial" panose="020B0604020202020204" pitchFamily="34" charset="0"/>
                  </a:rPr>
                  <a:t>)</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5494616" y="3676124"/>
                <a:ext cx="12564784" cy="2169825"/>
              </a:xfrm>
              <a:prstGeom prst="rect">
                <a:avLst/>
              </a:prstGeom>
              <a:blipFill rotWithShape="0">
                <a:blip r:embed="rId3"/>
                <a:stretch>
                  <a:fillRect l="-2037" b="-7303"/>
                </a:stretch>
              </a:blipFill>
            </p:spPr>
            <p:txBody>
              <a:bodyPr/>
              <a:lstStyle/>
              <a:p>
                <a:r>
                  <a:rPr lang="en-US">
                    <a:noFill/>
                  </a:rPr>
                  <a:t> </a:t>
                </a:r>
              </a:p>
            </p:txBody>
          </p:sp>
        </mc:Fallback>
      </mc:AlternateContent>
      <p:sp>
        <p:nvSpPr>
          <p:cNvPr id="15" name="Rectangle 14"/>
          <p:cNvSpPr/>
          <p:nvPr/>
        </p:nvSpPr>
        <p:spPr>
          <a:xfrm>
            <a:off x="5492619" y="6466860"/>
            <a:ext cx="9736383" cy="784830"/>
          </a:xfrm>
          <a:prstGeom prst="rect">
            <a:avLst/>
          </a:prstGeom>
        </p:spPr>
        <p:txBody>
          <a:bodyPr wrap="none">
            <a:spAutoFit/>
          </a:bodyPr>
          <a:lstStyle/>
          <a:p>
            <a:r>
              <a:rPr lang="nl-NL" sz="4500" b="1" smtClean="0">
                <a:latin typeface="Arial" panose="020B0604020202020204" pitchFamily="34" charset="0"/>
                <a:ea typeface="Calibri" panose="020F0502020204030204" pitchFamily="34" charset="0"/>
                <a:cs typeface="Arial" panose="020B0604020202020204" pitchFamily="34" charset="0"/>
              </a:rPr>
              <a:t>PHƯƠNG TRÌNH CHỨA ẨN Ở MẪU</a:t>
            </a:r>
            <a:endParaRPr lang="en-US" sz="4500" dirty="0">
              <a:latin typeface="Arial" panose="020B0604020202020204" pitchFamily="34" charset="0"/>
              <a:cs typeface="Arial" panose="020B0604020202020204" pitchFamily="34" charset="0"/>
            </a:endParaRPr>
          </a:p>
        </p:txBody>
      </p:sp>
      <p:grpSp>
        <p:nvGrpSpPr>
          <p:cNvPr id="20" name="Group 19"/>
          <p:cNvGrpSpPr/>
          <p:nvPr/>
        </p:nvGrpSpPr>
        <p:grpSpPr>
          <a:xfrm>
            <a:off x="5029200" y="766792"/>
            <a:ext cx="8203627" cy="1447800"/>
            <a:chOff x="5341755" y="254955"/>
            <a:chExt cx="8203627" cy="1447800"/>
          </a:xfrm>
        </p:grpSpPr>
        <p:sp>
          <p:nvSpPr>
            <p:cNvPr id="21" name="Rounded Rectangle 20"/>
            <p:cNvSpPr/>
            <p:nvPr/>
          </p:nvSpPr>
          <p:spPr>
            <a:xfrm>
              <a:off x="5341755" y="254955"/>
              <a:ext cx="82036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5"/>
            <p:cNvSpPr txBox="1"/>
            <p:nvPr/>
          </p:nvSpPr>
          <p:spPr>
            <a:xfrm>
              <a:off x="5638800" y="342900"/>
              <a:ext cx="7634439" cy="1231106"/>
            </a:xfrm>
            <a:prstGeom prst="rect">
              <a:avLst/>
            </a:prstGeom>
          </p:spPr>
          <p:txBody>
            <a:bodyPr wrap="square"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NỘI</a:t>
              </a:r>
              <a:r>
                <a:rPr kumimoji="0" lang="en-US" sz="6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DUNG BÀI HỌC</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6" name="Picture 5"/>
          <p:cNvPicPr>
            <a:picLocks noChangeAspect="1"/>
          </p:cNvPicPr>
          <p:nvPr/>
        </p:nvPicPr>
        <p:blipFill>
          <a:blip r:embed="rId4"/>
          <a:stretch>
            <a:fillRect/>
          </a:stretch>
        </p:blipFill>
        <p:spPr>
          <a:xfrm>
            <a:off x="14173200" y="7315412"/>
            <a:ext cx="3087506" cy="2593735"/>
          </a:xfrm>
          <a:prstGeom prst="rect">
            <a:avLst/>
          </a:prstGeom>
        </p:spPr>
      </p:pic>
      <p:pic>
        <p:nvPicPr>
          <p:cNvPr id="7" name="Picture 6"/>
          <p:cNvPicPr>
            <a:picLocks noChangeAspect="1"/>
          </p:cNvPicPr>
          <p:nvPr/>
        </p:nvPicPr>
        <p:blipFill>
          <a:blip r:embed="rId5"/>
          <a:stretch>
            <a:fillRect/>
          </a:stretch>
        </p:blipFill>
        <p:spPr>
          <a:xfrm>
            <a:off x="609600" y="571500"/>
            <a:ext cx="1066800" cy="1145177"/>
          </a:xfrm>
          <a:prstGeom prst="rect">
            <a:avLst/>
          </a:prstGeom>
        </p:spPr>
      </p:pic>
      <p:grpSp>
        <p:nvGrpSpPr>
          <p:cNvPr id="24" name="Group 23"/>
          <p:cNvGrpSpPr/>
          <p:nvPr/>
        </p:nvGrpSpPr>
        <p:grpSpPr>
          <a:xfrm>
            <a:off x="4086239" y="3676124"/>
            <a:ext cx="1236936" cy="1155973"/>
            <a:chOff x="2315060" y="3149849"/>
            <a:chExt cx="1236936" cy="1155973"/>
          </a:xfrm>
        </p:grpSpPr>
        <p:pic>
          <p:nvPicPr>
            <p:cNvPr id="25" name="Picture 2"/>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1</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7" name="Group 26"/>
          <p:cNvGrpSpPr/>
          <p:nvPr/>
        </p:nvGrpSpPr>
        <p:grpSpPr>
          <a:xfrm>
            <a:off x="4066186" y="6185507"/>
            <a:ext cx="1236936" cy="1155973"/>
            <a:chOff x="2315060" y="3149849"/>
            <a:chExt cx="1236936" cy="1155973"/>
          </a:xfrm>
        </p:grpSpPr>
        <p:pic>
          <p:nvPicPr>
            <p:cNvPr id="28" name="Picture 2"/>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9"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2</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18002512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4"/>
          <p:cNvGrpSpPr/>
          <p:nvPr/>
        </p:nvGrpSpPr>
        <p:grpSpPr>
          <a:xfrm>
            <a:off x="2286000" y="1790700"/>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0708999">
            <a:off x="16433972" y="389360"/>
            <a:ext cx="1184128" cy="1741365"/>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4461252" y="1866900"/>
                <a:ext cx="12564784" cy="2169825"/>
              </a:xfrm>
              <a:prstGeom prst="rect">
                <a:avLst/>
              </a:prstGeom>
            </p:spPr>
            <p:txBody>
              <a:bodyPr wrap="square">
                <a:spAutoFit/>
              </a:bodyPr>
              <a:lstStyle/>
              <a:p>
                <a:pPr algn="just">
                  <a:lnSpc>
                    <a:spcPct val="150000"/>
                  </a:lnSpc>
                  <a:tabLst>
                    <a:tab pos="360045" algn="l"/>
                    <a:tab pos="720090" algn="l"/>
                  </a:tabLst>
                </a:pPr>
                <a:r>
                  <a:rPr lang="nl-NL" sz="4500" b="1" smtClean="0">
                    <a:latin typeface="Arial" panose="020B0604020202020204" pitchFamily="34" charset="0"/>
                    <a:ea typeface="Calibri" panose="020F0502020204030204" pitchFamily="34" charset="0"/>
                    <a:cs typeface="Arial" panose="020B0604020202020204" pitchFamily="34" charset="0"/>
                  </a:rPr>
                  <a:t>I. PHƯƠNG TRÌNH TÍCH CÓ DẠNG</a:t>
                </a:r>
              </a:p>
              <a:p>
                <a:pPr algn="just">
                  <a:lnSpc>
                    <a:spcPct val="150000"/>
                  </a:lnSpc>
                  <a:tabLst>
                    <a:tab pos="360045" algn="l"/>
                    <a:tab pos="720090" algn="l"/>
                  </a:tabLst>
                </a:pPr>
                <a:r>
                  <a:rPr lang="nl-NL" sz="4500" b="1" smtClean="0">
                    <a:latin typeface="Arial" panose="020B0604020202020204" pitchFamily="34" charset="0"/>
                    <a:ea typeface="Calibri" panose="020F0502020204030204" pitchFamily="34" charset="0"/>
                    <a:cs typeface="Arial" panose="020B0604020202020204" pitchFamily="34" charset="0"/>
                  </a:rPr>
                  <a:t>(ax + b)(cx + d) = 0 (</a:t>
                </a:r>
                <a14:m>
                  <m:oMath xmlns:m="http://schemas.openxmlformats.org/officeDocument/2006/math">
                    <m:r>
                      <a:rPr lang="en-US" sz="4500" b="1" i="0" smtClean="0">
                        <a:latin typeface="Cambria Math" panose="02040503050406030204" pitchFamily="18" charset="0"/>
                        <a:ea typeface="Cambria Math" panose="02040503050406030204" pitchFamily="18" charset="0"/>
                        <a:cs typeface="Arial" panose="020B0604020202020204" pitchFamily="34" charset="0"/>
                      </a:rPr>
                      <m:t>𝐚</m:t>
                    </m:r>
                    <m:r>
                      <a:rPr lang="nl-NL" sz="4500" b="1" i="1" smtClean="0">
                        <a:latin typeface="Cambria Math" panose="02040503050406030204" pitchFamily="18" charset="0"/>
                        <a:ea typeface="Cambria Math" panose="02040503050406030204" pitchFamily="18" charset="0"/>
                        <a:cs typeface="Arial" panose="020B0604020202020204" pitchFamily="34" charset="0"/>
                      </a:rPr>
                      <m:t>≠</m:t>
                    </m:r>
                    <m:r>
                      <a:rPr lang="en-US" sz="4500" b="1" i="1" smtClean="0">
                        <a:latin typeface="Cambria Math" panose="02040503050406030204" pitchFamily="18" charset="0"/>
                        <a:ea typeface="Cambria Math" panose="02040503050406030204" pitchFamily="18" charset="0"/>
                        <a:cs typeface="Arial" panose="020B0604020202020204" pitchFamily="34" charset="0"/>
                      </a:rPr>
                      <m:t>𝟎</m:t>
                    </m:r>
                    <m:r>
                      <a:rPr lang="en-US" sz="4500" b="1" i="1" smtClean="0">
                        <a:latin typeface="Cambria Math" panose="02040503050406030204" pitchFamily="18" charset="0"/>
                        <a:ea typeface="Cambria Math" panose="02040503050406030204" pitchFamily="18" charset="0"/>
                        <a:cs typeface="Arial" panose="020B0604020202020204" pitchFamily="34" charset="0"/>
                      </a:rPr>
                      <m:t>;</m:t>
                    </m:r>
                    <m:r>
                      <a:rPr lang="en-US" sz="4500" b="1" i="1" smtClean="0">
                        <a:latin typeface="Cambria Math" panose="02040503050406030204" pitchFamily="18" charset="0"/>
                        <a:ea typeface="Cambria Math" panose="02040503050406030204" pitchFamily="18" charset="0"/>
                        <a:cs typeface="Arial" panose="020B0604020202020204" pitchFamily="34" charset="0"/>
                      </a:rPr>
                      <m:t>𝒃</m:t>
                    </m:r>
                    <m:r>
                      <a:rPr lang="en-US" sz="4500" b="1" i="1" smtClean="0">
                        <a:latin typeface="Cambria Math" panose="02040503050406030204" pitchFamily="18" charset="0"/>
                        <a:ea typeface="Cambria Math" panose="02040503050406030204" pitchFamily="18" charset="0"/>
                        <a:cs typeface="Arial" panose="020B0604020202020204" pitchFamily="34" charset="0"/>
                      </a:rPr>
                      <m:t>≠</m:t>
                    </m:r>
                    <m:r>
                      <a:rPr lang="en-US" sz="4500" b="1" i="1" smtClean="0">
                        <a:latin typeface="Cambria Math" panose="02040503050406030204" pitchFamily="18" charset="0"/>
                        <a:ea typeface="Cambria Math" panose="02040503050406030204" pitchFamily="18" charset="0"/>
                        <a:cs typeface="Arial" panose="020B0604020202020204" pitchFamily="34" charset="0"/>
                      </a:rPr>
                      <m:t>𝟎</m:t>
                    </m:r>
                  </m:oMath>
                </a14:m>
                <a:r>
                  <a:rPr lang="en-US" sz="4500" dirty="0" smtClean="0">
                    <a:effectLst/>
                    <a:latin typeface="Arial" panose="020B0604020202020204" pitchFamily="34" charset="0"/>
                    <a:ea typeface="Calibri" panose="020F0502020204030204" pitchFamily="34" charset="0"/>
                    <a:cs typeface="Arial" panose="020B0604020202020204" pitchFamily="34" charset="0"/>
                  </a:rPr>
                  <a:t>)</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4461252" y="1866900"/>
                <a:ext cx="12564784" cy="2169825"/>
              </a:xfrm>
              <a:prstGeom prst="rect">
                <a:avLst/>
              </a:prstGeom>
              <a:blipFill rotWithShape="0">
                <a:blip r:embed="rId9"/>
                <a:stretch>
                  <a:fillRect l="-2038" b="-7303"/>
                </a:stretch>
              </a:blipFill>
            </p:spPr>
            <p:txBody>
              <a:bodyPr/>
              <a:lstStyle/>
              <a:p>
                <a:r>
                  <a:rPr lang="en-US">
                    <a:noFill/>
                  </a:rPr>
                  <a:t> </a:t>
                </a:r>
              </a:p>
            </p:txBody>
          </p:sp>
        </mc:Fallback>
      </mc:AlternateContent>
    </p:spTree>
    <p:extLst>
      <p:ext uri="{BB962C8B-B14F-4D97-AF65-F5344CB8AC3E}">
        <p14:creationId xmlns:p14="http://schemas.microsoft.com/office/powerpoint/2010/main" val="2380327662"/>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sp>
        <p:nvSpPr>
          <p:cNvPr id="16" name="Google Shape;169;p5"/>
          <p:cNvSpPr/>
          <p:nvPr/>
        </p:nvSpPr>
        <p:spPr>
          <a:xfrm>
            <a:off x="927872" y="464066"/>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smtClean="0">
                <a:solidFill>
                  <a:schemeClr val="lt1"/>
                </a:solidFill>
                <a:latin typeface="Arial"/>
                <a:ea typeface="Arial"/>
                <a:cs typeface="Arial"/>
                <a:sym typeface="Arial"/>
              </a:rPr>
              <a:t>HĐ1</a:t>
            </a:r>
            <a:endParaRPr sz="3600" b="1" dirty="0">
              <a:solidFill>
                <a:schemeClr val="lt1"/>
              </a:solidFill>
              <a:latin typeface="Arial"/>
              <a:ea typeface="Arial"/>
              <a:cs typeface="Arial"/>
              <a:sym typeface="Arial"/>
            </a:endParaRPr>
          </a:p>
        </p:txBody>
      </p:sp>
      <p:pic>
        <p:nvPicPr>
          <p:cNvPr id="37" name="Picture 36"/>
          <p:cNvPicPr>
            <a:picLocks noChangeAspect="1"/>
          </p:cNvPicPr>
          <p:nvPr/>
        </p:nvPicPr>
        <p:blipFill>
          <a:blip r:embed="rId3"/>
          <a:stretch>
            <a:fillRect/>
          </a:stretch>
        </p:blipFill>
        <p:spPr>
          <a:xfrm>
            <a:off x="15887099" y="8280547"/>
            <a:ext cx="1998114" cy="1439883"/>
          </a:xfrm>
          <a:prstGeom prst="rect">
            <a:avLst/>
          </a:prstGeom>
        </p:spPr>
      </p:pic>
      <p:pic>
        <p:nvPicPr>
          <p:cNvPr id="39"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 xmlns:a16="http://schemas.microsoft.com/office/drawing/2014/main" id="{3B50C682-A76A-4790-96DE-BCC283BECCC8}"/>
              </a:ext>
            </a:extLst>
          </p:cNvPr>
          <p:cNvSpPr txBox="1"/>
          <p:nvPr/>
        </p:nvSpPr>
        <p:spPr>
          <a:xfrm>
            <a:off x="685800" y="1965870"/>
            <a:ext cx="16459200" cy="646331"/>
          </a:xfrm>
          <a:prstGeom prst="rect">
            <a:avLst/>
          </a:prstGeom>
          <a:noFill/>
        </p:spPr>
        <p:txBody>
          <a:bodyPr wrap="square">
            <a:spAutoFit/>
          </a:bodyPr>
          <a:lstStyle/>
          <a:p>
            <a:pPr algn="just"/>
            <a:r>
              <a:rPr lang="vi-VN" sz="3600"/>
              <a:t>a) Cho hai số thực u, v có tích uv = 0. Có nhận xét gì về giá trị của u, v</a:t>
            </a:r>
            <a:r>
              <a:rPr lang="vi-VN" sz="3600" smtClean="0"/>
              <a:t>?</a:t>
            </a:r>
            <a:endParaRPr lang="vi-VN" sz="3600"/>
          </a:p>
        </p:txBody>
      </p:sp>
      <p:sp>
        <p:nvSpPr>
          <p:cNvPr id="2" name="Rectangle 1"/>
          <p:cNvSpPr/>
          <p:nvPr/>
        </p:nvSpPr>
        <p:spPr>
          <a:xfrm>
            <a:off x="685800" y="2850495"/>
            <a:ext cx="16840200" cy="646331"/>
          </a:xfrm>
          <a:prstGeom prst="rect">
            <a:avLst/>
          </a:prstGeom>
        </p:spPr>
        <p:txBody>
          <a:bodyPr wrap="square">
            <a:spAutoFit/>
          </a:bodyPr>
          <a:lstStyle/>
          <a:p>
            <a:pPr algn="just"/>
            <a:r>
              <a:rPr lang="vi-VN" sz="3600"/>
              <a:t>b) Cho phương trình (</a:t>
            </a:r>
            <a:r>
              <a:rPr lang="vi-VN" sz="3600" i="1"/>
              <a:t>x</a:t>
            </a:r>
            <a:r>
              <a:rPr lang="vi-VN" sz="3600"/>
              <a:t> – 3)(2</a:t>
            </a:r>
            <a:r>
              <a:rPr lang="vi-VN" sz="3600" i="1"/>
              <a:t>x</a:t>
            </a:r>
            <a:r>
              <a:rPr lang="vi-VN" sz="3600"/>
              <a:t>+ 1) = 0</a:t>
            </a:r>
            <a:r>
              <a:rPr lang="vi-VN" sz="3600" smtClean="0"/>
              <a:t>.</a:t>
            </a:r>
            <a:endParaRPr lang="vi-VN" sz="3600"/>
          </a:p>
        </p:txBody>
      </p:sp>
      <p:sp>
        <p:nvSpPr>
          <p:cNvPr id="4" name="Rectangle 3"/>
          <p:cNvSpPr/>
          <p:nvPr/>
        </p:nvSpPr>
        <p:spPr>
          <a:xfrm>
            <a:off x="1077732" y="3725286"/>
            <a:ext cx="13114488" cy="646331"/>
          </a:xfrm>
          <a:prstGeom prst="rect">
            <a:avLst/>
          </a:prstGeom>
        </p:spPr>
        <p:txBody>
          <a:bodyPr wrap="none">
            <a:spAutoFit/>
          </a:bodyPr>
          <a:lstStyle/>
          <a:p>
            <a:pPr algn="just"/>
            <a:r>
              <a:rPr lang="vi-VN" sz="3600"/>
              <a:t>⦁ Hãy giải mỗi phương trình bậc nhất sau: x – 3 = 0; 2x + 1 = 0.</a:t>
            </a:r>
          </a:p>
        </p:txBody>
      </p:sp>
      <p:sp>
        <p:nvSpPr>
          <p:cNvPr id="5" name="Rectangle 4"/>
          <p:cNvSpPr/>
          <p:nvPr/>
        </p:nvSpPr>
        <p:spPr>
          <a:xfrm>
            <a:off x="1067572" y="4724572"/>
            <a:ext cx="16383000" cy="1200329"/>
          </a:xfrm>
          <a:prstGeom prst="rect">
            <a:avLst/>
          </a:prstGeom>
        </p:spPr>
        <p:txBody>
          <a:bodyPr wrap="square">
            <a:spAutoFit/>
          </a:bodyPr>
          <a:lstStyle/>
          <a:p>
            <a:pPr algn="just"/>
            <a:r>
              <a:rPr lang="vi-VN" sz="3600"/>
              <a:t>⦁ Chứng tỏ rằng nghiệm của phương trình x – 3 = 0 và nghiệm của phương trình 2x + 1 = 0 đều là nghiệm của phương trình (x – 3)(2x + 1) = 0.</a:t>
            </a:r>
          </a:p>
        </p:txBody>
      </p:sp>
      <p:sp>
        <p:nvSpPr>
          <p:cNvPr id="7" name="Rectangle 6"/>
          <p:cNvSpPr/>
          <p:nvPr/>
        </p:nvSpPr>
        <p:spPr>
          <a:xfrm>
            <a:off x="1077732" y="6218079"/>
            <a:ext cx="16448268" cy="1754326"/>
          </a:xfrm>
          <a:prstGeom prst="rect">
            <a:avLst/>
          </a:prstGeom>
        </p:spPr>
        <p:txBody>
          <a:bodyPr wrap="square">
            <a:spAutoFit/>
          </a:bodyPr>
          <a:lstStyle/>
          <a:p>
            <a:pPr algn="just"/>
            <a:r>
              <a:rPr lang="vi-VN" sz="3600"/>
              <a:t>⦁ Giả sử x = x</a:t>
            </a:r>
            <a:r>
              <a:rPr lang="vi-VN" sz="3600" baseline="-25000"/>
              <a:t>0</a:t>
            </a:r>
            <a:r>
              <a:rPr lang="vi-VN" sz="3600"/>
              <a:t> là nghiệm của phương trình (x – 3)(2x + 1) = 0. Giá trị x = x</a:t>
            </a:r>
            <a:r>
              <a:rPr lang="vi-VN" sz="3600" baseline="-25000"/>
              <a:t>0</a:t>
            </a:r>
            <a:r>
              <a:rPr lang="vi-VN" sz="3600"/>
              <a:t> có phải là nghiệm của phương trình x – 3 = 0 hoặc phương trình 2x + 1 = 0 hay không?</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P spid="2" grpId="0"/>
      <p:bldP spid="4" grpId="0"/>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sp>
        <p:nvSpPr>
          <p:cNvPr id="16" name="Google Shape;169;p5"/>
          <p:cNvSpPr/>
          <p:nvPr/>
        </p:nvSpPr>
        <p:spPr>
          <a:xfrm>
            <a:off x="1223211" y="495300"/>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smtClean="0">
                <a:solidFill>
                  <a:schemeClr val="lt1"/>
                </a:solidFill>
                <a:latin typeface="Arial"/>
                <a:ea typeface="Arial"/>
                <a:cs typeface="Arial"/>
                <a:sym typeface="Arial"/>
              </a:rPr>
              <a:t>HĐ1</a:t>
            </a:r>
            <a:endParaRPr sz="4000" b="1" dirty="0">
              <a:solidFill>
                <a:schemeClr val="lt1"/>
              </a:solidFill>
              <a:latin typeface="Arial"/>
              <a:ea typeface="Arial"/>
              <a:cs typeface="Arial"/>
              <a:sym typeface="Arial"/>
            </a:endParaRPr>
          </a:p>
        </p:txBody>
      </p:sp>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3500727">
            <a:off x="15047859" y="1672508"/>
            <a:ext cx="2345824" cy="601384"/>
          </a:xfrm>
          <a:prstGeom prst="rect">
            <a:avLst/>
          </a:prstGeom>
        </p:spPr>
      </p:pic>
      <p:sp>
        <p:nvSpPr>
          <p:cNvPr id="4" name="Rectangle 3">
            <a:extLst>
              <a:ext uri="{FF2B5EF4-FFF2-40B4-BE49-F238E27FC236}">
                <a16:creationId xmlns="" xmlns:a16="http://schemas.microsoft.com/office/drawing/2014/main" id="{01E3F9C3-F031-CB98-774D-A1CEF934FE62}"/>
              </a:ext>
            </a:extLst>
          </p:cNvPr>
          <p:cNvSpPr/>
          <p:nvPr/>
        </p:nvSpPr>
        <p:spPr>
          <a:xfrm>
            <a:off x="3891788" y="724421"/>
            <a:ext cx="1828129" cy="677108"/>
          </a:xfrm>
          <a:prstGeom prst="rect">
            <a:avLst/>
          </a:prstGeom>
        </p:spPr>
        <p:txBody>
          <a:bodyPr wrap="none">
            <a:spAutoFit/>
          </a:bodyPr>
          <a:lstStyle/>
          <a:p>
            <a:r>
              <a:rPr lang="en-US" sz="3800" b="1" u="sng" dirty="0" err="1">
                <a:solidFill>
                  <a:prstClr val="black"/>
                </a:solidFill>
                <a:latin typeface="Arial" panose="020B0604020202020204" pitchFamily="34" charset="0"/>
                <a:ea typeface="Calibri" panose="020F0502020204030204" pitchFamily="34" charset="0"/>
                <a:cs typeface="Arial" panose="020B0604020202020204" pitchFamily="34" charset="0"/>
              </a:rPr>
              <a:t>Trả</a:t>
            </a:r>
            <a:r>
              <a:rPr lang="en-US" sz="3800" b="1" u="sng"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b="1" u="sng" dirty="0" err="1">
                <a:solidFill>
                  <a:prstClr val="black"/>
                </a:solidFill>
                <a:latin typeface="Arial" panose="020B0604020202020204" pitchFamily="34" charset="0"/>
                <a:ea typeface="Calibri" panose="020F0502020204030204" pitchFamily="34" charset="0"/>
                <a:cs typeface="Arial" panose="020B0604020202020204" pitchFamily="34" charset="0"/>
              </a:rPr>
              <a:t>lời</a:t>
            </a:r>
            <a:r>
              <a:rPr lang="en-US" sz="3800" b="1" u="sng"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b="1" u="sng" dirty="0"/>
          </a:p>
        </p:txBody>
      </p:sp>
      <mc:AlternateContent xmlns:mc="http://schemas.openxmlformats.org/markup-compatibility/2006" xmlns:a14="http://schemas.microsoft.com/office/drawing/2010/main">
        <mc:Choice Requires="a14">
          <p:sp>
            <p:nvSpPr>
              <p:cNvPr id="5" name="Rectangle 1"/>
              <p:cNvSpPr>
                <a:spLocks noChangeArrowheads="1"/>
              </p:cNvSpPr>
              <p:nvPr/>
            </p:nvSpPr>
            <p:spPr bwMode="auto">
              <a:xfrm>
                <a:off x="152400" y="2247900"/>
                <a:ext cx="17846512" cy="744761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Body)"/>
                    <a:cs typeface="Arial" panose="020B0604020202020204" pitchFamily="34" charset="0"/>
                  </a:rPr>
                  <a:t>b) </a:t>
                </a:r>
                <a:r>
                  <a:rPr lang="en-US" sz="3200" smtClean="0">
                    <a:solidFill>
                      <a:srgbClr val="000000"/>
                    </a:solidFill>
                    <a:latin typeface="Arial (Body)"/>
                    <a:cs typeface="Arial" panose="020B0604020202020204" pitchFamily="34" charset="0"/>
                  </a:rPr>
                  <a:t>* </a:t>
                </a:r>
                <a:r>
                  <a:rPr kumimoji="0" lang="en-US" sz="3200" b="0" i="0" u="none" strike="noStrike" cap="none" normalizeH="0" baseline="0" smtClean="0">
                    <a:ln>
                      <a:noFill/>
                    </a:ln>
                    <a:solidFill>
                      <a:srgbClr val="000000"/>
                    </a:solidFill>
                    <a:effectLst/>
                    <a:latin typeface="Arial (Body)"/>
                    <a:cs typeface="Arial" panose="020B0604020202020204" pitchFamily="34" charset="0"/>
                  </a:rPr>
                  <a:t>Giải phương trình:</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sz="3200">
                  <a:solidFill>
                    <a:srgbClr val="000000"/>
                  </a:solidFill>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sz="3200">
                  <a:solidFill>
                    <a:srgbClr val="000000"/>
                  </a:solidFill>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Body)"/>
                    <a:cs typeface="Arial" panose="020B0604020202020204" pitchFamily="34" charset="0"/>
                  </a:rPr>
                  <a:t>* Chứng tỏ nghiệm của phương trình x – 3 = 0 và nghiệm của phương trình 2x + 1 = 0 đều là nghiệm của phương trình (x – 3)(2x + 1) = 0 như sau:</a:t>
                </a:r>
                <a:endParaRPr kumimoji="0" lang="en-US" sz="32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Body)"/>
                    <a:cs typeface="Arial" panose="020B0604020202020204" pitchFamily="34" charset="0"/>
                  </a:rPr>
                  <a:t>Thay x = 3 vào vế trái phương trình (x – 3)(2x + 1) = 0, ta được:</a:t>
                </a:r>
                <a:endParaRPr kumimoji="0" lang="en-US" sz="32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Body)"/>
                    <a:cs typeface="Arial" panose="020B0604020202020204" pitchFamily="34" charset="0"/>
                  </a:rPr>
                  <a:t>Vế trái = (3 – 3)(2.3 + 1) = 0.7 = 0 = Vế phải.</a:t>
                </a:r>
                <a:endParaRPr kumimoji="0" lang="en-US" sz="32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Body)"/>
                    <a:cs typeface="Arial" panose="020B0604020202020204" pitchFamily="34" charset="0"/>
                  </a:rPr>
                  <a:t>Do đó nghiệm của phương trình x – 3 = 0 là nghiệm của phương trình (x – 3)(2x + 1) = 0.</a:t>
                </a:r>
                <a:endParaRPr kumimoji="0" lang="en-US" sz="32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Body)"/>
                    <a:cs typeface="Arial" panose="020B0604020202020204" pitchFamily="34" charset="0"/>
                  </a:rPr>
                  <a:t>Thay </a:t>
                </a:r>
                <a14:m>
                  <m:oMath xmlns:m="http://schemas.openxmlformats.org/officeDocument/2006/math">
                    <m:r>
                      <m:rPr>
                        <m:sty m:val="p"/>
                      </m:rPr>
                      <a:rPr lang="en-US" sz="3200">
                        <a:solidFill>
                          <a:srgbClr val="000000"/>
                        </a:solidFill>
                        <a:latin typeface="Cambria Math" panose="02040503050406030204" pitchFamily="18" charset="0"/>
                        <a:cs typeface="Arial" panose="020B0604020202020204" pitchFamily="34" charset="0"/>
                      </a:rPr>
                      <m:t>x</m:t>
                    </m:r>
                    <m:r>
                      <a:rPr kumimoji="0" lang="en-US" sz="3200" b="0" i="0"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m:t>
                    </m:r>
                    <m:f>
                      <m:fPr>
                        <m:ctrlP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ctrlPr>
                      </m:fPr>
                      <m:num>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1</m:t>
                        </m:r>
                      </m:num>
                      <m:den>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2</m:t>
                        </m:r>
                      </m:den>
                    </m:f>
                  </m:oMath>
                </a14:m>
                <a:r>
                  <a:rPr kumimoji="0" lang="en-US" sz="3200" b="0" i="0" u="none" strike="noStrike" cap="none" normalizeH="0" baseline="0" smtClean="0">
                    <a:ln>
                      <a:noFill/>
                    </a:ln>
                    <a:solidFill>
                      <a:srgbClr val="000000"/>
                    </a:solidFill>
                    <a:effectLst/>
                    <a:latin typeface="Arial (Body)"/>
                    <a:cs typeface="Arial" panose="020B0604020202020204" pitchFamily="34" charset="0"/>
                  </a:rPr>
                  <a:t>  vào vế trái phương trình (x – 3)(2x + 1) = 0, ta được:</a:t>
                </a:r>
                <a:endParaRPr kumimoji="0" lang="en-US" sz="3200" b="0" i="0" u="none" strike="noStrike" cap="none" normalizeH="0" baseline="0" smtClean="0">
                  <a:ln>
                    <a:noFill/>
                  </a:ln>
                  <a:solidFill>
                    <a:schemeClr val="tx1"/>
                  </a:solidFill>
                  <a:effectLst/>
                  <a:latin typeface="Arial (Body)"/>
                  <a:cs typeface="Arial" panose="020B0604020202020204" pitchFamily="34" charset="0"/>
                </a:endParaRPr>
              </a:p>
              <a:p>
                <a:pPr lvl="0" algn="just"/>
                <a:r>
                  <a:rPr kumimoji="0" lang="en-US" sz="3200" b="0" i="0" u="none" strike="noStrike" cap="none" normalizeH="0" baseline="0" smtClean="0">
                    <a:ln>
                      <a:noFill/>
                    </a:ln>
                    <a:solidFill>
                      <a:srgbClr val="000000"/>
                    </a:solidFill>
                    <a:effectLst/>
                    <a:latin typeface="Arial (Body)"/>
                    <a:cs typeface="Arial" panose="020B0604020202020204" pitchFamily="34" charset="0"/>
                  </a:rPr>
                  <a:t>Vế trái </a:t>
                </a:r>
                <a14:m>
                  <m:oMath xmlns:m="http://schemas.openxmlformats.org/officeDocument/2006/math">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m:t>
                    </m:r>
                    <m:d>
                      <m:dPr>
                        <m:ctrlP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ctrlPr>
                      </m:dPr>
                      <m:e>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m:t>
                        </m:r>
                        <m:f>
                          <m:fPr>
                            <m:ctrlP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ctrlPr>
                          </m:fPr>
                          <m:num>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1</m:t>
                            </m:r>
                          </m:num>
                          <m:den>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2</m:t>
                            </m:r>
                          </m:den>
                        </m:f>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−3</m:t>
                        </m:r>
                      </m:e>
                    </m:d>
                    <m:d>
                      <m:dPr>
                        <m:begChr m:val="["/>
                        <m:endChr m:val="]"/>
                        <m:ctrlP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ctrlPr>
                      </m:dPr>
                      <m:e>
                        <m: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2.</m:t>
                        </m:r>
                        <m:d>
                          <m:dPr>
                            <m:ctrlPr>
                              <a:rPr kumimoji="0" lang="en-US" sz="32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ctrlPr>
                          </m:dPr>
                          <m:e>
                            <m:r>
                              <a:rPr lang="en-US" sz="3200" i="1">
                                <a:solidFill>
                                  <a:srgbClr val="000000"/>
                                </a:solidFill>
                                <a:latin typeface="Cambria Math" panose="02040503050406030204" pitchFamily="18" charset="0"/>
                                <a:cs typeface="Arial" panose="020B0604020202020204" pitchFamily="34" charset="0"/>
                              </a:rPr>
                              <m:t>−</m:t>
                            </m:r>
                            <m:f>
                              <m:fPr>
                                <m:ctrlPr>
                                  <a:rPr lang="en-US" sz="3200" i="1">
                                    <a:solidFill>
                                      <a:srgbClr val="000000"/>
                                    </a:solidFill>
                                    <a:latin typeface="Cambria Math" panose="02040503050406030204" pitchFamily="18" charset="0"/>
                                    <a:cs typeface="Arial" panose="020B0604020202020204" pitchFamily="34" charset="0"/>
                                  </a:rPr>
                                </m:ctrlPr>
                              </m:fPr>
                              <m:num>
                                <m:r>
                                  <a:rPr lang="en-US" sz="3200" i="1">
                                    <a:solidFill>
                                      <a:srgbClr val="000000"/>
                                    </a:solidFill>
                                    <a:latin typeface="Cambria Math" panose="02040503050406030204" pitchFamily="18" charset="0"/>
                                    <a:cs typeface="Arial" panose="020B0604020202020204" pitchFamily="34" charset="0"/>
                                  </a:rPr>
                                  <m:t>1</m:t>
                                </m:r>
                              </m:num>
                              <m:den>
                                <m:r>
                                  <a:rPr lang="en-US" sz="3200" i="1">
                                    <a:solidFill>
                                      <a:srgbClr val="000000"/>
                                    </a:solidFill>
                                    <a:latin typeface="Cambria Math" panose="02040503050406030204" pitchFamily="18" charset="0"/>
                                    <a:cs typeface="Arial" panose="020B0604020202020204" pitchFamily="34" charset="0"/>
                                  </a:rPr>
                                  <m:t>2</m:t>
                                </m:r>
                              </m:den>
                            </m:f>
                          </m:e>
                        </m:d>
                        <m:r>
                          <a:rPr lang="en-US" sz="3200" b="0" i="1" smtClean="0">
                            <a:solidFill>
                              <a:srgbClr val="000000"/>
                            </a:solidFill>
                            <a:latin typeface="Cambria Math" panose="02040503050406030204" pitchFamily="18" charset="0"/>
                            <a:cs typeface="Arial" panose="020B0604020202020204" pitchFamily="34" charset="0"/>
                          </a:rPr>
                          <m:t>+1</m:t>
                        </m:r>
                      </m:e>
                    </m:d>
                    <m:r>
                      <a:rPr lang="en-US" sz="3200" b="0" i="1" smtClean="0">
                        <a:solidFill>
                          <a:srgbClr val="000000"/>
                        </a:solidFill>
                        <a:latin typeface="Cambria Math" panose="02040503050406030204" pitchFamily="18" charset="0"/>
                        <a:cs typeface="Arial" panose="020B0604020202020204" pitchFamily="34" charset="0"/>
                      </a:rPr>
                      <m:t>=−</m:t>
                    </m:r>
                    <m:f>
                      <m:fPr>
                        <m:ctrlPr>
                          <a:rPr lang="en-US" sz="3200" b="0" i="1" smtClean="0">
                            <a:solidFill>
                              <a:srgbClr val="000000"/>
                            </a:solidFill>
                            <a:latin typeface="Cambria Math" panose="02040503050406030204" pitchFamily="18" charset="0"/>
                            <a:cs typeface="Arial" panose="020B0604020202020204" pitchFamily="34" charset="0"/>
                          </a:rPr>
                        </m:ctrlPr>
                      </m:fPr>
                      <m:num>
                        <m:r>
                          <a:rPr lang="en-US" sz="3200" b="0" i="1" smtClean="0">
                            <a:solidFill>
                              <a:srgbClr val="000000"/>
                            </a:solidFill>
                            <a:latin typeface="Cambria Math" panose="02040503050406030204" pitchFamily="18" charset="0"/>
                            <a:cs typeface="Arial" panose="020B0604020202020204" pitchFamily="34" charset="0"/>
                          </a:rPr>
                          <m:t>7</m:t>
                        </m:r>
                      </m:num>
                      <m:den>
                        <m:r>
                          <a:rPr lang="en-US" sz="3200" b="0" i="1" smtClean="0">
                            <a:solidFill>
                              <a:srgbClr val="000000"/>
                            </a:solidFill>
                            <a:latin typeface="Cambria Math" panose="02040503050406030204" pitchFamily="18" charset="0"/>
                            <a:cs typeface="Arial" panose="020B0604020202020204" pitchFamily="34" charset="0"/>
                          </a:rPr>
                          <m:t>2</m:t>
                        </m:r>
                      </m:den>
                    </m:f>
                    <m:r>
                      <a:rPr lang="en-US" sz="3200" b="0" i="1" smtClean="0">
                        <a:solidFill>
                          <a:srgbClr val="000000"/>
                        </a:solidFill>
                        <a:latin typeface="Cambria Math" panose="02040503050406030204" pitchFamily="18" charset="0"/>
                        <a:cs typeface="Arial" panose="020B0604020202020204" pitchFamily="34" charset="0"/>
                      </a:rPr>
                      <m:t>.0=0=</m:t>
                    </m:r>
                  </m:oMath>
                </a14:m>
                <a:r>
                  <a:rPr kumimoji="0" lang="en-US" sz="3200" b="0" i="0" u="none" strike="noStrike" cap="none" normalizeH="0" baseline="0" smtClean="0">
                    <a:ln>
                      <a:noFill/>
                    </a:ln>
                    <a:solidFill>
                      <a:srgbClr val="000000"/>
                    </a:solidFill>
                    <a:effectLst/>
                    <a:latin typeface="Arial (Body)"/>
                    <a:cs typeface="Arial" panose="020B0604020202020204" pitchFamily="34" charset="0"/>
                  </a:rPr>
                  <a:t> Vế phải.</a:t>
                </a:r>
                <a:endParaRPr kumimoji="0" lang="en-US" sz="32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Body)"/>
                    <a:cs typeface="Arial" panose="020B0604020202020204" pitchFamily="34" charset="0"/>
                  </a:rPr>
                  <a:t>Do đó nghiệm của phương trình 2x + 1 = 0 là nghiệm của phương trình (x – 3)(2x + 1) = 0.</a:t>
                </a:r>
              </a:p>
            </p:txBody>
          </p:sp>
        </mc:Choice>
        <mc:Fallback xmlns="">
          <p:sp>
            <p:nvSpPr>
              <p:cNvPr id="5" name="Rectangle 1"/>
              <p:cNvSpPr>
                <a:spLocks noRot="1" noChangeAspect="1" noMove="1" noResize="1" noEditPoints="1" noAdjustHandles="1" noChangeArrowheads="1" noChangeShapeType="1" noTextEdit="1"/>
              </p:cNvSpPr>
              <p:nvPr/>
            </p:nvSpPr>
            <p:spPr bwMode="auto">
              <a:xfrm>
                <a:off x="152400" y="2247900"/>
                <a:ext cx="17846512" cy="7447616"/>
              </a:xfrm>
              <a:prstGeom prst="rect">
                <a:avLst/>
              </a:prstGeom>
              <a:blipFill rotWithShape="0">
                <a:blip r:embed="rId6"/>
                <a:stretch>
                  <a:fillRect l="-854" t="-573" r="-820" b="-229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aphicFrame>
        <p:nvGraphicFramePr>
          <p:cNvPr id="7" name="Table 6"/>
          <p:cNvGraphicFramePr>
            <a:graphicFrameLocks noGrp="1"/>
          </p:cNvGraphicFramePr>
          <p:nvPr>
            <p:extLst>
              <p:ext uri="{D42A27DB-BD31-4B8C-83A1-F6EECF244321}">
                <p14:modId xmlns:p14="http://schemas.microsoft.com/office/powerpoint/2010/main" val="1802438866"/>
              </p:ext>
            </p:extLst>
          </p:nvPr>
        </p:nvGraphicFramePr>
        <p:xfrm>
          <a:off x="496320" y="3048346"/>
          <a:ext cx="16751076" cy="1981200"/>
        </p:xfrm>
        <a:graphic>
          <a:graphicData uri="http://schemas.openxmlformats.org/drawingml/2006/table">
            <a:tbl>
              <a:tblPr firstRow="1" bandRow="1">
                <a:tableStyleId>{5C22544A-7EE6-4342-B048-85BDC9FD1C3A}</a:tableStyleId>
              </a:tblPr>
              <a:tblGrid>
                <a:gridCol w="8375538"/>
                <a:gridCol w="8375538"/>
              </a:tblGrid>
              <a:tr h="1981200">
                <a:tc>
                  <a:txBody>
                    <a:bodyPr/>
                    <a:lstStyle/>
                    <a:p>
                      <a:pPr algn="just"/>
                      <a:r>
                        <a:rPr lang="vi-VN" sz="2800" b="0" smtClean="0">
                          <a:solidFill>
                            <a:srgbClr val="000000"/>
                          </a:solidFill>
                          <a:latin typeface="+mn-lt"/>
                        </a:rPr>
                        <a:t>x – 3 = 0</a:t>
                      </a:r>
                    </a:p>
                    <a:p>
                      <a:pPr algn="just"/>
                      <a:r>
                        <a:rPr lang="en-US" sz="2800" b="0" smtClean="0">
                          <a:solidFill>
                            <a:srgbClr val="000000"/>
                          </a:solidFill>
                          <a:latin typeface="+mn-lt"/>
                        </a:rPr>
                        <a:t>       </a:t>
                      </a:r>
                      <a:r>
                        <a:rPr lang="vi-VN" sz="2800" b="0" smtClean="0">
                          <a:solidFill>
                            <a:srgbClr val="000000"/>
                          </a:solidFill>
                          <a:latin typeface="+mn-lt"/>
                        </a:rPr>
                        <a:t>x = 3.</a:t>
                      </a:r>
                    </a:p>
                    <a:p>
                      <a:pPr algn="just"/>
                      <a:r>
                        <a:rPr lang="vi-VN" sz="2800" b="0" smtClean="0">
                          <a:solidFill>
                            <a:srgbClr val="000000"/>
                          </a:solidFill>
                          <a:latin typeface="+mn-lt"/>
                        </a:rPr>
                        <a:t>Vậy phương trình x – 3 = 0 có nghiệm là x = 3.</a:t>
                      </a:r>
                    </a:p>
                  </a:txBody>
                  <a:tcPr>
                    <a:solidFill>
                      <a:schemeClr val="bg1"/>
                    </a:solidFill>
                  </a:tcPr>
                </a:tc>
                <a:tc>
                  <a:txBody>
                    <a:bodyPr/>
                    <a:lstStyle/>
                    <a:p>
                      <a:pPr algn="just"/>
                      <a:r>
                        <a:rPr lang="vi-VN" sz="2800" b="0" smtClean="0">
                          <a:solidFill>
                            <a:srgbClr val="000000"/>
                          </a:solidFill>
                          <a:effectLst/>
                          <a:latin typeface="+mn-lt"/>
                        </a:rPr>
                        <a:t>2x + 1 = 0</a:t>
                      </a:r>
                    </a:p>
                    <a:p>
                      <a:pPr algn="just"/>
                      <a:r>
                        <a:rPr lang="vi-VN" sz="2800" b="0" smtClean="0">
                          <a:solidFill>
                            <a:srgbClr val="000000"/>
                          </a:solidFill>
                          <a:effectLst/>
                          <a:latin typeface="+mn-lt"/>
                        </a:rPr>
                        <a:t>      2x = –1</a:t>
                      </a:r>
                    </a:p>
                    <a:p>
                      <a:pPr algn="just"/>
                      <a:r>
                        <a:rPr lang="vi-VN" sz="2800" b="0" smtClean="0">
                          <a:solidFill>
                            <a:srgbClr val="000000"/>
                          </a:solidFill>
                          <a:effectLst/>
                          <a:latin typeface="+mn-lt"/>
                        </a:rPr>
                        <a:t>        </a:t>
                      </a:r>
                      <a:r>
                        <a:rPr lang="vi-VN" sz="2800" b="0" i="0" smtClean="0">
                          <a:solidFill>
                            <a:srgbClr val="000000"/>
                          </a:solidFill>
                          <a:effectLst/>
                          <a:latin typeface="+mn-lt"/>
                        </a:rPr>
                        <a:t>x</a:t>
                      </a:r>
                      <a:r>
                        <a:rPr lang="en-US" sz="2800" b="0" i="0" smtClean="0">
                          <a:solidFill>
                            <a:srgbClr val="000000"/>
                          </a:solidFill>
                          <a:effectLst/>
                          <a:latin typeface="+mn-lt"/>
                        </a:rPr>
                        <a:t> </a:t>
                      </a:r>
                      <a:r>
                        <a:rPr lang="vi-VN" sz="2800" b="0" i="0" smtClean="0">
                          <a:solidFill>
                            <a:srgbClr val="000000"/>
                          </a:solidFill>
                          <a:effectLst/>
                          <a:latin typeface="+mn-lt"/>
                        </a:rPr>
                        <a:t>=</a:t>
                      </a:r>
                      <a:r>
                        <a:rPr lang="en-US" sz="2800" b="0" i="0" smtClean="0">
                          <a:solidFill>
                            <a:srgbClr val="000000"/>
                          </a:solidFill>
                          <a:effectLst/>
                          <a:latin typeface="+mn-lt"/>
                        </a:rPr>
                        <a:t> </a:t>
                      </a:r>
                      <a:r>
                        <a:rPr lang="vi-VN" sz="2800" b="0" i="0" smtClean="0">
                          <a:solidFill>
                            <a:srgbClr val="000000"/>
                          </a:solidFill>
                          <a:effectLst/>
                          <a:latin typeface="+mn-lt"/>
                        </a:rPr>
                        <a:t>−12.</a:t>
                      </a:r>
                      <a:endParaRPr lang="vi-VN" sz="2800" b="0" smtClean="0">
                        <a:solidFill>
                          <a:srgbClr val="000000"/>
                        </a:solidFill>
                        <a:effectLst/>
                        <a:latin typeface="+mn-lt"/>
                      </a:endParaRPr>
                    </a:p>
                    <a:p>
                      <a:pPr algn="just"/>
                      <a:r>
                        <a:rPr lang="vi-VN" sz="2800" b="0" smtClean="0">
                          <a:solidFill>
                            <a:srgbClr val="000000"/>
                          </a:solidFill>
                          <a:effectLst/>
                          <a:latin typeface="+mn-lt"/>
                        </a:rPr>
                        <a:t>Vậy phương trình 2x + 1 = 0 có nghiệm là </a:t>
                      </a:r>
                      <a:r>
                        <a:rPr lang="vi-VN" sz="2800" b="0" i="0" smtClean="0">
                          <a:solidFill>
                            <a:srgbClr val="000000"/>
                          </a:solidFill>
                          <a:effectLst/>
                          <a:latin typeface="+mn-lt"/>
                        </a:rPr>
                        <a:t>x</a:t>
                      </a:r>
                      <a:r>
                        <a:rPr lang="en-US" sz="2800" b="0" i="0" smtClean="0">
                          <a:solidFill>
                            <a:srgbClr val="000000"/>
                          </a:solidFill>
                          <a:effectLst/>
                          <a:latin typeface="+mn-lt"/>
                        </a:rPr>
                        <a:t> </a:t>
                      </a:r>
                      <a:r>
                        <a:rPr lang="vi-VN" sz="2800" b="0" i="0" smtClean="0">
                          <a:solidFill>
                            <a:srgbClr val="000000"/>
                          </a:solidFill>
                          <a:effectLst/>
                          <a:latin typeface="+mn-lt"/>
                        </a:rPr>
                        <a:t>=</a:t>
                      </a:r>
                      <a:r>
                        <a:rPr lang="en-US" sz="2800" b="0" i="0" smtClean="0">
                          <a:solidFill>
                            <a:srgbClr val="000000"/>
                          </a:solidFill>
                          <a:effectLst/>
                          <a:latin typeface="+mn-lt"/>
                        </a:rPr>
                        <a:t> </a:t>
                      </a:r>
                      <a:r>
                        <a:rPr lang="vi-VN" sz="2800" b="0" i="0" smtClean="0">
                          <a:solidFill>
                            <a:srgbClr val="000000"/>
                          </a:solidFill>
                          <a:effectLst/>
                          <a:latin typeface="+mn-lt"/>
                        </a:rPr>
                        <a:t>−12.</a:t>
                      </a:r>
                      <a:endParaRPr lang="vi-VN" sz="2800" b="0" smtClean="0">
                        <a:solidFill>
                          <a:srgbClr val="000000"/>
                        </a:solidFill>
                        <a:effectLst/>
                        <a:latin typeface="+mn-lt"/>
                      </a:endParaRPr>
                    </a:p>
                  </a:txBody>
                  <a:tcPr>
                    <a:solidFill>
                      <a:schemeClr val="bg1"/>
                    </a:solidFill>
                  </a:tcPr>
                </a:tc>
              </a:tr>
            </a:tbl>
          </a:graphicData>
        </a:graphic>
      </p:graphicFrame>
      <p:sp>
        <p:nvSpPr>
          <p:cNvPr id="2" name="Rectangle 1"/>
          <p:cNvSpPr/>
          <p:nvPr/>
        </p:nvSpPr>
        <p:spPr>
          <a:xfrm>
            <a:off x="138753" y="1662013"/>
            <a:ext cx="8929047" cy="584775"/>
          </a:xfrm>
          <a:prstGeom prst="rect">
            <a:avLst/>
          </a:prstGeom>
        </p:spPr>
        <p:txBody>
          <a:bodyPr wrap="none">
            <a:spAutoFit/>
          </a:bodyPr>
          <a:lstStyle/>
          <a:p>
            <a:pPr lvl="0" algn="just" eaLnBrk="0" fontAlgn="base" hangingPunct="0">
              <a:spcBef>
                <a:spcPct val="0"/>
              </a:spcBef>
              <a:spcAft>
                <a:spcPct val="0"/>
              </a:spcAft>
            </a:pPr>
            <a:r>
              <a:rPr lang="en-US" sz="3200">
                <a:solidFill>
                  <a:srgbClr val="000000"/>
                </a:solidFill>
                <a:latin typeface="Arial (Body)"/>
                <a:cs typeface="Arial" panose="020B0604020202020204" pitchFamily="34" charset="0"/>
              </a:rPr>
              <a:t>a) Ta thấy, uv = 0 khi và chỉ khi u = 0 hoặc v = 0.</a:t>
            </a:r>
            <a:endParaRPr lang="en-US" sz="3200">
              <a:latin typeface="Arial (Body)"/>
              <a:cs typeface="Arial" panose="020B0604020202020204" pitchFamily="34" charset="0"/>
            </a:endParaRPr>
          </a:p>
        </p:txBody>
      </p:sp>
    </p:spTree>
    <p:extLst>
      <p:ext uri="{BB962C8B-B14F-4D97-AF65-F5344CB8AC3E}">
        <p14:creationId xmlns:p14="http://schemas.microsoft.com/office/powerpoint/2010/main" val="40840898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p:bldP spid="5"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sp>
        <p:nvSpPr>
          <p:cNvPr id="16" name="Google Shape;169;p5"/>
          <p:cNvSpPr/>
          <p:nvPr/>
        </p:nvSpPr>
        <p:spPr>
          <a:xfrm>
            <a:off x="1223211" y="495300"/>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smtClean="0">
                <a:solidFill>
                  <a:schemeClr val="lt1"/>
                </a:solidFill>
                <a:latin typeface="Arial"/>
                <a:ea typeface="Arial"/>
                <a:cs typeface="Arial"/>
                <a:sym typeface="Arial"/>
              </a:rPr>
              <a:t>HĐ1</a:t>
            </a:r>
            <a:endParaRPr sz="4000" b="1" dirty="0">
              <a:solidFill>
                <a:schemeClr val="lt1"/>
              </a:solidFill>
              <a:latin typeface="Arial"/>
              <a:ea typeface="Arial"/>
              <a:cs typeface="Arial"/>
              <a:sym typeface="Arial"/>
            </a:endParaRPr>
          </a:p>
        </p:txBody>
      </p:sp>
      <p:pic>
        <p:nvPicPr>
          <p:cNvPr id="37" name="Picture 36"/>
          <p:cNvPicPr>
            <a:picLocks noChangeAspect="1"/>
          </p:cNvPicPr>
          <p:nvPr/>
        </p:nvPicPr>
        <p:blipFill>
          <a:blip r:embed="rId3"/>
          <a:stretch>
            <a:fillRect/>
          </a:stretch>
        </p:blipFill>
        <p:spPr>
          <a:xfrm>
            <a:off x="15887099" y="8280547"/>
            <a:ext cx="1998114" cy="1439883"/>
          </a:xfrm>
          <a:prstGeom prst="rect">
            <a:avLst/>
          </a:prstGeom>
        </p:spPr>
      </p:pic>
      <p:pic>
        <p:nvPicPr>
          <p:cNvPr id="39"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3500727">
            <a:off x="-265360" y="9094411"/>
            <a:ext cx="2345824" cy="601384"/>
          </a:xfrm>
          <a:prstGeom prst="rect">
            <a:avLst/>
          </a:prstGeom>
        </p:spPr>
      </p:pic>
      <p:sp>
        <p:nvSpPr>
          <p:cNvPr id="4" name="Rectangle 3">
            <a:extLst>
              <a:ext uri="{FF2B5EF4-FFF2-40B4-BE49-F238E27FC236}">
                <a16:creationId xmlns="" xmlns:a16="http://schemas.microsoft.com/office/drawing/2014/main" id="{01E3F9C3-F031-CB98-774D-A1CEF934FE62}"/>
              </a:ext>
            </a:extLst>
          </p:cNvPr>
          <p:cNvSpPr/>
          <p:nvPr/>
        </p:nvSpPr>
        <p:spPr>
          <a:xfrm>
            <a:off x="3891788" y="724421"/>
            <a:ext cx="1828129" cy="677108"/>
          </a:xfrm>
          <a:prstGeom prst="rect">
            <a:avLst/>
          </a:prstGeom>
        </p:spPr>
        <p:txBody>
          <a:bodyPr wrap="none">
            <a:spAutoFit/>
          </a:bodyPr>
          <a:lstStyle/>
          <a:p>
            <a:r>
              <a:rPr lang="en-US" sz="3800" b="1" u="sng" dirty="0" err="1">
                <a:solidFill>
                  <a:prstClr val="black"/>
                </a:solidFill>
                <a:latin typeface="Arial" panose="020B0604020202020204" pitchFamily="34" charset="0"/>
                <a:ea typeface="Calibri" panose="020F0502020204030204" pitchFamily="34" charset="0"/>
                <a:cs typeface="Arial" panose="020B0604020202020204" pitchFamily="34" charset="0"/>
              </a:rPr>
              <a:t>Trả</a:t>
            </a:r>
            <a:r>
              <a:rPr lang="en-US" sz="3800" b="1" u="sng"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b="1" u="sng" dirty="0" err="1">
                <a:solidFill>
                  <a:prstClr val="black"/>
                </a:solidFill>
                <a:latin typeface="Arial" panose="020B0604020202020204" pitchFamily="34" charset="0"/>
                <a:ea typeface="Calibri" panose="020F0502020204030204" pitchFamily="34" charset="0"/>
                <a:cs typeface="Arial" panose="020B0604020202020204" pitchFamily="34" charset="0"/>
              </a:rPr>
              <a:t>lời</a:t>
            </a:r>
            <a:r>
              <a:rPr lang="en-US" sz="3800" b="1" u="sng"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b="1" u="sng" dirty="0"/>
          </a:p>
        </p:txBody>
      </p:sp>
      <mc:AlternateContent xmlns:mc="http://schemas.openxmlformats.org/markup-compatibility/2006" xmlns:a14="http://schemas.microsoft.com/office/drawing/2010/main">
        <mc:Choice Requires="a14">
          <p:sp>
            <p:nvSpPr>
              <p:cNvPr id="5" name="Rectangle 1"/>
              <p:cNvSpPr>
                <a:spLocks noChangeArrowheads="1"/>
              </p:cNvSpPr>
              <p:nvPr/>
            </p:nvSpPr>
            <p:spPr bwMode="auto">
              <a:xfrm>
                <a:off x="511613" y="1823420"/>
                <a:ext cx="17373600" cy="614918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sz="3600" b="0" i="0" u="none" strike="noStrike" cap="none" normalizeH="0" baseline="0" smtClean="0">
                    <a:ln>
                      <a:noFill/>
                    </a:ln>
                    <a:solidFill>
                      <a:srgbClr val="000000"/>
                    </a:solidFill>
                    <a:effectLst/>
                    <a:latin typeface="Arial (Body)"/>
                    <a:cs typeface="Arial" panose="020B0604020202020204" pitchFamily="34" charset="0"/>
                  </a:rPr>
                  <a:t>⦁ Vì x = x</a:t>
                </a:r>
                <a:r>
                  <a:rPr kumimoji="0" lang="en-US" sz="3600" b="0" i="0" u="none" strike="noStrike" cap="none" normalizeH="0" baseline="-30000" smtClean="0">
                    <a:ln>
                      <a:noFill/>
                    </a:ln>
                    <a:solidFill>
                      <a:srgbClr val="000000"/>
                    </a:solidFill>
                    <a:effectLst/>
                    <a:latin typeface="Arial (Body)"/>
                    <a:cs typeface="Arial" panose="020B0604020202020204" pitchFamily="34" charset="0"/>
                  </a:rPr>
                  <a:t>0</a:t>
                </a:r>
                <a:r>
                  <a:rPr kumimoji="0" lang="en-US" sz="3600" b="0" i="0" u="none" strike="noStrike" cap="none" normalizeH="0" baseline="0" smtClean="0">
                    <a:ln>
                      <a:noFill/>
                    </a:ln>
                    <a:solidFill>
                      <a:srgbClr val="000000"/>
                    </a:solidFill>
                    <a:effectLst/>
                    <a:latin typeface="Arial (Body)"/>
                    <a:cs typeface="Arial" panose="020B0604020202020204" pitchFamily="34" charset="0"/>
                  </a:rPr>
                  <a:t> là nghiệm của phương trình (x – 3)(2x + 1) = 0 nên x = x</a:t>
                </a:r>
                <a:r>
                  <a:rPr kumimoji="0" lang="en-US" sz="3600" b="0" i="0" u="none" strike="noStrike" cap="none" normalizeH="0" baseline="-30000" smtClean="0">
                    <a:ln>
                      <a:noFill/>
                    </a:ln>
                    <a:solidFill>
                      <a:srgbClr val="000000"/>
                    </a:solidFill>
                    <a:effectLst/>
                    <a:latin typeface="Arial (Body)"/>
                    <a:cs typeface="Arial" panose="020B0604020202020204" pitchFamily="34" charset="0"/>
                  </a:rPr>
                  <a:t>0</a:t>
                </a:r>
                <a:r>
                  <a:rPr kumimoji="0" lang="en-US" sz="3600" b="0" i="0" u="none" strike="noStrike" cap="none" normalizeH="0" baseline="0" smtClean="0">
                    <a:ln>
                      <a:noFill/>
                    </a:ln>
                    <a:solidFill>
                      <a:srgbClr val="000000"/>
                    </a:solidFill>
                    <a:effectLst/>
                    <a:latin typeface="Arial (Body)"/>
                    <a:cs typeface="Arial" panose="020B0604020202020204" pitchFamily="34" charset="0"/>
                  </a:rPr>
                  <a:t> thỏa mãn phương trình (x – 3)(2x + 1) = 0, tức là:</a:t>
                </a:r>
                <a:endParaRPr kumimoji="0" lang="en-US" sz="36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3600" b="0" i="0" u="none" strike="noStrike" cap="none" normalizeH="0" baseline="0" smtClean="0">
                    <a:ln>
                      <a:noFill/>
                    </a:ln>
                    <a:solidFill>
                      <a:srgbClr val="000000"/>
                    </a:solidFill>
                    <a:effectLst/>
                    <a:latin typeface="Arial (Body)"/>
                    <a:cs typeface="Arial" panose="020B0604020202020204" pitchFamily="34" charset="0"/>
                  </a:rPr>
                  <a:t>(x</a:t>
                </a:r>
                <a:r>
                  <a:rPr kumimoji="0" lang="en-US" sz="3600" b="0" i="0" u="none" strike="noStrike" cap="none" normalizeH="0" baseline="-30000" smtClean="0">
                    <a:ln>
                      <a:noFill/>
                    </a:ln>
                    <a:solidFill>
                      <a:srgbClr val="000000"/>
                    </a:solidFill>
                    <a:effectLst/>
                    <a:latin typeface="Arial (Body)"/>
                    <a:cs typeface="Arial" panose="020B0604020202020204" pitchFamily="34" charset="0"/>
                  </a:rPr>
                  <a:t>0</a:t>
                </a:r>
                <a:r>
                  <a:rPr kumimoji="0" lang="en-US" sz="3600" b="0" i="0" u="none" strike="noStrike" cap="none" normalizeH="0" baseline="0" smtClean="0">
                    <a:ln>
                      <a:noFill/>
                    </a:ln>
                    <a:solidFill>
                      <a:srgbClr val="000000"/>
                    </a:solidFill>
                    <a:effectLst/>
                    <a:latin typeface="Arial (Body)"/>
                    <a:cs typeface="Arial" panose="020B0604020202020204" pitchFamily="34" charset="0"/>
                  </a:rPr>
                  <a:t> – 3)(2x</a:t>
                </a:r>
                <a:r>
                  <a:rPr kumimoji="0" lang="en-US" sz="3600" b="0" i="0" u="none" strike="noStrike" cap="none" normalizeH="0" baseline="-30000" smtClean="0">
                    <a:ln>
                      <a:noFill/>
                    </a:ln>
                    <a:solidFill>
                      <a:srgbClr val="000000"/>
                    </a:solidFill>
                    <a:effectLst/>
                    <a:latin typeface="Arial (Body)"/>
                    <a:cs typeface="Arial" panose="020B0604020202020204" pitchFamily="34" charset="0"/>
                  </a:rPr>
                  <a:t>0</a:t>
                </a:r>
                <a:r>
                  <a:rPr kumimoji="0" lang="en-US" sz="3600" b="0" i="0" u="none" strike="noStrike" cap="none" normalizeH="0" baseline="0" smtClean="0">
                    <a:ln>
                      <a:noFill/>
                    </a:ln>
                    <a:solidFill>
                      <a:srgbClr val="000000"/>
                    </a:solidFill>
                    <a:effectLst/>
                    <a:latin typeface="Arial (Body)"/>
                    <a:cs typeface="Arial" panose="020B0604020202020204" pitchFamily="34" charset="0"/>
                  </a:rPr>
                  <a:t> + 1) = 0</a:t>
                </a:r>
                <a:endParaRPr kumimoji="0" lang="en-US" sz="36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3600" b="0" i="0" u="none" strike="noStrike" cap="none" normalizeH="0" baseline="0" smtClean="0">
                    <a:ln>
                      <a:noFill/>
                    </a:ln>
                    <a:solidFill>
                      <a:srgbClr val="000000"/>
                    </a:solidFill>
                    <a:effectLst/>
                    <a:latin typeface="Arial (Body)"/>
                    <a:cs typeface="Arial" panose="020B0604020202020204" pitchFamily="34" charset="0"/>
                  </a:rPr>
                  <a:t>x</a:t>
                </a:r>
                <a:r>
                  <a:rPr kumimoji="0" lang="en-US" sz="3600" b="0" i="0" u="none" strike="noStrike" cap="none" normalizeH="0" baseline="-30000" smtClean="0">
                    <a:ln>
                      <a:noFill/>
                    </a:ln>
                    <a:solidFill>
                      <a:srgbClr val="000000"/>
                    </a:solidFill>
                    <a:effectLst/>
                    <a:latin typeface="Arial (Body)"/>
                    <a:cs typeface="Arial" panose="020B0604020202020204" pitchFamily="34" charset="0"/>
                  </a:rPr>
                  <a:t>0</a:t>
                </a:r>
                <a:r>
                  <a:rPr kumimoji="0" lang="en-US" sz="3600" b="0" i="0" u="none" strike="noStrike" cap="none" normalizeH="0" baseline="0" smtClean="0">
                    <a:ln>
                      <a:noFill/>
                    </a:ln>
                    <a:solidFill>
                      <a:srgbClr val="000000"/>
                    </a:solidFill>
                    <a:effectLst/>
                    <a:latin typeface="Arial (Body)"/>
                    <a:cs typeface="Arial" panose="020B0604020202020204" pitchFamily="34" charset="0"/>
                  </a:rPr>
                  <a:t> – 3 = 0 hoặc 2x</a:t>
                </a:r>
                <a:r>
                  <a:rPr kumimoji="0" lang="en-US" sz="3600" b="0" i="0" u="none" strike="noStrike" cap="none" normalizeH="0" baseline="-30000" smtClean="0">
                    <a:ln>
                      <a:noFill/>
                    </a:ln>
                    <a:solidFill>
                      <a:srgbClr val="000000"/>
                    </a:solidFill>
                    <a:effectLst/>
                    <a:latin typeface="Arial (Body)"/>
                    <a:cs typeface="Arial" panose="020B0604020202020204" pitchFamily="34" charset="0"/>
                  </a:rPr>
                  <a:t>0</a:t>
                </a:r>
                <a:r>
                  <a:rPr kumimoji="0" lang="en-US" sz="3600" b="0" i="0" u="none" strike="noStrike" cap="none" normalizeH="0" baseline="0" smtClean="0">
                    <a:ln>
                      <a:noFill/>
                    </a:ln>
                    <a:solidFill>
                      <a:srgbClr val="000000"/>
                    </a:solidFill>
                    <a:effectLst/>
                    <a:latin typeface="Arial (Body)"/>
                    <a:cs typeface="Arial" panose="020B0604020202020204" pitchFamily="34" charset="0"/>
                  </a:rPr>
                  <a:t> + 1 = 0</a:t>
                </a:r>
                <a:endParaRPr kumimoji="0" lang="en-US" sz="36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3600" b="0" i="0" u="none" strike="noStrike" cap="none" normalizeH="0" baseline="0" smtClean="0">
                    <a:ln>
                      <a:noFill/>
                    </a:ln>
                    <a:solidFill>
                      <a:srgbClr val="000000"/>
                    </a:solidFill>
                    <a:effectLst/>
                    <a:latin typeface="Arial (Body)"/>
                    <a:cs typeface="Arial" panose="020B0604020202020204" pitchFamily="34" charset="0"/>
                  </a:rPr>
                  <a:t>x</a:t>
                </a:r>
                <a:r>
                  <a:rPr kumimoji="0" lang="en-US" sz="3600" b="0" i="0" u="none" strike="noStrike" cap="none" normalizeH="0" baseline="-30000" smtClean="0">
                    <a:ln>
                      <a:noFill/>
                    </a:ln>
                    <a:solidFill>
                      <a:srgbClr val="000000"/>
                    </a:solidFill>
                    <a:effectLst/>
                    <a:latin typeface="Arial (Body)"/>
                    <a:cs typeface="Arial" panose="020B0604020202020204" pitchFamily="34" charset="0"/>
                  </a:rPr>
                  <a:t>0</a:t>
                </a:r>
                <a:r>
                  <a:rPr kumimoji="0" lang="en-US" sz="3600" b="0" i="0" u="none" strike="noStrike" cap="none" normalizeH="0" baseline="0" smtClean="0">
                    <a:ln>
                      <a:noFill/>
                    </a:ln>
                    <a:solidFill>
                      <a:srgbClr val="000000"/>
                    </a:solidFill>
                    <a:effectLst/>
                    <a:latin typeface="Arial (Body)"/>
                    <a:cs typeface="Arial" panose="020B0604020202020204" pitchFamily="34" charset="0"/>
                  </a:rPr>
                  <a:t> = 3 hoặc 2x</a:t>
                </a:r>
                <a:r>
                  <a:rPr kumimoji="0" lang="en-US" sz="3600" b="0" i="0" u="none" strike="noStrike" cap="none" normalizeH="0" baseline="-30000" smtClean="0">
                    <a:ln>
                      <a:noFill/>
                    </a:ln>
                    <a:solidFill>
                      <a:srgbClr val="000000"/>
                    </a:solidFill>
                    <a:effectLst/>
                    <a:latin typeface="Arial (Body)"/>
                    <a:cs typeface="Arial" panose="020B0604020202020204" pitchFamily="34" charset="0"/>
                  </a:rPr>
                  <a:t>0</a:t>
                </a:r>
                <a:r>
                  <a:rPr kumimoji="0" lang="en-US" sz="3600" b="0" i="0" u="none" strike="noStrike" cap="none" normalizeH="0" baseline="0" smtClean="0">
                    <a:ln>
                      <a:noFill/>
                    </a:ln>
                    <a:solidFill>
                      <a:srgbClr val="000000"/>
                    </a:solidFill>
                    <a:effectLst/>
                    <a:latin typeface="Arial (Body)"/>
                    <a:cs typeface="Arial" panose="020B0604020202020204" pitchFamily="34" charset="0"/>
                  </a:rPr>
                  <a:t> = –1</a:t>
                </a:r>
                <a:endParaRPr kumimoji="0" lang="en-US" sz="3600" b="0" i="0" u="none" strike="noStrike" cap="none" normalizeH="0" baseline="0" smtClean="0">
                  <a:ln>
                    <a:noFill/>
                  </a:ln>
                  <a:solidFill>
                    <a:schemeClr val="tx1"/>
                  </a:solidFill>
                  <a:effectLst/>
                  <a:latin typeface="Arial (Body)"/>
                  <a:cs typeface="Arial" panose="020B0604020202020204" pitchFamily="34" charset="0"/>
                </a:endParaRPr>
              </a:p>
              <a:p>
                <a:pPr lvl="0" algn="just">
                  <a:lnSpc>
                    <a:spcPct val="150000"/>
                  </a:lnSpc>
                </a:pPr>
                <a:r>
                  <a:rPr kumimoji="0" lang="en-US" sz="3600" b="0" i="0" u="none" strike="noStrike" cap="none" normalizeH="0" baseline="0" smtClean="0">
                    <a:ln>
                      <a:noFill/>
                    </a:ln>
                    <a:solidFill>
                      <a:srgbClr val="000000"/>
                    </a:solidFill>
                    <a:effectLst/>
                    <a:latin typeface="Arial (Body)"/>
                    <a:cs typeface="Arial" panose="020B0604020202020204" pitchFamily="34" charset="0"/>
                  </a:rPr>
                  <a:t>x</a:t>
                </a:r>
                <a:r>
                  <a:rPr kumimoji="0" lang="en-US" sz="3600" b="0" i="0" u="none" strike="noStrike" cap="none" normalizeH="0" baseline="-30000" smtClean="0">
                    <a:ln>
                      <a:noFill/>
                    </a:ln>
                    <a:solidFill>
                      <a:srgbClr val="000000"/>
                    </a:solidFill>
                    <a:effectLst/>
                    <a:latin typeface="Arial (Body)"/>
                    <a:cs typeface="Arial" panose="020B0604020202020204" pitchFamily="34" charset="0"/>
                  </a:rPr>
                  <a:t>0</a:t>
                </a:r>
                <a:r>
                  <a:rPr kumimoji="0" lang="en-US" sz="3600" b="0" i="0" u="none" strike="noStrike" cap="none" normalizeH="0" baseline="0" smtClean="0">
                    <a:ln>
                      <a:noFill/>
                    </a:ln>
                    <a:solidFill>
                      <a:srgbClr val="000000"/>
                    </a:solidFill>
                    <a:effectLst/>
                    <a:latin typeface="Arial (Body)"/>
                    <a:cs typeface="Arial" panose="020B0604020202020204" pitchFamily="34" charset="0"/>
                  </a:rPr>
                  <a:t> = 3 hoặc </a:t>
                </a:r>
                <a:r>
                  <a:rPr lang="en-US" sz="3600">
                    <a:solidFill>
                      <a:srgbClr val="000000"/>
                    </a:solidFill>
                    <a:latin typeface="Arial (Body)"/>
                    <a:cs typeface="Arial" panose="020B0604020202020204" pitchFamily="34" charset="0"/>
                  </a:rPr>
                  <a:t> x</a:t>
                </a:r>
                <a:r>
                  <a:rPr lang="en-US" sz="3600" baseline="-30000">
                    <a:solidFill>
                      <a:srgbClr val="000000"/>
                    </a:solidFill>
                    <a:latin typeface="Arial (Body)"/>
                    <a:cs typeface="Arial" panose="020B0604020202020204" pitchFamily="34" charset="0"/>
                  </a:rPr>
                  <a:t>0</a:t>
                </a:r>
                <a:r>
                  <a:rPr lang="en-US" sz="3600" baseline="-30000" smtClean="0">
                    <a:solidFill>
                      <a:srgbClr val="000000"/>
                    </a:solidFill>
                    <a:latin typeface="Arial (Body)"/>
                    <a:cs typeface="Arial" panose="020B0604020202020204" pitchFamily="34" charset="0"/>
                  </a:rPr>
                  <a:t> </a:t>
                </a:r>
                <a:r>
                  <a:rPr kumimoji="0" lang="en-US" sz="3600" b="0" i="0" u="none" strike="noStrike" cap="none" normalizeH="0" baseline="0" smtClean="0">
                    <a:ln>
                      <a:noFill/>
                    </a:ln>
                    <a:solidFill>
                      <a:srgbClr val="000000"/>
                    </a:solidFill>
                    <a:effectLst/>
                    <a:latin typeface="Arial (Body)"/>
                    <a:cs typeface="Arial" panose="020B0604020202020204" pitchFamily="34" charset="0"/>
                  </a:rPr>
                  <a:t>=</a:t>
                </a:r>
                <a:r>
                  <a:rPr kumimoji="0" lang="en-US" sz="3600" b="0" i="0" u="none" strike="noStrike" cap="none" normalizeH="0" smtClean="0">
                    <a:ln>
                      <a:noFill/>
                    </a:ln>
                    <a:solidFill>
                      <a:srgbClr val="000000"/>
                    </a:solidFill>
                    <a:effectLst/>
                    <a:latin typeface="Arial (Body)"/>
                    <a:cs typeface="Arial" panose="020B0604020202020204" pitchFamily="34" charset="0"/>
                  </a:rPr>
                  <a:t> </a:t>
                </a:r>
                <a14:m>
                  <m:oMath xmlns:m="http://schemas.openxmlformats.org/officeDocument/2006/math">
                    <m:r>
                      <a:rPr kumimoji="0" lang="en-US" sz="3600" b="0" i="0" u="none" strike="noStrike" cap="none" normalizeH="0" smtClean="0">
                        <a:ln>
                          <a:noFill/>
                        </a:ln>
                        <a:solidFill>
                          <a:srgbClr val="000000"/>
                        </a:solidFill>
                        <a:effectLst/>
                        <a:latin typeface="Cambria Math" panose="02040503050406030204" pitchFamily="18" charset="0"/>
                      </a:rPr>
                      <m:t>−</m:t>
                    </m:r>
                    <m:f>
                      <m:fPr>
                        <m:ctrlPr>
                          <a:rPr kumimoji="0" lang="en-US" sz="3600" b="0" i="1" u="none" strike="noStrike" cap="none" normalizeH="0" smtClean="0">
                            <a:ln>
                              <a:noFill/>
                            </a:ln>
                            <a:solidFill>
                              <a:srgbClr val="000000"/>
                            </a:solidFill>
                            <a:effectLst/>
                            <a:latin typeface="Cambria Math" panose="02040503050406030204" pitchFamily="18" charset="0"/>
                          </a:rPr>
                        </m:ctrlPr>
                      </m:fPr>
                      <m:num>
                        <m:r>
                          <a:rPr kumimoji="0" lang="en-US" sz="3600" b="0" i="1" u="none" strike="noStrike" cap="none" normalizeH="0" smtClean="0">
                            <a:ln>
                              <a:noFill/>
                            </a:ln>
                            <a:solidFill>
                              <a:srgbClr val="000000"/>
                            </a:solidFill>
                            <a:effectLst/>
                            <a:latin typeface="Cambria Math" panose="02040503050406030204" pitchFamily="18" charset="0"/>
                          </a:rPr>
                          <m:t>1</m:t>
                        </m:r>
                      </m:num>
                      <m:den>
                        <m:r>
                          <a:rPr kumimoji="0" lang="en-US" sz="3600" b="0" i="1" u="none" strike="noStrike" cap="none" normalizeH="0" smtClean="0">
                            <a:ln>
                              <a:noFill/>
                            </a:ln>
                            <a:solidFill>
                              <a:srgbClr val="000000"/>
                            </a:solidFill>
                            <a:effectLst/>
                            <a:latin typeface="Cambria Math" panose="02040503050406030204" pitchFamily="18" charset="0"/>
                          </a:rPr>
                          <m:t>2</m:t>
                        </m:r>
                      </m:den>
                    </m:f>
                  </m:oMath>
                </a14:m>
                <a:r>
                  <a:rPr kumimoji="0" lang="en-US" sz="3600" b="0" i="0" u="none" strike="noStrike" cap="none" normalizeH="0" baseline="0" smtClean="0">
                    <a:ln>
                      <a:noFill/>
                    </a:ln>
                    <a:solidFill>
                      <a:srgbClr val="000000"/>
                    </a:solidFill>
                    <a:effectLst/>
                    <a:latin typeface="Arial (Body)"/>
                    <a:cs typeface="Arial" panose="020B0604020202020204" pitchFamily="34" charset="0"/>
                  </a:rPr>
                  <a:t>.</a:t>
                </a:r>
                <a:endParaRPr kumimoji="0" lang="en-US" sz="3600" b="0" i="0" u="none" strike="noStrike" cap="none" normalizeH="0" baseline="0" smtClean="0">
                  <a:ln>
                    <a:noFill/>
                  </a:ln>
                  <a:solidFill>
                    <a:schemeClr val="tx1"/>
                  </a:solidFill>
                  <a:effectLst/>
                  <a:latin typeface="Arial (Body)"/>
                  <a:cs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3600" b="0" i="0" u="none" strike="noStrike" cap="none" normalizeH="0" baseline="0" smtClean="0">
                    <a:ln>
                      <a:noFill/>
                    </a:ln>
                    <a:solidFill>
                      <a:srgbClr val="000000"/>
                    </a:solidFill>
                    <a:effectLst/>
                    <a:latin typeface="Arial (Body)"/>
                    <a:cs typeface="Arial" panose="020B0604020202020204" pitchFamily="34" charset="0"/>
                  </a:rPr>
                  <a:t>Vậy x</a:t>
                </a:r>
                <a:r>
                  <a:rPr kumimoji="0" lang="en-US" sz="3600" b="0" i="0" u="none" strike="noStrike" cap="none" normalizeH="0" baseline="-30000" smtClean="0">
                    <a:ln>
                      <a:noFill/>
                    </a:ln>
                    <a:solidFill>
                      <a:srgbClr val="000000"/>
                    </a:solidFill>
                    <a:effectLst/>
                    <a:latin typeface="Arial (Body)"/>
                    <a:cs typeface="Arial" panose="020B0604020202020204" pitchFamily="34" charset="0"/>
                  </a:rPr>
                  <a:t>0</a:t>
                </a:r>
                <a:r>
                  <a:rPr kumimoji="0" lang="en-US" sz="3600" b="0" i="0" u="none" strike="noStrike" cap="none" normalizeH="0" baseline="0" smtClean="0">
                    <a:ln>
                      <a:noFill/>
                    </a:ln>
                    <a:solidFill>
                      <a:srgbClr val="000000"/>
                    </a:solidFill>
                    <a:effectLst/>
                    <a:latin typeface="Arial (Body)"/>
                    <a:cs typeface="Arial" panose="020B0604020202020204" pitchFamily="34" charset="0"/>
                  </a:rPr>
                  <a:t> là nghiệm của phương trình x – 3 = 0 hoặc phương trình 2x + 1 = 0.</a:t>
                </a:r>
                <a:endParaRPr kumimoji="0" lang="en-US" sz="3600" b="0" i="0" u="none" strike="noStrike" cap="none" normalizeH="0" baseline="0" smtClean="0">
                  <a:ln>
                    <a:noFill/>
                  </a:ln>
                  <a:solidFill>
                    <a:schemeClr val="tx1"/>
                  </a:solidFill>
                  <a:effectLst/>
                  <a:latin typeface="Arial (Body)"/>
                  <a:cs typeface="Arial" panose="020B0604020202020204" pitchFamily="34" charset="0"/>
                </a:endParaRPr>
              </a:p>
            </p:txBody>
          </p:sp>
        </mc:Choice>
        <mc:Fallback xmlns="">
          <p:sp>
            <p:nvSpPr>
              <p:cNvPr id="5" name="Rectangle 1"/>
              <p:cNvSpPr>
                <a:spLocks noRot="1" noChangeAspect="1" noMove="1" noResize="1" noEditPoints="1" noAdjustHandles="1" noChangeArrowheads="1" noChangeShapeType="1" noTextEdit="1"/>
              </p:cNvSpPr>
              <p:nvPr/>
            </p:nvSpPr>
            <p:spPr bwMode="auto">
              <a:xfrm>
                <a:off x="511613" y="1823420"/>
                <a:ext cx="17373600" cy="6149184"/>
              </a:xfrm>
              <a:prstGeom prst="rect">
                <a:avLst/>
              </a:prstGeom>
              <a:blipFill rotWithShape="0">
                <a:blip r:embed="rId6"/>
                <a:stretch>
                  <a:fillRect l="-1088" r="-1053" b="-267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67488582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3202</TotalTime>
  <Words>1863</Words>
  <Application>Microsoft Office PowerPoint</Application>
  <PresentationFormat>Custom</PresentationFormat>
  <Paragraphs>308</Paragraphs>
  <Slides>40</Slides>
  <Notes>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Calibri</vt:lpstr>
      <vt:lpstr>Times New Roman</vt:lpstr>
      <vt:lpstr>Open Sans</vt:lpstr>
      <vt:lpstr>Arial</vt:lpstr>
      <vt:lpstr>Cambria Math</vt:lpstr>
      <vt:lpstr>Arial (Body)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Luật chơi và cách thức chơi</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Admin</cp:lastModifiedBy>
  <cp:revision>69</cp:revision>
  <dcterms:created xsi:type="dcterms:W3CDTF">2006-08-16T00:00:00Z</dcterms:created>
  <dcterms:modified xsi:type="dcterms:W3CDTF">2024-06-17T07:50:28Z</dcterms:modified>
  <dc:identifier>DAFWAZhnXwQ</dc:identifier>
</cp:coreProperties>
</file>