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591" r:id="rId3"/>
    <p:sldId id="261" r:id="rId4"/>
    <p:sldId id="267" r:id="rId5"/>
    <p:sldId id="268" r:id="rId6"/>
    <p:sldId id="259" r:id="rId7"/>
    <p:sldId id="265" r:id="rId8"/>
    <p:sldId id="258" r:id="rId9"/>
    <p:sldId id="269" r:id="rId10"/>
    <p:sldId id="279" r:id="rId11"/>
    <p:sldId id="260" r:id="rId12"/>
    <p:sldId id="271" r:id="rId13"/>
    <p:sldId id="589" r:id="rId14"/>
    <p:sldId id="273" r:id="rId15"/>
    <p:sldId id="590" r:id="rId16"/>
    <p:sldId id="275" r:id="rId17"/>
    <p:sldId id="586" r:id="rId18"/>
    <p:sldId id="587" r:id="rId19"/>
    <p:sldId id="276" r:id="rId20"/>
    <p:sldId id="277" r:id="rId21"/>
    <p:sldId id="588" r:id="rId22"/>
    <p:sldId id="278" r:id="rId23"/>
    <p:sldId id="280" r:id="rId24"/>
    <p:sldId id="282" r:id="rId25"/>
    <p:sldId id="281"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8" r:id="rId41"/>
    <p:sldId id="299" r:id="rId42"/>
    <p:sldId id="305" r:id="rId43"/>
    <p:sldId id="301" r:id="rId44"/>
    <p:sldId id="300" r:id="rId45"/>
    <p:sldId id="302" r:id="rId46"/>
    <p:sldId id="303" r:id="rId47"/>
    <p:sldId id="304" r:id="rId48"/>
    <p:sldId id="585" r:id="rId49"/>
    <p:sldId id="306" r:id="rId50"/>
    <p:sldId id="307" r:id="rId51"/>
    <p:sldId id="308" r:id="rId52"/>
    <p:sldId id="309" r:id="rId53"/>
    <p:sldId id="262" r:id="rId54"/>
    <p:sldId id="579" r:id="rId55"/>
    <p:sldId id="580" r:id="rId56"/>
    <p:sldId id="581" r:id="rId57"/>
    <p:sldId id="266" r:id="rId58"/>
    <p:sldId id="582" r:id="rId59"/>
    <p:sldId id="583" r:id="rId60"/>
    <p:sldId id="584" r:id="rId61"/>
    <p:sldId id="263" r:id="rId62"/>
    <p:sldId id="57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1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62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t>10/7/2023</a:t>
            </a:fld>
            <a:endParaRPr lang="en-US"/>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t>10/7/2023</a:t>
            </a:fld>
            <a:endParaRPr lang="en-US"/>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t>10/7/2023</a:t>
            </a:fld>
            <a:endParaRPr lang="en-US"/>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t>10/7/2023</a:t>
            </a:fld>
            <a:endParaRPr lang="en-US"/>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t>10/7/2023</a:t>
            </a:fld>
            <a:endParaRPr lang="en-US"/>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t>10/7/2023</a:t>
            </a:fld>
            <a:endParaRPr lang="en-US"/>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t>10/7/2023</a:t>
            </a:fld>
            <a:endParaRPr lang="en-US"/>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t>10/7/2023</a:t>
            </a:fld>
            <a:endParaRPr lang="en-US"/>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t>10/7/2023</a:t>
            </a:fld>
            <a:endParaRPr lang="en-US"/>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t>10/7/2023</a:t>
            </a:fld>
            <a:endParaRPr lang="en-US"/>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t>10/7/2023</a:t>
            </a:fld>
            <a:endParaRPr lang="en-US"/>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10/7/2023</a:t>
            </a:fld>
            <a:endParaRPr lang="en-US"/>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wdp"/><Relationship Id="rId7"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4.mp3"/><Relationship Id="rId7" Type="http://schemas.openxmlformats.org/officeDocument/2006/relationships/image" Target="../media/image38.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4.mp3"/><Relationship Id="rId9" Type="http://schemas.openxmlformats.org/officeDocument/2006/relationships/image" Target="../media/image40.GIF"/></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3.mp3"/><Relationship Id="rId7" Type="http://schemas.openxmlformats.org/officeDocument/2006/relationships/image" Target="../media/image43.png"/><Relationship Id="rId12" Type="http://schemas.openxmlformats.org/officeDocument/2006/relationships/image" Target="../media/image36.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3.mp3"/><Relationship Id="rId9" Type="http://schemas.openxmlformats.org/officeDocument/2006/relationships/image" Target="../media/image40.GIF"/></Relationships>
</file>

<file path=ppt/slides/_rels/slide57.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3.mp3"/><Relationship Id="rId7" Type="http://schemas.openxmlformats.org/officeDocument/2006/relationships/image" Target="../media/image47.png"/><Relationship Id="rId12" Type="http://schemas.openxmlformats.org/officeDocument/2006/relationships/image" Target="../media/image36.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6.png"/><Relationship Id="rId11" Type="http://schemas.openxmlformats.org/officeDocument/2006/relationships/image" Target="../media/image45.png"/><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3.mp3"/><Relationship Id="rId9" Type="http://schemas.openxmlformats.org/officeDocument/2006/relationships/image" Target="../media/image40.GIF"/></Relationships>
</file>

<file path=ppt/slides/_rels/slide58.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3.mp3"/><Relationship Id="rId7" Type="http://schemas.openxmlformats.org/officeDocument/2006/relationships/image" Target="../media/image50.png"/><Relationship Id="rId12" Type="http://schemas.openxmlformats.org/officeDocument/2006/relationships/image" Target="../media/image36.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9.png"/><Relationship Id="rId11" Type="http://schemas.openxmlformats.org/officeDocument/2006/relationships/image" Target="../media/image45.png"/><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3.mp3"/><Relationship Id="rId9" Type="http://schemas.openxmlformats.org/officeDocument/2006/relationships/image" Target="../media/image40.GIF"/></Relationships>
</file>

<file path=ppt/slides/_rels/slide59.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53.png"/><Relationship Id="rId12" Type="http://schemas.openxmlformats.org/officeDocument/2006/relationships/image" Target="../media/image36.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2.png"/><Relationship Id="rId11" Type="http://schemas.openxmlformats.org/officeDocument/2006/relationships/image" Target="../media/image45.png"/><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3.mp3"/><Relationship Id="rId9" Type="http://schemas.openxmlformats.org/officeDocument/2006/relationships/image" Target="../media/image40.GIF"/></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GIF"/><Relationship Id="rId3" Type="http://schemas.microsoft.com/office/2007/relationships/media" Target="../media/media6.mp3"/><Relationship Id="rId7" Type="http://schemas.openxmlformats.org/officeDocument/2006/relationships/slideLayout" Target="../slideLayouts/slideLayout1.xml"/><Relationship Id="rId12" Type="http://schemas.openxmlformats.org/officeDocument/2006/relationships/image" Target="../media/image58.GIF"/><Relationship Id="rId17" Type="http://schemas.openxmlformats.org/officeDocument/2006/relationships/image" Target="../media/image36.GIF"/><Relationship Id="rId2" Type="http://schemas.openxmlformats.org/officeDocument/2006/relationships/audio" Target="../media/media5.mp3"/><Relationship Id="rId16" Type="http://schemas.openxmlformats.org/officeDocument/2006/relationships/image" Target="../media/image45.png"/><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40.GIF"/><Relationship Id="rId5" Type="http://schemas.microsoft.com/office/2007/relationships/media" Target="../media/media3.mp3"/><Relationship Id="rId15" Type="http://schemas.openxmlformats.org/officeDocument/2006/relationships/image" Target="../media/image41.png"/><Relationship Id="rId10" Type="http://schemas.openxmlformats.org/officeDocument/2006/relationships/image" Target="../media/image57.png"/><Relationship Id="rId4" Type="http://schemas.openxmlformats.org/officeDocument/2006/relationships/audio" Target="../media/media6.mp3"/><Relationship Id="rId9" Type="http://schemas.openxmlformats.org/officeDocument/2006/relationships/image" Target="../media/image56.png"/><Relationship Id="rId14" Type="http://schemas.openxmlformats.org/officeDocument/2006/relationships/image" Target="../media/image37.GIF"/></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9B1BBC6-6D70-B6ED-EA91-EA3E310056EA}"/>
              </a:ext>
            </a:extLst>
          </p:cNvPr>
          <p:cNvSpPr txBox="1"/>
          <p:nvPr/>
        </p:nvSpPr>
        <p:spPr>
          <a:xfrm>
            <a:off x="610402" y="2222750"/>
            <a:ext cx="11035553" cy="2239780"/>
          </a:xfrm>
          <a:prstGeom prst="rect">
            <a:avLst/>
          </a:prstGeom>
          <a:noFill/>
        </p:spPr>
        <p:txBody>
          <a:bodyPr wrap="square">
            <a:spAutoFit/>
          </a:bodyPr>
          <a:lstStyle/>
          <a:p>
            <a:pPr algn="ctr">
              <a:lnSpc>
                <a:spcPct val="150000"/>
              </a:lnSpc>
            </a:pPr>
            <a:r>
              <a:rPr kumimoji="0" lang="en-US" altLang="en-US" sz="3600" b="1" i="0" u="none" strike="noStrike" kern="1200" cap="none" spc="0" normalizeH="0" baseline="0" noProof="0" dirty="0">
                <a:ln>
                  <a:noFill/>
                </a:ln>
                <a:solidFill>
                  <a:srgbClr val="E20000"/>
                </a:solidFill>
                <a:effectLst/>
                <a:uLnTx/>
                <a:uFillTx/>
                <a:latin typeface="Cambria" panose="02040503050406030204" pitchFamily="18" charset="0"/>
                <a:ea typeface="Cambria" panose="02040503050406030204" pitchFamily="18" charset="0"/>
                <a:cs typeface="Cambria" panose="02040503050406030204" charset="0"/>
              </a:rPr>
              <a:t>KHOA HỌC TỰ NHIÊN 8</a:t>
            </a:r>
          </a:p>
          <a:p>
            <a:pPr marL="30480" marR="30480" algn="ctr">
              <a:lnSpc>
                <a:spcPct val="150000"/>
              </a:lnSpc>
              <a:spcAft>
                <a:spcPts val="0"/>
              </a:spcAft>
            </a:pPr>
            <a:r>
              <a:rPr lang="vi-VN" sz="3600" b="1" dirty="0">
                <a:solidFill>
                  <a:srgbClr val="0070C0"/>
                </a:solidFill>
                <a:effectLst/>
                <a:latin typeface="Cambria" panose="02040503050406030204" pitchFamily="18" charset="0"/>
                <a:ea typeface="Cambria" panose="02040503050406030204" pitchFamily="18" charset="0"/>
              </a:rPr>
              <a:t>BÀI 32: DINH DƯỠNG VÀ TIÊU HOÁ Ở NGƯỜI</a:t>
            </a:r>
            <a:endParaRPr lang="vi-VN" sz="3600" dirty="0">
              <a:solidFill>
                <a:srgbClr val="0070C0"/>
              </a:solidFill>
              <a:effectLst/>
              <a:latin typeface="Cambria" panose="02040503050406030204" pitchFamily="18" charset="0"/>
              <a:ea typeface="Cambria" panose="02040503050406030204" pitchFamily="18" charset="0"/>
            </a:endParaRPr>
          </a:p>
          <a:p>
            <a:pPr algn="ctr">
              <a:lnSpc>
                <a:spcPct val="150000"/>
              </a:lnSpc>
            </a:pPr>
            <a:r>
              <a:rPr lang="en-US" sz="2400" i="1" dirty="0">
                <a:effectLst/>
                <a:latin typeface="Cambria" panose="02040503050406030204" pitchFamily="18" charset="0"/>
                <a:ea typeface="Cambria" panose="02040503050406030204" pitchFamily="18" charset="0"/>
              </a:rPr>
              <a:t>(</a:t>
            </a:r>
            <a:r>
              <a:rPr lang="en-US" sz="2400" i="1" dirty="0" err="1">
                <a:effectLst/>
                <a:latin typeface="Cambria" panose="02040503050406030204" pitchFamily="18" charset="0"/>
                <a:ea typeface="Cambria" panose="02040503050406030204" pitchFamily="18" charset="0"/>
              </a:rPr>
              <a:t>Thời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gian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thực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hiện</a:t>
            </a:r>
            <a:r>
              <a:rPr lang="en-US" sz="2400" i="1">
                <a:effectLst/>
                <a:latin typeface="Cambria" panose="02040503050406030204" pitchFamily="18" charset="0"/>
                <a:ea typeface="Cambria" panose="02040503050406030204" pitchFamily="18" charset="0"/>
              </a:rPr>
              <a:t>: </a:t>
            </a:r>
            <a:r>
              <a:rPr lang="en-US" sz="2400" i="1" smtClean="0">
                <a:effectLst/>
                <a:latin typeface="Cambria" panose="02040503050406030204" pitchFamily="18" charset="0"/>
                <a:ea typeface="Cambria" panose="02040503050406030204" pitchFamily="18" charset="0"/>
              </a:rPr>
              <a:t>3 </a:t>
            </a:r>
            <a:r>
              <a:rPr lang="en-US" sz="2400" i="1" dirty="0" err="1">
                <a:effectLst/>
                <a:latin typeface="Cambria" panose="02040503050406030204" pitchFamily="18" charset="0"/>
                <a:ea typeface="Cambria" panose="02040503050406030204" pitchFamily="18" charset="0"/>
              </a:rPr>
              <a:t>tiết</a:t>
            </a:r>
            <a:r>
              <a:rPr lang="en-US" sz="2400" i="1" dirty="0">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3292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2F42283-5D2B-3683-EDDE-9CB2DCC3B633}"/>
              </a:ext>
            </a:extLst>
          </p:cNvPr>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id="{0F5633FF-CFE7-BC24-6D37-FB114891105D}"/>
              </a:ext>
            </a:extLst>
          </p:cNvPr>
          <p:cNvSpPr txBox="1">
            <a:spLocks noChangeArrowheads="1"/>
          </p:cNvSpPr>
          <p:nvPr/>
        </p:nvSpPr>
        <p:spPr bwMode="auto">
          <a:xfrm>
            <a:off x="633601" y="5318621"/>
            <a:ext cx="10924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Sơ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khái</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về</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6FF6EE7-EC8D-E96B-6A69-4296BD0C1C5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DA87BBE-88FC-65F7-6CEC-9A7CCABCDF2E}"/>
              </a:ext>
            </a:extLst>
          </p:cNvPr>
          <p:cNvSpPr txBox="1"/>
          <p:nvPr/>
        </p:nvSpPr>
        <p:spPr>
          <a:xfrm>
            <a:off x="614694" y="878611"/>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I</a:t>
            </a:r>
            <a:r>
              <a:rPr lang="vi-VN"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dirty="0">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Tree>
    <p:extLst>
      <p:ext uri="{BB962C8B-B14F-4D97-AF65-F5344CB8AC3E}">
        <p14:creationId xmlns:p14="http://schemas.microsoft.com/office/powerpoint/2010/main" val="27626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E7A19-6306-9C22-6318-BE37BF90B0D7}"/>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339AE1EA-66FC-BF49-32DE-80F18EDC766D}"/>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id="{1486D577-0C42-FDBB-2BB1-170710550BF1}"/>
              </a:ext>
            </a:extLst>
          </p:cNvPr>
          <p:cNvPicPr>
            <a:picLocks noChangeAspect="1" noChangeArrowheads="1" noCrop="1"/>
          </p:cNvPicPr>
          <p:nvPr/>
        </p:nvPicPr>
        <p:blipFill>
          <a:blip r:embed="rId3"/>
          <a:srcRect/>
          <a:stretch>
            <a:fillRect/>
          </a:stretch>
        </p:blipFill>
        <p:spPr bwMode="auto">
          <a:xfrm>
            <a:off x="2879401" y="213641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8FEE37-79DE-F0E3-A453-54192294158A}"/>
              </a:ext>
            </a:extLst>
          </p:cNvPr>
          <p:cNvSpPr txBox="1"/>
          <p:nvPr/>
        </p:nvSpPr>
        <p:spPr>
          <a:xfrm>
            <a:off x="3785653" y="2736502"/>
            <a:ext cx="6454588" cy="1384995"/>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31886F-B0EE-D2AD-196C-CDBF1EFB719E}"/>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B51F209-3BE0-7505-94E3-4BEF9002C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545E3C-91F4-3E0C-7182-22560A2BAD4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F674177-582D-3F9C-B265-3C5D4F535AAA}"/>
              </a:ext>
            </a:extLst>
          </p:cNvPr>
          <p:cNvSpPr txBox="1"/>
          <p:nvPr/>
        </p:nvSpPr>
        <p:spPr>
          <a:xfrm>
            <a:off x="2936552" y="1064746"/>
            <a:ext cx="8708600" cy="1478353"/>
          </a:xfrm>
          <a:prstGeom prst="rect">
            <a:avLst/>
          </a:prstGeom>
          <a:noFill/>
        </p:spPr>
        <p:txBody>
          <a:bodyPr wrap="square" rtlCol="0">
            <a:spAutoFit/>
          </a:bodyPr>
          <a:lstStyle/>
          <a:p>
            <a:pPr fontAlgn="base">
              <a:lnSpc>
                <a:spcPct val="150000"/>
              </a:lnSpc>
              <a:spcBef>
                <a:spcPct val="0"/>
              </a:spcBef>
              <a:spcAft>
                <a:spcPct val="0"/>
              </a:spcAft>
            </a:pP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a:t>
            </a:r>
            <a:r>
              <a:rPr lang="vi-VN"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a:t>
            </a: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TIÊU HÓA Ở NGƯỜI</a:t>
            </a:r>
          </a:p>
          <a:p>
            <a:pPr fontAlgn="base">
              <a:lnSpc>
                <a:spcPct val="150000"/>
              </a:lnSpc>
              <a:spcBef>
                <a:spcPct val="0"/>
              </a:spcBef>
              <a:spcAft>
                <a:spcPct val="0"/>
              </a:spcAft>
            </a:pP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Cấu</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tạo</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chức</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năng</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hệ</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tiêu</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hóa</a:t>
            </a:r>
            <a:endParaRPr lang="vi-VN" sz="32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67534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a:extLst>
              <a:ext uri="{FF2B5EF4-FFF2-40B4-BE49-F238E27FC236}">
                <a16:creationId xmlns:a16="http://schemas.microsoft.com/office/drawing/2014/main"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8" name="TextBox 7">
            <a:extLst>
              <a:ext uri="{FF2B5EF4-FFF2-40B4-BE49-F238E27FC236}">
                <a16:creationId xmlns:a16="http://schemas.microsoft.com/office/drawing/2014/main"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1554240-F115-9043-E3AD-28EBC1270F80}"/>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Cấu</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tạo</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chức</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năng</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hệ</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tiêu</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hóa</a:t>
            </a:r>
            <a:endParaRPr lang="vi-VN" sz="32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AF3324E-9CA7-ECB5-903C-C5B7030509F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4FCFC9-6193-59A6-BD12-0D70E47880A7}"/>
              </a:ext>
            </a:extLst>
          </p:cNvPr>
          <p:cNvSpPr txBox="1"/>
          <p:nvPr/>
        </p:nvSpPr>
        <p:spPr>
          <a:xfrm>
            <a:off x="3845859" y="2294965"/>
            <a:ext cx="6934436" cy="3244030"/>
          </a:xfrm>
          <a:prstGeom prst="rect">
            <a:avLst/>
          </a:prstGeom>
          <a:noFill/>
        </p:spPr>
        <p:txBody>
          <a:bodyPr wrap="square" rtlCol="0">
            <a:spAutoFit/>
          </a:bodyPr>
          <a:lstStyle/>
          <a:p>
            <a:pPr marL="457200" indent="-457200" algn="just">
              <a:lnSpc>
                <a:spcPct val="150000"/>
              </a:lnSpc>
              <a:buFontTx/>
              <a:buChar char="-"/>
            </a:pPr>
            <a:r>
              <a:rPr lang="en-US" sz="2800">
                <a:latin typeface="Cambria" panose="02040503050406030204" pitchFamily="18" charset="0"/>
                <a:ea typeface="Cambria" panose="02040503050406030204" pitchFamily="18" charset="0"/>
              </a:rPr>
              <a:t>Cấu tạo: </a:t>
            </a:r>
          </a:p>
          <a:p>
            <a:pPr algn="just">
              <a:lnSpc>
                <a:spcPct val="150000"/>
              </a:lnSpc>
            </a:pPr>
            <a:r>
              <a:rPr lang="vi-VN" sz="2800">
                <a:latin typeface="Cambria" panose="02040503050406030204" pitchFamily="18" charset="0"/>
                <a:ea typeface="Cambria" panose="02040503050406030204" pitchFamily="18" charset="0"/>
              </a:rPr>
              <a:t>+ Ống tiêu hóa: miệng, họng, thực quản, dạ dày, ruột non, ruột già, trực tràng, hậu môn.</a:t>
            </a:r>
          </a:p>
          <a:p>
            <a:pPr algn="just">
              <a:lnSpc>
                <a:spcPct val="150000"/>
              </a:lnSpc>
            </a:pPr>
            <a:r>
              <a:rPr lang="vi-VN" sz="2800">
                <a:latin typeface="Cambria" panose="02040503050406030204" pitchFamily="18" charset="0"/>
                <a:ea typeface="Cambria" panose="02040503050406030204" pitchFamily="18" charset="0"/>
              </a:rPr>
              <a:t>+ Tuyến tiêu hóa: Tuyến nước bọt, tuyến vị, gan, tụy, tuyến ruột.</a:t>
            </a:r>
            <a:endParaRPr lang="vi-VN" sz="28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8123BB-741C-B4A8-96B7-2EE4D746686C}"/>
              </a:ext>
            </a:extLst>
          </p:cNvPr>
          <p:cNvGrpSpPr/>
          <p:nvPr/>
        </p:nvGrpSpPr>
        <p:grpSpPr>
          <a:xfrm>
            <a:off x="0" y="-33178"/>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EDED1C-0BD1-1EE4-89BA-45ABE4D9031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a:extLst>
              <a:ext uri="{FF2B5EF4-FFF2-40B4-BE49-F238E27FC236}">
                <a16:creationId xmlns:a16="http://schemas.microsoft.com/office/drawing/2014/main" id="{D6BCDEE1-F42E-5098-D20E-E2D00F2F3D0D}"/>
              </a:ext>
            </a:extLst>
          </p:cNvPr>
          <p:cNvSpPr>
            <a:spLocks noChangeArrowheads="1"/>
          </p:cNvSpPr>
          <p:nvPr/>
        </p:nvSpPr>
        <p:spPr bwMode="auto">
          <a:xfrm>
            <a:off x="3313069" y="2990063"/>
            <a:ext cx="8332083" cy="31660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Xem video trả lời câu hỏi:</a:t>
            </a:r>
          </a:p>
          <a:p>
            <a:pPr marL="514350" indent="-514350" algn="just" eaLnBrk="1" hangingPunct="1">
              <a:spcBef>
                <a:spcPct val="50000"/>
              </a:spcBef>
              <a:buFontTx/>
              <a:buAutoNum type="arabicPeriod"/>
            </a:pPr>
            <a:r>
              <a:rPr lang="en-US" altLang="en-US" sz="3200">
                <a:solidFill>
                  <a:srgbClr val="0000CC"/>
                </a:solidFill>
                <a:latin typeface="Cambria" panose="02040503050406030204" pitchFamily="18" charset="0"/>
                <a:ea typeface="Cambria" panose="02040503050406030204" pitchFamily="18" charset="0"/>
              </a:rPr>
              <a:t>Hệ tiêu hóa có chức năng gì?  </a:t>
            </a:r>
          </a:p>
          <a:p>
            <a:pPr marL="514350" indent="-514350" algn="just" eaLnBrk="1" hangingPunct="1">
              <a:spcBef>
                <a:spcPct val="50000"/>
              </a:spcBef>
              <a:buAutoNum type="arabicPeriod"/>
            </a:pPr>
            <a:r>
              <a:rPr lang="en-US" altLang="en-US" sz="3200">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6" name="Rectangle 5">
            <a:extLst>
              <a:ext uri="{FF2B5EF4-FFF2-40B4-BE49-F238E27FC236}">
                <a16:creationId xmlns:a16="http://schemas.microsoft.com/office/drawing/2014/main" id="{44386044-672D-4C85-1B8B-7ADF10ADF7C8}"/>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Hoạt động cá nhân</a:t>
            </a:r>
            <a:endParaRPr lang="en-US" sz="2800" b="1" i="1">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3A14449-AC09-0C1D-B0E6-2A4EEBBE31B4}"/>
              </a:ext>
            </a:extLst>
          </p:cNvPr>
          <p:cNvSpPr txBox="1"/>
          <p:nvPr/>
        </p:nvSpPr>
        <p:spPr>
          <a:xfrm>
            <a:off x="2936552" y="86531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Hệ Thống Tiêu Hóa _ Cơ Thể Người Ký Sự _ Phim hoạt hình Khoa học Hay Nhất 2020">
            <a:hlinkClick r:id="" action="ppaction://media"/>
            <a:extLst>
              <a:ext uri="{FF2B5EF4-FFF2-40B4-BE49-F238E27FC236}">
                <a16:creationId xmlns:a16="http://schemas.microsoft.com/office/drawing/2014/main" id="{E0309A6E-5CA3-9283-151F-1ECF65D124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72200"/>
          </a:xfrm>
          <a:prstGeom prst="rect">
            <a:avLst/>
          </a:prstGeom>
        </p:spPr>
      </p:pic>
    </p:spTree>
    <p:extLst>
      <p:ext uri="{BB962C8B-B14F-4D97-AF65-F5344CB8AC3E}">
        <p14:creationId xmlns:p14="http://schemas.microsoft.com/office/powerpoint/2010/main" val="400358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07E7D625-4714-3725-AB96-446AC7A97E16}"/>
              </a:ext>
            </a:extLst>
          </p:cNvPr>
          <p:cNvSpPr txBox="1">
            <a:spLocks noChangeArrowheads="1"/>
          </p:cNvSpPr>
          <p:nvPr/>
        </p:nvSpPr>
        <p:spPr>
          <a:xfrm>
            <a:off x="3729554" y="1318147"/>
            <a:ext cx="7455568" cy="6740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4200" b="1">
                <a:solidFill>
                  <a:srgbClr val="0000CC"/>
                </a:solidFill>
                <a:latin typeface="Cambria" panose="02040503050406030204" pitchFamily="18" charset="0"/>
                <a:ea typeface="Cambria" panose="02040503050406030204" pitchFamily="18" charset="0"/>
              </a:rPr>
              <a:t>Hệ tiêu hóa có chức năng gì? </a:t>
            </a:r>
            <a:endParaRPr lang="en-US" altLang="en-US" sz="4200" b="1" dirty="0">
              <a:solidFill>
                <a:srgbClr val="0000CC"/>
              </a:solidFill>
              <a:latin typeface="Cambria" panose="02040503050406030204" pitchFamily="18" charset="0"/>
              <a:ea typeface="Cambria" panose="02040503050406030204" pitchFamily="18" charset="0"/>
            </a:endParaRPr>
          </a:p>
        </p:txBody>
      </p:sp>
      <p:sp>
        <p:nvSpPr>
          <p:cNvPr id="3" name="Rectangle 34">
            <a:extLst>
              <a:ext uri="{FF2B5EF4-FFF2-40B4-BE49-F238E27FC236}">
                <a16:creationId xmlns:a16="http://schemas.microsoft.com/office/drawing/2014/main" id="{F437FEBE-D6F5-3E03-568A-F2DAB977B3A4}"/>
              </a:ext>
            </a:extLst>
          </p:cNvPr>
          <p:cNvSpPr txBox="1">
            <a:spLocks noChangeArrowheads="1"/>
          </p:cNvSpPr>
          <p:nvPr/>
        </p:nvSpPr>
        <p:spPr>
          <a:xfrm>
            <a:off x="723900" y="3589647"/>
            <a:ext cx="10744200" cy="133882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tabLst>
                <a:tab pos="4080561" algn="l"/>
                <a:tab pos="6427551" algn="r"/>
              </a:tabLst>
              <a:defRPr/>
            </a:pPr>
            <a:r>
              <a:rPr lang="en-US" sz="3000">
                <a:solidFill>
                  <a:srgbClr val="0000FF"/>
                </a:solidFill>
                <a:latin typeface="Cambria" panose="02040503050406030204" pitchFamily="18" charset="0"/>
                <a:ea typeface="Cambria" panose="02040503050406030204" pitchFamily="18" charset="0"/>
              </a:rPr>
              <a:t>  </a:t>
            </a:r>
            <a:r>
              <a:rPr lang="vi-VN" sz="3000">
                <a:solidFill>
                  <a:srgbClr val="0000FF"/>
                </a:solidFill>
                <a:latin typeface="Cambria" panose="02040503050406030204" pitchFamily="18" charset="0"/>
                <a:ea typeface="Cambria" panose="02040503050406030204" pitchFamily="18" charset="0"/>
              </a:rPr>
              <a:t>Chức năng của hệ tiêu hóa: biến đổi thức ăn thành các chất dinh dưỡng mà cơ thể có thể hấp thụ được và loại chất thải ra khỏi cơ thể.</a:t>
            </a: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9F1EF32-949F-4137-4337-B3702BC6B3B4}"/>
              </a:ext>
            </a:extLst>
          </p:cNvPr>
          <p:cNvPicPr>
            <a:picLocks noChangeAspect="1"/>
          </p:cNvPicPr>
          <p:nvPr/>
        </p:nvPicPr>
        <p:blipFill rotWithShape="1">
          <a:blip r:embed="rId2"/>
          <a:srcRect l="15705" r="18733"/>
          <a:stretch/>
        </p:blipFill>
        <p:spPr>
          <a:xfrm flipH="1">
            <a:off x="685800" y="249818"/>
            <a:ext cx="2137410" cy="3018536"/>
          </a:xfrm>
          <a:prstGeom prst="rect">
            <a:avLst/>
          </a:prstGeom>
        </p:spPr>
      </p:pic>
    </p:spTree>
    <p:extLst>
      <p:ext uri="{BB962C8B-B14F-4D97-AF65-F5344CB8AC3E}">
        <p14:creationId xmlns:p14="http://schemas.microsoft.com/office/powerpoint/2010/main" val="30688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CA7A3-B67C-85E6-1CC8-2400206C3F53}"/>
              </a:ext>
            </a:extLst>
          </p:cNvPr>
          <p:cNvSpPr txBox="1"/>
          <p:nvPr/>
        </p:nvSpPr>
        <p:spPr>
          <a:xfrm>
            <a:off x="1228163" y="744070"/>
            <a:ext cx="5235389" cy="1384995"/>
          </a:xfrm>
          <a:prstGeom prst="rect">
            <a:avLst/>
          </a:prstGeom>
          <a:noFill/>
        </p:spPr>
        <p:txBody>
          <a:bodyPr wrap="square" rtlCol="0">
            <a:spAutoFit/>
          </a:bodyPr>
          <a:lstStyle/>
          <a:p>
            <a:r>
              <a:rPr lang="en-US" sz="2800" dirty="0" err="1" smtClean="0">
                <a:solidFill>
                  <a:schemeClr val="bg2">
                    <a:lumMod val="25000"/>
                  </a:schemeClr>
                </a:solidFill>
                <a:latin typeface="Cambria" panose="02040503050406030204" pitchFamily="18" charset="0"/>
                <a:ea typeface="Cambria" panose="02040503050406030204" pitchFamily="18" charset="0"/>
              </a:rPr>
              <a:t>Em</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hãy</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cho</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biết</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khi</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ăn</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viên</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kẹo</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trong</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cơ</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thể</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xảy</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ra</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quá</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trình</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gì</a:t>
            </a:r>
            <a:r>
              <a:rPr lang="en-US" sz="2800" dirty="0" smtClean="0">
                <a:solidFill>
                  <a:schemeClr val="bg2">
                    <a:lumMod val="25000"/>
                  </a:schemeClr>
                </a:solidFill>
                <a:latin typeface="Cambria" panose="02040503050406030204" pitchFamily="18" charset="0"/>
                <a:ea typeface="Cambria" panose="02040503050406030204" pitchFamily="18" charset="0"/>
              </a:rPr>
              <a:t> ? </a:t>
            </a:r>
            <a:r>
              <a:rPr lang="en-US" sz="2800" dirty="0" err="1">
                <a:solidFill>
                  <a:schemeClr val="bg2">
                    <a:lumMod val="25000"/>
                  </a:schemeClr>
                </a:solidFill>
                <a:latin typeface="Cambria" panose="02040503050406030204" pitchFamily="18" charset="0"/>
                <a:ea typeface="Cambria" panose="02040503050406030204" pitchFamily="18" charset="0"/>
              </a:rPr>
              <a:t>và</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mô</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tả</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lại</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quá</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trình</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đó</a:t>
            </a:r>
            <a:r>
              <a:rPr lang="en-US" sz="2800" dirty="0">
                <a:solidFill>
                  <a:schemeClr val="bg2">
                    <a:lumMod val="25000"/>
                  </a:schemeClr>
                </a:solidFill>
                <a:latin typeface="Cambria" panose="02040503050406030204" pitchFamily="18" charset="0"/>
                <a:ea typeface="Cambria" panose="02040503050406030204" pitchFamily="18" charset="0"/>
              </a:rPr>
              <a:t>. </a:t>
            </a:r>
          </a:p>
        </p:txBody>
      </p:sp>
      <p:sp>
        <p:nvSpPr>
          <p:cNvPr id="5" name="TextBox 4">
            <a:extLst>
              <a:ext uri="{FF2B5EF4-FFF2-40B4-BE49-F238E27FC236}">
                <a16:creationId xmlns:a16="http://schemas.microsoft.com/office/drawing/2014/main" id="{7F905BD5-DD87-3800-CAF3-31FCCAD75468}"/>
              </a:ext>
            </a:extLst>
          </p:cNvPr>
          <p:cNvSpPr txBox="1"/>
          <p:nvPr/>
        </p:nvSpPr>
        <p:spPr>
          <a:xfrm>
            <a:off x="2962834" y="2873135"/>
            <a:ext cx="6736978" cy="3285900"/>
          </a:xfrm>
          <a:prstGeom prst="rect">
            <a:avLst/>
          </a:prstGeom>
          <a:noFill/>
        </p:spPr>
        <p:txBody>
          <a:bodyPr wrap="square" rtlCol="0">
            <a:spAutoFit/>
          </a:bodyPr>
          <a:lstStyle/>
          <a:p>
            <a:pPr algn="just">
              <a:lnSpc>
                <a:spcPct val="107000"/>
              </a:lnSpc>
              <a:spcAft>
                <a:spcPts val="800"/>
              </a:spcAft>
            </a:pPr>
            <a:r>
              <a:rPr lang="vi-VN" sz="28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337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319D3B0-A19A-3A35-B283-23F91F31B5D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Cấu</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tạo</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chức</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năng</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hệ</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tiêu</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hóa</a:t>
            </a:r>
            <a:endParaRPr lang="vi-VN" sz="32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3"/>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ABE3DED-A316-F3DD-954C-48AF32772474}"/>
              </a:ext>
            </a:extLst>
          </p:cNvPr>
          <p:cNvSpPr txBox="1"/>
          <p:nvPr/>
        </p:nvSpPr>
        <p:spPr>
          <a:xfrm>
            <a:off x="3834063" y="2873154"/>
            <a:ext cx="6352674" cy="1384995"/>
          </a:xfrm>
          <a:prstGeom prst="rect">
            <a:avLst/>
          </a:prstGeom>
          <a:noFill/>
        </p:spPr>
        <p:txBody>
          <a:bodyPr wrap="square">
            <a:spAutoFit/>
          </a:bodyPr>
          <a:lstStyle/>
          <a:p>
            <a:pPr algn="just"/>
            <a:r>
              <a:rPr lang="en-US" sz="2800">
                <a:solidFill>
                  <a:srgbClr val="0000FF"/>
                </a:solidFill>
                <a:latin typeface="Cambria" panose="02040503050406030204" pitchFamily="18" charset="0"/>
                <a:ea typeface="Cambria" panose="02040503050406030204" pitchFamily="18" charset="0"/>
              </a:rPr>
              <a:t>- </a:t>
            </a:r>
            <a:r>
              <a:rPr lang="vi-VN" sz="2800">
                <a:solidFill>
                  <a:srgbClr val="0000FF"/>
                </a:solidFill>
                <a:latin typeface="Cambria" panose="02040503050406030204" pitchFamily="18" charset="0"/>
                <a:ea typeface="Cambria" panose="02040503050406030204" pitchFamily="18" charset="0"/>
              </a:rPr>
              <a:t>Chức năng : biến đổi thức ăn thành các chất dinh dưỡng mà cơ thể có thể hấp thụ được và loại chất thải ra khỏi cơ thể.</a:t>
            </a:r>
            <a:endParaRPr lang="en-US" sz="2800"/>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3245459" y="1075822"/>
            <a:ext cx="8175576" cy="867930"/>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2800" b="1" dirty="0">
                <a:solidFill>
                  <a:srgbClr val="FF0000"/>
                </a:solidFill>
                <a:latin typeface="Cambria" panose="02040503050406030204" pitchFamily="18" charset="0"/>
                <a:ea typeface="Cambria" panose="02040503050406030204" pitchFamily="18" charset="0"/>
              </a:rPr>
              <a:t>2</a:t>
            </a:r>
            <a:r>
              <a:rPr lang="en-US" altLang="en-US" sz="2800" b="1" dirty="0" smtClean="0">
                <a:solidFill>
                  <a:srgbClr val="FF0000"/>
                </a:solidFill>
                <a:latin typeface="Cambria" panose="02040503050406030204" pitchFamily="18" charset="0"/>
                <a:ea typeface="Cambria" panose="02040503050406030204" pitchFamily="18" charset="0"/>
              </a:rPr>
              <a:t>. </a:t>
            </a:r>
            <a:r>
              <a:rPr lang="en-US" altLang="en-US" sz="2800" b="1" dirty="0" err="1" smtClean="0">
                <a:solidFill>
                  <a:srgbClr val="FF0000"/>
                </a:solidFill>
                <a:latin typeface="Cambria" panose="02040503050406030204" pitchFamily="18" charset="0"/>
                <a:ea typeface="Cambria" panose="02040503050406030204" pitchFamily="18" charset="0"/>
              </a:rPr>
              <a:t>Quá</a:t>
            </a:r>
            <a:r>
              <a:rPr lang="en-US" altLang="en-US" sz="2800" b="1" dirty="0" smtClean="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trình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tiêu</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hóa</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trải</a:t>
            </a:r>
            <a:r>
              <a:rPr lang="en-US" altLang="en-US" sz="2800" b="1" dirty="0">
                <a:solidFill>
                  <a:srgbClr val="FF0000"/>
                </a:solidFill>
                <a:latin typeface="Cambria" panose="02040503050406030204" pitchFamily="18" charset="0"/>
                <a:ea typeface="Cambria" panose="02040503050406030204" pitchFamily="18" charset="0"/>
              </a:rPr>
              <a:t> qua </a:t>
            </a:r>
            <a:r>
              <a:rPr lang="en-US" altLang="en-US" sz="2800" b="1" dirty="0" err="1">
                <a:solidFill>
                  <a:srgbClr val="FF0000"/>
                </a:solidFill>
                <a:latin typeface="Cambria" panose="02040503050406030204" pitchFamily="18" charset="0"/>
                <a:ea typeface="Cambria" panose="02040503050406030204" pitchFamily="18" charset="0"/>
              </a:rPr>
              <a:t>những</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giai</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đoạn</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nào</a:t>
            </a:r>
            <a:r>
              <a:rPr lang="en-US" altLang="en-US" sz="2800" b="1" dirty="0">
                <a:solidFill>
                  <a:srgbClr val="FF0000"/>
                </a:solidFill>
                <a:latin typeface="Cambria" panose="02040503050406030204" pitchFamily="18" charset="0"/>
                <a:ea typeface="Cambria" panose="02040503050406030204" pitchFamily="18" charset="0"/>
              </a:rPr>
              <a:t>?</a:t>
            </a:r>
          </a:p>
        </p:txBody>
      </p:sp>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1234888" y="3499133"/>
            <a:ext cx="10105464" cy="278024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200">
                <a:solidFill>
                  <a:srgbClr val="0000CC"/>
                </a:solidFill>
                <a:latin typeface="Cambria" panose="02040503050406030204" pitchFamily="18" charset="0"/>
                <a:ea typeface="Cambria" panose="02040503050406030204" pitchFamily="18" charset="0"/>
              </a:rPr>
              <a:t>Sau khi thức ăn được đưa vào miệng, thức ăn sẽ được </a:t>
            </a:r>
            <a:r>
              <a:rPr lang="en-US" sz="3200">
                <a:solidFill>
                  <a:srgbClr val="FF3399"/>
                </a:solidFill>
                <a:latin typeface="Cambria" panose="02040503050406030204" charset="0"/>
                <a:ea typeface="Cambria" panose="02040503050406030204" charset="0"/>
                <a:sym typeface="Wingdings" panose="05000000000000000000" pitchFamily="2" charset="2"/>
              </a:rPr>
              <a:t>tiêu hóa ở khoang miệng  =&gt; </a:t>
            </a:r>
            <a:r>
              <a:rPr lang="en-US" sz="3200">
                <a:solidFill>
                  <a:srgbClr val="0070C0"/>
                </a:solidFill>
                <a:latin typeface="Cambria" panose="02040503050406030204" charset="0"/>
                <a:ea typeface="Cambria" panose="02040503050406030204" charset="0"/>
                <a:sym typeface="Wingdings" panose="05000000000000000000" pitchFamily="2" charset="2"/>
              </a:rPr>
              <a:t>tiêu hóa ở dạ dày</a:t>
            </a:r>
          </a:p>
          <a:p>
            <a:pPr marL="0" indent="0" algn="just">
              <a:lnSpc>
                <a:spcPct val="100000"/>
              </a:lnSpc>
              <a:buNone/>
            </a:pPr>
            <a:r>
              <a:rPr lang="en-US" sz="3200">
                <a:solidFill>
                  <a:srgbClr val="FF0000"/>
                </a:solidFill>
                <a:latin typeface="Cambria" panose="02040503050406030204" charset="0"/>
                <a:ea typeface="Cambria" panose="02040503050406030204" charset="0"/>
                <a:sym typeface="Wingdings" panose="05000000000000000000" pitchFamily="2" charset="2"/>
              </a:rPr>
              <a:t>=&gt; tiêu hóa ở ruột non =&gt; </a:t>
            </a:r>
            <a:r>
              <a:rPr lang="en-US" sz="3200">
                <a:solidFill>
                  <a:srgbClr val="7030A0"/>
                </a:solidFill>
                <a:latin typeface="Cambria" panose="02040503050406030204" charset="0"/>
                <a:ea typeface="Cambria" panose="02040503050406030204" charset="0"/>
                <a:sym typeface="Wingdings" panose="05000000000000000000" pitchFamily="2" charset="2"/>
              </a:rPr>
              <a:t>tiêu hóa ở ruột già và trực tràng</a:t>
            </a:r>
            <a:endParaRPr lang="vi-VN" sz="3200">
              <a:solidFill>
                <a:srgbClr val="7030A0"/>
              </a:solidFill>
              <a:latin typeface="Cambria" panose="02040503050406030204"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7A215D-A326-1130-D8DC-F13F903DE8F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6FD2D6-0420-EFC2-C263-2899EB533BEC}"/>
              </a:ext>
            </a:extLst>
          </p:cNvPr>
          <p:cNvSpPr txBox="1"/>
          <p:nvPr/>
        </p:nvSpPr>
        <p:spPr>
          <a:xfrm>
            <a:off x="1968363" y="867062"/>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Qúa</a:t>
            </a: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trình</a:t>
            </a: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tiêu</a:t>
            </a: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hóa</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32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id="{59F9457A-81EF-F691-854C-A6D0AF18AE6C}"/>
              </a:ext>
            </a:extLst>
          </p:cNvPr>
          <p:cNvSpPr txBox="1"/>
          <p:nvPr/>
        </p:nvSpPr>
        <p:spPr>
          <a:xfrm>
            <a:off x="2531850" y="3449782"/>
            <a:ext cx="1025366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a:t>
            </a:r>
            <a:r>
              <a:rPr lang="vi-VN" sz="2800" u="sng" dirty="0">
                <a:latin typeface="Cambria" panose="02040503050406030204" charset="0"/>
                <a:ea typeface="Cambria" panose="02040503050406030204" charset="0"/>
              </a:rPr>
              <a:t>nhóm: </a:t>
            </a:r>
          </a:p>
          <a:p>
            <a:pPr algn="just"/>
            <a:r>
              <a:rPr lang="vi-VN" sz="2800">
                <a:solidFill>
                  <a:srgbClr val="FF3399"/>
                </a:solidFill>
                <a:latin typeface="Cambria" panose="02040503050406030204" charset="0"/>
                <a:ea typeface="Cambria" panose="02040503050406030204" charset="0"/>
                <a:sym typeface="Wingdings" panose="05000000000000000000" pitchFamily="2" charset="2"/>
              </a:rPr>
              <a:t>Nhóm 1</a:t>
            </a:r>
            <a:r>
              <a:rPr lang="en-US" sz="2800">
                <a:solidFill>
                  <a:srgbClr val="FF3399"/>
                </a:solidFill>
                <a:latin typeface="Cambria" panose="02040503050406030204" charset="0"/>
                <a:ea typeface="Cambria" panose="02040503050406030204" charset="0"/>
                <a:sym typeface="Wingdings" panose="05000000000000000000" pitchFamily="2" charset="2"/>
              </a:rPr>
              <a:t>: Tìm hiểu quá trình tiêu hóa ở khoang miệng</a:t>
            </a:r>
          </a:p>
          <a:p>
            <a:pPr algn="just"/>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2: Tìm hiểu quá trình tiêu hóa ở dạ dày</a:t>
            </a:r>
          </a:p>
          <a:p>
            <a:pPr algn="just"/>
            <a:r>
              <a:rPr lang="en-US" sz="2800">
                <a:solidFill>
                  <a:srgbClr val="FF0000"/>
                </a:solidFill>
                <a:latin typeface="Cambria" panose="02040503050406030204" charset="0"/>
                <a:ea typeface="Cambria" panose="02040503050406030204" charset="0"/>
                <a:sym typeface="Wingdings" panose="05000000000000000000" pitchFamily="2" charset="2"/>
              </a:rPr>
              <a:t>Nhóm 3: Tìm hiểu quá trình tiêu hóa ở ruột non</a:t>
            </a:r>
            <a:endParaRPr lang="vi-VN" sz="2800" dirty="0">
              <a:solidFill>
                <a:srgbClr val="FF0000"/>
              </a:solidFill>
              <a:latin typeface="Cambria" panose="02040503050406030204" charset="0"/>
              <a:ea typeface="Cambria" panose="02040503050406030204" charset="0"/>
              <a:sym typeface="Wingdings" panose="05000000000000000000" pitchFamily="2" charset="2"/>
            </a:endParaRPr>
          </a:p>
          <a:p>
            <a:pPr algn="just"/>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4: Tìm hiểu quá trình tiêu hóa ở ruột già và trực tràng</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id="{98D3ADE7-67D0-1FB5-3A54-AAD9B770712D}"/>
              </a:ext>
            </a:extLst>
          </p:cNvPr>
          <p:cNvSpPr/>
          <p:nvPr/>
        </p:nvSpPr>
        <p:spPr>
          <a:xfrm>
            <a:off x="6518098" y="1824963"/>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a:effectLst/>
                <a:latin typeface="Times New Roman" panose="02020603050405020304" pitchFamily="18" charset="0"/>
                <a:ea typeface="Calibri" panose="020F0502020204030204" pitchFamily="34" charset="0"/>
              </a:rPr>
              <a:t>C</a:t>
            </a:r>
            <a:r>
              <a:rPr lang="vi-VN" sz="3200">
                <a:effectLst/>
                <a:latin typeface="Times New Roman" panose="02020603050405020304" pitchFamily="18" charset="0"/>
                <a:ea typeface="Calibri" panose="020F0502020204030204" pitchFamily="34" charset="0"/>
              </a:rPr>
              <a:t>ác nhóm </a:t>
            </a:r>
            <a:r>
              <a:rPr lang="en-US" sz="3200">
                <a:effectLst/>
                <a:latin typeface="Times New Roman" panose="02020603050405020304" pitchFamily="18" charset="0"/>
                <a:ea typeface="Calibri" panose="020F0502020204030204" pitchFamily="34" charset="0"/>
              </a:rPr>
              <a:t>thảo luận và </a:t>
            </a:r>
            <a:r>
              <a:rPr lang="vi-VN" sz="3200">
                <a:effectLst/>
                <a:latin typeface="Times New Roman" panose="02020603050405020304" pitchFamily="18" charset="0"/>
                <a:ea typeface="Calibri" panose="020F0502020204030204" pitchFamily="34" charset="0"/>
              </a:rPr>
              <a:t>trình bày vào bảng nhóm</a:t>
            </a:r>
            <a:r>
              <a:rPr lang="en-US" sz="3200">
                <a:effectLst/>
                <a:latin typeface="Times New Roman" panose="02020603050405020304" pitchFamily="18" charset="0"/>
                <a:ea typeface="Calibri" panose="020F0502020204030204" pitchFamily="34" charset="0"/>
              </a:rPr>
              <a:t>. (3 phút)</a:t>
            </a:r>
          </a:p>
        </p:txBody>
      </p:sp>
      <p:sp>
        <p:nvSpPr>
          <p:cNvPr id="9" name="Flowchart: Delay 8">
            <a:extLst>
              <a:ext uri="{FF2B5EF4-FFF2-40B4-BE49-F238E27FC236}">
                <a16:creationId xmlns:a16="http://schemas.microsoft.com/office/drawing/2014/main" id="{3B8000FC-C3BF-8FF7-D075-051AD5D0D70A}"/>
              </a:ext>
            </a:extLst>
          </p:cNvPr>
          <p:cNvSpPr/>
          <p:nvPr/>
        </p:nvSpPr>
        <p:spPr>
          <a:xfrm>
            <a:off x="2097741" y="1824963"/>
            <a:ext cx="3836894"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1: </a:t>
            </a:r>
          </a:p>
          <a:p>
            <a:pPr algn="ctr"/>
            <a:r>
              <a:rPr lang="en-US" sz="3200">
                <a:solidFill>
                  <a:srgbClr val="FF3300"/>
                </a:solidFill>
                <a:latin typeface="Cambria" panose="02040503050406030204" charset="0"/>
                <a:ea typeface="Cambria" panose="02040503050406030204" charset="0"/>
              </a:rPr>
              <a:t>Nhóm chuyên gia</a:t>
            </a:r>
          </a:p>
        </p:txBody>
      </p:sp>
    </p:spTree>
    <p:extLst>
      <p:ext uri="{BB962C8B-B14F-4D97-AF65-F5344CB8AC3E}">
        <p14:creationId xmlns:p14="http://schemas.microsoft.com/office/powerpoint/2010/main" val="118340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nền giáo án điện tử học sinh tiểu học | Background powerpoint,  Powerpoint background templates, Powerpoint background design">
            <a:extLst>
              <a:ext uri="{FF2B5EF4-FFF2-40B4-BE49-F238E27FC236}">
                <a16:creationId xmlns:a16="http://schemas.microsoft.com/office/drawing/2014/main" id="{F9902C56-C37D-F575-9E7F-68A9762BA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BCE6F7-F99B-A0BD-6EF3-0E60470C0591}"/>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BDC09B1-1AC3-1FFD-6C22-C1F46C58A994}"/>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Qúa</a:t>
            </a: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trình</a:t>
            </a: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tiêu</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hóa</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32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3">
            <a:extLst>
              <a:ext uri="{FF2B5EF4-FFF2-40B4-BE49-F238E27FC236}">
                <a16:creationId xmlns:a16="http://schemas.microsoft.com/office/drawing/2014/main" id="{096B9276-B730-32DA-3C26-DD393EB8F826}"/>
              </a:ext>
            </a:extLst>
          </p:cNvPr>
          <p:cNvSpPr txBox="1"/>
          <p:nvPr/>
        </p:nvSpPr>
        <p:spPr>
          <a:xfrm>
            <a:off x="1620031" y="3771090"/>
            <a:ext cx="4577162"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nhóm</a:t>
            </a:r>
            <a:r>
              <a:rPr lang="en-US" sz="2800" u="sng">
                <a:latin typeface="Cambria" panose="02040503050406030204" charset="0"/>
                <a:ea typeface="Cambria" panose="02040503050406030204" charset="0"/>
              </a:rPr>
              <a:t> mới</a:t>
            </a:r>
            <a:r>
              <a:rPr lang="vi-VN" sz="2800" u="sng">
                <a:latin typeface="Cambria" panose="02040503050406030204" charset="0"/>
                <a:ea typeface="Cambria" panose="02040503050406030204" charset="0"/>
              </a:rPr>
              <a:t>: </a:t>
            </a:r>
            <a:endParaRPr lang="vi-VN" sz="2800" u="sng" dirty="0">
              <a:latin typeface="Cambria" panose="02040503050406030204" charset="0"/>
              <a:ea typeface="Cambria" panose="02040503050406030204" charset="0"/>
            </a:endParaRPr>
          </a:p>
          <a:p>
            <a:pPr algn="ctr"/>
            <a:r>
              <a:rPr lang="vi-VN" sz="2800">
                <a:solidFill>
                  <a:srgbClr val="FF3399"/>
                </a:solidFill>
                <a:latin typeface="Cambria" panose="02040503050406030204" charset="0"/>
                <a:ea typeface="Cambria" panose="02040503050406030204" charset="0"/>
                <a:sym typeface="Wingdings" panose="05000000000000000000" pitchFamily="2" charset="2"/>
              </a:rPr>
              <a:t>Nhóm </a:t>
            </a:r>
            <a:r>
              <a:rPr lang="en-US" sz="2800">
                <a:solidFill>
                  <a:srgbClr val="FF3399"/>
                </a:solidFill>
                <a:latin typeface="Cambria" panose="02040503050406030204" charset="0"/>
                <a:ea typeface="Cambria" panose="02040503050406030204" charset="0"/>
                <a:sym typeface="Wingdings" panose="05000000000000000000" pitchFamily="2" charset="2"/>
              </a:rPr>
              <a:t>A</a:t>
            </a:r>
          </a:p>
          <a:p>
            <a:pPr algn="ctr"/>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B</a:t>
            </a:r>
          </a:p>
          <a:p>
            <a:pPr algn="ctr"/>
            <a:r>
              <a:rPr lang="en-US" sz="2800">
                <a:solidFill>
                  <a:srgbClr val="FF0000"/>
                </a:solidFill>
                <a:latin typeface="Cambria" panose="02040503050406030204" charset="0"/>
                <a:ea typeface="Cambria" panose="02040503050406030204" charset="0"/>
                <a:sym typeface="Wingdings" panose="05000000000000000000" pitchFamily="2" charset="2"/>
              </a:rPr>
              <a:t>Nhóm C</a:t>
            </a:r>
          </a:p>
          <a:p>
            <a:pPr algn="ctr"/>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D</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7" name="Flowchart: Delay 6">
            <a:extLst>
              <a:ext uri="{FF2B5EF4-FFF2-40B4-BE49-F238E27FC236}">
                <a16:creationId xmlns:a16="http://schemas.microsoft.com/office/drawing/2014/main" id="{A9FBC62A-40B8-209C-884C-8ADDCD401722}"/>
              </a:ext>
            </a:extLst>
          </p:cNvPr>
          <p:cNvSpPr/>
          <p:nvPr/>
        </p:nvSpPr>
        <p:spPr>
          <a:xfrm>
            <a:off x="1963270" y="1752768"/>
            <a:ext cx="3890683"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2: </a:t>
            </a:r>
          </a:p>
          <a:p>
            <a:pPr algn="ctr"/>
            <a:r>
              <a:rPr lang="en-US" sz="3200">
                <a:solidFill>
                  <a:srgbClr val="FF3300"/>
                </a:solidFill>
                <a:latin typeface="Cambria" panose="02040503050406030204" charset="0"/>
                <a:ea typeface="Cambria" panose="02040503050406030204" charset="0"/>
              </a:rPr>
              <a:t>Nhóm mảnh ghép</a:t>
            </a:r>
          </a:p>
        </p:txBody>
      </p:sp>
      <p:sp>
        <p:nvSpPr>
          <p:cNvPr id="8" name="Rounded Rectangle 4">
            <a:extLst>
              <a:ext uri="{FF2B5EF4-FFF2-40B4-BE49-F238E27FC236}">
                <a16:creationId xmlns:a16="http://schemas.microsoft.com/office/drawing/2014/main" id="{0EA795E5-FBBE-FF92-C0C5-AF4FC16EA7F9}"/>
              </a:ext>
            </a:extLst>
          </p:cNvPr>
          <p:cNvSpPr/>
          <p:nvPr/>
        </p:nvSpPr>
        <p:spPr>
          <a:xfrm>
            <a:off x="6714565" y="2616036"/>
            <a:ext cx="5199529" cy="2565561"/>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Các thành viên trong nhóm chia sẻ, trao đổi với nhau tất cả nội dung ở vòng 1 hoàn thành phiếu học tập số 2.</a:t>
            </a:r>
          </a:p>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Sau </a:t>
            </a:r>
            <a:r>
              <a:rPr lang="en-US" sz="2400">
                <a:latin typeface="Cambria" panose="02040503050406030204" pitchFamily="18" charset="0"/>
                <a:ea typeface="Cambria" panose="02040503050406030204" pitchFamily="18" charset="0"/>
              </a:rPr>
              <a:t>đó đại diện của 2 nhóm trình bày. 2 nhóm ở dưới chấm chéo. </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365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8088C8-885D-FA53-4109-849E23FAEED5}"/>
              </a:ext>
            </a:extLst>
          </p:cNvPr>
          <p:cNvGraphicFramePr>
            <a:graphicFrameLocks noGrp="1"/>
          </p:cNvGraphicFramePr>
          <p:nvPr>
            <p:extLst>
              <p:ext uri="{D42A27DB-BD31-4B8C-83A1-F6EECF244321}">
                <p14:modId xmlns:p14="http://schemas.microsoft.com/office/powerpoint/2010/main" val="3567027399"/>
              </p:ext>
            </p:extLst>
          </p:nvPr>
        </p:nvGraphicFramePr>
        <p:xfrm>
          <a:off x="116541" y="1936375"/>
          <a:ext cx="11914093" cy="4926725"/>
        </p:xfrm>
        <a:graphic>
          <a:graphicData uri="http://schemas.openxmlformats.org/drawingml/2006/table">
            <a:tbl>
              <a:tblPr/>
              <a:tblGrid>
                <a:gridCol w="3558988">
                  <a:extLst>
                    <a:ext uri="{9D8B030D-6E8A-4147-A177-3AD203B41FA5}">
                      <a16:colId xmlns:a16="http://schemas.microsoft.com/office/drawing/2014/main" val="3435630983"/>
                    </a:ext>
                  </a:extLst>
                </a:gridCol>
                <a:gridCol w="4410636">
                  <a:extLst>
                    <a:ext uri="{9D8B030D-6E8A-4147-A177-3AD203B41FA5}">
                      <a16:colId xmlns:a16="http://schemas.microsoft.com/office/drawing/2014/main" val="1958733438"/>
                    </a:ext>
                  </a:extLst>
                </a:gridCol>
                <a:gridCol w="3944469">
                  <a:extLst>
                    <a:ext uri="{9D8B030D-6E8A-4147-A177-3AD203B41FA5}">
                      <a16:colId xmlns:a16="http://schemas.microsoft.com/office/drawing/2014/main" val="1381273693"/>
                    </a:ext>
                  </a:extLst>
                </a:gridCol>
              </a:tblGrid>
              <a:tr h="1271287">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895682"/>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228087"/>
                  </a:ext>
                </a:extLst>
              </a:tr>
              <a:tr h="80553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68362"/>
                  </a:ext>
                </a:extLst>
              </a:tr>
              <a:tr h="92682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027199"/>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303496"/>
                  </a:ext>
                </a:extLst>
              </a:tr>
            </a:tbl>
          </a:graphicData>
        </a:graphic>
      </p:graphicFrame>
      <p:sp>
        <p:nvSpPr>
          <p:cNvPr id="6" name="Rectangle 5">
            <a:extLst>
              <a:ext uri="{FF2B5EF4-FFF2-40B4-BE49-F238E27FC236}">
                <a16:creationId xmlns:a16="http://schemas.microsoft.com/office/drawing/2014/main" id="{457ECA14-751E-13CE-17CD-ACF397DF053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99C33C0-8BB9-9120-13B7-9C7D00291E94}"/>
              </a:ext>
            </a:extLst>
          </p:cNvPr>
          <p:cNvSpPr txBox="1"/>
          <p:nvPr/>
        </p:nvSpPr>
        <p:spPr>
          <a:xfrm>
            <a:off x="1493234" y="63251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Qúa</a:t>
            </a: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trình</a:t>
            </a: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tiêu</a:t>
            </a: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hóa</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32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DB8CCC4F-7E7F-6988-47B5-20EC135584B4}"/>
              </a:ext>
            </a:extLst>
          </p:cNvPr>
          <p:cNvSpPr txBox="1"/>
          <p:nvPr/>
        </p:nvSpPr>
        <p:spPr>
          <a:xfrm>
            <a:off x="2548217" y="1424933"/>
            <a:ext cx="8173571" cy="458715"/>
          </a:xfrm>
          <a:prstGeom prst="rect">
            <a:avLst/>
          </a:prstGeom>
          <a:noFill/>
        </p:spPr>
        <p:txBody>
          <a:bodyPr wrap="square">
            <a:spAutoFit/>
          </a:bodyPr>
          <a:lstStyle/>
          <a:p>
            <a:pPr>
              <a:lnSpc>
                <a:spcPct val="107000"/>
              </a:lnSpc>
              <a:spcAft>
                <a:spcPts val="800"/>
              </a:spcAft>
            </a:pPr>
            <a:r>
              <a:rPr lang="vi-VN" sz="24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8550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3578478074"/>
              </p:ext>
            </p:extLst>
          </p:nvPr>
        </p:nvGraphicFramePr>
        <p:xfrm>
          <a:off x="215155" y="2234503"/>
          <a:ext cx="11976845" cy="3915664"/>
        </p:xfrm>
        <a:graphic>
          <a:graphicData uri="http://schemas.openxmlformats.org/drawingml/2006/table">
            <a:tbl>
              <a:tblPr/>
              <a:tblGrid>
                <a:gridCol w="2214281">
                  <a:extLst>
                    <a:ext uri="{9D8B030D-6E8A-4147-A177-3AD203B41FA5}">
                      <a16:colId xmlns:a16="http://schemas.microsoft.com/office/drawing/2014/main" val="1640261873"/>
                    </a:ext>
                  </a:extLst>
                </a:gridCol>
                <a:gridCol w="6113930">
                  <a:extLst>
                    <a:ext uri="{9D8B030D-6E8A-4147-A177-3AD203B41FA5}">
                      <a16:colId xmlns:a16="http://schemas.microsoft.com/office/drawing/2014/main" val="4133351061"/>
                    </a:ext>
                  </a:extLst>
                </a:gridCol>
                <a:gridCol w="3648634">
                  <a:extLst>
                    <a:ext uri="{9D8B030D-6E8A-4147-A177-3AD203B41FA5}">
                      <a16:colId xmlns:a16="http://schemas.microsoft.com/office/drawing/2014/main" val="3369289828"/>
                    </a:ext>
                  </a:extLst>
                </a:gridCol>
              </a:tblGrid>
              <a:tr h="1133145">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497561">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nhai, nghiền nát, đảo trộn thức ăn với nước bọt</a:t>
                      </a:r>
                    </a:p>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 biến tinh 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Tinh bột chín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4" name="TextBox 3">
            <a:extLst>
              <a:ext uri="{FF2B5EF4-FFF2-40B4-BE49-F238E27FC236}">
                <a16:creationId xmlns:a16="http://schemas.microsoft.com/office/drawing/2014/main" id="{EBD477CB-0465-A4C1-BC9D-F596F685060F}"/>
              </a:ext>
            </a:extLst>
          </p:cNvPr>
          <p:cNvSpPr txBox="1"/>
          <p:nvPr/>
        </p:nvSpPr>
        <p:spPr>
          <a:xfrm>
            <a:off x="1855695" y="1572000"/>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0FAB83B-2A43-57D5-03FE-9B56129DF2DB}"/>
              </a:ext>
            </a:extLst>
          </p:cNvPr>
          <p:cNvSpPr txBox="1"/>
          <p:nvPr/>
        </p:nvSpPr>
        <p:spPr>
          <a:xfrm>
            <a:off x="856739" y="730850"/>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Qúa</a:t>
            </a: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trình</a:t>
            </a: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tiêu</a:t>
            </a:r>
            <a:r>
              <a:rPr lang="en-US"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hóa</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32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32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22537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666396104"/>
              </p:ext>
            </p:extLst>
          </p:nvPr>
        </p:nvGraphicFramePr>
        <p:xfrm>
          <a:off x="80682" y="1701948"/>
          <a:ext cx="11878235" cy="5217901"/>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protein chuỗi dài thành protein chuỗi ngắn nhờ ezyme pepsin </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Tinh bột chín tiếp tục biến đổi</a:t>
                      </a:r>
                    </a:p>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Protein chuỗi dài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4" name="TextBox 3">
            <a:extLst>
              <a:ext uri="{FF2B5EF4-FFF2-40B4-BE49-F238E27FC236}">
                <a16:creationId xmlns:a16="http://schemas.microsoft.com/office/drawing/2014/main" id="{B6C3626D-A926-B395-13FB-ACF74C2E300F}"/>
              </a:ext>
            </a:extLst>
          </p:cNvPr>
          <p:cNvSpPr txBox="1"/>
          <p:nvPr/>
        </p:nvSpPr>
        <p:spPr>
          <a:xfrm>
            <a:off x="1739153" y="1156776"/>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B66172F-F3E2-B000-32BA-EB54F237AB2D}"/>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Qúa</a:t>
            </a: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trình</a:t>
            </a: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tiêu</a:t>
            </a: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hóa</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AE3BBDB9-5BB6-E61F-BE89-3C9AB03F87BE}"/>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8433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487064531"/>
              </p:ext>
            </p:extLst>
          </p:nvPr>
        </p:nvGraphicFramePr>
        <p:xfrm>
          <a:off x="0" y="1908579"/>
          <a:ext cx="12192000" cy="4868736"/>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co bóp và đẩy thức ăn đi trong ruột non.</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Các chất có trong thức ăn.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r h="638303">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Chủ yếu là hoạt động hấp thụ lại nước, một số ít các chất, cô đặc chất bã để tạo phân và thải ra ngoài.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168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trả lời câu hỏi vào phiếu học tập số 3:</a:t>
            </a:r>
            <a:endParaRPr lang="en-US" sz="2400" b="1" i="1">
              <a:latin typeface="Cambria" panose="020405030504060302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extLst>
              <p:ext uri="{D42A27DB-BD31-4B8C-83A1-F6EECF244321}">
                <p14:modId xmlns:p14="http://schemas.microsoft.com/office/powerpoint/2010/main" val="1159723229"/>
              </p:ext>
            </p:extLst>
          </p:nvPr>
        </p:nvGraphicFramePr>
        <p:xfrm>
          <a:off x="0" y="1642744"/>
          <a:ext cx="12159490" cy="5215257"/>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4287495">
                  <a:extLst>
                    <a:ext uri="{9D8B030D-6E8A-4147-A177-3AD203B41FA5}">
                      <a16:colId xmlns:a16="http://schemas.microsoft.com/office/drawing/2014/main" val="3656145637"/>
                    </a:ext>
                  </a:extLst>
                </a:gridCol>
                <a:gridCol w="7650243">
                  <a:extLst>
                    <a:ext uri="{9D8B030D-6E8A-4147-A177-3AD203B41FA5}">
                      <a16:colId xmlns:a16="http://schemas.microsoft.com/office/drawing/2014/main" val="4230737217"/>
                    </a:ext>
                  </a:extLst>
                </a:gridCol>
              </a:tblGrid>
              <a:tr h="621231">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a:t>
                      </a:r>
                      <a:r>
                        <a:rPr lang="vi-VN" sz="2400">
                          <a:effectLst/>
                          <a:latin typeface="Cambria" panose="02040503050406030204" pitchFamily="18" charset="0"/>
                          <a:ea typeface="Cambria" panose="02040503050406030204" pitchFamily="18" charset="0"/>
                        </a:rPr>
                        <a:t>Em có nhận xét gì về mỗi quan hệ giữa các cơ quan trong việc thực hiện chức năng chung của hệ tiêu hoá? Cho ví dụ.</a:t>
                      </a:r>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a:t>
                      </a:r>
                      <a:r>
                        <a:rPr lang="vi-VN" sz="2400">
                          <a:effectLst/>
                          <a:latin typeface="Cambria" panose="02040503050406030204" pitchFamily="18" charset="0"/>
                          <a:ea typeface="Cambria" panose="02040503050406030204" pitchFamily="18" charset="0"/>
                        </a:rPr>
                        <a:t>Nêu mối quan hệ giữa tiêu hóa và dinh dưỡng</a:t>
                      </a:r>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90799"/>
            <a:ext cx="2985247"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a:t>
            </a:r>
            <a:r>
              <a:rPr lang="en-US" sz="2600" i="1">
                <a:effectLst/>
                <a:latin typeface="Cambria" panose="02040503050406030204" pitchFamily="18" charset="0"/>
                <a:ea typeface="Cambria" panose="02040503050406030204" pitchFamily="18" charset="0"/>
              </a:rPr>
              <a:t>3</a:t>
            </a:r>
            <a:endParaRPr lang="vi-VN" sz="260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869F034-AF7B-00C6-DB13-275D0E9D3C14}"/>
              </a:ext>
            </a:extLst>
          </p:cNvPr>
          <p:cNvSpPr txBox="1"/>
          <p:nvPr/>
        </p:nvSpPr>
        <p:spPr>
          <a:xfrm>
            <a:off x="4589929" y="2301343"/>
            <a:ext cx="7315200" cy="2123658"/>
          </a:xfrm>
          <a:prstGeom prst="rect">
            <a:avLst/>
          </a:prstGeom>
          <a:noFill/>
        </p:spPr>
        <p:txBody>
          <a:bodyPr wrap="square">
            <a:spAutoFit/>
          </a:bodyPr>
          <a:lstStyle/>
          <a:p>
            <a:pPr marL="0" marR="0" algn="just">
              <a:spcBef>
                <a:spcPts val="0"/>
              </a:spcBef>
              <a:spcAft>
                <a:spcPts val="0"/>
              </a:spcAft>
            </a:pPr>
            <a:r>
              <a:rPr lang="vi-VN" sz="2200" kern="100">
                <a:effectLst/>
                <a:latin typeface="Cambria" panose="02040503050406030204" pitchFamily="18" charset="0"/>
                <a:ea typeface="Cambria" panose="02040503050406030204" pitchFamily="18" charset="0"/>
              </a:rPr>
              <a:t>Các cơ quan có sự phối hợp</a:t>
            </a:r>
            <a:r>
              <a:rPr lang="en-US" sz="2200" kern="100">
                <a:effectLst/>
                <a:latin typeface="Cambria" panose="02040503050406030204" pitchFamily="18" charset="0"/>
                <a:ea typeface="Cambria" panose="02040503050406030204" pitchFamily="18" charset="0"/>
              </a:rPr>
              <a:t> chặt chẽ</a:t>
            </a:r>
            <a:r>
              <a:rPr lang="vi-VN" sz="2200" kern="100">
                <a:effectLst/>
                <a:latin typeface="Cambria" panose="02040503050406030204" pitchFamily="18" charset="0"/>
                <a:ea typeface="Cambria" panose="02040503050406030204" pitchFamily="18" charset="0"/>
              </a:rPr>
              <a:t> với nhau để thực hiện chức năng chung của hệ tiêu hoá.</a:t>
            </a:r>
            <a:endParaRPr lang="en-US" sz="2200" kern="10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200" kern="100">
                <a:latin typeface="Cambria" panose="02040503050406030204" pitchFamily="18" charset="0"/>
                <a:ea typeface="Cambria" panose="02040503050406030204" pitchFamily="18" charset="0"/>
              </a:rPr>
              <a:t>VD: Miệng làm ướt, làm nhuyễn, đảo trộn, tiêu hoá một phần thức ăn tạo viên thức ăn =&gt; dạ dày tiếp tục co bóp, đảo trộn để thức ăn ngấm đều dịch vị, tiêu hóa thức ăn tạo chất dinh dưỡng </a:t>
            </a:r>
            <a:endParaRPr lang="vi-VN" sz="2200" kern="100">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FD684E5-626F-3F43-0751-3D4719F5DD88}"/>
              </a:ext>
            </a:extLst>
          </p:cNvPr>
          <p:cNvSpPr txBox="1"/>
          <p:nvPr/>
        </p:nvSpPr>
        <p:spPr>
          <a:xfrm>
            <a:off x="4519050" y="4436094"/>
            <a:ext cx="7584140" cy="2462213"/>
          </a:xfrm>
          <a:prstGeom prst="rect">
            <a:avLst/>
          </a:prstGeom>
          <a:noFill/>
        </p:spPr>
        <p:txBody>
          <a:bodyPr wrap="square">
            <a:spAutoFit/>
          </a:bodyPr>
          <a:lstStyle/>
          <a:p>
            <a:pPr lvl="0" algn="just">
              <a:spcBef>
                <a:spcPts val="600"/>
              </a:spcBef>
              <a:spcAft>
                <a:spcPts val="600"/>
              </a:spcAft>
            </a:pPr>
            <a:r>
              <a:rPr lang="vi-VN" sz="2200">
                <a:effectLst/>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Thông qua quá trình thu nhận, biến đổi và sử dụng các chất dinh dưỡng để duy trì sự sống cho cơ thể. Các chất không được tiêu hóa trong ống tiêu hóa sẽ tạo thành phân và được thải ra ngoài. Không có hoạt động tiêu hóa thì hoạt động dinh dưỡng không thể diễn ra một cách hiệu quả.</a:t>
            </a:r>
          </a:p>
        </p:txBody>
      </p:sp>
    </p:spTree>
    <p:extLst>
      <p:ext uri="{BB962C8B-B14F-4D97-AF65-F5344CB8AC3E}">
        <p14:creationId xmlns:p14="http://schemas.microsoft.com/office/powerpoint/2010/main" val="38209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BB4C7-E5E7-3C03-31CE-63706E44B00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C1F1DC44-98EA-EEE5-0EF9-FAEE86D10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E41CD9-E100-45BB-8E38-BC90F816F98F}"/>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75" descr="viet3">
            <a:extLst>
              <a:ext uri="{FF2B5EF4-FFF2-40B4-BE49-F238E27FC236}">
                <a16:creationId xmlns:a16="http://schemas.microsoft.com/office/drawing/2014/main" id="{CAD26823-0C14-8298-8F3D-66DF60CA1864}"/>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A9D52D-DF05-906E-D87D-26306CBB7D12}"/>
              </a:ext>
            </a:extLst>
          </p:cNvPr>
          <p:cNvSpPr txBox="1"/>
          <p:nvPr/>
        </p:nvSpPr>
        <p:spPr>
          <a:xfrm>
            <a:off x="3731108" y="1731493"/>
            <a:ext cx="8142784" cy="5438540"/>
          </a:xfrm>
          <a:prstGeom prst="rect">
            <a:avLst/>
          </a:prstGeom>
          <a:noFill/>
        </p:spPr>
        <p:txBody>
          <a:bodyPr wrap="square">
            <a:spAutoFit/>
          </a:bodyPr>
          <a:lstStyle/>
          <a:p>
            <a:pPr marL="457200" indent="-457200" algn="just">
              <a:lnSpc>
                <a:spcPct val="125000"/>
              </a:lnSpc>
              <a:buFontTx/>
              <a:buChar char="-"/>
            </a:pPr>
            <a:r>
              <a:rPr lang="vi-VN" sz="2800">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Thông qua quá trình thu nhận, biến đổi và sử dụng các chất dinh dưỡng để duy trì sự sống cho cơ thể. Các chất không được tiêu hóa trong ống tiêu hóa sẽ tạo thành phân và được thải ra ngoài.</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 Không có hoạt động tiêu hóa thì hoạt động dinh dưỡng không thể diễn ra một cách hiệu quả.</a:t>
            </a:r>
          </a:p>
          <a:p>
            <a:pPr algn="just">
              <a:lnSpc>
                <a:spcPct val="125000"/>
              </a:lnSpc>
            </a:pPr>
            <a:endParaRPr lang="en-US" sz="2800"/>
          </a:p>
        </p:txBody>
      </p:sp>
      <p:sp>
        <p:nvSpPr>
          <p:cNvPr id="7" name="TextBox 6">
            <a:extLst>
              <a:ext uri="{FF2B5EF4-FFF2-40B4-BE49-F238E27FC236}">
                <a16:creationId xmlns:a16="http://schemas.microsoft.com/office/drawing/2014/main" id="{DDAD9FAC-3C2F-C3FC-E9AD-CFD9F188778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Qúa</a:t>
            </a: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trình</a:t>
            </a: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smtClean="0">
                <a:solidFill>
                  <a:srgbClr val="F60000"/>
                </a:solidFill>
                <a:latin typeface="Cambria" panose="02040503050406030204" pitchFamily="18" charset="0"/>
                <a:ea typeface="Cambria" panose="02040503050406030204" pitchFamily="18" charset="0"/>
                <a:cs typeface="Arial" panose="020B0604020202020204" pitchFamily="34" charset="0"/>
              </a:rPr>
              <a:t>tiêu</a:t>
            </a: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hóa</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9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0E2A0-5C78-E5C3-A7AF-BB6BCF96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60AE12DB-C9A4-FBDE-2564-DCD16C462887}"/>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p>
          <a:p>
            <a:pPr algn="ctr"/>
            <a:r>
              <a:rPr lang="en-US" sz="4800" b="1">
                <a:solidFill>
                  <a:srgbClr val="FF3399"/>
                </a:solidFill>
                <a:latin typeface="Cambria" panose="02040503050406030204" pitchFamily="18" charset="0"/>
                <a:ea typeface="Cambria" panose="02040503050406030204" pitchFamily="18" charset="0"/>
              </a:rPr>
              <a:t>HÌNH THÀNH KIẾN THỨC</a:t>
            </a:r>
          </a:p>
        </p:txBody>
      </p:sp>
    </p:spTree>
    <p:extLst>
      <p:ext uri="{BB962C8B-B14F-4D97-AF65-F5344CB8AC3E}">
        <p14:creationId xmlns:p14="http://schemas.microsoft.com/office/powerpoint/2010/main" val="1663562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10" name="Cloud 9">
            <a:extLst>
              <a:ext uri="{FF2B5EF4-FFF2-40B4-BE49-F238E27FC236}">
                <a16:creationId xmlns:a16="http://schemas.microsoft.com/office/drawing/2014/main" id="{A5F361AA-38FD-1B9E-6C0F-5C61449DABAA}"/>
              </a:ext>
            </a:extLst>
          </p:cNvPr>
          <p:cNvSpPr/>
          <p:nvPr/>
        </p:nvSpPr>
        <p:spPr>
          <a:xfrm>
            <a:off x="3944470" y="2278251"/>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Kể tên một số bệnh về đường tiêu hóa</a:t>
            </a:r>
          </a:p>
        </p:txBody>
      </p:sp>
      <p:sp>
        <p:nvSpPr>
          <p:cNvPr id="11" name="Cloud 10">
            <a:extLst>
              <a:ext uri="{FF2B5EF4-FFF2-40B4-BE49-F238E27FC236}">
                <a16:creationId xmlns:a16="http://schemas.microsoft.com/office/drawing/2014/main" id="{524E8470-294B-CB21-8657-6DD1A3B008DC}"/>
              </a:ext>
            </a:extLst>
          </p:cNvPr>
          <p:cNvSpPr/>
          <p:nvPr/>
        </p:nvSpPr>
        <p:spPr>
          <a:xfrm>
            <a:off x="3944469" y="2278250"/>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Đau sâu răng, đau dạ dày, viêm loét dạ dày, rối loạn tiêu hóa,….</a:t>
            </a:r>
          </a:p>
        </p:txBody>
      </p:sp>
    </p:spTree>
    <p:extLst>
      <p:ext uri="{BB962C8B-B14F-4D97-AF65-F5344CB8AC3E}">
        <p14:creationId xmlns:p14="http://schemas.microsoft.com/office/powerpoint/2010/main" val="2430007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267198" y="2628840"/>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267198" y="3810035"/>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id="{6E133860-040E-3515-FCB1-66D2B8CA72B1}"/>
              </a:ext>
            </a:extLst>
          </p:cNvPr>
          <p:cNvSpPr txBox="1">
            <a:spLocks noChangeArrowheads="1"/>
          </p:cNvSpPr>
          <p:nvPr/>
        </p:nvSpPr>
        <p:spPr bwMode="auto">
          <a:xfrm>
            <a:off x="267198" y="4991230"/>
            <a:ext cx="594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814046" y="1324534"/>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Cambria" panose="02040503050406030204" pitchFamily="18" charset="0"/>
                <a:ea typeface="Cambria" panose="02040503050406030204" pitchFamily="18" charset="0"/>
              </a:rPr>
              <a:t>Hãy x</a:t>
            </a:r>
            <a:r>
              <a:rPr lang="en-US" sz="3600" b="1" i="1" dirty="0" err="1">
                <a:solidFill>
                  <a:srgbClr val="00B050"/>
                </a:solidFill>
                <a:latin typeface="Cambria" panose="02040503050406030204" pitchFamily="18" charset="0"/>
                <a:ea typeface="Cambria" panose="02040503050406030204" pitchFamily="18" charset="0"/>
              </a:rPr>
              <a:t>ác</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định</a:t>
            </a:r>
            <a:r>
              <a:rPr lang="en-US" sz="3600" b="1" i="1" dirty="0">
                <a:solidFill>
                  <a:srgbClr val="00B050"/>
                </a:solidFill>
                <a:latin typeface="Cambria" panose="02040503050406030204" pitchFamily="18" charset="0"/>
                <a:ea typeface="Cambria" panose="02040503050406030204" pitchFamily="18" charset="0"/>
              </a:rPr>
              <a:t> </a:t>
            </a:r>
            <a:r>
              <a:rPr lang="vi-VN" sz="3600" b="1" i="1" dirty="0">
                <a:solidFill>
                  <a:srgbClr val="00B050"/>
                </a:solidFill>
                <a:latin typeface="Cambria" panose="02040503050406030204" pitchFamily="18" charset="0"/>
                <a:ea typeface="Cambria" panose="02040503050406030204" pitchFamily="18" charset="0"/>
              </a:rPr>
              <a:t>các triệu chứng dưới đây </a:t>
            </a:r>
            <a:r>
              <a:rPr lang="en-US" sz="3600" b="1" i="1" dirty="0" err="1">
                <a:solidFill>
                  <a:srgbClr val="00B050"/>
                </a:solidFill>
                <a:latin typeface="Cambria" panose="02040503050406030204" pitchFamily="18" charset="0"/>
                <a:ea typeface="Cambria" panose="02040503050406030204" pitchFamily="18" charset="0"/>
              </a:rPr>
              <a:t>là</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đau</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bộ</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phận</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nào</a:t>
            </a:r>
            <a:r>
              <a:rPr lang="en-US" sz="3600" b="1" i="1" dirty="0">
                <a:solidFill>
                  <a:srgbClr val="00B050"/>
                </a:solidFill>
                <a:latin typeface="Cambria" panose="02040503050406030204" pitchFamily="18" charset="0"/>
                <a:ea typeface="Cambria" panose="02040503050406030204" pitchFamily="18" charset="0"/>
              </a:rPr>
              <a:t> ?</a:t>
            </a:r>
            <a:endParaRPr lang="en-US" sz="3600" b="1" i="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03305" y="1823085"/>
            <a:ext cx="3188696" cy="5062996"/>
          </a:xfrm>
          <a:prstGeom prst="rect">
            <a:avLst/>
          </a:prstGeom>
        </p:spPr>
      </p:pic>
    </p:spTree>
    <p:extLst>
      <p:ext uri="{BB962C8B-B14F-4D97-AF65-F5344CB8AC3E}">
        <p14:creationId xmlns:p14="http://schemas.microsoft.com/office/powerpoint/2010/main" val="536669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FF0000"/>
                </a:solidFill>
                <a:latin typeface="Cambria" panose="020405030504060302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id="{85DCAC1A-1DF0-67C2-10DA-94D574FB8A37}"/>
              </a:ext>
            </a:extLst>
          </p:cNvPr>
          <p:cNvSpPr txBox="1">
            <a:spLocks noChangeArrowheads="1"/>
          </p:cNvSpPr>
          <p:nvPr/>
        </p:nvSpPr>
        <p:spPr bwMode="auto">
          <a:xfrm>
            <a:off x="4092520" y="2882846"/>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Dạ</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dày</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C003F-37EE-27E1-F895-FCB484A773F4}"/>
              </a:ext>
            </a:extLst>
          </p:cNvPr>
          <p:cNvSpPr txBox="1"/>
          <p:nvPr/>
        </p:nvSpPr>
        <p:spPr>
          <a:xfrm>
            <a:off x="1763417" y="1542879"/>
            <a:ext cx="6376535" cy="1320105"/>
          </a:xfrm>
          <a:prstGeom prst="rect">
            <a:avLst/>
          </a:prstGeom>
          <a:noFill/>
        </p:spPr>
        <p:txBody>
          <a:bodyPr wrap="square">
            <a:spAutoFit/>
          </a:bodyPr>
          <a:lstStyle/>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GV chia lớp thành 8 nhóm</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1, 2, 3, 4: trả lời câu 1,2</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5, 6, 7, 8: trả lời câu 3,4</a:t>
            </a:r>
          </a:p>
        </p:txBody>
      </p:sp>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39E9746-D630-B6B9-C70C-456BCA046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630589"/>
            <a:ext cx="2097741" cy="6227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667B86-D392-A5BE-36AC-5CFDDA9EAC4D}"/>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ounded Rectangle 4">
            <a:extLst>
              <a:ext uri="{FF2B5EF4-FFF2-40B4-BE49-F238E27FC236}">
                <a16:creationId xmlns:a16="http://schemas.microsoft.com/office/drawing/2014/main" id="{A0D009BD-48C2-3348-1773-5CE2655A802F}"/>
              </a:ext>
            </a:extLst>
          </p:cNvPr>
          <p:cNvSpPr/>
          <p:nvPr/>
        </p:nvSpPr>
        <p:spPr>
          <a:xfrm>
            <a:off x="7360024" y="742238"/>
            <a:ext cx="4616824" cy="2355293"/>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Times New Roman" panose="02020603050405020304" pitchFamily="18" charset="0"/>
                <a:ea typeface="Calibri" panose="020F0502020204030204" pitchFamily="34" charset="0"/>
              </a:rPr>
              <a:t>C</a:t>
            </a:r>
            <a:r>
              <a:rPr lang="vi-VN" sz="2400">
                <a:effectLst/>
                <a:latin typeface="Times New Roman" panose="02020603050405020304" pitchFamily="18" charset="0"/>
                <a:ea typeface="Calibri" panose="020F0502020204030204" pitchFamily="34" charset="0"/>
              </a:rPr>
              <a:t>ác nhóm </a:t>
            </a:r>
            <a:r>
              <a:rPr lang="en-US" sz="2400">
                <a:effectLst/>
                <a:latin typeface="Times New Roman" panose="02020603050405020304" pitchFamily="18" charset="0"/>
                <a:ea typeface="Calibri" panose="020F0502020204030204" pitchFamily="34" charset="0"/>
              </a:rPr>
              <a:t>thảo luận và </a:t>
            </a:r>
            <a:r>
              <a:rPr lang="vi-VN" sz="2400">
                <a:effectLst/>
                <a:latin typeface="Times New Roman" panose="02020603050405020304" pitchFamily="18" charset="0"/>
                <a:ea typeface="Calibri" panose="020F0502020204030204" pitchFamily="34" charset="0"/>
              </a:rPr>
              <a:t>trình bày vào bảng nhóm</a:t>
            </a:r>
            <a:r>
              <a:rPr lang="en-US" sz="2400">
                <a:effectLst/>
                <a:latin typeface="Times New Roman" panose="02020603050405020304" pitchFamily="18" charset="0"/>
                <a:ea typeface="Calibri" panose="020F0502020204030204" pitchFamily="34" charset="0"/>
              </a:rPr>
              <a:t>. (5 phút)</a:t>
            </a:r>
          </a:p>
          <a:p>
            <a:pPr marL="0" indent="457200" algn="just">
              <a:lnSpc>
                <a:spcPct val="107000"/>
              </a:lnSpc>
              <a:spcAft>
                <a:spcPts val="0"/>
              </a:spcAft>
            </a:pPr>
            <a:r>
              <a:rPr lang="en-US" sz="2400">
                <a:latin typeface="Times New Roman" panose="02020603050405020304" pitchFamily="18" charset="0"/>
                <a:ea typeface="Calibri" panose="020F0502020204030204" pitchFamily="34" charset="0"/>
              </a:rPr>
              <a:t>Sau 5 phút, giáo viên bốc thăm hai nhóm bất kì lên trình bày. Các nhóm còn lại nhận xét, chấm chéo.  </a:t>
            </a:r>
            <a:endParaRPr lang="en-US" sz="240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C9A5145D-84D0-9586-3269-C22520B795C6}"/>
              </a:ext>
            </a:extLst>
          </p:cNvPr>
          <p:cNvSpPr txBox="1"/>
          <p:nvPr/>
        </p:nvSpPr>
        <p:spPr>
          <a:xfrm>
            <a:off x="2153866" y="3178279"/>
            <a:ext cx="10038134" cy="3291414"/>
          </a:xfrm>
          <a:prstGeom prst="rect">
            <a:avLst/>
          </a:prstGeom>
          <a:noFill/>
        </p:spPr>
        <p:txBody>
          <a:bodyPr wrap="square">
            <a:spAutoFit/>
          </a:bodyPr>
          <a:lstStyle/>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Quan sát Hình 32.2, thảo luận về các giai đoạn hình thành lỗ sâu răng.</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 Câu 2. Đề xuất một số biện pháp giúp phòng, chống sâu răng và các việc nên làm để hạn chế những ảnh hướng tới sức khoẻ khi đã bị sâu răng.</a:t>
            </a:r>
          </a:p>
          <a:p>
            <a:pPr algn="just">
              <a:lnSpc>
                <a:spcPct val="107000"/>
              </a:lnSpc>
              <a:spcBef>
                <a:spcPts val="600"/>
              </a:spcBef>
              <a:spcAft>
                <a:spcPts val="600"/>
              </a:spcAft>
            </a:pPr>
            <a:r>
              <a:rPr lang="vi-VN" sz="2400">
                <a:solidFill>
                  <a:srgbClr val="0070C0"/>
                </a:solidFill>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Câu 3. Người bị viêm loét dạ dày – tá tràng nên và không nên sử dụng các loại thức ăn, đồ uống nào? Em hãy kể tên và giải thích.</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4. Dựa vào thông tin trên em hãy nêu các biện pháp bảo vệ hệ tiêu hóa và cơ sở khoa học của các biện pháp đó.</a:t>
            </a:r>
          </a:p>
        </p:txBody>
      </p:sp>
      <p:sp>
        <p:nvSpPr>
          <p:cNvPr id="13" name="TextBox 12">
            <a:extLst>
              <a:ext uri="{FF2B5EF4-FFF2-40B4-BE49-F238E27FC236}">
                <a16:creationId xmlns:a16="http://schemas.microsoft.com/office/drawing/2014/main" id="{4653EA6A-A211-E0CA-A6B2-A6E2083940D2}"/>
              </a:ext>
            </a:extLst>
          </p:cNvPr>
          <p:cNvSpPr txBox="1"/>
          <p:nvPr/>
        </p:nvSpPr>
        <p:spPr>
          <a:xfrm>
            <a:off x="1681492" y="71133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193143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F22DC-B782-D568-305F-0B3C27DA7283}"/>
              </a:ext>
            </a:extLst>
          </p:cNvPr>
          <p:cNvSpPr txBox="1"/>
          <p:nvPr/>
        </p:nvSpPr>
        <p:spPr>
          <a:xfrm>
            <a:off x="116541" y="772285"/>
            <a:ext cx="11555505" cy="5951245"/>
          </a:xfrm>
          <a:prstGeom prst="rect">
            <a:avLst/>
          </a:prstGeom>
          <a:noFill/>
        </p:spPr>
        <p:txBody>
          <a:bodyPr wrap="square">
            <a:spAutoFit/>
          </a:bodyPr>
          <a:lstStyle/>
          <a:p>
            <a:pPr indent="457200" algn="just">
              <a:lnSpc>
                <a:spcPct val="114000"/>
              </a:lnSpc>
              <a:spcBef>
                <a:spcPts val="0"/>
              </a:spcBef>
              <a:spcAft>
                <a:spcPts val="0"/>
              </a:spcAft>
            </a:pPr>
            <a:endParaRPr lang="en-US" sz="2400" b="1">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b="1">
                <a:effectLst/>
                <a:latin typeface="Cambria" panose="02040503050406030204" pitchFamily="18" charset="0"/>
                <a:ea typeface="Cambria" panose="02040503050406030204" pitchFamily="18" charset="0"/>
              </a:rPr>
              <a:t>Câu 1.</a:t>
            </a:r>
            <a:endParaRPr lang="vi-VN" sz="2400">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l: Triệu chứng ban đầu là răng đổi màu ở một vài vùng trên mặt nhai hoặc kế giữa hai răng. Lúc này người bệnh chưa cảm thấy đau hay buốt.</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2: Những vùng đổi màu trên răng biến đổi thành màu sắc tối hơn (màu nâu hoặc màu đen). Lỗ sâu ở răng xuất hiện.</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3: Lỗ sâu răng tăng dần kích thước, có thể toàn bộ mặt nhai. Người bệnh cảm thấy khó chịu, đau khi thức ăn bám vào lỗ sâu, cảm thấy buốt khi ăn thức ăn nóng hoặc lạnh.</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4: Tuỷ răng đã bị viêm, người bệnh bị đau răng kéo dài, cường độ đau gia tăng. Khi bị viêm tủy thì việc điều trị sẽ kéo dài và tốn kém. Nếu không chữa tủy thì bệnh sẽ diễn biến nghiêm trọng hơn, có thể dẫn đến vỡ cụt thân răng, mất chức năng của răng.</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Bên cạnh đó, khi bị sâu răng, hơi thở của người bệnh còn có mùi hôi.</a:t>
            </a:r>
          </a:p>
        </p:txBody>
      </p:sp>
      <p:sp>
        <p:nvSpPr>
          <p:cNvPr id="5" name="Rectangle 4">
            <a:extLst>
              <a:ext uri="{FF2B5EF4-FFF2-40B4-BE49-F238E27FC236}">
                <a16:creationId xmlns:a16="http://schemas.microsoft.com/office/drawing/2014/main" id="{A818A302-0938-5E75-2B99-F86E228F65BA}"/>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B85CC68-9418-65D2-5449-3C1348A843A2}"/>
              </a:ext>
            </a:extLst>
          </p:cNvPr>
          <p:cNvSpPr txBox="1"/>
          <p:nvPr/>
        </p:nvSpPr>
        <p:spPr>
          <a:xfrm>
            <a:off x="1036034" y="577402"/>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396835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7C9128-72D3-EA40-6553-8221BDFFFD2D}"/>
              </a:ext>
            </a:extLst>
          </p:cNvPr>
          <p:cNvSpPr txBox="1"/>
          <p:nvPr/>
        </p:nvSpPr>
        <p:spPr>
          <a:xfrm>
            <a:off x="290038" y="1590138"/>
            <a:ext cx="11611923" cy="4615623"/>
          </a:xfrm>
          <a:prstGeom prst="rect">
            <a:avLst/>
          </a:prstGeom>
          <a:noFill/>
        </p:spPr>
        <p:txBody>
          <a:bodyPr wrap="square">
            <a:spAutoFit/>
          </a:bodyPr>
          <a:lstStyle/>
          <a:p>
            <a:pPr indent="457200" algn="just">
              <a:lnSpc>
                <a:spcPct val="114000"/>
              </a:lnSpc>
              <a:spcBef>
                <a:spcPts val="0"/>
              </a:spcBef>
              <a:spcAft>
                <a:spcPts val="0"/>
              </a:spcAft>
            </a:pPr>
            <a:r>
              <a:rPr lang="vi-VN" sz="2600" b="1">
                <a:effectLst/>
                <a:latin typeface="Cambria" panose="02040503050406030204" pitchFamily="18" charset="0"/>
                <a:ea typeface="Cambria" panose="02040503050406030204" pitchFamily="18" charset="0"/>
              </a:rPr>
              <a:t>Câu 2.</a:t>
            </a:r>
            <a:r>
              <a:rPr lang="vi-VN" sz="2600">
                <a:effectLst/>
                <a:latin typeface="Cambria" panose="02040503050406030204" pitchFamily="18" charset="0"/>
                <a:ea typeface="Cambria" panose="02040503050406030204" pitchFamily="18" charset="0"/>
              </a:rPr>
              <a:t> Các biện pháp phòng, chống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Đánh răng đúng cách buổi sáng sau khi ngủ dậy và buổi tối trước khi đi ngủ.</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Lấy sạch mảng bám trên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ngọt, vệ sinh răng sạch sẽ sau khi ăn.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Khám răng định kỳ 4 đến 6 tháng một lần.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Các việc nên làm để hạn chế những ảnh hưởng tới sức khoẻ khi đã bị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quá nóng hoặc quá lạnh.</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Vệ sinh răng miệng đúng cách (đánh răng, súc miệng bằng các dung dịch vệ sinh răng miệng).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Điều trị vùng răng bị sâu ngay khi phát hiện.</a:t>
            </a:r>
          </a:p>
        </p:txBody>
      </p:sp>
      <p:sp>
        <p:nvSpPr>
          <p:cNvPr id="4" name="Rectangle 3">
            <a:extLst>
              <a:ext uri="{FF2B5EF4-FFF2-40B4-BE49-F238E27FC236}">
                <a16:creationId xmlns:a16="http://schemas.microsoft.com/office/drawing/2014/main" id="{6E0EC647-3340-82D2-3227-006D80669A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9364962-4EB0-7307-4E46-7D0781352BD6}"/>
              </a:ext>
            </a:extLst>
          </p:cNvPr>
          <p:cNvSpPr txBox="1"/>
          <p:nvPr/>
        </p:nvSpPr>
        <p:spPr>
          <a:xfrm>
            <a:off x="731233" y="84857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447171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CDA5A6-FD70-F448-8A8B-23F5A7259534}"/>
              </a:ext>
            </a:extLst>
          </p:cNvPr>
          <p:cNvSpPr txBox="1"/>
          <p:nvPr/>
        </p:nvSpPr>
        <p:spPr>
          <a:xfrm>
            <a:off x="1026458" y="1665512"/>
            <a:ext cx="10139083" cy="4308872"/>
          </a:xfrm>
          <a:prstGeom prst="rect">
            <a:avLst/>
          </a:prstGeom>
          <a:noFill/>
        </p:spPr>
        <p:txBody>
          <a:bodyPr wrap="square">
            <a:spAutoFit/>
          </a:bodyPr>
          <a:lstStyle/>
          <a:p>
            <a:pPr marR="30480" algn="just">
              <a:spcAft>
                <a:spcPts val="0"/>
              </a:spcAft>
            </a:pPr>
            <a:r>
              <a:rPr lang="vi-VN" sz="2400" b="1">
                <a:effectLst/>
                <a:latin typeface="Cambria" panose="02040503050406030204" pitchFamily="18" charset="0"/>
                <a:ea typeface="Cambria" panose="02040503050406030204" pitchFamily="18" charset="0"/>
              </a:rPr>
              <a:t>Câu 3: </a:t>
            </a:r>
            <a:endParaRPr lang="vi-VN" sz="2400">
              <a:effectLst/>
              <a:latin typeface="Cambria" panose="02040503050406030204" pitchFamily="18" charset="0"/>
              <a:ea typeface="Cambria" panose="02040503050406030204" pitchFamily="18" charset="0"/>
            </a:endParaRP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
        <p:nvSpPr>
          <p:cNvPr id="4" name="Rectangle 3">
            <a:extLst>
              <a:ext uri="{FF2B5EF4-FFF2-40B4-BE49-F238E27FC236}">
                <a16:creationId xmlns:a16="http://schemas.microsoft.com/office/drawing/2014/main" id="{0F1ED53C-A955-5C11-49FE-A92E2C5AD4C3}"/>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F94544E-3003-A08F-AA37-B04D27DF6491}"/>
              </a:ext>
            </a:extLst>
          </p:cNvPr>
          <p:cNvSpPr txBox="1"/>
          <p:nvPr/>
        </p:nvSpPr>
        <p:spPr>
          <a:xfrm>
            <a:off x="731234" y="81869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808999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DBD4D2-6F6E-A39B-8592-3922A618E77D}"/>
              </a:ext>
            </a:extLst>
          </p:cNvPr>
          <p:cNvGraphicFramePr>
            <a:graphicFrameLocks noGrp="1"/>
          </p:cNvGraphicFramePr>
          <p:nvPr>
            <p:extLst>
              <p:ext uri="{D42A27DB-BD31-4B8C-83A1-F6EECF244321}">
                <p14:modId xmlns:p14="http://schemas.microsoft.com/office/powerpoint/2010/main" val="1845312811"/>
              </p:ext>
            </p:extLst>
          </p:nvPr>
        </p:nvGraphicFramePr>
        <p:xfrm>
          <a:off x="300318" y="1842888"/>
          <a:ext cx="11730318" cy="4650523"/>
        </p:xfrm>
        <a:graphic>
          <a:graphicData uri="http://schemas.openxmlformats.org/drawingml/2006/table">
            <a:tbl>
              <a:tblPr/>
              <a:tblGrid>
                <a:gridCol w="6054108">
                  <a:extLst>
                    <a:ext uri="{9D8B030D-6E8A-4147-A177-3AD203B41FA5}">
                      <a16:colId xmlns:a16="http://schemas.microsoft.com/office/drawing/2014/main" val="2963774187"/>
                    </a:ext>
                  </a:extLst>
                </a:gridCol>
                <a:gridCol w="5676210">
                  <a:extLst>
                    <a:ext uri="{9D8B030D-6E8A-4147-A177-3AD203B41FA5}">
                      <a16:colId xmlns:a16="http://schemas.microsoft.com/office/drawing/2014/main" val="1623812199"/>
                    </a:ext>
                  </a:extLst>
                </a:gridCol>
              </a:tblGrid>
              <a:tr h="371497">
                <a:tc>
                  <a:txBody>
                    <a:bodyPr/>
                    <a:lstStyle/>
                    <a:p>
                      <a:pPr marL="30480" marR="30480" algn="ctr">
                        <a:lnSpc>
                          <a:spcPct val="100000"/>
                        </a:lnSpc>
                        <a:spcAft>
                          <a:spcPts val="1200"/>
                        </a:spcAft>
                      </a:pPr>
                      <a:r>
                        <a:rPr lang="en-US" sz="2400" b="1">
                          <a:effectLst/>
                          <a:latin typeface="Cambria" panose="02040503050406030204" pitchFamily="18" charset="0"/>
                          <a:ea typeface="Cambria" panose="02040503050406030204" pitchFamily="18" charset="0"/>
                        </a:rPr>
                        <a:t>Biện pháp</a:t>
                      </a:r>
                      <a:endParaRPr lang="en-US"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Cambria" panose="02040503050406030204" pitchFamily="18" charset="0"/>
                          <a:ea typeface="Cambria" panose="02040503050406030204" pitchFamily="18" charset="0"/>
                        </a:rPr>
                        <a:t>Cơ sở khoa học</a:t>
                      </a:r>
                      <a:endParaRPr lang="vi-VN"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632773"/>
                  </a:ext>
                </a:extLst>
              </a:tr>
              <a:tr h="1394161">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303756"/>
                  </a:ext>
                </a:extLst>
              </a:tr>
              <a:tr h="882829">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13867"/>
                  </a:ext>
                </a:extLst>
              </a:tr>
              <a:tr h="627163">
                <a:tc>
                  <a:txBody>
                    <a:bodyPr/>
                    <a:lstStyle/>
                    <a:p>
                      <a:pPr marL="30480" marR="30480" algn="just">
                        <a:lnSpc>
                          <a:spcPct val="100000"/>
                        </a:lnSpc>
                        <a:spcAft>
                          <a:spcPts val="1200"/>
                        </a:spcAft>
                      </a:pPr>
                      <a:r>
                        <a:rPr lang="en-US" sz="2400">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822172"/>
                  </a:ext>
                </a:extLst>
              </a:tr>
              <a:tr h="627163">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42803"/>
                  </a:ext>
                </a:extLst>
              </a:tr>
            </a:tbl>
          </a:graphicData>
        </a:graphic>
      </p:graphicFrame>
      <p:sp>
        <p:nvSpPr>
          <p:cNvPr id="5" name="Rectangle 2">
            <a:extLst>
              <a:ext uri="{FF2B5EF4-FFF2-40B4-BE49-F238E27FC236}">
                <a16:creationId xmlns:a16="http://schemas.microsoft.com/office/drawing/2014/main"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 4. </a:t>
            </a:r>
            <a:r>
              <a:rPr kumimoji="0" lang="en-US" altLang="en-US" sz="2400" b="0"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 biện pháp bảo vệ hệ tiêu hóa và cơ sở khoa học của các biện pháp</a:t>
            </a:r>
            <a:endParaRPr kumimoji="0" lang="en-US" altLang="en-US" sz="3200" b="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BF1678A-EA91-55A8-C2B5-97C5FB933F51}"/>
              </a:ext>
            </a:extLst>
          </p:cNvPr>
          <p:cNvSpPr txBox="1"/>
          <p:nvPr/>
        </p:nvSpPr>
        <p:spPr>
          <a:xfrm>
            <a:off x="507116" y="55218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906860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095F1E-89E9-420C-684F-6389A1E1505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39422198-3650-54AA-4B78-20A80A6C0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27FB94-3E20-4241-FABB-8EFBD700E67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87764E84-3840-E5C5-902B-FE3A071F4378}"/>
              </a:ext>
            </a:extLst>
          </p:cNvPr>
          <p:cNvSpPr txBox="1"/>
          <p:nvPr/>
        </p:nvSpPr>
        <p:spPr>
          <a:xfrm>
            <a:off x="2900692" y="884438"/>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pic>
        <p:nvPicPr>
          <p:cNvPr id="6" name="Picture 75" descr="viet3">
            <a:extLst>
              <a:ext uri="{FF2B5EF4-FFF2-40B4-BE49-F238E27FC236}">
                <a16:creationId xmlns:a16="http://schemas.microsoft.com/office/drawing/2014/main" id="{927538B2-E0C5-D75B-B7C5-31792B02828C}"/>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93196B-2976-6C8C-BF01-1BFD7B224083}"/>
              </a:ext>
            </a:extLst>
          </p:cNvPr>
          <p:cNvSpPr txBox="1"/>
          <p:nvPr/>
        </p:nvSpPr>
        <p:spPr>
          <a:xfrm>
            <a:off x="3657599" y="2153064"/>
            <a:ext cx="7539319" cy="1524841"/>
          </a:xfrm>
          <a:prstGeom prst="rect">
            <a:avLst/>
          </a:prstGeom>
          <a:noFill/>
        </p:spPr>
        <p:txBody>
          <a:bodyPr wrap="square">
            <a:spAutoFit/>
          </a:bodyPr>
          <a:lstStyle/>
          <a:p>
            <a:pPr marL="30480" marR="30480" indent="426720" algn="just">
              <a:lnSpc>
                <a:spcPct val="114000"/>
              </a:lnSpc>
              <a:spcAft>
                <a:spcPts val="0"/>
              </a:spcAft>
            </a:pPr>
            <a:r>
              <a:rPr lang="vi-VN" sz="2800">
                <a:effectLst/>
                <a:latin typeface="Cambria" panose="02040503050406030204" pitchFamily="18" charset="0"/>
                <a:ea typeface="Cambria" panose="02040503050406030204" pitchFamily="18" charset="0"/>
              </a:rPr>
              <a:t>Biện pháp phòng tránh: vệ sinh cơ thể</a:t>
            </a:r>
            <a:r>
              <a:rPr lang="en-US" sz="2800">
                <a:effectLst/>
                <a:latin typeface="Cambria" panose="02040503050406030204" pitchFamily="18" charset="0"/>
                <a:ea typeface="Cambria" panose="02040503050406030204" pitchFamily="18" charset="0"/>
              </a:rPr>
              <a:t> sạch sẽ</a:t>
            </a:r>
            <a:r>
              <a:rPr lang="vi-VN" sz="2800">
                <a:effectLst/>
                <a:latin typeface="Cambria" panose="02040503050406030204" pitchFamily="18" charset="0"/>
                <a:ea typeface="Cambria" panose="02040503050406030204" pitchFamily="18" charset="0"/>
              </a:rPr>
              <a:t>, rửa tay thường xuyên, đánh răng đúng cách 2 lần/ngày, có chế độ ăn uống nghỉ ngơi hợp lí…</a:t>
            </a:r>
          </a:p>
        </p:txBody>
      </p:sp>
    </p:spTree>
    <p:extLst>
      <p:ext uri="{BB962C8B-B14F-4D97-AF65-F5344CB8AC3E}">
        <p14:creationId xmlns:p14="http://schemas.microsoft.com/office/powerpoint/2010/main" val="21925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IV</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Chế</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độ</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dinh</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dưỡng</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27B8419-7A40-A8AE-8952-003048DD7CC8}"/>
              </a:ext>
            </a:extLst>
          </p:cNvPr>
          <p:cNvSpPr txBox="1"/>
          <p:nvPr/>
        </p:nvSpPr>
        <p:spPr>
          <a:xfrm>
            <a:off x="2660278" y="1994479"/>
            <a:ext cx="8231840" cy="3664401"/>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Chế độ dinh dưỡng của cơ thể người phụ thuộc vào những yếu tố nào? Cho ví dụ.</a:t>
            </a:r>
          </a:p>
          <a:p>
            <a:pPr marL="18415" indent="22860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a:p>
            <a:pPr indent="247015"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7" name="Rectangle 6">
            <a:extLst>
              <a:ext uri="{FF2B5EF4-FFF2-40B4-BE49-F238E27FC236}">
                <a16:creationId xmlns:a16="http://schemas.microsoft.com/office/drawing/2014/main" id="{F03535C1-727E-AA82-6F4D-C35765A4F36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E2D47A7-F64E-D388-F756-D08354EBA969}"/>
              </a:ext>
            </a:extLst>
          </p:cNvPr>
          <p:cNvSpPr txBox="1"/>
          <p:nvPr/>
        </p:nvSpPr>
        <p:spPr>
          <a:xfrm>
            <a:off x="2020422" y="3151591"/>
            <a:ext cx="9511552" cy="2507289"/>
          </a:xfrm>
          <a:prstGeom prst="rect">
            <a:avLst/>
          </a:prstGeom>
          <a:solidFill>
            <a:schemeClr val="accent2">
              <a:lumMod val="20000"/>
              <a:lumOff val="80000"/>
            </a:schemeClr>
          </a:solidFill>
        </p:spPr>
        <p:txBody>
          <a:bodyPr wrap="square">
            <a:spAutoFit/>
          </a:bodyPr>
          <a:lstStyle/>
          <a:p>
            <a:pPr marL="90170" marR="30480" indent="228600" algn="just">
              <a:lnSpc>
                <a:spcPct val="114000"/>
              </a:lnSpc>
              <a:spcAft>
                <a:spcPts val="0"/>
              </a:spcAft>
            </a:pP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VD: Trẻ em có nhu cầu dinh dưỡng cao hơn người cao tuổi.</a:t>
            </a:r>
          </a:p>
          <a:p>
            <a:pPr marL="90170" marR="30480" indent="36703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1366295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D4BCC4A0-926F-A08C-78F5-7EB89DEB444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I</a:t>
            </a:r>
            <a:r>
              <a:rPr lang="vi-VN" sz="32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dirty="0">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dirty="0">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Tại sao ta cần phải ăn uống?</a:t>
            </a:r>
          </a:p>
        </p:txBody>
      </p:sp>
      <p:pic>
        <p:nvPicPr>
          <p:cNvPr id="9" name="Picture 8">
            <a:extLst>
              <a:ext uri="{FF2B5EF4-FFF2-40B4-BE49-F238E27FC236}">
                <a16:creationId xmlns:a16="http://schemas.microsoft.com/office/drawing/2014/main"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id="{23552B43-1DCB-0136-F4CE-934594E005B2}"/>
              </a:ext>
            </a:extLst>
          </p:cNvPr>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Thức ăn cung cấp chất dinh dưỡng cho cơ thể</a:t>
            </a: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8FDB7-B4C2-7721-2B2D-52AC9C5077F5}"/>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415B4A7-B0DB-A87D-7467-14F3C555BCCD}"/>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IV</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Chế</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độ</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dinh</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dưỡng</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95131821-0E35-C964-2F64-8A6C7E9C7425}"/>
              </a:ext>
            </a:extLst>
          </p:cNvPr>
          <p:cNvSpPr txBox="1"/>
          <p:nvPr/>
        </p:nvSpPr>
        <p:spPr>
          <a:xfrm>
            <a:off x="2660278" y="1994479"/>
            <a:ext cx="8231840" cy="1902829"/>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id="{3E50A02F-5F99-D798-275B-429C0F02FA87}"/>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8" name="Rectangle 7">
            <a:extLst>
              <a:ext uri="{FF2B5EF4-FFF2-40B4-BE49-F238E27FC236}">
                <a16:creationId xmlns:a16="http://schemas.microsoft.com/office/drawing/2014/main" id="{ACC1C713-0481-89DB-F82E-B55D7786ADE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pic>
        <p:nvPicPr>
          <p:cNvPr id="11" name="Picture 10" descr="A picture containing text, font, line, screenshot&#10;&#10;Description automatically generated">
            <a:extLst>
              <a:ext uri="{FF2B5EF4-FFF2-40B4-BE49-F238E27FC236}">
                <a16:creationId xmlns:a16="http://schemas.microsoft.com/office/drawing/2014/main" id="{4AD37E45-9D0A-8EEA-88AE-7ADB26031EB6}"/>
              </a:ext>
            </a:extLst>
          </p:cNvPr>
          <p:cNvPicPr>
            <a:picLocks noChangeAspect="1"/>
          </p:cNvPicPr>
          <p:nvPr/>
        </p:nvPicPr>
        <p:blipFill>
          <a:blip r:embed="rId3"/>
          <a:stretch>
            <a:fillRect/>
          </a:stretch>
        </p:blipFill>
        <p:spPr>
          <a:xfrm>
            <a:off x="2170173" y="4262075"/>
            <a:ext cx="8172729" cy="1132852"/>
          </a:xfrm>
          <a:prstGeom prst="rect">
            <a:avLst/>
          </a:prstGeom>
        </p:spPr>
      </p:pic>
      <p:pic>
        <p:nvPicPr>
          <p:cNvPr id="12" name="Picture 11">
            <a:extLst>
              <a:ext uri="{FF2B5EF4-FFF2-40B4-BE49-F238E27FC236}">
                <a16:creationId xmlns:a16="http://schemas.microsoft.com/office/drawing/2014/main" id="{288EBD2B-B425-11F2-A007-4D1336E6E9B8}"/>
              </a:ext>
            </a:extLst>
          </p:cNvPr>
          <p:cNvPicPr>
            <a:picLocks noChangeAspect="1"/>
          </p:cNvPicPr>
          <p:nvPr/>
        </p:nvPicPr>
        <p:blipFill>
          <a:blip r:embed="rId4"/>
          <a:stretch>
            <a:fillRect/>
          </a:stretch>
        </p:blipFill>
        <p:spPr>
          <a:xfrm>
            <a:off x="2170173" y="5363992"/>
            <a:ext cx="8172734" cy="954300"/>
          </a:xfrm>
          <a:prstGeom prst="rect">
            <a:avLst/>
          </a:prstGeom>
        </p:spPr>
      </p:pic>
    </p:spTree>
    <p:extLst>
      <p:ext uri="{BB962C8B-B14F-4D97-AF65-F5344CB8AC3E}">
        <p14:creationId xmlns:p14="http://schemas.microsoft.com/office/powerpoint/2010/main" val="729472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27BA8-961F-4556-0BD1-D1BD57979D01}"/>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4922C31-F29D-D67A-0D49-91122BE583A6}"/>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IV</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Chế</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độ</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dinh</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dưỡng</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E498B2CB-8BAF-C183-D9FE-3FA31DC7CBC9}"/>
              </a:ext>
            </a:extLst>
          </p:cNvPr>
          <p:cNvSpPr txBox="1"/>
          <p:nvPr/>
        </p:nvSpPr>
        <p:spPr>
          <a:xfrm>
            <a:off x="2231092" y="2099713"/>
            <a:ext cx="8231840" cy="980781"/>
          </a:xfrm>
          <a:prstGeom prst="rect">
            <a:avLst/>
          </a:prstGeom>
          <a:noFill/>
        </p:spPr>
        <p:txBody>
          <a:bodyPr wrap="square">
            <a:spAutoFit/>
          </a:bodyPr>
          <a:lstStyle/>
          <a:p>
            <a:pPr indent="247015"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5" name="Picture 4">
            <a:extLst>
              <a:ext uri="{FF2B5EF4-FFF2-40B4-BE49-F238E27FC236}">
                <a16:creationId xmlns:a16="http://schemas.microsoft.com/office/drawing/2014/main" id="{455F9597-BEF9-1137-AE31-298197BD9FD4}"/>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6" name="Rectangle 5">
            <a:extLst>
              <a:ext uri="{FF2B5EF4-FFF2-40B4-BE49-F238E27FC236}">
                <a16:creationId xmlns:a16="http://schemas.microsoft.com/office/drawing/2014/main" id="{524F3506-48E7-2694-1983-D165A96A9B41}"/>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3A5B94-DC5C-8F85-B196-66576C14654C}"/>
              </a:ext>
            </a:extLst>
          </p:cNvPr>
          <p:cNvSpPr txBox="1"/>
          <p:nvPr/>
        </p:nvSpPr>
        <p:spPr>
          <a:xfrm>
            <a:off x="2288241" y="3550496"/>
            <a:ext cx="8989359" cy="2507289"/>
          </a:xfrm>
          <a:prstGeom prst="rect">
            <a:avLst/>
          </a:prstGeom>
          <a:solidFill>
            <a:schemeClr val="accent1">
              <a:lumMod val="20000"/>
              <a:lumOff val="80000"/>
            </a:schemeClr>
          </a:solidFill>
        </p:spPr>
        <p:txBody>
          <a:bodyPr wrap="square">
            <a:spAutoFit/>
          </a:bodyPr>
          <a:lstStyle/>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Tree>
    <p:extLst>
      <p:ext uri="{BB962C8B-B14F-4D97-AF65-F5344CB8AC3E}">
        <p14:creationId xmlns:p14="http://schemas.microsoft.com/office/powerpoint/2010/main" val="3841378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id="{E397F614-7C2E-F5EA-BE12-40AC47508C6C}"/>
              </a:ext>
            </a:extLst>
          </p:cNvPr>
          <p:cNvPicPr>
            <a:picLocks noChangeAspect="1" noChangeArrowheads="1" noCrop="1"/>
          </p:cNvPicPr>
          <p:nvPr/>
        </p:nvPicPr>
        <p:blipFill>
          <a:blip r:embed="rId3"/>
          <a:srcRect/>
          <a:stretch>
            <a:fillRect/>
          </a:stretch>
        </p:blipFill>
        <p:spPr bwMode="auto">
          <a:xfrm>
            <a:off x="2917559" y="16392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3D8C182-07AA-D5D7-7D3D-4F87E5B51447}"/>
              </a:ext>
            </a:extLst>
          </p:cNvPr>
          <p:cNvSpPr txBox="1"/>
          <p:nvPr/>
        </p:nvSpPr>
        <p:spPr>
          <a:xfrm>
            <a:off x="3729318" y="1703357"/>
            <a:ext cx="7539319" cy="4963410"/>
          </a:xfrm>
          <a:prstGeom prst="rect">
            <a:avLst/>
          </a:prstGeom>
          <a:noFill/>
        </p:spPr>
        <p:txBody>
          <a:bodyPr wrap="square">
            <a:spAutoFit/>
          </a:bodyPr>
          <a:lstStyle/>
          <a:p>
            <a:pPr marL="90170" marR="30480" indent="22860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endParaRPr lang="en-US" sz="2800">
              <a:effectLst/>
              <a:latin typeface="Cambria" panose="02040503050406030204" pitchFamily="18" charset="0"/>
              <a:ea typeface="Cambria" panose="02040503050406030204" pitchFamily="18" charset="0"/>
            </a:endParaRP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endParaRPr lang="en-US" sz="2800">
              <a:effectLst/>
              <a:latin typeface="Cambria" panose="02040503050406030204" pitchFamily="18" charset="0"/>
              <a:ea typeface="Cambria" panose="02040503050406030204" pitchFamily="18" charset="0"/>
            </a:endParaRPr>
          </a:p>
          <a:p>
            <a:pPr marL="90170" marR="30480" indent="228600" algn="just">
              <a:lnSpc>
                <a:spcPct val="114000"/>
              </a:lnSpc>
              <a:spcAft>
                <a:spcPts val="0"/>
              </a:spcAft>
            </a:pPr>
            <a:endParaRPr lang="vi-VN" sz="2800">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1CD3435-28D9-35E2-4DAF-EE68B680EBD2}"/>
              </a:ext>
            </a:extLst>
          </p:cNvPr>
          <p:cNvSpPr txBox="1"/>
          <p:nvPr/>
        </p:nvSpPr>
        <p:spPr>
          <a:xfrm>
            <a:off x="2757257" y="85341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IV</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Chế</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độ</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dinh</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dưỡng</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E811C1BE-1D74-782D-A8BD-EE8B76D1F5F9}"/>
              </a:ext>
            </a:extLst>
          </p:cNvPr>
          <p:cNvSpPr txBox="1"/>
          <p:nvPr/>
        </p:nvSpPr>
        <p:spPr>
          <a:xfrm>
            <a:off x="5154028" y="334502"/>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8CDC95DC-7083-5A8A-6BE8-DACE23947B77}"/>
              </a:ext>
            </a:extLst>
          </p:cNvPr>
          <p:cNvSpPr/>
          <p:nvPr/>
        </p:nvSpPr>
        <p:spPr>
          <a:xfrm>
            <a:off x="144805" y="323792"/>
            <a:ext cx="5763065"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a:t>
            </a:r>
            <a:r>
              <a:rPr lang="vi-VN" sz="2400" b="1">
                <a:latin typeface="Cambria" panose="02040503050406030204" pitchFamily="18" charset="0"/>
                <a:ea typeface="Cambria" panose="02040503050406030204" pitchFamily="18" charset="0"/>
              </a:rPr>
              <a:t>thực hành xây dựng khẩu phần ăn theo hướng dẫn SGK trang 131,132 </a:t>
            </a:r>
            <a:r>
              <a:rPr lang="en-US" sz="2400" b="1" i="1">
                <a:latin typeface="Cambria" panose="02040503050406030204" pitchFamily="18" charset="0"/>
                <a:ea typeface="Cambria" panose="02040503050406030204" pitchFamily="18" charset="0"/>
              </a:rPr>
              <a:t>(7 phút</a:t>
            </a:r>
          </a:p>
        </p:txBody>
      </p:sp>
      <p:sp>
        <p:nvSpPr>
          <p:cNvPr id="5" name="Rectangle 4">
            <a:extLst>
              <a:ext uri="{FF2B5EF4-FFF2-40B4-BE49-F238E27FC236}">
                <a16:creationId xmlns:a16="http://schemas.microsoft.com/office/drawing/2014/main" id="{7026632A-1C78-3297-7602-4DC48C9AEDFB}"/>
              </a:ext>
            </a:extLst>
          </p:cNvPr>
          <p:cNvSpPr/>
          <p:nvPr/>
        </p:nvSpPr>
        <p:spPr>
          <a:xfrm>
            <a:off x="144805" y="1625420"/>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6" name="TextBox 5">
            <a:extLst>
              <a:ext uri="{FF2B5EF4-FFF2-40B4-BE49-F238E27FC236}">
                <a16:creationId xmlns:a16="http://schemas.microsoft.com/office/drawing/2014/main" id="{A82C50EC-8C14-2999-15E1-38F3A82FC6E7}"/>
              </a:ext>
            </a:extLst>
          </p:cNvPr>
          <p:cNvSpPr txBox="1"/>
          <p:nvPr/>
        </p:nvSpPr>
        <p:spPr>
          <a:xfrm>
            <a:off x="1187952" y="2960270"/>
            <a:ext cx="7342094" cy="1384995"/>
          </a:xfrm>
          <a:prstGeom prst="rect">
            <a:avLst/>
          </a:prstGeom>
          <a:noFill/>
        </p:spPr>
        <p:txBody>
          <a:bodyPr wrap="square">
            <a:spAutoFit/>
          </a:bodyPr>
          <a:lstStyle/>
          <a:p>
            <a:pPr marL="30480" marR="30480" algn="just">
              <a:spcAft>
                <a:spcPts val="1200"/>
              </a:spcAft>
            </a:pPr>
            <a:r>
              <a:rPr lang="en-US" sz="2800">
                <a:solidFill>
                  <a:srgbClr val="00B050"/>
                </a:solidFill>
                <a:effectLst/>
                <a:latin typeface="Cambria" panose="02040503050406030204" pitchFamily="18" charset="0"/>
                <a:ea typeface="Cambria" panose="02040503050406030204" pitchFamily="18" charset="0"/>
              </a:rPr>
              <a:t>Hãy xây dựng khẩu phần ăn của 1 bạn học sinh lớp 8 gồm 400gam gạo tẻ, 200gam thịt gà ta; 300g rau dền đỏ; 200g xoài chín, 70g bơ</a:t>
            </a:r>
          </a:p>
        </p:txBody>
      </p:sp>
      <p:pic>
        <p:nvPicPr>
          <p:cNvPr id="1026" name="Picture 2" descr="Cách nấu cơm bằng nồi cơm điện tử Toshiba mềm deo thơm ngon khó cưỡng">
            <a:extLst>
              <a:ext uri="{FF2B5EF4-FFF2-40B4-BE49-F238E27FC236}">
                <a16:creationId xmlns:a16="http://schemas.microsoft.com/office/drawing/2014/main" id="{13ADBD52-45D3-D7E4-3220-B22C039CF02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3028267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E6023-D822-111F-CB84-9FAE75385855}"/>
              </a:ext>
            </a:extLst>
          </p:cNvPr>
          <p:cNvSpPr/>
          <p:nvPr/>
        </p:nvSpPr>
        <p:spPr>
          <a:xfrm>
            <a:off x="259976" y="282150"/>
            <a:ext cx="5360895"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B05D4E-2D43-8C97-A228-EB19C01E1F5E}"/>
              </a:ext>
            </a:extLst>
          </p:cNvPr>
          <p:cNvSpPr txBox="1"/>
          <p:nvPr/>
        </p:nvSpPr>
        <p:spPr>
          <a:xfrm>
            <a:off x="0" y="504105"/>
            <a:ext cx="5531224" cy="5755422"/>
          </a:xfrm>
          <a:prstGeom prst="rect">
            <a:avLst/>
          </a:prstGeom>
          <a:noFill/>
        </p:spPr>
        <p:txBody>
          <a:bodyPr wrap="square" rtlCol="0">
            <a:spAutoFit/>
          </a:bodyPr>
          <a:lstStyle/>
          <a:p>
            <a:pPr marL="457200" indent="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Hướng dẫn:</a:t>
            </a: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1: </a:t>
            </a:r>
            <a:r>
              <a:rPr lang="en-US" sz="2400">
                <a:solidFill>
                  <a:srgbClr val="000000"/>
                </a:solidFill>
                <a:effectLst/>
                <a:latin typeface="Cambria" panose="02040503050406030204" pitchFamily="18" charset="0"/>
                <a:ea typeface="Cambria" panose="02040503050406030204" pitchFamily="18" charset="0"/>
              </a:rPr>
              <a:t>Thiết lập</a:t>
            </a:r>
            <a:r>
              <a:rPr lang="vi-VN" sz="2400">
                <a:solidFill>
                  <a:srgbClr val="000000"/>
                </a:solidFill>
                <a:effectLst/>
                <a:latin typeface="Cambria" panose="02040503050406030204" pitchFamily="18" charset="0"/>
                <a:ea typeface="Cambria" panose="02040503050406030204" pitchFamily="18" charset="0"/>
              </a:rPr>
              <a:t> bảng 32.2 </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Ngô tươi</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Khối lượng cung cấp: X = 500g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thải bỏ: Y = 500 x 45% = 225g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ăn được: Z = 500 – 225 = 275 g</a:t>
            </a:r>
            <a:endParaRPr lang="vi-VN" sz="2400">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40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a:t>
            </a:r>
            <a:endParaRPr lang="en-US" sz="2400">
              <a:solidFill>
                <a:srgbClr val="00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7F7FAA4C-D59E-24E9-FBDC-D19BEE4E404D}"/>
              </a:ext>
            </a:extLst>
          </p:cNvPr>
          <p:cNvSpPr/>
          <p:nvPr/>
        </p:nvSpPr>
        <p:spPr>
          <a:xfrm>
            <a:off x="5755340" y="282150"/>
            <a:ext cx="6400800"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30B7DE-8A83-E76C-1156-54F7C4E4AA56}"/>
              </a:ext>
            </a:extLst>
          </p:cNvPr>
          <p:cNvSpPr txBox="1"/>
          <p:nvPr/>
        </p:nvSpPr>
        <p:spPr>
          <a:xfrm>
            <a:off x="5531224" y="376518"/>
            <a:ext cx="6104965" cy="5586145"/>
          </a:xfrm>
          <a:prstGeom prst="rect">
            <a:avLst/>
          </a:prstGeom>
          <a:noFill/>
        </p:spPr>
        <p:txBody>
          <a:bodyPr wrap="square" rtlCol="0">
            <a:spAutoFit/>
          </a:bodyPr>
          <a:lstStyle/>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Protein trong ngô tươi = (4.1 x 275):100 = 11,275g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năng lượng từ ngô tươi </a:t>
            </a:r>
            <a:endParaRPr lang="en-US" sz="2400">
              <a:solidFill>
                <a:srgbClr val="0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(196x275):100 = 539 kcal.</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Tính tương tự cho các thành phần khác và tính hết các loại thực phẩm trong khẩu phần ăn và điền số liệu vào các cột tương ứng trong bảng 32.2.</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400">
              <a:effectLst/>
              <a:latin typeface="Cambria" panose="02040503050406030204" pitchFamily="18" charset="0"/>
              <a:ea typeface="Cambria" panose="02040503050406030204" pitchFamily="18" charset="0"/>
            </a:endParaRPr>
          </a:p>
          <a:p>
            <a:pPr marL="30480" marR="30480" indent="426720" algn="just">
              <a:spcAft>
                <a:spcPts val="0"/>
              </a:spcAft>
            </a:pPr>
            <a:r>
              <a:rPr lang="vi-VN" sz="2400">
                <a:solidFill>
                  <a:srgbClr val="000000"/>
                </a:solidFill>
                <a:effectLst/>
                <a:latin typeface="Cambria" panose="02040503050406030204" pitchFamily="18" charset="0"/>
                <a:ea typeface="Cambria" panose="02040503050406030204" pitchFamily="18" charset="0"/>
              </a:rPr>
              <a:t>+ Bước 5: Báo cáo kết quả.</a:t>
            </a:r>
            <a:endParaRPr lang="en-US" sz="2400"/>
          </a:p>
        </p:txBody>
      </p:sp>
    </p:spTree>
    <p:extLst>
      <p:ext uri="{BB962C8B-B14F-4D97-AF65-F5344CB8AC3E}">
        <p14:creationId xmlns:p14="http://schemas.microsoft.com/office/powerpoint/2010/main" val="2890211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2397486178"/>
              </p:ext>
            </p:extLst>
          </p:nvPr>
        </p:nvGraphicFramePr>
        <p:xfrm>
          <a:off x="0" y="1143895"/>
          <a:ext cx="12111315" cy="5516880"/>
        </p:xfrm>
        <a:graphic>
          <a:graphicData uri="http://schemas.openxmlformats.org/drawingml/2006/table">
            <a:tbl>
              <a:tblPr/>
              <a:tblGrid>
                <a:gridCol w="905434">
                  <a:extLst>
                    <a:ext uri="{9D8B030D-6E8A-4147-A177-3AD203B41FA5}">
                      <a16:colId xmlns:a16="http://schemas.microsoft.com/office/drawing/2014/main" val="2794151170"/>
                    </a:ext>
                  </a:extLst>
                </a:gridCol>
                <a:gridCol w="524465">
                  <a:extLst>
                    <a:ext uri="{9D8B030D-6E8A-4147-A177-3AD203B41FA5}">
                      <a16:colId xmlns:a16="http://schemas.microsoft.com/office/drawing/2014/main" val="2195527556"/>
                    </a:ext>
                  </a:extLst>
                </a:gridCol>
                <a:gridCol w="651252">
                  <a:extLst>
                    <a:ext uri="{9D8B030D-6E8A-4147-A177-3AD203B41FA5}">
                      <a16:colId xmlns:a16="http://schemas.microsoft.com/office/drawing/2014/main" val="1321804329"/>
                    </a:ext>
                  </a:extLst>
                </a:gridCol>
                <a:gridCol w="856622">
                  <a:extLst>
                    <a:ext uri="{9D8B030D-6E8A-4147-A177-3AD203B41FA5}">
                      <a16:colId xmlns:a16="http://schemas.microsoft.com/office/drawing/2014/main" val="3500541475"/>
                    </a:ext>
                  </a:extLst>
                </a:gridCol>
                <a:gridCol w="1078414">
                  <a:extLst>
                    <a:ext uri="{9D8B030D-6E8A-4147-A177-3AD203B41FA5}">
                      <a16:colId xmlns:a16="http://schemas.microsoft.com/office/drawing/2014/main" val="3515150575"/>
                    </a:ext>
                  </a:extLst>
                </a:gridCol>
                <a:gridCol w="1092794">
                  <a:extLst>
                    <a:ext uri="{9D8B030D-6E8A-4147-A177-3AD203B41FA5}">
                      <a16:colId xmlns:a16="http://schemas.microsoft.com/office/drawing/2014/main" val="3238520539"/>
                    </a:ext>
                  </a:extLst>
                </a:gridCol>
                <a:gridCol w="1314586">
                  <a:extLst>
                    <a:ext uri="{9D8B030D-6E8A-4147-A177-3AD203B41FA5}">
                      <a16:colId xmlns:a16="http://schemas.microsoft.com/office/drawing/2014/main" val="1786704856"/>
                    </a:ext>
                  </a:extLst>
                </a:gridCol>
                <a:gridCol w="938989">
                  <a:extLst>
                    <a:ext uri="{9D8B030D-6E8A-4147-A177-3AD203B41FA5}">
                      <a16:colId xmlns:a16="http://schemas.microsoft.com/office/drawing/2014/main" val="3977634270"/>
                    </a:ext>
                  </a:extLst>
                </a:gridCol>
                <a:gridCol w="938989">
                  <a:extLst>
                    <a:ext uri="{9D8B030D-6E8A-4147-A177-3AD203B41FA5}">
                      <a16:colId xmlns:a16="http://schemas.microsoft.com/office/drawing/2014/main" val="1382625691"/>
                    </a:ext>
                  </a:extLst>
                </a:gridCol>
                <a:gridCol w="651252">
                  <a:extLst>
                    <a:ext uri="{9D8B030D-6E8A-4147-A177-3AD203B41FA5}">
                      <a16:colId xmlns:a16="http://schemas.microsoft.com/office/drawing/2014/main" val="3496724404"/>
                    </a:ext>
                  </a:extLst>
                </a:gridCol>
                <a:gridCol w="651252">
                  <a:extLst>
                    <a:ext uri="{9D8B030D-6E8A-4147-A177-3AD203B41FA5}">
                      <a16:colId xmlns:a16="http://schemas.microsoft.com/office/drawing/2014/main" val="780361873"/>
                    </a:ext>
                  </a:extLst>
                </a:gridCol>
                <a:gridCol w="651252">
                  <a:extLst>
                    <a:ext uri="{9D8B030D-6E8A-4147-A177-3AD203B41FA5}">
                      <a16:colId xmlns:a16="http://schemas.microsoft.com/office/drawing/2014/main" val="3706504798"/>
                    </a:ext>
                  </a:extLst>
                </a:gridCol>
                <a:gridCol w="651252">
                  <a:extLst>
                    <a:ext uri="{9D8B030D-6E8A-4147-A177-3AD203B41FA5}">
                      <a16:colId xmlns:a16="http://schemas.microsoft.com/office/drawing/2014/main" val="2245610792"/>
                    </a:ext>
                  </a:extLst>
                </a:gridCol>
                <a:gridCol w="651252">
                  <a:extLst>
                    <a:ext uri="{9D8B030D-6E8A-4147-A177-3AD203B41FA5}">
                      <a16:colId xmlns:a16="http://schemas.microsoft.com/office/drawing/2014/main" val="3031280466"/>
                    </a:ext>
                  </a:extLst>
                </a:gridCol>
                <a:gridCol w="553510">
                  <a:extLst>
                    <a:ext uri="{9D8B030D-6E8A-4147-A177-3AD203B41FA5}">
                      <a16:colId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Tên thực phẩm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94861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1362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590476"/>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7009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6,1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46547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34942"/>
                  </a:ext>
                </a:extLst>
              </a:tr>
              <a:tr h="500398">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379459"/>
                  </a:ext>
                </a:extLst>
              </a:tr>
            </a:tbl>
          </a:graphicData>
        </a:graphic>
      </p:graphicFrame>
      <p:sp>
        <p:nvSpPr>
          <p:cNvPr id="3" name="TextBox 2">
            <a:extLst>
              <a:ext uri="{FF2B5EF4-FFF2-40B4-BE49-F238E27FC236}">
                <a16:creationId xmlns:a16="http://schemas.microsoft.com/office/drawing/2014/main" id="{4D30F2FE-5E8A-214C-FBBA-ACEE7F4F3DF5}"/>
              </a:ext>
            </a:extLst>
          </p:cNvPr>
          <p:cNvSpPr txBox="1"/>
          <p:nvPr/>
        </p:nvSpPr>
        <p:spPr>
          <a:xfrm>
            <a:off x="1864659" y="508738"/>
            <a:ext cx="8157882" cy="461665"/>
          </a:xfrm>
          <a:prstGeom prst="rect">
            <a:avLst/>
          </a:prstGeom>
          <a:noFill/>
        </p:spPr>
        <p:txBody>
          <a:bodyPr wrap="square" rtlCol="0">
            <a:spAutoFit/>
          </a:bodyPr>
          <a:lstStyle/>
          <a:p>
            <a:pPr algn="ctr"/>
            <a:r>
              <a:rPr lang="en-US" sz="2400">
                <a:solidFill>
                  <a:srgbClr val="00B050"/>
                </a:solidFill>
                <a:latin typeface="Cambria" panose="02040503050406030204" pitchFamily="18" charset="0"/>
                <a:ea typeface="Cambria" panose="02040503050406030204" pitchFamily="18" charset="0"/>
              </a:rPr>
              <a:t>Bảng thành phần chất dinh dưỡng</a:t>
            </a:r>
          </a:p>
        </p:txBody>
      </p:sp>
    </p:spTree>
    <p:extLst>
      <p:ext uri="{BB962C8B-B14F-4D97-AF65-F5344CB8AC3E}">
        <p14:creationId xmlns:p14="http://schemas.microsoft.com/office/powerpoint/2010/main" val="2841842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a:solidFill>
                  <a:srgbClr val="00B050"/>
                </a:solidFill>
                <a:effectLst/>
                <a:latin typeface="Cambria" panose="02040503050406030204" pitchFamily="18" charset="0"/>
                <a:ea typeface="Cambria" panose="02040503050406030204" pitchFamily="18" charset="0"/>
              </a:rPr>
              <a:t>*  Đánh giá chất lượng khẩu phần ăn:</a:t>
            </a: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Protein: 31,29 + 22,4 + 6,1 + 0,96 + 0,35 = 61,1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Lipid: 3,96 + 12, 6 + 0,56 + 0,5 + 58,45 = 76,07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Carbohydrate: 300,57 + 11,5 + 22,6 + 0,35 = 335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Năng lượng: 1362 + 191 + 76 + 99 + 529 = 2257 (Kcal)</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Chất khoáng: Calcium = 845,5 (mg), sắt = 22,51 (mg).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Vitamin: A = 0,52 (mg), B1 = 3,06 (mg), B2 = 2,56 (mg), PP = 23,6 (mg), C = 217,8 (mg).</a:t>
            </a:r>
            <a:endParaRPr lang="vi-VN" sz="28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A6827F-C867-3EBF-86D7-BB29D533C0DB}"/>
              </a:ext>
            </a:extLst>
          </p:cNvPr>
          <p:cNvSpPr txBox="1"/>
          <p:nvPr/>
        </p:nvSpPr>
        <p:spPr>
          <a:xfrm>
            <a:off x="618564" y="5169059"/>
            <a:ext cx="9377081" cy="954107"/>
          </a:xfrm>
          <a:prstGeom prst="rect">
            <a:avLst/>
          </a:prstGeom>
          <a:noFill/>
        </p:spPr>
        <p:txBody>
          <a:bodyPr wrap="square">
            <a:spAutoFit/>
          </a:bodyPr>
          <a:lstStyle/>
          <a:p>
            <a:pPr marL="30480" marR="30480" algn="just">
              <a:spcAft>
                <a:spcPts val="1200"/>
              </a:spcAft>
            </a:pPr>
            <a:r>
              <a:rPr lang="en-US" sz="2800" i="1">
                <a:solidFill>
                  <a:srgbClr val="F60000"/>
                </a:solidFill>
                <a:effectLst/>
                <a:latin typeface="Cambria" panose="02040503050406030204" pitchFamily="18" charset="0"/>
                <a:ea typeface="Cambria" panose="02040503050406030204" pitchFamily="18" charset="0"/>
                <a:sym typeface="Wingdings" panose="05000000000000000000" pitchFamily="2" charset="2"/>
              </a:rPr>
              <a:t></a:t>
            </a:r>
            <a:r>
              <a:rPr lang="vi-VN" sz="2800" i="1">
                <a:solidFill>
                  <a:srgbClr val="F60000"/>
                </a:solidFill>
                <a:effectLst/>
                <a:latin typeface="Cambria" panose="020405030504060302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4AB43-2998-214A-55BB-4056A26CB691}"/>
              </a:ext>
            </a:extLst>
          </p:cNvPr>
          <p:cNvSpPr txBox="1"/>
          <p:nvPr/>
        </p:nvSpPr>
        <p:spPr>
          <a:xfrm>
            <a:off x="318858" y="729781"/>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V</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An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toàn</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vệ</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sinh</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thực</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phẩm</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0F3BDEB-61D0-474D-20B6-B722F70D5004}"/>
              </a:ext>
            </a:extLst>
          </p:cNvPr>
          <p:cNvSpPr txBox="1"/>
          <p:nvPr/>
        </p:nvSpPr>
        <p:spPr>
          <a:xfrm>
            <a:off x="2866465" y="2382169"/>
            <a:ext cx="7837394" cy="2710614"/>
          </a:xfrm>
          <a:prstGeom prst="rect">
            <a:avLst/>
          </a:prstGeom>
          <a:noFill/>
        </p:spPr>
        <p:txBody>
          <a:bodyPr wrap="square">
            <a:spAutoFit/>
          </a:bodyPr>
          <a:lstStyle/>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4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pic>
        <p:nvPicPr>
          <p:cNvPr id="6" name="Picture 5">
            <a:extLst>
              <a:ext uri="{FF2B5EF4-FFF2-40B4-BE49-F238E27FC236}">
                <a16:creationId xmlns:a16="http://schemas.microsoft.com/office/drawing/2014/main" id="{775BE06B-4A9B-AC3C-6C79-2E8A1920E029}"/>
              </a:ext>
            </a:extLst>
          </p:cNvPr>
          <p:cNvPicPr>
            <a:picLocks noChangeAspect="1"/>
          </p:cNvPicPr>
          <p:nvPr/>
        </p:nvPicPr>
        <p:blipFill rotWithShape="1">
          <a:blip r:embed="rId2"/>
          <a:srcRect l="15705" r="18733"/>
          <a:stretch/>
        </p:blipFill>
        <p:spPr>
          <a:xfrm flipH="1">
            <a:off x="0" y="1487679"/>
            <a:ext cx="1654573" cy="2336654"/>
          </a:xfrm>
          <a:prstGeom prst="rect">
            <a:avLst/>
          </a:prstGeom>
        </p:spPr>
      </p:pic>
      <p:sp>
        <p:nvSpPr>
          <p:cNvPr id="7" name="Rectangle 6">
            <a:extLst>
              <a:ext uri="{FF2B5EF4-FFF2-40B4-BE49-F238E27FC236}">
                <a16:creationId xmlns:a16="http://schemas.microsoft.com/office/drawing/2014/main"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Xem video , 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993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a:extLst>
              <a:ext uri="{FF2B5EF4-FFF2-40B4-BE49-F238E27FC236}">
                <a16:creationId xmlns:a16="http://schemas.microsoft.com/office/drawing/2014/main" id="{D5AC4E1A-9A5F-9D05-C3BA-A621647C6A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61366"/>
            <a:ext cx="8405753" cy="5889812"/>
          </a:xfrm>
          <a:prstGeom prst="rect">
            <a:avLst/>
          </a:prstGeom>
        </p:spPr>
      </p:pic>
      <p:sp>
        <p:nvSpPr>
          <p:cNvPr id="3" name="TextBox 2">
            <a:extLst>
              <a:ext uri="{FF2B5EF4-FFF2-40B4-BE49-F238E27FC236}">
                <a16:creationId xmlns:a16="http://schemas.microsoft.com/office/drawing/2014/main" id="{3C58FC92-A8AA-8079-23AF-8C41FD4C4674}"/>
              </a:ext>
            </a:extLst>
          </p:cNvPr>
          <p:cNvSpPr txBox="1"/>
          <p:nvPr/>
        </p:nvSpPr>
        <p:spPr>
          <a:xfrm>
            <a:off x="8982635" y="405136"/>
            <a:ext cx="3137647" cy="5843395"/>
          </a:xfrm>
          <a:prstGeom prst="rect">
            <a:avLst/>
          </a:prstGeom>
          <a:noFill/>
        </p:spPr>
        <p:txBody>
          <a:bodyPr wrap="square">
            <a:spAutoFit/>
          </a:bodyPr>
          <a:lstStyle/>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2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257308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4B9DD-B7D7-DF7E-061E-77DC823B30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10E6076-3C6D-1105-3EFA-BA2E9460EA74}"/>
              </a:ext>
            </a:extLst>
          </p:cNvPr>
          <p:cNvSpPr txBox="1"/>
          <p:nvPr/>
        </p:nvSpPr>
        <p:spPr>
          <a:xfrm>
            <a:off x="318858" y="63058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V</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An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toàn</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vệ</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sinh</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thực</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phẩm</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099D352F-F558-2727-8D10-397947E059AF}"/>
              </a:ext>
            </a:extLst>
          </p:cNvPr>
          <p:cNvSpPr txBox="1"/>
          <p:nvPr/>
        </p:nvSpPr>
        <p:spPr>
          <a:xfrm>
            <a:off x="628140" y="3051239"/>
            <a:ext cx="9972624"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Thực phẩm bẩn là thực phẩm khi ăn vào gây ảnh hưởng đến sức khỏe người sử dung, không đảm bảo các tiêu chuẩn an toàn vệ sinh thực phẩm.</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Sử dụng thực phẩm bẩn có thể gây tiêu chảy, đau bụng, ngộ độc, ung thư…</a:t>
            </a:r>
            <a:endParaRPr lang="en-US" sz="280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E8D49CA-1298-F88C-BB09-1DEA73105881}"/>
              </a:ext>
            </a:extLst>
          </p:cNvPr>
          <p:cNvSpPr txBox="1"/>
          <p:nvPr/>
        </p:nvSpPr>
        <p:spPr>
          <a:xfrm>
            <a:off x="910528" y="1679876"/>
            <a:ext cx="9407848"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p:txBody>
      </p:sp>
    </p:spTree>
    <p:extLst>
      <p:ext uri="{BB962C8B-B14F-4D97-AF65-F5344CB8AC3E}">
        <p14:creationId xmlns:p14="http://schemas.microsoft.com/office/powerpoint/2010/main" val="22476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83184-216D-805F-B5FB-9D2911D83F1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FE1EC3-3126-69A5-B4FD-735C19738AF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32E978B-983A-2EA6-3423-90FB6F0600D4}"/>
              </a:ext>
            </a:extLst>
          </p:cNvPr>
          <p:cNvSpPr txBox="1"/>
          <p:nvPr/>
        </p:nvSpPr>
        <p:spPr>
          <a:xfrm>
            <a:off x="2999305" y="1064745"/>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Cloud 5">
            <a:extLst>
              <a:ext uri="{FF2B5EF4-FFF2-40B4-BE49-F238E27FC236}">
                <a16:creationId xmlns:a16="http://schemas.microsoft.com/office/drawing/2014/main" id="{33284EB9-F706-9CC9-620D-A0A50B5E5378}"/>
              </a:ext>
            </a:extLst>
          </p:cNvPr>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Chất dinh dưỡng là gì?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FA4E4-5A40-9791-899B-E227252D6A83}"/>
              </a:ext>
            </a:extLst>
          </p:cNvPr>
          <p:cNvSpPr txBox="1"/>
          <p:nvPr/>
        </p:nvSpPr>
        <p:spPr>
          <a:xfrm>
            <a:off x="793987" y="2272087"/>
            <a:ext cx="10402930"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An toàn vệ sinh thực phẩm là giữ cho thực phẩm không bị nhiễm khuẩn, nhiễm độc, biến chất.</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
        <p:nvSpPr>
          <p:cNvPr id="6" name="TextBox 5">
            <a:extLst>
              <a:ext uri="{FF2B5EF4-FFF2-40B4-BE49-F238E27FC236}">
                <a16:creationId xmlns:a16="http://schemas.microsoft.com/office/drawing/2014/main" id="{DBCA091C-9736-E1D2-DFF8-5E2944E67A6D}"/>
              </a:ext>
            </a:extLst>
          </p:cNvPr>
          <p:cNvSpPr txBox="1"/>
          <p:nvPr/>
        </p:nvSpPr>
        <p:spPr>
          <a:xfrm>
            <a:off x="1201271" y="918819"/>
            <a:ext cx="9403976"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p:txBody>
      </p:sp>
    </p:spTree>
    <p:extLst>
      <p:ext uri="{BB962C8B-B14F-4D97-AF65-F5344CB8AC3E}">
        <p14:creationId xmlns:p14="http://schemas.microsoft.com/office/powerpoint/2010/main" val="117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1529E-C1C5-DB0D-B8E6-E23A2B089A15}"/>
              </a:ext>
            </a:extLst>
          </p:cNvPr>
          <p:cNvSpPr txBox="1"/>
          <p:nvPr/>
        </p:nvSpPr>
        <p:spPr>
          <a:xfrm>
            <a:off x="542976" y="2385814"/>
            <a:ext cx="10784541" cy="3980962"/>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Khối lượng tịnh: khối lượng sản phẩm có thể sử dụng…</a:t>
            </a:r>
          </a:p>
        </p:txBody>
      </p:sp>
      <p:sp>
        <p:nvSpPr>
          <p:cNvPr id="4" name="TextBox 3">
            <a:extLst>
              <a:ext uri="{FF2B5EF4-FFF2-40B4-BE49-F238E27FC236}">
                <a16:creationId xmlns:a16="http://schemas.microsoft.com/office/drawing/2014/main" id="{3C53F21F-CFF1-CD0E-F324-C46E58387AB1}"/>
              </a:ext>
            </a:extLst>
          </p:cNvPr>
          <p:cNvSpPr txBox="1"/>
          <p:nvPr/>
        </p:nvSpPr>
        <p:spPr>
          <a:xfrm>
            <a:off x="806824" y="646333"/>
            <a:ext cx="10237694" cy="1033616"/>
          </a:xfrm>
          <a:prstGeom prst="rect">
            <a:avLst/>
          </a:prstGeom>
          <a:noFill/>
        </p:spPr>
        <p:txBody>
          <a:bodyPr wrap="square">
            <a:spAutoFit/>
          </a:bodyPr>
          <a:lstStyle/>
          <a:p>
            <a:pPr marL="30480" marR="30480" indent="378460" algn="just">
              <a:lnSpc>
                <a:spcPct val="114000"/>
              </a:lnSpc>
              <a:spcAft>
                <a:spcPts val="0"/>
              </a:spcAft>
            </a:pPr>
            <a:r>
              <a:rPr lang="vi-VN" sz="28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14303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A063E-7868-4BAC-444D-F169409E64A5}"/>
              </a:ext>
            </a:extLst>
          </p:cNvPr>
          <p:cNvSpPr txBox="1"/>
          <p:nvPr/>
        </p:nvSpPr>
        <p:spPr>
          <a:xfrm>
            <a:off x="753035" y="239889"/>
            <a:ext cx="10919011" cy="933589"/>
          </a:xfrm>
          <a:prstGeom prst="rect">
            <a:avLst/>
          </a:prstGeom>
          <a:noFill/>
        </p:spPr>
        <p:txBody>
          <a:bodyPr wrap="square">
            <a:spAutoFit/>
          </a:bodyPr>
          <a:lstStyle/>
          <a:p>
            <a:pPr>
              <a:spcAft>
                <a:spcPts val="800"/>
              </a:spcAft>
            </a:pPr>
            <a:r>
              <a:rPr lang="en-US" sz="2400" b="1" dirty="0" smtClean="0">
                <a:solidFill>
                  <a:srgbClr val="7030A0"/>
                </a:solidFill>
                <a:effectLst/>
                <a:latin typeface="Times New Roman" panose="02020603050405020304" pitchFamily="18" charset="0"/>
                <a:ea typeface="Calibri" panose="020F0502020204030204" pitchFamily="34" charset="0"/>
              </a:rPr>
              <a:t>VI. </a:t>
            </a:r>
            <a:r>
              <a:rPr lang="vi-VN" sz="2400" b="1" dirty="0" smtClean="0">
                <a:solidFill>
                  <a:srgbClr val="7030A0"/>
                </a:solidFill>
                <a:effectLst/>
                <a:latin typeface="Times New Roman" panose="02020603050405020304" pitchFamily="18" charset="0"/>
                <a:ea typeface="Calibri" panose="020F0502020204030204" pitchFamily="34" charset="0"/>
              </a:rPr>
              <a:t>DỰ </a:t>
            </a:r>
            <a:r>
              <a:rPr lang="vi-VN" sz="2400" b="1" dirty="0">
                <a:solidFill>
                  <a:srgbClr val="7030A0"/>
                </a:solidFill>
                <a:effectLst/>
                <a:latin typeface="Times New Roman" panose="02020603050405020304" pitchFamily="18" charset="0"/>
                <a:ea typeface="Calibri" panose="020F0502020204030204" pitchFamily="34" charset="0"/>
              </a:rPr>
              <a:t>ÁN: </a:t>
            </a:r>
            <a:r>
              <a:rPr lang="vi-VN" sz="2400" b="1" dirty="0" smtClean="0">
                <a:solidFill>
                  <a:srgbClr val="7030A0"/>
                </a:solidFill>
                <a:effectLst/>
                <a:latin typeface="Times New Roman" panose="02020603050405020304" pitchFamily="18" charset="0"/>
                <a:ea typeface="Calibri" panose="020F0502020204030204" pitchFamily="34" charset="0"/>
              </a:rPr>
              <a:t>ĐIỀU </a:t>
            </a:r>
            <a:r>
              <a:rPr lang="vi-VN" sz="2400" b="1" dirty="0">
                <a:solidFill>
                  <a:srgbClr val="7030A0"/>
                </a:solidFill>
                <a:effectLst/>
                <a:latin typeface="Times New Roman" panose="02020603050405020304" pitchFamily="18" charset="0"/>
                <a:ea typeface="Calibri" panose="020F0502020204030204" pitchFamily="34" charset="0"/>
              </a:rPr>
              <a:t>TRA MỘT SỐ BỆNH VỀ ĐƯỜNG TIÊU HÓA </a:t>
            </a:r>
            <a:endParaRPr lang="en-US" sz="2400" b="1" dirty="0">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dirty="0">
                <a:solidFill>
                  <a:srgbClr val="7030A0"/>
                </a:solidFill>
                <a:effectLst/>
                <a:latin typeface="Times New Roman" panose="02020603050405020304" pitchFamily="18" charset="0"/>
                <a:ea typeface="Calibri" panose="020F0502020204030204" pitchFamily="34" charset="0"/>
              </a:rPr>
              <a:t>VÀ VẤN ĐỀ VỆ SINH AN TOÀN THỰC PHẨM</a:t>
            </a:r>
            <a:endParaRPr lang="vi-VN" sz="2400" dirty="0">
              <a:solidFill>
                <a:srgbClr val="7030A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274EBA2D-6823-6108-B1FE-874ED4EDCB0E}"/>
              </a:ext>
            </a:extLst>
          </p:cNvPr>
          <p:cNvSpPr txBox="1"/>
          <p:nvPr/>
        </p:nvSpPr>
        <p:spPr>
          <a:xfrm>
            <a:off x="340658" y="1721726"/>
            <a:ext cx="11196917" cy="4768100"/>
          </a:xfrm>
          <a:prstGeom prst="rect">
            <a:avLst/>
          </a:prstGeom>
          <a:noFill/>
        </p:spPr>
        <p:txBody>
          <a:bodyPr wrap="square">
            <a:spAutoFit/>
          </a:bodyPr>
          <a:lstStyle/>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1: Nhiệm vụ </a:t>
            </a:r>
            <a:r>
              <a:rPr lang="vi-VN" sz="2000" b="1">
                <a:effectLst/>
                <a:latin typeface="Cambria" panose="02040503050406030204" pitchFamily="18" charset="0"/>
                <a:ea typeface="Cambria" panose="02040503050406030204" pitchFamily="18" charset="0"/>
              </a:rPr>
              <a:t>a. Điều tra 1 số bệnh về đường tiêu hoá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32.4</a:t>
            </a:r>
          </a:p>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2: Nhiệm vụ </a:t>
            </a:r>
            <a:r>
              <a:rPr lang="vi-VN" sz="2000" b="1">
                <a:effectLst/>
                <a:latin typeface="Cambria" panose="02040503050406030204" pitchFamily="18" charset="0"/>
                <a:ea typeface="Cambria" panose="02040503050406030204" pitchFamily="18" charset="0"/>
              </a:rPr>
              <a:t>b. Điều tra về vệ sinh an toàn thực phẩm tại địa phương (cần có các hình ảnh hoặc video minh hoạ)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trường hợp mất vệ sinh an toàn thực phẩm hoặc tại địa phương và tìm hiều nguyên nhân</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32.5</a:t>
            </a:r>
          </a:p>
        </p:txBody>
      </p:sp>
    </p:spTree>
    <p:extLst>
      <p:ext uri="{BB962C8B-B14F-4D97-AF65-F5344CB8AC3E}">
        <p14:creationId xmlns:p14="http://schemas.microsoft.com/office/powerpoint/2010/main" val="3619504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endParaRPr lang="en-US" sz="3600" b="1"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829F9A-5066-B4C9-733A-F680C4432DDD}"/>
              </a:ext>
            </a:extLst>
          </p:cNvPr>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8C861DED-C302-A042-E07F-03550C60D2D9}"/>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DD9DF0-78A9-D72F-4F55-F54C49F7070F}"/>
              </a:ext>
            </a:extLst>
          </p:cNvPr>
          <p:cNvSpPr txBox="1"/>
          <p:nvPr/>
        </p:nvSpPr>
        <p:spPr>
          <a:xfrm>
            <a:off x="3845859" y="2294965"/>
            <a:ext cx="6454588" cy="1815882"/>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Cambria" panose="02040503050406030204" charset="0"/>
                <a:ea typeface="Cambria" panose="02040503050406030204" charset="0"/>
                <a:cs typeface="Broadway" panose="04040905080B02020502" charset="0"/>
              </a:rPr>
              <a:t>THANK YOU AND SEE YOU AGAIN</a:t>
            </a:r>
            <a:endParaRPr lang="vi-VN" altLang="en-US" sz="3200" b="1" dirty="0">
              <a:solidFill>
                <a:srgbClr val="E20000"/>
              </a:solidFill>
              <a:effectLst/>
              <a:latin typeface="Cambria" panose="02040503050406030204" charset="0"/>
              <a:ea typeface="Cambria" panose="02040503050406030204" charset="0"/>
              <a:cs typeface="Broadway" panose="04040905080B0202050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71B0B-E597-77AD-1CCC-0FC997649F31}"/>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A7E4A3-5FF5-BEA6-94FF-42D5EDF56040}"/>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D4F0FCEE-3D51-55B5-C872-CCCA4491D4AD}"/>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00F646DD-94AA-FD03-6B48-12C5F9755A64}"/>
              </a:ext>
            </a:extLst>
          </p:cNvPr>
          <p:cNvSpPr>
            <a:spLocks noChangeArrowheads="1"/>
          </p:cNvSpPr>
          <p:nvPr/>
        </p:nvSpPr>
        <p:spPr bwMode="auto">
          <a:xfrm>
            <a:off x="5020683" y="3948613"/>
            <a:ext cx="6472069" cy="1397102"/>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Hãy </a:t>
            </a:r>
            <a:r>
              <a:rPr lang="en-US" altLang="en-US" sz="3200" err="1">
                <a:solidFill>
                  <a:srgbClr val="0000CC"/>
                </a:solidFill>
                <a:latin typeface="Cambria" panose="02040503050406030204" pitchFamily="18" charset="0"/>
                <a:ea typeface="Cambria" panose="02040503050406030204" pitchFamily="18" charset="0"/>
              </a:rPr>
              <a:t>kể</a:t>
            </a:r>
            <a:r>
              <a:rPr lang="en-US" altLang="en-US" sz="3200">
                <a:solidFill>
                  <a:srgbClr val="0000CC"/>
                </a:solidFill>
                <a:latin typeface="Cambria" panose="02040503050406030204" pitchFamily="18" charset="0"/>
                <a:ea typeface="Cambria" panose="02040503050406030204" pitchFamily="18" charset="0"/>
              </a:rPr>
              <a:t> tên một số loại thức ăn mà chúng ta sử dụng hằng ngày?</a:t>
            </a:r>
            <a:endParaRPr lang="en-US" altLang="en-US" sz="3200" dirty="0">
              <a:solidFill>
                <a:srgbClr val="0000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Một số loại thức ăn mà chúng ta sử dụng hằng ngày:</a:t>
            </a: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5C612798-73E0-2593-8C5C-7C0CD5B95905}"/>
              </a:ext>
            </a:extLst>
          </p:cNvPr>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trả lời câu hỏi hoàn thành phiếu học tập số 1 </a:t>
            </a:r>
            <a:r>
              <a:rPr lang="en-US" sz="2400" b="1" i="1">
                <a:latin typeface="Cambria" panose="02040503050406030204" pitchFamily="18" charset="0"/>
                <a:ea typeface="Cambria" panose="02040503050406030204" pitchFamily="18" charset="0"/>
              </a:rPr>
              <a:t>(3 phút)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3630349491"/>
              </p:ext>
            </p:extLst>
          </p:nvPr>
        </p:nvGraphicFramePr>
        <p:xfrm>
          <a:off x="32510" y="2142589"/>
          <a:ext cx="12159490" cy="4727443"/>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Tại sao ta cần ăn nhiều loại thức ăn như vậy?</a:t>
                      </a:r>
                    </a:p>
                    <a:p>
                      <a:pPr algn="just"/>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Kể tên</a:t>
                      </a:r>
                      <a:r>
                        <a:rPr lang="vi-VN" sz="2600">
                          <a:solidFill>
                            <a:schemeClr val="tx1"/>
                          </a:solidFill>
                          <a:latin typeface="Cambria" panose="02040503050406030204" pitchFamily="18" charset="0"/>
                          <a:ea typeface="Cambria" panose="02040503050406030204" pitchFamily="18" charset="0"/>
                        </a:rPr>
                        <a:t> các </a:t>
                      </a:r>
                      <a:r>
                        <a:rPr lang="en-US" sz="2600">
                          <a:solidFill>
                            <a:schemeClr val="tx1"/>
                          </a:solidFill>
                          <a:latin typeface="Cambria" panose="02040503050406030204" pitchFamily="18" charset="0"/>
                          <a:ea typeface="Cambria" panose="02040503050406030204" pitchFamily="18" charset="0"/>
                        </a:rPr>
                        <a:t>nhóm </a:t>
                      </a:r>
                      <a:r>
                        <a:rPr lang="vi-VN" sz="2600">
                          <a:solidFill>
                            <a:schemeClr val="tx1"/>
                          </a:solidFill>
                          <a:latin typeface="Cambria" panose="02040503050406030204" pitchFamily="18" charset="0"/>
                          <a:ea typeface="Cambria" panose="02040503050406030204" pitchFamily="18" charset="0"/>
                        </a:rPr>
                        <a:t>chất dinh dưỡng có trong các loại thức ăn trê</a:t>
                      </a:r>
                      <a:r>
                        <a:rPr lang="en-US" sz="2600">
                          <a:solidFill>
                            <a:schemeClr val="tx1"/>
                          </a:solidFill>
                          <a:latin typeface="Cambria" panose="02040503050406030204" pitchFamily="18" charset="0"/>
                          <a:ea typeface="Cambria" panose="02040503050406030204" pitchFamily="18" charset="0"/>
                        </a:rPr>
                        <a:t>n? </a:t>
                      </a:r>
                    </a:p>
                    <a:p>
                      <a:pPr algn="just"/>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8" name="Rectangle 7">
            <a:extLst>
              <a:ext uri="{FF2B5EF4-FFF2-40B4-BE49-F238E27FC236}">
                <a16:creationId xmlns:a16="http://schemas.microsoft.com/office/drawing/2014/main" id="{3FEE689D-B0B8-A3C2-F9A5-E6C52B8E93C0}"/>
              </a:ext>
            </a:extLst>
          </p:cNvPr>
          <p:cNvSpPr/>
          <p:nvPr/>
        </p:nvSpPr>
        <p:spPr>
          <a:xfrm>
            <a:off x="144805" y="1189734"/>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10" name="TextBox 9">
            <a:extLst>
              <a:ext uri="{FF2B5EF4-FFF2-40B4-BE49-F238E27FC236}">
                <a16:creationId xmlns:a16="http://schemas.microsoft.com/office/drawing/2014/main" id="{3EBD73B9-A5A5-FFCC-EAC9-FCFBEFA99274}"/>
              </a:ext>
            </a:extLst>
          </p:cNvPr>
          <p:cNvSpPr txBox="1"/>
          <p:nvPr/>
        </p:nvSpPr>
        <p:spPr>
          <a:xfrm>
            <a:off x="5360895" y="2770095"/>
            <a:ext cx="6798595" cy="2092881"/>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p>
        </p:txBody>
      </p:sp>
      <p:sp>
        <p:nvSpPr>
          <p:cNvPr id="11" name="TextBox 10">
            <a:extLst>
              <a:ext uri="{FF2B5EF4-FFF2-40B4-BE49-F238E27FC236}">
                <a16:creationId xmlns:a16="http://schemas.microsoft.com/office/drawing/2014/main" id="{B6771EDC-866F-EBBC-1C35-4689ADA4EC2A}"/>
              </a:ext>
            </a:extLst>
          </p:cNvPr>
          <p:cNvSpPr txBox="1"/>
          <p:nvPr/>
        </p:nvSpPr>
        <p:spPr>
          <a:xfrm>
            <a:off x="5360894" y="5169513"/>
            <a:ext cx="6418729"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Carbonhydrate, protein, chất béo, vitamin, chất khoáng </a:t>
            </a:r>
          </a:p>
        </p:txBody>
      </p:sp>
    </p:spTree>
    <p:extLst>
      <p:ext uri="{BB962C8B-B14F-4D97-AF65-F5344CB8AC3E}">
        <p14:creationId xmlns:p14="http://schemas.microsoft.com/office/powerpoint/2010/main" val="41797712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5488</Words>
  <Application>Microsoft Office PowerPoint</Application>
  <PresentationFormat>Widescreen</PresentationFormat>
  <Paragraphs>491</Paragraphs>
  <Slides>62</Slides>
  <Notes>1</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Broadway</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Techsi.vn</cp:lastModifiedBy>
  <cp:revision>144</cp:revision>
  <dcterms:created xsi:type="dcterms:W3CDTF">2023-07-22T07:34:43Z</dcterms:created>
  <dcterms:modified xsi:type="dcterms:W3CDTF">2023-10-07T03:13:07Z</dcterms:modified>
</cp:coreProperties>
</file>