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87" r:id="rId1"/>
  </p:sldMasterIdLst>
  <p:sldIdLst>
    <p:sldId id="256" r:id="rId2"/>
    <p:sldId id="257" r:id="rId3"/>
    <p:sldId id="258" r:id="rId4"/>
    <p:sldId id="261" r:id="rId5"/>
    <p:sldId id="262" r:id="rId6"/>
    <p:sldId id="259" r:id="rId7"/>
    <p:sldId id="263" r:id="rId8"/>
    <p:sldId id="264" r:id="rId9"/>
    <p:sldId id="265" r:id="rId10"/>
    <p:sldId id="267" r:id="rId11"/>
    <p:sldId id="266" r:id="rId12"/>
  </p:sldIdLst>
  <p:sldSz cx="12192000" cy="6858000"/>
  <p:notesSz cx="6858000" cy="9144000"/>
  <p:embeddedFontLst>
    <p:embeddedFont>
      <p:font typeface="微软雅黑" panose="020B0503020204020204" pitchFamily="34" charset="-122"/>
      <p:regular r:id="rId13"/>
      <p:bold r:id="rId14"/>
    </p:embeddedFont>
    <p:embeddedFont>
      <p:font typeface="Wingdings 2" panose="05020102010507070707" pitchFamily="18" charset="2"/>
      <p:regular r:id="rId15"/>
    </p:embeddedFont>
    <p:embeddedFont>
      <p:font typeface="Trebuchet MS" panose="020B0603020202020204" pitchFamily="34" charset="0"/>
      <p:regular r:id="rId16"/>
      <p:bold r:id="rId17"/>
      <p:italic r:id="rId18"/>
      <p:boldItalic r:id="rId19"/>
    </p:embeddedFont>
    <p:embeddedFont>
      <p:font typeface="iCiel Cadena" panose="02000503000000020004" pitchFamily="2" charset="0"/>
      <p:bold r:id="rId20"/>
    </p:embeddedFont>
    <p:embeddedFont>
      <p:font typeface="UTM Kabel KT" panose="02040603050506020204" pitchFamily="18" charset="0"/>
      <p:regular r:id="rId21"/>
    </p:embeddedFont>
    <p:embeddedFont>
      <p:font typeface="UTM Avo" panose="02040603050506020204" pitchFamily="18" charset="0"/>
      <p:regular r:id="rId22"/>
      <p:bold r:id="rId23"/>
      <p:italic r:id="rId24"/>
      <p:boldItalic r:id="rId25"/>
    </p:embeddedFont>
    <p:embeddedFont>
      <p:font typeface="Wingdings 3" panose="05040102010807070707" pitchFamily="18" charset="2"/>
      <p:regular r:id="rId26"/>
    </p:embeddedFont>
    <p:embeddedFont>
      <p:font typeface="华文新魏" panose="02010800040101010101" pitchFamily="2" charset="-122"/>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CCFF"/>
    <a:srgbClr val="BCE8F6"/>
    <a:srgbClr val="A3E0F3"/>
    <a:srgbClr val="81D4EF"/>
    <a:srgbClr val="FF0066"/>
    <a:srgbClr val="FF33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r>
              <a:rPr lang="en-US" sz="1800" b="1">
                <a:solidFill>
                  <a:schemeClr val="tx1"/>
                </a:solidFill>
              </a:rPr>
              <a:t>Tỉ lệ phần trăm thành phần của đất tốt cho cây trồng</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endParaRPr lang="vi-VN"/>
        </a:p>
      </c:txPr>
    </c:title>
    <c:autoTitleDeleted val="0"/>
    <c:plotArea>
      <c:layout/>
      <c:pieChart>
        <c:varyColors val="1"/>
        <c:ser>
          <c:idx val="0"/>
          <c:order val="0"/>
          <c:spPr>
            <a:ln>
              <a:noFill/>
            </a:ln>
          </c:spPr>
          <c:dPt>
            <c:idx val="0"/>
            <c:bubble3D val="0"/>
            <c:spPr>
              <a:solidFill>
                <a:srgbClr val="FFFF00"/>
              </a:solidFill>
              <a:ln w="19050">
                <a:solidFill>
                  <a:srgbClr val="FFFF00"/>
                </a:solidFill>
              </a:ln>
              <a:effectLst/>
            </c:spPr>
            <c:extLst xmlns:c16r2="http://schemas.microsoft.com/office/drawing/2015/06/chart">
              <c:ext xmlns:c16="http://schemas.microsoft.com/office/drawing/2014/chart" uri="{C3380CC4-5D6E-409C-BE32-E72D297353CC}">
                <c16:uniqueId val="{00000001-14A9-4F79-8C9C-C315FD6F90DD}"/>
              </c:ext>
            </c:extLst>
          </c:dPt>
          <c:dPt>
            <c:idx val="1"/>
            <c:bubble3D val="0"/>
            <c:spPr>
              <a:solidFill>
                <a:srgbClr val="3B9DC4"/>
              </a:solidFill>
              <a:ln w="19050">
                <a:solidFill>
                  <a:srgbClr val="3B9DC4"/>
                </a:solidFill>
              </a:ln>
              <a:effectLst/>
            </c:spPr>
            <c:extLst xmlns:c16r2="http://schemas.microsoft.com/office/drawing/2015/06/chart">
              <c:ext xmlns:c16="http://schemas.microsoft.com/office/drawing/2014/chart" uri="{C3380CC4-5D6E-409C-BE32-E72D297353CC}">
                <c16:uniqueId val="{00000003-14A9-4F79-8C9C-C315FD6F90DD}"/>
              </c:ext>
            </c:extLst>
          </c:dPt>
          <c:dPt>
            <c:idx val="2"/>
            <c:bubble3D val="0"/>
            <c:spPr>
              <a:solidFill>
                <a:srgbClr val="66FF33"/>
              </a:solidFill>
              <a:ln w="19050">
                <a:solidFill>
                  <a:srgbClr val="66FF33"/>
                </a:solidFill>
              </a:ln>
              <a:effectLst/>
            </c:spPr>
            <c:extLst xmlns:c16r2="http://schemas.microsoft.com/office/drawing/2015/06/chart">
              <c:ext xmlns:c16="http://schemas.microsoft.com/office/drawing/2014/chart" uri="{C3380CC4-5D6E-409C-BE32-E72D297353CC}">
                <c16:uniqueId val="{00000005-14A9-4F79-8C9C-C315FD6F90DD}"/>
              </c:ext>
            </c:extLst>
          </c:dPt>
          <c:dPt>
            <c:idx val="3"/>
            <c:bubble3D val="0"/>
            <c:spPr>
              <a:solidFill>
                <a:srgbClr val="FF0000"/>
              </a:solidFill>
              <a:ln w="19050">
                <a:solidFill>
                  <a:srgbClr val="FF0000"/>
                </a:solidFill>
              </a:ln>
              <a:effectLst/>
            </c:spPr>
            <c:extLst xmlns:c16r2="http://schemas.microsoft.com/office/drawing/2015/06/chart">
              <c:ext xmlns:c16="http://schemas.microsoft.com/office/drawing/2014/chart" uri="{C3380CC4-5D6E-409C-BE32-E72D297353CC}">
                <c16:uniqueId val="{00000007-14A9-4F79-8C9C-C315FD6F90DD}"/>
              </c:ext>
            </c:extLst>
          </c:dPt>
          <c:dLbls>
            <c:dLbl>
              <c:idx val="3"/>
              <c:layout>
                <c:manualLayout>
                  <c:x val="2.9110746339025273E-2"/>
                  <c:y val="0.12575120154608879"/>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14A9-4F79-8C9C-C315FD6F90DD}"/>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UTM Avo" panose="02040603050506020204" pitchFamily="18" charset="0"/>
                    <a:ea typeface="+mn-ea"/>
                    <a:cs typeface="+mn-cs"/>
                  </a:defRPr>
                </a:pPr>
                <a:endParaRPr lang="vi-V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Sheet1!$A$2:$A$5</c:f>
              <c:strCache>
                <c:ptCount val="4"/>
                <c:pt idx="0">
                  <c:v>Không khí</c:v>
                </c:pt>
                <c:pt idx="1">
                  <c:v>Nước</c:v>
                </c:pt>
                <c:pt idx="2">
                  <c:v>Chất khoáng</c:v>
                </c:pt>
                <c:pt idx="3">
                  <c:v>Chất mùn</c:v>
                </c:pt>
              </c:strCache>
            </c:strRef>
          </c:cat>
          <c:val>
            <c:numRef>
              <c:f>Sheet1!$B$2:$B$5</c:f>
              <c:numCache>
                <c:formatCode>General</c:formatCode>
                <c:ptCount val="4"/>
                <c:pt idx="0">
                  <c:v>30</c:v>
                </c:pt>
                <c:pt idx="1">
                  <c:v>30</c:v>
                </c:pt>
                <c:pt idx="2">
                  <c:v>35</c:v>
                </c:pt>
                <c:pt idx="3">
                  <c:v>5</c:v>
                </c:pt>
              </c:numCache>
            </c:numRef>
          </c:val>
          <c:extLst xmlns:c16r2="http://schemas.microsoft.com/office/drawing/2015/06/chart">
            <c:ext xmlns:c16="http://schemas.microsoft.com/office/drawing/2014/chart" uri="{C3380CC4-5D6E-409C-BE32-E72D297353CC}">
              <c16:uniqueId val="{00000008-14A9-4F79-8C9C-C315FD6F90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8265405368818268"/>
          <c:y val="0.3052378727527939"/>
          <c:w val="0.39905916143098691"/>
          <c:h val="0.51771041547373564"/>
        </c:manualLayout>
      </c:layout>
      <c:overlay val="0"/>
      <c:spPr>
        <a:noFill/>
        <a:ln w="12700">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UTM Avo" panose="02040603050506020204" pitchFamily="18" charset="0"/>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r>
              <a:rPr lang="en-US" sz="1800" b="1">
                <a:solidFill>
                  <a:schemeClr val="tx1"/>
                </a:solidFill>
              </a:rPr>
              <a:t>Tỉ lệ phần trăm thành phần của đất tốt cho cây trồng</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endParaRPr lang="vi-VN"/>
        </a:p>
      </c:txPr>
    </c:title>
    <c:autoTitleDeleted val="0"/>
    <c:plotArea>
      <c:layout/>
      <c:pieChart>
        <c:varyColors val="1"/>
        <c:ser>
          <c:idx val="0"/>
          <c:order val="0"/>
          <c:spPr>
            <a:ln>
              <a:noFill/>
            </a:ln>
          </c:spPr>
          <c:dPt>
            <c:idx val="0"/>
            <c:bubble3D val="0"/>
            <c:spPr>
              <a:solidFill>
                <a:srgbClr val="FFFF00"/>
              </a:solidFill>
              <a:ln w="19050">
                <a:solidFill>
                  <a:srgbClr val="FFFF00"/>
                </a:solidFill>
              </a:ln>
              <a:effectLst/>
            </c:spPr>
            <c:extLst xmlns:c16r2="http://schemas.microsoft.com/office/drawing/2015/06/chart">
              <c:ext xmlns:c16="http://schemas.microsoft.com/office/drawing/2014/chart" uri="{C3380CC4-5D6E-409C-BE32-E72D297353CC}">
                <c16:uniqueId val="{00000001-14A9-4F79-8C9C-C315FD6F90DD}"/>
              </c:ext>
            </c:extLst>
          </c:dPt>
          <c:dPt>
            <c:idx val="1"/>
            <c:bubble3D val="0"/>
            <c:spPr>
              <a:solidFill>
                <a:srgbClr val="3B9DC4"/>
              </a:solidFill>
              <a:ln w="19050">
                <a:solidFill>
                  <a:srgbClr val="3B9DC4"/>
                </a:solidFill>
              </a:ln>
              <a:effectLst/>
            </c:spPr>
            <c:extLst xmlns:c16r2="http://schemas.microsoft.com/office/drawing/2015/06/chart">
              <c:ext xmlns:c16="http://schemas.microsoft.com/office/drawing/2014/chart" uri="{C3380CC4-5D6E-409C-BE32-E72D297353CC}">
                <c16:uniqueId val="{00000003-14A9-4F79-8C9C-C315FD6F90DD}"/>
              </c:ext>
            </c:extLst>
          </c:dPt>
          <c:dPt>
            <c:idx val="2"/>
            <c:bubble3D val="0"/>
            <c:spPr>
              <a:solidFill>
                <a:srgbClr val="66FF33"/>
              </a:solidFill>
              <a:ln w="19050">
                <a:solidFill>
                  <a:srgbClr val="66FF33"/>
                </a:solidFill>
              </a:ln>
              <a:effectLst/>
            </c:spPr>
            <c:extLst xmlns:c16r2="http://schemas.microsoft.com/office/drawing/2015/06/chart">
              <c:ext xmlns:c16="http://schemas.microsoft.com/office/drawing/2014/chart" uri="{C3380CC4-5D6E-409C-BE32-E72D297353CC}">
                <c16:uniqueId val="{00000005-14A9-4F79-8C9C-C315FD6F90DD}"/>
              </c:ext>
            </c:extLst>
          </c:dPt>
          <c:dPt>
            <c:idx val="3"/>
            <c:bubble3D val="0"/>
            <c:spPr>
              <a:solidFill>
                <a:srgbClr val="FF0000"/>
              </a:solidFill>
              <a:ln w="19050">
                <a:solidFill>
                  <a:srgbClr val="FF0000"/>
                </a:solidFill>
              </a:ln>
              <a:effectLst/>
            </c:spPr>
            <c:extLst xmlns:c16r2="http://schemas.microsoft.com/office/drawing/2015/06/chart">
              <c:ext xmlns:c16="http://schemas.microsoft.com/office/drawing/2014/chart" uri="{C3380CC4-5D6E-409C-BE32-E72D297353CC}">
                <c16:uniqueId val="{00000007-14A9-4F79-8C9C-C315FD6F90DD}"/>
              </c:ext>
            </c:extLst>
          </c:dPt>
          <c:dLbls>
            <c:dLbl>
              <c:idx val="3"/>
              <c:layout>
                <c:manualLayout>
                  <c:x val="4.2171270599999609E-2"/>
                  <c:y val="0.13787744209855166"/>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14A9-4F79-8C9C-C315FD6F90DD}"/>
                </c:ext>
                <c:ext xmlns:c15="http://schemas.microsoft.com/office/drawing/2012/chart" uri="{CE6537A1-D6FC-4f65-9D91-7224C49458BB}">
                  <c15:layout>
                    <c:manualLayout>
                      <c:w val="9.5036934576093773E-2"/>
                      <c:h val="0.14758528216521638"/>
                    </c:manualLayout>
                  </c15:layout>
                </c:ext>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UTM Avo" panose="02040603050506020204" pitchFamily="18" charset="0"/>
                    <a:ea typeface="+mn-ea"/>
                    <a:cs typeface="+mn-cs"/>
                  </a:defRPr>
                </a:pPr>
                <a:endParaRPr lang="vi-V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Sheet1!$A$2:$A$5</c:f>
              <c:strCache>
                <c:ptCount val="4"/>
                <c:pt idx="0">
                  <c:v>Không khí</c:v>
                </c:pt>
                <c:pt idx="1">
                  <c:v>Nước</c:v>
                </c:pt>
                <c:pt idx="2">
                  <c:v>Chất khoáng</c:v>
                </c:pt>
                <c:pt idx="3">
                  <c:v>Chất mùn</c:v>
                </c:pt>
              </c:strCache>
            </c:strRef>
          </c:cat>
          <c:val>
            <c:numRef>
              <c:f>Sheet1!$B$2:$B$5</c:f>
              <c:numCache>
                <c:formatCode>General</c:formatCode>
                <c:ptCount val="4"/>
                <c:pt idx="0">
                  <c:v>30</c:v>
                </c:pt>
                <c:pt idx="1">
                  <c:v>30</c:v>
                </c:pt>
                <c:pt idx="2">
                  <c:v>35</c:v>
                </c:pt>
                <c:pt idx="3">
                  <c:v>5</c:v>
                </c:pt>
              </c:numCache>
            </c:numRef>
          </c:val>
          <c:extLst xmlns:c16r2="http://schemas.microsoft.com/office/drawing/2015/06/chart">
            <c:ext xmlns:c16="http://schemas.microsoft.com/office/drawing/2014/chart" uri="{C3380CC4-5D6E-409C-BE32-E72D297353CC}">
              <c16:uniqueId val="{00000008-14A9-4F79-8C9C-C315FD6F90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757518726575066"/>
          <c:y val="0.3052378727527939"/>
          <c:w val="0.37413797101862928"/>
          <c:h val="0.51771041547373564"/>
        </c:manualLayout>
      </c:layout>
      <c:overlay val="0"/>
      <c:spPr>
        <a:noFill/>
        <a:ln w="12700">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UTM Avo" panose="02040603050506020204" pitchFamily="18" charset="0"/>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rPr>
              <a:t>Tỉ lệ phần trăm học sinh tham gia các môn thể thao của khối 7</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endParaRPr lang="vi-VN"/>
        </a:p>
      </c:txPr>
    </c:title>
    <c:autoTitleDeleted val="0"/>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D4BD-493F-BB8B-D5E894DE247E}"/>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D4BD-493F-BB8B-D5E894DE247E}"/>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D4BD-493F-BB8B-D5E894DE247E}"/>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D4BD-493F-BB8B-D5E894DE247E}"/>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D4BD-493F-BB8B-D5E894DE247E}"/>
              </c:ext>
            </c:extLst>
          </c:dPt>
          <c:dLbls>
            <c:dLbl>
              <c:idx val="0"/>
              <c:layout>
                <c:manualLayout>
                  <c:x val="-0.1040491453448866"/>
                  <c:y val="0.1715032232137354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4BD-493F-BB8B-D5E894DE247E}"/>
                </c:ext>
                <c:ext xmlns:c15="http://schemas.microsoft.com/office/drawing/2012/chart" uri="{CE6537A1-D6FC-4f65-9D91-7224C49458BB}">
                  <c15:layout/>
                </c:ext>
              </c:extLst>
            </c:dLbl>
            <c:dLbl>
              <c:idx val="1"/>
              <c:layout>
                <c:manualLayout>
                  <c:x val="-0.17400673522174795"/>
                  <c:y val="-4.3574794442549372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4BD-493F-BB8B-D5E894DE247E}"/>
                </c:ext>
                <c:ext xmlns:c15="http://schemas.microsoft.com/office/drawing/2012/chart" uri="{CE6537A1-D6FC-4f65-9D91-7224C49458BB}">
                  <c15:layout/>
                </c:ext>
              </c:extLst>
            </c:dLbl>
            <c:dLbl>
              <c:idx val="3"/>
              <c:layout>
                <c:manualLayout>
                  <c:x val="0.13913917969989972"/>
                  <c:y val="2.7558108550304614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D4BD-493F-BB8B-D5E894DE247E}"/>
                </c:ext>
                <c:ext xmlns:c15="http://schemas.microsoft.com/office/drawing/2012/chart" uri="{CE6537A1-D6FC-4f65-9D91-7224C49458BB}">
                  <c15:layout/>
                </c:ext>
              </c:extLst>
            </c:dLbl>
            <c:dLbl>
              <c:idx val="4"/>
              <c:layout>
                <c:manualLayout>
                  <c:x val="0.1240197934295502"/>
                  <c:y val="0.15447535003137719"/>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D4BD-493F-BB8B-D5E894DE247E}"/>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Sheet1!$A$19:$A$23</c:f>
              <c:strCache>
                <c:ptCount val="5"/>
                <c:pt idx="0">
                  <c:v>Cầu lông</c:v>
                </c:pt>
                <c:pt idx="1">
                  <c:v>Đá cầu</c:v>
                </c:pt>
                <c:pt idx="2">
                  <c:v>Bóng đá</c:v>
                </c:pt>
                <c:pt idx="3">
                  <c:v>Bóng bàn</c:v>
                </c:pt>
                <c:pt idx="4">
                  <c:v>Bơi lội</c:v>
                </c:pt>
              </c:strCache>
            </c:strRef>
          </c:cat>
          <c:val>
            <c:numRef>
              <c:f>Sheet1!$B$19:$B$23</c:f>
              <c:numCache>
                <c:formatCode>General</c:formatCode>
                <c:ptCount val="5"/>
                <c:pt idx="0">
                  <c:v>15</c:v>
                </c:pt>
                <c:pt idx="1">
                  <c:v>25</c:v>
                </c:pt>
                <c:pt idx="2">
                  <c:v>30</c:v>
                </c:pt>
                <c:pt idx="3">
                  <c:v>10</c:v>
                </c:pt>
                <c:pt idx="4">
                  <c:v>20</c:v>
                </c:pt>
              </c:numCache>
            </c:numRef>
          </c:val>
          <c:extLst xmlns:c16r2="http://schemas.microsoft.com/office/drawing/2015/06/chart">
            <c:ext xmlns:c16="http://schemas.microsoft.com/office/drawing/2014/chart" uri="{C3380CC4-5D6E-409C-BE32-E72D297353CC}">
              <c16:uniqueId val="{0000000A-D4BD-493F-BB8B-D5E894DE247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013056984550949"/>
          <c:y val="0.33849628171478563"/>
          <c:w val="0.23954854075292342"/>
          <c:h val="0.4930503658067668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vi-V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rPr>
              <a:t>Tỉ lệ phần trăm học sinh tham gia các môn thể thao của khối 7</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endParaRPr lang="vi-VN"/>
        </a:p>
      </c:txPr>
    </c:title>
    <c:autoTitleDeleted val="0"/>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D4BD-493F-BB8B-D5E894DE247E}"/>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D4BD-493F-BB8B-D5E894DE247E}"/>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D4BD-493F-BB8B-D5E894DE247E}"/>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D4BD-493F-BB8B-D5E894DE247E}"/>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D4BD-493F-BB8B-D5E894DE247E}"/>
              </c:ext>
            </c:extLst>
          </c:dPt>
          <c:dLbls>
            <c:dLbl>
              <c:idx val="0"/>
              <c:layout>
                <c:manualLayout>
                  <c:x val="-0.11480436777537925"/>
                  <c:y val="0.1764599610898466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4BD-493F-BB8B-D5E894DE247E}"/>
                </c:ext>
                <c:ext xmlns:c15="http://schemas.microsoft.com/office/drawing/2012/chart" uri="{CE6537A1-D6FC-4f65-9D91-7224C49458BB}">
                  <c15:layout/>
                </c:ext>
              </c:extLst>
            </c:dLbl>
            <c:dLbl>
              <c:idx val="1"/>
              <c:layout>
                <c:manualLayout>
                  <c:x val="-0.19243488198519876"/>
                  <c:y val="-4.3788264754104134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4BD-493F-BB8B-D5E894DE247E}"/>
                </c:ext>
                <c:ext xmlns:c15="http://schemas.microsoft.com/office/drawing/2012/chart" uri="{CE6537A1-D6FC-4f65-9D91-7224C49458BB}">
                  <c15:layout/>
                </c:ext>
              </c:extLst>
            </c:dLbl>
            <c:dLbl>
              <c:idx val="3"/>
              <c:layout>
                <c:manualLayout>
                  <c:x val="9.5423949455916882E-2"/>
                  <c:y val="3.195544153361964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D4BD-493F-BB8B-D5E894DE247E}"/>
                </c:ext>
                <c:ext xmlns:c15="http://schemas.microsoft.com/office/drawing/2012/chart" uri="{CE6537A1-D6FC-4f65-9D91-7224C49458BB}">
                  <c15:layout/>
                </c:ext>
              </c:extLst>
            </c:dLbl>
            <c:dLbl>
              <c:idx val="4"/>
              <c:layout>
                <c:manualLayout>
                  <c:x val="0.13485933805638148"/>
                  <c:y val="0.1794204943582290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D4BD-493F-BB8B-D5E894DE247E}"/>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Sheet1!$A$19:$A$23</c:f>
              <c:strCache>
                <c:ptCount val="5"/>
                <c:pt idx="0">
                  <c:v>Cầu lông</c:v>
                </c:pt>
                <c:pt idx="1">
                  <c:v>Đá cầu</c:v>
                </c:pt>
                <c:pt idx="2">
                  <c:v>Bóng đá</c:v>
                </c:pt>
                <c:pt idx="3">
                  <c:v>Bóng bàn</c:v>
                </c:pt>
                <c:pt idx="4">
                  <c:v>Bơi lội</c:v>
                </c:pt>
              </c:strCache>
            </c:strRef>
          </c:cat>
          <c:val>
            <c:numRef>
              <c:f>Sheet1!$B$19:$B$23</c:f>
              <c:numCache>
                <c:formatCode>General</c:formatCode>
                <c:ptCount val="5"/>
                <c:pt idx="0">
                  <c:v>15</c:v>
                </c:pt>
                <c:pt idx="1">
                  <c:v>25</c:v>
                </c:pt>
                <c:pt idx="2">
                  <c:v>30</c:v>
                </c:pt>
                <c:pt idx="3">
                  <c:v>10</c:v>
                </c:pt>
                <c:pt idx="4">
                  <c:v>20</c:v>
                </c:pt>
              </c:numCache>
            </c:numRef>
          </c:val>
          <c:extLst xmlns:c16r2="http://schemas.microsoft.com/office/drawing/2015/06/chart">
            <c:ext xmlns:c16="http://schemas.microsoft.com/office/drawing/2014/chart" uri="{C3380CC4-5D6E-409C-BE32-E72D297353CC}">
              <c16:uniqueId val="{0000000A-D4BD-493F-BB8B-D5E894DE247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312937315664699"/>
          <c:y val="0.33849628171478563"/>
          <c:w val="0.29654983596250262"/>
          <c:h val="0.5186146737374580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vi-V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r>
              <a:rPr lang="en-US" sz="2000" b="1">
                <a:solidFill>
                  <a:schemeClr val="tx1"/>
                </a:solidFill>
              </a:rPr>
              <a:t>Tỉ lệ phần trăm loại trái cây học sinh lớp 7A yêu thích</a:t>
            </a:r>
          </a:p>
        </c:rich>
      </c:tx>
      <c:layout>
        <c:manualLayout>
          <c:xMode val="edge"/>
          <c:yMode val="edge"/>
          <c:x val="0.12638683472550721"/>
          <c:y val="5.0925925925925923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endParaRPr lang="vi-VN"/>
        </a:p>
      </c:tx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AEE-44F5-8D3A-15FACF210FD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AEE-44F5-8D3A-15FACF210FD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AEE-44F5-8D3A-15FACF210FD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AEE-44F5-8D3A-15FACF210FDA}"/>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AEE-44F5-8D3A-15FACF210FDA}"/>
              </c:ext>
            </c:extLst>
          </c:dPt>
          <c:dLbls>
            <c:dLbl>
              <c:idx val="0"/>
              <c:layout>
                <c:manualLayout>
                  <c:x val="-0.12308557673243402"/>
                  <c:y val="0.18280863086642388"/>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0AEE-44F5-8D3A-15FACF210FDA}"/>
                </c:ext>
                <c:ext xmlns:c15="http://schemas.microsoft.com/office/drawing/2012/chart" uri="{CE6537A1-D6FC-4f65-9D91-7224C49458BB}">
                  <c15:layout/>
                </c:ext>
              </c:extLst>
            </c:dLbl>
            <c:dLbl>
              <c:idx val="2"/>
              <c:layout>
                <c:manualLayout>
                  <c:x val="0.12807055175945734"/>
                  <c:y val="-0.11550815015167497"/>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0AEE-44F5-8D3A-15FACF210FDA}"/>
                </c:ext>
                <c:ext xmlns:c15="http://schemas.microsoft.com/office/drawing/2012/chart" uri="{CE6537A1-D6FC-4f65-9D91-7224C49458BB}">
                  <c15:layout/>
                </c:ext>
              </c:extLst>
            </c:dLbl>
            <c:dLbl>
              <c:idx val="3"/>
              <c:layout>
                <c:manualLayout>
                  <c:x val="0.14313280344455265"/>
                  <c:y val="2.6407185915113996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0AEE-44F5-8D3A-15FACF210FDA}"/>
                </c:ext>
                <c:ext xmlns:c15="http://schemas.microsoft.com/office/drawing/2012/chart" uri="{CE6537A1-D6FC-4f65-9D91-7224C49458BB}">
                  <c15:layout/>
                </c:ext>
              </c:extLst>
            </c:dLbl>
            <c:dLbl>
              <c:idx val="4"/>
              <c:layout>
                <c:manualLayout>
                  <c:x val="0.12881131577155427"/>
                  <c:y val="0.18280863086642388"/>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0AEE-44F5-8D3A-15FACF210FDA}"/>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mn-cs"/>
                  </a:defRPr>
                </a:pPr>
                <a:endParaRPr lang="vi-V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Sheet1!$O$19:$O$23</c:f>
              <c:strCache>
                <c:ptCount val="5"/>
                <c:pt idx="0">
                  <c:v>Cam</c:v>
                </c:pt>
                <c:pt idx="1">
                  <c:v>Dưa hấu</c:v>
                </c:pt>
                <c:pt idx="2">
                  <c:v>Dâu</c:v>
                </c:pt>
                <c:pt idx="3">
                  <c:v>Sầu riêng</c:v>
                </c:pt>
                <c:pt idx="4">
                  <c:v>Xoài</c:v>
                </c:pt>
              </c:strCache>
            </c:strRef>
          </c:cat>
          <c:val>
            <c:numRef>
              <c:f>Sheet1!$P$19:$P$23</c:f>
              <c:numCache>
                <c:formatCode>General</c:formatCode>
                <c:ptCount val="5"/>
                <c:pt idx="0">
                  <c:v>20</c:v>
                </c:pt>
                <c:pt idx="1">
                  <c:v>40</c:v>
                </c:pt>
                <c:pt idx="2">
                  <c:v>10</c:v>
                </c:pt>
                <c:pt idx="3">
                  <c:v>10</c:v>
                </c:pt>
                <c:pt idx="4">
                  <c:v>20</c:v>
                </c:pt>
              </c:numCache>
            </c:numRef>
          </c:val>
          <c:extLst xmlns:c16r2="http://schemas.microsoft.com/office/drawing/2015/06/chart">
            <c:ext xmlns:c16="http://schemas.microsoft.com/office/drawing/2014/chart" uri="{C3380CC4-5D6E-409C-BE32-E72D297353CC}">
              <c16:uniqueId val="{0000000A-0AEE-44F5-8D3A-15FACF210FD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57515906208558"/>
          <c:y val="0.32968872581585207"/>
          <c:w val="0.27078128438696236"/>
          <c:h val="0.4756953201600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UTM Avo" panose="02040603050506020204" pitchFamily="18" charset="0"/>
        </a:defRPr>
      </a:pPr>
      <a:endParaRPr lang="vi-V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r>
              <a:rPr lang="en-US" sz="2000" b="1">
                <a:solidFill>
                  <a:schemeClr val="tx1"/>
                </a:solidFill>
              </a:rPr>
              <a:t>Tỉ lệ phần trăm loại trái cây học sinh lớp 7A yêu thích</a:t>
            </a:r>
          </a:p>
        </c:rich>
      </c:tx>
      <c:layout>
        <c:manualLayout>
          <c:xMode val="edge"/>
          <c:yMode val="edge"/>
          <c:x val="0.12638683472550721"/>
          <c:y val="5.0925925925925923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endParaRPr lang="vi-VN"/>
        </a:p>
      </c:tx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AEE-44F5-8D3A-15FACF210FD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AEE-44F5-8D3A-15FACF210FD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AEE-44F5-8D3A-15FACF210FD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AEE-44F5-8D3A-15FACF210FDA}"/>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AEE-44F5-8D3A-15FACF210FDA}"/>
              </c:ext>
            </c:extLst>
          </c:dPt>
          <c:dLbls>
            <c:dLbl>
              <c:idx val="0"/>
              <c:layout>
                <c:manualLayout>
                  <c:x val="-0.13503717192884787"/>
                  <c:y val="0.17397441437076377"/>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0AEE-44F5-8D3A-15FACF210FDA}"/>
                </c:ext>
                <c:ext xmlns:c15="http://schemas.microsoft.com/office/drawing/2012/chart" uri="{CE6537A1-D6FC-4f65-9D91-7224C49458BB}">
                  <c15:layout/>
                </c:ext>
              </c:extLst>
            </c:dLbl>
            <c:dLbl>
              <c:idx val="1"/>
              <c:layout>
                <c:manualLayout>
                  <c:x val="-0.13723015514233841"/>
                  <c:y val="-0.177866405844631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0AEE-44F5-8D3A-15FACF210FDA}"/>
                </c:ext>
                <c:ext xmlns:c15="http://schemas.microsoft.com/office/drawing/2012/chart" uri="{CE6537A1-D6FC-4f65-9D91-7224C49458BB}">
                  <c15:layout/>
                </c:ext>
              </c:extLst>
            </c:dLbl>
            <c:dLbl>
              <c:idx val="2"/>
              <c:layout>
                <c:manualLayout>
                  <c:x val="0.14329936569255616"/>
                  <c:y val="-0.1261071226472232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0AEE-44F5-8D3A-15FACF210FDA}"/>
                </c:ext>
                <c:ext xmlns:c15="http://schemas.microsoft.com/office/drawing/2012/chart" uri="{CE6537A1-D6FC-4f65-9D91-7224C49458BB}">
                  <c15:layout/>
                </c:ext>
              </c:extLst>
            </c:dLbl>
            <c:dLbl>
              <c:idx val="3"/>
              <c:layout>
                <c:manualLayout>
                  <c:x val="0.11760692692600046"/>
                  <c:y val="2.8700668748180783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0AEE-44F5-8D3A-15FACF210FDA}"/>
                </c:ext>
                <c:ext xmlns:c15="http://schemas.microsoft.com/office/drawing/2012/chart" uri="{CE6537A1-D6FC-4f65-9D91-7224C49458BB}">
                  <c15:layout/>
                </c:ext>
              </c:extLst>
            </c:dLbl>
            <c:dLbl>
              <c:idx val="4"/>
              <c:layout>
                <c:manualLayout>
                  <c:x val="0.13942158427323673"/>
                  <c:y val="0.16823428062112766"/>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0AEE-44F5-8D3A-15FACF210FDA}"/>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mn-cs"/>
                  </a:defRPr>
                </a:pPr>
                <a:endParaRPr lang="vi-VN"/>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Sheet1!$O$19:$O$23</c:f>
              <c:strCache>
                <c:ptCount val="5"/>
                <c:pt idx="0">
                  <c:v>Cam</c:v>
                </c:pt>
                <c:pt idx="1">
                  <c:v>Dưa hấu</c:v>
                </c:pt>
                <c:pt idx="2">
                  <c:v>Dâu</c:v>
                </c:pt>
                <c:pt idx="3">
                  <c:v>Sầu riêng</c:v>
                </c:pt>
                <c:pt idx="4">
                  <c:v>Xoài</c:v>
                </c:pt>
              </c:strCache>
            </c:strRef>
          </c:cat>
          <c:val>
            <c:numRef>
              <c:f>Sheet1!$P$19:$P$23</c:f>
              <c:numCache>
                <c:formatCode>General</c:formatCode>
                <c:ptCount val="5"/>
                <c:pt idx="0">
                  <c:v>20</c:v>
                </c:pt>
                <c:pt idx="1">
                  <c:v>40</c:v>
                </c:pt>
                <c:pt idx="2">
                  <c:v>10</c:v>
                </c:pt>
                <c:pt idx="3">
                  <c:v>10</c:v>
                </c:pt>
                <c:pt idx="4">
                  <c:v>20</c:v>
                </c:pt>
              </c:numCache>
            </c:numRef>
          </c:val>
          <c:extLst xmlns:c16r2="http://schemas.microsoft.com/office/drawing/2015/06/chart">
            <c:ext xmlns:c16="http://schemas.microsoft.com/office/drawing/2014/chart" uri="{C3380CC4-5D6E-409C-BE32-E72D297353CC}">
              <c16:uniqueId val="{0000000A-0AEE-44F5-8D3A-15FACF210FD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57515906208558"/>
          <c:y val="0.32968872581585207"/>
          <c:w val="0.27078128438696236"/>
          <c:h val="0.4756953201600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vi-V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UTM Avo" panose="02040603050506020204" pitchFamily="18" charset="0"/>
        </a:defRPr>
      </a:pPr>
      <a:endParaRPr lang="vi-V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240760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66203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1291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869214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387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89069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75712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02813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14735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44936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7793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6A5903-B732-481B-AD14-BEAF9480836E}"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96816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6A5903-B732-481B-AD14-BEAF9480836E}"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6620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6A5903-B732-481B-AD14-BEAF9480836E}"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50292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A5903-B732-481B-AD14-BEAF9480836E}"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417970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89737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85530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6A5903-B732-481B-AD14-BEAF9480836E}" type="datetimeFigureOut">
              <a:rPr lang="en-US" smtClean="0"/>
              <a:t>1/14/2025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362905-3BE4-4E0B-BAA8-514E874519E7}" type="slidenum">
              <a:rPr lang="en-US" smtClean="0"/>
              <a:t>‹#›</a:t>
            </a:fld>
            <a:endParaRPr lang="en-US"/>
          </a:p>
        </p:txBody>
      </p:sp>
    </p:spTree>
    <p:extLst>
      <p:ext uri="{BB962C8B-B14F-4D97-AF65-F5344CB8AC3E}">
        <p14:creationId xmlns:p14="http://schemas.microsoft.com/office/powerpoint/2010/main" val="288978504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85AE6282-8321-40CD-895F-D0761A0045AB}"/>
              </a:ext>
            </a:extLst>
          </p:cNvPr>
          <p:cNvSpPr/>
          <p:nvPr/>
        </p:nvSpPr>
        <p:spPr>
          <a:xfrm>
            <a:off x="3515360" y="1431909"/>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xmlns="" id="{24C2BB70-E75A-4734-BD39-45C71C50E04E}"/>
              </a:ext>
            </a:extLst>
          </p:cNvPr>
          <p:cNvSpPr/>
          <p:nvPr/>
        </p:nvSpPr>
        <p:spPr>
          <a:xfrm>
            <a:off x="2245360" y="596610"/>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xmlns="" id="{A8A35E0C-5D96-4246-B796-05D171A62751}"/>
              </a:ext>
            </a:extLst>
          </p:cNvPr>
          <p:cNvSpPr/>
          <p:nvPr/>
        </p:nvSpPr>
        <p:spPr>
          <a:xfrm>
            <a:off x="2509025" y="680886"/>
            <a:ext cx="1240510" cy="707886"/>
          </a:xfrm>
          <a:prstGeom prst="rect">
            <a:avLst/>
          </a:prstGeom>
        </p:spPr>
        <p:txBody>
          <a:bodyPr wrap="square">
            <a:spAutoFit/>
          </a:bodyPr>
          <a:lstStyle/>
          <a:p>
            <a:pPr algn="ctr" defTabSz="342900"/>
            <a:r>
              <a:rPr lang="en-US" sz="3600" b="1">
                <a:ln w="19050">
                  <a:solidFill>
                    <a:schemeClr val="bg1"/>
                  </a:solidFill>
                </a:ln>
                <a:solidFill>
                  <a:schemeClr val="bg1"/>
                </a:solidFill>
                <a:latin typeface="UTM Avo" panose="02040603050506020204" pitchFamily="18" charset="0"/>
                <a:cs typeface="Times New Roman" panose="02020603050405020304" pitchFamily="18" charset="0"/>
              </a:rPr>
              <a:t>BÀI</a:t>
            </a:r>
            <a:r>
              <a:rPr lang="en-US" sz="4000" b="1">
                <a:ln w="19050">
                  <a:solidFill>
                    <a:schemeClr val="bg1"/>
                  </a:solidFill>
                </a:ln>
                <a:solidFill>
                  <a:schemeClr val="bg1"/>
                </a:solidFill>
                <a:latin typeface="UTM Kabel KT" panose="020406030505060202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21A16CC0-F105-425A-8E74-A986B8E17097}"/>
              </a:ext>
            </a:extLst>
          </p:cNvPr>
          <p:cNvSpPr/>
          <p:nvPr/>
        </p:nvSpPr>
        <p:spPr>
          <a:xfrm>
            <a:off x="2509025" y="1108346"/>
            <a:ext cx="1240510" cy="1107996"/>
          </a:xfrm>
          <a:prstGeom prst="rect">
            <a:avLst/>
          </a:prstGeom>
        </p:spPr>
        <p:txBody>
          <a:bodyPr wrap="square">
            <a:spAutoFit/>
          </a:bodyPr>
          <a:lstStyle/>
          <a:p>
            <a:pPr algn="ctr" defTabSz="342900"/>
            <a:r>
              <a:rPr lang="en-US" sz="6600" b="1">
                <a:ln w="19050">
                  <a:solidFill>
                    <a:schemeClr val="bg1"/>
                  </a:solidFill>
                </a:ln>
                <a:solidFill>
                  <a:schemeClr val="bg1"/>
                </a:solidFill>
                <a:latin typeface="UTM Avo" panose="0204060305050602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xmlns="" id="{204DCE96-33A0-4A40-9F7D-516FB867A807}"/>
              </a:ext>
            </a:extLst>
          </p:cNvPr>
          <p:cNvSpPr txBox="1"/>
          <p:nvPr/>
        </p:nvSpPr>
        <p:spPr>
          <a:xfrm>
            <a:off x="3995584" y="959498"/>
            <a:ext cx="7351423" cy="1107996"/>
          </a:xfrm>
          <a:prstGeom prst="rect">
            <a:avLst/>
          </a:prstGeom>
          <a:noFill/>
        </p:spPr>
        <p:txBody>
          <a:bodyPr wrap="square" rtlCol="0">
            <a:spAutoFit/>
          </a:bodyPr>
          <a:lstStyle/>
          <a:p>
            <a:r>
              <a:rPr lang="en-US" sz="4200" b="1">
                <a:ln>
                  <a:solidFill>
                    <a:schemeClr val="bg1"/>
                  </a:solidFill>
                </a:ln>
                <a:solidFill>
                  <a:schemeClr val="bg1"/>
                </a:solidFill>
                <a:latin typeface="UTM Avo" panose="02040603050506020204" pitchFamily="18" charset="0"/>
              </a:rPr>
              <a:t>BIỂU ĐỒ HÌNH QUẠT TRÒN </a:t>
            </a:r>
          </a:p>
          <a:p>
            <a:pPr algn="ctr"/>
            <a:r>
              <a:rPr lang="en-US" sz="2400" b="1">
                <a:ln>
                  <a:solidFill>
                    <a:schemeClr val="bg1"/>
                  </a:solidFill>
                </a:ln>
                <a:solidFill>
                  <a:schemeClr val="bg1"/>
                </a:solidFill>
                <a:latin typeface="UTM Avo" panose="02040603050506020204" pitchFamily="18" charset="0"/>
              </a:rPr>
              <a:t>(Tiết 1) </a:t>
            </a:r>
            <a:endParaRPr lang="en-US" sz="5000" b="1">
              <a:ln>
                <a:solidFill>
                  <a:schemeClr val="bg1"/>
                </a:solidFill>
              </a:ln>
              <a:solidFill>
                <a:schemeClr val="bg1"/>
              </a:solidFill>
              <a:latin typeface="UTM Avo" panose="02040603050506020204" pitchFamily="18" charset="0"/>
            </a:endParaRPr>
          </a:p>
        </p:txBody>
      </p:sp>
      <p:sp>
        <p:nvSpPr>
          <p:cNvPr id="11" name="TextBox 10">
            <a:extLst>
              <a:ext uri="{FF2B5EF4-FFF2-40B4-BE49-F238E27FC236}">
                <a16:creationId xmlns:a16="http://schemas.microsoft.com/office/drawing/2014/main" xmlns="" id="{4ACE0778-F714-4FB5-BC61-24311D5091C9}"/>
              </a:ext>
            </a:extLst>
          </p:cNvPr>
          <p:cNvSpPr txBox="1"/>
          <p:nvPr/>
        </p:nvSpPr>
        <p:spPr>
          <a:xfrm>
            <a:off x="5351889" y="2366592"/>
            <a:ext cx="5448632" cy="646331"/>
          </a:xfrm>
          <a:prstGeom prst="rect">
            <a:avLst/>
          </a:prstGeom>
          <a:noFill/>
        </p:spPr>
        <p:txBody>
          <a:bodyPr wrap="square" rtlCol="0">
            <a:spAutoFit/>
          </a:bodyPr>
          <a:lstStyle/>
          <a:p>
            <a:endParaRPr lang="en-US" sz="3600" b="1" dirty="0">
              <a:ln>
                <a:solidFill>
                  <a:schemeClr val="accent2"/>
                </a:solidFill>
              </a:ln>
              <a:solidFill>
                <a:schemeClr val="accent2"/>
              </a:solidFill>
              <a:latin typeface="UTM Kabel KT" panose="02040603050506020204"/>
            </a:endParaRPr>
          </a:p>
        </p:txBody>
      </p:sp>
      <p:pic>
        <p:nvPicPr>
          <p:cNvPr id="1026" name="Picture 2" descr="Ngày thứ 6 liên tiếp Việt Nam không có thêm ca mắc Covid-19">
            <a:extLst>
              <a:ext uri="{FF2B5EF4-FFF2-40B4-BE49-F238E27FC236}">
                <a16:creationId xmlns:a16="http://schemas.microsoft.com/office/drawing/2014/main" xmlns="" id="{72021E17-A09C-4001-966C-24F090A32D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81" b="3492"/>
          <a:stretch/>
        </p:blipFill>
        <p:spPr bwMode="auto">
          <a:xfrm>
            <a:off x="573881" y="3429000"/>
            <a:ext cx="5522119" cy="3064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F2ABD4FC-D098-4FED-B8EA-4A99A7E30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684483"/>
            <a:ext cx="2862470" cy="1809082"/>
          </a:xfrm>
          <a:prstGeom prst="rect">
            <a:avLst/>
          </a:prstGeom>
        </p:spPr>
      </p:pic>
      <p:sp>
        <p:nvSpPr>
          <p:cNvPr id="12" name="TextBox 11">
            <a:extLst>
              <a:ext uri="{FF2B5EF4-FFF2-40B4-BE49-F238E27FC236}">
                <a16:creationId xmlns:a16="http://schemas.microsoft.com/office/drawing/2014/main" xmlns="" id="{EC7C328B-1F19-4259-89CD-ED0A0B6BA291}"/>
              </a:ext>
            </a:extLst>
          </p:cNvPr>
          <p:cNvSpPr txBox="1"/>
          <p:nvPr/>
        </p:nvSpPr>
        <p:spPr>
          <a:xfrm>
            <a:off x="5952305" y="3059668"/>
            <a:ext cx="3241964" cy="369332"/>
          </a:xfrm>
          <a:prstGeom prst="rect">
            <a:avLst/>
          </a:prstGeom>
          <a:noFill/>
        </p:spPr>
        <p:txBody>
          <a:bodyPr wrap="square" rtlCol="0">
            <a:spAutoFit/>
          </a:bodyPr>
          <a:lstStyle/>
          <a:p>
            <a:pPr algn="r"/>
            <a:r>
              <a:rPr lang="en-US">
                <a:latin typeface="UTM Avo" panose="02040603050506020204" pitchFamily="18" charset="0"/>
              </a:rPr>
              <a:t>vibyhoangvu@gmail.com</a:t>
            </a:r>
          </a:p>
        </p:txBody>
      </p:sp>
    </p:spTree>
    <p:extLst>
      <p:ext uri="{BB962C8B-B14F-4D97-AF65-F5344CB8AC3E}">
        <p14:creationId xmlns:p14="http://schemas.microsoft.com/office/powerpoint/2010/main" val="28398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CD9E82D-10FC-45C0-B5B1-C192B5AE4942}"/>
              </a:ext>
            </a:extLst>
          </p:cNvPr>
          <p:cNvSpPr txBox="1"/>
          <p:nvPr/>
        </p:nvSpPr>
        <p:spPr>
          <a:xfrm>
            <a:off x="1343025" y="464781"/>
            <a:ext cx="5760139"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HƯỚNG DẪN VỀ NHÀ</a:t>
            </a:r>
          </a:p>
        </p:txBody>
      </p:sp>
      <p:pic>
        <p:nvPicPr>
          <p:cNvPr id="7" name="Picture 6">
            <a:extLst>
              <a:ext uri="{FF2B5EF4-FFF2-40B4-BE49-F238E27FC236}">
                <a16:creationId xmlns:a16="http://schemas.microsoft.com/office/drawing/2014/main" xmlns="" id="{D6A99200-CFAB-48D5-B1B0-757A5A731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253862"/>
            <a:ext cx="857250" cy="857250"/>
          </a:xfrm>
          <a:prstGeom prst="rect">
            <a:avLst/>
          </a:prstGeom>
        </p:spPr>
      </p:pic>
      <p:sp>
        <p:nvSpPr>
          <p:cNvPr id="11" name="Rectangle: Rounded Corners 10">
            <a:extLst>
              <a:ext uri="{FF2B5EF4-FFF2-40B4-BE49-F238E27FC236}">
                <a16:creationId xmlns:a16="http://schemas.microsoft.com/office/drawing/2014/main" xmlns="" id="{760270BE-903C-410A-BFBE-C7230FA9A651}"/>
              </a:ext>
            </a:extLst>
          </p:cNvPr>
          <p:cNvSpPr/>
          <p:nvPr/>
        </p:nvSpPr>
        <p:spPr>
          <a:xfrm>
            <a:off x="640660" y="1651551"/>
            <a:ext cx="8609357" cy="2615649"/>
          </a:xfrm>
          <a:prstGeom prst="roundRect">
            <a:avLst>
              <a:gd name="adj" fmla="val 1294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indent="-539750" algn="just">
              <a:lnSpc>
                <a:spcPct val="130000"/>
              </a:lnSpc>
              <a:tabLst>
                <a:tab pos="540385" algn="l"/>
                <a:tab pos="3599815" algn="l"/>
                <a:tab pos="5039995" algn="l"/>
              </a:tabLst>
            </a:pPr>
            <a:r>
              <a:rPr lang="en-US" sz="2400">
                <a:solidFill>
                  <a:schemeClr val="tx1"/>
                </a:solidFill>
                <a:latin typeface="UTM Avo" panose="02040603050506020204" pitchFamily="18" charset="0"/>
                <a:ea typeface="Times New Roman" panose="02020603050405020304" pitchFamily="18" charset="0"/>
              </a:rPr>
              <a:t>- </a:t>
            </a:r>
            <a:r>
              <a:rPr lang="en-US" sz="2400">
                <a:solidFill>
                  <a:schemeClr val="tx1"/>
                </a:solidFill>
                <a:effectLst/>
                <a:latin typeface="UTM Avo" panose="02040603050506020204" pitchFamily="18" charset="0"/>
                <a:ea typeface="Times New Roman" panose="02020603050405020304" pitchFamily="18" charset="0"/>
              </a:rPr>
              <a:t>Ôn lại kiến thức: Đọc và mô tả biểu đồ hình quạt tròn.</a:t>
            </a:r>
          </a:p>
          <a:p>
            <a:pPr marL="539750" indent="-539750" algn="just">
              <a:lnSpc>
                <a:spcPct val="130000"/>
              </a:lnSpc>
              <a:tabLst>
                <a:tab pos="540385" algn="l"/>
                <a:tab pos="3599815" algn="l"/>
                <a:tab pos="5039995" algn="l"/>
              </a:tabLst>
            </a:pPr>
            <a:r>
              <a:rPr lang="en-US" sz="2400">
                <a:solidFill>
                  <a:schemeClr val="tx1"/>
                </a:solidFill>
                <a:effectLst/>
                <a:latin typeface="UTM Avo" panose="02040603050506020204" pitchFamily="18" charset="0"/>
                <a:ea typeface="Times New Roman" panose="02020603050405020304" pitchFamily="18" charset="0"/>
              </a:rPr>
              <a:t>- Thực hiện </a:t>
            </a:r>
            <a:r>
              <a:rPr lang="en-US" sz="2400" b="1">
                <a:solidFill>
                  <a:schemeClr val="tx1"/>
                </a:solidFill>
                <a:effectLst/>
                <a:latin typeface="UTM Avo" panose="02040603050506020204" pitchFamily="18" charset="0"/>
                <a:ea typeface="Times New Roman" panose="02020603050405020304" pitchFamily="18" charset="0"/>
              </a:rPr>
              <a:t>Bài tập 1 SGK trang 100</a:t>
            </a:r>
            <a:r>
              <a:rPr lang="en-US" sz="2400">
                <a:solidFill>
                  <a:schemeClr val="tx1"/>
                </a:solidFill>
                <a:effectLst/>
                <a:latin typeface="UTM Avo" panose="02040603050506020204" pitchFamily="18" charset="0"/>
                <a:ea typeface="Times New Roman" panose="02020603050405020304" pitchFamily="18" charset="0"/>
              </a:rPr>
              <a:t>.</a:t>
            </a:r>
          </a:p>
          <a:p>
            <a:pPr algn="just">
              <a:lnSpc>
                <a:spcPct val="130000"/>
              </a:lnSpc>
              <a:tabLst>
                <a:tab pos="3598863" algn="l"/>
                <a:tab pos="5038725" algn="l"/>
              </a:tabLst>
            </a:pPr>
            <a:r>
              <a:rPr lang="en-US" sz="2400">
                <a:solidFill>
                  <a:schemeClr val="tx1"/>
                </a:solidFill>
                <a:effectLst/>
                <a:latin typeface="UTM Avo" panose="02040603050506020204" pitchFamily="18" charset="0"/>
                <a:ea typeface="Times New Roman" panose="02020603050405020304" pitchFamily="18" charset="0"/>
              </a:rPr>
              <a:t>- Xem trước Phần 2. </a:t>
            </a:r>
            <a:r>
              <a:rPr lang="en-US" sz="2400" i="1">
                <a:solidFill>
                  <a:schemeClr val="tx1"/>
                </a:solidFill>
                <a:effectLst/>
                <a:latin typeface="UTM Avo" panose="02040603050506020204" pitchFamily="18" charset="0"/>
                <a:ea typeface="Times New Roman" panose="02020603050405020304" pitchFamily="18" charset="0"/>
              </a:rPr>
              <a:t>Biểu diễn dữ liệu vào biểu đồ hình quạt tròn.</a:t>
            </a:r>
            <a:endParaRPr lang="en-US" sz="2400">
              <a:solidFill>
                <a:schemeClr val="tx1"/>
              </a:solidFill>
              <a:effectLst/>
              <a:latin typeface="UTM Avo" panose="02040603050506020204" pitchFamily="18" charset="0"/>
              <a:ea typeface="Times New Roman" panose="02020603050405020304" pitchFamily="18" charset="0"/>
            </a:endParaRPr>
          </a:p>
        </p:txBody>
      </p:sp>
      <p:pic>
        <p:nvPicPr>
          <p:cNvPr id="1026" name="Picture 2" descr="A picture containing posing&#10;&#10;Description automatically generated">
            <a:extLst>
              <a:ext uri="{FF2B5EF4-FFF2-40B4-BE49-F238E27FC236}">
                <a16:creationId xmlns:a16="http://schemas.microsoft.com/office/drawing/2014/main" xmlns="" id="{C0AC4A1C-9046-4BA7-BF0E-8818853CF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6303" y="2875721"/>
            <a:ext cx="1388655" cy="37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2CD2A6A9-5958-4AE1-A2B2-A6AD88833148}"/>
              </a:ext>
            </a:extLst>
          </p:cNvPr>
          <p:cNvGrpSpPr/>
          <p:nvPr/>
        </p:nvGrpSpPr>
        <p:grpSpPr>
          <a:xfrm>
            <a:off x="2980607" y="1150453"/>
            <a:ext cx="5976143" cy="4679926"/>
            <a:chOff x="2424113" y="688975"/>
            <a:chExt cx="6713537" cy="5619751"/>
          </a:xfrm>
        </p:grpSpPr>
        <p:sp>
          <p:nvSpPr>
            <p:cNvPr id="5" name="AutoShape 3">
              <a:extLst>
                <a:ext uri="{FF2B5EF4-FFF2-40B4-BE49-F238E27FC236}">
                  <a16:creationId xmlns:a16="http://schemas.microsoft.com/office/drawing/2014/main" xmlns="" id="{215ACE9B-00DB-4800-A13E-82CAD2022B20}"/>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4">
              <a:extLst>
                <a:ext uri="{FF2B5EF4-FFF2-40B4-BE49-F238E27FC236}">
                  <a16:creationId xmlns:a16="http://schemas.microsoft.com/office/drawing/2014/main" xmlns="" id="{6492F2D1-AAF2-4FE8-8463-5048F20AB360}"/>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7" name="Freeform 6">
              <a:extLst>
                <a:ext uri="{FF2B5EF4-FFF2-40B4-BE49-F238E27FC236}">
                  <a16:creationId xmlns:a16="http://schemas.microsoft.com/office/drawing/2014/main" xmlns="" id="{98EE8BB1-3383-4EAE-B3AC-FEC2AD3170C6}"/>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8" name="Freeform 7">
              <a:extLst>
                <a:ext uri="{FF2B5EF4-FFF2-40B4-BE49-F238E27FC236}">
                  <a16:creationId xmlns:a16="http://schemas.microsoft.com/office/drawing/2014/main" xmlns="" id="{C8CCE02A-B53D-4372-98E1-73B19CDDA17F}"/>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9" name="Freeform 8">
              <a:extLst>
                <a:ext uri="{FF2B5EF4-FFF2-40B4-BE49-F238E27FC236}">
                  <a16:creationId xmlns:a16="http://schemas.microsoft.com/office/drawing/2014/main" xmlns="" id="{AD403B14-01C4-4A74-B38C-DF2272E693D9}"/>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0" name="Freeform 9">
              <a:extLst>
                <a:ext uri="{FF2B5EF4-FFF2-40B4-BE49-F238E27FC236}">
                  <a16:creationId xmlns:a16="http://schemas.microsoft.com/office/drawing/2014/main" xmlns="" id="{EFCCEBFC-B187-4531-9CDD-E8EF3D0621B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1" name="Freeform 10">
              <a:extLst>
                <a:ext uri="{FF2B5EF4-FFF2-40B4-BE49-F238E27FC236}">
                  <a16:creationId xmlns:a16="http://schemas.microsoft.com/office/drawing/2014/main" xmlns="" id="{78B27A19-CC06-445D-8752-8E97FC3D2A50}"/>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2" name="Freeform 11">
              <a:extLst>
                <a:ext uri="{FF2B5EF4-FFF2-40B4-BE49-F238E27FC236}">
                  <a16:creationId xmlns:a16="http://schemas.microsoft.com/office/drawing/2014/main" xmlns="" id="{3219A056-71A4-4C91-A27D-04372516200D}"/>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3" name="Freeform 12">
              <a:extLst>
                <a:ext uri="{FF2B5EF4-FFF2-40B4-BE49-F238E27FC236}">
                  <a16:creationId xmlns:a16="http://schemas.microsoft.com/office/drawing/2014/main" xmlns="" id="{91E132D7-FA6D-4828-9647-1D84CFD72376}"/>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4" name="Freeform 13">
              <a:extLst>
                <a:ext uri="{FF2B5EF4-FFF2-40B4-BE49-F238E27FC236}">
                  <a16:creationId xmlns:a16="http://schemas.microsoft.com/office/drawing/2014/main" xmlns="" id="{00C64041-297B-4F1C-A118-58701A6E3E62}"/>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5" name="Freeform 14">
              <a:extLst>
                <a:ext uri="{FF2B5EF4-FFF2-40B4-BE49-F238E27FC236}">
                  <a16:creationId xmlns:a16="http://schemas.microsoft.com/office/drawing/2014/main" xmlns="" id="{A30794ED-9302-416D-9DA8-3E4F6C3766CE}"/>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6" name="Freeform 15">
              <a:extLst>
                <a:ext uri="{FF2B5EF4-FFF2-40B4-BE49-F238E27FC236}">
                  <a16:creationId xmlns:a16="http://schemas.microsoft.com/office/drawing/2014/main" xmlns="" id="{D6BB82F3-5D8B-4E55-B8E9-C88C5740C35D}"/>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7" name="Freeform 16">
              <a:extLst>
                <a:ext uri="{FF2B5EF4-FFF2-40B4-BE49-F238E27FC236}">
                  <a16:creationId xmlns:a16="http://schemas.microsoft.com/office/drawing/2014/main" xmlns="" id="{F07A89A0-16AA-44E8-9010-77CD500D1F13}"/>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8" name="Freeform 17">
              <a:extLst>
                <a:ext uri="{FF2B5EF4-FFF2-40B4-BE49-F238E27FC236}">
                  <a16:creationId xmlns:a16="http://schemas.microsoft.com/office/drawing/2014/main" xmlns="" id="{3A028726-D604-412F-80C5-F20AB9A2D39D}"/>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9" name="Freeform 18">
              <a:extLst>
                <a:ext uri="{FF2B5EF4-FFF2-40B4-BE49-F238E27FC236}">
                  <a16:creationId xmlns:a16="http://schemas.microsoft.com/office/drawing/2014/main" xmlns="" id="{B531F791-6A00-4ABA-B831-0DDA9B979FCA}"/>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0" name="Freeform 19">
              <a:extLst>
                <a:ext uri="{FF2B5EF4-FFF2-40B4-BE49-F238E27FC236}">
                  <a16:creationId xmlns:a16="http://schemas.microsoft.com/office/drawing/2014/main" xmlns="" id="{099A1417-AD00-4ACA-BFF0-3E26EC76D096}"/>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1" name="Freeform 20">
              <a:extLst>
                <a:ext uri="{FF2B5EF4-FFF2-40B4-BE49-F238E27FC236}">
                  <a16:creationId xmlns:a16="http://schemas.microsoft.com/office/drawing/2014/main" xmlns="" id="{4FB22792-B71B-41F1-8A1A-649C3F7EF9A0}"/>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2" name="Freeform 21">
              <a:extLst>
                <a:ext uri="{FF2B5EF4-FFF2-40B4-BE49-F238E27FC236}">
                  <a16:creationId xmlns:a16="http://schemas.microsoft.com/office/drawing/2014/main" xmlns="" id="{B7D8E7A0-96D7-49EC-9509-C70A04E75C9F}"/>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3" name="Freeform 22">
              <a:extLst>
                <a:ext uri="{FF2B5EF4-FFF2-40B4-BE49-F238E27FC236}">
                  <a16:creationId xmlns:a16="http://schemas.microsoft.com/office/drawing/2014/main" xmlns="" id="{B38F01AC-49EE-4C23-A5E6-7522F79E4327}"/>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4" name="Freeform 23">
              <a:extLst>
                <a:ext uri="{FF2B5EF4-FFF2-40B4-BE49-F238E27FC236}">
                  <a16:creationId xmlns:a16="http://schemas.microsoft.com/office/drawing/2014/main" xmlns="" id="{42608C0F-99C1-4068-8034-D3F9019FF324}"/>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5" name="Freeform 24">
              <a:extLst>
                <a:ext uri="{FF2B5EF4-FFF2-40B4-BE49-F238E27FC236}">
                  <a16:creationId xmlns:a16="http://schemas.microsoft.com/office/drawing/2014/main" xmlns="" id="{780A45F3-021D-4E4A-AD80-558FA01CDD9A}"/>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25">
              <a:extLst>
                <a:ext uri="{FF2B5EF4-FFF2-40B4-BE49-F238E27FC236}">
                  <a16:creationId xmlns:a16="http://schemas.microsoft.com/office/drawing/2014/main" xmlns="" id="{284DEB1D-9D7E-453C-BCD8-0D1CCB7CF579}"/>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26">
              <a:extLst>
                <a:ext uri="{FF2B5EF4-FFF2-40B4-BE49-F238E27FC236}">
                  <a16:creationId xmlns:a16="http://schemas.microsoft.com/office/drawing/2014/main" xmlns="" id="{DD37C55E-80B6-4C87-86EB-32497381F825}"/>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27">
              <a:extLst>
                <a:ext uri="{FF2B5EF4-FFF2-40B4-BE49-F238E27FC236}">
                  <a16:creationId xmlns:a16="http://schemas.microsoft.com/office/drawing/2014/main" xmlns="" id="{4E8FB0F0-DB20-4CC1-90F0-BF29D0A4E533}"/>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28">
              <a:extLst>
                <a:ext uri="{FF2B5EF4-FFF2-40B4-BE49-F238E27FC236}">
                  <a16:creationId xmlns:a16="http://schemas.microsoft.com/office/drawing/2014/main" xmlns="" id="{C68ACAD5-7145-45F5-A0C6-90E3B6F861AD}"/>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29">
              <a:extLst>
                <a:ext uri="{FF2B5EF4-FFF2-40B4-BE49-F238E27FC236}">
                  <a16:creationId xmlns:a16="http://schemas.microsoft.com/office/drawing/2014/main" xmlns="" id="{03CEF508-3139-4DFF-8B14-DF053F131DF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1" name="Freeform 30">
              <a:extLst>
                <a:ext uri="{FF2B5EF4-FFF2-40B4-BE49-F238E27FC236}">
                  <a16:creationId xmlns:a16="http://schemas.microsoft.com/office/drawing/2014/main" xmlns="" id="{CD54AE22-619B-4141-9BC1-AF46F01E82E7}"/>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31">
              <a:extLst>
                <a:ext uri="{FF2B5EF4-FFF2-40B4-BE49-F238E27FC236}">
                  <a16:creationId xmlns:a16="http://schemas.microsoft.com/office/drawing/2014/main" xmlns="" id="{F55002BC-A34C-47FB-8552-BCEACDABEC98}"/>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32">
              <a:extLst>
                <a:ext uri="{FF2B5EF4-FFF2-40B4-BE49-F238E27FC236}">
                  <a16:creationId xmlns:a16="http://schemas.microsoft.com/office/drawing/2014/main" xmlns="" id="{BAA5204B-544C-45B1-9195-E408715ACB2F}"/>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33">
              <a:extLst>
                <a:ext uri="{FF2B5EF4-FFF2-40B4-BE49-F238E27FC236}">
                  <a16:creationId xmlns:a16="http://schemas.microsoft.com/office/drawing/2014/main" xmlns="" id="{0E7AE406-AB73-407F-A800-0AEAB5B39E2D}"/>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34">
              <a:extLst>
                <a:ext uri="{FF2B5EF4-FFF2-40B4-BE49-F238E27FC236}">
                  <a16:creationId xmlns:a16="http://schemas.microsoft.com/office/drawing/2014/main" xmlns="" id="{E05D9831-3DB4-4B0F-BF9B-AE267F265C82}"/>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6" name="Freeform 35">
              <a:extLst>
                <a:ext uri="{FF2B5EF4-FFF2-40B4-BE49-F238E27FC236}">
                  <a16:creationId xmlns:a16="http://schemas.microsoft.com/office/drawing/2014/main" xmlns="" id="{01458236-A2A9-49E5-A09D-3C31C647EDFA}"/>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36">
              <a:extLst>
                <a:ext uri="{FF2B5EF4-FFF2-40B4-BE49-F238E27FC236}">
                  <a16:creationId xmlns:a16="http://schemas.microsoft.com/office/drawing/2014/main" xmlns="" id="{43383611-37C6-46F4-BED6-86EA83650276}"/>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37">
              <a:extLst>
                <a:ext uri="{FF2B5EF4-FFF2-40B4-BE49-F238E27FC236}">
                  <a16:creationId xmlns:a16="http://schemas.microsoft.com/office/drawing/2014/main" xmlns="" id="{A4CE2898-B4B4-4E30-A380-3AE4CCE1AF32}"/>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9" name="Freeform 38">
              <a:extLst>
                <a:ext uri="{FF2B5EF4-FFF2-40B4-BE49-F238E27FC236}">
                  <a16:creationId xmlns:a16="http://schemas.microsoft.com/office/drawing/2014/main" xmlns="" id="{2534E366-B7BB-430C-B8A3-6A4E8228D4FE}"/>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39">
              <a:extLst>
                <a:ext uri="{FF2B5EF4-FFF2-40B4-BE49-F238E27FC236}">
                  <a16:creationId xmlns:a16="http://schemas.microsoft.com/office/drawing/2014/main" xmlns="" id="{0AF94B3A-044B-4B42-809E-62B5FD9FA237}"/>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1" name="Freeform 40">
              <a:extLst>
                <a:ext uri="{FF2B5EF4-FFF2-40B4-BE49-F238E27FC236}">
                  <a16:creationId xmlns:a16="http://schemas.microsoft.com/office/drawing/2014/main" xmlns="" id="{DD87FE82-6593-44AD-9578-8149ED9F942F}"/>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41">
              <a:extLst>
                <a:ext uri="{FF2B5EF4-FFF2-40B4-BE49-F238E27FC236}">
                  <a16:creationId xmlns:a16="http://schemas.microsoft.com/office/drawing/2014/main" xmlns="" id="{3C247E97-6320-44D6-B10A-2D2C2610F2CD}"/>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42">
              <a:extLst>
                <a:ext uri="{FF2B5EF4-FFF2-40B4-BE49-F238E27FC236}">
                  <a16:creationId xmlns:a16="http://schemas.microsoft.com/office/drawing/2014/main" xmlns="" id="{2B1E0062-9250-4813-8F7A-880A8F25A772}"/>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43">
              <a:extLst>
                <a:ext uri="{FF2B5EF4-FFF2-40B4-BE49-F238E27FC236}">
                  <a16:creationId xmlns:a16="http://schemas.microsoft.com/office/drawing/2014/main" xmlns="" id="{A51F8C61-99ED-42A4-9B0C-045F2E01E8DB}"/>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44">
              <a:extLst>
                <a:ext uri="{FF2B5EF4-FFF2-40B4-BE49-F238E27FC236}">
                  <a16:creationId xmlns:a16="http://schemas.microsoft.com/office/drawing/2014/main" xmlns="" id="{250C48E0-3FFF-4BE8-9192-429DC47C713E}"/>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45">
              <a:extLst>
                <a:ext uri="{FF2B5EF4-FFF2-40B4-BE49-F238E27FC236}">
                  <a16:creationId xmlns:a16="http://schemas.microsoft.com/office/drawing/2014/main" xmlns="" id="{9CEA4D7E-6264-4368-AF1B-78CEC23B7BDE}"/>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46">
              <a:extLst>
                <a:ext uri="{FF2B5EF4-FFF2-40B4-BE49-F238E27FC236}">
                  <a16:creationId xmlns:a16="http://schemas.microsoft.com/office/drawing/2014/main" xmlns="" id="{4FC671C8-8CE9-4025-87A9-D451E66583F8}"/>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47">
              <a:extLst>
                <a:ext uri="{FF2B5EF4-FFF2-40B4-BE49-F238E27FC236}">
                  <a16:creationId xmlns:a16="http://schemas.microsoft.com/office/drawing/2014/main" xmlns="" id="{F588DF15-BD60-4EF7-BAB0-49BA98BF1E51}"/>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48">
              <a:extLst>
                <a:ext uri="{FF2B5EF4-FFF2-40B4-BE49-F238E27FC236}">
                  <a16:creationId xmlns:a16="http://schemas.microsoft.com/office/drawing/2014/main" xmlns="" id="{1B28AB6C-F80E-49AF-8556-2B8FC4D741B1}"/>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0" name="Rectangle 49">
              <a:extLst>
                <a:ext uri="{FF2B5EF4-FFF2-40B4-BE49-F238E27FC236}">
                  <a16:creationId xmlns:a16="http://schemas.microsoft.com/office/drawing/2014/main" xmlns="" id="{68E23767-B52A-434C-8B14-FEBEAB3A3D72}"/>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51" name="Rectangle 50">
              <a:extLst>
                <a:ext uri="{FF2B5EF4-FFF2-40B4-BE49-F238E27FC236}">
                  <a16:creationId xmlns:a16="http://schemas.microsoft.com/office/drawing/2014/main" xmlns="" id="{B33E470D-8EE9-442B-8303-280F3566F14A}"/>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2" name="Rectangle 51">
              <a:extLst>
                <a:ext uri="{FF2B5EF4-FFF2-40B4-BE49-F238E27FC236}">
                  <a16:creationId xmlns:a16="http://schemas.microsoft.com/office/drawing/2014/main" xmlns="" id="{138E7834-16DF-4EC8-99AE-EBF1A4D964E4}"/>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3" name="Rectangle 52">
              <a:extLst>
                <a:ext uri="{FF2B5EF4-FFF2-40B4-BE49-F238E27FC236}">
                  <a16:creationId xmlns:a16="http://schemas.microsoft.com/office/drawing/2014/main" xmlns="" id="{2F14F766-A525-4E2C-95DB-42970F8C072E}"/>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54" name="Rectangle 53">
              <a:extLst>
                <a:ext uri="{FF2B5EF4-FFF2-40B4-BE49-F238E27FC236}">
                  <a16:creationId xmlns:a16="http://schemas.microsoft.com/office/drawing/2014/main" xmlns="" id="{BD122F5E-7683-4948-B3D3-51DD99BDF411}"/>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5" name="Rectangle 54">
              <a:extLst>
                <a:ext uri="{FF2B5EF4-FFF2-40B4-BE49-F238E27FC236}">
                  <a16:creationId xmlns:a16="http://schemas.microsoft.com/office/drawing/2014/main" xmlns="" id="{568902D0-79E7-40FF-A433-EF9423583E40}"/>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56" name="Rectangle 55">
              <a:extLst>
                <a:ext uri="{FF2B5EF4-FFF2-40B4-BE49-F238E27FC236}">
                  <a16:creationId xmlns:a16="http://schemas.microsoft.com/office/drawing/2014/main" xmlns="" id="{0E856463-3463-4224-9420-E8132E4B15AF}"/>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57" name="Rectangle 56">
              <a:extLst>
                <a:ext uri="{FF2B5EF4-FFF2-40B4-BE49-F238E27FC236}">
                  <a16:creationId xmlns:a16="http://schemas.microsoft.com/office/drawing/2014/main" xmlns="" id="{117E500C-88F0-4DC1-824E-616FE9E5794E}"/>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58" name="Rectangle 57">
              <a:extLst>
                <a:ext uri="{FF2B5EF4-FFF2-40B4-BE49-F238E27FC236}">
                  <a16:creationId xmlns:a16="http://schemas.microsoft.com/office/drawing/2014/main" xmlns="" id="{F34FEC19-E77D-4271-9F04-C7C3B3224428}"/>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59" name="Rectangle 58">
              <a:extLst>
                <a:ext uri="{FF2B5EF4-FFF2-40B4-BE49-F238E27FC236}">
                  <a16:creationId xmlns:a16="http://schemas.microsoft.com/office/drawing/2014/main" xmlns="" id="{83D20BED-A985-4A12-B910-064D4343A433}"/>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60" name="Rectangle 59">
            <a:extLst>
              <a:ext uri="{FF2B5EF4-FFF2-40B4-BE49-F238E27FC236}">
                <a16:creationId xmlns:a16="http://schemas.microsoft.com/office/drawing/2014/main" xmlns="" id="{68C4FDB2-A951-4848-A884-2A2E28CBB1FC}"/>
              </a:ext>
            </a:extLst>
          </p:cNvPr>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rgbClr val="00B0F0"/>
                  </a:solidFill>
                  <a:prstDash val="solid"/>
                </a:ln>
                <a:solidFill>
                  <a:srgbClr val="00B0F0"/>
                </a:solidFill>
                <a:latin typeface="Times New Roman" panose="02020603050405020304" pitchFamily="18" charset="0"/>
                <a:cs typeface="Times New Roman" panose="02020603050405020304" pitchFamily="18" charset="0"/>
              </a:rPr>
              <a:t>TẠM BIỆT VÀ HẸN GẶP LẠI</a:t>
            </a:r>
          </a:p>
        </p:txBody>
      </p:sp>
      <p:pic>
        <p:nvPicPr>
          <p:cNvPr id="61" name="图片 14">
            <a:extLst>
              <a:ext uri="{FF2B5EF4-FFF2-40B4-BE49-F238E27FC236}">
                <a16:creationId xmlns:a16="http://schemas.microsoft.com/office/drawing/2014/main" xmlns="" id="{14DA71EA-5206-4D1E-9CEF-17F5EA3BC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118164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24A52D-6033-44D8-B396-4E1A33C3527A}"/>
              </a:ext>
            </a:extLst>
          </p:cNvPr>
          <p:cNvSpPr/>
          <p:nvPr/>
        </p:nvSpPr>
        <p:spPr>
          <a:xfrm>
            <a:off x="1236291" y="378129"/>
            <a:ext cx="10505135" cy="1523494"/>
          </a:xfrm>
          <a:prstGeom prst="rect">
            <a:avLst/>
          </a:prstGeom>
        </p:spPr>
        <p:txBody>
          <a:bodyPr wrap="square">
            <a:spAutoFit/>
          </a:bodyPr>
          <a:lstStyle/>
          <a:p>
            <a:pPr algn="just" defTabSz="342900">
              <a:lnSpc>
                <a:spcPct val="135000"/>
              </a:lnSpc>
            </a:pPr>
            <a:r>
              <a:rPr lang="en-US" sz="2400">
                <a:latin typeface="UTM Avo" panose="02040603050506020204" pitchFamily="18" charset="0"/>
              </a:rPr>
              <a:t>Trong các loại biểu đồ (biểu đồ tranh, biểu đồ cột và biểu đồ hình quạt tròn), loại biểu đồ nào thích hợp để biểu diễn bảng số liệu thống kê bên dưới?</a:t>
            </a:r>
            <a:endParaRPr lang="vi-VN" sz="3200">
              <a:latin typeface="UTM Avo" panose="020406030505060202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xmlns="" id="{D771FC22-4DEC-4E52-926D-190D014A226E}"/>
              </a:ext>
            </a:extLst>
          </p:cNvPr>
          <p:cNvGraphicFramePr>
            <a:graphicFrameLocks noGrp="1"/>
          </p:cNvGraphicFramePr>
          <p:nvPr>
            <p:extLst>
              <p:ext uri="{D42A27DB-BD31-4B8C-83A1-F6EECF244321}">
                <p14:modId xmlns:p14="http://schemas.microsoft.com/office/powerpoint/2010/main" val="2308519050"/>
              </p:ext>
            </p:extLst>
          </p:nvPr>
        </p:nvGraphicFramePr>
        <p:xfrm>
          <a:off x="1974574" y="2037522"/>
          <a:ext cx="8852451" cy="2782955"/>
        </p:xfrm>
        <a:graphic>
          <a:graphicData uri="http://schemas.openxmlformats.org/drawingml/2006/table">
            <a:tbl>
              <a:tblPr firstRow="1" firstCol="1" bandRow="1">
                <a:tableStyleId>{00A15C55-8517-42AA-B614-E9B94910E393}</a:tableStyleId>
              </a:tblPr>
              <a:tblGrid>
                <a:gridCol w="1466547">
                  <a:extLst>
                    <a:ext uri="{9D8B030D-6E8A-4147-A177-3AD203B41FA5}">
                      <a16:colId xmlns:a16="http://schemas.microsoft.com/office/drawing/2014/main" xmlns="" val="180841089"/>
                    </a:ext>
                  </a:extLst>
                </a:gridCol>
                <a:gridCol w="1452824">
                  <a:extLst>
                    <a:ext uri="{9D8B030D-6E8A-4147-A177-3AD203B41FA5}">
                      <a16:colId xmlns:a16="http://schemas.microsoft.com/office/drawing/2014/main" xmlns="" val="1604490627"/>
                    </a:ext>
                  </a:extLst>
                </a:gridCol>
                <a:gridCol w="1452824">
                  <a:extLst>
                    <a:ext uri="{9D8B030D-6E8A-4147-A177-3AD203B41FA5}">
                      <a16:colId xmlns:a16="http://schemas.microsoft.com/office/drawing/2014/main" xmlns="" val="573450059"/>
                    </a:ext>
                  </a:extLst>
                </a:gridCol>
                <a:gridCol w="1452824">
                  <a:extLst>
                    <a:ext uri="{9D8B030D-6E8A-4147-A177-3AD203B41FA5}">
                      <a16:colId xmlns:a16="http://schemas.microsoft.com/office/drawing/2014/main" xmlns="" val="2623080934"/>
                    </a:ext>
                  </a:extLst>
                </a:gridCol>
                <a:gridCol w="1500851">
                  <a:extLst>
                    <a:ext uri="{9D8B030D-6E8A-4147-A177-3AD203B41FA5}">
                      <a16:colId xmlns:a16="http://schemas.microsoft.com/office/drawing/2014/main" xmlns="" val="1713224702"/>
                    </a:ext>
                  </a:extLst>
                </a:gridCol>
                <a:gridCol w="1526581">
                  <a:extLst>
                    <a:ext uri="{9D8B030D-6E8A-4147-A177-3AD203B41FA5}">
                      <a16:colId xmlns:a16="http://schemas.microsoft.com/office/drawing/2014/main" xmlns="" val="2143117362"/>
                    </a:ext>
                  </a:extLst>
                </a:gridCol>
              </a:tblGrid>
              <a:tr h="1113182">
                <a:tc gridSpan="6">
                  <a:txBody>
                    <a:bodyPr/>
                    <a:lstStyle/>
                    <a:p>
                      <a:pPr algn="ctr"/>
                      <a:r>
                        <a:rPr lang="en-US" sz="2400">
                          <a:effectLst/>
                          <a:latin typeface="UTM Avo" panose="02040603050506020204" pitchFamily="18" charset="0"/>
                        </a:rPr>
                        <a:t>Tỉ lệ phần trăm xếp loại học lực học sinh lớp 7A</a:t>
                      </a:r>
                      <a:endParaRPr lang="en-US" sz="2400">
                        <a:effectLst/>
                        <a:latin typeface="UTM Avo" panose="020406030505060202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2196486"/>
                  </a:ext>
                </a:extLst>
              </a:tr>
              <a:tr h="1113182">
                <a:tc>
                  <a:txBody>
                    <a:bodyPr/>
                    <a:lstStyle/>
                    <a:p>
                      <a:pPr algn="ctr"/>
                      <a:r>
                        <a:rPr lang="en-US" sz="2400">
                          <a:effectLst/>
                          <a:latin typeface="UTM Avo" panose="02040603050506020204" pitchFamily="18" charset="0"/>
                        </a:rPr>
                        <a:t>Loại</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Tốt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Khá</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Đạt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Chưa đạt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Tổng</a:t>
                      </a:r>
                      <a:endParaRPr lang="en-US" sz="2400" b="1">
                        <a:effectLst/>
                        <a:latin typeface="UTM Avo" panose="020406030505060202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2441510"/>
                  </a:ext>
                </a:extLst>
              </a:tr>
              <a:tr h="556591">
                <a:tc>
                  <a:txBody>
                    <a:bodyPr/>
                    <a:lstStyle/>
                    <a:p>
                      <a:pPr algn="ctr"/>
                      <a:r>
                        <a:rPr lang="en-US" sz="2400">
                          <a:effectLst/>
                          <a:latin typeface="UTM Avo" panose="02040603050506020204" pitchFamily="18" charset="0"/>
                        </a:rPr>
                        <a:t>Tỉ lệ</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10%</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55%</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30%</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5%</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100%</a:t>
                      </a:r>
                      <a:endParaRPr lang="en-US" sz="2400">
                        <a:effectLst/>
                        <a:latin typeface="UTM Avo" panose="020406030505060202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092778309"/>
                  </a:ext>
                </a:extLst>
              </a:tr>
            </a:tbl>
          </a:graphicData>
        </a:graphic>
      </p:graphicFrame>
      <p:pic>
        <p:nvPicPr>
          <p:cNvPr id="13" name="Picture 12">
            <a:extLst>
              <a:ext uri="{FF2B5EF4-FFF2-40B4-BE49-F238E27FC236}">
                <a16:creationId xmlns:a16="http://schemas.microsoft.com/office/drawing/2014/main" xmlns="" id="{8E7EA800-D8E1-4261-831E-B95F36A5A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76" y="523904"/>
            <a:ext cx="857250" cy="857250"/>
          </a:xfrm>
          <a:prstGeom prst="rect">
            <a:avLst/>
          </a:prstGeom>
        </p:spPr>
      </p:pic>
    </p:spTree>
    <p:extLst>
      <p:ext uri="{BB962C8B-B14F-4D97-AF65-F5344CB8AC3E}">
        <p14:creationId xmlns:p14="http://schemas.microsoft.com/office/powerpoint/2010/main" val="61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A13521-4779-4DF7-90BB-706D5FC8EA02}"/>
              </a:ext>
            </a:extLst>
          </p:cNvPr>
          <p:cNvSpPr/>
          <p:nvPr/>
        </p:nvSpPr>
        <p:spPr>
          <a:xfrm>
            <a:off x="614526" y="292955"/>
            <a:ext cx="8211146" cy="658065"/>
          </a:xfrm>
          <a:prstGeom prst="rect">
            <a:avLst/>
          </a:prstGeom>
        </p:spPr>
        <p:txBody>
          <a:bodyPr wrap="square">
            <a:spAutoFit/>
          </a:bodyPr>
          <a:lstStyle/>
          <a:p>
            <a:pPr defTabSz="342900">
              <a:lnSpc>
                <a:spcPct val="150000"/>
              </a:lnSpc>
            </a:pPr>
            <a:r>
              <a:rPr lang="en-US" sz="2800" b="1">
                <a:solidFill>
                  <a:srgbClr val="F03C69"/>
                </a:solidFill>
                <a:latin typeface="UTM Avo" panose="02040603050506020204" pitchFamily="18" charset="0"/>
                <a:cs typeface="Times New Roman" panose="02020603050405020304" pitchFamily="18" charset="0"/>
              </a:rPr>
              <a:t>1. ÔN TẬP VỀ BIỂU ĐỒ HÌNH QUẠT TRÒN</a:t>
            </a:r>
            <a:endParaRPr lang="vi-VN" sz="2800" b="1">
              <a:solidFill>
                <a:srgbClr val="F03C69"/>
              </a:solidFill>
              <a:cs typeface="Times New Roman" panose="02020603050405020304" pitchFamily="18" charset="0"/>
            </a:endParaRPr>
          </a:p>
        </p:txBody>
      </p:sp>
      <p:grpSp>
        <p:nvGrpSpPr>
          <p:cNvPr id="6" name="Group 5">
            <a:extLst>
              <a:ext uri="{FF2B5EF4-FFF2-40B4-BE49-F238E27FC236}">
                <a16:creationId xmlns:a16="http://schemas.microsoft.com/office/drawing/2014/main" xmlns="" id="{A0E8F563-FBA0-442F-9CC2-BB1CEBE92704}"/>
              </a:ext>
            </a:extLst>
          </p:cNvPr>
          <p:cNvGrpSpPr/>
          <p:nvPr/>
        </p:nvGrpSpPr>
        <p:grpSpPr>
          <a:xfrm>
            <a:off x="539882" y="1233295"/>
            <a:ext cx="10824275" cy="4703694"/>
            <a:chOff x="1493519" y="4014646"/>
            <a:chExt cx="10824275" cy="2355674"/>
          </a:xfrm>
        </p:grpSpPr>
        <p:sp>
          <p:nvSpPr>
            <p:cNvPr id="8" name="Rectangle: Rounded Corners 7">
              <a:extLst>
                <a:ext uri="{FF2B5EF4-FFF2-40B4-BE49-F238E27FC236}">
                  <a16:creationId xmlns:a16="http://schemas.microsoft.com/office/drawing/2014/main" xmlns="" id="{E21D46F7-A38E-45BC-9D30-065CC1C0A529}"/>
                </a:ext>
              </a:extLst>
            </p:cNvPr>
            <p:cNvSpPr/>
            <p:nvPr/>
          </p:nvSpPr>
          <p:spPr>
            <a:xfrm>
              <a:off x="1493519" y="4034139"/>
              <a:ext cx="3343005" cy="569960"/>
            </a:xfrm>
            <a:prstGeom prst="roundRect">
              <a:avLst>
                <a:gd name="adj" fmla="val 2496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90EF6F41-2915-473B-9E75-A21529F04D05}"/>
                </a:ext>
              </a:extLst>
            </p:cNvPr>
            <p:cNvSpPr/>
            <p:nvPr/>
          </p:nvSpPr>
          <p:spPr>
            <a:xfrm>
              <a:off x="1493519" y="4270852"/>
              <a:ext cx="10824275" cy="2099468"/>
            </a:xfrm>
            <a:prstGeom prst="roundRect">
              <a:avLst>
                <a:gd name="adj" fmla="val 1294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8D0F142-773F-4B16-BD32-83445E0B3D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schemeClr val="bg1"/>
                  </a:solidFill>
                  <a:latin typeface="UTM Avo" panose="02040603050506020204" pitchFamily="18" charset="0"/>
                  <a:cs typeface="Times New Roman" panose="02020603050405020304" pitchFamily="18" charset="0"/>
                </a:rPr>
                <a:t>Hoạt động khám phá</a:t>
              </a:r>
              <a:endParaRPr lang="vi-VN" sz="2000" b="1">
                <a:solidFill>
                  <a:schemeClr val="bg1"/>
                </a:solidFill>
                <a:latin typeface="UTM Avo" panose="020406030505060202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xmlns="" id="{130E036C-7A9D-4FC0-BA52-9CD73D6416CE}"/>
              </a:ext>
            </a:extLst>
          </p:cNvPr>
          <p:cNvSpPr/>
          <p:nvPr/>
        </p:nvSpPr>
        <p:spPr>
          <a:xfrm>
            <a:off x="1490400" y="1858047"/>
            <a:ext cx="3704400" cy="1024896"/>
          </a:xfrm>
          <a:prstGeom prst="rect">
            <a:avLst/>
          </a:prstGeom>
        </p:spPr>
        <p:txBody>
          <a:bodyPr wrap="square">
            <a:spAutoFit/>
          </a:bodyPr>
          <a:lstStyle/>
          <a:p>
            <a:pPr algn="just" defTabSz="342900">
              <a:lnSpc>
                <a:spcPct val="135000"/>
              </a:lnSpc>
            </a:pPr>
            <a:r>
              <a:rPr lang="en-US" sz="2400">
                <a:latin typeface="UTM Avo" panose="02040603050506020204" pitchFamily="18" charset="0"/>
              </a:rPr>
              <a:t>Biểu đồ bên cho ta biết các thông tin gì?</a:t>
            </a:r>
            <a:endParaRPr lang="vi-VN" sz="2800">
              <a:solidFill>
                <a:srgbClr val="000000"/>
              </a:solidFill>
              <a:latin typeface="UTM Avo" panose="02040603050506020204" pitchFamily="18" charset="0"/>
              <a:cs typeface="Times New Roman" panose="02020603050405020304" pitchFamily="18" charset="0"/>
            </a:endParaRPr>
          </a:p>
        </p:txBody>
      </p:sp>
      <p:graphicFrame>
        <p:nvGraphicFramePr>
          <p:cNvPr id="19" name="Chart 18">
            <a:extLst>
              <a:ext uri="{FF2B5EF4-FFF2-40B4-BE49-F238E27FC236}">
                <a16:creationId xmlns:a16="http://schemas.microsoft.com/office/drawing/2014/main" xmlns="" id="{469F731B-1821-40E9-9AE5-0A49C25441C0}"/>
              </a:ext>
            </a:extLst>
          </p:cNvPr>
          <p:cNvGraphicFramePr>
            <a:graphicFrameLocks/>
          </p:cNvGraphicFramePr>
          <p:nvPr>
            <p:extLst>
              <p:ext uri="{D42A27DB-BD31-4B8C-83A1-F6EECF244321}">
                <p14:modId xmlns:p14="http://schemas.microsoft.com/office/powerpoint/2010/main" val="2630671838"/>
              </p:ext>
            </p:extLst>
          </p:nvPr>
        </p:nvGraphicFramePr>
        <p:xfrm>
          <a:off x="5088835" y="1832425"/>
          <a:ext cx="5998266" cy="3985282"/>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a:extLst>
              <a:ext uri="{FF2B5EF4-FFF2-40B4-BE49-F238E27FC236}">
                <a16:creationId xmlns:a16="http://schemas.microsoft.com/office/drawing/2014/main" xmlns="" id="{DB52714B-E5DF-4A68-A391-735D0FB75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50" y="1970421"/>
            <a:ext cx="857250" cy="857250"/>
          </a:xfrm>
          <a:prstGeom prst="rect">
            <a:avLst/>
          </a:prstGeom>
        </p:spPr>
      </p:pic>
    </p:spTree>
    <p:extLst>
      <p:ext uri="{BB962C8B-B14F-4D97-AF65-F5344CB8AC3E}">
        <p14:creationId xmlns:p14="http://schemas.microsoft.com/office/powerpoint/2010/main" val="209957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1" uiExpand="1" build="allAtOnce"/>
      <p:bldGraphic spid="1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7A95454-AD7A-4B54-A31E-F3546A9EE377}"/>
              </a:ext>
            </a:extLst>
          </p:cNvPr>
          <p:cNvGrpSpPr/>
          <p:nvPr/>
        </p:nvGrpSpPr>
        <p:grpSpPr>
          <a:xfrm>
            <a:off x="193532" y="650331"/>
            <a:ext cx="11839441" cy="5293830"/>
            <a:chOff x="1493519" y="4014646"/>
            <a:chExt cx="10824275" cy="2355674"/>
          </a:xfrm>
        </p:grpSpPr>
        <p:sp>
          <p:nvSpPr>
            <p:cNvPr id="7" name="Rectangle: Rounded Corners 6">
              <a:extLst>
                <a:ext uri="{FF2B5EF4-FFF2-40B4-BE49-F238E27FC236}">
                  <a16:creationId xmlns:a16="http://schemas.microsoft.com/office/drawing/2014/main" xmlns="" id="{338F3DED-7C63-4053-AD11-559D4BD383EC}"/>
                </a:ext>
              </a:extLst>
            </p:cNvPr>
            <p:cNvSpPr/>
            <p:nvPr/>
          </p:nvSpPr>
          <p:spPr>
            <a:xfrm>
              <a:off x="1493519" y="4034139"/>
              <a:ext cx="3343005" cy="569960"/>
            </a:xfrm>
            <a:prstGeom prst="roundRect">
              <a:avLst>
                <a:gd name="adj" fmla="val 2496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522D10C-F3E4-4FC9-9CBA-9E3F2C3A6051}"/>
                </a:ext>
              </a:extLst>
            </p:cNvPr>
            <p:cNvSpPr/>
            <p:nvPr/>
          </p:nvSpPr>
          <p:spPr>
            <a:xfrm>
              <a:off x="1493519" y="4270852"/>
              <a:ext cx="10824275" cy="2099468"/>
            </a:xfrm>
            <a:prstGeom prst="roundRect">
              <a:avLst>
                <a:gd name="adj" fmla="val 1294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9E3D85A-DA1A-4F8E-AB1C-778510D6D7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schemeClr val="bg1"/>
                  </a:solidFill>
                  <a:latin typeface="UTM Avo" panose="02040603050506020204" pitchFamily="18" charset="0"/>
                  <a:cs typeface="Times New Roman" panose="02020603050405020304" pitchFamily="18" charset="0"/>
                </a:rPr>
                <a:t>Hoạt động khám phá</a:t>
              </a:r>
              <a:endParaRPr lang="vi-VN" sz="2000" b="1">
                <a:solidFill>
                  <a:schemeClr val="bg1"/>
                </a:solidFill>
                <a:latin typeface="UTM Avo" panose="02040603050506020204" pitchFamily="18" charset="0"/>
                <a:cs typeface="Times New Roman" panose="02020603050405020304" pitchFamily="18" charset="0"/>
              </a:endParaRPr>
            </a:p>
          </p:txBody>
        </p:sp>
      </p:grpSp>
      <p:graphicFrame>
        <p:nvGraphicFramePr>
          <p:cNvPr id="19" name="Chart 18">
            <a:extLst>
              <a:ext uri="{FF2B5EF4-FFF2-40B4-BE49-F238E27FC236}">
                <a16:creationId xmlns:a16="http://schemas.microsoft.com/office/drawing/2014/main" xmlns="" id="{469F731B-1821-40E9-9AE5-0A49C25441C0}"/>
              </a:ext>
            </a:extLst>
          </p:cNvPr>
          <p:cNvGraphicFramePr>
            <a:graphicFrameLocks/>
          </p:cNvGraphicFramePr>
          <p:nvPr>
            <p:extLst>
              <p:ext uri="{D42A27DB-BD31-4B8C-83A1-F6EECF244321}">
                <p14:modId xmlns:p14="http://schemas.microsoft.com/office/powerpoint/2010/main" val="693144511"/>
              </p:ext>
            </p:extLst>
          </p:nvPr>
        </p:nvGraphicFramePr>
        <p:xfrm>
          <a:off x="6626087" y="1681871"/>
          <a:ext cx="5140170" cy="380651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xmlns="" id="{B24CE64F-AA90-416A-9E9F-142682F82373}"/>
              </a:ext>
            </a:extLst>
          </p:cNvPr>
          <p:cNvSpPr txBox="1"/>
          <p:nvPr/>
        </p:nvSpPr>
        <p:spPr>
          <a:xfrm>
            <a:off x="291549" y="1471819"/>
            <a:ext cx="6096000" cy="927946"/>
          </a:xfrm>
          <a:prstGeom prst="rect">
            <a:avLst/>
          </a:prstGeom>
          <a:noFill/>
        </p:spPr>
        <p:txBody>
          <a:bodyPr wrap="square">
            <a:spAutoFit/>
          </a:bodyPr>
          <a:lstStyle/>
          <a:p>
            <a:pPr algn="just">
              <a:lnSpc>
                <a:spcPct val="120000"/>
              </a:lnSpc>
            </a:pPr>
            <a:r>
              <a:rPr lang="en-US" sz="2400">
                <a:effectLst/>
                <a:latin typeface="UTM Avo" panose="02040603050506020204" pitchFamily="18" charset="0"/>
                <a:ea typeface="Times New Roman" panose="02020603050405020304" pitchFamily="18" charset="0"/>
              </a:rPr>
              <a:t>Biểu đồ cho ta biết các thông tin được ghi trong bảng dữ liệu sau:</a:t>
            </a:r>
          </a:p>
        </p:txBody>
      </p:sp>
      <p:graphicFrame>
        <p:nvGraphicFramePr>
          <p:cNvPr id="3" name="Table 2">
            <a:extLst>
              <a:ext uri="{FF2B5EF4-FFF2-40B4-BE49-F238E27FC236}">
                <a16:creationId xmlns:a16="http://schemas.microsoft.com/office/drawing/2014/main" xmlns="" id="{A409D34C-BD72-41B7-8A55-232BB0A5BA6C}"/>
              </a:ext>
            </a:extLst>
          </p:cNvPr>
          <p:cNvGraphicFramePr>
            <a:graphicFrameLocks noGrp="1"/>
          </p:cNvGraphicFramePr>
          <p:nvPr>
            <p:extLst>
              <p:ext uri="{D42A27DB-BD31-4B8C-83A1-F6EECF244321}">
                <p14:modId xmlns:p14="http://schemas.microsoft.com/office/powerpoint/2010/main" val="3147449483"/>
              </p:ext>
            </p:extLst>
          </p:nvPr>
        </p:nvGraphicFramePr>
        <p:xfrm>
          <a:off x="425743" y="2633719"/>
          <a:ext cx="6457156" cy="2358888"/>
        </p:xfrm>
        <a:graphic>
          <a:graphicData uri="http://schemas.openxmlformats.org/drawingml/2006/table">
            <a:tbl>
              <a:tblPr firstRow="1" firstCol="1" bandRow="1">
                <a:tableStyleId>{5C22544A-7EE6-4342-B048-85BDC9FD1C3A}</a:tableStyleId>
              </a:tblPr>
              <a:tblGrid>
                <a:gridCol w="1279446">
                  <a:extLst>
                    <a:ext uri="{9D8B030D-6E8A-4147-A177-3AD203B41FA5}">
                      <a16:colId xmlns:a16="http://schemas.microsoft.com/office/drawing/2014/main" xmlns="" val="1392166151"/>
                    </a:ext>
                  </a:extLst>
                </a:gridCol>
                <a:gridCol w="1303416">
                  <a:extLst>
                    <a:ext uri="{9D8B030D-6E8A-4147-A177-3AD203B41FA5}">
                      <a16:colId xmlns:a16="http://schemas.microsoft.com/office/drawing/2014/main" xmlns="" val="3723315705"/>
                    </a:ext>
                  </a:extLst>
                </a:gridCol>
                <a:gridCol w="1256974">
                  <a:extLst>
                    <a:ext uri="{9D8B030D-6E8A-4147-A177-3AD203B41FA5}">
                      <a16:colId xmlns:a16="http://schemas.microsoft.com/office/drawing/2014/main" xmlns="" val="1481571754"/>
                    </a:ext>
                  </a:extLst>
                </a:gridCol>
                <a:gridCol w="1382820">
                  <a:extLst>
                    <a:ext uri="{9D8B030D-6E8A-4147-A177-3AD203B41FA5}">
                      <a16:colId xmlns:a16="http://schemas.microsoft.com/office/drawing/2014/main" xmlns="" val="2190407094"/>
                    </a:ext>
                  </a:extLst>
                </a:gridCol>
                <a:gridCol w="1234500">
                  <a:extLst>
                    <a:ext uri="{9D8B030D-6E8A-4147-A177-3AD203B41FA5}">
                      <a16:colId xmlns:a16="http://schemas.microsoft.com/office/drawing/2014/main" xmlns="" val="1862432887"/>
                    </a:ext>
                  </a:extLst>
                </a:gridCol>
              </a:tblGrid>
              <a:tr h="786296">
                <a:tc gridSpan="5">
                  <a:txBody>
                    <a:bodyPr/>
                    <a:lstStyle/>
                    <a:p>
                      <a:pPr algn="ctr"/>
                      <a:r>
                        <a:rPr lang="en-US" sz="2000">
                          <a:effectLst/>
                          <a:latin typeface="UTM Avo" panose="02040603050506020204" pitchFamily="18" charset="0"/>
                        </a:rPr>
                        <a:t>Tỉ lệ phần trăm thành phần của đất tốt cho cây trồng</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30441392"/>
                  </a:ext>
                </a:extLst>
              </a:tr>
              <a:tr h="1179444">
                <a:tc>
                  <a:txBody>
                    <a:bodyPr/>
                    <a:lstStyle/>
                    <a:p>
                      <a:pPr algn="ctr"/>
                      <a:r>
                        <a:rPr lang="en-US" sz="2000">
                          <a:effectLst/>
                          <a:latin typeface="UTM Avo" panose="02040603050506020204" pitchFamily="18" charset="0"/>
                        </a:rPr>
                        <a:t>Thành phần</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pPr algn="ctr"/>
                      <a:r>
                        <a:rPr lang="en-US" sz="2000" b="1">
                          <a:effectLst/>
                          <a:latin typeface="UTM Avo" panose="02040603050506020204" pitchFamily="18" charset="0"/>
                        </a:rPr>
                        <a:t>Không khí</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Nước</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Chất khoáng</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Chất mùn</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359714705"/>
                  </a:ext>
                </a:extLst>
              </a:tr>
              <a:tr h="393148">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35%</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5%</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21209811"/>
                  </a:ext>
                </a:extLst>
              </a:tr>
            </a:tbl>
          </a:graphicData>
        </a:graphic>
      </p:graphicFrame>
    </p:spTree>
    <p:extLst>
      <p:ext uri="{BB962C8B-B14F-4D97-AF65-F5344CB8AC3E}">
        <p14:creationId xmlns:p14="http://schemas.microsoft.com/office/powerpoint/2010/main" val="4067324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B01AA7BB-C6C5-4F03-AA5F-9426F64D40A4}"/>
              </a:ext>
            </a:extLst>
          </p:cNvPr>
          <p:cNvSpPr/>
          <p:nvPr/>
        </p:nvSpPr>
        <p:spPr>
          <a:xfrm>
            <a:off x="806105" y="515955"/>
            <a:ext cx="10932971" cy="222724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a:solidFill>
                <a:schemeClr val="tx1"/>
              </a:solidFill>
              <a:effectLst/>
              <a:latin typeface="UTM Avo" panose="020406030505060202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xmlns="" id="{C7DDBA83-8292-48ED-A291-C63AFC2CB88B}"/>
              </a:ext>
            </a:extLst>
          </p:cNvPr>
          <p:cNvSpPr/>
          <p:nvPr/>
        </p:nvSpPr>
        <p:spPr>
          <a:xfrm>
            <a:off x="1163500" y="570765"/>
            <a:ext cx="10598525"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6D568D24-8C76-46BB-B5B1-43ED7B9A0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5" y="294103"/>
            <a:ext cx="857250" cy="857250"/>
          </a:xfrm>
          <a:prstGeom prst="rect">
            <a:avLst/>
          </a:prstGeom>
        </p:spPr>
      </p:pic>
      <p:sp>
        <p:nvSpPr>
          <p:cNvPr id="11" name="Rectangle: Rounded Corners 10">
            <a:extLst>
              <a:ext uri="{FF2B5EF4-FFF2-40B4-BE49-F238E27FC236}">
                <a16:creationId xmlns:a16="http://schemas.microsoft.com/office/drawing/2014/main" xmlns="" id="{D2A5AF4E-DDC7-4CF2-A335-36D1FF2FAD86}"/>
              </a:ext>
            </a:extLst>
          </p:cNvPr>
          <p:cNvSpPr/>
          <p:nvPr/>
        </p:nvSpPr>
        <p:spPr>
          <a:xfrm>
            <a:off x="841920" y="3104679"/>
            <a:ext cx="10932970" cy="3110588"/>
          </a:xfrm>
          <a:prstGeom prst="roundRect">
            <a:avLst/>
          </a:prstGeom>
          <a:solidFill>
            <a:srgbClr val="B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a:solidFill>
                <a:schemeClr val="tx1"/>
              </a:solidFill>
              <a:effectLst/>
              <a:latin typeface="UTM Avo" panose="020406030505060202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AC691711-A0C0-4F77-BD04-332402672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69" y="3011917"/>
            <a:ext cx="857250" cy="857250"/>
          </a:xfrm>
          <a:prstGeom prst="rect">
            <a:avLst/>
          </a:prstGeom>
        </p:spPr>
      </p:pic>
      <p:sp>
        <p:nvSpPr>
          <p:cNvPr id="2" name="TextBox 1">
            <a:extLst>
              <a:ext uri="{FF2B5EF4-FFF2-40B4-BE49-F238E27FC236}">
                <a16:creationId xmlns:a16="http://schemas.microsoft.com/office/drawing/2014/main" xmlns="" id="{D1DDA631-3D41-4B66-A91B-8F16C903FA0D}"/>
              </a:ext>
            </a:extLst>
          </p:cNvPr>
          <p:cNvSpPr txBox="1"/>
          <p:nvPr/>
        </p:nvSpPr>
        <p:spPr>
          <a:xfrm>
            <a:off x="969030" y="608110"/>
            <a:ext cx="10607119" cy="2042932"/>
          </a:xfrm>
          <a:prstGeom prst="rect">
            <a:avLst/>
          </a:prstGeom>
          <a:noFill/>
        </p:spPr>
        <p:txBody>
          <a:bodyPr wrap="square" rtlCol="0">
            <a:spAutoFit/>
          </a:bodyPr>
          <a:lstStyle/>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Để biểu thị tỉ lệ phần trăm của từng loại số liệu so với toàn thể, ta thường sử dụng biểu đồ hình quạt tròn. </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Đó là biểu đồ có dạng hình tròn được chia thành các hình quạt. </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Tỉ số diện tích của từng hình quạt so với cả hình tròn biểu thị tỉ lệ phần trăm của từng số liệu tương ứng.</a:t>
            </a:r>
          </a:p>
        </p:txBody>
      </p:sp>
      <p:sp>
        <p:nvSpPr>
          <p:cNvPr id="3" name="TextBox 2">
            <a:extLst>
              <a:ext uri="{FF2B5EF4-FFF2-40B4-BE49-F238E27FC236}">
                <a16:creationId xmlns:a16="http://schemas.microsoft.com/office/drawing/2014/main" xmlns="" id="{A60A930D-8F2E-4050-ADEB-7CEA319B06BD}"/>
              </a:ext>
            </a:extLst>
          </p:cNvPr>
          <p:cNvSpPr txBox="1"/>
          <p:nvPr/>
        </p:nvSpPr>
        <p:spPr>
          <a:xfrm>
            <a:off x="976490" y="3200236"/>
            <a:ext cx="10762586" cy="2843151"/>
          </a:xfrm>
          <a:prstGeom prst="rect">
            <a:avLst/>
          </a:prstGeom>
          <a:noFill/>
        </p:spPr>
        <p:txBody>
          <a:bodyPr wrap="square" rtlCol="0">
            <a:spAutoFit/>
          </a:bodyPr>
          <a:lstStyle/>
          <a:p>
            <a:pPr algn="just">
              <a:lnSpc>
                <a:spcPct val="130000"/>
              </a:lnSpc>
            </a:pPr>
            <a:r>
              <a:rPr lang="en-US" sz="2000" b="1">
                <a:solidFill>
                  <a:schemeClr val="tx1"/>
                </a:solidFill>
                <a:effectLst/>
                <a:latin typeface="UTM Avo" panose="02040603050506020204" pitchFamily="18" charset="0"/>
                <a:ea typeface="Times New Roman" panose="02020603050405020304" pitchFamily="18" charset="0"/>
              </a:rPr>
              <a:t>Đọc biểu đồ hình quạt tròn</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Để đọc một biểu đồ hình quạt tròn, ta cần thực hiện như sau:</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Xác định số đối tượng được biểu thị bằng cách đếm số hình quạt có trong hình tròn.</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Đọc ghi chú của biểu đồ để biết tên các đối tượng.</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Xác định tỉ lệ phần trăm của từng đối tượng so với toàn thể bằng cách đọc số ghi trên biểu đồ.</a:t>
            </a:r>
          </a:p>
        </p:txBody>
      </p:sp>
    </p:spTree>
    <p:extLst>
      <p:ext uri="{BB962C8B-B14F-4D97-AF65-F5344CB8AC3E}">
        <p14:creationId xmlns:p14="http://schemas.microsoft.com/office/powerpoint/2010/main" val="11668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1EDEA8-9C8B-4179-88FC-1BEDCA4D9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sp>
        <p:nvSpPr>
          <p:cNvPr id="12" name="TextBox 11">
            <a:extLst>
              <a:ext uri="{FF2B5EF4-FFF2-40B4-BE49-F238E27FC236}">
                <a16:creationId xmlns:a16="http://schemas.microsoft.com/office/drawing/2014/main" xmlns="" id="{BCD0F7F3-9ADE-4A39-A483-531D2A343492}"/>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a16="http://schemas.microsoft.com/office/drawing/2014/main" xmlns="" id="{AE61B3A3-0F85-4B89-B554-D03F23C0D08E}"/>
              </a:ext>
            </a:extLst>
          </p:cNvPr>
          <p:cNvSpPr txBox="1"/>
          <p:nvPr/>
        </p:nvSpPr>
        <p:spPr>
          <a:xfrm>
            <a:off x="304800" y="1351848"/>
            <a:ext cx="5347252" cy="1472711"/>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Hãy đọc các thông tin từ biểu đồ bên và lập bảng thống kê tương ứng.</a:t>
            </a:r>
            <a:endParaRPr lang="en-US" sz="2400">
              <a:latin typeface="UTM Avo" panose="02040603050506020204" pitchFamily="18" charset="0"/>
            </a:endParaRPr>
          </a:p>
        </p:txBody>
      </p:sp>
      <p:graphicFrame>
        <p:nvGraphicFramePr>
          <p:cNvPr id="16" name="Chart 15">
            <a:extLst>
              <a:ext uri="{FF2B5EF4-FFF2-40B4-BE49-F238E27FC236}">
                <a16:creationId xmlns:a16="http://schemas.microsoft.com/office/drawing/2014/main" xmlns="" id="{D9C9BC09-769C-4370-A264-56B90B082212}"/>
              </a:ext>
            </a:extLst>
          </p:cNvPr>
          <p:cNvGraphicFramePr>
            <a:graphicFrameLocks/>
          </p:cNvGraphicFramePr>
          <p:nvPr>
            <p:extLst>
              <p:ext uri="{D42A27DB-BD31-4B8C-83A1-F6EECF244321}">
                <p14:modId xmlns:p14="http://schemas.microsoft.com/office/powerpoint/2010/main" val="2934933182"/>
              </p:ext>
            </p:extLst>
          </p:nvPr>
        </p:nvGraphicFramePr>
        <p:xfrm>
          <a:off x="5652052" y="1472358"/>
          <a:ext cx="6539948" cy="46084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16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1EDEA8-9C8B-4179-88FC-1BEDCA4D9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sp>
        <p:nvSpPr>
          <p:cNvPr id="12" name="TextBox 11">
            <a:extLst>
              <a:ext uri="{FF2B5EF4-FFF2-40B4-BE49-F238E27FC236}">
                <a16:creationId xmlns:a16="http://schemas.microsoft.com/office/drawing/2014/main" xmlns="" id="{BCD0F7F3-9ADE-4A39-A483-531D2A343492}"/>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a16="http://schemas.microsoft.com/office/drawing/2014/main" xmlns="" id="{AE61B3A3-0F85-4B89-B554-D03F23C0D08E}"/>
              </a:ext>
            </a:extLst>
          </p:cNvPr>
          <p:cNvSpPr txBox="1"/>
          <p:nvPr/>
        </p:nvSpPr>
        <p:spPr>
          <a:xfrm>
            <a:off x="304800" y="1351848"/>
            <a:ext cx="5347252" cy="992579"/>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Biểu đồ cho ta biết các thông tin được ghi trong bảng dữ liệu sau:</a:t>
            </a:r>
          </a:p>
        </p:txBody>
      </p:sp>
      <p:graphicFrame>
        <p:nvGraphicFramePr>
          <p:cNvPr id="16" name="Chart 15">
            <a:extLst>
              <a:ext uri="{FF2B5EF4-FFF2-40B4-BE49-F238E27FC236}">
                <a16:creationId xmlns:a16="http://schemas.microsoft.com/office/drawing/2014/main" xmlns="" id="{D9C9BC09-769C-4370-A264-56B90B082212}"/>
              </a:ext>
            </a:extLst>
          </p:cNvPr>
          <p:cNvGraphicFramePr>
            <a:graphicFrameLocks/>
          </p:cNvGraphicFramePr>
          <p:nvPr>
            <p:extLst>
              <p:ext uri="{D42A27DB-BD31-4B8C-83A1-F6EECF244321}">
                <p14:modId xmlns:p14="http://schemas.microsoft.com/office/powerpoint/2010/main" val="2833851217"/>
              </p:ext>
            </p:extLst>
          </p:nvPr>
        </p:nvGraphicFramePr>
        <p:xfrm>
          <a:off x="6844747" y="1848137"/>
          <a:ext cx="5347253" cy="3974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xmlns="" id="{93D75640-C3FD-4F89-B6BF-B0CF05568769}"/>
              </a:ext>
            </a:extLst>
          </p:cNvPr>
          <p:cNvGraphicFramePr>
            <a:graphicFrameLocks noGrp="1"/>
          </p:cNvGraphicFramePr>
          <p:nvPr>
            <p:extLst>
              <p:ext uri="{D42A27DB-BD31-4B8C-83A1-F6EECF244321}">
                <p14:modId xmlns:p14="http://schemas.microsoft.com/office/powerpoint/2010/main" val="29447319"/>
              </p:ext>
            </p:extLst>
          </p:nvPr>
        </p:nvGraphicFramePr>
        <p:xfrm>
          <a:off x="185531" y="2555346"/>
          <a:ext cx="6771863" cy="2950805"/>
        </p:xfrm>
        <a:graphic>
          <a:graphicData uri="http://schemas.openxmlformats.org/drawingml/2006/table">
            <a:tbl>
              <a:tblPr firstRow="1" firstCol="1" bandRow="1">
                <a:tableStyleId>{5C22544A-7EE6-4342-B048-85BDC9FD1C3A}</a:tableStyleId>
              </a:tblPr>
              <a:tblGrid>
                <a:gridCol w="1126352">
                  <a:extLst>
                    <a:ext uri="{9D8B030D-6E8A-4147-A177-3AD203B41FA5}">
                      <a16:colId xmlns:a16="http://schemas.microsoft.com/office/drawing/2014/main" xmlns="" val="327421188"/>
                    </a:ext>
                  </a:extLst>
                </a:gridCol>
                <a:gridCol w="1126352">
                  <a:extLst>
                    <a:ext uri="{9D8B030D-6E8A-4147-A177-3AD203B41FA5}">
                      <a16:colId xmlns:a16="http://schemas.microsoft.com/office/drawing/2014/main" xmlns="" val="3260036935"/>
                    </a:ext>
                  </a:extLst>
                </a:gridCol>
                <a:gridCol w="1126352">
                  <a:extLst>
                    <a:ext uri="{9D8B030D-6E8A-4147-A177-3AD203B41FA5}">
                      <a16:colId xmlns:a16="http://schemas.microsoft.com/office/drawing/2014/main" xmlns="" val="355255662"/>
                    </a:ext>
                  </a:extLst>
                </a:gridCol>
                <a:gridCol w="1132464">
                  <a:extLst>
                    <a:ext uri="{9D8B030D-6E8A-4147-A177-3AD203B41FA5}">
                      <a16:colId xmlns:a16="http://schemas.microsoft.com/office/drawing/2014/main" xmlns="" val="652665329"/>
                    </a:ext>
                  </a:extLst>
                </a:gridCol>
                <a:gridCol w="1132464">
                  <a:extLst>
                    <a:ext uri="{9D8B030D-6E8A-4147-A177-3AD203B41FA5}">
                      <a16:colId xmlns:a16="http://schemas.microsoft.com/office/drawing/2014/main" xmlns="" val="3904453997"/>
                    </a:ext>
                  </a:extLst>
                </a:gridCol>
                <a:gridCol w="1127879">
                  <a:extLst>
                    <a:ext uri="{9D8B030D-6E8A-4147-A177-3AD203B41FA5}">
                      <a16:colId xmlns:a16="http://schemas.microsoft.com/office/drawing/2014/main" xmlns="" val="3156060783"/>
                    </a:ext>
                  </a:extLst>
                </a:gridCol>
              </a:tblGrid>
              <a:tr h="1180322">
                <a:tc gridSpan="6">
                  <a:txBody>
                    <a:bodyPr/>
                    <a:lstStyle/>
                    <a:p>
                      <a:pPr algn="ctr"/>
                      <a:r>
                        <a:rPr lang="en-US" sz="2000">
                          <a:effectLst/>
                          <a:latin typeface="UTM Avo" panose="02040603050506020204" pitchFamily="18" charset="0"/>
                        </a:rPr>
                        <a:t>Tỉ lệ phần trăm học sinh tham gia các môn thể thao của khối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8385416"/>
                  </a:ext>
                </a:extLst>
              </a:tr>
              <a:tr h="1180322">
                <a:tc>
                  <a:txBody>
                    <a:bodyPr/>
                    <a:lstStyle/>
                    <a:p>
                      <a:pPr algn="ctr"/>
                      <a:r>
                        <a:rPr lang="en-US" sz="2000">
                          <a:effectLst/>
                          <a:latin typeface="UTM Avo" panose="02040603050506020204" pitchFamily="18" charset="0"/>
                        </a:rPr>
                        <a:t>Các môn</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a:txBody>
                    <a:bodyPr/>
                    <a:lstStyle/>
                    <a:p>
                      <a:pPr algn="ctr"/>
                      <a:r>
                        <a:rPr lang="en-US" sz="2000" b="1">
                          <a:effectLst/>
                          <a:latin typeface="UTM Avo" panose="02040603050506020204" pitchFamily="18" charset="0"/>
                        </a:rPr>
                        <a:t>Cầu lông</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Đá cầu</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Bóng đá</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Bóng bàn</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Bơi lội</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2346019517"/>
                  </a:ext>
                </a:extLst>
              </a:tr>
              <a:tr h="590161">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a:txBody>
                    <a:bodyPr/>
                    <a:lstStyle/>
                    <a:p>
                      <a:pPr algn="ctr"/>
                      <a:r>
                        <a:rPr lang="en-US" sz="2000">
                          <a:effectLst/>
                          <a:latin typeface="UTM Avo" panose="02040603050506020204" pitchFamily="18" charset="0"/>
                        </a:rPr>
                        <a:t>15%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25%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10%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20%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511811450"/>
                  </a:ext>
                </a:extLst>
              </a:tr>
            </a:tbl>
          </a:graphicData>
        </a:graphic>
      </p:graphicFrame>
    </p:spTree>
    <p:extLst>
      <p:ext uri="{BB962C8B-B14F-4D97-AF65-F5344CB8AC3E}">
        <p14:creationId xmlns:p14="http://schemas.microsoft.com/office/powerpoint/2010/main" val="9124752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graphicFrame>
        <p:nvGraphicFramePr>
          <p:cNvPr id="9" name="Chart 8">
            <a:extLst>
              <a:ext uri="{FF2B5EF4-FFF2-40B4-BE49-F238E27FC236}">
                <a16:creationId xmlns:a16="http://schemas.microsoft.com/office/drawing/2014/main" xmlns="" id="{13CF1660-758B-4621-9FD2-748AD5AD38CB}"/>
              </a:ext>
            </a:extLst>
          </p:cNvPr>
          <p:cNvGraphicFramePr>
            <a:graphicFrameLocks/>
          </p:cNvGraphicFramePr>
          <p:nvPr>
            <p:extLst>
              <p:ext uri="{D42A27DB-BD31-4B8C-83A1-F6EECF244321}">
                <p14:modId xmlns:p14="http://schemas.microsoft.com/office/powerpoint/2010/main" val="1506523717"/>
              </p:ext>
            </p:extLst>
          </p:nvPr>
        </p:nvGraphicFramePr>
        <p:xfrm>
          <a:off x="5539409" y="1140929"/>
          <a:ext cx="6652591" cy="480929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C31EE485-C7E9-4C24-9AA5-99F34F95C734}"/>
              </a:ext>
            </a:extLst>
          </p:cNvPr>
          <p:cNvSpPr txBox="1"/>
          <p:nvPr/>
        </p:nvSpPr>
        <p:spPr>
          <a:xfrm>
            <a:off x="154471" y="1338722"/>
            <a:ext cx="5636729" cy="4353499"/>
          </a:xfrm>
          <a:prstGeom prst="rect">
            <a:avLst/>
          </a:prstGeom>
          <a:noFill/>
        </p:spPr>
        <p:txBody>
          <a:bodyPr wrap="square">
            <a:spAutoFit/>
          </a:bodyPr>
          <a:lstStyle/>
          <a:p>
            <a:pPr algn="just">
              <a:lnSpc>
                <a:spcPct val="130000"/>
              </a:lnSpc>
            </a:pPr>
            <a:r>
              <a:rPr lang="en-US" sz="2400" b="1">
                <a:effectLst/>
                <a:latin typeface="UTM Avo" panose="02040603050506020204" pitchFamily="18" charset="0"/>
                <a:ea typeface="Times New Roman" panose="02020603050405020304" pitchFamily="18" charset="0"/>
              </a:rPr>
              <a:t>Bài toán. </a:t>
            </a:r>
            <a:r>
              <a:rPr lang="en-US" sz="2400">
                <a:effectLst/>
                <a:latin typeface="UTM Avo" panose="02040603050506020204" pitchFamily="18" charset="0"/>
                <a:ea typeface="Times New Roman" panose="02020603050405020304" pitchFamily="18" charset="0"/>
              </a:rPr>
              <a:t>Sử dụng các thông tin từ biểu đồ bên dưới để trả lời các câu hỏi.</a:t>
            </a:r>
          </a:p>
          <a:p>
            <a:pPr algn="just">
              <a:lnSpc>
                <a:spcPct val="130000"/>
              </a:lnSpc>
            </a:pPr>
            <a:r>
              <a:rPr lang="en-US" sz="2400">
                <a:effectLst/>
                <a:latin typeface="UTM Avo" panose="02040603050506020204" pitchFamily="18" charset="0"/>
                <a:ea typeface="Times New Roman" panose="02020603050405020304" pitchFamily="18" charset="0"/>
              </a:rPr>
              <a:t>a. Biểu đồ biểu diễn các thông tin về vấn đề gì?</a:t>
            </a:r>
          </a:p>
          <a:p>
            <a:pPr algn="just">
              <a:lnSpc>
                <a:spcPct val="130000"/>
              </a:lnSpc>
            </a:pPr>
            <a:r>
              <a:rPr lang="en-US" sz="2400">
                <a:effectLst/>
                <a:latin typeface="UTM Avo" panose="02040603050506020204" pitchFamily="18" charset="0"/>
                <a:ea typeface="Times New Roman" panose="02020603050405020304" pitchFamily="18" charset="0"/>
              </a:rPr>
              <a:t>b. Có bao nhiêu đối tượng được biểu diễn?</a:t>
            </a:r>
          </a:p>
          <a:p>
            <a:pPr algn="just">
              <a:lnSpc>
                <a:spcPct val="130000"/>
              </a:lnSpc>
            </a:pPr>
            <a:r>
              <a:rPr lang="en-US" sz="2400">
                <a:effectLst/>
                <a:latin typeface="UTM Avo" panose="02040603050506020204" pitchFamily="18" charset="0"/>
                <a:ea typeface="Times New Roman" panose="02020603050405020304" pitchFamily="18" charset="0"/>
              </a:rPr>
              <a:t>c. Tỉ lệ phần trăm của mỗi đối tượng so với toàn thể?</a:t>
            </a:r>
          </a:p>
        </p:txBody>
      </p:sp>
    </p:spTree>
    <p:extLst>
      <p:ext uri="{BB962C8B-B14F-4D97-AF65-F5344CB8AC3E}">
        <p14:creationId xmlns:p14="http://schemas.microsoft.com/office/powerpoint/2010/main" val="30026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graphicFrame>
        <p:nvGraphicFramePr>
          <p:cNvPr id="9" name="Chart 8">
            <a:extLst>
              <a:ext uri="{FF2B5EF4-FFF2-40B4-BE49-F238E27FC236}">
                <a16:creationId xmlns:a16="http://schemas.microsoft.com/office/drawing/2014/main" xmlns="" id="{13CF1660-758B-4621-9FD2-748AD5AD38CB}"/>
              </a:ext>
            </a:extLst>
          </p:cNvPr>
          <p:cNvGraphicFramePr>
            <a:graphicFrameLocks/>
          </p:cNvGraphicFramePr>
          <p:nvPr>
            <p:extLst>
              <p:ext uri="{D42A27DB-BD31-4B8C-83A1-F6EECF244321}">
                <p14:modId xmlns:p14="http://schemas.microsoft.com/office/powerpoint/2010/main" val="994414648"/>
              </p:ext>
            </p:extLst>
          </p:nvPr>
        </p:nvGraphicFramePr>
        <p:xfrm>
          <a:off x="6400802" y="2394502"/>
          <a:ext cx="5791198" cy="442498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C31EE485-C7E9-4C24-9AA5-99F34F95C734}"/>
              </a:ext>
            </a:extLst>
          </p:cNvPr>
          <p:cNvSpPr txBox="1"/>
          <p:nvPr/>
        </p:nvSpPr>
        <p:spPr>
          <a:xfrm>
            <a:off x="154471" y="1338722"/>
            <a:ext cx="6657146" cy="4833631"/>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a. Biểu đồ biểu diễn tỉ số phần trăm các loại trái cây học sinh lớp 7A yêu thích.</a:t>
            </a:r>
          </a:p>
          <a:p>
            <a:pPr algn="just">
              <a:lnSpc>
                <a:spcPct val="130000"/>
              </a:lnSpc>
            </a:pPr>
            <a:r>
              <a:rPr lang="en-US" sz="2400">
                <a:effectLst/>
                <a:latin typeface="UTM Avo" panose="02040603050506020204" pitchFamily="18" charset="0"/>
                <a:ea typeface="Times New Roman" panose="02020603050405020304" pitchFamily="18" charset="0"/>
              </a:rPr>
              <a:t>b. Có 5 đối tượng được biểu diễn.</a:t>
            </a:r>
          </a:p>
          <a:p>
            <a:pPr algn="just">
              <a:lnSpc>
                <a:spcPct val="130000"/>
              </a:lnSpc>
            </a:pPr>
            <a:r>
              <a:rPr lang="en-US" sz="2400">
                <a:effectLst/>
                <a:latin typeface="UTM Avo" panose="02040603050506020204" pitchFamily="18" charset="0"/>
                <a:ea typeface="Times New Roman" panose="02020603050405020304" pitchFamily="18" charset="0"/>
              </a:rPr>
              <a:t>c. Tỉ lệ phần trăm của mỗi đối tượng so với toàn thể:</a:t>
            </a:r>
          </a:p>
          <a:p>
            <a:pPr algn="just">
              <a:lnSpc>
                <a:spcPct val="130000"/>
              </a:lnSpc>
            </a:pPr>
            <a:r>
              <a:rPr lang="en-US" sz="2400">
                <a:effectLst/>
                <a:latin typeface="UTM Avo" panose="02040603050506020204" pitchFamily="18" charset="0"/>
                <a:ea typeface="Times New Roman" panose="02020603050405020304" pitchFamily="18" charset="0"/>
              </a:rPr>
              <a:t>- Cam: 20%;</a:t>
            </a:r>
          </a:p>
          <a:p>
            <a:pPr algn="just">
              <a:lnSpc>
                <a:spcPct val="130000"/>
              </a:lnSpc>
            </a:pPr>
            <a:r>
              <a:rPr lang="en-US" sz="2400">
                <a:effectLst/>
                <a:latin typeface="UTM Avo" panose="02040603050506020204" pitchFamily="18" charset="0"/>
                <a:ea typeface="Times New Roman" panose="02020603050405020304" pitchFamily="18" charset="0"/>
              </a:rPr>
              <a:t>- Dưa hấu: 40%;</a:t>
            </a:r>
          </a:p>
          <a:p>
            <a:pPr algn="just">
              <a:lnSpc>
                <a:spcPct val="130000"/>
              </a:lnSpc>
            </a:pPr>
            <a:r>
              <a:rPr lang="en-US" sz="2400">
                <a:effectLst/>
                <a:latin typeface="UTM Avo" panose="02040603050506020204" pitchFamily="18" charset="0"/>
                <a:ea typeface="Times New Roman" panose="02020603050405020304" pitchFamily="18" charset="0"/>
              </a:rPr>
              <a:t>- Dâu: 10%;</a:t>
            </a:r>
          </a:p>
          <a:p>
            <a:pPr algn="just">
              <a:lnSpc>
                <a:spcPct val="130000"/>
              </a:lnSpc>
            </a:pPr>
            <a:r>
              <a:rPr lang="en-US" sz="2400">
                <a:effectLst/>
                <a:latin typeface="UTM Avo" panose="02040603050506020204" pitchFamily="18" charset="0"/>
                <a:ea typeface="Times New Roman" panose="02020603050405020304" pitchFamily="18" charset="0"/>
              </a:rPr>
              <a:t>- Sầu riêng: 10%;</a:t>
            </a:r>
          </a:p>
          <a:p>
            <a:pPr algn="just">
              <a:lnSpc>
                <a:spcPct val="130000"/>
              </a:lnSpc>
            </a:pPr>
            <a:r>
              <a:rPr lang="en-US" sz="2400">
                <a:effectLst/>
                <a:latin typeface="UTM Avo" panose="02040603050506020204" pitchFamily="18" charset="0"/>
                <a:ea typeface="Times New Roman" panose="02020603050405020304" pitchFamily="18" charset="0"/>
              </a:rPr>
              <a:t>- Xoài: 20%.</a:t>
            </a:r>
            <a:endParaRPr lang="en-US" sz="320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657819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151</TotalTime>
  <Words>679</Words>
  <Application>Microsoft Office PowerPoint</Application>
  <PresentationFormat>Widescreen</PresentationFormat>
  <Paragraphs>114</Paragraphs>
  <Slides>11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微软雅黑</vt:lpstr>
      <vt:lpstr>Wingdings 2</vt:lpstr>
      <vt:lpstr>Trebuchet MS</vt:lpstr>
      <vt:lpstr>iCiel Cadena</vt:lpstr>
      <vt:lpstr>UTM Kabel KT</vt:lpstr>
      <vt:lpstr>UTM Avo</vt:lpstr>
      <vt:lpstr>Wingdings 3</vt:lpstr>
      <vt:lpstr>华文新魏</vt:lpstr>
      <vt:lpstr>Times New Roman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2022-07-15T10:53:15Z</dcterms:created>
  <dcterms:modified xsi:type="dcterms:W3CDTF">2025-01-14T13:20:52Z</dcterms:modified>
</cp:coreProperties>
</file>