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60" r:id="rId3"/>
    <p:sldId id="261" r:id="rId4"/>
    <p:sldId id="259" r:id="rId5"/>
    <p:sldId id="278" r:id="rId6"/>
    <p:sldId id="263" r:id="rId7"/>
    <p:sldId id="279" r:id="rId8"/>
    <p:sldId id="268" r:id="rId9"/>
    <p:sldId id="280" r:id="rId10"/>
    <p:sldId id="269" r:id="rId11"/>
    <p:sldId id="270" r:id="rId12"/>
    <p:sldId id="272" r:id="rId13"/>
    <p:sldId id="274" r:id="rId14"/>
    <p:sldId id="315" r:id="rId15"/>
    <p:sldId id="276" r:id="rId16"/>
    <p:sldId id="282" r:id="rId17"/>
    <p:sldId id="294" r:id="rId18"/>
    <p:sldId id="295" r:id="rId19"/>
    <p:sldId id="296" r:id="rId20"/>
    <p:sldId id="297" r:id="rId21"/>
    <p:sldId id="298" r:id="rId22"/>
    <p:sldId id="299" r:id="rId23"/>
    <p:sldId id="316" r:id="rId24"/>
    <p:sldId id="311" r:id="rId25"/>
    <p:sldId id="312" r:id="rId26"/>
    <p:sldId id="313" r:id="rId27"/>
    <p:sldId id="314" r:id="rId28"/>
    <p:sldId id="301" r:id="rId29"/>
    <p:sldId id="302" r:id="rId30"/>
    <p:sldId id="303" r:id="rId31"/>
    <p:sldId id="304" r:id="rId32"/>
    <p:sldId id="305" r:id="rId33"/>
    <p:sldId id="306" r:id="rId34"/>
    <p:sldId id="307" r:id="rId35"/>
    <p:sldId id="308" r:id="rId36"/>
    <p:sldId id="290" r:id="rId37"/>
    <p:sldId id="30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86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1BC450-4B91-45D3-9A3A-90ACF326D4C2}" type="datetimeFigureOut">
              <a:rPr lang="en-US" smtClean="0"/>
              <a:t>12/15/2023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2CDB07-E1F0-4428-8658-03631E2C2078}" type="slidenum">
              <a:rPr lang="en-US" smtClean="0"/>
              <a:t>‹#›</a:t>
            </a:fld>
            <a:endParaRPr lang="en-US"/>
          </a:p>
        </p:txBody>
      </p:sp>
    </p:spTree>
    <p:extLst>
      <p:ext uri="{BB962C8B-B14F-4D97-AF65-F5344CB8AC3E}">
        <p14:creationId xmlns:p14="http://schemas.microsoft.com/office/powerpoint/2010/main" val="2826761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F1B37D-7D17-41FE-B1B2-5AFBCE103820}"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D33E3-715C-4216-B000-6D122431194A}" type="slidenum">
              <a:rPr lang="en-US" smtClean="0"/>
              <a:t>‹#›</a:t>
            </a:fld>
            <a:endParaRPr lang="en-US"/>
          </a:p>
        </p:txBody>
      </p:sp>
    </p:spTree>
    <p:extLst>
      <p:ext uri="{BB962C8B-B14F-4D97-AF65-F5344CB8AC3E}">
        <p14:creationId xmlns:p14="http://schemas.microsoft.com/office/powerpoint/2010/main" val="559907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1B37D-7D17-41FE-B1B2-5AFBCE103820}"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D33E3-715C-4216-B000-6D122431194A}" type="slidenum">
              <a:rPr lang="en-US" smtClean="0"/>
              <a:t>‹#›</a:t>
            </a:fld>
            <a:endParaRPr lang="en-US"/>
          </a:p>
        </p:txBody>
      </p:sp>
    </p:spTree>
    <p:extLst>
      <p:ext uri="{BB962C8B-B14F-4D97-AF65-F5344CB8AC3E}">
        <p14:creationId xmlns:p14="http://schemas.microsoft.com/office/powerpoint/2010/main" val="45270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1B37D-7D17-41FE-B1B2-5AFBCE103820}"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D33E3-715C-4216-B000-6D122431194A}" type="slidenum">
              <a:rPr lang="en-US" smtClean="0"/>
              <a:t>‹#›</a:t>
            </a:fld>
            <a:endParaRPr lang="en-US"/>
          </a:p>
        </p:txBody>
      </p:sp>
    </p:spTree>
    <p:extLst>
      <p:ext uri="{BB962C8B-B14F-4D97-AF65-F5344CB8AC3E}">
        <p14:creationId xmlns:p14="http://schemas.microsoft.com/office/powerpoint/2010/main" val="857838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noProof="1"/>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3ED14061-592A-45C5-8599-14E6FBA4429B}" type="slidenum">
              <a:rPr lang="en-US" altLang="en-US"/>
              <a:pPr>
                <a:defRPr/>
              </a:pPr>
              <a:t>‹#›</a:t>
            </a:fld>
            <a:endParaRPr lang="en-US" altLang="en-US"/>
          </a:p>
        </p:txBody>
      </p:sp>
    </p:spTree>
    <p:extLst>
      <p:ext uri="{BB962C8B-B14F-4D97-AF65-F5344CB8AC3E}">
        <p14:creationId xmlns:p14="http://schemas.microsoft.com/office/powerpoint/2010/main" val="1048288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36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950967" y="1623233"/>
            <a:ext cx="10290000" cy="45212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Font typeface="Livvic"/>
              <a:buAutoNum type="arabicPeriod"/>
              <a:defRPr sz="1200">
                <a:latin typeface="Montserrat"/>
                <a:ea typeface="Montserrat"/>
                <a:cs typeface="Montserrat"/>
                <a:sym typeface="Montserrat"/>
              </a:defRPr>
            </a:lvl1pPr>
            <a:lvl2pPr marL="914400" lvl="1" indent="-298450" rtl="0">
              <a:spcBef>
                <a:spcPts val="1600"/>
              </a:spcBef>
              <a:spcAft>
                <a:spcPts val="0"/>
              </a:spcAft>
              <a:buSzPts val="1100"/>
              <a:buFont typeface="Roboto Condensed Light"/>
              <a:buAutoNum type="alphaLcPeriod"/>
              <a:defRPr sz="1100"/>
            </a:lvl2pPr>
            <a:lvl3pPr marL="1371600" lvl="2" indent="-298450" rtl="0">
              <a:spcBef>
                <a:spcPts val="1600"/>
              </a:spcBef>
              <a:spcAft>
                <a:spcPts val="0"/>
              </a:spcAft>
              <a:buSzPts val="1100"/>
              <a:buFont typeface="Roboto Condensed Light"/>
              <a:buAutoNum type="romanLcPeriod"/>
              <a:defRPr sz="1100"/>
            </a:lvl3pPr>
            <a:lvl4pPr marL="1828800" lvl="3" indent="-298450" rtl="0">
              <a:spcBef>
                <a:spcPts val="1600"/>
              </a:spcBef>
              <a:spcAft>
                <a:spcPts val="0"/>
              </a:spcAft>
              <a:buSzPts val="1100"/>
              <a:buFont typeface="Roboto Condensed Light"/>
              <a:buAutoNum type="arabicPeriod"/>
              <a:defRPr sz="1100"/>
            </a:lvl4pPr>
            <a:lvl5pPr marL="2286000" lvl="4" indent="-298450" rtl="0">
              <a:spcBef>
                <a:spcPts val="1600"/>
              </a:spcBef>
              <a:spcAft>
                <a:spcPts val="0"/>
              </a:spcAft>
              <a:buSzPts val="1100"/>
              <a:buFont typeface="Roboto Condensed Light"/>
              <a:buAutoNum type="alphaLcPeriod"/>
              <a:defRPr sz="1100"/>
            </a:lvl5pPr>
            <a:lvl6pPr marL="2743200" lvl="5" indent="-298450" rtl="0">
              <a:spcBef>
                <a:spcPts val="1600"/>
              </a:spcBef>
              <a:spcAft>
                <a:spcPts val="0"/>
              </a:spcAft>
              <a:buSzPts val="1100"/>
              <a:buFont typeface="Roboto Condensed Light"/>
              <a:buAutoNum type="romanLcPeriod"/>
              <a:defRPr sz="1100"/>
            </a:lvl6pPr>
            <a:lvl7pPr marL="3200400" lvl="6" indent="-298450" rtl="0">
              <a:spcBef>
                <a:spcPts val="1600"/>
              </a:spcBef>
              <a:spcAft>
                <a:spcPts val="0"/>
              </a:spcAft>
              <a:buSzPts val="1100"/>
              <a:buFont typeface="Roboto Condensed Light"/>
              <a:buAutoNum type="arabicPeriod"/>
              <a:defRPr sz="1100"/>
            </a:lvl7pPr>
            <a:lvl8pPr marL="3657600" lvl="7" indent="-298450" rtl="0">
              <a:spcBef>
                <a:spcPts val="1600"/>
              </a:spcBef>
              <a:spcAft>
                <a:spcPts val="0"/>
              </a:spcAft>
              <a:buSzPts val="1100"/>
              <a:buFont typeface="Roboto Condensed Light"/>
              <a:buAutoNum type="alphaLcPeriod"/>
              <a:defRPr sz="1100"/>
            </a:lvl8pPr>
            <a:lvl9pPr marL="4114800" lvl="8" indent="-298450" rtl="0">
              <a:spcBef>
                <a:spcPts val="1600"/>
              </a:spcBef>
              <a:spcAft>
                <a:spcPts val="1600"/>
              </a:spcAft>
              <a:buSzPts val="1100"/>
              <a:buFont typeface="Roboto Condensed Light"/>
              <a:buAutoNum type="romanLcPeriod"/>
              <a:defRPr sz="1100"/>
            </a:lvl9pPr>
          </a:lstStyle>
          <a:p>
            <a:endParaRPr/>
          </a:p>
        </p:txBody>
      </p:sp>
      <p:sp>
        <p:nvSpPr>
          <p:cNvPr id="360" name="Google Shape;360;p4"/>
          <p:cNvSpPr/>
          <p:nvPr/>
        </p:nvSpPr>
        <p:spPr>
          <a:xfrm rot="10800000" flipH="1">
            <a:off x="880242" y="396141"/>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4"/>
          <p:cNvSpPr/>
          <p:nvPr/>
        </p:nvSpPr>
        <p:spPr>
          <a:xfrm rot="10800000" flipH="1">
            <a:off x="1334" y="335135"/>
            <a:ext cx="3600933" cy="2633"/>
          </a:xfrm>
          <a:custGeom>
            <a:avLst/>
            <a:gdLst/>
            <a:ahLst/>
            <a:cxnLst/>
            <a:rect l="l" t="t" r="r" b="b"/>
            <a:pathLst>
              <a:path w="108028" h="79" extrusionOk="0">
                <a:moveTo>
                  <a:pt x="0" y="0"/>
                </a:moveTo>
                <a:lnTo>
                  <a:pt x="100841" y="56"/>
                </a:lnTo>
                <a:lnTo>
                  <a:pt x="108028" y="79"/>
                </a:lnTo>
              </a:path>
            </a:pathLst>
          </a:custGeom>
          <a:noFill/>
          <a:ln w="19050" cap="flat" cmpd="sng">
            <a:solidFill>
              <a:schemeClr val="lt2"/>
            </a:solidFill>
            <a:prstDash val="solid"/>
            <a:round/>
            <a:headEnd type="none" w="med" len="med"/>
            <a:tailEnd type="oval" w="med" len="med"/>
          </a:ln>
        </p:spPr>
      </p:sp>
      <p:sp>
        <p:nvSpPr>
          <p:cNvPr id="362" name="Google Shape;362;p4"/>
          <p:cNvSpPr/>
          <p:nvPr/>
        </p:nvSpPr>
        <p:spPr>
          <a:xfrm flipH="1">
            <a:off x="10583533" y="6439635"/>
            <a:ext cx="1608467" cy="300333"/>
          </a:xfrm>
          <a:custGeom>
            <a:avLst/>
            <a:gdLst/>
            <a:ahLst/>
            <a:cxnLst/>
            <a:rect l="l" t="t" r="r" b="b"/>
            <a:pathLst>
              <a:path w="48254" h="9010" extrusionOk="0">
                <a:moveTo>
                  <a:pt x="0" y="9010"/>
                </a:moveTo>
                <a:lnTo>
                  <a:pt x="10812" y="0"/>
                </a:lnTo>
                <a:lnTo>
                  <a:pt x="48254" y="0"/>
                </a:lnTo>
              </a:path>
            </a:pathLst>
          </a:custGeom>
          <a:noFill/>
          <a:ln w="19050" cap="flat" cmpd="sng">
            <a:solidFill>
              <a:schemeClr val="lt2"/>
            </a:solidFill>
            <a:prstDash val="solid"/>
            <a:round/>
            <a:headEnd type="none" w="med" len="med"/>
            <a:tailEnd type="oval" w="med" len="med"/>
          </a:ln>
        </p:spPr>
      </p:sp>
      <p:sp>
        <p:nvSpPr>
          <p:cNvPr id="363" name="Google Shape;363;p4"/>
          <p:cNvSpPr/>
          <p:nvPr/>
        </p:nvSpPr>
        <p:spPr>
          <a:xfrm rot="10800000" flipH="1">
            <a:off x="11286367" y="6537183"/>
            <a:ext cx="202800" cy="202800"/>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4"/>
          <p:cNvSpPr/>
          <p:nvPr/>
        </p:nvSpPr>
        <p:spPr>
          <a:xfrm rot="10800000" flipH="1">
            <a:off x="11670028" y="6210957"/>
            <a:ext cx="90000" cy="90000"/>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65" name="Google Shape;365;p4"/>
          <p:cNvGrpSpPr/>
          <p:nvPr/>
        </p:nvGrpSpPr>
        <p:grpSpPr>
          <a:xfrm>
            <a:off x="1984554" y="6370078"/>
            <a:ext cx="202897" cy="202867"/>
            <a:chOff x="810321" y="2832391"/>
            <a:chExt cx="266457" cy="266416"/>
          </a:xfrm>
        </p:grpSpPr>
        <p:sp>
          <p:nvSpPr>
            <p:cNvPr id="366" name="Google Shape;36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4" name="Google Shape;384;p4"/>
          <p:cNvSpPr/>
          <p:nvPr/>
        </p:nvSpPr>
        <p:spPr>
          <a:xfrm rot="10800000" flipH="1">
            <a:off x="2" y="6306768"/>
            <a:ext cx="1461833" cy="265967"/>
          </a:xfrm>
          <a:custGeom>
            <a:avLst/>
            <a:gdLst/>
            <a:ahLst/>
            <a:cxnLst/>
            <a:rect l="l" t="t" r="r" b="b"/>
            <a:pathLst>
              <a:path w="43855" h="7979" extrusionOk="0">
                <a:moveTo>
                  <a:pt x="0" y="0"/>
                </a:moveTo>
                <a:lnTo>
                  <a:pt x="31366" y="0"/>
                </a:lnTo>
                <a:lnTo>
                  <a:pt x="43855" y="7979"/>
                </a:lnTo>
              </a:path>
            </a:pathLst>
          </a:custGeom>
          <a:noFill/>
          <a:ln w="19050" cap="flat" cmpd="sng">
            <a:solidFill>
              <a:schemeClr val="lt2"/>
            </a:solidFill>
            <a:prstDash val="solid"/>
            <a:round/>
            <a:headEnd type="none" w="med" len="med"/>
            <a:tailEnd type="oval" w="med" len="med"/>
          </a:ln>
        </p:spPr>
      </p:sp>
      <p:grpSp>
        <p:nvGrpSpPr>
          <p:cNvPr id="385" name="Google Shape;385;p4"/>
          <p:cNvGrpSpPr/>
          <p:nvPr/>
        </p:nvGrpSpPr>
        <p:grpSpPr>
          <a:xfrm>
            <a:off x="441513" y="6143565"/>
            <a:ext cx="191720" cy="204331"/>
            <a:chOff x="461025" y="2465625"/>
            <a:chExt cx="170650" cy="181875"/>
          </a:xfrm>
        </p:grpSpPr>
        <p:sp>
          <p:nvSpPr>
            <p:cNvPr id="386" name="Google Shape;386;p4"/>
            <p:cNvSpPr/>
            <p:nvPr/>
          </p:nvSpPr>
          <p:spPr>
            <a:xfrm>
              <a:off x="546475" y="2465625"/>
              <a:ext cx="25" cy="90800"/>
            </a:xfrm>
            <a:custGeom>
              <a:avLst/>
              <a:gdLst/>
              <a:ahLst/>
              <a:cxnLst/>
              <a:rect l="l" t="t" r="r" b="b"/>
              <a:pathLst>
                <a:path w="1" h="3632" fill="none" extrusionOk="0">
                  <a:moveTo>
                    <a:pt x="1" y="0"/>
                  </a:moveTo>
                  <a:lnTo>
                    <a:pt x="1" y="363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4"/>
            <p:cNvSpPr/>
            <p:nvPr/>
          </p:nvSpPr>
          <p:spPr>
            <a:xfrm>
              <a:off x="546475" y="2477450"/>
              <a:ext cx="33450" cy="33725"/>
            </a:xfrm>
            <a:custGeom>
              <a:avLst/>
              <a:gdLst/>
              <a:ahLst/>
              <a:cxnLst/>
              <a:rect l="l" t="t" r="r" b="b"/>
              <a:pathLst>
                <a:path w="1338" h="1349" fill="none" extrusionOk="0">
                  <a:moveTo>
                    <a:pt x="1" y="1349"/>
                  </a:moveTo>
                  <a:lnTo>
                    <a:pt x="1337"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4"/>
            <p:cNvSpPr/>
            <p:nvPr/>
          </p:nvSpPr>
          <p:spPr>
            <a:xfrm>
              <a:off x="512775" y="2477450"/>
              <a:ext cx="33725" cy="33725"/>
            </a:xfrm>
            <a:custGeom>
              <a:avLst/>
              <a:gdLst/>
              <a:ahLst/>
              <a:cxnLst/>
              <a:rect l="l" t="t" r="r" b="b"/>
              <a:pathLst>
                <a:path w="1349" h="1349" fill="none" extrusionOk="0">
                  <a:moveTo>
                    <a:pt x="1349" y="1349"/>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4"/>
            <p:cNvSpPr/>
            <p:nvPr/>
          </p:nvSpPr>
          <p:spPr>
            <a:xfrm>
              <a:off x="467525" y="2511150"/>
              <a:ext cx="78975" cy="45275"/>
            </a:xfrm>
            <a:custGeom>
              <a:avLst/>
              <a:gdLst/>
              <a:ahLst/>
              <a:cxnLst/>
              <a:rect l="l" t="t" r="r" b="b"/>
              <a:pathLst>
                <a:path w="3159" h="1811" fill="none" extrusionOk="0">
                  <a:moveTo>
                    <a:pt x="0" y="1"/>
                  </a:moveTo>
                  <a:lnTo>
                    <a:pt x="3159"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4"/>
            <p:cNvSpPr/>
            <p:nvPr/>
          </p:nvSpPr>
          <p:spPr>
            <a:xfrm>
              <a:off x="494725" y="2487800"/>
              <a:ext cx="12450" cy="46150"/>
            </a:xfrm>
            <a:custGeom>
              <a:avLst/>
              <a:gdLst/>
              <a:ahLst/>
              <a:cxnLst/>
              <a:rect l="l" t="t" r="r" b="b"/>
              <a:pathLst>
                <a:path w="498" h="1846" fill="none" extrusionOk="0">
                  <a:moveTo>
                    <a:pt x="497" y="1846"/>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4"/>
            <p:cNvSpPr/>
            <p:nvPr/>
          </p:nvSpPr>
          <p:spPr>
            <a:xfrm>
              <a:off x="461025" y="2533925"/>
              <a:ext cx="46150" cy="12150"/>
            </a:xfrm>
            <a:custGeom>
              <a:avLst/>
              <a:gdLst/>
              <a:ahLst/>
              <a:cxnLst/>
              <a:rect l="l" t="t" r="r" b="b"/>
              <a:pathLst>
                <a:path w="1846" h="486" fill="none" extrusionOk="0">
                  <a:moveTo>
                    <a:pt x="1845" y="1"/>
                  </a:moveTo>
                  <a:lnTo>
                    <a:pt x="0"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4"/>
            <p:cNvSpPr/>
            <p:nvPr/>
          </p:nvSpPr>
          <p:spPr>
            <a:xfrm>
              <a:off x="467525" y="2556400"/>
              <a:ext cx="78975" cy="45575"/>
            </a:xfrm>
            <a:custGeom>
              <a:avLst/>
              <a:gdLst/>
              <a:ahLst/>
              <a:cxnLst/>
              <a:rect l="l" t="t" r="r" b="b"/>
              <a:pathLst>
                <a:path w="3159" h="1823" fill="none" extrusionOk="0">
                  <a:moveTo>
                    <a:pt x="0" y="1822"/>
                  </a:moveTo>
                  <a:lnTo>
                    <a:pt x="3159"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4"/>
            <p:cNvSpPr/>
            <p:nvPr/>
          </p:nvSpPr>
          <p:spPr>
            <a:xfrm>
              <a:off x="461025" y="2567050"/>
              <a:ext cx="46150" cy="12150"/>
            </a:xfrm>
            <a:custGeom>
              <a:avLst/>
              <a:gdLst/>
              <a:ahLst/>
              <a:cxnLst/>
              <a:rect l="l" t="t" r="r" b="b"/>
              <a:pathLst>
                <a:path w="1846" h="486" fill="none" extrusionOk="0">
                  <a:moveTo>
                    <a:pt x="1845" y="485"/>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4"/>
            <p:cNvSpPr/>
            <p:nvPr/>
          </p:nvSpPr>
          <p:spPr>
            <a:xfrm>
              <a:off x="494725" y="2579175"/>
              <a:ext cx="12450" cy="45850"/>
            </a:xfrm>
            <a:custGeom>
              <a:avLst/>
              <a:gdLst/>
              <a:ahLst/>
              <a:cxnLst/>
              <a:rect l="l" t="t" r="r" b="b"/>
              <a:pathLst>
                <a:path w="498" h="1834" fill="none" extrusionOk="0">
                  <a:moveTo>
                    <a:pt x="497" y="0"/>
                  </a:moveTo>
                  <a:lnTo>
                    <a:pt x="1"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4"/>
            <p:cNvSpPr/>
            <p:nvPr/>
          </p:nvSpPr>
          <p:spPr>
            <a:xfrm>
              <a:off x="546475" y="2556400"/>
              <a:ext cx="25" cy="91100"/>
            </a:xfrm>
            <a:custGeom>
              <a:avLst/>
              <a:gdLst/>
              <a:ahLst/>
              <a:cxnLst/>
              <a:rect l="l" t="t" r="r" b="b"/>
              <a:pathLst>
                <a:path w="1" h="3644" fill="none" extrusionOk="0">
                  <a:moveTo>
                    <a:pt x="1" y="3644"/>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4"/>
            <p:cNvSpPr/>
            <p:nvPr/>
          </p:nvSpPr>
          <p:spPr>
            <a:xfrm>
              <a:off x="512775" y="2601950"/>
              <a:ext cx="33725" cy="33725"/>
            </a:xfrm>
            <a:custGeom>
              <a:avLst/>
              <a:gdLst/>
              <a:ahLst/>
              <a:cxnLst/>
              <a:rect l="l" t="t" r="r" b="b"/>
              <a:pathLst>
                <a:path w="1349" h="1349" fill="none" extrusionOk="0">
                  <a:moveTo>
                    <a:pt x="1349" y="0"/>
                  </a:moveTo>
                  <a:lnTo>
                    <a:pt x="0"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4"/>
            <p:cNvSpPr/>
            <p:nvPr/>
          </p:nvSpPr>
          <p:spPr>
            <a:xfrm>
              <a:off x="546475" y="2601950"/>
              <a:ext cx="33450" cy="33725"/>
            </a:xfrm>
            <a:custGeom>
              <a:avLst/>
              <a:gdLst/>
              <a:ahLst/>
              <a:cxnLst/>
              <a:rect l="l" t="t" r="r" b="b"/>
              <a:pathLst>
                <a:path w="1338" h="1349" fill="none" extrusionOk="0">
                  <a:moveTo>
                    <a:pt x="1" y="0"/>
                  </a:moveTo>
                  <a:lnTo>
                    <a:pt x="1337"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4"/>
            <p:cNvSpPr/>
            <p:nvPr/>
          </p:nvSpPr>
          <p:spPr>
            <a:xfrm>
              <a:off x="546475" y="2556400"/>
              <a:ext cx="78700" cy="45575"/>
            </a:xfrm>
            <a:custGeom>
              <a:avLst/>
              <a:gdLst/>
              <a:ahLst/>
              <a:cxnLst/>
              <a:rect l="l" t="t" r="r" b="b"/>
              <a:pathLst>
                <a:path w="3148" h="1823" fill="none" extrusionOk="0">
                  <a:moveTo>
                    <a:pt x="3147" y="1822"/>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4"/>
            <p:cNvSpPr/>
            <p:nvPr/>
          </p:nvSpPr>
          <p:spPr>
            <a:xfrm>
              <a:off x="585800" y="2579175"/>
              <a:ext cx="12150" cy="45850"/>
            </a:xfrm>
            <a:custGeom>
              <a:avLst/>
              <a:gdLst/>
              <a:ahLst/>
              <a:cxnLst/>
              <a:rect l="l" t="t" r="r" b="b"/>
              <a:pathLst>
                <a:path w="486" h="1834" fill="none" extrusionOk="0">
                  <a:moveTo>
                    <a:pt x="1" y="0"/>
                  </a:moveTo>
                  <a:lnTo>
                    <a:pt x="486"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4"/>
            <p:cNvSpPr/>
            <p:nvPr/>
          </p:nvSpPr>
          <p:spPr>
            <a:xfrm>
              <a:off x="585800" y="2567050"/>
              <a:ext cx="45875" cy="12150"/>
            </a:xfrm>
            <a:custGeom>
              <a:avLst/>
              <a:gdLst/>
              <a:ahLst/>
              <a:cxnLst/>
              <a:rect l="l" t="t" r="r" b="b"/>
              <a:pathLst>
                <a:path w="1835" h="486" fill="none" extrusionOk="0">
                  <a:moveTo>
                    <a:pt x="1" y="485"/>
                  </a:moveTo>
                  <a:lnTo>
                    <a:pt x="1834"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4"/>
            <p:cNvSpPr/>
            <p:nvPr/>
          </p:nvSpPr>
          <p:spPr>
            <a:xfrm>
              <a:off x="546475" y="2511150"/>
              <a:ext cx="78700" cy="45275"/>
            </a:xfrm>
            <a:custGeom>
              <a:avLst/>
              <a:gdLst/>
              <a:ahLst/>
              <a:cxnLst/>
              <a:rect l="l" t="t" r="r" b="b"/>
              <a:pathLst>
                <a:path w="3148" h="1811" fill="none" extrusionOk="0">
                  <a:moveTo>
                    <a:pt x="3147" y="1"/>
                  </a:moveTo>
                  <a:lnTo>
                    <a:pt x="1"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4"/>
            <p:cNvSpPr/>
            <p:nvPr/>
          </p:nvSpPr>
          <p:spPr>
            <a:xfrm>
              <a:off x="585800" y="2533925"/>
              <a:ext cx="45875" cy="12150"/>
            </a:xfrm>
            <a:custGeom>
              <a:avLst/>
              <a:gdLst/>
              <a:ahLst/>
              <a:cxnLst/>
              <a:rect l="l" t="t" r="r" b="b"/>
              <a:pathLst>
                <a:path w="1835" h="486" fill="none" extrusionOk="0">
                  <a:moveTo>
                    <a:pt x="1" y="1"/>
                  </a:moveTo>
                  <a:lnTo>
                    <a:pt x="1834"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4"/>
            <p:cNvSpPr/>
            <p:nvPr/>
          </p:nvSpPr>
          <p:spPr>
            <a:xfrm>
              <a:off x="585800" y="2487800"/>
              <a:ext cx="12150" cy="46150"/>
            </a:xfrm>
            <a:custGeom>
              <a:avLst/>
              <a:gdLst/>
              <a:ahLst/>
              <a:cxnLst/>
              <a:rect l="l" t="t" r="r" b="b"/>
              <a:pathLst>
                <a:path w="486" h="1846" fill="none" extrusionOk="0">
                  <a:moveTo>
                    <a:pt x="1" y="1846"/>
                  </a:moveTo>
                  <a:lnTo>
                    <a:pt x="486"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04" name="Google Shape;404;p4"/>
          <p:cNvSpPr/>
          <p:nvPr/>
        </p:nvSpPr>
        <p:spPr>
          <a:xfrm rot="10800000" flipH="1">
            <a:off x="1651133" y="6370067"/>
            <a:ext cx="412800" cy="412800"/>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05" name="Google Shape;405;p4"/>
          <p:cNvGrpSpPr/>
          <p:nvPr/>
        </p:nvGrpSpPr>
        <p:grpSpPr>
          <a:xfrm>
            <a:off x="11822570" y="203412"/>
            <a:ext cx="202897" cy="202867"/>
            <a:chOff x="810321" y="2832391"/>
            <a:chExt cx="266457" cy="266416"/>
          </a:xfrm>
        </p:grpSpPr>
        <p:sp>
          <p:nvSpPr>
            <p:cNvPr id="406" name="Google Shape;40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24" name="Google Shape;424;p4"/>
          <p:cNvSpPr/>
          <p:nvPr/>
        </p:nvSpPr>
        <p:spPr>
          <a:xfrm rot="10800000" flipH="1">
            <a:off x="9415202" y="2"/>
            <a:ext cx="2189433" cy="337767"/>
          </a:xfrm>
          <a:custGeom>
            <a:avLst/>
            <a:gdLst/>
            <a:ahLst/>
            <a:cxnLst/>
            <a:rect l="l" t="t" r="r" b="b"/>
            <a:pathLst>
              <a:path w="65683" h="10133" extrusionOk="0">
                <a:moveTo>
                  <a:pt x="0" y="0"/>
                </a:moveTo>
                <a:lnTo>
                  <a:pt x="54952" y="221"/>
                </a:lnTo>
                <a:lnTo>
                  <a:pt x="65683" y="10133"/>
                </a:lnTo>
              </a:path>
            </a:pathLst>
          </a:custGeom>
          <a:noFill/>
          <a:ln w="9525" cap="flat" cmpd="sng">
            <a:solidFill>
              <a:schemeClr val="lt2"/>
            </a:solidFill>
            <a:prstDash val="dash"/>
            <a:round/>
            <a:headEnd type="none" w="med" len="med"/>
            <a:tailEnd type="none" w="med" len="med"/>
          </a:ln>
        </p:spPr>
      </p:sp>
      <p:sp>
        <p:nvSpPr>
          <p:cNvPr id="425" name="Google Shape;425;p4"/>
          <p:cNvSpPr/>
          <p:nvPr/>
        </p:nvSpPr>
        <p:spPr>
          <a:xfrm rot="10800000" flipH="1">
            <a:off x="11489151" y="203400"/>
            <a:ext cx="412800" cy="412800"/>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4"/>
          <p:cNvSpPr/>
          <p:nvPr/>
        </p:nvSpPr>
        <p:spPr>
          <a:xfrm rot="10800000" flipH="1">
            <a:off x="9686844" y="249474"/>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7950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1B37D-7D17-41FE-B1B2-5AFBCE103820}"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D33E3-715C-4216-B000-6D122431194A}" type="slidenum">
              <a:rPr lang="en-US" smtClean="0"/>
              <a:t>‹#›</a:t>
            </a:fld>
            <a:endParaRPr lang="en-US"/>
          </a:p>
        </p:txBody>
      </p:sp>
    </p:spTree>
    <p:extLst>
      <p:ext uri="{BB962C8B-B14F-4D97-AF65-F5344CB8AC3E}">
        <p14:creationId xmlns:p14="http://schemas.microsoft.com/office/powerpoint/2010/main" val="3110756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F1B37D-7D17-41FE-B1B2-5AFBCE103820}"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D33E3-715C-4216-B000-6D122431194A}" type="slidenum">
              <a:rPr lang="en-US" smtClean="0"/>
              <a:t>‹#›</a:t>
            </a:fld>
            <a:endParaRPr lang="en-US"/>
          </a:p>
        </p:txBody>
      </p:sp>
    </p:spTree>
    <p:extLst>
      <p:ext uri="{BB962C8B-B14F-4D97-AF65-F5344CB8AC3E}">
        <p14:creationId xmlns:p14="http://schemas.microsoft.com/office/powerpoint/2010/main" val="1857127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F1B37D-7D17-41FE-B1B2-5AFBCE103820}"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D33E3-715C-4216-B000-6D122431194A}" type="slidenum">
              <a:rPr lang="en-US" smtClean="0"/>
              <a:t>‹#›</a:t>
            </a:fld>
            <a:endParaRPr lang="en-US"/>
          </a:p>
        </p:txBody>
      </p:sp>
    </p:spTree>
    <p:extLst>
      <p:ext uri="{BB962C8B-B14F-4D97-AF65-F5344CB8AC3E}">
        <p14:creationId xmlns:p14="http://schemas.microsoft.com/office/powerpoint/2010/main" val="974675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F1B37D-7D17-41FE-B1B2-5AFBCE103820}" type="datetimeFigureOut">
              <a:rPr lang="en-US" smtClean="0"/>
              <a:t>12/15/2023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D33E3-715C-4216-B000-6D122431194A}" type="slidenum">
              <a:rPr lang="en-US" smtClean="0"/>
              <a:t>‹#›</a:t>
            </a:fld>
            <a:endParaRPr lang="en-US"/>
          </a:p>
        </p:txBody>
      </p:sp>
    </p:spTree>
    <p:extLst>
      <p:ext uri="{BB962C8B-B14F-4D97-AF65-F5344CB8AC3E}">
        <p14:creationId xmlns:p14="http://schemas.microsoft.com/office/powerpoint/2010/main" val="907780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F1B37D-7D17-41FE-B1B2-5AFBCE103820}" type="datetimeFigureOut">
              <a:rPr lang="en-US" smtClean="0"/>
              <a:t>12/15/2023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D33E3-715C-4216-B000-6D122431194A}" type="slidenum">
              <a:rPr lang="en-US" smtClean="0"/>
              <a:t>‹#›</a:t>
            </a:fld>
            <a:endParaRPr lang="en-US"/>
          </a:p>
        </p:txBody>
      </p:sp>
    </p:spTree>
    <p:extLst>
      <p:ext uri="{BB962C8B-B14F-4D97-AF65-F5344CB8AC3E}">
        <p14:creationId xmlns:p14="http://schemas.microsoft.com/office/powerpoint/2010/main" val="2754490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B37D-7D17-41FE-B1B2-5AFBCE103820}" type="datetimeFigureOut">
              <a:rPr lang="en-US" smtClean="0"/>
              <a:t>12/15/2023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D33E3-715C-4216-B000-6D122431194A}" type="slidenum">
              <a:rPr lang="en-US" smtClean="0"/>
              <a:t>‹#›</a:t>
            </a:fld>
            <a:endParaRPr lang="en-US"/>
          </a:p>
        </p:txBody>
      </p:sp>
    </p:spTree>
    <p:extLst>
      <p:ext uri="{BB962C8B-B14F-4D97-AF65-F5344CB8AC3E}">
        <p14:creationId xmlns:p14="http://schemas.microsoft.com/office/powerpoint/2010/main" val="1953676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F1B37D-7D17-41FE-B1B2-5AFBCE103820}"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D33E3-715C-4216-B000-6D122431194A}" type="slidenum">
              <a:rPr lang="en-US" smtClean="0"/>
              <a:t>‹#›</a:t>
            </a:fld>
            <a:endParaRPr lang="en-US"/>
          </a:p>
        </p:txBody>
      </p:sp>
    </p:spTree>
    <p:extLst>
      <p:ext uri="{BB962C8B-B14F-4D97-AF65-F5344CB8AC3E}">
        <p14:creationId xmlns:p14="http://schemas.microsoft.com/office/powerpoint/2010/main" val="1956452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F1B37D-7D17-41FE-B1B2-5AFBCE103820}"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D33E3-715C-4216-B000-6D122431194A}" type="slidenum">
              <a:rPr lang="en-US" smtClean="0"/>
              <a:t>‹#›</a:t>
            </a:fld>
            <a:endParaRPr lang="en-US"/>
          </a:p>
        </p:txBody>
      </p:sp>
    </p:spTree>
    <p:extLst>
      <p:ext uri="{BB962C8B-B14F-4D97-AF65-F5344CB8AC3E}">
        <p14:creationId xmlns:p14="http://schemas.microsoft.com/office/powerpoint/2010/main" val="3614762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1B37D-7D17-41FE-B1B2-5AFBCE103820}" type="datetimeFigureOut">
              <a:rPr lang="en-US" smtClean="0"/>
              <a:t>12/15/2023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D33E3-715C-4216-B000-6D122431194A}" type="slidenum">
              <a:rPr lang="en-US" smtClean="0"/>
              <a:t>‹#›</a:t>
            </a:fld>
            <a:endParaRPr lang="en-US"/>
          </a:p>
        </p:txBody>
      </p:sp>
    </p:spTree>
    <p:extLst>
      <p:ext uri="{BB962C8B-B14F-4D97-AF65-F5344CB8AC3E}">
        <p14:creationId xmlns:p14="http://schemas.microsoft.com/office/powerpoint/2010/main" val="281844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4.wm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556001"/>
            <a:ext cx="19050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5" descr="BOOKAN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511300"/>
            <a:ext cx="3429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16"/>
          <p:cNvSpPr txBox="1">
            <a:spLocks noChangeArrowheads="1"/>
          </p:cNvSpPr>
          <p:nvPr/>
        </p:nvSpPr>
        <p:spPr bwMode="auto">
          <a:xfrm>
            <a:off x="4648200" y="18288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9pPr>
          </a:lstStyle>
          <a:p>
            <a:pPr algn="ctr">
              <a:spcBef>
                <a:spcPct val="50000"/>
              </a:spcBef>
            </a:pPr>
            <a:r>
              <a:rPr lang="en-US" altLang="zh-CN" sz="3200" b="1" u="sng">
                <a:solidFill>
                  <a:srgbClr val="FF0000"/>
                </a:solidFill>
                <a:latin typeface="VNI-Thufap3" pitchFamily="18" charset="0"/>
              </a:rPr>
              <a:t>Daïy toát</a:t>
            </a:r>
          </a:p>
        </p:txBody>
      </p:sp>
      <p:sp>
        <p:nvSpPr>
          <p:cNvPr id="6150" name="Text Box 18"/>
          <p:cNvSpPr txBox="1">
            <a:spLocks noChangeArrowheads="1"/>
          </p:cNvSpPr>
          <p:nvPr/>
        </p:nvSpPr>
        <p:spPr bwMode="auto">
          <a:xfrm>
            <a:off x="5791200" y="18288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9pPr>
          </a:lstStyle>
          <a:p>
            <a:pPr algn="ctr">
              <a:spcBef>
                <a:spcPct val="50000"/>
              </a:spcBef>
            </a:pPr>
            <a:r>
              <a:rPr lang="en-US" altLang="zh-CN" sz="3200" b="1" u="sng">
                <a:solidFill>
                  <a:srgbClr val="FF0000"/>
                </a:solidFill>
                <a:latin typeface="VNI-Thufap3" pitchFamily="18" charset="0"/>
              </a:rPr>
              <a:t>Hoïc toát</a:t>
            </a:r>
          </a:p>
        </p:txBody>
      </p:sp>
      <p:pic>
        <p:nvPicPr>
          <p:cNvPr id="6152" name="Picture 54" descr="Bellco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700" y="1524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54" descr="Bellco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57531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838200"/>
            <a:ext cx="152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54" descr="Bellco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100" y="1524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54" descr="Bellco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6900" y="3048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WordArt 4"/>
          <p:cNvSpPr>
            <a:spLocks noChangeArrowheads="1" noChangeShapeType="1" noTextEdit="1"/>
          </p:cNvSpPr>
          <p:nvPr/>
        </p:nvSpPr>
        <p:spPr bwMode="auto">
          <a:xfrm rot="825947">
            <a:off x="3322638" y="571500"/>
            <a:ext cx="5434012" cy="5189538"/>
          </a:xfrm>
          <a:prstGeom prst="rect">
            <a:avLst/>
          </a:prstGeom>
        </p:spPr>
        <p:txBody>
          <a:bodyPr spcFirstLastPara="1" wrap="none" fromWordArt="1">
            <a:prstTxWarp prst="textCircle">
              <a:avLst>
                <a:gd name="adj" fmla="val 11029107"/>
              </a:avLst>
            </a:prstTxWarp>
          </a:bodyPr>
          <a:lstStyle/>
          <a:p>
            <a:pPr algn="ctr"/>
            <a:r>
              <a:rPr lang="en-US" sz="4000" b="1" kern="10" dirty="0">
                <a:ln w="3175">
                  <a:solidFill>
                    <a:srgbClr val="FF0066"/>
                  </a:solidFill>
                  <a:round/>
                  <a:headEnd/>
                  <a:tailEnd/>
                </a:ln>
                <a:solidFill>
                  <a:srgbClr val="0000FF">
                    <a:alpha val="98822"/>
                  </a:srgbClr>
                </a:solidFill>
                <a:latin typeface="Times New Roman"/>
                <a:cs typeface="Times New Roman"/>
              </a:rPr>
              <a:t>CHÀO  CÁC EM HỌC SINH ĐẾN VỚI TIẾT HỌC KHTN  NGÀY HÔM NAY    ***</a:t>
            </a:r>
          </a:p>
        </p:txBody>
      </p:sp>
      <p:pic>
        <p:nvPicPr>
          <p:cNvPr id="6158" name="Picture 10"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flipV="1">
            <a:off x="1524000" y="-76200"/>
            <a:ext cx="19050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Text Box 16"/>
          <p:cNvSpPr txBox="1">
            <a:spLocks noChangeArrowheads="1"/>
          </p:cNvSpPr>
          <p:nvPr/>
        </p:nvSpPr>
        <p:spPr bwMode="auto">
          <a:xfrm>
            <a:off x="6400800" y="373380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9pPr>
          </a:lstStyle>
          <a:p>
            <a:pPr algn="ctr">
              <a:spcBef>
                <a:spcPct val="50000"/>
              </a:spcBef>
            </a:pPr>
            <a:r>
              <a:rPr lang="en-US" altLang="zh-CN" sz="3200" u="sng" dirty="0">
                <a:solidFill>
                  <a:srgbClr val="FF0000"/>
                </a:solidFill>
                <a:latin typeface="Times New Roman" pitchFamily="18" charset="0"/>
              </a:rPr>
              <a:t>LỚP 7 </a:t>
            </a:r>
            <a:endParaRPr lang="en-US" altLang="zh-CN" sz="3200" b="1" u="sng" dirty="0">
              <a:solidFill>
                <a:srgbClr val="FF0000"/>
              </a:solidFill>
              <a:latin typeface="Times New Roman" pitchFamily="18" charset="0"/>
            </a:endParaRPr>
          </a:p>
        </p:txBody>
      </p:sp>
      <p:pic>
        <p:nvPicPr>
          <p:cNvPr id="6160" name="Picture 20"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62100" y="4429125"/>
            <a:ext cx="1752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21"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81866">
            <a:off x="1562100" y="4810126"/>
            <a:ext cx="895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22"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774454">
            <a:off x="2476500" y="5191126"/>
            <a:ext cx="895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24"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43950" y="-76200"/>
            <a:ext cx="1752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25"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81866">
            <a:off x="8743950" y="304801"/>
            <a:ext cx="895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26"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774454">
            <a:off x="9658350" y="685801"/>
            <a:ext cx="895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6110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grpId="0" nodeType="withEffect">
                                  <p:stCondLst>
                                    <p:cond delay="0"/>
                                  </p:stCondLst>
                                  <p:endCondLst>
                                    <p:cond evt="onNext" delay="0">
                                      <p:tgtEl>
                                        <p:sldTgt/>
                                      </p:tgtEl>
                                    </p:cond>
                                  </p:endCondLst>
                                  <p:childTnLst>
                                    <p:animRot by="21600000">
                                      <p:cBhvr>
                                        <p:cTn id="6" dur="9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CDD11BF5-12A4-500F-592A-78DEF96E5F12}"/>
              </a:ext>
            </a:extLst>
          </p:cNvPr>
          <p:cNvSpPr txBox="1"/>
          <p:nvPr/>
        </p:nvSpPr>
        <p:spPr>
          <a:xfrm>
            <a:off x="3018241" y="321915"/>
            <a:ext cx="5903273" cy="1077218"/>
          </a:xfrm>
          <a:prstGeom prst="rect">
            <a:avLst/>
          </a:prstGeom>
          <a:solidFill>
            <a:schemeClr val="accent5">
              <a:lumMod val="40000"/>
              <a:lumOff val="60000"/>
            </a:schemeClr>
          </a:solidFill>
          <a:ln>
            <a:solidFill>
              <a:srgbClr val="002060"/>
            </a:solidFill>
          </a:ln>
        </p:spPr>
        <p:txBody>
          <a:bodyPr wrap="square">
            <a:spAutoFit/>
          </a:bodyPr>
          <a:lstStyle/>
          <a:p>
            <a:pPr algn="ctr" rtl="0"/>
            <a:r>
              <a:rPr lang="vi-VN" sz="3200" dirty="0">
                <a:solidFill>
                  <a:srgbClr val="002060"/>
                </a:solidFill>
                <a:latin typeface="+mj-lt"/>
              </a:rPr>
              <a:t>Nước có những vai trò gì đối với sinh vật? </a:t>
            </a:r>
          </a:p>
        </p:txBody>
      </p:sp>
      <p:pic>
        <p:nvPicPr>
          <p:cNvPr id="6" name="Picture 5">
            <a:extLst>
              <a:ext uri="{FF2B5EF4-FFF2-40B4-BE49-F238E27FC236}">
                <a16:creationId xmlns:a16="http://schemas.microsoft.com/office/drawing/2014/main" id="{3538ADFD-64A4-AF09-3FFF-086D9FF85C75}"/>
              </a:ext>
            </a:extLst>
          </p:cNvPr>
          <p:cNvPicPr>
            <a:picLocks noChangeAspect="1"/>
          </p:cNvPicPr>
          <p:nvPr/>
        </p:nvPicPr>
        <p:blipFill>
          <a:blip r:embed="rId2"/>
          <a:stretch>
            <a:fillRect/>
          </a:stretch>
        </p:blipFill>
        <p:spPr>
          <a:xfrm>
            <a:off x="1566817" y="1704600"/>
            <a:ext cx="2196898" cy="1952797"/>
          </a:xfrm>
          <a:prstGeom prst="rect">
            <a:avLst/>
          </a:prstGeom>
        </p:spPr>
      </p:pic>
      <p:pic>
        <p:nvPicPr>
          <p:cNvPr id="7" name="Picture 6">
            <a:extLst>
              <a:ext uri="{FF2B5EF4-FFF2-40B4-BE49-F238E27FC236}">
                <a16:creationId xmlns:a16="http://schemas.microsoft.com/office/drawing/2014/main" id="{1F78A504-23F2-E99B-BE37-2045B11B889A}"/>
              </a:ext>
            </a:extLst>
          </p:cNvPr>
          <p:cNvPicPr>
            <a:picLocks noChangeAspect="1"/>
          </p:cNvPicPr>
          <p:nvPr/>
        </p:nvPicPr>
        <p:blipFill>
          <a:blip r:embed="rId3"/>
          <a:stretch>
            <a:fillRect/>
          </a:stretch>
        </p:blipFill>
        <p:spPr>
          <a:xfrm>
            <a:off x="1566817" y="3746620"/>
            <a:ext cx="2196898" cy="2044580"/>
          </a:xfrm>
          <a:prstGeom prst="rect">
            <a:avLst/>
          </a:prstGeom>
        </p:spPr>
      </p:pic>
      <p:pic>
        <p:nvPicPr>
          <p:cNvPr id="10" name="Picture 9">
            <a:extLst>
              <a:ext uri="{FF2B5EF4-FFF2-40B4-BE49-F238E27FC236}">
                <a16:creationId xmlns:a16="http://schemas.microsoft.com/office/drawing/2014/main" id="{51304D18-EDA7-44B5-9F75-88F963630FDA}"/>
              </a:ext>
            </a:extLst>
          </p:cNvPr>
          <p:cNvPicPr>
            <a:picLocks noChangeAspect="1"/>
          </p:cNvPicPr>
          <p:nvPr/>
        </p:nvPicPr>
        <p:blipFill>
          <a:blip r:embed="rId4"/>
          <a:stretch>
            <a:fillRect/>
          </a:stretch>
        </p:blipFill>
        <p:spPr>
          <a:xfrm>
            <a:off x="3833648" y="3696808"/>
            <a:ext cx="2136228" cy="2019376"/>
          </a:xfrm>
          <a:prstGeom prst="rect">
            <a:avLst/>
          </a:prstGeom>
        </p:spPr>
      </p:pic>
      <p:pic>
        <p:nvPicPr>
          <p:cNvPr id="2" name="Picture 1">
            <a:extLst>
              <a:ext uri="{FF2B5EF4-FFF2-40B4-BE49-F238E27FC236}">
                <a16:creationId xmlns:a16="http://schemas.microsoft.com/office/drawing/2014/main" id="{E87237F4-C563-95B1-399D-9E093B1C4B4F}"/>
              </a:ext>
            </a:extLst>
          </p:cNvPr>
          <p:cNvPicPr>
            <a:picLocks noChangeAspect="1"/>
          </p:cNvPicPr>
          <p:nvPr/>
        </p:nvPicPr>
        <p:blipFill>
          <a:blip r:embed="rId5"/>
          <a:stretch>
            <a:fillRect/>
          </a:stretch>
        </p:blipFill>
        <p:spPr>
          <a:xfrm>
            <a:off x="3833648" y="1704600"/>
            <a:ext cx="2136228" cy="1952797"/>
          </a:xfrm>
          <a:prstGeom prst="rect">
            <a:avLst/>
          </a:prstGeom>
        </p:spPr>
      </p:pic>
      <p:pic>
        <p:nvPicPr>
          <p:cNvPr id="5" name="Picture 4">
            <a:extLst>
              <a:ext uri="{FF2B5EF4-FFF2-40B4-BE49-F238E27FC236}">
                <a16:creationId xmlns:a16="http://schemas.microsoft.com/office/drawing/2014/main" id="{D98C0D48-89DF-264F-E103-F3F639DA1659}"/>
              </a:ext>
            </a:extLst>
          </p:cNvPr>
          <p:cNvPicPr>
            <a:picLocks noChangeAspect="1"/>
          </p:cNvPicPr>
          <p:nvPr/>
        </p:nvPicPr>
        <p:blipFill>
          <a:blip r:embed="rId6"/>
          <a:stretch>
            <a:fillRect/>
          </a:stretch>
        </p:blipFill>
        <p:spPr>
          <a:xfrm>
            <a:off x="6033466" y="1704600"/>
            <a:ext cx="2238177" cy="1952797"/>
          </a:xfrm>
          <a:prstGeom prst="rect">
            <a:avLst/>
          </a:prstGeom>
        </p:spPr>
      </p:pic>
      <p:pic>
        <p:nvPicPr>
          <p:cNvPr id="45" name="Picture 44">
            <a:extLst>
              <a:ext uri="{FF2B5EF4-FFF2-40B4-BE49-F238E27FC236}">
                <a16:creationId xmlns:a16="http://schemas.microsoft.com/office/drawing/2014/main" id="{20FD0523-DD9C-FC14-B17F-6055475C3389}"/>
              </a:ext>
            </a:extLst>
          </p:cNvPr>
          <p:cNvPicPr>
            <a:picLocks noChangeAspect="1"/>
          </p:cNvPicPr>
          <p:nvPr/>
        </p:nvPicPr>
        <p:blipFill>
          <a:blip r:embed="rId7"/>
          <a:stretch>
            <a:fillRect/>
          </a:stretch>
        </p:blipFill>
        <p:spPr>
          <a:xfrm>
            <a:off x="6017964" y="3693987"/>
            <a:ext cx="2253679" cy="2022196"/>
          </a:xfrm>
          <a:prstGeom prst="rect">
            <a:avLst/>
          </a:prstGeom>
        </p:spPr>
      </p:pic>
      <p:pic>
        <p:nvPicPr>
          <p:cNvPr id="46" name="Picture 45">
            <a:extLst>
              <a:ext uri="{FF2B5EF4-FFF2-40B4-BE49-F238E27FC236}">
                <a16:creationId xmlns:a16="http://schemas.microsoft.com/office/drawing/2014/main" id="{8E03352E-CE51-B8C6-DCFA-F9D1B06AB7AB}"/>
              </a:ext>
            </a:extLst>
          </p:cNvPr>
          <p:cNvPicPr>
            <a:picLocks noChangeAspect="1"/>
          </p:cNvPicPr>
          <p:nvPr/>
        </p:nvPicPr>
        <p:blipFill>
          <a:blip r:embed="rId8"/>
          <a:stretch>
            <a:fillRect/>
          </a:stretch>
        </p:blipFill>
        <p:spPr>
          <a:xfrm>
            <a:off x="8335229" y="1679495"/>
            <a:ext cx="2253680" cy="1977903"/>
          </a:xfrm>
          <a:prstGeom prst="rect">
            <a:avLst/>
          </a:prstGeom>
        </p:spPr>
      </p:pic>
      <p:pic>
        <p:nvPicPr>
          <p:cNvPr id="47" name="Picture 46">
            <a:extLst>
              <a:ext uri="{FF2B5EF4-FFF2-40B4-BE49-F238E27FC236}">
                <a16:creationId xmlns:a16="http://schemas.microsoft.com/office/drawing/2014/main" id="{C234D59A-FEA2-5058-03BC-D57AB4E085B8}"/>
              </a:ext>
            </a:extLst>
          </p:cNvPr>
          <p:cNvPicPr>
            <a:picLocks noChangeAspect="1"/>
          </p:cNvPicPr>
          <p:nvPr/>
        </p:nvPicPr>
        <p:blipFill>
          <a:blip r:embed="rId9"/>
          <a:stretch>
            <a:fillRect/>
          </a:stretch>
        </p:blipFill>
        <p:spPr>
          <a:xfrm>
            <a:off x="8335229" y="3728910"/>
            <a:ext cx="2253680" cy="2012479"/>
          </a:xfrm>
          <a:prstGeom prst="rect">
            <a:avLst/>
          </a:prstGeom>
        </p:spPr>
      </p:pic>
      <p:pic>
        <p:nvPicPr>
          <p:cNvPr id="8" name="Picture 7">
            <a:extLst>
              <a:ext uri="{FF2B5EF4-FFF2-40B4-BE49-F238E27FC236}">
                <a16:creationId xmlns:a16="http://schemas.microsoft.com/office/drawing/2014/main" id="{99E7F571-9A85-8192-AB66-B4541565477A}"/>
              </a:ext>
            </a:extLst>
          </p:cNvPr>
          <p:cNvPicPr>
            <a:picLocks noChangeAspect="1"/>
          </p:cNvPicPr>
          <p:nvPr/>
        </p:nvPicPr>
        <p:blipFill>
          <a:blip r:embed="rId10"/>
          <a:stretch>
            <a:fillRect/>
          </a:stretch>
        </p:blipFill>
        <p:spPr>
          <a:xfrm>
            <a:off x="1855288" y="228601"/>
            <a:ext cx="877900" cy="1170533"/>
          </a:xfrm>
          <a:prstGeom prst="rect">
            <a:avLst/>
          </a:prstGeom>
        </p:spPr>
      </p:pic>
    </p:spTree>
    <p:extLst>
      <p:ext uri="{BB962C8B-B14F-4D97-AF65-F5344CB8AC3E}">
        <p14:creationId xmlns:p14="http://schemas.microsoft.com/office/powerpoint/2010/main" val="123399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circle(in)">
                                      <p:cBhvr>
                                        <p:cTn id="22" dur="20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heel(1)">
                                      <p:cBhvr>
                                        <p:cTn id="27" dur="20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randombar(horizont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randombar(horizontal)">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0200" y="39231"/>
            <a:ext cx="9067800" cy="1569660"/>
          </a:xfrm>
          <a:prstGeom prst="rect">
            <a:avLst/>
          </a:prstGeom>
        </p:spPr>
        <p:txBody>
          <a:bodyPr wrap="square">
            <a:spAutoFit/>
          </a:bodyPr>
          <a:lstStyle/>
          <a:p>
            <a:r>
              <a:rPr lang="vi-VN" sz="2400" b="1" dirty="0">
                <a:latin typeface="+mj-lt"/>
              </a:rPr>
              <a:t>Câu 5:</a:t>
            </a:r>
            <a:r>
              <a:rPr lang="vi-VN" sz="2400" dirty="0">
                <a:latin typeface="+mj-lt"/>
              </a:rPr>
              <a:t> Nước có những vai trò gì đối với sinh vật? Cho ví dụ.</a:t>
            </a:r>
          </a:p>
          <a:p>
            <a:r>
              <a:rPr lang="vi-VN" sz="2400" b="1" dirty="0">
                <a:latin typeface="+mj-lt"/>
              </a:rPr>
              <a:t>Câu 6:</a:t>
            </a:r>
            <a:r>
              <a:rPr lang="vi-VN" sz="2400" dirty="0">
                <a:latin typeface="+mj-lt"/>
              </a:rPr>
              <a:t> Em hãy kể tên một số loài sinh vật sống trong môi trường nước.</a:t>
            </a:r>
          </a:p>
          <a:p>
            <a:r>
              <a:rPr lang="vi-VN" sz="2400" b="1" dirty="0">
                <a:latin typeface="+mj-lt"/>
              </a:rPr>
              <a:t>Câu 7:</a:t>
            </a:r>
            <a:r>
              <a:rPr lang="vi-VN" sz="2400" dirty="0">
                <a:latin typeface="+mj-lt"/>
              </a:rPr>
              <a:t> Điều gì sẽ xảy ra đối với cơ thể sinh vật khi thiếu nước kéo dài? Giải thích.</a:t>
            </a:r>
          </a:p>
        </p:txBody>
      </p:sp>
      <p:sp>
        <p:nvSpPr>
          <p:cNvPr id="4" name="Rectangle 3"/>
          <p:cNvSpPr/>
          <p:nvPr/>
        </p:nvSpPr>
        <p:spPr>
          <a:xfrm>
            <a:off x="1603829" y="1688098"/>
            <a:ext cx="9064171" cy="5093702"/>
          </a:xfrm>
          <a:prstGeom prst="rect">
            <a:avLst/>
          </a:prstGeom>
        </p:spPr>
        <p:txBody>
          <a:bodyPr wrap="square">
            <a:spAutoFit/>
          </a:bodyPr>
          <a:lstStyle/>
          <a:p>
            <a:r>
              <a:rPr lang="en-US" sz="2500" b="1" dirty="0">
                <a:latin typeface="+mj-lt"/>
              </a:rPr>
              <a:t>=&gt;</a:t>
            </a:r>
            <a:r>
              <a:rPr lang="vi-VN" sz="2500" b="1" dirty="0">
                <a:latin typeface="+mj-lt"/>
              </a:rPr>
              <a:t>Câu 5: </a:t>
            </a:r>
            <a:r>
              <a:rPr lang="vi-VN" sz="2500" dirty="0">
                <a:latin typeface="+mj-lt"/>
              </a:rPr>
              <a:t>Những vai trò của nước đối với sinh vật:</a:t>
            </a:r>
          </a:p>
          <a:p>
            <a:r>
              <a:rPr lang="en-US" sz="2500" dirty="0">
                <a:latin typeface="+mj-lt"/>
              </a:rPr>
              <a:t>+</a:t>
            </a:r>
            <a:r>
              <a:rPr lang="vi-VN" sz="2500" dirty="0">
                <a:latin typeface="+mj-lt"/>
              </a:rPr>
              <a:t> Nước tạo môi trường liên kết các thành phần trong tế bào.</a:t>
            </a:r>
          </a:p>
          <a:p>
            <a:r>
              <a:rPr lang="en-US" sz="2500" dirty="0">
                <a:solidFill>
                  <a:srgbClr val="0000FF"/>
                </a:solidFill>
                <a:latin typeface="+mj-lt"/>
              </a:rPr>
              <a:t>+</a:t>
            </a:r>
            <a:r>
              <a:rPr lang="vi-VN" sz="2500" dirty="0">
                <a:solidFill>
                  <a:srgbClr val="0000FF"/>
                </a:solidFill>
                <a:latin typeface="+mj-lt"/>
              </a:rPr>
              <a:t> Nước tham gia nhiều hoạt động sống khác nhau trong cơ thể sinh </a:t>
            </a:r>
            <a:r>
              <a:rPr lang="vi-VN" sz="2500" dirty="0">
                <a:latin typeface="+mj-lt"/>
              </a:rPr>
              <a:t>vật như: điều hoà thân nhiệt, là dung môi hoà tan và vận chuyển các chất, làm nguyên liệu và môi trường cho các phản ứng chuyển hoá </a:t>
            </a:r>
            <a:r>
              <a:rPr lang="vi-VN" sz="2500" dirty="0">
                <a:solidFill>
                  <a:srgbClr val="0000FF"/>
                </a:solidFill>
                <a:latin typeface="+mj-lt"/>
              </a:rPr>
              <a:t>các chất trong cơ thể (tiêu hoá ở động vật, quang hợp ở thực vật, ...).</a:t>
            </a:r>
            <a:r>
              <a:rPr lang="vi-VN" sz="2500" dirty="0">
                <a:latin typeface="+mj-lt"/>
              </a:rPr>
              <a:t> </a:t>
            </a:r>
          </a:p>
          <a:p>
            <a:r>
              <a:rPr lang="en-US" sz="2500" dirty="0">
                <a:latin typeface="+mj-lt"/>
              </a:rPr>
              <a:t>+</a:t>
            </a:r>
            <a:r>
              <a:rPr lang="vi-VN" sz="2500" dirty="0">
                <a:latin typeface="+mj-lt"/>
              </a:rPr>
              <a:t> Nước còn là môi trường sống của nhiều loài sinh vật.</a:t>
            </a:r>
          </a:p>
          <a:p>
            <a:r>
              <a:rPr lang="vi-VN" sz="2500" b="1" dirty="0">
                <a:solidFill>
                  <a:srgbClr val="0000FF"/>
                </a:solidFill>
                <a:latin typeface="+mj-lt"/>
              </a:rPr>
              <a:t>Câu 6:</a:t>
            </a:r>
            <a:r>
              <a:rPr lang="vi-VN" sz="2500" dirty="0">
                <a:solidFill>
                  <a:srgbClr val="0000FF"/>
                </a:solidFill>
                <a:latin typeface="+mj-lt"/>
              </a:rPr>
              <a:t> Một số loài sinh vật sống trong môi trường nước: Các loài cá, tảo biển, mực, san hô, trai sông, cua,....</a:t>
            </a:r>
          </a:p>
          <a:p>
            <a:r>
              <a:rPr lang="vi-VN" sz="2500" b="1" dirty="0">
                <a:latin typeface="+mj-lt"/>
              </a:rPr>
              <a:t>Câu 7:</a:t>
            </a:r>
            <a:r>
              <a:rPr lang="vi-VN" sz="2500" dirty="0">
                <a:latin typeface="+mj-lt"/>
              </a:rPr>
              <a:t> Nếu cơ thể sinh vật khi thiếu nước kéo dài, các phản ứng hóa </a:t>
            </a:r>
            <a:r>
              <a:rPr lang="vi-VN" sz="2500" dirty="0">
                <a:solidFill>
                  <a:srgbClr val="0000FF"/>
                </a:solidFill>
                <a:latin typeface="+mj-lt"/>
              </a:rPr>
              <a:t>sinh trong tế bào sẽ bị ức chế, một số thành phần trong tế bào không </a:t>
            </a:r>
            <a:r>
              <a:rPr lang="vi-VN" sz="2500" dirty="0">
                <a:latin typeface="+mj-lt"/>
              </a:rPr>
              <a:t>liên kết với nhau, làm các tế bào dần dần bị chết, nếu không được bù </a:t>
            </a:r>
            <a:r>
              <a:rPr lang="vi-VN" sz="2500" dirty="0">
                <a:solidFill>
                  <a:srgbClr val="0000FF"/>
                </a:solidFill>
                <a:latin typeface="+mj-lt"/>
              </a:rPr>
              <a:t>nước kịp thời, sinh vật có thể sẽ chết.</a:t>
            </a:r>
          </a:p>
        </p:txBody>
      </p:sp>
    </p:spTree>
    <p:extLst>
      <p:ext uri="{BB962C8B-B14F-4D97-AF65-F5344CB8AC3E}">
        <p14:creationId xmlns:p14="http://schemas.microsoft.com/office/powerpoint/2010/main" val="961992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Free Web User Icon of Colored Outline style - Available in SVG, PNG, EPS,  AI &amp;amp; Icon fo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6819" y="855510"/>
            <a:ext cx="877121" cy="1169495"/>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2595769" y="228601"/>
            <a:ext cx="7806100" cy="207339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l" rtl="0"/>
            <a:r>
              <a:rPr lang="en-US" sz="2800" dirty="0">
                <a:latin typeface="Times New Roman" panose="02020603050405020304" pitchFamily="18" charset="0"/>
                <a:cs typeface="Times New Roman" panose="02020603050405020304" pitchFamily="18" charset="0"/>
              </a:rPr>
              <a:t>H</a:t>
            </a:r>
            <a:r>
              <a:rPr lang="vi-VN" sz="2800" dirty="0">
                <a:solidFill>
                  <a:srgbClr val="000000"/>
                </a:solidFill>
                <a:latin typeface="Times New Roman" panose="02020603050405020304" pitchFamily="18" charset="0"/>
                <a:cs typeface="Times New Roman" panose="02020603050405020304" pitchFamily="18" charset="0"/>
              </a:rPr>
              <a:t>ãy kể tên một số sinh vật sống trong môi trường nước</a:t>
            </a:r>
            <a:r>
              <a:rPr lang="en-US" sz="2800" dirty="0">
                <a:solidFill>
                  <a:srgbClr val="000000"/>
                </a:solidFill>
                <a:latin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a:p>
            <a:pPr algn="l" rtl="0"/>
            <a:r>
              <a:rPr lang="vi-VN" sz="2800" dirty="0">
                <a:solidFill>
                  <a:srgbClr val="000000"/>
                </a:solidFill>
                <a:latin typeface="Times New Roman" panose="02020603050405020304" pitchFamily="18" charset="0"/>
                <a:cs typeface="Times New Roman" panose="02020603050405020304" pitchFamily="18" charset="0"/>
              </a:rPr>
              <a:t>Điều gì sẽ xảy ra đối với cơ thể sinh vật khi thiếu nước kéo dài? Giải thích</a:t>
            </a:r>
            <a:r>
              <a:rPr lang="en-US" sz="2800" dirty="0">
                <a:solidFill>
                  <a:srgbClr val="000000"/>
                </a:solidFill>
                <a:latin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07E4229-2820-F5BF-3FBD-4F81BB9495B3}"/>
              </a:ext>
            </a:extLst>
          </p:cNvPr>
          <p:cNvPicPr>
            <a:picLocks noChangeAspect="1"/>
          </p:cNvPicPr>
          <p:nvPr/>
        </p:nvPicPr>
        <p:blipFill>
          <a:blip r:embed="rId3"/>
          <a:stretch>
            <a:fillRect/>
          </a:stretch>
        </p:blipFill>
        <p:spPr>
          <a:xfrm>
            <a:off x="1960015" y="2608846"/>
            <a:ext cx="3810330" cy="2773855"/>
          </a:xfrm>
          <a:prstGeom prst="rect">
            <a:avLst/>
          </a:prstGeom>
        </p:spPr>
      </p:pic>
      <p:pic>
        <p:nvPicPr>
          <p:cNvPr id="3" name="Picture 2">
            <a:extLst>
              <a:ext uri="{FF2B5EF4-FFF2-40B4-BE49-F238E27FC236}">
                <a16:creationId xmlns:a16="http://schemas.microsoft.com/office/drawing/2014/main" id="{D6125FA5-587E-D00A-DC59-C313B4246EB7}"/>
              </a:ext>
            </a:extLst>
          </p:cNvPr>
          <p:cNvPicPr>
            <a:picLocks noChangeAspect="1"/>
          </p:cNvPicPr>
          <p:nvPr/>
        </p:nvPicPr>
        <p:blipFill>
          <a:blip r:embed="rId4"/>
          <a:stretch>
            <a:fillRect/>
          </a:stretch>
        </p:blipFill>
        <p:spPr>
          <a:xfrm>
            <a:off x="6421656" y="2608848"/>
            <a:ext cx="3810330" cy="2773855"/>
          </a:xfrm>
          <a:prstGeom prst="rect">
            <a:avLst/>
          </a:prstGeom>
        </p:spPr>
      </p:pic>
      <p:sp>
        <p:nvSpPr>
          <p:cNvPr id="27" name="TextBox 26">
            <a:extLst>
              <a:ext uri="{FF2B5EF4-FFF2-40B4-BE49-F238E27FC236}">
                <a16:creationId xmlns:a16="http://schemas.microsoft.com/office/drawing/2014/main" id="{FF0F6034-DD69-7F67-E272-657688777F92}"/>
              </a:ext>
            </a:extLst>
          </p:cNvPr>
          <p:cNvSpPr txBox="1"/>
          <p:nvPr/>
        </p:nvSpPr>
        <p:spPr>
          <a:xfrm>
            <a:off x="3007931" y="5460124"/>
            <a:ext cx="1905657" cy="830997"/>
          </a:xfrm>
          <a:prstGeom prst="rect">
            <a:avLst/>
          </a:prstGeom>
          <a:solidFill>
            <a:schemeClr val="bg1"/>
          </a:solidFill>
        </p:spPr>
        <p:txBody>
          <a:bodyPr wrap="square">
            <a:spAutoFit/>
          </a:bodyPr>
          <a:lstStyle/>
          <a:p>
            <a:r>
              <a:rPr lang="en-US" sz="2400" b="1" i="1" dirty="0" err="1">
                <a:latin typeface="Times New Roman" panose="02020603050405020304" pitchFamily="18" charset="0"/>
                <a:cs typeface="Times New Roman" panose="02020603050405020304" pitchFamily="18" charset="0"/>
              </a:rPr>
              <a:t>Hình</a:t>
            </a:r>
            <a:r>
              <a:rPr lang="en-US" sz="2400" b="1" i="1" dirty="0">
                <a:latin typeface="Times New Roman" panose="02020603050405020304" pitchFamily="18" charset="0"/>
                <a:cs typeface="Times New Roman" panose="02020603050405020304" pitchFamily="18" charset="0"/>
              </a:rPr>
              <a:t> 28.2. </a:t>
            </a:r>
            <a:r>
              <a:rPr lang="en-US" sz="2400" b="1" i="1" dirty="0" err="1">
                <a:latin typeface="Times New Roman" panose="02020603050405020304" pitchFamily="18" charset="0"/>
                <a:cs typeface="Times New Roman" panose="02020603050405020304" pitchFamily="18" charset="0"/>
              </a:rPr>
              <a:t>Sứa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biển</a:t>
            </a:r>
            <a:endParaRPr lang="en-US" sz="2400" b="1" i="1"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46D07F81-5943-EF83-0F71-7BF6498F8107}"/>
              </a:ext>
            </a:extLst>
          </p:cNvPr>
          <p:cNvSpPr txBox="1"/>
          <p:nvPr/>
        </p:nvSpPr>
        <p:spPr>
          <a:xfrm>
            <a:off x="6933543" y="5460123"/>
            <a:ext cx="2656982" cy="830997"/>
          </a:xfrm>
          <a:prstGeom prst="rect">
            <a:avLst/>
          </a:prstGeom>
          <a:noFill/>
        </p:spPr>
        <p:txBody>
          <a:bodyPr wrap="square">
            <a:spAutoFit/>
          </a:bodyPr>
          <a:lstStyle/>
          <a:p>
            <a:pPr algn="ctr"/>
            <a:r>
              <a:rPr lang="en-US" sz="2400" b="1" i="1" dirty="0" err="1">
                <a:latin typeface="Times New Roman" panose="02020603050405020304" pitchFamily="18" charset="0"/>
                <a:cs typeface="Times New Roman" panose="02020603050405020304" pitchFamily="18" charset="0"/>
              </a:rPr>
              <a:t>Hình</a:t>
            </a:r>
            <a:r>
              <a:rPr lang="en-US" sz="2400" b="1" i="1" dirty="0">
                <a:latin typeface="Times New Roman" panose="02020603050405020304" pitchFamily="18" charset="0"/>
                <a:cs typeface="Times New Roman" panose="02020603050405020304" pitchFamily="18" charset="0"/>
              </a:rPr>
              <a:t> 28.3. </a:t>
            </a:r>
            <a:r>
              <a:rPr lang="en-US" sz="2400" b="1" i="1" dirty="0" err="1">
                <a:latin typeface="Times New Roman" panose="02020603050405020304" pitchFamily="18" charset="0"/>
                <a:cs typeface="Times New Roman" panose="02020603050405020304" pitchFamily="18" charset="0"/>
              </a:rPr>
              <a:t>Thực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thuỷ</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sinh</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03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randombar(horizont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08064381"/>
              </p:ext>
            </p:extLst>
          </p:nvPr>
        </p:nvGraphicFramePr>
        <p:xfrm>
          <a:off x="1828800" y="730622"/>
          <a:ext cx="8229600" cy="945778"/>
        </p:xfrm>
        <a:graphic>
          <a:graphicData uri="http://schemas.openxmlformats.org/drawingml/2006/table">
            <a:tbl>
              <a:tblPr/>
              <a:tblGrid>
                <a:gridCol w="8229600">
                  <a:extLst>
                    <a:ext uri="{9D8B030D-6E8A-4147-A177-3AD203B41FA5}">
                      <a16:colId xmlns:a16="http://schemas.microsoft.com/office/drawing/2014/main" val="20000"/>
                    </a:ext>
                  </a:extLst>
                </a:gridCol>
              </a:tblGrid>
              <a:tr h="357728">
                <a:tc>
                  <a:txBody>
                    <a:bodyPr/>
                    <a:lstStyle/>
                    <a:p>
                      <a:pPr rtl="0" fontAlgn="t"/>
                      <a:r>
                        <a:rPr lang="en-US" sz="2800" b="0" dirty="0">
                          <a:solidFill>
                            <a:srgbClr val="0000FF"/>
                          </a:solidFill>
                          <a:effectLst/>
                          <a:latin typeface="Times New Roman" panose="02020603050405020304" pitchFamily="18" charset="0"/>
                          <a:cs typeface="Times New Roman" panose="02020603050405020304" pitchFamily="18" charset="0"/>
                        </a:rPr>
                        <a:t>- </a:t>
                      </a:r>
                      <a:r>
                        <a:rPr lang="vi-VN" sz="2800" b="0" dirty="0">
                          <a:solidFill>
                            <a:srgbClr val="0000FF"/>
                          </a:solidFill>
                          <a:effectLst/>
                          <a:latin typeface="Times New Roman" panose="02020603050405020304" pitchFamily="18" charset="0"/>
                          <a:cs typeface="Times New Roman" panose="02020603050405020304" pitchFamily="18" charset="0"/>
                        </a:rPr>
                        <a:t>Tại sao khi cơ thể đang ra mồ hôi, nếu có gió thổi ta sẽ có cảm giác mát hơn?</a:t>
                      </a:r>
                    </a:p>
                  </a:txBody>
                  <a:tcPr marL="46169" marR="46169" marT="46169" marB="46169">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8" name="Rectangle 7"/>
          <p:cNvSpPr/>
          <p:nvPr/>
        </p:nvSpPr>
        <p:spPr>
          <a:xfrm>
            <a:off x="1752600" y="1905001"/>
            <a:ext cx="8534400" cy="2062103"/>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=&gt;</a:t>
            </a:r>
            <a:r>
              <a:rPr lang="vi-VN" sz="3200" dirty="0">
                <a:latin typeface="Times New Roman" panose="02020603050405020304" pitchFamily="18" charset="0"/>
                <a:cs typeface="Times New Roman" panose="02020603050405020304" pitchFamily="18" charset="0"/>
              </a:rPr>
              <a:t> Gió thổi sẽ thúc đẩy sự bay hơi của mồ hôi và lấy đi lượng nhiệt do cơ thể thải ra môi trường, do đó khi cơ thể đang ra mồ hôi, nếu có gió thổi ta sẽ có cảm giác mát hơn.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816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25001" y="708630"/>
            <a:ext cx="959201" cy="65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1371600" y="848380"/>
            <a:ext cx="68095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u="sng" dirty="0">
                <a:solidFill>
                  <a:srgbClr val="0000FF"/>
                </a:solidFill>
                <a:latin typeface="Times New Roman" pitchFamily="18" charset="0"/>
                <a:cs typeface="Times New Roman" pitchFamily="18" charset="0"/>
              </a:rPr>
              <a:t>I. Vai </a:t>
            </a:r>
            <a:r>
              <a:rPr lang="en-US" altLang="en-US" sz="2800" b="1" u="sng" dirty="0" err="1">
                <a:solidFill>
                  <a:srgbClr val="0000FF"/>
                </a:solidFill>
                <a:latin typeface="Times New Roman" pitchFamily="18" charset="0"/>
                <a:cs typeface="Times New Roman" pitchFamily="18" charset="0"/>
              </a:rPr>
              <a:t>trò</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của</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nước</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đối</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với</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cơ</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thể</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sinh</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vật</a:t>
            </a:r>
            <a:r>
              <a:rPr lang="en-US" altLang="en-US" sz="2800" b="1" u="sng" dirty="0">
                <a:solidFill>
                  <a:srgbClr val="0000FF"/>
                </a:solidFill>
                <a:latin typeface="Times New Roman" pitchFamily="18" charset="0"/>
                <a:cs typeface="Times New Roman" pitchFamily="18" charset="0"/>
              </a:rPr>
              <a:t>:</a:t>
            </a:r>
          </a:p>
        </p:txBody>
      </p:sp>
      <p:pic>
        <p:nvPicPr>
          <p:cNvPr id="12" name="Picture 11">
            <a:extLst>
              <a:ext uri="{FF2B5EF4-FFF2-40B4-BE49-F238E27FC236}">
                <a16:creationId xmlns:a16="http://schemas.microsoft.com/office/drawing/2014/main" id="{6E32C8DF-88D4-1DE6-4BD8-15696F3036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6887" y="4218445"/>
            <a:ext cx="2098883" cy="2798510"/>
          </a:xfrm>
          <a:prstGeom prst="rect">
            <a:avLst/>
          </a:prstGeom>
        </p:spPr>
      </p:pic>
      <p:sp>
        <p:nvSpPr>
          <p:cNvPr id="13" name="Text Box 20"/>
          <p:cNvSpPr txBox="1">
            <a:spLocks noChangeArrowheads="1"/>
          </p:cNvSpPr>
          <p:nvPr/>
        </p:nvSpPr>
        <p:spPr bwMode="auto">
          <a:xfrm>
            <a:off x="1600200" y="1"/>
            <a:ext cx="9067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dirty="0">
                <a:solidFill>
                  <a:srgbClr val="FF0000"/>
                </a:solidFill>
                <a:latin typeface="Times New Roman" pitchFamily="18" charset="0"/>
                <a:cs typeface="Times New Roman" pitchFamily="18" charset="0"/>
              </a:rPr>
              <a:t>BÀI 28. VAI TRÒ CỦA NƯỚC VÀ CÁC CHẤT DINH DƯỠNG ĐỐI VỚI CƠ THỂ SINH VẬT</a:t>
            </a:r>
          </a:p>
        </p:txBody>
      </p:sp>
      <p:sp>
        <p:nvSpPr>
          <p:cNvPr id="2" name="Rectangle 1"/>
          <p:cNvSpPr/>
          <p:nvPr/>
        </p:nvSpPr>
        <p:spPr>
          <a:xfrm>
            <a:off x="1524000" y="1219201"/>
            <a:ext cx="9116292" cy="1384995"/>
          </a:xfrm>
          <a:prstGeom prst="rect">
            <a:avLst/>
          </a:prstGeom>
        </p:spPr>
        <p:txBody>
          <a:bodyPr wrap="square">
            <a:spAutoFit/>
          </a:bodyPr>
          <a:lstStyle/>
          <a:p>
            <a:r>
              <a:rPr lang="en-US" sz="2800" dirty="0">
                <a:solidFill>
                  <a:srgbClr val="000000"/>
                </a:solidFill>
                <a:latin typeface="Times New Roman" pitchFamily="18" charset="0"/>
                <a:cs typeface="Times New Roman" pitchFamily="18" charset="0"/>
              </a:rPr>
              <a:t>-</a:t>
            </a:r>
            <a:r>
              <a:rPr lang="vi-VN" sz="2800" dirty="0">
                <a:solidFill>
                  <a:srgbClr val="000000"/>
                </a:solidFill>
                <a:latin typeface="Times New Roman" pitchFamily="18" charset="0"/>
                <a:cs typeface="Times New Roman" pitchFamily="18" charset="0"/>
              </a:rPr>
              <a:t> </a:t>
            </a:r>
            <a:r>
              <a:rPr lang="vi-VN" sz="2800" dirty="0">
                <a:solidFill>
                  <a:srgbClr val="000000"/>
                </a:solidFill>
                <a:latin typeface="+mj-lt"/>
              </a:rPr>
              <a:t>Nước là một chất lỏng không màu, không mùi, không vị; có nhiệt độ sôi ở 100°C và đông đặc ở 0°C. </a:t>
            </a:r>
          </a:p>
          <a:p>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là</a:t>
            </a:r>
            <a:r>
              <a:rPr lang="en-US" sz="2800" dirty="0">
                <a:solidFill>
                  <a:srgbClr val="000000"/>
                </a:solidFill>
                <a:latin typeface="Times New Roman" pitchFamily="18" charset="0"/>
                <a:cs typeface="Times New Roman" pitchFamily="18" charset="0"/>
              </a:rPr>
              <a:t> dung </a:t>
            </a:r>
            <a:r>
              <a:rPr lang="en-US" sz="2800" dirty="0" err="1">
                <a:solidFill>
                  <a:srgbClr val="000000"/>
                </a:solidFill>
                <a:latin typeface="Times New Roman" pitchFamily="18" charset="0"/>
                <a:cs typeface="Times New Roman" pitchFamily="18" charset="0"/>
              </a:rPr>
              <a:t>môi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hòa</a:t>
            </a:r>
            <a:r>
              <a:rPr lang="en-US" sz="2800" dirty="0">
                <a:solidFill>
                  <a:srgbClr val="000000"/>
                </a:solidFill>
                <a:latin typeface="Times New Roman" pitchFamily="18" charset="0"/>
                <a:cs typeface="Times New Roman" pitchFamily="18" charset="0"/>
              </a:rPr>
              <a:t> tan </a:t>
            </a:r>
            <a:r>
              <a:rPr lang="en-US" sz="2800" dirty="0" err="1">
                <a:solidFill>
                  <a:srgbClr val="000000"/>
                </a:solidFill>
                <a:latin typeface="Times New Roman" pitchFamily="18" charset="0"/>
                <a:cs typeface="Times New Roman" pitchFamily="18" charset="0"/>
              </a:rPr>
              <a:t>nhiều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chất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tính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dẫn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điện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nhiệt</a:t>
            </a:r>
            <a:r>
              <a:rPr lang="en-US" sz="2800" dirty="0">
                <a:solidFill>
                  <a:srgbClr val="000000"/>
                </a:solidFill>
                <a:latin typeface="Times New Roman" pitchFamily="18" charset="0"/>
                <a:cs typeface="Times New Roman" pitchFamily="18" charset="0"/>
              </a:rPr>
              <a:t>.</a:t>
            </a:r>
            <a:endParaRPr lang="vi-VN" sz="2800" dirty="0">
              <a:solidFill>
                <a:srgbClr val="000000"/>
              </a:solidFill>
              <a:latin typeface="Times New Roman" pitchFamily="18" charset="0"/>
              <a:cs typeface="Times New Roman" pitchFamily="18" charset="0"/>
            </a:endParaRPr>
          </a:p>
        </p:txBody>
      </p:sp>
      <p:sp>
        <p:nvSpPr>
          <p:cNvPr id="8" name="Rectangle 7"/>
          <p:cNvSpPr/>
          <p:nvPr/>
        </p:nvSpPr>
        <p:spPr>
          <a:xfrm>
            <a:off x="1524000" y="2514601"/>
            <a:ext cx="9116292" cy="2246769"/>
          </a:xfrm>
          <a:prstGeom prst="rect">
            <a:avLst/>
          </a:prstGeom>
        </p:spPr>
        <p:txBody>
          <a:bodyPr wrap="square">
            <a:spAutoFit/>
          </a:bodyPr>
          <a:lstStyle/>
          <a:p>
            <a:r>
              <a:rPr lang="en-US" sz="2800" dirty="0">
                <a:solidFill>
                  <a:srgbClr val="000000"/>
                </a:solidFill>
                <a:latin typeface="Times New Roman" pitchFamily="18" charset="0"/>
                <a:cs typeface="Times New Roman" pitchFamily="18" charset="0"/>
              </a:rPr>
              <a:t>-</a:t>
            </a:r>
            <a:r>
              <a:rPr lang="vi-VN" sz="2800" dirty="0">
                <a:solidFill>
                  <a:srgbClr val="000000"/>
                </a:solidFill>
                <a:latin typeface="Times New Roman" pitchFamily="18" charset="0"/>
                <a:cs typeface="Times New Roman" pitchFamily="18" charset="0"/>
              </a:rPr>
              <a:t> Nước </a:t>
            </a:r>
            <a:r>
              <a:rPr lang="en-US" sz="2800" dirty="0" err="1">
                <a:solidFill>
                  <a:srgbClr val="000000"/>
                </a:solidFill>
                <a:latin typeface="Times New Roman" pitchFamily="18" charset="0"/>
                <a:cs typeface="Times New Roman" pitchFamily="18" charset="0"/>
              </a:rPr>
              <a:t>được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cấu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tạo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từ</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tử</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mỗi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tử</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được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cấu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tạo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từ</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một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nguyên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tử</a:t>
            </a:r>
            <a:r>
              <a:rPr lang="en-US" sz="2800" dirty="0">
                <a:solidFill>
                  <a:srgbClr val="000000"/>
                </a:solidFill>
                <a:latin typeface="Times New Roman" pitchFamily="18" charset="0"/>
                <a:cs typeface="Times New Roman" pitchFamily="18" charset="0"/>
              </a:rPr>
              <a:t> oxygen </a:t>
            </a:r>
            <a:r>
              <a:rPr lang="en-US" sz="2800" dirty="0" err="1">
                <a:solidFill>
                  <a:srgbClr val="000000"/>
                </a:solidFill>
                <a:latin typeface="Times New Roman" pitchFamily="18" charset="0"/>
                <a:cs typeface="Times New Roman" pitchFamily="18" charset="0"/>
              </a:rPr>
              <a:t>và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hai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nguyên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tử</a:t>
            </a:r>
            <a:r>
              <a:rPr lang="en-US" sz="2800" dirty="0">
                <a:solidFill>
                  <a:srgbClr val="000000"/>
                </a:solidFill>
                <a:latin typeface="Times New Roman" pitchFamily="18" charset="0"/>
                <a:cs typeface="Times New Roman" pitchFamily="18" charset="0"/>
              </a:rPr>
              <a:t> hydrogen. Do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hai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đầu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điện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tích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dấu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nhau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nên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tử</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tính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cực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vậy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tử</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thể</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liên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kết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nhau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liên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kết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tử</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cực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khác</a:t>
            </a:r>
            <a:r>
              <a:rPr lang="en-US" sz="2800" dirty="0">
                <a:solidFill>
                  <a:srgbClr val="000000"/>
                </a:solidFill>
                <a:latin typeface="Times New Roman" pitchFamily="18" charset="0"/>
                <a:cs typeface="Times New Roman" pitchFamily="18" charset="0"/>
              </a:rPr>
              <a:t> .</a:t>
            </a:r>
            <a:endParaRPr lang="vi-VN" sz="2800" dirty="0">
              <a:solidFill>
                <a:srgbClr val="0000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D95D39AA-C542-E60C-580D-4F3BDD01FB69}"/>
              </a:ext>
            </a:extLst>
          </p:cNvPr>
          <p:cNvSpPr txBox="1"/>
          <p:nvPr/>
        </p:nvSpPr>
        <p:spPr>
          <a:xfrm>
            <a:off x="1524000" y="4611232"/>
            <a:ext cx="9344892" cy="2246769"/>
          </a:xfrm>
          <a:prstGeom prst="rect">
            <a:avLst/>
          </a:prstGeom>
          <a:noFill/>
        </p:spPr>
        <p:txBody>
          <a:bodyPr wrap="square">
            <a:spAutoFit/>
          </a:bodyPr>
          <a:lstStyle/>
          <a:p>
            <a:r>
              <a:rPr lang="en-US" sz="2800" dirty="0">
                <a:solidFill>
                  <a:srgbClr val="0000FF"/>
                </a:solidFill>
                <a:latin typeface="Times New Roman" pitchFamily="18" charset="0"/>
                <a:cs typeface="Times New Roman" pitchFamily="18" charset="0"/>
              </a:rPr>
              <a:t>- </a:t>
            </a:r>
            <a:r>
              <a:rPr lang="vi-VN" sz="2800" dirty="0">
                <a:solidFill>
                  <a:srgbClr val="0000FF"/>
                </a:solidFill>
                <a:latin typeface="+mj-lt"/>
                <a:cs typeface="#9Slide03 Arima Madurai Medium" panose="020B0604020202020204" charset="0"/>
              </a:rPr>
              <a:t>Nước là thành phần chủ yếu cấu tạo nên tế bào cơ thể sinh vật</a:t>
            </a:r>
            <a:r>
              <a:rPr lang="en-US" sz="2800" dirty="0">
                <a:solidFill>
                  <a:srgbClr val="0000FF"/>
                </a:solidFill>
                <a:latin typeface="+mj-lt"/>
                <a:cs typeface="#9Slide03 Arima Madurai Medium" panose="020B0604020202020204" charset="0"/>
              </a:rPr>
              <a:t>.</a:t>
            </a:r>
            <a:r>
              <a:rPr lang="vi-VN" sz="2800" dirty="0">
                <a:solidFill>
                  <a:srgbClr val="0000FF"/>
                </a:solidFill>
                <a:latin typeface="+mj-lt"/>
                <a:cs typeface="#9Slide03 Arima Madurai Medium" panose="020B0604020202020204" charset="0"/>
              </a:rPr>
              <a:t> </a:t>
            </a:r>
            <a:endParaRPr lang="en-US" sz="2800" dirty="0">
              <a:solidFill>
                <a:srgbClr val="0000FF"/>
              </a:solidFill>
              <a:latin typeface="+mj-lt"/>
              <a:cs typeface="#9Slide03 Arima Madurai Medium" panose="020B0604020202020204" charset="0"/>
            </a:endParaRPr>
          </a:p>
          <a:p>
            <a:r>
              <a:rPr lang="en-US" sz="2800" dirty="0">
                <a:latin typeface="Times New Roman" pitchFamily="18" charset="0"/>
                <a:cs typeface="Times New Roman" pitchFamily="18" charset="0"/>
              </a:rPr>
              <a:t>-</a:t>
            </a:r>
            <a:r>
              <a:rPr lang="en-US" sz="2800" dirty="0">
                <a:latin typeface="+mj-lt"/>
                <a:cs typeface="#9Slide03 Arima Madurai Medium" panose="020B0604020202020204" charset="0"/>
              </a:rPr>
              <a:t> </a:t>
            </a:r>
            <a:r>
              <a:rPr lang="vi-VN" sz="2800" dirty="0">
                <a:latin typeface="+mj-lt"/>
                <a:cs typeface="#9Slide03 Arima Madurai Medium" panose="020B0604020202020204" charset="0"/>
              </a:rPr>
              <a:t>Nước có vai trò rất quan trọng trong các hoạt động sống của </a:t>
            </a:r>
            <a:r>
              <a:rPr lang="vi-VN" sz="2800" dirty="0">
                <a:solidFill>
                  <a:srgbClr val="0000FF"/>
                </a:solidFill>
                <a:latin typeface="+mj-lt"/>
                <a:cs typeface="#9Slide03 Arima Madurai Medium" panose="020B0604020202020204" charset="0"/>
              </a:rPr>
              <a:t>sinh vật như: điều hoà thân nhiệt, dung môi hoà tan và vận </a:t>
            </a:r>
            <a:r>
              <a:rPr lang="vi-VN" sz="2800" dirty="0">
                <a:latin typeface="+mj-lt"/>
                <a:cs typeface="#9Slide03 Arima Madurai Medium" panose="020B0604020202020204" charset="0"/>
              </a:rPr>
              <a:t>chuyển các chất, nguyên liệu và môi trường diễn ra các phản </a:t>
            </a:r>
            <a:r>
              <a:rPr lang="vi-VN" sz="2800" dirty="0">
                <a:solidFill>
                  <a:srgbClr val="0000FF"/>
                </a:solidFill>
                <a:latin typeface="+mj-lt"/>
                <a:cs typeface="#9Slide03 Arima Madurai Medium" panose="020B0604020202020204" charset="0"/>
              </a:rPr>
              <a:t>ứng chuyển hoá.</a:t>
            </a:r>
            <a:endParaRPr lang="en-US" sz="2800" dirty="0">
              <a:solidFill>
                <a:srgbClr val="0000FF"/>
              </a:solidFill>
              <a:latin typeface="+mj-lt"/>
              <a:cs typeface="#9Slide03 Arima Madurai Medium" panose="020B0604020202020204" charset="0"/>
            </a:endParaRPr>
          </a:p>
        </p:txBody>
      </p:sp>
    </p:spTree>
    <p:extLst>
      <p:ext uri="{BB962C8B-B14F-4D97-AF65-F5344CB8AC3E}">
        <p14:creationId xmlns:p14="http://schemas.microsoft.com/office/powerpoint/2010/main" val="28334919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Biểu Tượng Văn Bản - Phim hoạt hình toán học cao cấp giáo sư ảnh png tải về  - Miễn phí trong suốt Hành Vi Con Người png Tải v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1" y="90825"/>
            <a:ext cx="1827199" cy="19812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3637684" y="116004"/>
            <a:ext cx="6725516" cy="2169996"/>
            <a:chOff x="1227908" y="1530555"/>
            <a:chExt cx="7438669" cy="3337016"/>
          </a:xfrm>
        </p:grpSpPr>
        <p:sp>
          <p:nvSpPr>
            <p:cNvPr id="35" name="Rounded Rectangle 34"/>
            <p:cNvSpPr/>
            <p:nvPr/>
          </p:nvSpPr>
          <p:spPr>
            <a:xfrm>
              <a:off x="1227908" y="1530555"/>
              <a:ext cx="7438669" cy="33370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6" name="Rounded Rectangle 35"/>
            <p:cNvSpPr/>
            <p:nvPr/>
          </p:nvSpPr>
          <p:spPr>
            <a:xfrm>
              <a:off x="1476102" y="1726500"/>
              <a:ext cx="6871063" cy="3141071"/>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indent="450215">
                <a:lnSpc>
                  <a:spcPct val="107000"/>
                </a:lnSpc>
                <a:spcBef>
                  <a:spcPts val="600"/>
                </a:spcBef>
                <a:spcAft>
                  <a:spcPts val="600"/>
                </a:spcAf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chảy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bổ</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sung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uống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oresol</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25" name="TextBox 24">
            <a:extLst>
              <a:ext uri="{FF2B5EF4-FFF2-40B4-BE49-F238E27FC236}">
                <a16:creationId xmlns:a16="http://schemas.microsoft.com/office/drawing/2014/main" id="{013D5C65-BCA7-7E9B-629C-14ACDBD5DFB1}"/>
              </a:ext>
            </a:extLst>
          </p:cNvPr>
          <p:cNvSpPr txBox="1"/>
          <p:nvPr/>
        </p:nvSpPr>
        <p:spPr>
          <a:xfrm>
            <a:off x="1676400" y="2304396"/>
            <a:ext cx="8991600" cy="4401205"/>
          </a:xfrm>
          <a:prstGeom prst="rect">
            <a:avLst/>
          </a:prstGeom>
          <a:noFill/>
          <a:ln>
            <a:solidFill>
              <a:schemeClr val="tx1"/>
            </a:solidFill>
          </a:ln>
        </p:spPr>
        <p:txBody>
          <a:bodyPr wrap="square">
            <a:spAutoFit/>
          </a:bodyPr>
          <a:lstStyle/>
          <a:p>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hi bị nôn, sốt cao, tiêu chảy, cơ thể bị mất nước nghiêm trọng, làm ảnh hưởng đến các hoạt động của cơ thể và có thể nguy hiểm đến tính mạng. Do đó khi bị nôn, sốt cao, tiêu chảy cần phải bổ sung nước thông qua đồng hệ thống đồng vận chuyển glucose – natri để cơ thể tái hấp thu nước, bù lại lượng nước đã mất.</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Khi uống dung dịch oresol, cơ thể được cung cấp một phần nước từ dung dịch và một phần từ sự tái hấp thu nước ở thận và ruột thông qua vận chuyển tích cực (hệ thống đồng vận chuyển glucose – natri)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2649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25001" y="595937"/>
            <a:ext cx="959201" cy="65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1371600" y="735687"/>
            <a:ext cx="68095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u="sng" dirty="0">
                <a:solidFill>
                  <a:srgbClr val="0000FF"/>
                </a:solidFill>
                <a:latin typeface="Times New Roman" pitchFamily="18" charset="0"/>
                <a:cs typeface="Times New Roman" pitchFamily="18" charset="0"/>
              </a:rPr>
              <a:t>I. Vai </a:t>
            </a:r>
            <a:r>
              <a:rPr lang="en-US" altLang="en-US" sz="2800" b="1" u="sng" dirty="0" err="1">
                <a:solidFill>
                  <a:srgbClr val="0000FF"/>
                </a:solidFill>
                <a:latin typeface="Times New Roman" pitchFamily="18" charset="0"/>
                <a:cs typeface="Times New Roman" pitchFamily="18" charset="0"/>
              </a:rPr>
              <a:t>trò</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của</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nước</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đối</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với</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cơ</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thể</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sinh</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vật</a:t>
            </a:r>
            <a:r>
              <a:rPr lang="en-US" altLang="en-US" sz="2800" b="1" u="sng" dirty="0">
                <a:solidFill>
                  <a:srgbClr val="0000FF"/>
                </a:solidFill>
                <a:latin typeface="Times New Roman" pitchFamily="18" charset="0"/>
                <a:cs typeface="Times New Roman" pitchFamily="18" charset="0"/>
              </a:rPr>
              <a:t>:</a:t>
            </a:r>
          </a:p>
        </p:txBody>
      </p:sp>
      <p:sp>
        <p:nvSpPr>
          <p:cNvPr id="13" name="Text Box 20"/>
          <p:cNvSpPr txBox="1">
            <a:spLocks noChangeArrowheads="1"/>
          </p:cNvSpPr>
          <p:nvPr/>
        </p:nvSpPr>
        <p:spPr bwMode="auto">
          <a:xfrm>
            <a:off x="1600200" y="1"/>
            <a:ext cx="9067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dirty="0">
                <a:solidFill>
                  <a:srgbClr val="FF0000"/>
                </a:solidFill>
                <a:latin typeface="Times New Roman" pitchFamily="18" charset="0"/>
                <a:cs typeface="Times New Roman" pitchFamily="18" charset="0"/>
              </a:rPr>
              <a:t>BÀI 28. VAI TRÒ CỦA NƯỚC VÀ CÁC CHẤT DINH DƯỠNG ĐỐI VỚI CƠ THỂ SINH VẬT</a:t>
            </a:r>
          </a:p>
        </p:txBody>
      </p:sp>
      <p:sp>
        <p:nvSpPr>
          <p:cNvPr id="12" name="Text Box 20"/>
          <p:cNvSpPr txBox="1">
            <a:spLocks noChangeArrowheads="1"/>
          </p:cNvSpPr>
          <p:nvPr/>
        </p:nvSpPr>
        <p:spPr bwMode="auto">
          <a:xfrm>
            <a:off x="1343890" y="1076980"/>
            <a:ext cx="92479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u="sng" dirty="0">
                <a:solidFill>
                  <a:srgbClr val="0000FF"/>
                </a:solidFill>
                <a:latin typeface="Times New Roman" pitchFamily="18" charset="0"/>
                <a:cs typeface="Times New Roman" pitchFamily="18" charset="0"/>
              </a:rPr>
              <a:t>II. Vai </a:t>
            </a:r>
            <a:r>
              <a:rPr lang="en-US" altLang="en-US" sz="2800" b="1" u="sng" dirty="0" err="1">
                <a:solidFill>
                  <a:srgbClr val="0000FF"/>
                </a:solidFill>
                <a:latin typeface="Times New Roman" pitchFamily="18" charset="0"/>
                <a:cs typeface="Times New Roman" pitchFamily="18" charset="0"/>
              </a:rPr>
              <a:t>trò</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của</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các</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chất</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dinh</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dưỡng</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đối</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với</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cơ</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thể</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sinh</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vật</a:t>
            </a:r>
            <a:r>
              <a:rPr lang="en-US" altLang="en-US" sz="2800" b="1" u="sng"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2577521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endParaRPr lang="en-US" dirty="0"/>
          </a:p>
        </p:txBody>
      </p:sp>
      <p:sp>
        <p:nvSpPr>
          <p:cNvPr id="7" name="Rounded Rectangle 6"/>
          <p:cNvSpPr/>
          <p:nvPr/>
        </p:nvSpPr>
        <p:spPr>
          <a:xfrm>
            <a:off x="1608406" y="1438177"/>
            <a:ext cx="9059594" cy="3981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8. </a:t>
            </a:r>
            <a:r>
              <a:rPr lang="en-US" sz="3200" b="1" dirty="0" err="1">
                <a:solidFill>
                  <a:srgbClr val="0000FF"/>
                </a:solidFill>
                <a:latin typeface="Times New Roman" panose="02020603050405020304" pitchFamily="18" charset="0"/>
                <a:cs typeface="Times New Roman" panose="02020603050405020304" pitchFamily="18" charset="0"/>
              </a:rPr>
              <a:t>Chất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dưỡng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lấy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dưỡng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từ</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những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nguồn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a:t>
            </a:r>
          </a:p>
          <a:p>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9. Ở </a:t>
            </a:r>
            <a:r>
              <a:rPr lang="en-US" sz="3200" b="1" dirty="0" err="1">
                <a:solidFill>
                  <a:srgbClr val="0000FF"/>
                </a:solidFill>
                <a:latin typeface="Times New Roman" panose="02020603050405020304" pitchFamily="18" charset="0"/>
                <a:cs typeface="Times New Roman" panose="02020603050405020304" pitchFamily="18" charset="0"/>
              </a:rPr>
              <a:t>sinh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dưỡng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được</a:t>
            </a:r>
            <a:r>
              <a:rPr lang="en-US" sz="3200" b="1" dirty="0">
                <a:solidFill>
                  <a:srgbClr val="0000FF"/>
                </a:solidFill>
                <a:latin typeface="Times New Roman" panose="02020603050405020304" pitchFamily="18" charset="0"/>
                <a:cs typeface="Times New Roman" panose="02020603050405020304" pitchFamily="18" charset="0"/>
              </a:rPr>
              <a:t> chia </a:t>
            </a:r>
            <a:r>
              <a:rPr lang="en-US" sz="3200" b="1" dirty="0" err="1">
                <a:solidFill>
                  <a:srgbClr val="0000FF"/>
                </a:solidFill>
                <a:latin typeface="Times New Roman" panose="02020603050405020304" pitchFamily="18" charset="0"/>
                <a:cs typeface="Times New Roman" panose="02020603050405020304" pitchFamily="18" charset="0"/>
              </a:rPr>
              <a:t>thành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những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nhóm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Dựa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đâu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để</a:t>
            </a:r>
            <a:r>
              <a:rPr lang="en-US" sz="3200" b="1" dirty="0">
                <a:solidFill>
                  <a:srgbClr val="0000FF"/>
                </a:solidFill>
                <a:latin typeface="Times New Roman" panose="02020603050405020304" pitchFamily="18" charset="0"/>
                <a:cs typeface="Times New Roman" panose="02020603050405020304" pitchFamily="18" charset="0"/>
              </a:rPr>
              <a:t> chia </a:t>
            </a:r>
            <a:r>
              <a:rPr lang="en-US" sz="3200" b="1" dirty="0" err="1">
                <a:solidFill>
                  <a:srgbClr val="0000FF"/>
                </a:solidFill>
                <a:latin typeface="Times New Roman" panose="02020603050405020304" pitchFamily="18" charset="0"/>
                <a:cs typeface="Times New Roman" panose="02020603050405020304" pitchFamily="18" charset="0"/>
              </a:rPr>
              <a:t>thành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nhóm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đó</a:t>
            </a:r>
            <a:r>
              <a:rPr lang="en-US" sz="3200" b="1" dirty="0">
                <a:solidFill>
                  <a:srgbClr val="0000FF"/>
                </a:solidFill>
                <a:latin typeface="Times New Roman" panose="02020603050405020304" pitchFamily="18" charset="0"/>
                <a:cs typeface="Times New Roman" panose="02020603050405020304" pitchFamily="18" charset="0"/>
              </a:rPr>
              <a:t>?</a:t>
            </a:r>
          </a:p>
          <a:p>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10. </a:t>
            </a:r>
            <a:r>
              <a:rPr lang="en-US" sz="3200" b="1" dirty="0" err="1">
                <a:solidFill>
                  <a:srgbClr val="0000FF"/>
                </a:solidFill>
                <a:latin typeface="Times New Roman" panose="02020603050405020304" pitchFamily="18" charset="0"/>
                <a:cs typeface="Times New Roman" panose="02020603050405020304" pitchFamily="18" charset="0"/>
              </a:rPr>
              <a:t>Chất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dưỡng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những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trò</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đối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với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cơ</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a:t>
            </a:r>
          </a:p>
          <a:p>
            <a:endParaRPr lang="en-US" sz="2400" b="1" dirty="0">
              <a:solidFill>
                <a:srgbClr val="00B0F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37110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endParaRPr lang="en-US" dirty="0"/>
          </a:p>
        </p:txBody>
      </p:sp>
      <p:sp>
        <p:nvSpPr>
          <p:cNvPr id="7" name="Rounded Rectangle 6"/>
          <p:cNvSpPr/>
          <p:nvPr/>
        </p:nvSpPr>
        <p:spPr>
          <a:xfrm>
            <a:off x="1888331" y="1328538"/>
            <a:ext cx="8279606" cy="33442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rgbClr val="0070C0"/>
                </a:solidFill>
                <a:latin typeface="Times New Roman" panose="02020603050405020304" pitchFamily="18" charset="0"/>
                <a:cs typeface="Times New Roman" panose="02020603050405020304" pitchFamily="18" charset="0"/>
              </a:rPr>
              <a:t>-</a:t>
            </a:r>
            <a:r>
              <a:rPr lang="en-US" sz="3600" b="1" dirty="0">
                <a:solidFill>
                  <a:srgbClr val="0070C0"/>
                </a:solidFill>
                <a:latin typeface="Times New Roman" panose="02020603050405020304" pitchFamily="18" charset="0"/>
                <a:cs typeface="Times New Roman" panose="02020603050405020304" pitchFamily="18" charset="0"/>
              </a:rPr>
              <a:t> </a:t>
            </a:r>
            <a:r>
              <a:rPr lang="vi-VN" sz="3600" b="1" dirty="0">
                <a:solidFill>
                  <a:srgbClr val="0070C0"/>
                </a:solidFill>
                <a:latin typeface="Times New Roman" panose="02020603050405020304" pitchFamily="18" charset="0"/>
                <a:cs typeface="Times New Roman" panose="02020603050405020304" pitchFamily="18" charset="0"/>
              </a:rPr>
              <a:t>Chất dinh dưỡng là các chất hoá học được cơ thể sinh vật hấp thụ từ mòi trường bên ngoài.</a:t>
            </a:r>
            <a:endParaRPr lang="en-US" sz="3600" b="1" dirty="0">
              <a:solidFill>
                <a:srgbClr val="0070C0"/>
              </a:solidFill>
              <a:latin typeface="Times New Roman" panose="02020603050405020304" pitchFamily="18" charset="0"/>
              <a:cs typeface="Times New Roman" panose="02020603050405020304" pitchFamily="18" charset="0"/>
            </a:endParaRPr>
          </a:p>
          <a:p>
            <a:r>
              <a:rPr lang="vi-VN" sz="3600" b="1" dirty="0">
                <a:solidFill>
                  <a:srgbClr val="0070C0"/>
                </a:solidFill>
                <a:latin typeface="Times New Roman" panose="02020603050405020304" pitchFamily="18" charset="0"/>
                <a:cs typeface="Times New Roman" panose="02020603050405020304" pitchFamily="18" charset="0"/>
              </a:rPr>
              <a:t>-</a:t>
            </a:r>
            <a:r>
              <a:rPr lang="en-US" sz="3600" b="1" dirty="0">
                <a:solidFill>
                  <a:srgbClr val="0070C0"/>
                </a:solidFill>
                <a:latin typeface="Times New Roman" panose="02020603050405020304" pitchFamily="18" charset="0"/>
                <a:cs typeface="Times New Roman" panose="02020603050405020304" pitchFamily="18" charset="0"/>
              </a:rPr>
              <a:t> </a:t>
            </a:r>
            <a:r>
              <a:rPr lang="vi-VN" sz="3600" b="1" dirty="0">
                <a:solidFill>
                  <a:srgbClr val="0070C0"/>
                </a:solidFill>
                <a:latin typeface="Times New Roman" panose="02020603050405020304" pitchFamily="18" charset="0"/>
                <a:cs typeface="Times New Roman" panose="02020603050405020304" pitchFamily="18" charset="0"/>
              </a:rPr>
              <a:t>Động vật có thể lấy chất dinh dưỡng từ thức ăn, thực vật lấy từ phân bón.</a:t>
            </a:r>
            <a:endParaRPr lang="en-US" sz="3600" b="1" dirty="0">
              <a:solidFill>
                <a:srgbClr val="0070C0"/>
              </a:solidFill>
              <a:latin typeface="Times New Roman" panose="02020603050405020304" pitchFamily="18" charset="0"/>
              <a:cs typeface="Times New Roman" panose="02020603050405020304" pitchFamily="18" charset="0"/>
            </a:endParaRPr>
          </a:p>
          <a:p>
            <a:endParaRPr lang="en-US" sz="2400" b="1" dirty="0">
              <a:solidFill>
                <a:srgbClr val="00B0F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2245519" y="214116"/>
            <a:ext cx="7565231" cy="9225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8. </a:t>
            </a:r>
            <a:r>
              <a:rPr lang="en-US" sz="2800" b="1" dirty="0" err="1">
                <a:solidFill>
                  <a:srgbClr val="FF0000"/>
                </a:solidFill>
                <a:latin typeface="Times New Roman" panose="02020603050405020304" pitchFamily="18" charset="0"/>
                <a:cs typeface="Times New Roman" panose="02020603050405020304" pitchFamily="18" charset="0"/>
              </a:rPr>
              <a:t>Chất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dưỡng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lấy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dưỡng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nguồn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7199758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endParaRPr lang="en-US" dirty="0"/>
          </a:p>
        </p:txBody>
      </p:sp>
      <p:sp>
        <p:nvSpPr>
          <p:cNvPr id="7" name="Rounded Rectangle 6"/>
          <p:cNvSpPr/>
          <p:nvPr/>
        </p:nvSpPr>
        <p:spPr>
          <a:xfrm>
            <a:off x="1677591" y="1565472"/>
            <a:ext cx="8914209" cy="52163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i="1" dirty="0">
                <a:solidFill>
                  <a:srgbClr val="0070C0"/>
                </a:solidFill>
                <a:latin typeface="Times New Roman" panose="02020603050405020304" pitchFamily="18" charset="0"/>
                <a:cs typeface="Times New Roman" panose="02020603050405020304" pitchFamily="18" charset="0"/>
              </a:rPr>
              <a:t>- </a:t>
            </a:r>
            <a:r>
              <a:rPr lang="en-US" sz="2800" b="1" dirty="0">
                <a:solidFill>
                  <a:srgbClr val="0070C0"/>
                </a:solidFill>
                <a:latin typeface="Times New Roman" panose="02020603050405020304" pitchFamily="18" charset="0"/>
                <a:cs typeface="Times New Roman" panose="02020603050405020304" pitchFamily="18" charset="0"/>
              </a:rPr>
              <a:t>Ở</a:t>
            </a:r>
            <a:r>
              <a:rPr lang="vi-VN" sz="2800" b="1" dirty="0">
                <a:solidFill>
                  <a:srgbClr val="0070C0"/>
                </a:solidFill>
                <a:latin typeface="Times New Roman" panose="02020603050405020304" pitchFamily="18" charset="0"/>
                <a:cs typeface="Times New Roman" panose="02020603050405020304" pitchFamily="18" charset="0"/>
              </a:rPr>
              <a:t> động vật: chất dinh dưỡng </a:t>
            </a:r>
            <a:r>
              <a:rPr lang="en-US" sz="2800" b="1" dirty="0" err="1">
                <a:solidFill>
                  <a:srgbClr val="0070C0"/>
                </a:solidFill>
                <a:latin typeface="Times New Roman" panose="02020603050405020304" pitchFamily="18" charset="0"/>
                <a:cs typeface="Times New Roman" panose="02020603050405020304" pitchFamily="18" charset="0"/>
              </a:rPr>
              <a:t>gồ</a:t>
            </a:r>
            <a:r>
              <a:rPr lang="vi-VN" sz="2800" b="1" dirty="0">
                <a:solidFill>
                  <a:srgbClr val="0070C0"/>
                </a:solidFill>
                <a:latin typeface="Times New Roman" panose="02020603050405020304" pitchFamily="18" charset="0"/>
                <a:cs typeface="Times New Roman" panose="02020603050405020304" pitchFamily="18" charset="0"/>
              </a:rPr>
              <a:t>m bốn nhóm chính dựa vào bản chất hoá học của các chất: </a:t>
            </a:r>
            <a:r>
              <a:rPr lang="en-US" sz="2800" b="1" dirty="0">
                <a:solidFill>
                  <a:srgbClr val="0070C0"/>
                </a:solidFill>
                <a:latin typeface="Times New Roman" panose="02020603050405020304" pitchFamily="18" charset="0"/>
                <a:cs typeface="Times New Roman" panose="02020603050405020304" pitchFamily="18" charset="0"/>
              </a:rPr>
              <a:t>carbohydrate </a:t>
            </a:r>
            <a:r>
              <a:rPr lang="vi-VN" sz="2800" b="1" dirty="0">
                <a:solidFill>
                  <a:srgbClr val="0070C0"/>
                </a:solidFill>
                <a:latin typeface="Times New Roman" panose="02020603050405020304" pitchFamily="18" charset="0"/>
                <a:cs typeface="Times New Roman" panose="02020603050405020304" pitchFamily="18" charset="0"/>
              </a:rPr>
              <a:t>(chất bột đường), </a:t>
            </a:r>
            <a:r>
              <a:rPr lang="en-US" sz="2800" b="1" dirty="0">
                <a:solidFill>
                  <a:srgbClr val="0070C0"/>
                </a:solidFill>
                <a:latin typeface="Times New Roman" panose="02020603050405020304" pitchFamily="18" charset="0"/>
                <a:cs typeface="Times New Roman" panose="02020603050405020304" pitchFamily="18" charset="0"/>
              </a:rPr>
              <a:t>lipid </a:t>
            </a:r>
            <a:r>
              <a:rPr lang="vi-VN" sz="2800" b="1" dirty="0">
                <a:solidFill>
                  <a:srgbClr val="0070C0"/>
                </a:solidFill>
                <a:latin typeface="Times New Roman" panose="02020603050405020304" pitchFamily="18" charset="0"/>
                <a:cs typeface="Times New Roman" panose="02020603050405020304" pitchFamily="18" charset="0"/>
              </a:rPr>
              <a:t>(chất béo), </a:t>
            </a:r>
            <a:r>
              <a:rPr lang="en-US" sz="2800" b="1" dirty="0">
                <a:solidFill>
                  <a:srgbClr val="0070C0"/>
                </a:solidFill>
                <a:latin typeface="Times New Roman" panose="02020603050405020304" pitchFamily="18" charset="0"/>
                <a:cs typeface="Times New Roman" panose="02020603050405020304" pitchFamily="18" charset="0"/>
              </a:rPr>
              <a:t>protein </a:t>
            </a:r>
            <a:r>
              <a:rPr lang="vi-VN" sz="2800" b="1" dirty="0">
                <a:solidFill>
                  <a:srgbClr val="0070C0"/>
                </a:solidFill>
                <a:latin typeface="Times New Roman" panose="02020603050405020304" pitchFamily="18" charset="0"/>
                <a:cs typeface="Times New Roman" panose="02020603050405020304" pitchFamily="18" charset="0"/>
              </a:rPr>
              <a:t>(chất đạm), </a:t>
            </a:r>
            <a:r>
              <a:rPr lang="en-US" sz="2800" b="1" dirty="0">
                <a:solidFill>
                  <a:srgbClr val="0070C0"/>
                </a:solidFill>
                <a:latin typeface="Times New Roman" panose="02020603050405020304" pitchFamily="18" charset="0"/>
                <a:cs typeface="Times New Roman" panose="02020603050405020304" pitchFamily="18" charset="0"/>
              </a:rPr>
              <a:t>vitamin </a:t>
            </a:r>
            <a:r>
              <a:rPr lang="vi-VN" sz="2800" b="1" dirty="0">
                <a:solidFill>
                  <a:srgbClr val="0070C0"/>
                </a:solidFill>
                <a:latin typeface="Times New Roman" panose="02020603050405020304" pitchFamily="18" charset="0"/>
                <a:cs typeface="Times New Roman" panose="02020603050405020304" pitchFamily="18" charset="0"/>
              </a:rPr>
              <a:t>và chất khoáng.Trong đó, </a:t>
            </a:r>
            <a:r>
              <a:rPr lang="en-US" sz="2800" b="1" dirty="0">
                <a:solidFill>
                  <a:srgbClr val="0070C0"/>
                </a:solidFill>
                <a:latin typeface="Times New Roman" panose="02020603050405020304" pitchFamily="18" charset="0"/>
                <a:cs typeface="Times New Roman" panose="02020603050405020304" pitchFamily="18" charset="0"/>
              </a:rPr>
              <a:t>carbohydrate, lipid </a:t>
            </a:r>
            <a:r>
              <a:rPr lang="vi-VN" sz="2800" b="1" dirty="0">
                <a:solidFill>
                  <a:srgbClr val="0070C0"/>
                </a:solidFill>
                <a:latin typeface="Times New Roman" panose="02020603050405020304" pitchFamily="18" charset="0"/>
                <a:cs typeface="Times New Roman" panose="02020603050405020304" pitchFamily="18" charset="0"/>
              </a:rPr>
              <a:t>và </a:t>
            </a:r>
            <a:r>
              <a:rPr lang="en-US" sz="2800" b="1" dirty="0">
                <a:solidFill>
                  <a:srgbClr val="0070C0"/>
                </a:solidFill>
                <a:latin typeface="Times New Roman" panose="02020603050405020304" pitchFamily="18" charset="0"/>
                <a:cs typeface="Times New Roman" panose="02020603050405020304" pitchFamily="18" charset="0"/>
              </a:rPr>
              <a:t>protein </a:t>
            </a:r>
            <a:r>
              <a:rPr lang="vi-VN" sz="2800" b="1" dirty="0">
                <a:solidFill>
                  <a:srgbClr val="0070C0"/>
                </a:solidFill>
                <a:latin typeface="Times New Roman" panose="02020603050405020304" pitchFamily="18" charset="0"/>
                <a:cs typeface="Times New Roman" panose="02020603050405020304" pitchFamily="18" charset="0"/>
              </a:rPr>
              <a:t>là các chất cung cấp năng lượng; còn </a:t>
            </a:r>
            <a:r>
              <a:rPr lang="en-US" sz="2800" b="1" dirty="0">
                <a:solidFill>
                  <a:srgbClr val="0070C0"/>
                </a:solidFill>
                <a:latin typeface="Times New Roman" panose="02020603050405020304" pitchFamily="18" charset="0"/>
                <a:cs typeface="Times New Roman" panose="02020603050405020304" pitchFamily="18" charset="0"/>
              </a:rPr>
              <a:t>vitamin </a:t>
            </a:r>
            <a:r>
              <a:rPr lang="vi-VN" sz="2800" b="1" dirty="0">
                <a:solidFill>
                  <a:srgbClr val="0070C0"/>
                </a:solidFill>
                <a:latin typeface="Times New Roman" panose="02020603050405020304" pitchFamily="18" charset="0"/>
                <a:cs typeface="Times New Roman" panose="02020603050405020304" pitchFamily="18" charset="0"/>
              </a:rPr>
              <a:t>và chất khoáng là các chất không cung cấp năng lượng cho cơ thể.</a:t>
            </a:r>
            <a:endParaRPr lang="en-US" sz="2800" b="1" dirty="0">
              <a:solidFill>
                <a:srgbClr val="0070C0"/>
              </a:solidFill>
              <a:latin typeface="Times New Roman" panose="02020603050405020304" pitchFamily="18" charset="0"/>
              <a:cs typeface="Times New Roman" panose="02020603050405020304" pitchFamily="18" charset="0"/>
            </a:endParaRPr>
          </a:p>
          <a:p>
            <a:pPr lvl="0"/>
            <a:r>
              <a:rPr lang="en-US" sz="2800" b="1" dirty="0">
                <a:solidFill>
                  <a:srgbClr val="0070C0"/>
                </a:solidFill>
                <a:latin typeface="Times New Roman" panose="02020603050405020304" pitchFamily="18" charset="0"/>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Ở thực vật, dựa vào tỉ lệ có trong tế bào mà các chất dinh dưỡng (muối khoáng) được chia thành hai nhóm: </a:t>
            </a:r>
            <a:r>
              <a:rPr lang="en-US" sz="2800" b="1" dirty="0" err="1">
                <a:solidFill>
                  <a:srgbClr val="0070C0"/>
                </a:solidFill>
                <a:latin typeface="Times New Roman" panose="02020603050405020304" pitchFamily="18" charset="0"/>
                <a:cs typeface="Times New Roman" panose="02020603050405020304" pitchFamily="18" charset="0"/>
              </a:rPr>
              <a:t>nhóm</a:t>
            </a:r>
            <a:r>
              <a:rPr lang="en-US" sz="2800" b="1" dirty="0">
                <a:solidFill>
                  <a:srgbClr val="0070C0"/>
                </a:solidFill>
                <a:latin typeface="Times New Roman" panose="02020603050405020304" pitchFamily="18" charset="0"/>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chiếm tỉ lệ lớn g</a:t>
            </a:r>
            <a:r>
              <a:rPr lang="en-US" sz="2800" b="1" dirty="0">
                <a:solidFill>
                  <a:srgbClr val="0070C0"/>
                </a:solidFill>
                <a:latin typeface="Times New Roman" panose="02020603050405020304" pitchFamily="18" charset="0"/>
                <a:cs typeface="Times New Roman" panose="02020603050405020304" pitchFamily="18" charset="0"/>
              </a:rPr>
              <a:t>ồ</a:t>
            </a:r>
            <a:r>
              <a:rPr lang="vi-VN" sz="2800" b="1" dirty="0">
                <a:solidFill>
                  <a:srgbClr val="0070C0"/>
                </a:solidFill>
                <a:latin typeface="Times New Roman" panose="02020603050405020304" pitchFamily="18" charset="0"/>
                <a:cs typeface="Times New Roman" panose="02020603050405020304" pitchFamily="18" charset="0"/>
              </a:rPr>
              <a:t>m có </a:t>
            </a:r>
            <a:r>
              <a:rPr lang="en-US" sz="2800" b="1" dirty="0">
                <a:solidFill>
                  <a:srgbClr val="0070C0"/>
                </a:solidFill>
                <a:latin typeface="Times New Roman" panose="02020603050405020304" pitchFamily="18" charset="0"/>
                <a:cs typeface="Times New Roman" panose="02020603050405020304" pitchFamily="18" charset="0"/>
              </a:rPr>
              <a:t>C</a:t>
            </a:r>
            <a:r>
              <a:rPr lang="vi-VN" sz="2800" b="1" dirty="0">
                <a:solidFill>
                  <a:srgbClr val="0070C0"/>
                </a:solidFill>
                <a:latin typeface="Times New Roman" panose="02020603050405020304" pitchFamily="18" charset="0"/>
                <a:cs typeface="Times New Roman" panose="02020603050405020304" pitchFamily="18" charset="0"/>
              </a:rPr>
              <a:t>, H, </a:t>
            </a:r>
            <a:r>
              <a:rPr lang="en-US" sz="2800" b="1" dirty="0">
                <a:solidFill>
                  <a:srgbClr val="0070C0"/>
                </a:solidFill>
                <a:latin typeface="Times New Roman" panose="02020603050405020304" pitchFamily="18" charset="0"/>
                <a:cs typeface="Times New Roman" panose="02020603050405020304" pitchFamily="18" charset="0"/>
              </a:rPr>
              <a:t>O</a:t>
            </a:r>
            <a:r>
              <a:rPr lang="vi-VN" sz="2800" b="1" dirty="0">
                <a:solidFill>
                  <a:srgbClr val="0070C0"/>
                </a:solidFill>
                <a:latin typeface="Times New Roman" panose="02020603050405020304" pitchFamily="18" charset="0"/>
                <a:cs typeface="Times New Roman" panose="02020603050405020304" pitchFamily="18" charset="0"/>
              </a:rPr>
              <a:t>, N, </a:t>
            </a:r>
            <a:r>
              <a:rPr lang="en-US" sz="2800" b="1" dirty="0">
                <a:solidFill>
                  <a:srgbClr val="0070C0"/>
                </a:solidFill>
                <a:latin typeface="Times New Roman" panose="02020603050405020304" pitchFamily="18" charset="0"/>
                <a:cs typeface="Times New Roman" panose="02020603050405020304" pitchFamily="18" charset="0"/>
              </a:rPr>
              <a:t>P</a:t>
            </a:r>
            <a:r>
              <a:rPr lang="vi-VN" sz="2800" b="1" dirty="0">
                <a:solidFill>
                  <a:srgbClr val="0070C0"/>
                </a:solidFill>
                <a:latin typeface="Times New Roman" panose="02020603050405020304" pitchFamily="18" charset="0"/>
                <a:cs typeface="Times New Roman" panose="02020603050405020304" pitchFamily="18" charset="0"/>
              </a:rPr>
              <a:t>,... và nhóm có tỉ lệ nhỏ g</a:t>
            </a:r>
            <a:r>
              <a:rPr lang="en-US" sz="2800" b="1" dirty="0">
                <a:solidFill>
                  <a:srgbClr val="0070C0"/>
                </a:solidFill>
                <a:latin typeface="Times New Roman" panose="02020603050405020304" pitchFamily="18" charset="0"/>
                <a:cs typeface="Times New Roman" panose="02020603050405020304" pitchFamily="18" charset="0"/>
              </a:rPr>
              <a:t>ồ</a:t>
            </a:r>
            <a:r>
              <a:rPr lang="vi-VN" sz="2800" b="1" dirty="0">
                <a:solidFill>
                  <a:srgbClr val="0070C0"/>
                </a:solidFill>
                <a:latin typeface="Times New Roman" panose="02020603050405020304" pitchFamily="18" charset="0"/>
                <a:cs typeface="Times New Roman" panose="02020603050405020304" pitchFamily="18" charset="0"/>
              </a:rPr>
              <a:t>m Fe, Zn, Cu, Mo,...</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1831182" y="76201"/>
            <a:ext cx="8532018" cy="1443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9. Ở </a:t>
            </a:r>
            <a:r>
              <a:rPr lang="en-US" sz="2800" b="1" dirty="0" err="1">
                <a:solidFill>
                  <a:srgbClr val="FF0000"/>
                </a:solidFill>
                <a:latin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dưỡng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cs typeface="Times New Roman" panose="02020603050405020304" pitchFamily="18" charset="0"/>
              </a:rPr>
              <a:t> chia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Dựa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để</a:t>
            </a:r>
            <a:r>
              <a:rPr lang="en-US" sz="2800" b="1" dirty="0">
                <a:solidFill>
                  <a:srgbClr val="FF0000"/>
                </a:solidFill>
                <a:latin typeface="Times New Roman" panose="02020603050405020304" pitchFamily="18" charset="0"/>
                <a:cs typeface="Times New Roman" panose="02020603050405020304" pitchFamily="18" charset="0"/>
              </a:rPr>
              <a:t> chia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đó</a:t>
            </a:r>
            <a:r>
              <a:rPr lang="en-US" sz="2800"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1888518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652038" y="932129"/>
            <a:ext cx="3216165" cy="4238257"/>
          </a:xfrm>
          <a:prstGeom prst="roundRect">
            <a:avLst/>
          </a:prstGeom>
          <a:ln w="25400">
            <a:solidFill>
              <a:schemeClr val="tx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spcBef>
                <a:spcPts val="600"/>
              </a:spcBef>
            </a:pPr>
            <a:r>
              <a:rPr lang="en-US" sz="32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lúa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ngô</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tưới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héo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dần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thậm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chết</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2" name="13.000 hecta cây trồng bị thiếu nước do nắng hạn _ THDT_Trim">
            <a:hlinkClick r:id="" action="ppaction://media"/>
            <a:extLst>
              <a:ext uri="{FF2B5EF4-FFF2-40B4-BE49-F238E27FC236}">
                <a16:creationId xmlns:a16="http://schemas.microsoft.com/office/drawing/2014/main" id="{46148427-ECE0-D1E9-F568-FDD6E7F46E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35828" y="678653"/>
            <a:ext cx="5479773" cy="4745211"/>
          </a:xfrm>
          <a:prstGeom prst="rect">
            <a:avLst/>
          </a:prstGeom>
        </p:spPr>
      </p:pic>
    </p:spTree>
    <p:extLst>
      <p:ext uri="{BB962C8B-B14F-4D97-AF65-F5344CB8AC3E}">
        <p14:creationId xmlns:p14="http://schemas.microsoft.com/office/powerpoint/2010/main" val="255338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7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831182" y="1556939"/>
            <a:ext cx="8279606" cy="33442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B0F0"/>
                </a:solidFill>
                <a:latin typeface="Times New Roman" panose="02020603050405020304" pitchFamily="18" charset="0"/>
                <a:cs typeface="Times New Roman" panose="02020603050405020304" pitchFamily="18" charset="0"/>
              </a:rPr>
              <a:t>Vai trò của các chất dinh dưỡng: cung cấp nguyên liệu c</a:t>
            </a:r>
            <a:r>
              <a:rPr lang="en-US" sz="3200" b="1" dirty="0">
                <a:solidFill>
                  <a:srgbClr val="00B0F0"/>
                </a:solidFill>
                <a:latin typeface="Times New Roman" panose="02020603050405020304" pitchFamily="18" charset="0"/>
                <a:cs typeface="Times New Roman" panose="02020603050405020304" pitchFamily="18" charset="0"/>
              </a:rPr>
              <a:t>ấ</a:t>
            </a:r>
            <a:r>
              <a:rPr lang="vi-VN" sz="3200" b="1" dirty="0">
                <a:solidFill>
                  <a:srgbClr val="00B0F0"/>
                </a:solidFill>
                <a:latin typeface="Times New Roman" panose="02020603050405020304" pitchFamily="18" charset="0"/>
                <a:cs typeface="Times New Roman" panose="02020603050405020304" pitchFamily="18" charset="0"/>
              </a:rPr>
              <a:t>u tạo nên các thành phần của tế bào, giúp cơ thể sinh trưởng và phát triển; cung cấp năng lượng; tham gia đi</a:t>
            </a:r>
            <a:r>
              <a:rPr lang="en-US" sz="3200" b="1" dirty="0">
                <a:solidFill>
                  <a:srgbClr val="00B0F0"/>
                </a:solidFill>
                <a:latin typeface="Times New Roman" panose="02020603050405020304" pitchFamily="18" charset="0"/>
                <a:cs typeface="Times New Roman" panose="02020603050405020304" pitchFamily="18" charset="0"/>
              </a:rPr>
              <a:t>ề</a:t>
            </a:r>
            <a:r>
              <a:rPr lang="vi-VN" sz="3200" b="1" dirty="0">
                <a:solidFill>
                  <a:srgbClr val="00B0F0"/>
                </a:solidFill>
                <a:latin typeface="Times New Roman" panose="02020603050405020304" pitchFamily="18" charset="0"/>
                <a:cs typeface="Times New Roman" panose="02020603050405020304" pitchFamily="18" charset="0"/>
              </a:rPr>
              <a:t>u hoà các hoạt động s</a:t>
            </a:r>
            <a:r>
              <a:rPr lang="en-US" sz="3200" b="1" dirty="0">
                <a:solidFill>
                  <a:srgbClr val="00B0F0"/>
                </a:solidFill>
                <a:latin typeface="Times New Roman" panose="02020603050405020304" pitchFamily="18" charset="0"/>
                <a:cs typeface="Times New Roman" panose="02020603050405020304" pitchFamily="18" charset="0"/>
              </a:rPr>
              <a:t>ố</a:t>
            </a:r>
            <a:r>
              <a:rPr lang="vi-VN" sz="3200" b="1" dirty="0">
                <a:solidFill>
                  <a:srgbClr val="00B0F0"/>
                </a:solidFill>
                <a:latin typeface="Times New Roman" panose="02020603050405020304" pitchFamily="18" charset="0"/>
                <a:cs typeface="Times New Roman" panose="02020603050405020304" pitchFamily="18" charset="0"/>
              </a:rPr>
              <a:t>ng của tế bào và cơ thể.</a:t>
            </a:r>
            <a:endParaRPr lang="en-US" sz="3200" b="1" dirty="0">
              <a:solidFill>
                <a:srgbClr val="00B0F0"/>
              </a:solidFill>
              <a:latin typeface="Times New Roman" panose="02020603050405020304" pitchFamily="18" charset="0"/>
              <a:cs typeface="Times New Roman" panose="02020603050405020304" pitchFamily="18" charset="0"/>
            </a:endParaRPr>
          </a:p>
          <a:p>
            <a:endParaRPr lang="en-US" sz="2400" b="1" dirty="0">
              <a:solidFill>
                <a:srgbClr val="00B0F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2112170" y="385566"/>
            <a:ext cx="7565231" cy="9225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10. </a:t>
            </a:r>
            <a:r>
              <a:rPr lang="en-US" sz="2800" b="1" dirty="0" err="1">
                <a:solidFill>
                  <a:srgbClr val="FF0000"/>
                </a:solidFill>
                <a:latin typeface="Times New Roman" panose="02020603050405020304" pitchFamily="18" charset="0"/>
                <a:cs typeface="Times New Roman" panose="02020603050405020304" pitchFamily="18" charset="0"/>
              </a:rPr>
              <a:t>Chất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dưỡng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trò</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131907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8747"/>
          <a:stretch/>
        </p:blipFill>
        <p:spPr>
          <a:xfrm>
            <a:off x="1866901" y="847726"/>
            <a:ext cx="7600951" cy="3929856"/>
          </a:xfrm>
        </p:spPr>
      </p:pic>
    </p:spTree>
    <p:extLst>
      <p:ext uri="{BB962C8B-B14F-4D97-AF65-F5344CB8AC3E}">
        <p14:creationId xmlns:p14="http://schemas.microsoft.com/office/powerpoint/2010/main" val="2032064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32815"/>
          <a:stretch/>
        </p:blipFill>
        <p:spPr>
          <a:xfrm>
            <a:off x="4191865" y="9526"/>
            <a:ext cx="6448426" cy="427672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0"/>
            <a:ext cx="3200400" cy="3810000"/>
          </a:xfrm>
          <a:prstGeom prst="rect">
            <a:avLst/>
          </a:prstGeom>
        </p:spPr>
      </p:pic>
    </p:spTree>
    <p:extLst>
      <p:ext uri="{BB962C8B-B14F-4D97-AF65-F5344CB8AC3E}">
        <p14:creationId xmlns:p14="http://schemas.microsoft.com/office/powerpoint/2010/main" val="2801257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25001" y="595937"/>
            <a:ext cx="959201" cy="65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1371600" y="735687"/>
            <a:ext cx="68095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u="sng" dirty="0">
                <a:solidFill>
                  <a:srgbClr val="0000FF"/>
                </a:solidFill>
                <a:latin typeface="Times New Roman" pitchFamily="18" charset="0"/>
                <a:cs typeface="Times New Roman" pitchFamily="18" charset="0"/>
              </a:rPr>
              <a:t>I. Vai </a:t>
            </a:r>
            <a:r>
              <a:rPr lang="en-US" altLang="en-US" sz="2800" b="1" u="sng" dirty="0" err="1">
                <a:solidFill>
                  <a:srgbClr val="0000FF"/>
                </a:solidFill>
                <a:latin typeface="Times New Roman" pitchFamily="18" charset="0"/>
                <a:cs typeface="Times New Roman" pitchFamily="18" charset="0"/>
              </a:rPr>
              <a:t>trò</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của</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nước</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đối</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với</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cơ</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thể</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sinh</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vật</a:t>
            </a:r>
            <a:r>
              <a:rPr lang="en-US" altLang="en-US" sz="2800" b="1" u="sng" dirty="0">
                <a:solidFill>
                  <a:srgbClr val="0000FF"/>
                </a:solidFill>
                <a:latin typeface="Times New Roman" pitchFamily="18" charset="0"/>
                <a:cs typeface="Times New Roman" pitchFamily="18" charset="0"/>
              </a:rPr>
              <a:t>:</a:t>
            </a:r>
          </a:p>
        </p:txBody>
      </p:sp>
      <p:sp>
        <p:nvSpPr>
          <p:cNvPr id="13" name="Text Box 20"/>
          <p:cNvSpPr txBox="1">
            <a:spLocks noChangeArrowheads="1"/>
          </p:cNvSpPr>
          <p:nvPr/>
        </p:nvSpPr>
        <p:spPr bwMode="auto">
          <a:xfrm>
            <a:off x="1600200" y="1"/>
            <a:ext cx="9067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dirty="0">
                <a:solidFill>
                  <a:srgbClr val="FF0000"/>
                </a:solidFill>
                <a:latin typeface="Times New Roman" pitchFamily="18" charset="0"/>
                <a:cs typeface="Times New Roman" pitchFamily="18" charset="0"/>
              </a:rPr>
              <a:t>BÀI 28. VAI TRÒ CỦA NƯỚC VÀ CÁC CHẤT DINH DƯỠNG ĐỐI VỚI CƠ THỂ SINH VẬT</a:t>
            </a:r>
          </a:p>
        </p:txBody>
      </p:sp>
      <p:sp>
        <p:nvSpPr>
          <p:cNvPr id="12" name="Text Box 20"/>
          <p:cNvSpPr txBox="1">
            <a:spLocks noChangeArrowheads="1"/>
          </p:cNvSpPr>
          <p:nvPr/>
        </p:nvSpPr>
        <p:spPr bwMode="auto">
          <a:xfrm>
            <a:off x="1343890" y="1076980"/>
            <a:ext cx="92479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u="sng" dirty="0">
                <a:solidFill>
                  <a:srgbClr val="0000FF"/>
                </a:solidFill>
                <a:latin typeface="Times New Roman" pitchFamily="18" charset="0"/>
                <a:cs typeface="Times New Roman" pitchFamily="18" charset="0"/>
              </a:rPr>
              <a:t>II. Vai </a:t>
            </a:r>
            <a:r>
              <a:rPr lang="en-US" altLang="en-US" sz="2800" b="1" u="sng" dirty="0" err="1">
                <a:solidFill>
                  <a:srgbClr val="0000FF"/>
                </a:solidFill>
                <a:latin typeface="Times New Roman" pitchFamily="18" charset="0"/>
                <a:cs typeface="Times New Roman" pitchFamily="18" charset="0"/>
              </a:rPr>
              <a:t>trò</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của</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các</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chất</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dinh</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dưỡng</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đối</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với</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cơ</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thể</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sinh</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vật</a:t>
            </a:r>
            <a:r>
              <a:rPr lang="en-US" altLang="en-US" sz="2800" b="1" u="sng" dirty="0">
                <a:solidFill>
                  <a:srgbClr val="0000FF"/>
                </a:solidFill>
                <a:latin typeface="Times New Roman" pitchFamily="18" charset="0"/>
                <a:cs typeface="Times New Roman" pitchFamily="18" charset="0"/>
              </a:rPr>
              <a:t>:</a:t>
            </a:r>
          </a:p>
        </p:txBody>
      </p:sp>
      <p:sp>
        <p:nvSpPr>
          <p:cNvPr id="2" name="Rectangle 1">
            <a:extLst>
              <a:ext uri="{FF2B5EF4-FFF2-40B4-BE49-F238E27FC236}">
                <a16:creationId xmlns:a16="http://schemas.microsoft.com/office/drawing/2014/main" id="{59D71BCC-2EBB-52A3-9D3C-0193EB248EBC}"/>
              </a:ext>
            </a:extLst>
          </p:cNvPr>
          <p:cNvSpPr/>
          <p:nvPr/>
        </p:nvSpPr>
        <p:spPr>
          <a:xfrm>
            <a:off x="1524000" y="1447800"/>
            <a:ext cx="9067800" cy="1815882"/>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Các chất dinh dưỡng có vai trò cung cấp nguyên liệu cấu tạo nên các thành phần của tế bào, giúp cơ thể sinh trưởng và phát triển; cung cấp năng lượng; tham gia điều hoà các hoạt 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116216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0"/>
            <a:ext cx="9124950" cy="507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043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986528"/>
          </a:xfrm>
          <a:prstGeom prst="rect">
            <a:avLst/>
          </a:prstGeom>
        </p:spPr>
        <p:txBody>
          <a:bodyPr wrap="square">
            <a:spAutoFit/>
          </a:bodyPr>
          <a:lstStyle/>
          <a:p>
            <a:r>
              <a:rPr lang="vi-VN" sz="2800" b="1" dirty="0">
                <a:latin typeface="+mj-lt"/>
              </a:rPr>
              <a:t>Câu 1</a:t>
            </a:r>
            <a:r>
              <a:rPr lang="en-US" sz="2800" b="1" dirty="0">
                <a:latin typeface="+mj-lt"/>
              </a:rPr>
              <a:t>.</a:t>
            </a:r>
            <a:endParaRPr lang="vi-VN" sz="2800" dirty="0">
              <a:latin typeface="+mj-lt"/>
            </a:endParaRPr>
          </a:p>
          <a:p>
            <a:r>
              <a:rPr lang="vi-VN" sz="2800" b="1" dirty="0">
                <a:latin typeface="+mj-lt"/>
              </a:rPr>
              <a:t>a)</a:t>
            </a:r>
            <a:r>
              <a:rPr lang="vi-VN" sz="2800" dirty="0">
                <a:latin typeface="+mj-lt"/>
              </a:rPr>
              <a:t> Hình ảnh của người A và người C đang thể hiện: người A bị thiếu cân, gầy; người C bị thừa cân, béo phì.</a:t>
            </a:r>
          </a:p>
          <a:p>
            <a:r>
              <a:rPr lang="vi-VN" sz="2800" b="1" dirty="0">
                <a:latin typeface="+mj-lt"/>
              </a:rPr>
              <a:t>b)</a:t>
            </a:r>
            <a:r>
              <a:rPr lang="vi-VN" sz="2800" dirty="0">
                <a:latin typeface="+mj-lt"/>
              </a:rPr>
              <a:t> Vấn để này có thể xuất phát từ những nguyên nhân:</a:t>
            </a:r>
          </a:p>
          <a:p>
            <a:r>
              <a:rPr lang="vi-VN" sz="2800" dirty="0">
                <a:latin typeface="+mj-lt"/>
              </a:rPr>
              <a:t>- Nguyên nhân bên ngoài ( nguyên nhân chủ quan):</a:t>
            </a:r>
          </a:p>
          <a:p>
            <a:r>
              <a:rPr lang="vi-VN" sz="2800" dirty="0">
                <a:latin typeface="+mj-lt"/>
              </a:rPr>
              <a:t>+ Chế độ ăn không hợp lý, không cân đối các chất dinh dưỡng: ở người A, có thể họ đang nhịn ăn quá mức; còn người C đang ăn quá nhiều, lạm dụng các thực phẩm chứa nhiều dầu mỡ, đồ ăn nhanh,...</a:t>
            </a:r>
          </a:p>
          <a:p>
            <a:r>
              <a:rPr lang="vi-VN" sz="2800" dirty="0">
                <a:latin typeface="+mj-lt"/>
              </a:rPr>
              <a:t>+ Chế độ vận động không hợp lý: Người A có thể đang vận động quá nhiều, quá sức; người C có thể lười vận động dẫn đến sự tích tụ mỡ thừa.</a:t>
            </a:r>
          </a:p>
          <a:p>
            <a:r>
              <a:rPr lang="vi-VN" sz="2800" dirty="0">
                <a:latin typeface="+mj-lt"/>
              </a:rPr>
              <a:t>- Nguyên nhân bên trong: Do cơ thể không hấp thu được chất dinh dưỡng (ở người A) hoặc do gene di truyền gây bệnh béo phì (người C); do một số bệnh làm rối loạn chuyển hóa trong cơ thể, mất cân bằng trong hấp thu dinh dưỡng.</a:t>
            </a:r>
          </a:p>
        </p:txBody>
      </p:sp>
    </p:spTree>
    <p:extLst>
      <p:ext uri="{BB962C8B-B14F-4D97-AF65-F5344CB8AC3E}">
        <p14:creationId xmlns:p14="http://schemas.microsoft.com/office/powerpoint/2010/main" val="339616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76200"/>
            <a:ext cx="8839200" cy="4832092"/>
          </a:xfrm>
          <a:prstGeom prst="rect">
            <a:avLst/>
          </a:prstGeom>
        </p:spPr>
        <p:txBody>
          <a:bodyPr wrap="square">
            <a:spAutoFit/>
          </a:bodyPr>
          <a:lstStyle/>
          <a:p>
            <a:r>
              <a:rPr lang="vi-VN" sz="2800" b="1" dirty="0">
                <a:latin typeface="+mj-lt"/>
              </a:rPr>
              <a:t>c)</a:t>
            </a:r>
            <a:r>
              <a:rPr lang="vi-VN" sz="2800" dirty="0">
                <a:latin typeface="+mj-lt"/>
              </a:rPr>
              <a:t> Để khắc phục được vấn đề trên, chúng ta cần có những biện pháp:</a:t>
            </a:r>
          </a:p>
          <a:p>
            <a:r>
              <a:rPr lang="vi-VN" sz="2800" dirty="0">
                <a:latin typeface="+mj-lt"/>
              </a:rPr>
              <a:t>- Cần có chế độ ăn uống hợp lý, bổ sung đầy đủ và đa dạng dinh dưỡng từ thức ăn, hạn chế ăn các thực phẩm như đồ nhiều dầu, mỡ; nước ngọt, đồ ăn nhanh,...</a:t>
            </a:r>
          </a:p>
          <a:p>
            <a:r>
              <a:rPr lang="vi-VN" sz="2800" dirty="0">
                <a:latin typeface="+mj-lt"/>
              </a:rPr>
              <a:t>- Có chế độ tập luyện thể dục, thể thao, lao động hợp lý: Không hoạt động quá mức, tập các bài thể dục có tác dụng tăng cơ (người A) hoặc thường xuyên vận động, tập luyện các bài tập giảm mỡ, tăng cơ (người B).</a:t>
            </a:r>
          </a:p>
          <a:p>
            <a:r>
              <a:rPr lang="vi-VN" sz="2800" dirty="0">
                <a:latin typeface="+mj-lt"/>
              </a:rPr>
              <a:t>- Thường xuyên đi khám định kỳ để phát hiện các bệnh có thể gây ảnh hưởng đến hấp thu dinh dưỡng trong cơ thể.</a:t>
            </a:r>
          </a:p>
        </p:txBody>
      </p:sp>
    </p:spTree>
    <p:extLst>
      <p:ext uri="{BB962C8B-B14F-4D97-AF65-F5344CB8AC3E}">
        <p14:creationId xmlns:p14="http://schemas.microsoft.com/office/powerpoint/2010/main" val="6165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5564" y="34636"/>
            <a:ext cx="9102436" cy="4832092"/>
          </a:xfrm>
          <a:prstGeom prst="rect">
            <a:avLst/>
          </a:prstGeom>
        </p:spPr>
        <p:txBody>
          <a:bodyPr wrap="square">
            <a:spAutoFit/>
          </a:bodyPr>
          <a:lstStyle/>
          <a:p>
            <a:r>
              <a:rPr lang="vi-VN" sz="2800" b="1" dirty="0">
                <a:latin typeface="+mj-lt"/>
              </a:rPr>
              <a:t>Câu 2</a:t>
            </a:r>
            <a:r>
              <a:rPr lang="en-US" sz="2800" b="1" dirty="0">
                <a:latin typeface="+mj-lt"/>
              </a:rPr>
              <a:t>.</a:t>
            </a:r>
            <a:endParaRPr lang="vi-VN" sz="2800" dirty="0">
              <a:latin typeface="+mj-lt"/>
            </a:endParaRPr>
          </a:p>
          <a:p>
            <a:r>
              <a:rPr lang="vi-VN" sz="2800" b="1" dirty="0">
                <a:latin typeface="+mj-lt"/>
              </a:rPr>
              <a:t>a)</a:t>
            </a:r>
            <a:r>
              <a:rPr lang="vi-VN" sz="2800" dirty="0">
                <a:latin typeface="+mj-lt"/>
              </a:rPr>
              <a:t> Môi trường nước có nhiệt độ ổn định hơn so với môi trường trên cạn vì chúng có khả năng hấp thụ một lượng nhiệt tương đối lớn từ không khí khi quá nóng hoặc thải nhiệt dự trữ khi quá lạnh cho phép các cơ thể sống có thể thích nghi với sự thay đổi của nhiệt độ môi trường</a:t>
            </a:r>
          </a:p>
          <a:p>
            <a:r>
              <a:rPr lang="vi-VN" sz="2800" b="1" dirty="0">
                <a:latin typeface="+mj-lt"/>
              </a:rPr>
              <a:t>b)</a:t>
            </a:r>
            <a:r>
              <a:rPr lang="vi-VN" sz="2800" dirty="0">
                <a:latin typeface="+mj-lt"/>
              </a:rPr>
              <a:t> Khi nghe dự báo thời tiết sắp trở nên giá rét, những người nông dân thường tưới nước cho cây trồng vào buổi sáng khi có ánh nắng mặt trời. Việc làm này giúp cho cây có thể giữ được nguồn nhiệt trong đất tốt hơn, giảm bớt tác động của thời tiết giá lạnh đến cây.</a:t>
            </a:r>
          </a:p>
        </p:txBody>
      </p:sp>
    </p:spTree>
    <p:extLst>
      <p:ext uri="{BB962C8B-B14F-4D97-AF65-F5344CB8AC3E}">
        <p14:creationId xmlns:p14="http://schemas.microsoft.com/office/powerpoint/2010/main" val="157716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4044" y="1054100"/>
            <a:ext cx="7886700" cy="4351338"/>
          </a:xfrm>
        </p:spPr>
        <p:txBody>
          <a:bodyPr/>
          <a:lstStyle/>
          <a:p>
            <a:pPr marL="0" indent="0">
              <a:buNone/>
            </a:pP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p>
          <a:p>
            <a:pPr marL="514350" indent="-514350">
              <a:buAutoNum type="alphaUcPeriod"/>
            </a:pPr>
            <a:r>
              <a:rPr lang="en-US" dirty="0">
                <a:latin typeface="Times New Roman" panose="02020603050405020304" pitchFamily="18" charset="0"/>
                <a:cs typeface="Times New Roman" panose="02020603050405020304" pitchFamily="18" charset="0"/>
              </a:rPr>
              <a:t>50%.          </a:t>
            </a:r>
          </a:p>
          <a:p>
            <a:pPr marL="514350" indent="-514350">
              <a:buAutoNum type="alphaUcPeriod"/>
            </a:pPr>
            <a:r>
              <a:rPr lang="en-US" dirty="0">
                <a:latin typeface="Times New Roman" panose="02020603050405020304" pitchFamily="18" charset="0"/>
                <a:cs typeface="Times New Roman" panose="02020603050405020304" pitchFamily="18" charset="0"/>
              </a:rPr>
              <a:t>60%.         </a:t>
            </a:r>
          </a:p>
          <a:p>
            <a:pPr marL="514350" indent="-514350">
              <a:buAutoNum type="alphaUcPeriod"/>
            </a:pPr>
            <a:r>
              <a:rPr lang="en-US" dirty="0">
                <a:latin typeface="Times New Roman" panose="02020603050405020304" pitchFamily="18" charset="0"/>
                <a:cs typeface="Times New Roman" panose="02020603050405020304" pitchFamily="18" charset="0"/>
              </a:rPr>
              <a:t>70%.              </a:t>
            </a:r>
          </a:p>
          <a:p>
            <a:pPr marL="514350" indent="-514350">
              <a:buAutoNum type="alphaUcPeriod"/>
            </a:pPr>
            <a:r>
              <a:rPr lang="en-US" dirty="0">
                <a:latin typeface="Times New Roman" panose="02020603050405020304" pitchFamily="18" charset="0"/>
                <a:cs typeface="Times New Roman" panose="02020603050405020304" pitchFamily="18" charset="0"/>
              </a:rPr>
              <a:t>80%. </a:t>
            </a:r>
          </a:p>
        </p:txBody>
      </p:sp>
      <p:sp>
        <p:nvSpPr>
          <p:cNvPr id="4" name="Rounded Rectangle 3"/>
          <p:cNvSpPr/>
          <p:nvPr/>
        </p:nvSpPr>
        <p:spPr>
          <a:xfrm>
            <a:off x="4245771" y="219077"/>
            <a:ext cx="3143249"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LUYỆN TẬP</a:t>
            </a:r>
          </a:p>
        </p:txBody>
      </p:sp>
      <p:sp>
        <p:nvSpPr>
          <p:cNvPr id="5" name="Oval 4"/>
          <p:cNvSpPr/>
          <p:nvPr/>
        </p:nvSpPr>
        <p:spPr>
          <a:xfrm>
            <a:off x="1950244" y="3286126"/>
            <a:ext cx="335756" cy="447675"/>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108593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4044" y="1054100"/>
            <a:ext cx="8412956" cy="4351338"/>
          </a:xfrm>
        </p:spPr>
        <p:txBody>
          <a:bodyPr>
            <a:normAutofit fontScale="85000" lnSpcReduction="10000"/>
          </a:bodyPr>
          <a:lstStyle/>
          <a:p>
            <a:pPr marL="0" indent="0">
              <a:buNone/>
            </a:pP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nhiệt</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a:t>
            </a:r>
            <a:r>
              <a:rPr lang="en-US" dirty="0">
                <a:latin typeface="Times New Roman" panose="02020603050405020304" pitchFamily="18" charset="0"/>
                <a:cs typeface="Times New Roman" panose="02020603050405020304" pitchFamily="18" charset="0"/>
              </a:rPr>
              <a:t> tan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thiết</a:t>
            </a:r>
            <a:r>
              <a:rPr lang="en-US" dirty="0">
                <a:latin typeface="Times New Roman" panose="02020603050405020304" pitchFamily="18" charset="0"/>
                <a:cs typeface="Times New Roman" panose="02020603050405020304" pitchFamily="18" charset="0"/>
              </a:rPr>
              <a:t>. </a:t>
            </a: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4245771" y="219077"/>
            <a:ext cx="3143249"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LUYỆN TẬP</a:t>
            </a:r>
          </a:p>
        </p:txBody>
      </p:sp>
      <p:sp>
        <p:nvSpPr>
          <p:cNvPr id="5" name="Oval 4"/>
          <p:cNvSpPr/>
          <p:nvPr/>
        </p:nvSpPr>
        <p:spPr>
          <a:xfrm>
            <a:off x="2109788" y="1600200"/>
            <a:ext cx="207169" cy="3048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x</a:t>
            </a:r>
          </a:p>
        </p:txBody>
      </p:sp>
      <p:sp>
        <p:nvSpPr>
          <p:cNvPr id="15" name="Oval 14"/>
          <p:cNvSpPr/>
          <p:nvPr/>
        </p:nvSpPr>
        <p:spPr>
          <a:xfrm>
            <a:off x="2109787" y="2057400"/>
            <a:ext cx="207169" cy="3048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x</a:t>
            </a:r>
          </a:p>
        </p:txBody>
      </p:sp>
      <p:sp>
        <p:nvSpPr>
          <p:cNvPr id="16" name="Oval 15"/>
          <p:cNvSpPr/>
          <p:nvPr/>
        </p:nvSpPr>
        <p:spPr>
          <a:xfrm>
            <a:off x="2109788" y="2819400"/>
            <a:ext cx="207169" cy="3048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x</a:t>
            </a:r>
          </a:p>
        </p:txBody>
      </p:sp>
      <p:sp>
        <p:nvSpPr>
          <p:cNvPr id="17" name="Oval 16"/>
          <p:cNvSpPr/>
          <p:nvPr/>
        </p:nvSpPr>
        <p:spPr>
          <a:xfrm>
            <a:off x="2077640" y="4181476"/>
            <a:ext cx="207169" cy="3048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x</a:t>
            </a:r>
          </a:p>
        </p:txBody>
      </p:sp>
      <p:sp>
        <p:nvSpPr>
          <p:cNvPr id="18" name="Oval 17"/>
          <p:cNvSpPr/>
          <p:nvPr/>
        </p:nvSpPr>
        <p:spPr>
          <a:xfrm>
            <a:off x="2066925" y="4638676"/>
            <a:ext cx="207169" cy="3048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219996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Support - Phần mềm SEO - dịch vụ seo - công cụ seo - nhận seo từ khó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121" y="413610"/>
            <a:ext cx="1150562" cy="117672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917512" y="1731618"/>
            <a:ext cx="8140888" cy="4017540"/>
          </a:xfrm>
          <a:prstGeom prst="roundRect">
            <a:avLst/>
          </a:prstGeom>
          <a:ln w="25400">
            <a:solidFill>
              <a:schemeClr val="tx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spcBef>
                <a:spcPts val="600"/>
              </a:spcBef>
            </a:pP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hậu</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nghiêm</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cực</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kì</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Vậy</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dinh</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hôm</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nay.</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6495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990600"/>
            <a:ext cx="7886700" cy="4351338"/>
          </a:xfrm>
        </p:spPr>
        <p:txBody>
          <a:bodyPr/>
          <a:lstStyle/>
          <a:p>
            <a:pPr marL="0" indent="0">
              <a:buNone/>
            </a:pP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3.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a:t>
            </a:r>
            <a:r>
              <a:rPr lang="en-US" dirty="0">
                <a:latin typeface="Times New Roman" panose="02020603050405020304" pitchFamily="18" charset="0"/>
                <a:cs typeface="Times New Roman" panose="02020603050405020304" pitchFamily="18" charset="0"/>
              </a:rPr>
              <a:t> tan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carbon dioxide. </a:t>
            </a:r>
          </a:p>
          <a:p>
            <a:pPr marL="0" indent="0">
              <a:buNone/>
            </a:pPr>
            <a:r>
              <a:rPr lang="en-US" dirty="0">
                <a:latin typeface="Times New Roman" panose="02020603050405020304" pitchFamily="18" charset="0"/>
                <a:cs typeface="Times New Roman" panose="02020603050405020304" pitchFamily="18" charset="0"/>
              </a:rPr>
              <a:t>B.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C.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D.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4245771" y="219077"/>
            <a:ext cx="3143249"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LUYỆN TẬP</a:t>
            </a:r>
          </a:p>
        </p:txBody>
      </p:sp>
      <p:sp>
        <p:nvSpPr>
          <p:cNvPr id="5" name="Oval 4"/>
          <p:cNvSpPr/>
          <p:nvPr/>
        </p:nvSpPr>
        <p:spPr>
          <a:xfrm>
            <a:off x="1874044" y="2752726"/>
            <a:ext cx="335756" cy="447675"/>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87550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4044" y="1054100"/>
            <a:ext cx="8717756" cy="4351338"/>
          </a:xfrm>
        </p:spPr>
        <p:txBody>
          <a:bodyPr>
            <a:normAutofit fontScale="85000" lnSpcReduction="20000"/>
          </a:bodyPr>
          <a:lstStyle/>
          <a:p>
            <a:pPr marL="0" indent="0">
              <a:buNone/>
            </a:pP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Cung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Cung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Cung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thương</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(5)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(6)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A. 1.       B. 2.        C. 3.        D. 4. </a:t>
            </a: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4245771" y="219077"/>
            <a:ext cx="3143249"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LUYỆN TẬP</a:t>
            </a:r>
          </a:p>
        </p:txBody>
      </p:sp>
      <p:sp>
        <p:nvSpPr>
          <p:cNvPr id="5" name="Oval 4"/>
          <p:cNvSpPr/>
          <p:nvPr/>
        </p:nvSpPr>
        <p:spPr>
          <a:xfrm>
            <a:off x="5860258" y="4886326"/>
            <a:ext cx="464343" cy="447675"/>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41635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4044" y="1054100"/>
            <a:ext cx="7886700" cy="4351338"/>
          </a:xfrm>
        </p:spPr>
        <p:txBody>
          <a:bodyPr>
            <a:normAutofit fontScale="85000" lnSpcReduction="10000"/>
          </a:bodyPr>
          <a:lstStyle/>
          <a:p>
            <a:pPr marL="0" indent="0">
              <a:buNone/>
            </a:pP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oxygen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hydrogen. </a:t>
            </a:r>
          </a:p>
          <a:p>
            <a:pPr marL="0" indent="0">
              <a:buNone/>
            </a:pP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oxygen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hydrogen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dương</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(3) Do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A. 1.           B. 2.            C. 3.             D. 4. </a:t>
            </a: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4245771" y="219077"/>
            <a:ext cx="3143249"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LUYỆN TẬP</a:t>
            </a:r>
          </a:p>
        </p:txBody>
      </p:sp>
      <p:sp>
        <p:nvSpPr>
          <p:cNvPr id="5" name="Oval 4"/>
          <p:cNvSpPr/>
          <p:nvPr/>
        </p:nvSpPr>
        <p:spPr>
          <a:xfrm>
            <a:off x="1874044" y="4724402"/>
            <a:ext cx="335756" cy="447675"/>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157005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4044" y="1054101"/>
            <a:ext cx="7886700" cy="984250"/>
          </a:xfrm>
        </p:spPr>
        <p:txBody>
          <a:bodyPr>
            <a:normAutofit lnSpcReduction="10000"/>
          </a:bodyPr>
          <a:lstStyle/>
          <a:p>
            <a:pPr marL="0" indent="0">
              <a:buNone/>
            </a:pPr>
            <a:r>
              <a:rPr lang="en-US" b="1" dirty="0" err="1">
                <a:solidFill>
                  <a:srgbClr val="FF0000"/>
                </a:solidFill>
                <a:latin typeface="Times New Roman" panose="02020603050405020304" pitchFamily="18" charset="0"/>
                <a:cs typeface="Times New Roman" panose="02020603050405020304" pitchFamily="18" charset="0"/>
              </a:rPr>
              <a:t>Câu</a:t>
            </a:r>
            <a:r>
              <a:rPr lang="en-US" b="1" dirty="0">
                <a:solidFill>
                  <a:srgbClr val="FF0000"/>
                </a:solidFill>
                <a:latin typeface="Times New Roman" panose="02020603050405020304" pitchFamily="18" charset="0"/>
                <a:cs typeface="Times New Roman" panose="02020603050405020304" pitchFamily="18" charset="0"/>
              </a:rPr>
              <a:t> 6. </a:t>
            </a:r>
            <a:r>
              <a:rPr lang="vi-VN" b="1" dirty="0">
                <a:solidFill>
                  <a:srgbClr val="FF0000"/>
                </a:solidFill>
                <a:latin typeface="Times New Roman" panose="02020603050405020304" pitchFamily="18" charset="0"/>
                <a:cs typeface="Times New Roman" panose="02020603050405020304" pitchFamily="18" charset="0"/>
              </a:rPr>
              <a:t>Tại sao khi cơ thể đang ra mổ hôi, nêu có gió thổi ta sẽ có cảm giác mát hơn?</a:t>
            </a:r>
            <a:endParaRPr lang="en-US" b="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4245771" y="219077"/>
            <a:ext cx="3143249"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LUYỆN TẬP</a:t>
            </a:r>
          </a:p>
        </p:txBody>
      </p:sp>
      <p:sp>
        <p:nvSpPr>
          <p:cNvPr id="6" name="Content Placeholder 2"/>
          <p:cNvSpPr txBox="1">
            <a:spLocks/>
          </p:cNvSpPr>
          <p:nvPr/>
        </p:nvSpPr>
        <p:spPr>
          <a:xfrm>
            <a:off x="1716881" y="2587627"/>
            <a:ext cx="7886700" cy="2251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solidFill>
                  <a:srgbClr val="00B0F0"/>
                </a:solidFill>
                <a:latin typeface="Times New Roman" panose="02020603050405020304" pitchFamily="18" charset="0"/>
                <a:cs typeface="Times New Roman" panose="02020603050405020304" pitchFamily="18" charset="0"/>
              </a:rPr>
              <a:t>Khi có gió thổi, nước trong mổ hòi sẽ bay hơi nhanh hơn và mang theo nhiệt cơ thể đang toả ra giảm nhiệt độ bề mặt cơ thể nên sẽ có cảm giác mát hơn.</a:t>
            </a:r>
            <a:endParaRPr lang="en-US" b="1" dirty="0">
              <a:solidFill>
                <a:srgbClr val="00B0F0"/>
              </a:solidFill>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936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4044" y="1054101"/>
            <a:ext cx="7886700" cy="984250"/>
          </a:xfrm>
        </p:spPr>
        <p:txBody>
          <a:bodyPr>
            <a:normAutofit fontScale="32500" lnSpcReduction="20000"/>
          </a:bodyPr>
          <a:lstStyle/>
          <a:p>
            <a:pPr marL="0" indent="0">
              <a:buNone/>
            </a:pPr>
            <a:r>
              <a:rPr lang="en-US" sz="11200" b="1" dirty="0" err="1">
                <a:solidFill>
                  <a:srgbClr val="FF0000"/>
                </a:solidFill>
                <a:latin typeface="Times New Roman" panose="02020603050405020304" pitchFamily="18" charset="0"/>
                <a:cs typeface="Times New Roman" panose="02020603050405020304" pitchFamily="18" charset="0"/>
              </a:rPr>
              <a:t>Câu</a:t>
            </a:r>
            <a:r>
              <a:rPr lang="en-US" sz="11200" b="1" dirty="0">
                <a:solidFill>
                  <a:srgbClr val="FF0000"/>
                </a:solidFill>
                <a:latin typeface="Times New Roman" panose="02020603050405020304" pitchFamily="18" charset="0"/>
                <a:cs typeface="Times New Roman" panose="02020603050405020304" pitchFamily="18" charset="0"/>
              </a:rPr>
              <a:t> 7. </a:t>
            </a:r>
            <a:r>
              <a:rPr lang="vi-VN" sz="11200" b="1" dirty="0">
                <a:solidFill>
                  <a:srgbClr val="FF0000"/>
                </a:solidFill>
                <a:latin typeface="Times New Roman" panose="02020603050405020304" pitchFamily="18" charset="0"/>
                <a:cs typeface="Times New Roman" panose="02020603050405020304" pitchFamily="18" charset="0"/>
              </a:rPr>
              <a:t>Tại sao chúng ta cần phải ăn nhiều loại thức ăn khác nhau?</a:t>
            </a:r>
            <a:endParaRPr lang="en-US" sz="11200" b="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11200" b="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4245771" y="219077"/>
            <a:ext cx="3143249"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LUYỆN TẬP</a:t>
            </a:r>
          </a:p>
        </p:txBody>
      </p:sp>
      <p:sp>
        <p:nvSpPr>
          <p:cNvPr id="6" name="Content Placeholder 2"/>
          <p:cNvSpPr txBox="1">
            <a:spLocks/>
          </p:cNvSpPr>
          <p:nvPr/>
        </p:nvSpPr>
        <p:spPr>
          <a:xfrm>
            <a:off x="1795463" y="2206627"/>
            <a:ext cx="8229600" cy="2251075"/>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9600" dirty="0">
                <a:solidFill>
                  <a:srgbClr val="00B0F0"/>
                </a:solidFill>
                <a:latin typeface="Times New Roman" panose="02020603050405020304" pitchFamily="18" charset="0"/>
                <a:cs typeface="Times New Roman" panose="02020603050405020304" pitchFamily="18" charset="0"/>
              </a:rPr>
              <a:t>Chúng ta cần ăn nhiều loại thức ăn khác nhau để cung câp đẩy đủ các loại chất dinh dưỡng, không cung cấp thừa hoặc thiếu một nhóm chất dinh dưỡng nào đó.</a:t>
            </a:r>
            <a:endParaRPr lang="en-US" sz="9600" dirty="0">
              <a:solidFill>
                <a:srgbClr val="00B0F0"/>
              </a:solidFill>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201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4044" y="1054101"/>
            <a:ext cx="7886700" cy="1308099"/>
          </a:xfrm>
        </p:spPr>
        <p:txBody>
          <a:bodyPr>
            <a:noAutofit/>
          </a:bodyPr>
          <a:lstStyle/>
          <a:p>
            <a:pPr marL="0" indent="0">
              <a:buNone/>
            </a:pPr>
            <a:r>
              <a:rPr lang="vi-VN" sz="2800" b="1" dirty="0">
                <a:solidFill>
                  <a:srgbClr val="FF0000"/>
                </a:solidFill>
                <a:latin typeface="Times New Roman" panose="02020603050405020304" pitchFamily="18" charset="0"/>
                <a:cs typeface="Times New Roman" panose="02020603050405020304" pitchFamily="18" charset="0"/>
              </a:rPr>
              <a:t>Tại sao khi bị nôn, sót cao, tiêu chảy, chúng ta cần phải bổ sung nước bằng cách uống dung dịch oresol?</a:t>
            </a:r>
            <a:endParaRPr lang="en-US" sz="2800" b="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2800" b="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4245771" y="219077"/>
            <a:ext cx="3143249"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VẬN DỤNG</a:t>
            </a:r>
          </a:p>
        </p:txBody>
      </p:sp>
      <p:sp>
        <p:nvSpPr>
          <p:cNvPr id="6" name="Content Placeholder 2"/>
          <p:cNvSpPr txBox="1">
            <a:spLocks/>
          </p:cNvSpPr>
          <p:nvPr/>
        </p:nvSpPr>
        <p:spPr>
          <a:xfrm>
            <a:off x="1795463" y="2625726"/>
            <a:ext cx="8229600" cy="22510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Times New Roman" panose="02020603050405020304" pitchFamily="18" charset="0"/>
                <a:cs typeface="Times New Roman" panose="02020603050405020304" pitchFamily="18" charset="0"/>
              </a:rPr>
              <a:t>Oresol là dung dịch có thành phẩn chủ yếu là nước và các chất điện giải (các muối khoáng). Khi bị nôn, sốt cao, tiêu chảy sẽ làm cho cơ thể bị mất một lượng lớn nước và các chất điện giải. Vì vậy, uống dung dịch oresol có tác dụng bù lại các chất này cho cơ thể.</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116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1981200" y="1905000"/>
            <a:ext cx="8382000" cy="17402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07000"/>
              </a:lnSpc>
              <a:spcAft>
                <a:spcPts val="800"/>
              </a:spcAft>
            </a:pP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Học</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bài</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và</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trả</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lời</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các</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câu</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hỏi</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cuối</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bài</a:t>
            </a:r>
            <a:r>
              <a:rPr lang="en-GB" sz="3200" dirty="0">
                <a:latin typeface="Times New Roman" panose="02020603050405020304" pitchFamily="18" charset="0"/>
                <a:ea typeface="Calibri" pitchFamily="34" charset="0"/>
                <a:cs typeface="Times New Roman" panose="02020603050405020304" pitchFamily="18" charset="0"/>
              </a:rPr>
              <a:t>.</a:t>
            </a:r>
          </a:p>
          <a:p>
            <a:pPr>
              <a:lnSpc>
                <a:spcPct val="107000"/>
              </a:lnSpc>
              <a:spcAft>
                <a:spcPts val="800"/>
              </a:spcAft>
            </a:pP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Xem</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và</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Chuẩn</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bị</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trước</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bài</a:t>
            </a:r>
            <a:r>
              <a:rPr lang="en-GB" sz="3200" dirty="0">
                <a:latin typeface="Times New Roman" panose="02020603050405020304" pitchFamily="18" charset="0"/>
                <a:ea typeface="Calibri" pitchFamily="34" charset="0"/>
                <a:cs typeface="Times New Roman" panose="02020603050405020304" pitchFamily="18" charset="0"/>
              </a:rPr>
              <a:t> 29 </a:t>
            </a:r>
            <a:r>
              <a:rPr lang="en-GB" sz="3200" dirty="0" err="1">
                <a:latin typeface="Times New Roman" panose="02020603050405020304" pitchFamily="18" charset="0"/>
                <a:ea typeface="Calibri" pitchFamily="34" charset="0"/>
                <a:cs typeface="Times New Roman" panose="02020603050405020304" pitchFamily="18" charset="0"/>
              </a:rPr>
              <a:t>tiếp</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theo</a:t>
            </a:r>
            <a:r>
              <a:rPr lang="en-GB" sz="3200" dirty="0">
                <a:latin typeface="Times New Roman" panose="02020603050405020304" pitchFamily="18" charset="0"/>
                <a:ea typeface="Calibri" pitchFamily="34" charset="0"/>
                <a:cs typeface="Times New Roman" panose="02020603050405020304" pitchFamily="18" charset="0"/>
              </a:rPr>
              <a:t> </a:t>
            </a:r>
            <a:r>
              <a:rPr lang="en-GB" sz="3200">
                <a:latin typeface="Times New Roman" panose="02020603050405020304" pitchFamily="18" charset="0"/>
                <a:ea typeface="Calibri" pitchFamily="34" charset="0"/>
                <a:cs typeface="Times New Roman" panose="02020603050405020304" pitchFamily="18" charset="0"/>
              </a:rPr>
              <a:t>SGK T131</a:t>
            </a:r>
            <a:r>
              <a:rPr lang="en-GB" sz="3200" dirty="0">
                <a:latin typeface="Times New Roman" panose="02020603050405020304" pitchFamily="18" charset="0"/>
                <a:ea typeface="Calibri" pitchFamily="34" charset="0"/>
                <a:cs typeface="Times New Roman" panose="02020603050405020304" pitchFamily="18" charset="0"/>
              </a:rPr>
              <a:t>.</a:t>
            </a:r>
          </a:p>
        </p:txBody>
      </p:sp>
      <p:sp>
        <p:nvSpPr>
          <p:cNvPr id="34820" name="TextBox 3"/>
          <p:cNvSpPr txBox="1">
            <a:spLocks noChangeArrowheads="1"/>
          </p:cNvSpPr>
          <p:nvPr/>
        </p:nvSpPr>
        <p:spPr bwMode="auto">
          <a:xfrm>
            <a:off x="3657600" y="838201"/>
            <a:ext cx="495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GB" sz="4000">
                <a:solidFill>
                  <a:srgbClr val="FF0000"/>
                </a:solidFill>
              </a:rPr>
              <a:t>DẶN DÒ</a:t>
            </a:r>
          </a:p>
        </p:txBody>
      </p:sp>
    </p:spTree>
    <p:extLst>
      <p:ext uri="{BB962C8B-B14F-4D97-AF65-F5344CB8AC3E}">
        <p14:creationId xmlns:p14="http://schemas.microsoft.com/office/powerpoint/2010/main" val="3386927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endParaRPr lang="en-US" dirty="0"/>
          </a:p>
        </p:txBody>
      </p:sp>
      <p:sp>
        <p:nvSpPr>
          <p:cNvPr id="3" name="Content Placeholder 2"/>
          <p:cNvSpPr>
            <a:spLocks noGrp="1"/>
          </p:cNvSpPr>
          <p:nvPr>
            <p:ph idx="1"/>
          </p:nvPr>
        </p:nvSpPr>
        <p:spPr/>
        <p:txBody>
          <a:bodyPr/>
          <a:lstStyle/>
          <a:p>
            <a:endParaRPr lang="en-US"/>
          </a:p>
          <a:p>
            <a:endParaRPr lang="en-US"/>
          </a:p>
        </p:txBody>
      </p:sp>
      <p:pic>
        <p:nvPicPr>
          <p:cNvPr id="11" name="Picture 9" descr="729642g8z5cf0f0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22232" y="4000375"/>
            <a:ext cx="5303194" cy="404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teac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728" y="3018504"/>
            <a:ext cx="16573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2" descr="Hình ảnh có liên quan"/>
          <p:cNvSpPr>
            <a:spLocks noChangeAspect="1" noChangeArrowheads="1"/>
          </p:cNvSpPr>
          <p:nvPr/>
        </p:nvSpPr>
        <p:spPr bwMode="auto">
          <a:xfrm>
            <a:off x="2783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ình ảnh có liên quan"/>
          <p:cNvSpPr>
            <a:spLocks noChangeAspect="1" noChangeArrowheads="1"/>
          </p:cNvSpPr>
          <p:nvPr/>
        </p:nvSpPr>
        <p:spPr bwMode="auto">
          <a:xfrm>
            <a:off x="2897981" y="7940"/>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8CEC9C25-8E60-424F-83F1-9C9AD80A11A6}"/>
              </a:ext>
            </a:extLst>
          </p:cNvPr>
          <p:cNvSpPr txBox="1"/>
          <p:nvPr/>
        </p:nvSpPr>
        <p:spPr>
          <a:xfrm>
            <a:off x="2694691" y="92080"/>
            <a:ext cx="6848792" cy="646331"/>
          </a:xfrm>
          <a:prstGeom prst="rect">
            <a:avLst/>
          </a:prstGeom>
          <a:noFill/>
        </p:spPr>
        <p:txBody>
          <a:bodyPr wrap="square" rtlCol="0">
            <a:spAutoFit/>
          </a:bodyPr>
          <a:lstStyle/>
          <a:p>
            <a:pPr algn="ctr"/>
            <a:r>
              <a:rPr lang="en-US" sz="3600" b="1" dirty="0">
                <a:solidFill>
                  <a:schemeClr val="accent1"/>
                </a:solidFill>
                <a:latin typeface="Times New Roman" pitchFamily="18" charset="0"/>
                <a:cs typeface="Times New Roman" pitchFamily="18" charset="0"/>
              </a:rPr>
              <a:t>DẶN DÒ VỀ NHÀ</a:t>
            </a:r>
          </a:p>
        </p:txBody>
      </p:sp>
      <p:sp>
        <p:nvSpPr>
          <p:cNvPr id="14" name="Flowchart: Stored Data 13">
            <a:extLst>
              <a:ext uri="{FF2B5EF4-FFF2-40B4-BE49-F238E27FC236}">
                <a16:creationId xmlns:a16="http://schemas.microsoft.com/office/drawing/2014/main" id="{EAAC8D1D-7C7F-4771-8465-E8BB50220F45}"/>
              </a:ext>
            </a:extLst>
          </p:cNvPr>
          <p:cNvSpPr/>
          <p:nvPr/>
        </p:nvSpPr>
        <p:spPr bwMode="auto">
          <a:xfrm rot="10800000">
            <a:off x="8080698" y="107990"/>
            <a:ext cx="803897" cy="64451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5" name="Flowchart: Stored Data 14">
            <a:extLst>
              <a:ext uri="{FF2B5EF4-FFF2-40B4-BE49-F238E27FC236}">
                <a16:creationId xmlns:a16="http://schemas.microsoft.com/office/drawing/2014/main" id="{D2835CEA-7E33-4842-9C56-9217C87A4B9C}"/>
              </a:ext>
            </a:extLst>
          </p:cNvPr>
          <p:cNvSpPr/>
          <p:nvPr/>
        </p:nvSpPr>
        <p:spPr bwMode="auto">
          <a:xfrm>
            <a:off x="3331736" y="92076"/>
            <a:ext cx="780993" cy="675274"/>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endParaRPr>
          </a:p>
        </p:txBody>
      </p:sp>
      <p:cxnSp>
        <p:nvCxnSpPr>
          <p:cNvPr id="16" name="Straight Connector 15">
            <a:extLst>
              <a:ext uri="{FF2B5EF4-FFF2-40B4-BE49-F238E27FC236}">
                <a16:creationId xmlns:a16="http://schemas.microsoft.com/office/drawing/2014/main" id="{F8F2854F-E3D5-450F-820C-1B38F4CC0AD1}"/>
              </a:ext>
            </a:extLst>
          </p:cNvPr>
          <p:cNvCxnSpPr>
            <a:cxnSpLocks/>
          </p:cNvCxnSpPr>
          <p:nvPr/>
        </p:nvCxnSpPr>
        <p:spPr bwMode="auto">
          <a:xfrm flipV="1">
            <a:off x="3462216" y="734443"/>
            <a:ext cx="4789201" cy="25967"/>
          </a:xfrm>
          <a:prstGeom prst="line">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86235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1E4803-1A32-BD5C-7C56-EB4984961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237"/>
            <a:ext cx="9220200" cy="6854688"/>
          </a:xfrm>
          <a:prstGeom prst="rect">
            <a:avLst/>
          </a:prstGeom>
        </p:spPr>
      </p:pic>
      <p:pic>
        <p:nvPicPr>
          <p:cNvPr id="10" name="Picture 21" descr="Tay viÕt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25001" y="708630"/>
            <a:ext cx="959201" cy="65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1371600" y="848380"/>
            <a:ext cx="68095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u="sng" dirty="0">
                <a:solidFill>
                  <a:srgbClr val="0000FF"/>
                </a:solidFill>
                <a:latin typeface="Times New Roman" pitchFamily="18" charset="0"/>
                <a:cs typeface="Times New Roman" pitchFamily="18" charset="0"/>
              </a:rPr>
              <a:t>I. Vai </a:t>
            </a:r>
            <a:r>
              <a:rPr lang="en-US" altLang="en-US" sz="2800" b="1" u="sng" dirty="0" err="1">
                <a:solidFill>
                  <a:srgbClr val="0000FF"/>
                </a:solidFill>
                <a:latin typeface="Times New Roman" pitchFamily="18" charset="0"/>
                <a:cs typeface="Times New Roman" pitchFamily="18" charset="0"/>
              </a:rPr>
              <a:t>trò</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của</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nước</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đối</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với</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cơ</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thể</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sinh</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vật</a:t>
            </a:r>
            <a:r>
              <a:rPr lang="en-US" altLang="en-US" sz="2800" b="1" u="sng" dirty="0">
                <a:solidFill>
                  <a:srgbClr val="0000FF"/>
                </a:solidFill>
                <a:latin typeface="Times New Roman" pitchFamily="18" charset="0"/>
                <a:cs typeface="Times New Roman" pitchFamily="18" charset="0"/>
              </a:rPr>
              <a:t>:</a:t>
            </a:r>
          </a:p>
        </p:txBody>
      </p:sp>
      <p:pic>
        <p:nvPicPr>
          <p:cNvPr id="12" name="Picture 11">
            <a:extLst>
              <a:ext uri="{FF2B5EF4-FFF2-40B4-BE49-F238E27FC236}">
                <a16:creationId xmlns:a16="http://schemas.microsoft.com/office/drawing/2014/main" id="{6E32C8DF-88D4-1DE6-4BD8-15696F3036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6887" y="4218445"/>
            <a:ext cx="2098883" cy="2798510"/>
          </a:xfrm>
          <a:prstGeom prst="rect">
            <a:avLst/>
          </a:prstGeom>
        </p:spPr>
      </p:pic>
      <p:sp>
        <p:nvSpPr>
          <p:cNvPr id="13" name="Text Box 20"/>
          <p:cNvSpPr txBox="1">
            <a:spLocks noChangeArrowheads="1"/>
          </p:cNvSpPr>
          <p:nvPr/>
        </p:nvSpPr>
        <p:spPr bwMode="auto">
          <a:xfrm>
            <a:off x="1600200" y="1"/>
            <a:ext cx="9067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dirty="0">
                <a:solidFill>
                  <a:srgbClr val="FF0000"/>
                </a:solidFill>
                <a:latin typeface="Times New Roman" pitchFamily="18" charset="0"/>
                <a:cs typeface="Times New Roman" pitchFamily="18" charset="0"/>
              </a:rPr>
              <a:t>BÀI 28. VAI TRÒ CỦA NƯỚC VÀ CÁC CHẤT DINH DƯỠNG ĐỐI VỚI CƠ THỂ SINH VẬT</a:t>
            </a:r>
          </a:p>
        </p:txBody>
      </p:sp>
    </p:spTree>
    <p:extLst>
      <p:ext uri="{BB962C8B-B14F-4D97-AF65-F5344CB8AC3E}">
        <p14:creationId xmlns:p14="http://schemas.microsoft.com/office/powerpoint/2010/main" val="3083241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6.googleusercontent.com/9qbqx8dUXDQylt3Lk9LcDa_CMA2tmqrlcgR3mXGVkC1Sb4KeLTuN9zCU-6Dzx3vC6flDQTfs6u4d9pZb5iib5lhARxC0isULTJICOp1RyJzp-j3MS7wgxBJjEltWR-i0vcs0dtVVoZGG6hsV5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9402" y="3657600"/>
            <a:ext cx="2981325" cy="27717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1" y="244258"/>
            <a:ext cx="8832129" cy="3108543"/>
          </a:xfrm>
          <a:prstGeom prst="rect">
            <a:avLst/>
          </a:prstGeom>
        </p:spPr>
        <p:txBody>
          <a:bodyPr wrap="square">
            <a:spAutoFit/>
          </a:bodyPr>
          <a:lstStyle/>
          <a:p>
            <a:r>
              <a:rPr lang="vi-VN" sz="2800" b="1" dirty="0">
                <a:latin typeface="+mj-lt"/>
              </a:rPr>
              <a:t>Câu 1</a:t>
            </a:r>
            <a:r>
              <a:rPr lang="en-US" sz="2800" b="1" dirty="0">
                <a:latin typeface="+mj-lt"/>
              </a:rPr>
              <a:t>.</a:t>
            </a:r>
            <a:r>
              <a:rPr lang="vi-VN" sz="2800" dirty="0">
                <a:latin typeface="+mj-lt"/>
              </a:rPr>
              <a:t> Em hãy cho biết nước có những tính chất gì?</a:t>
            </a:r>
          </a:p>
          <a:p>
            <a:r>
              <a:rPr lang="vi-VN" sz="2800" b="1" dirty="0">
                <a:latin typeface="+mj-lt"/>
              </a:rPr>
              <a:t>Câu 2</a:t>
            </a:r>
            <a:r>
              <a:rPr lang="en-US" sz="2800" b="1" dirty="0">
                <a:latin typeface="+mj-lt"/>
              </a:rPr>
              <a:t>.</a:t>
            </a:r>
            <a:r>
              <a:rPr lang="vi-VN" sz="2800" dirty="0">
                <a:latin typeface="+mj-lt"/>
              </a:rPr>
              <a:t> Quan sát Hình 28.1, em hãy mô tả cấu trúc của phân tử nước.</a:t>
            </a:r>
          </a:p>
          <a:p>
            <a:r>
              <a:rPr lang="vi-VN" sz="2800" b="1" dirty="0">
                <a:latin typeface="+mj-lt"/>
              </a:rPr>
              <a:t>Câu 3</a:t>
            </a:r>
            <a:r>
              <a:rPr lang="en-US" sz="2800" b="1" dirty="0">
                <a:latin typeface="+mj-lt"/>
              </a:rPr>
              <a:t>.</a:t>
            </a:r>
            <a:r>
              <a:rPr lang="vi-VN" sz="2800" dirty="0">
                <a:latin typeface="+mj-lt"/>
              </a:rPr>
              <a:t> Em có nhận xét gì về sự phân bố của các electron trong phân tử nước?</a:t>
            </a:r>
          </a:p>
          <a:p>
            <a:r>
              <a:rPr lang="vi-VN" sz="2800" b="1" dirty="0">
                <a:latin typeface="+mj-lt"/>
              </a:rPr>
              <a:t>Câu 4</a:t>
            </a:r>
            <a:r>
              <a:rPr lang="en-US" sz="2800" b="1" dirty="0">
                <a:latin typeface="+mj-lt"/>
              </a:rPr>
              <a:t>.</a:t>
            </a:r>
            <a:r>
              <a:rPr lang="vi-VN" sz="2800" dirty="0">
                <a:latin typeface="+mj-lt"/>
              </a:rPr>
              <a:t> Cho biết tính chất của phân tử nước. Vì sao phân tử nước có tính chất đó?</a:t>
            </a:r>
          </a:p>
        </p:txBody>
      </p:sp>
    </p:spTree>
    <p:extLst>
      <p:ext uri="{BB962C8B-B14F-4D97-AF65-F5344CB8AC3E}">
        <p14:creationId xmlns:p14="http://schemas.microsoft.com/office/powerpoint/2010/main" val="145164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9067800" cy="4401205"/>
          </a:xfrm>
          <a:prstGeom prst="rect">
            <a:avLst/>
          </a:prstGeom>
        </p:spPr>
        <p:txBody>
          <a:bodyPr wrap="square">
            <a:spAutoFit/>
          </a:bodyPr>
          <a:lstStyle/>
          <a:p>
            <a:r>
              <a:rPr lang="vi-VN" sz="2800" b="1" dirty="0">
                <a:solidFill>
                  <a:srgbClr val="FF0000"/>
                </a:solidFill>
                <a:latin typeface="+mj-lt"/>
              </a:rPr>
              <a:t>Câu 1</a:t>
            </a:r>
            <a:r>
              <a:rPr lang="en-US" sz="2800" b="1" dirty="0">
                <a:solidFill>
                  <a:srgbClr val="FF0000"/>
                </a:solidFill>
                <a:latin typeface="+mj-lt"/>
              </a:rPr>
              <a:t>.</a:t>
            </a:r>
            <a:r>
              <a:rPr lang="vi-VN" sz="2800" dirty="0">
                <a:latin typeface="+mj-lt"/>
              </a:rPr>
              <a:t> Tính chất của nước:</a:t>
            </a:r>
          </a:p>
          <a:p>
            <a:r>
              <a:rPr lang="vi-VN" sz="2800" dirty="0">
                <a:latin typeface="+mj-lt"/>
              </a:rPr>
              <a:t>- Nước là một chất lỏng không có hình dạng nhất định, không màu, không mùi, không vị; có nhiệt độ sôi ở 100 °C và đông đặc ở 0 °C. </a:t>
            </a:r>
          </a:p>
          <a:p>
            <a:r>
              <a:rPr lang="vi-VN" sz="2800" dirty="0">
                <a:latin typeface="+mj-lt"/>
              </a:rPr>
              <a:t>- Nước là một dung môi phân cực có khả năng hòa tan nhiều chất như: muối, đường, oxygen, carbon dioxide, ...; không hoà tan được dầu, mỡ,... </a:t>
            </a:r>
          </a:p>
          <a:p>
            <a:r>
              <a:rPr lang="vi-VN" sz="2800" dirty="0">
                <a:latin typeface="+mj-lt"/>
              </a:rPr>
              <a:t>- Bên cạnh đó, nước còn có tính dẫn điện và dẫn nhiệt tốt, có khả năng kết hợp với các chất hoá học để tạo thành nhiều hợp chất khác nhau.</a:t>
            </a:r>
          </a:p>
        </p:txBody>
      </p:sp>
      <p:sp>
        <p:nvSpPr>
          <p:cNvPr id="4" name="Rectangle 3"/>
          <p:cNvSpPr/>
          <p:nvPr/>
        </p:nvSpPr>
        <p:spPr>
          <a:xfrm>
            <a:off x="1600200" y="4648201"/>
            <a:ext cx="8915400" cy="1384995"/>
          </a:xfrm>
          <a:prstGeom prst="rect">
            <a:avLst/>
          </a:prstGeom>
        </p:spPr>
        <p:txBody>
          <a:bodyPr wrap="square">
            <a:spAutoFit/>
          </a:bodyPr>
          <a:lstStyle/>
          <a:p>
            <a:r>
              <a:rPr lang="vi-VN" sz="2800" b="1" dirty="0">
                <a:solidFill>
                  <a:srgbClr val="FF0000"/>
                </a:solidFill>
                <a:latin typeface="+mj-lt"/>
              </a:rPr>
              <a:t>Câu 2</a:t>
            </a:r>
            <a:r>
              <a:rPr lang="en-US" sz="2800" b="1" dirty="0">
                <a:solidFill>
                  <a:srgbClr val="FF0000"/>
                </a:solidFill>
                <a:latin typeface="+mj-lt"/>
              </a:rPr>
              <a:t>.</a:t>
            </a:r>
            <a:r>
              <a:rPr lang="vi-VN" sz="2800" dirty="0">
                <a:latin typeface="+mj-lt"/>
              </a:rPr>
              <a:t> Cấu trúc của phân tử nước gồm 2 nguyên tử hydrogen liên kết với 1 nguyên tử oxygen bằng liên kết cộng hóa trị.</a:t>
            </a:r>
            <a:endParaRPr lang="en-US" sz="2800" dirty="0">
              <a:latin typeface="+mj-lt"/>
            </a:endParaRPr>
          </a:p>
        </p:txBody>
      </p:sp>
    </p:spTree>
    <p:extLst>
      <p:ext uri="{BB962C8B-B14F-4D97-AF65-F5344CB8AC3E}">
        <p14:creationId xmlns:p14="http://schemas.microsoft.com/office/powerpoint/2010/main" val="2472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443841"/>
            <a:ext cx="8991600" cy="3970318"/>
          </a:xfrm>
          <a:prstGeom prst="rect">
            <a:avLst/>
          </a:prstGeom>
        </p:spPr>
        <p:txBody>
          <a:bodyPr wrap="square">
            <a:spAutoFit/>
          </a:bodyPr>
          <a:lstStyle/>
          <a:p>
            <a:r>
              <a:rPr lang="vi-VN" sz="2800" b="1" dirty="0">
                <a:solidFill>
                  <a:srgbClr val="FF0000"/>
                </a:solidFill>
                <a:latin typeface="+mj-lt"/>
              </a:rPr>
              <a:t>Câu 3</a:t>
            </a:r>
            <a:r>
              <a:rPr lang="en-US" sz="2800" b="1" dirty="0">
                <a:solidFill>
                  <a:srgbClr val="FF0000"/>
                </a:solidFill>
                <a:latin typeface="+mj-lt"/>
              </a:rPr>
              <a:t>.</a:t>
            </a:r>
            <a:r>
              <a:rPr lang="vi-VN" sz="2800" dirty="0">
                <a:latin typeface="+mj-lt"/>
              </a:rPr>
              <a:t> Sự phân bố của các electron trong phân tử nước: </a:t>
            </a:r>
          </a:p>
          <a:p>
            <a:r>
              <a:rPr lang="vi-VN" sz="2800" dirty="0">
                <a:latin typeface="+mj-lt"/>
              </a:rPr>
              <a:t>Do nguyên tử oxygen có khả năng hút electron mạnh hơn nên các electron dùng chung trong liên kết cộng hoá trị có xu hướng bị lệch về phía oxygen, dẫn đến đầu oxygen của phân tử nước tích điện âm một phần, còn đầu hydrogen tích diện dương một phần.</a:t>
            </a:r>
            <a:endParaRPr lang="en-US" sz="2800" dirty="0">
              <a:latin typeface="+mj-lt"/>
            </a:endParaRPr>
          </a:p>
          <a:p>
            <a:endParaRPr lang="vi-VN" sz="2800" dirty="0">
              <a:latin typeface="+mj-lt"/>
            </a:endParaRPr>
          </a:p>
          <a:p>
            <a:r>
              <a:rPr lang="vi-VN" sz="2800" b="1" dirty="0">
                <a:solidFill>
                  <a:srgbClr val="FF0000"/>
                </a:solidFill>
                <a:latin typeface="+mj-lt"/>
              </a:rPr>
              <a:t>Câu 4</a:t>
            </a:r>
            <a:r>
              <a:rPr lang="en-US" sz="2800" b="1" dirty="0">
                <a:solidFill>
                  <a:srgbClr val="FF0000"/>
                </a:solidFill>
                <a:latin typeface="+mj-lt"/>
              </a:rPr>
              <a:t>.</a:t>
            </a:r>
            <a:r>
              <a:rPr lang="vi-VN" sz="2800" dirty="0">
                <a:latin typeface="+mj-lt"/>
              </a:rPr>
              <a:t> Phân tử nước có tính chất phân cực do sự tích điện trái dấu nhau giữa hai đầu. </a:t>
            </a:r>
          </a:p>
        </p:txBody>
      </p:sp>
    </p:spTree>
    <p:extLst>
      <p:ext uri="{BB962C8B-B14F-4D97-AF65-F5344CB8AC3E}">
        <p14:creationId xmlns:p14="http://schemas.microsoft.com/office/powerpoint/2010/main" val="239897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barn(inVertical)">
                                      <p:cBhvr>
                                        <p:cTn id="1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35C5EF2-4E3D-E610-1F2C-B76F2CB6629E}"/>
              </a:ext>
            </a:extLst>
          </p:cNvPr>
          <p:cNvSpPr txBox="1"/>
          <p:nvPr/>
        </p:nvSpPr>
        <p:spPr>
          <a:xfrm>
            <a:off x="1752601" y="381001"/>
            <a:ext cx="8833493" cy="1200329"/>
          </a:xfrm>
          <a:prstGeom prst="rect">
            <a:avLst/>
          </a:prstGeom>
          <a:solidFill>
            <a:schemeClr val="accent4">
              <a:lumMod val="20000"/>
              <a:lumOff val="80000"/>
            </a:schemeClr>
          </a:solidFill>
        </p:spPr>
        <p:txBody>
          <a:bodyPr wrap="square">
            <a:spAutoFit/>
          </a:bodyPr>
          <a:lstStyle/>
          <a:p>
            <a:pPr algn="ctr"/>
            <a:r>
              <a:rPr lang="vi-VN" sz="3600" dirty="0">
                <a:solidFill>
                  <a:srgbClr val="FF0000"/>
                </a:solidFill>
                <a:latin typeface="+mj-lt"/>
              </a:rPr>
              <a:t>Tại sao nước có thể làm dung môi hòa tan nhiều chất?</a:t>
            </a:r>
            <a:endParaRPr lang="en-US" sz="3600" dirty="0">
              <a:solidFill>
                <a:srgbClr val="FF0000"/>
              </a:solidFill>
              <a:latin typeface="+mj-lt"/>
            </a:endParaRPr>
          </a:p>
        </p:txBody>
      </p:sp>
      <p:sp>
        <p:nvSpPr>
          <p:cNvPr id="33" name="TextBox 32">
            <a:extLst>
              <a:ext uri="{FF2B5EF4-FFF2-40B4-BE49-F238E27FC236}">
                <a16:creationId xmlns:a16="http://schemas.microsoft.com/office/drawing/2014/main" id="{69E4936B-B40D-9174-6801-EE1782B104AA}"/>
              </a:ext>
            </a:extLst>
          </p:cNvPr>
          <p:cNvSpPr txBox="1"/>
          <p:nvPr/>
        </p:nvSpPr>
        <p:spPr>
          <a:xfrm>
            <a:off x="1752600" y="1733329"/>
            <a:ext cx="3733800" cy="4524315"/>
          </a:xfrm>
          <a:prstGeom prst="rect">
            <a:avLst/>
          </a:prstGeom>
          <a:solidFill>
            <a:schemeClr val="accent5">
              <a:lumMod val="20000"/>
              <a:lumOff val="80000"/>
            </a:schemeClr>
          </a:solidFill>
          <a:ln>
            <a:solidFill>
              <a:srgbClr val="002060"/>
            </a:solidFill>
          </a:ln>
        </p:spPr>
        <p:txBody>
          <a:bodyPr wrap="square">
            <a:spAutoFit/>
          </a:bodyPr>
          <a:lstStyle/>
          <a:p>
            <a:r>
              <a:rPr lang="en-US" sz="3200" dirty="0">
                <a:solidFill>
                  <a:srgbClr val="000000"/>
                </a:solidFill>
                <a:latin typeface="+mj-lt"/>
              </a:rPr>
              <a:t>=&gt;</a:t>
            </a:r>
            <a:r>
              <a:rPr lang="vi-VN" sz="3200" dirty="0">
                <a:solidFill>
                  <a:srgbClr val="000000"/>
                </a:solidFill>
                <a:latin typeface="+mj-lt"/>
              </a:rPr>
              <a:t>Do có tính phân cực mà các phân tử nước có thể liên kết với nhau và liên kết với các phân tử phân cực khác, nhờ đó, nước trở thành dung môi hoà tan nhiều chất.</a:t>
            </a:r>
            <a:endParaRPr lang="en-US" sz="3200" dirty="0">
              <a:latin typeface="+mj-lt"/>
            </a:endParaRPr>
          </a:p>
        </p:txBody>
      </p:sp>
      <p:pic>
        <p:nvPicPr>
          <p:cNvPr id="6" name="Picture 5">
            <a:extLst>
              <a:ext uri="{FF2B5EF4-FFF2-40B4-BE49-F238E27FC236}">
                <a16:creationId xmlns:a16="http://schemas.microsoft.com/office/drawing/2014/main" id="{95123845-2296-17F8-00F2-30F7C360A629}"/>
              </a:ext>
            </a:extLst>
          </p:cNvPr>
          <p:cNvPicPr>
            <a:picLocks noChangeAspect="1"/>
          </p:cNvPicPr>
          <p:nvPr/>
        </p:nvPicPr>
        <p:blipFill>
          <a:blip r:embed="rId2"/>
          <a:stretch>
            <a:fillRect/>
          </a:stretch>
        </p:blipFill>
        <p:spPr>
          <a:xfrm>
            <a:off x="6085888" y="1671145"/>
            <a:ext cx="4582112" cy="5186856"/>
          </a:xfrm>
          <a:prstGeom prst="rect">
            <a:avLst/>
          </a:prstGeom>
        </p:spPr>
      </p:pic>
    </p:spTree>
    <p:extLst>
      <p:ext uri="{BB962C8B-B14F-4D97-AF65-F5344CB8AC3E}">
        <p14:creationId xmlns:p14="http://schemas.microsoft.com/office/powerpoint/2010/main" val="12430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25001" y="708630"/>
            <a:ext cx="959201" cy="65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1371600" y="848380"/>
            <a:ext cx="68095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u="sng" dirty="0">
                <a:solidFill>
                  <a:srgbClr val="0000FF"/>
                </a:solidFill>
                <a:latin typeface="Times New Roman" pitchFamily="18" charset="0"/>
                <a:cs typeface="Times New Roman" pitchFamily="18" charset="0"/>
              </a:rPr>
              <a:t>I. Vai </a:t>
            </a:r>
            <a:r>
              <a:rPr lang="en-US" altLang="en-US" sz="2800" b="1" u="sng" dirty="0" err="1">
                <a:solidFill>
                  <a:srgbClr val="0000FF"/>
                </a:solidFill>
                <a:latin typeface="Times New Roman" pitchFamily="18" charset="0"/>
                <a:cs typeface="Times New Roman" pitchFamily="18" charset="0"/>
              </a:rPr>
              <a:t>trò</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của</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nước</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đối</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với</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cơ</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thể</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sinh</a:t>
            </a:r>
            <a:r>
              <a:rPr lang="en-US" altLang="en-US" sz="2800" b="1" u="sng" dirty="0">
                <a:solidFill>
                  <a:srgbClr val="0000FF"/>
                </a:solidFill>
                <a:latin typeface="Times New Roman" pitchFamily="18" charset="0"/>
                <a:cs typeface="Times New Roman" pitchFamily="18" charset="0"/>
              </a:rPr>
              <a:t> </a:t>
            </a:r>
            <a:r>
              <a:rPr lang="en-US" altLang="en-US" sz="2800" b="1" u="sng" dirty="0" err="1">
                <a:solidFill>
                  <a:srgbClr val="0000FF"/>
                </a:solidFill>
                <a:latin typeface="Times New Roman" pitchFamily="18" charset="0"/>
                <a:cs typeface="Times New Roman" pitchFamily="18" charset="0"/>
              </a:rPr>
              <a:t>vật</a:t>
            </a:r>
            <a:r>
              <a:rPr lang="en-US" altLang="en-US" sz="2800" b="1" u="sng" dirty="0">
                <a:solidFill>
                  <a:srgbClr val="0000FF"/>
                </a:solidFill>
                <a:latin typeface="Times New Roman" pitchFamily="18" charset="0"/>
                <a:cs typeface="Times New Roman" pitchFamily="18" charset="0"/>
              </a:rPr>
              <a:t>:</a:t>
            </a:r>
          </a:p>
        </p:txBody>
      </p:sp>
      <p:pic>
        <p:nvPicPr>
          <p:cNvPr id="12" name="Picture 11">
            <a:extLst>
              <a:ext uri="{FF2B5EF4-FFF2-40B4-BE49-F238E27FC236}">
                <a16:creationId xmlns:a16="http://schemas.microsoft.com/office/drawing/2014/main" id="{6E32C8DF-88D4-1DE6-4BD8-15696F3036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6887" y="4218445"/>
            <a:ext cx="2098883" cy="2798510"/>
          </a:xfrm>
          <a:prstGeom prst="rect">
            <a:avLst/>
          </a:prstGeom>
        </p:spPr>
      </p:pic>
      <p:sp>
        <p:nvSpPr>
          <p:cNvPr id="13" name="Text Box 20"/>
          <p:cNvSpPr txBox="1">
            <a:spLocks noChangeArrowheads="1"/>
          </p:cNvSpPr>
          <p:nvPr/>
        </p:nvSpPr>
        <p:spPr bwMode="auto">
          <a:xfrm>
            <a:off x="1600200" y="1"/>
            <a:ext cx="9067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dirty="0">
                <a:solidFill>
                  <a:srgbClr val="FF0000"/>
                </a:solidFill>
                <a:latin typeface="Times New Roman" pitchFamily="18" charset="0"/>
                <a:cs typeface="Times New Roman" pitchFamily="18" charset="0"/>
              </a:rPr>
              <a:t>BÀI 28. VAI TRÒ CỦA NƯỚC VÀ CÁC CHẤT DINH DƯỠNG ĐỐI VỚI CƠ THỂ SINH VẬT</a:t>
            </a:r>
          </a:p>
        </p:txBody>
      </p:sp>
      <p:sp>
        <p:nvSpPr>
          <p:cNvPr id="2" name="Rectangle 1"/>
          <p:cNvSpPr/>
          <p:nvPr/>
        </p:nvSpPr>
        <p:spPr>
          <a:xfrm>
            <a:off x="1524000" y="1219201"/>
            <a:ext cx="9116292" cy="1384995"/>
          </a:xfrm>
          <a:prstGeom prst="rect">
            <a:avLst/>
          </a:prstGeom>
        </p:spPr>
        <p:txBody>
          <a:bodyPr wrap="square">
            <a:spAutoFit/>
          </a:bodyPr>
          <a:lstStyle/>
          <a:p>
            <a:r>
              <a:rPr lang="en-US" sz="2800" dirty="0">
                <a:solidFill>
                  <a:srgbClr val="000000"/>
                </a:solidFill>
                <a:latin typeface="Times New Roman" pitchFamily="18" charset="0"/>
                <a:cs typeface="Times New Roman" pitchFamily="18" charset="0"/>
              </a:rPr>
              <a:t>-</a:t>
            </a:r>
            <a:r>
              <a:rPr lang="vi-VN" sz="2800" dirty="0">
                <a:solidFill>
                  <a:srgbClr val="000000"/>
                </a:solidFill>
                <a:latin typeface="Times New Roman" pitchFamily="18" charset="0"/>
                <a:cs typeface="Times New Roman" pitchFamily="18" charset="0"/>
              </a:rPr>
              <a:t> </a:t>
            </a:r>
            <a:r>
              <a:rPr lang="vi-VN" sz="2800" dirty="0">
                <a:solidFill>
                  <a:srgbClr val="000000"/>
                </a:solidFill>
                <a:latin typeface="+mj-lt"/>
              </a:rPr>
              <a:t>Nước là một chất lỏng không màu, không mùi, không vị; có nhiệt độ sôi ở 100°C và đông đặc ở 0°C. </a:t>
            </a:r>
          </a:p>
          <a:p>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là</a:t>
            </a:r>
            <a:r>
              <a:rPr lang="en-US" sz="2800" dirty="0">
                <a:solidFill>
                  <a:srgbClr val="000000"/>
                </a:solidFill>
                <a:latin typeface="Times New Roman" pitchFamily="18" charset="0"/>
                <a:cs typeface="Times New Roman" pitchFamily="18" charset="0"/>
              </a:rPr>
              <a:t> dung </a:t>
            </a:r>
            <a:r>
              <a:rPr lang="en-US" sz="2800" dirty="0" err="1">
                <a:solidFill>
                  <a:srgbClr val="000000"/>
                </a:solidFill>
                <a:latin typeface="Times New Roman" pitchFamily="18" charset="0"/>
                <a:cs typeface="Times New Roman" pitchFamily="18" charset="0"/>
              </a:rPr>
              <a:t>môi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hòa</a:t>
            </a:r>
            <a:r>
              <a:rPr lang="en-US" sz="2800" dirty="0">
                <a:solidFill>
                  <a:srgbClr val="000000"/>
                </a:solidFill>
                <a:latin typeface="Times New Roman" pitchFamily="18" charset="0"/>
                <a:cs typeface="Times New Roman" pitchFamily="18" charset="0"/>
              </a:rPr>
              <a:t> tan </a:t>
            </a:r>
            <a:r>
              <a:rPr lang="en-US" sz="2800" dirty="0" err="1">
                <a:solidFill>
                  <a:srgbClr val="000000"/>
                </a:solidFill>
                <a:latin typeface="Times New Roman" pitchFamily="18" charset="0"/>
                <a:cs typeface="Times New Roman" pitchFamily="18" charset="0"/>
              </a:rPr>
              <a:t>nhiều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chất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tính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dẫn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điện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nhiệt</a:t>
            </a:r>
            <a:r>
              <a:rPr lang="en-US" sz="2800" dirty="0">
                <a:solidFill>
                  <a:srgbClr val="000000"/>
                </a:solidFill>
                <a:latin typeface="Times New Roman" pitchFamily="18" charset="0"/>
                <a:cs typeface="Times New Roman" pitchFamily="18" charset="0"/>
              </a:rPr>
              <a:t>.</a:t>
            </a:r>
            <a:endParaRPr lang="vi-VN" sz="2800" dirty="0">
              <a:solidFill>
                <a:srgbClr val="000000"/>
              </a:solidFill>
              <a:latin typeface="Times New Roman" pitchFamily="18" charset="0"/>
              <a:cs typeface="Times New Roman" pitchFamily="18" charset="0"/>
            </a:endParaRPr>
          </a:p>
        </p:txBody>
      </p:sp>
      <p:sp>
        <p:nvSpPr>
          <p:cNvPr id="8" name="Rectangle 7"/>
          <p:cNvSpPr/>
          <p:nvPr/>
        </p:nvSpPr>
        <p:spPr>
          <a:xfrm>
            <a:off x="1524000" y="2514601"/>
            <a:ext cx="9116292" cy="2246769"/>
          </a:xfrm>
          <a:prstGeom prst="rect">
            <a:avLst/>
          </a:prstGeom>
        </p:spPr>
        <p:txBody>
          <a:bodyPr wrap="square">
            <a:spAutoFit/>
          </a:bodyPr>
          <a:lstStyle/>
          <a:p>
            <a:r>
              <a:rPr lang="en-US" sz="2800" dirty="0">
                <a:solidFill>
                  <a:srgbClr val="000000"/>
                </a:solidFill>
                <a:latin typeface="Times New Roman" pitchFamily="18" charset="0"/>
                <a:cs typeface="Times New Roman" pitchFamily="18" charset="0"/>
              </a:rPr>
              <a:t>-</a:t>
            </a:r>
            <a:r>
              <a:rPr lang="vi-VN" sz="2800" dirty="0">
                <a:solidFill>
                  <a:srgbClr val="000000"/>
                </a:solidFill>
                <a:latin typeface="Times New Roman" pitchFamily="18" charset="0"/>
                <a:cs typeface="Times New Roman" pitchFamily="18" charset="0"/>
              </a:rPr>
              <a:t> Nước </a:t>
            </a:r>
            <a:r>
              <a:rPr lang="en-US" sz="2800" dirty="0" err="1">
                <a:solidFill>
                  <a:srgbClr val="000000"/>
                </a:solidFill>
                <a:latin typeface="Times New Roman" pitchFamily="18" charset="0"/>
                <a:cs typeface="Times New Roman" pitchFamily="18" charset="0"/>
              </a:rPr>
              <a:t>được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cấu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tạo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từ</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tử</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mỗi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tử</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được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cấu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tạo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từ</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một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nguyên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tử</a:t>
            </a:r>
            <a:r>
              <a:rPr lang="en-US" sz="2800" dirty="0">
                <a:solidFill>
                  <a:srgbClr val="000000"/>
                </a:solidFill>
                <a:latin typeface="Times New Roman" pitchFamily="18" charset="0"/>
                <a:cs typeface="Times New Roman" pitchFamily="18" charset="0"/>
              </a:rPr>
              <a:t> oxygen </a:t>
            </a:r>
            <a:r>
              <a:rPr lang="en-US" sz="2800" dirty="0" err="1">
                <a:solidFill>
                  <a:srgbClr val="000000"/>
                </a:solidFill>
                <a:latin typeface="Times New Roman" pitchFamily="18" charset="0"/>
                <a:cs typeface="Times New Roman" pitchFamily="18" charset="0"/>
              </a:rPr>
              <a:t>và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hai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nguyên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tử</a:t>
            </a:r>
            <a:r>
              <a:rPr lang="en-US" sz="2800" dirty="0">
                <a:solidFill>
                  <a:srgbClr val="000000"/>
                </a:solidFill>
                <a:latin typeface="Times New Roman" pitchFamily="18" charset="0"/>
                <a:cs typeface="Times New Roman" pitchFamily="18" charset="0"/>
              </a:rPr>
              <a:t> hydrogen. Do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hai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đầu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điện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tích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dấu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nhau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nên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tử</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tính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cực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vậy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tử</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thể</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liên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kết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nhau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liên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kết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tử</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cực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khác</a:t>
            </a:r>
            <a:r>
              <a:rPr lang="en-US" sz="2800" dirty="0">
                <a:solidFill>
                  <a:srgbClr val="000000"/>
                </a:solidFill>
                <a:latin typeface="Times New Roman" pitchFamily="18" charset="0"/>
                <a:cs typeface="Times New Roman" pitchFamily="18" charset="0"/>
              </a:rPr>
              <a:t> .</a:t>
            </a:r>
            <a:endParaRPr lang="vi-VN" sz="2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25241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3"/>
</p:tagLst>
</file>

<file path=ppt/tags/tag2.xml><?xml version="1.0" encoding="utf-8"?>
<p:tagLst xmlns:a="http://schemas.openxmlformats.org/drawingml/2006/main" xmlns:r="http://schemas.openxmlformats.org/officeDocument/2006/relationships" xmlns:p="http://schemas.openxmlformats.org/presentationml/2006/main">
  <p:tag name="TIMING" val="|0.1|3"/>
</p:tagLst>
</file>

<file path=ppt/tags/tag3.xml><?xml version="1.0" encoding="utf-8"?>
<p:tagLst xmlns:a="http://schemas.openxmlformats.org/drawingml/2006/main" xmlns:r="http://schemas.openxmlformats.org/officeDocument/2006/relationships" xmlns:p="http://schemas.openxmlformats.org/presentationml/2006/main">
  <p:tag name="TIMING" val="|0.1|3"/>
</p:tagLst>
</file>

<file path=ppt/tags/tag4.xml><?xml version="1.0" encoding="utf-8"?>
<p:tagLst xmlns:a="http://schemas.openxmlformats.org/drawingml/2006/main" xmlns:r="http://schemas.openxmlformats.org/officeDocument/2006/relationships" xmlns:p="http://schemas.openxmlformats.org/presentationml/2006/main">
  <p:tag name="TIMING" val="|0.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TotalTime>
  <Words>3138</Words>
  <Application>Microsoft Office PowerPoint</Application>
  <PresentationFormat>Widescreen</PresentationFormat>
  <Paragraphs>151</Paragraphs>
  <Slides>37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Livvic</vt:lpstr>
      <vt:lpstr>Montserrat</vt:lpstr>
      <vt:lpstr>Roboto Condensed Light</vt:lpstr>
      <vt:lpstr>Times New Roman</vt:lpstr>
      <vt:lpstr>VNI-Thufap3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35</cp:revision>
  <dcterms:created xsi:type="dcterms:W3CDTF">2022-08-18T02:22:26Z</dcterms:created>
  <dcterms:modified xsi:type="dcterms:W3CDTF">2023-12-15T06:50:22Z</dcterms:modified>
</cp:coreProperties>
</file>