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8" roundtripDataSignature="AMtx7mg6rnnK9I0cykxNif7T93CKDn98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penSans-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italic.fntdata"/><Relationship Id="rId25" Type="http://schemas.openxmlformats.org/officeDocument/2006/relationships/font" Target="fonts/OpenSans-bold.fntdata"/><Relationship Id="rId28" Type="http://customschemas.google.com/relationships/presentationmetadata" Target="meta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vi-V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23.jp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19.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8.png"/><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0.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5.jp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524001" y="9144"/>
            <a:ext cx="9143999" cy="68397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txBox="1"/>
          <p:nvPr/>
        </p:nvSpPr>
        <p:spPr>
          <a:xfrm>
            <a:off x="334537" y="2096935"/>
            <a:ext cx="11619570"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vi-VN" sz="2800">
                <a:solidFill>
                  <a:schemeClr val="dk1"/>
                </a:solidFill>
                <a:latin typeface="Calibri"/>
                <a:ea typeface="Calibri"/>
                <a:cs typeface="Calibri"/>
                <a:sym typeface="Calibri"/>
              </a:rPr>
              <a:t>1. </a:t>
            </a:r>
            <a:r>
              <a:rPr b="0" i="0" lang="vi-VN" sz="2800">
                <a:solidFill>
                  <a:schemeClr val="dk1"/>
                </a:solidFill>
                <a:latin typeface="Calibri"/>
                <a:ea typeface="Calibri"/>
                <a:cs typeface="Calibri"/>
                <a:sym typeface="Calibri"/>
              </a:rPr>
              <a:t>Traffic _______ happen nearly every day in Mumbai.</a:t>
            </a:r>
            <a:endParaRPr b="0" i="0"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2800">
              <a:solidFill>
                <a:schemeClr val="dk1"/>
              </a:solidFill>
              <a:latin typeface="Calibri"/>
              <a:ea typeface="Calibri"/>
              <a:cs typeface="Calibri"/>
              <a:sym typeface="Calibri"/>
            </a:endParaRPr>
          </a:p>
          <a:p>
            <a:pPr indent="0" lvl="0" marL="0" marR="0" rtl="0" algn="l">
              <a:spcBef>
                <a:spcPts val="0"/>
              </a:spcBef>
              <a:spcAft>
                <a:spcPts val="0"/>
              </a:spcAft>
              <a:buNone/>
            </a:pPr>
            <a:r>
              <a:rPr b="1" i="0" lang="vi-VN" sz="2800">
                <a:solidFill>
                  <a:schemeClr val="dk1"/>
                </a:solidFill>
                <a:latin typeface="Calibri"/>
                <a:ea typeface="Calibri"/>
                <a:cs typeface="Calibri"/>
                <a:sym typeface="Calibri"/>
              </a:rPr>
              <a:t>2. </a:t>
            </a:r>
            <a:r>
              <a:rPr lang="vi-VN" sz="2800">
                <a:solidFill>
                  <a:schemeClr val="dk1"/>
                </a:solidFill>
                <a:latin typeface="Calibri"/>
                <a:ea typeface="Calibri"/>
                <a:cs typeface="Calibri"/>
                <a:sym typeface="Calibri"/>
              </a:rPr>
              <a:t>One reason for the traffic ______________ is the increase of the population.</a:t>
            </a:r>
            <a:endParaRPr b="0" i="0" sz="2800">
              <a:solidFill>
                <a:schemeClr val="dk1"/>
              </a:solidFill>
              <a:latin typeface="Calibri"/>
              <a:ea typeface="Calibri"/>
              <a:cs typeface="Calibri"/>
              <a:sym typeface="Calibri"/>
            </a:endParaRPr>
          </a:p>
          <a:p>
            <a:pPr indent="0" lvl="0" marL="0" marR="0" rtl="0" algn="l">
              <a:spcBef>
                <a:spcPts val="0"/>
              </a:spcBef>
              <a:spcAft>
                <a:spcPts val="0"/>
              </a:spcAft>
              <a:buNone/>
            </a:pPr>
            <a:br>
              <a:rPr b="0" i="0" lang="vi-VN" sz="2800">
                <a:solidFill>
                  <a:schemeClr val="dk1"/>
                </a:solidFill>
                <a:latin typeface="Calibri"/>
                <a:ea typeface="Calibri"/>
                <a:cs typeface="Calibri"/>
                <a:sym typeface="Calibri"/>
              </a:rPr>
            </a:br>
            <a:r>
              <a:rPr b="1" i="0" lang="vi-VN" sz="2800">
                <a:solidFill>
                  <a:schemeClr val="dk1"/>
                </a:solidFill>
                <a:latin typeface="Calibri"/>
                <a:ea typeface="Calibri"/>
                <a:cs typeface="Calibri"/>
                <a:sym typeface="Calibri"/>
              </a:rPr>
              <a:t>3. </a:t>
            </a:r>
            <a:r>
              <a:rPr b="0" i="0" lang="vi-VN" sz="2800">
                <a:solidFill>
                  <a:schemeClr val="dk1"/>
                </a:solidFill>
                <a:latin typeface="Calibri"/>
                <a:ea typeface="Calibri"/>
                <a:cs typeface="Calibri"/>
                <a:sym typeface="Calibri"/>
              </a:rPr>
              <a:t>Mumbai has nearly ________ million people.</a:t>
            </a:r>
            <a:endParaRPr b="0" i="0" sz="2800">
              <a:solidFill>
                <a:schemeClr val="dk1"/>
              </a:solidFill>
              <a:latin typeface="Calibri"/>
              <a:ea typeface="Calibri"/>
              <a:cs typeface="Calibri"/>
              <a:sym typeface="Calibri"/>
            </a:endParaRPr>
          </a:p>
          <a:p>
            <a:pPr indent="0" lvl="0" marL="0" marR="0" rtl="0" algn="l">
              <a:spcBef>
                <a:spcPts val="0"/>
              </a:spcBef>
              <a:spcAft>
                <a:spcPts val="0"/>
              </a:spcAft>
              <a:buNone/>
            </a:pPr>
            <a:r>
              <a:rPr lang="vi-VN" sz="2800">
                <a:solidFill>
                  <a:schemeClr val="dk1"/>
                </a:solidFill>
                <a:latin typeface="Calibri"/>
                <a:ea typeface="Calibri"/>
                <a:cs typeface="Calibri"/>
                <a:sym typeface="Calibri"/>
              </a:rPr>
              <a:t>     </a:t>
            </a:r>
            <a:br>
              <a:rPr b="0" i="0" lang="vi-VN" sz="2800">
                <a:solidFill>
                  <a:schemeClr val="dk1"/>
                </a:solidFill>
                <a:latin typeface="Calibri"/>
                <a:ea typeface="Calibri"/>
                <a:cs typeface="Calibri"/>
                <a:sym typeface="Calibri"/>
              </a:rPr>
            </a:br>
            <a:r>
              <a:rPr b="1" i="0" lang="vi-VN" sz="2800">
                <a:solidFill>
                  <a:schemeClr val="dk1"/>
                </a:solidFill>
                <a:latin typeface="Calibri"/>
                <a:ea typeface="Calibri"/>
                <a:cs typeface="Calibri"/>
                <a:sym typeface="Calibri"/>
              </a:rPr>
              <a:t>4. </a:t>
            </a:r>
            <a:r>
              <a:rPr b="0" i="0" lang="vi-VN" sz="2800">
                <a:solidFill>
                  <a:schemeClr val="dk1"/>
                </a:solidFill>
                <a:latin typeface="Calibri"/>
                <a:ea typeface="Calibri"/>
                <a:cs typeface="Calibri"/>
                <a:sym typeface="Calibri"/>
              </a:rPr>
              <a:t>The ________ in Mumbai are narrow.</a:t>
            </a:r>
            <a:endParaRPr b="0" i="0" sz="2800">
              <a:solidFill>
                <a:schemeClr val="dk1"/>
              </a:solidFill>
              <a:latin typeface="Calibri"/>
              <a:ea typeface="Calibri"/>
              <a:cs typeface="Calibri"/>
              <a:sym typeface="Calibri"/>
            </a:endParaRPr>
          </a:p>
          <a:p>
            <a:pPr indent="0" lvl="0" marL="0" marR="0" rtl="0" algn="l">
              <a:spcBef>
                <a:spcPts val="0"/>
              </a:spcBef>
              <a:spcAft>
                <a:spcPts val="0"/>
              </a:spcAft>
              <a:buNone/>
            </a:pPr>
            <a:r>
              <a:rPr lang="vi-VN" sz="2800">
                <a:solidFill>
                  <a:schemeClr val="dk1"/>
                </a:solidFill>
                <a:latin typeface="Calibri"/>
                <a:ea typeface="Calibri"/>
                <a:cs typeface="Calibri"/>
                <a:sym typeface="Calibri"/>
              </a:rPr>
              <a:t>     </a:t>
            </a:r>
            <a:br>
              <a:rPr b="0" i="0" lang="vi-VN" sz="2800">
                <a:solidFill>
                  <a:schemeClr val="dk1"/>
                </a:solidFill>
                <a:latin typeface="Calibri"/>
                <a:ea typeface="Calibri"/>
                <a:cs typeface="Calibri"/>
                <a:sym typeface="Calibri"/>
              </a:rPr>
            </a:br>
            <a:r>
              <a:rPr b="1" i="0" lang="vi-VN" sz="2800">
                <a:solidFill>
                  <a:schemeClr val="dk1"/>
                </a:solidFill>
                <a:latin typeface="Calibri"/>
                <a:ea typeface="Calibri"/>
                <a:cs typeface="Calibri"/>
                <a:sym typeface="Calibri"/>
              </a:rPr>
              <a:t>5. </a:t>
            </a:r>
            <a:r>
              <a:rPr b="0" i="0" lang="vi-VN" sz="2800">
                <a:solidFill>
                  <a:schemeClr val="dk1"/>
                </a:solidFill>
                <a:latin typeface="Calibri"/>
                <a:ea typeface="Calibri"/>
                <a:cs typeface="Calibri"/>
                <a:sym typeface="Calibri"/>
              </a:rPr>
              <a:t>Many road users do not ________ the traffic rules.</a:t>
            </a:r>
            <a:endParaRPr b="0" i="0" sz="2800">
              <a:solidFill>
                <a:schemeClr val="dk1"/>
              </a:solidFill>
              <a:latin typeface="Calibri"/>
              <a:ea typeface="Calibri"/>
              <a:cs typeface="Calibri"/>
              <a:sym typeface="Calibri"/>
            </a:endParaRPr>
          </a:p>
          <a:p>
            <a:pPr indent="0" lvl="0" marL="0" marR="0" rtl="0" algn="l">
              <a:spcBef>
                <a:spcPts val="0"/>
              </a:spcBef>
              <a:spcAft>
                <a:spcPts val="0"/>
              </a:spcAft>
              <a:buNone/>
            </a:pPr>
            <a:r>
              <a:rPr lang="vi-VN"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pic>
        <p:nvPicPr>
          <p:cNvPr id="196" name="Google Shape;196;p10"/>
          <p:cNvPicPr preferRelativeResize="0"/>
          <p:nvPr/>
        </p:nvPicPr>
        <p:blipFill rotWithShape="1">
          <a:blip r:embed="rId3">
            <a:alphaModFix/>
          </a:blip>
          <a:srcRect b="0" l="0" r="0" t="0"/>
          <a:stretch/>
        </p:blipFill>
        <p:spPr>
          <a:xfrm>
            <a:off x="0" y="-10053"/>
            <a:ext cx="12192000" cy="1083306"/>
          </a:xfrm>
          <a:prstGeom prst="rect">
            <a:avLst/>
          </a:prstGeom>
          <a:noFill/>
          <a:ln>
            <a:noFill/>
          </a:ln>
        </p:spPr>
      </p:pic>
      <p:sp>
        <p:nvSpPr>
          <p:cNvPr id="197" name="Google Shape;197;p10"/>
          <p:cNvSpPr txBox="1"/>
          <p:nvPr/>
        </p:nvSpPr>
        <p:spPr>
          <a:xfrm>
            <a:off x="487067" y="208434"/>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chemeClr val="dk1"/>
                </a:solidFill>
                <a:latin typeface="Arial"/>
                <a:ea typeface="Arial"/>
                <a:cs typeface="Arial"/>
                <a:sym typeface="Arial"/>
              </a:rPr>
              <a:t>LISTENING</a:t>
            </a:r>
            <a:endParaRPr b="1" sz="3600">
              <a:solidFill>
                <a:schemeClr val="dk1"/>
              </a:solidFill>
              <a:latin typeface="Arial"/>
              <a:ea typeface="Arial"/>
              <a:cs typeface="Arial"/>
              <a:sym typeface="Arial"/>
            </a:endParaRPr>
          </a:p>
        </p:txBody>
      </p:sp>
      <p:sp>
        <p:nvSpPr>
          <p:cNvPr id="198" name="Google Shape;198;p10"/>
          <p:cNvSpPr txBox="1"/>
          <p:nvPr/>
        </p:nvSpPr>
        <p:spPr>
          <a:xfrm>
            <a:off x="1009005" y="1380948"/>
            <a:ext cx="1084474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400">
                <a:solidFill>
                  <a:schemeClr val="dk1"/>
                </a:solidFill>
                <a:latin typeface="Calibri"/>
                <a:ea typeface="Calibri"/>
                <a:cs typeface="Calibri"/>
                <a:sym typeface="Calibri"/>
              </a:rPr>
              <a:t>Listen again and write ONE word or number in each gap.</a:t>
            </a:r>
            <a:endParaRPr b="1" sz="2400">
              <a:solidFill>
                <a:schemeClr val="dk1"/>
              </a:solidFill>
              <a:latin typeface="Calibri"/>
              <a:ea typeface="Calibri"/>
              <a:cs typeface="Calibri"/>
              <a:sym typeface="Calibri"/>
            </a:endParaRPr>
          </a:p>
        </p:txBody>
      </p:sp>
      <p:sp>
        <p:nvSpPr>
          <p:cNvPr id="199" name="Google Shape;199;p10"/>
          <p:cNvSpPr/>
          <p:nvPr/>
        </p:nvSpPr>
        <p:spPr>
          <a:xfrm>
            <a:off x="487067" y="1357587"/>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00" name="Google Shape;200;p10"/>
          <p:cNvSpPr txBox="1"/>
          <p:nvPr/>
        </p:nvSpPr>
        <p:spPr>
          <a:xfrm>
            <a:off x="539852" y="1254947"/>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4000">
                <a:solidFill>
                  <a:schemeClr val="lt1"/>
                </a:solidFill>
                <a:latin typeface="Open Sans"/>
                <a:ea typeface="Open Sans"/>
                <a:cs typeface="Open Sans"/>
                <a:sym typeface="Open Sans"/>
              </a:rPr>
              <a:t>3</a:t>
            </a:r>
            <a:endParaRPr/>
          </a:p>
        </p:txBody>
      </p:sp>
      <p:pic>
        <p:nvPicPr>
          <p:cNvPr id="201" name="Google Shape;201;p10"/>
          <p:cNvPicPr preferRelativeResize="0"/>
          <p:nvPr/>
        </p:nvPicPr>
        <p:blipFill rotWithShape="1">
          <a:blip r:embed="rId4">
            <a:alphaModFix/>
          </a:blip>
          <a:srcRect b="0" l="0" r="0" t="0"/>
          <a:stretch/>
        </p:blipFill>
        <p:spPr>
          <a:xfrm>
            <a:off x="8623069" y="1304090"/>
            <a:ext cx="609600" cy="609600"/>
          </a:xfrm>
          <a:prstGeom prst="rect">
            <a:avLst/>
          </a:prstGeom>
          <a:noFill/>
          <a:ln>
            <a:noFill/>
          </a:ln>
        </p:spPr>
      </p:pic>
      <p:sp>
        <p:nvSpPr>
          <p:cNvPr id="202" name="Google Shape;202;p10"/>
          <p:cNvSpPr txBox="1"/>
          <p:nvPr/>
        </p:nvSpPr>
        <p:spPr>
          <a:xfrm>
            <a:off x="1626215" y="4662772"/>
            <a:ext cx="101386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800">
                <a:solidFill>
                  <a:srgbClr val="F7941E"/>
                </a:solidFill>
                <a:latin typeface="Calibri"/>
                <a:ea typeface="Calibri"/>
                <a:cs typeface="Calibri"/>
                <a:sym typeface="Calibri"/>
              </a:rPr>
              <a:t>roads</a:t>
            </a:r>
            <a:endParaRPr b="1" sz="2800">
              <a:solidFill>
                <a:srgbClr val="F7941E"/>
              </a:solidFill>
              <a:latin typeface="Calibri"/>
              <a:ea typeface="Calibri"/>
              <a:cs typeface="Calibri"/>
              <a:sym typeface="Calibri"/>
            </a:endParaRPr>
          </a:p>
        </p:txBody>
      </p:sp>
      <p:sp>
        <p:nvSpPr>
          <p:cNvPr id="203" name="Google Shape;203;p10"/>
          <p:cNvSpPr txBox="1"/>
          <p:nvPr/>
        </p:nvSpPr>
        <p:spPr>
          <a:xfrm>
            <a:off x="4525331" y="2910899"/>
            <a:ext cx="246779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800">
                <a:solidFill>
                  <a:srgbClr val="F7941E"/>
                </a:solidFill>
                <a:latin typeface="Calibri"/>
                <a:ea typeface="Calibri"/>
                <a:cs typeface="Calibri"/>
                <a:sym typeface="Calibri"/>
              </a:rPr>
              <a:t>problem / jams</a:t>
            </a:r>
            <a:endParaRPr b="1" sz="2800">
              <a:solidFill>
                <a:srgbClr val="F7941E"/>
              </a:solidFill>
              <a:latin typeface="Calibri"/>
              <a:ea typeface="Calibri"/>
              <a:cs typeface="Calibri"/>
              <a:sym typeface="Calibri"/>
            </a:endParaRPr>
          </a:p>
        </p:txBody>
      </p:sp>
      <p:sp>
        <p:nvSpPr>
          <p:cNvPr id="204" name="Google Shape;204;p10"/>
          <p:cNvSpPr txBox="1"/>
          <p:nvPr/>
        </p:nvSpPr>
        <p:spPr>
          <a:xfrm>
            <a:off x="3731943" y="3774317"/>
            <a:ext cx="12396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800">
                <a:solidFill>
                  <a:srgbClr val="F7941E"/>
                </a:solidFill>
                <a:latin typeface="Calibri"/>
                <a:ea typeface="Calibri"/>
                <a:cs typeface="Calibri"/>
                <a:sym typeface="Calibri"/>
              </a:rPr>
              <a:t>twenty</a:t>
            </a:r>
            <a:endParaRPr b="1" sz="2800">
              <a:solidFill>
                <a:srgbClr val="F7941E"/>
              </a:solidFill>
              <a:latin typeface="Calibri"/>
              <a:ea typeface="Calibri"/>
              <a:cs typeface="Calibri"/>
              <a:sym typeface="Calibri"/>
            </a:endParaRPr>
          </a:p>
        </p:txBody>
      </p:sp>
      <p:sp>
        <p:nvSpPr>
          <p:cNvPr id="205" name="Google Shape;205;p10"/>
          <p:cNvSpPr txBox="1"/>
          <p:nvPr/>
        </p:nvSpPr>
        <p:spPr>
          <a:xfrm>
            <a:off x="1891989" y="2079355"/>
            <a:ext cx="88838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800">
                <a:solidFill>
                  <a:srgbClr val="F7941E"/>
                </a:solidFill>
                <a:latin typeface="Calibri"/>
                <a:ea typeface="Calibri"/>
                <a:cs typeface="Calibri"/>
                <a:sym typeface="Calibri"/>
              </a:rPr>
              <a:t>jams</a:t>
            </a:r>
            <a:endParaRPr b="1" sz="2800">
              <a:solidFill>
                <a:srgbClr val="F7941E"/>
              </a:solidFill>
              <a:latin typeface="Calibri"/>
              <a:ea typeface="Calibri"/>
              <a:cs typeface="Calibri"/>
              <a:sym typeface="Calibri"/>
            </a:endParaRPr>
          </a:p>
        </p:txBody>
      </p:sp>
      <p:sp>
        <p:nvSpPr>
          <p:cNvPr id="206" name="Google Shape;206;p10"/>
          <p:cNvSpPr txBox="1"/>
          <p:nvPr/>
        </p:nvSpPr>
        <p:spPr>
          <a:xfrm>
            <a:off x="4592237" y="5496303"/>
            <a:ext cx="9171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800">
                <a:solidFill>
                  <a:srgbClr val="F7941E"/>
                </a:solidFill>
                <a:latin typeface="Calibri"/>
                <a:ea typeface="Calibri"/>
                <a:cs typeface="Calibri"/>
                <a:sym typeface="Calibri"/>
              </a:rPr>
              <a:t>obey</a:t>
            </a:r>
            <a:endParaRPr b="1" sz="2800">
              <a:solidFill>
                <a:srgbClr val="F7941E"/>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11"/>
          <p:cNvPicPr preferRelativeResize="0"/>
          <p:nvPr/>
        </p:nvPicPr>
        <p:blipFill rotWithShape="1">
          <a:blip r:embed="rId3">
            <a:alphaModFix/>
          </a:blip>
          <a:srcRect b="0" l="0" r="0" t="0"/>
          <a:stretch/>
        </p:blipFill>
        <p:spPr>
          <a:xfrm>
            <a:off x="0" y="-10053"/>
            <a:ext cx="12192000" cy="1083306"/>
          </a:xfrm>
          <a:prstGeom prst="rect">
            <a:avLst/>
          </a:prstGeom>
          <a:noFill/>
          <a:ln>
            <a:noFill/>
          </a:ln>
        </p:spPr>
      </p:pic>
      <p:sp>
        <p:nvSpPr>
          <p:cNvPr id="213" name="Google Shape;213;p11"/>
          <p:cNvSpPr txBox="1"/>
          <p:nvPr/>
        </p:nvSpPr>
        <p:spPr>
          <a:xfrm>
            <a:off x="487067" y="208434"/>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chemeClr val="dk1"/>
                </a:solidFill>
                <a:latin typeface="Arial"/>
                <a:ea typeface="Arial"/>
                <a:cs typeface="Arial"/>
                <a:sym typeface="Arial"/>
              </a:rPr>
              <a:t>LISTENING</a:t>
            </a:r>
            <a:endParaRPr b="1" sz="3600">
              <a:solidFill>
                <a:schemeClr val="dk1"/>
              </a:solidFill>
              <a:latin typeface="Arial"/>
              <a:ea typeface="Arial"/>
              <a:cs typeface="Arial"/>
              <a:sym typeface="Arial"/>
            </a:endParaRPr>
          </a:p>
        </p:txBody>
      </p:sp>
      <p:sp>
        <p:nvSpPr>
          <p:cNvPr id="214" name="Google Shape;214;p11"/>
          <p:cNvSpPr txBox="1"/>
          <p:nvPr/>
        </p:nvSpPr>
        <p:spPr>
          <a:xfrm>
            <a:off x="997854" y="1369797"/>
            <a:ext cx="10844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400">
                <a:solidFill>
                  <a:schemeClr val="dk1"/>
                </a:solidFill>
                <a:latin typeface="Calibri"/>
                <a:ea typeface="Calibri"/>
                <a:cs typeface="Calibri"/>
                <a:sym typeface="Calibri"/>
              </a:rPr>
              <a:t>Discussion: Compare traffic problems in Mumbai with traffic problems in Ha Noi. </a:t>
            </a:r>
            <a:endParaRPr b="1" sz="2400">
              <a:solidFill>
                <a:schemeClr val="dk1"/>
              </a:solidFill>
              <a:latin typeface="Calibri"/>
              <a:ea typeface="Calibri"/>
              <a:cs typeface="Calibri"/>
              <a:sym typeface="Calibri"/>
            </a:endParaRPr>
          </a:p>
        </p:txBody>
      </p:sp>
      <p:sp>
        <p:nvSpPr>
          <p:cNvPr id="215" name="Google Shape;215;p11"/>
          <p:cNvSpPr/>
          <p:nvPr/>
        </p:nvSpPr>
        <p:spPr>
          <a:xfrm>
            <a:off x="487067" y="1357587"/>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16" name="Google Shape;216;p11"/>
          <p:cNvSpPr txBox="1"/>
          <p:nvPr/>
        </p:nvSpPr>
        <p:spPr>
          <a:xfrm>
            <a:off x="539852" y="1254947"/>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4000">
                <a:solidFill>
                  <a:schemeClr val="lt1"/>
                </a:solidFill>
                <a:latin typeface="Open Sans"/>
                <a:ea typeface="Open Sans"/>
                <a:cs typeface="Open Sans"/>
                <a:sym typeface="Open Sans"/>
              </a:rPr>
              <a:t>4</a:t>
            </a:r>
            <a:endParaRPr/>
          </a:p>
        </p:txBody>
      </p:sp>
      <p:pic>
        <p:nvPicPr>
          <p:cNvPr id="217" name="Google Shape;217;p11"/>
          <p:cNvPicPr preferRelativeResize="0"/>
          <p:nvPr/>
        </p:nvPicPr>
        <p:blipFill rotWithShape="1">
          <a:blip r:embed="rId4">
            <a:alphaModFix/>
          </a:blip>
          <a:srcRect b="0" l="0" r="7865" t="0"/>
          <a:stretch/>
        </p:blipFill>
        <p:spPr>
          <a:xfrm>
            <a:off x="6770854" y="2128006"/>
            <a:ext cx="3789351" cy="3896076"/>
          </a:xfrm>
          <a:prstGeom prst="rect">
            <a:avLst/>
          </a:prstGeom>
          <a:noFill/>
          <a:ln>
            <a:noFill/>
          </a:ln>
        </p:spPr>
      </p:pic>
      <p:pic>
        <p:nvPicPr>
          <p:cNvPr id="218" name="Google Shape;218;p11"/>
          <p:cNvPicPr preferRelativeResize="0"/>
          <p:nvPr/>
        </p:nvPicPr>
        <p:blipFill rotWithShape="1">
          <a:blip r:embed="rId5">
            <a:alphaModFix/>
          </a:blip>
          <a:srcRect b="0" l="0" r="0" t="0"/>
          <a:stretch/>
        </p:blipFill>
        <p:spPr>
          <a:xfrm>
            <a:off x="1519650" y="2218641"/>
            <a:ext cx="3721423" cy="3674580"/>
          </a:xfrm>
          <a:prstGeom prst="rect">
            <a:avLst/>
          </a:prstGeom>
          <a:noFill/>
          <a:ln>
            <a:noFill/>
          </a:ln>
        </p:spPr>
      </p:pic>
      <p:sp>
        <p:nvSpPr>
          <p:cNvPr id="219" name="Google Shape;219;p11"/>
          <p:cNvSpPr txBox="1"/>
          <p:nvPr/>
        </p:nvSpPr>
        <p:spPr>
          <a:xfrm>
            <a:off x="1303083" y="6024082"/>
            <a:ext cx="9836985" cy="461665"/>
          </a:xfrm>
          <a:prstGeom prst="rect">
            <a:avLst/>
          </a:prstGeom>
          <a:noFill/>
          <a:ln>
            <a:noFill/>
          </a:ln>
        </p:spPr>
        <p:txBody>
          <a:bodyPr anchorCtr="0" anchor="t" bIns="45700" lIns="91425" spcFirstLastPara="1" rIns="91425" wrap="square" tIns="45700">
            <a:spAutoFit/>
          </a:bodyPr>
          <a:lstStyle/>
          <a:p>
            <a:pPr indent="-107950" lvl="0" marL="107950" marR="0" rtl="0" algn="l">
              <a:spcBef>
                <a:spcPts val="0"/>
              </a:spcBef>
              <a:spcAft>
                <a:spcPts val="0"/>
              </a:spcAft>
              <a:buNone/>
            </a:pPr>
            <a:r>
              <a:rPr i="1" lang="vi-VN" sz="2400">
                <a:solidFill>
                  <a:srgbClr val="FF0000"/>
                </a:solidFill>
                <a:latin typeface="Calibri"/>
                <a:ea typeface="Calibri"/>
                <a:cs typeface="Calibri"/>
                <a:sym typeface="Calibri"/>
              </a:rPr>
              <a:t>The traffic jams in Ha Noi are as serious and frequent as they are in Mumbai.</a:t>
            </a:r>
            <a:r>
              <a:rPr lang="vi-VN" sz="2400">
                <a:solidFill>
                  <a:srgbClr val="FF0000"/>
                </a:solidFill>
                <a:latin typeface="Calibri"/>
                <a:ea typeface="Calibri"/>
                <a:cs typeface="Calibri"/>
                <a:sym typeface="Calibri"/>
              </a:rPr>
              <a:t> </a:t>
            </a:r>
            <a:endParaRPr sz="28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2"/>
          <p:cNvSpPr/>
          <p:nvPr/>
        </p:nvSpPr>
        <p:spPr>
          <a:xfrm>
            <a:off x="4567839" y="1755498"/>
            <a:ext cx="2162852" cy="845902"/>
          </a:xfrm>
          <a:custGeom>
            <a:rect b="b" l="l" r="r" t="t"/>
            <a:pathLst>
              <a:path extrusionOk="0" h="941884" w="1728196">
                <a:moveTo>
                  <a:pt x="0" y="0"/>
                </a:moveTo>
                <a:lnTo>
                  <a:pt x="1728196" y="0"/>
                </a:lnTo>
                <a:lnTo>
                  <a:pt x="1728196"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225" name="Google Shape;225;p12"/>
          <p:cNvSpPr/>
          <p:nvPr/>
        </p:nvSpPr>
        <p:spPr>
          <a:xfrm>
            <a:off x="3977081" y="5090340"/>
            <a:ext cx="1603229" cy="845902"/>
          </a:xfrm>
          <a:custGeom>
            <a:rect b="b" l="l" r="r" t="t"/>
            <a:pathLst>
              <a:path extrusionOk="0" h="941884" w="1419439">
                <a:moveTo>
                  <a:pt x="0" y="0"/>
                </a:moveTo>
                <a:lnTo>
                  <a:pt x="1419439" y="0"/>
                </a:lnTo>
                <a:lnTo>
                  <a:pt x="1419439"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226" name="Google Shape;226;p12"/>
          <p:cNvSpPr/>
          <p:nvPr/>
        </p:nvSpPr>
        <p:spPr>
          <a:xfrm>
            <a:off x="971990" y="1229521"/>
            <a:ext cx="1883767" cy="655074"/>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227" name="Google Shape;227;p12"/>
          <p:cNvSpPr/>
          <p:nvPr/>
        </p:nvSpPr>
        <p:spPr>
          <a:xfrm>
            <a:off x="2796096" y="2924366"/>
            <a:ext cx="1950733" cy="614336"/>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228" name="Google Shape;228;p12"/>
          <p:cNvSpPr/>
          <p:nvPr/>
        </p:nvSpPr>
        <p:spPr>
          <a:xfrm>
            <a:off x="971990" y="4677053"/>
            <a:ext cx="1883767" cy="611455"/>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229" name="Google Shape;229;p12"/>
          <p:cNvSpPr/>
          <p:nvPr/>
        </p:nvSpPr>
        <p:spPr>
          <a:xfrm>
            <a:off x="5218686" y="1212996"/>
            <a:ext cx="6473888" cy="542502"/>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230" name="Google Shape;230;p12"/>
          <p:cNvSpPr/>
          <p:nvPr/>
        </p:nvSpPr>
        <p:spPr>
          <a:xfrm>
            <a:off x="5218686" y="1945549"/>
            <a:ext cx="6474000" cy="2194500"/>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vi-VN" sz="1800">
                <a:solidFill>
                  <a:schemeClr val="dk1"/>
                </a:solidFill>
                <a:latin typeface="Calibri"/>
                <a:ea typeface="Calibri"/>
                <a:cs typeface="Calibri"/>
                <a:sym typeface="Calibri"/>
              </a:rPr>
              <a:t>Task 1: What can you see in this picture? What is special about it?</a:t>
            </a:r>
            <a:endParaRPr/>
          </a:p>
          <a:p>
            <a:pPr indent="0" lvl="0" marL="0" marR="0" rtl="0" algn="l">
              <a:spcBef>
                <a:spcPts val="0"/>
              </a:spcBef>
              <a:spcAft>
                <a:spcPts val="0"/>
              </a:spcAft>
              <a:buNone/>
            </a:pPr>
            <a:r>
              <a:rPr lang="vi-VN" sz="1800">
                <a:solidFill>
                  <a:schemeClr val="dk1"/>
                </a:solidFill>
                <a:latin typeface="Calibri"/>
                <a:ea typeface="Calibri"/>
                <a:cs typeface="Calibri"/>
                <a:sym typeface="Calibri"/>
              </a:rPr>
              <a:t>Task 2: Listen to the recording and choose the correct answer.</a:t>
            </a:r>
            <a:endParaRPr/>
          </a:p>
          <a:p>
            <a:pPr indent="0" lvl="0" marL="0" marR="0" rtl="0" algn="l">
              <a:spcBef>
                <a:spcPts val="0"/>
              </a:spcBef>
              <a:spcAft>
                <a:spcPts val="0"/>
              </a:spcAft>
              <a:buNone/>
            </a:pPr>
            <a:r>
              <a:rPr lang="vi-VN" sz="1800">
                <a:solidFill>
                  <a:schemeClr val="dk1"/>
                </a:solidFill>
                <a:latin typeface="Calibri"/>
                <a:ea typeface="Calibri"/>
                <a:cs typeface="Calibri"/>
                <a:sym typeface="Calibri"/>
              </a:rPr>
              <a:t>Task 3: Listen again and write ONE word or number in each gap</a:t>
            </a:r>
            <a:endParaRPr/>
          </a:p>
          <a:p>
            <a:pPr indent="0" lvl="0" marL="0" marR="0" rtl="0" algn="l">
              <a:spcBef>
                <a:spcPts val="0"/>
              </a:spcBef>
              <a:spcAft>
                <a:spcPts val="0"/>
              </a:spcAft>
              <a:buNone/>
            </a:pPr>
            <a:r>
              <a:rPr lang="vi-VN" sz="1800">
                <a:solidFill>
                  <a:schemeClr val="dk1"/>
                </a:solidFill>
                <a:latin typeface="Calibri"/>
                <a:ea typeface="Calibri"/>
                <a:cs typeface="Calibri"/>
                <a:sym typeface="Calibri"/>
              </a:rPr>
              <a:t>Task 4: Discussion: Compare traffic problems in Mumbai with the traffic problems in Ha Noi.</a:t>
            </a:r>
            <a:endParaRPr/>
          </a:p>
        </p:txBody>
      </p:sp>
      <p:sp>
        <p:nvSpPr>
          <p:cNvPr id="231" name="Google Shape;231;p12"/>
          <p:cNvSpPr/>
          <p:nvPr/>
        </p:nvSpPr>
        <p:spPr>
          <a:xfrm>
            <a:off x="5218686" y="4335810"/>
            <a:ext cx="6474000" cy="1141500"/>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vi-VN" sz="1800">
                <a:solidFill>
                  <a:schemeClr val="dk1"/>
                </a:solidFill>
                <a:latin typeface="Calibri"/>
                <a:ea typeface="Calibri"/>
                <a:cs typeface="Calibri"/>
                <a:sym typeface="Calibri"/>
              </a:rPr>
              <a:t>Task 5: Tick the traffic problems in big cities in Viet Nam.</a:t>
            </a:r>
            <a:endParaRPr/>
          </a:p>
          <a:p>
            <a:pPr indent="0" lvl="0" marL="0" marR="0" rtl="0" algn="l">
              <a:spcBef>
                <a:spcPts val="0"/>
              </a:spcBef>
              <a:spcAft>
                <a:spcPts val="0"/>
              </a:spcAft>
              <a:buNone/>
            </a:pPr>
            <a:r>
              <a:rPr lang="vi-VN" sz="1800">
                <a:solidFill>
                  <a:schemeClr val="dk1"/>
                </a:solidFill>
                <a:latin typeface="Calibri"/>
                <a:ea typeface="Calibri"/>
                <a:cs typeface="Calibri"/>
                <a:sym typeface="Calibri"/>
              </a:rPr>
              <a:t>Task 6: Write a paragraph of about 70 words about the traffic problems in your town / city.</a:t>
            </a:r>
            <a:endParaRPr/>
          </a:p>
        </p:txBody>
      </p:sp>
      <p:cxnSp>
        <p:nvCxnSpPr>
          <p:cNvPr id="232" name="Google Shape;232;p12"/>
          <p:cNvCxnSpPr>
            <a:stCxn id="226" idx="3"/>
            <a:endCxn id="227" idx="0"/>
          </p:cNvCxnSpPr>
          <p:nvPr/>
        </p:nvCxnSpPr>
        <p:spPr>
          <a:xfrm>
            <a:off x="2855757" y="1557058"/>
            <a:ext cx="915600" cy="1367400"/>
          </a:xfrm>
          <a:prstGeom prst="curvedConnector2">
            <a:avLst/>
          </a:prstGeom>
          <a:noFill/>
          <a:ln cap="flat" cmpd="sng" w="57150">
            <a:solidFill>
              <a:srgbClr val="F7941E"/>
            </a:solidFill>
            <a:prstDash val="solid"/>
            <a:miter lim="800000"/>
            <a:headEnd len="sm" w="sm" type="none"/>
            <a:tailEnd len="med" w="med" type="triangle"/>
          </a:ln>
        </p:spPr>
      </p:cxnSp>
      <p:cxnSp>
        <p:nvCxnSpPr>
          <p:cNvPr id="233" name="Google Shape;233;p12"/>
          <p:cNvCxnSpPr>
            <a:stCxn id="227" idx="1"/>
            <a:endCxn id="228" idx="0"/>
          </p:cNvCxnSpPr>
          <p:nvPr/>
        </p:nvCxnSpPr>
        <p:spPr>
          <a:xfrm flipH="1">
            <a:off x="1913796" y="3231534"/>
            <a:ext cx="882300" cy="1445400"/>
          </a:xfrm>
          <a:prstGeom prst="curvedConnector2">
            <a:avLst/>
          </a:prstGeom>
          <a:noFill/>
          <a:ln cap="flat" cmpd="sng" w="57150">
            <a:solidFill>
              <a:srgbClr val="F7941E"/>
            </a:solidFill>
            <a:prstDash val="solid"/>
            <a:miter lim="800000"/>
            <a:headEnd len="sm" w="sm" type="none"/>
            <a:tailEnd len="med" w="med" type="triangle"/>
          </a:ln>
        </p:spPr>
      </p:cxnSp>
      <p:sp>
        <p:nvSpPr>
          <p:cNvPr id="234" name="Google Shape;234;p12"/>
          <p:cNvSpPr/>
          <p:nvPr/>
        </p:nvSpPr>
        <p:spPr>
          <a:xfrm>
            <a:off x="4435147" y="405824"/>
            <a:ext cx="3948886" cy="625641"/>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5" name="Google Shape;235;p12"/>
          <p:cNvPicPr preferRelativeResize="0"/>
          <p:nvPr/>
        </p:nvPicPr>
        <p:blipFill rotWithShape="1">
          <a:blip r:embed="rId3">
            <a:alphaModFix/>
          </a:blip>
          <a:srcRect b="0" l="0" r="0" t="0"/>
          <a:stretch/>
        </p:blipFill>
        <p:spPr>
          <a:xfrm>
            <a:off x="3826252" y="260303"/>
            <a:ext cx="964452" cy="916490"/>
          </a:xfrm>
          <a:prstGeom prst="rect">
            <a:avLst/>
          </a:prstGeom>
          <a:noFill/>
          <a:ln>
            <a:noFill/>
          </a:ln>
        </p:spPr>
      </p:pic>
      <p:sp>
        <p:nvSpPr>
          <p:cNvPr id="236" name="Google Shape;236;p12"/>
          <p:cNvSpPr txBox="1"/>
          <p:nvPr/>
        </p:nvSpPr>
        <p:spPr>
          <a:xfrm>
            <a:off x="4787234" y="518493"/>
            <a:ext cx="359679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000">
                <a:solidFill>
                  <a:schemeClr val="lt1"/>
                </a:solidFill>
                <a:latin typeface="Calibri"/>
                <a:ea typeface="Calibri"/>
                <a:cs typeface="Calibri"/>
                <a:sym typeface="Calibri"/>
              </a:rPr>
              <a:t>LESSON 6: SKILLS 2</a:t>
            </a:r>
            <a:endParaRPr/>
          </a:p>
        </p:txBody>
      </p:sp>
      <p:sp>
        <p:nvSpPr>
          <p:cNvPr id="237" name="Google Shape;237;p12"/>
          <p:cNvSpPr/>
          <p:nvPr/>
        </p:nvSpPr>
        <p:spPr>
          <a:xfrm>
            <a:off x="571987" y="5366091"/>
            <a:ext cx="7932330" cy="11695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vi-VN" sz="2800">
                <a:solidFill>
                  <a:srgbClr val="000000"/>
                </a:solidFill>
                <a:latin typeface="Calibri"/>
                <a:ea typeface="Calibri"/>
                <a:cs typeface="Calibri"/>
                <a:sym typeface="Calibri"/>
              </a:rPr>
              <a:t>Aims of the stage:</a:t>
            </a:r>
            <a:endParaRPr/>
          </a:p>
          <a:p>
            <a:pPr indent="-457200" lvl="0" marL="457200" marR="0" rtl="0" algn="l">
              <a:spcBef>
                <a:spcPts val="0"/>
              </a:spcBef>
              <a:spcAft>
                <a:spcPts val="0"/>
              </a:spcAft>
              <a:buClr>
                <a:srgbClr val="000000"/>
              </a:buClr>
              <a:buSzPts val="2800"/>
              <a:buFont typeface="Noto Sans Symbols"/>
              <a:buChar char="⮚"/>
            </a:pPr>
            <a:r>
              <a:rPr lang="vi-VN" sz="2800">
                <a:solidFill>
                  <a:srgbClr val="000000"/>
                </a:solidFill>
                <a:latin typeface="Calibri"/>
                <a:ea typeface="Calibri"/>
                <a:cs typeface="Calibri"/>
                <a:sym typeface="Calibri"/>
              </a:rPr>
              <a:t>To help Ss prepare ideas to write a passage.</a:t>
            </a:r>
            <a:endParaRPr sz="2800">
              <a:solidFill>
                <a:schemeClr val="dk1"/>
              </a:solidFill>
              <a:latin typeface="Calibri"/>
              <a:ea typeface="Calibri"/>
              <a:cs typeface="Calibri"/>
              <a:sym typeface="Calibri"/>
            </a:endParaRPr>
          </a:p>
        </p:txBody>
      </p:sp>
      <p:pic>
        <p:nvPicPr>
          <p:cNvPr descr="Quill with solid fill" id="238" name="Google Shape;238;p12"/>
          <p:cNvPicPr preferRelativeResize="0"/>
          <p:nvPr/>
        </p:nvPicPr>
        <p:blipFill rotWithShape="1">
          <a:blip r:embed="rId4">
            <a:alphaModFix/>
          </a:blip>
          <a:srcRect b="0" l="0" r="0" t="0"/>
          <a:stretch/>
        </p:blipFill>
        <p:spPr>
          <a:xfrm>
            <a:off x="8100045" y="5604199"/>
            <a:ext cx="1072794" cy="10727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13"/>
          <p:cNvPicPr preferRelativeResize="0"/>
          <p:nvPr/>
        </p:nvPicPr>
        <p:blipFill rotWithShape="1">
          <a:blip r:embed="rId3">
            <a:alphaModFix/>
          </a:blip>
          <a:srcRect b="0" l="0" r="0" t="0"/>
          <a:stretch/>
        </p:blipFill>
        <p:spPr>
          <a:xfrm>
            <a:off x="0" y="-10053"/>
            <a:ext cx="12192000" cy="1083306"/>
          </a:xfrm>
          <a:prstGeom prst="rect">
            <a:avLst/>
          </a:prstGeom>
          <a:noFill/>
          <a:ln>
            <a:noFill/>
          </a:ln>
        </p:spPr>
      </p:pic>
      <p:sp>
        <p:nvSpPr>
          <p:cNvPr id="245" name="Google Shape;245;p13"/>
          <p:cNvSpPr txBox="1"/>
          <p:nvPr/>
        </p:nvSpPr>
        <p:spPr>
          <a:xfrm>
            <a:off x="539852" y="208434"/>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chemeClr val="dk1"/>
                </a:solidFill>
                <a:latin typeface="Arial"/>
                <a:ea typeface="Arial"/>
                <a:cs typeface="Arial"/>
                <a:sym typeface="Arial"/>
              </a:rPr>
              <a:t>WRITING</a:t>
            </a:r>
            <a:endParaRPr b="1" sz="3600">
              <a:solidFill>
                <a:schemeClr val="dk1"/>
              </a:solidFill>
              <a:latin typeface="Arial"/>
              <a:ea typeface="Arial"/>
              <a:cs typeface="Arial"/>
              <a:sym typeface="Arial"/>
            </a:endParaRPr>
          </a:p>
        </p:txBody>
      </p:sp>
      <p:sp>
        <p:nvSpPr>
          <p:cNvPr id="246" name="Google Shape;246;p13"/>
          <p:cNvSpPr txBox="1"/>
          <p:nvPr/>
        </p:nvSpPr>
        <p:spPr>
          <a:xfrm>
            <a:off x="1004358" y="1379084"/>
            <a:ext cx="741574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400">
                <a:solidFill>
                  <a:schemeClr val="dk1"/>
                </a:solidFill>
                <a:latin typeface="Calibri"/>
                <a:ea typeface="Calibri"/>
                <a:cs typeface="Calibri"/>
                <a:sym typeface="Calibri"/>
              </a:rPr>
              <a:t>Tick the traffic problems in big cities in Viet Nam.</a:t>
            </a:r>
            <a:endParaRPr b="1" sz="2400">
              <a:solidFill>
                <a:schemeClr val="dk1"/>
              </a:solidFill>
              <a:latin typeface="Calibri"/>
              <a:ea typeface="Calibri"/>
              <a:cs typeface="Calibri"/>
              <a:sym typeface="Calibri"/>
            </a:endParaRPr>
          </a:p>
        </p:txBody>
      </p:sp>
      <p:sp>
        <p:nvSpPr>
          <p:cNvPr id="247" name="Google Shape;247;p13"/>
          <p:cNvSpPr/>
          <p:nvPr/>
        </p:nvSpPr>
        <p:spPr>
          <a:xfrm>
            <a:off x="487067" y="1357587"/>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48" name="Google Shape;248;p13"/>
          <p:cNvSpPr txBox="1"/>
          <p:nvPr/>
        </p:nvSpPr>
        <p:spPr>
          <a:xfrm>
            <a:off x="539852" y="1254947"/>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4000">
                <a:solidFill>
                  <a:schemeClr val="lt1"/>
                </a:solidFill>
                <a:latin typeface="Open Sans"/>
                <a:ea typeface="Open Sans"/>
                <a:cs typeface="Open Sans"/>
                <a:sym typeface="Open Sans"/>
              </a:rPr>
              <a:t>5</a:t>
            </a:r>
            <a:endParaRPr/>
          </a:p>
        </p:txBody>
      </p:sp>
      <p:sp>
        <p:nvSpPr>
          <p:cNvPr id="249" name="Google Shape;249;p13"/>
          <p:cNvSpPr/>
          <p:nvPr/>
        </p:nvSpPr>
        <p:spPr>
          <a:xfrm>
            <a:off x="6631781" y="1962833"/>
            <a:ext cx="19861353" cy="4571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50" name="Google Shape;250;p13"/>
          <p:cNvPicPr preferRelativeResize="0"/>
          <p:nvPr/>
        </p:nvPicPr>
        <p:blipFill rotWithShape="1">
          <a:blip r:embed="rId4">
            <a:alphaModFix/>
          </a:blip>
          <a:srcRect b="0" l="0" r="0" t="0"/>
          <a:stretch/>
        </p:blipFill>
        <p:spPr>
          <a:xfrm>
            <a:off x="6445280" y="2355617"/>
            <a:ext cx="4280829" cy="3847395"/>
          </a:xfrm>
          <a:prstGeom prst="rect">
            <a:avLst/>
          </a:prstGeom>
          <a:noFill/>
          <a:ln>
            <a:noFill/>
          </a:ln>
        </p:spPr>
      </p:pic>
      <p:pic>
        <p:nvPicPr>
          <p:cNvPr id="251" name="Google Shape;251;p13"/>
          <p:cNvPicPr preferRelativeResize="0"/>
          <p:nvPr/>
        </p:nvPicPr>
        <p:blipFill rotWithShape="1">
          <a:blip r:embed="rId5">
            <a:alphaModFix/>
          </a:blip>
          <a:srcRect b="0" l="0" r="0" t="0"/>
          <a:stretch/>
        </p:blipFill>
        <p:spPr>
          <a:xfrm>
            <a:off x="892205" y="2364437"/>
            <a:ext cx="5553075" cy="3838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14"/>
          <p:cNvPicPr preferRelativeResize="0"/>
          <p:nvPr/>
        </p:nvPicPr>
        <p:blipFill rotWithShape="1">
          <a:blip r:embed="rId3">
            <a:alphaModFix/>
          </a:blip>
          <a:srcRect b="0" l="0" r="0" t="0"/>
          <a:stretch/>
        </p:blipFill>
        <p:spPr>
          <a:xfrm>
            <a:off x="0" y="-10053"/>
            <a:ext cx="12192000" cy="1083306"/>
          </a:xfrm>
          <a:prstGeom prst="rect">
            <a:avLst/>
          </a:prstGeom>
          <a:noFill/>
          <a:ln>
            <a:noFill/>
          </a:ln>
        </p:spPr>
      </p:pic>
      <p:sp>
        <p:nvSpPr>
          <p:cNvPr id="258" name="Google Shape;258;p14"/>
          <p:cNvSpPr txBox="1"/>
          <p:nvPr/>
        </p:nvSpPr>
        <p:spPr>
          <a:xfrm>
            <a:off x="487067" y="208434"/>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chemeClr val="dk1"/>
                </a:solidFill>
                <a:latin typeface="Arial"/>
                <a:ea typeface="Arial"/>
                <a:cs typeface="Arial"/>
                <a:sym typeface="Arial"/>
              </a:rPr>
              <a:t>WRITING</a:t>
            </a:r>
            <a:endParaRPr b="1" sz="3600">
              <a:solidFill>
                <a:schemeClr val="dk1"/>
              </a:solidFill>
              <a:latin typeface="Arial"/>
              <a:ea typeface="Arial"/>
              <a:cs typeface="Arial"/>
              <a:sym typeface="Arial"/>
            </a:endParaRPr>
          </a:p>
        </p:txBody>
      </p:sp>
      <p:sp>
        <p:nvSpPr>
          <p:cNvPr id="259" name="Google Shape;259;p14"/>
          <p:cNvSpPr txBox="1"/>
          <p:nvPr/>
        </p:nvSpPr>
        <p:spPr>
          <a:xfrm>
            <a:off x="1004358" y="1367940"/>
            <a:ext cx="108164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400">
                <a:solidFill>
                  <a:schemeClr val="dk1"/>
                </a:solidFill>
                <a:latin typeface="Calibri"/>
                <a:ea typeface="Calibri"/>
                <a:cs typeface="Calibri"/>
                <a:sym typeface="Calibri"/>
              </a:rPr>
              <a:t>Write a paragraph of about 70 words about the traffic problems in your town / city.</a:t>
            </a:r>
            <a:endParaRPr b="1" sz="2400">
              <a:solidFill>
                <a:schemeClr val="dk1"/>
              </a:solidFill>
              <a:latin typeface="Calibri"/>
              <a:ea typeface="Calibri"/>
              <a:cs typeface="Calibri"/>
              <a:sym typeface="Calibri"/>
            </a:endParaRPr>
          </a:p>
        </p:txBody>
      </p:sp>
      <p:sp>
        <p:nvSpPr>
          <p:cNvPr id="260" name="Google Shape;260;p14"/>
          <p:cNvSpPr/>
          <p:nvPr/>
        </p:nvSpPr>
        <p:spPr>
          <a:xfrm>
            <a:off x="487067" y="1357587"/>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61" name="Google Shape;261;p14"/>
          <p:cNvSpPr txBox="1"/>
          <p:nvPr/>
        </p:nvSpPr>
        <p:spPr>
          <a:xfrm>
            <a:off x="539852" y="1254947"/>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4000">
                <a:solidFill>
                  <a:schemeClr val="lt1"/>
                </a:solidFill>
                <a:latin typeface="Open Sans"/>
                <a:ea typeface="Open Sans"/>
                <a:cs typeface="Open Sans"/>
                <a:sym typeface="Open Sans"/>
              </a:rPr>
              <a:t>6</a:t>
            </a:r>
            <a:endParaRPr/>
          </a:p>
        </p:txBody>
      </p:sp>
      <p:pic>
        <p:nvPicPr>
          <p:cNvPr id="262" name="Google Shape;262;p14"/>
          <p:cNvPicPr preferRelativeResize="0"/>
          <p:nvPr/>
        </p:nvPicPr>
        <p:blipFill rotWithShape="1">
          <a:blip r:embed="rId4">
            <a:alphaModFix/>
          </a:blip>
          <a:srcRect b="0" l="0" r="0" t="0"/>
          <a:stretch/>
        </p:blipFill>
        <p:spPr>
          <a:xfrm>
            <a:off x="257079" y="2144527"/>
            <a:ext cx="4602789" cy="2188153"/>
          </a:xfrm>
          <a:prstGeom prst="rect">
            <a:avLst/>
          </a:prstGeom>
          <a:noFill/>
          <a:ln>
            <a:noFill/>
          </a:ln>
        </p:spPr>
      </p:pic>
      <p:sp>
        <p:nvSpPr>
          <p:cNvPr id="263" name="Google Shape;263;p14"/>
          <p:cNvSpPr/>
          <p:nvPr/>
        </p:nvSpPr>
        <p:spPr>
          <a:xfrm>
            <a:off x="4966448" y="1747357"/>
            <a:ext cx="6958851" cy="517064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1" lang="vi-VN" sz="2000">
                <a:solidFill>
                  <a:srgbClr val="00B2A5"/>
                </a:solidFill>
                <a:latin typeface="Calibri"/>
                <a:ea typeface="Calibri"/>
                <a:cs typeface="Calibri"/>
                <a:sym typeface="Calibri"/>
              </a:rPr>
              <a:t> The most serious traffic problem in our city – Ha Noi is the traffic jam. Although the public transport system in Ha Noi is quite modern and convenient, many people prefer using their own motorbikes. The reason for that is because most roads and streets in Ha Noi are quite smalls and include many tiny lanes. Therefore, using private vehicles allows them to get the destinations without walking long distance. The situation usually gets worse at rush hours when people all go to work or return home from work and schools. In conclusion, people should try to use public transport more often to reduce the traffic jams and exhaust.</a:t>
            </a:r>
            <a:endParaRPr b="1" i="1" sz="6000" cap="none">
              <a:solidFill>
                <a:srgbClr val="00B2A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15"/>
          <p:cNvPicPr preferRelativeResize="0"/>
          <p:nvPr/>
        </p:nvPicPr>
        <p:blipFill rotWithShape="1">
          <a:blip r:embed="rId3">
            <a:alphaModFix/>
          </a:blip>
          <a:srcRect b="0" l="0" r="0" t="0"/>
          <a:stretch/>
        </p:blipFill>
        <p:spPr>
          <a:xfrm>
            <a:off x="0" y="-10053"/>
            <a:ext cx="12192000" cy="1083306"/>
          </a:xfrm>
          <a:prstGeom prst="rect">
            <a:avLst/>
          </a:prstGeom>
          <a:noFill/>
          <a:ln>
            <a:noFill/>
          </a:ln>
        </p:spPr>
      </p:pic>
      <p:sp>
        <p:nvSpPr>
          <p:cNvPr id="270" name="Google Shape;270;p15"/>
          <p:cNvSpPr txBox="1"/>
          <p:nvPr/>
        </p:nvSpPr>
        <p:spPr>
          <a:xfrm>
            <a:off x="487067" y="208434"/>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chemeClr val="dk1"/>
                </a:solidFill>
                <a:latin typeface="Arial"/>
                <a:ea typeface="Arial"/>
                <a:cs typeface="Arial"/>
                <a:sym typeface="Arial"/>
              </a:rPr>
              <a:t>WRITING</a:t>
            </a:r>
            <a:endParaRPr b="1" sz="3600">
              <a:solidFill>
                <a:schemeClr val="dk1"/>
              </a:solidFill>
              <a:latin typeface="Arial"/>
              <a:ea typeface="Arial"/>
              <a:cs typeface="Arial"/>
              <a:sym typeface="Arial"/>
            </a:endParaRPr>
          </a:p>
        </p:txBody>
      </p:sp>
      <p:sp>
        <p:nvSpPr>
          <p:cNvPr id="271" name="Google Shape;271;p15"/>
          <p:cNvSpPr txBox="1"/>
          <p:nvPr/>
        </p:nvSpPr>
        <p:spPr>
          <a:xfrm>
            <a:off x="801697" y="1597337"/>
            <a:ext cx="609686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B2A5"/>
                </a:solidFill>
                <a:latin typeface="Calibri"/>
                <a:ea typeface="Calibri"/>
                <a:cs typeface="Calibri"/>
                <a:sym typeface="Calibri"/>
              </a:rPr>
              <a:t>PEER CHECK AND CROSS CHECK</a:t>
            </a:r>
            <a:endParaRPr sz="3600">
              <a:solidFill>
                <a:srgbClr val="00B2A5"/>
              </a:solidFill>
              <a:latin typeface="Calibri"/>
              <a:ea typeface="Calibri"/>
              <a:cs typeface="Calibri"/>
              <a:sym typeface="Calibri"/>
            </a:endParaRPr>
          </a:p>
        </p:txBody>
      </p:sp>
      <p:sp>
        <p:nvSpPr>
          <p:cNvPr id="272" name="Google Shape;272;p15"/>
          <p:cNvSpPr txBox="1"/>
          <p:nvPr/>
        </p:nvSpPr>
        <p:spPr>
          <a:xfrm>
            <a:off x="5817485" y="2706196"/>
            <a:ext cx="4940369" cy="196451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vi-VN" sz="2800">
                <a:solidFill>
                  <a:schemeClr val="dk1"/>
                </a:solidFill>
                <a:latin typeface="Calibri"/>
                <a:ea typeface="Calibri"/>
                <a:cs typeface="Calibri"/>
                <a:sym typeface="Calibri"/>
              </a:rPr>
              <a:t>Students can:</a:t>
            </a:r>
            <a:endParaRPr/>
          </a:p>
          <a:p>
            <a:pPr indent="-457200" lvl="0" marL="457200" marR="0" rtl="0" algn="l">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go and see other’s work</a:t>
            </a:r>
            <a:endParaRPr/>
          </a:p>
          <a:p>
            <a:pPr indent="-457200" lvl="0" marL="457200" marR="0" rtl="0" algn="l">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give comments to each other</a:t>
            </a:r>
            <a:endParaRPr/>
          </a:p>
        </p:txBody>
      </p:sp>
      <p:pic>
        <p:nvPicPr>
          <p:cNvPr id="273" name="Google Shape;273;p15"/>
          <p:cNvPicPr preferRelativeResize="0"/>
          <p:nvPr/>
        </p:nvPicPr>
        <p:blipFill rotWithShape="1">
          <a:blip r:embed="rId4">
            <a:alphaModFix/>
          </a:blip>
          <a:srcRect b="0" l="0" r="0" t="0"/>
          <a:stretch/>
        </p:blipFill>
        <p:spPr>
          <a:xfrm>
            <a:off x="1020467" y="2639804"/>
            <a:ext cx="3326303" cy="33263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6"/>
          <p:cNvSpPr txBox="1"/>
          <p:nvPr/>
        </p:nvSpPr>
        <p:spPr>
          <a:xfrm>
            <a:off x="1073744" y="1331913"/>
            <a:ext cx="108153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400">
                <a:solidFill>
                  <a:schemeClr val="dk1"/>
                </a:solidFill>
                <a:latin typeface="Calibri"/>
                <a:ea typeface="Calibri"/>
                <a:cs typeface="Calibri"/>
                <a:sym typeface="Calibri"/>
              </a:rPr>
              <a:t>WRAP-UP</a:t>
            </a:r>
            <a:endParaRPr/>
          </a:p>
        </p:txBody>
      </p:sp>
      <p:sp>
        <p:nvSpPr>
          <p:cNvPr id="280" name="Google Shape;280;p16"/>
          <p:cNvSpPr/>
          <p:nvPr/>
        </p:nvSpPr>
        <p:spPr>
          <a:xfrm>
            <a:off x="576198" y="1290971"/>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81" name="Google Shape;281;p16"/>
          <p:cNvSpPr txBox="1"/>
          <p:nvPr/>
        </p:nvSpPr>
        <p:spPr>
          <a:xfrm>
            <a:off x="628983" y="1188331"/>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4000">
                <a:solidFill>
                  <a:schemeClr val="lt1"/>
                </a:solidFill>
                <a:latin typeface="Open Sans"/>
                <a:ea typeface="Open Sans"/>
                <a:cs typeface="Open Sans"/>
                <a:sym typeface="Open Sans"/>
              </a:rPr>
              <a:t>1</a:t>
            </a:r>
            <a:endParaRPr/>
          </a:p>
        </p:txBody>
      </p:sp>
      <p:pic>
        <p:nvPicPr>
          <p:cNvPr id="282" name="Google Shape;282;p16"/>
          <p:cNvPicPr preferRelativeResize="0"/>
          <p:nvPr/>
        </p:nvPicPr>
        <p:blipFill rotWithShape="1">
          <a:blip r:embed="rId3">
            <a:alphaModFix/>
          </a:blip>
          <a:srcRect b="0" l="0" r="0" t="0"/>
          <a:stretch/>
        </p:blipFill>
        <p:spPr>
          <a:xfrm>
            <a:off x="0" y="0"/>
            <a:ext cx="12192000" cy="1083306"/>
          </a:xfrm>
          <a:prstGeom prst="rect">
            <a:avLst/>
          </a:prstGeom>
          <a:noFill/>
          <a:ln>
            <a:noFill/>
          </a:ln>
        </p:spPr>
      </p:pic>
      <p:sp>
        <p:nvSpPr>
          <p:cNvPr id="283" name="Google Shape;283;p16"/>
          <p:cNvSpPr txBox="1"/>
          <p:nvPr/>
        </p:nvSpPr>
        <p:spPr>
          <a:xfrm>
            <a:off x="487067" y="207665"/>
            <a:ext cx="41326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chemeClr val="dk1"/>
                </a:solidFill>
                <a:latin typeface="Arial"/>
                <a:ea typeface="Arial"/>
                <a:cs typeface="Arial"/>
                <a:sym typeface="Arial"/>
              </a:rPr>
              <a:t>CONSOLIDATION</a:t>
            </a:r>
            <a:endParaRPr b="1" sz="3600">
              <a:solidFill>
                <a:schemeClr val="dk1"/>
              </a:solidFill>
              <a:latin typeface="Arial"/>
              <a:ea typeface="Arial"/>
              <a:cs typeface="Arial"/>
              <a:sym typeface="Arial"/>
            </a:endParaRPr>
          </a:p>
        </p:txBody>
      </p:sp>
      <p:sp>
        <p:nvSpPr>
          <p:cNvPr id="284" name="Google Shape;284;p16"/>
          <p:cNvSpPr txBox="1"/>
          <p:nvPr/>
        </p:nvSpPr>
        <p:spPr>
          <a:xfrm>
            <a:off x="3397477" y="1793577"/>
            <a:ext cx="8491582" cy="4093428"/>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lang="vi-VN" sz="2600">
                <a:solidFill>
                  <a:schemeClr val="dk1"/>
                </a:solidFill>
                <a:latin typeface="Calibri"/>
                <a:ea typeface="Calibri"/>
                <a:cs typeface="Calibri"/>
                <a:sym typeface="Calibri"/>
              </a:rPr>
              <a:t>In this lesson, we have learnt to:</a:t>
            </a:r>
            <a:endParaRPr/>
          </a:p>
          <a:p>
            <a:pPr indent="-457200" lvl="0" marL="457200" marR="0" rtl="0" algn="l">
              <a:lnSpc>
                <a:spcPct val="200000"/>
              </a:lnSpc>
              <a:spcBef>
                <a:spcPts val="0"/>
              </a:spcBef>
              <a:spcAft>
                <a:spcPts val="0"/>
              </a:spcAft>
              <a:buClr>
                <a:schemeClr val="dk1"/>
              </a:buClr>
              <a:buSzPts val="2600"/>
              <a:buFont typeface="Calibri"/>
              <a:buChar char="-"/>
            </a:pPr>
            <a:r>
              <a:rPr lang="vi-VN" sz="2600">
                <a:solidFill>
                  <a:schemeClr val="dk1"/>
                </a:solidFill>
                <a:latin typeface="Calibri"/>
                <a:ea typeface="Calibri"/>
                <a:cs typeface="Calibri"/>
                <a:sym typeface="Calibri"/>
              </a:rPr>
              <a:t>use the lexical items related to the topic </a:t>
            </a:r>
            <a:r>
              <a:rPr i="1" lang="vi-VN" sz="2600">
                <a:solidFill>
                  <a:schemeClr val="dk1"/>
                </a:solidFill>
                <a:latin typeface="Calibri"/>
                <a:ea typeface="Calibri"/>
                <a:cs typeface="Calibri"/>
                <a:sym typeface="Calibri"/>
              </a:rPr>
              <a:t>Traffic</a:t>
            </a:r>
            <a:endParaRPr/>
          </a:p>
          <a:p>
            <a:pPr indent="-457200" lvl="0" marL="457200" marR="0" rtl="0" algn="l">
              <a:lnSpc>
                <a:spcPct val="200000"/>
              </a:lnSpc>
              <a:spcBef>
                <a:spcPts val="0"/>
              </a:spcBef>
              <a:spcAft>
                <a:spcPts val="0"/>
              </a:spcAft>
              <a:buClr>
                <a:schemeClr val="dk1"/>
              </a:buClr>
              <a:buSzPts val="2600"/>
              <a:buFont typeface="Calibri"/>
              <a:buChar char="-"/>
            </a:pPr>
            <a:r>
              <a:rPr lang="vi-VN" sz="2600">
                <a:solidFill>
                  <a:schemeClr val="dk1"/>
                </a:solidFill>
                <a:latin typeface="Calibri"/>
                <a:ea typeface="Calibri"/>
                <a:cs typeface="Calibri"/>
                <a:sym typeface="Calibri"/>
              </a:rPr>
              <a:t>listen for main ideas and specific information about traffic problems in Mumbai </a:t>
            </a:r>
            <a:endParaRPr sz="2600">
              <a:solidFill>
                <a:schemeClr val="dk1"/>
              </a:solidFill>
              <a:latin typeface="Calibri"/>
              <a:ea typeface="Calibri"/>
              <a:cs typeface="Calibri"/>
              <a:sym typeface="Calibri"/>
            </a:endParaRPr>
          </a:p>
          <a:p>
            <a:pPr indent="-457200" lvl="0" marL="457200" marR="0" rtl="0" algn="l">
              <a:lnSpc>
                <a:spcPct val="200000"/>
              </a:lnSpc>
              <a:spcBef>
                <a:spcPts val="0"/>
              </a:spcBef>
              <a:spcAft>
                <a:spcPts val="0"/>
              </a:spcAft>
              <a:buClr>
                <a:schemeClr val="dk1"/>
              </a:buClr>
              <a:buSzPts val="2600"/>
              <a:buFont typeface="Calibri"/>
              <a:buChar char="-"/>
            </a:pPr>
            <a:r>
              <a:rPr lang="vi-VN" sz="2600">
                <a:solidFill>
                  <a:schemeClr val="dk1"/>
                </a:solidFill>
                <a:latin typeface="Calibri"/>
                <a:ea typeface="Calibri"/>
                <a:cs typeface="Calibri"/>
                <a:sym typeface="Calibri"/>
              </a:rPr>
              <a:t>write about traffic problems in your area. </a:t>
            </a:r>
            <a:endParaRPr/>
          </a:p>
        </p:txBody>
      </p:sp>
      <p:pic>
        <p:nvPicPr>
          <p:cNvPr descr="Presentation with checklist with solid fill" id="285" name="Google Shape;285;p16"/>
          <p:cNvPicPr preferRelativeResize="0"/>
          <p:nvPr/>
        </p:nvPicPr>
        <p:blipFill rotWithShape="1">
          <a:blip r:embed="rId4">
            <a:alphaModFix/>
          </a:blip>
          <a:srcRect b="0" l="0" r="0" t="0"/>
          <a:stretch/>
        </p:blipFill>
        <p:spPr>
          <a:xfrm>
            <a:off x="723899" y="2630855"/>
            <a:ext cx="2330929" cy="23309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7"/>
          <p:cNvSpPr txBox="1"/>
          <p:nvPr/>
        </p:nvSpPr>
        <p:spPr>
          <a:xfrm>
            <a:off x="1086444" y="1331913"/>
            <a:ext cx="108153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400">
                <a:solidFill>
                  <a:schemeClr val="dk1"/>
                </a:solidFill>
                <a:latin typeface="Calibri"/>
                <a:ea typeface="Calibri"/>
                <a:cs typeface="Calibri"/>
                <a:sym typeface="Calibri"/>
              </a:rPr>
              <a:t>HOMEWORK</a:t>
            </a:r>
            <a:endParaRPr/>
          </a:p>
        </p:txBody>
      </p:sp>
      <p:sp>
        <p:nvSpPr>
          <p:cNvPr id="292" name="Google Shape;292;p17"/>
          <p:cNvSpPr/>
          <p:nvPr/>
        </p:nvSpPr>
        <p:spPr>
          <a:xfrm>
            <a:off x="576198" y="1290971"/>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93" name="Google Shape;293;p17"/>
          <p:cNvSpPr txBox="1"/>
          <p:nvPr/>
        </p:nvSpPr>
        <p:spPr>
          <a:xfrm>
            <a:off x="628983" y="1188331"/>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4000">
                <a:solidFill>
                  <a:schemeClr val="lt1"/>
                </a:solidFill>
                <a:latin typeface="Open Sans"/>
                <a:ea typeface="Open Sans"/>
                <a:cs typeface="Open Sans"/>
                <a:sym typeface="Open Sans"/>
              </a:rPr>
              <a:t>2</a:t>
            </a:r>
            <a:endParaRPr/>
          </a:p>
        </p:txBody>
      </p:sp>
      <p:pic>
        <p:nvPicPr>
          <p:cNvPr id="294" name="Google Shape;294;p17"/>
          <p:cNvPicPr preferRelativeResize="0"/>
          <p:nvPr/>
        </p:nvPicPr>
        <p:blipFill rotWithShape="1">
          <a:blip r:embed="rId3">
            <a:alphaModFix/>
          </a:blip>
          <a:srcRect b="0" l="0" r="0" t="0"/>
          <a:stretch/>
        </p:blipFill>
        <p:spPr>
          <a:xfrm>
            <a:off x="0" y="0"/>
            <a:ext cx="12192000" cy="1083306"/>
          </a:xfrm>
          <a:prstGeom prst="rect">
            <a:avLst/>
          </a:prstGeom>
          <a:noFill/>
          <a:ln>
            <a:noFill/>
          </a:ln>
        </p:spPr>
      </p:pic>
      <p:sp>
        <p:nvSpPr>
          <p:cNvPr id="295" name="Google Shape;295;p17"/>
          <p:cNvSpPr txBox="1"/>
          <p:nvPr/>
        </p:nvSpPr>
        <p:spPr>
          <a:xfrm>
            <a:off x="487067" y="207665"/>
            <a:ext cx="41326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chemeClr val="dk1"/>
                </a:solidFill>
                <a:latin typeface="Arial"/>
                <a:ea typeface="Arial"/>
                <a:cs typeface="Arial"/>
                <a:sym typeface="Arial"/>
              </a:rPr>
              <a:t>CONSOLIDATION</a:t>
            </a:r>
            <a:endParaRPr b="1" sz="3600">
              <a:solidFill>
                <a:schemeClr val="dk1"/>
              </a:solidFill>
              <a:latin typeface="Arial"/>
              <a:ea typeface="Arial"/>
              <a:cs typeface="Arial"/>
              <a:sym typeface="Arial"/>
            </a:endParaRPr>
          </a:p>
        </p:txBody>
      </p:sp>
      <p:sp>
        <p:nvSpPr>
          <p:cNvPr id="296" name="Google Shape;296;p17"/>
          <p:cNvSpPr txBox="1"/>
          <p:nvPr/>
        </p:nvSpPr>
        <p:spPr>
          <a:xfrm>
            <a:off x="827500" y="2234046"/>
            <a:ext cx="8872500" cy="18162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Prepare for the next lesson: </a:t>
            </a:r>
            <a:r>
              <a:rPr b="1" lang="vi-VN" sz="2800">
                <a:solidFill>
                  <a:schemeClr val="accent2"/>
                </a:solidFill>
                <a:latin typeface="Calibri"/>
                <a:ea typeface="Calibri"/>
                <a:cs typeface="Calibri"/>
                <a:sym typeface="Calibri"/>
              </a:rPr>
              <a:t>Looking back &amp; Project</a:t>
            </a:r>
            <a:endParaRPr/>
          </a:p>
          <a:p>
            <a:pPr indent="-342900" lvl="0" marL="342900" marR="0" rtl="0" algn="l">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Rewrite the passage on the notebook.</a:t>
            </a:r>
            <a:endParaRPr sz="2800">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800"/>
              <a:buFont typeface="Noto Sans Symbols"/>
              <a:buChar char="⮚"/>
            </a:pPr>
            <a:r>
              <a:rPr lang="vi-VN" sz="2800">
                <a:solidFill>
                  <a:schemeClr val="dk1"/>
                </a:solidFill>
                <a:latin typeface="Calibri"/>
                <a:ea typeface="Calibri"/>
                <a:cs typeface="Calibri"/>
                <a:sym typeface="Calibri"/>
              </a:rPr>
              <a:t>Do exercises in the workbook.</a:t>
            </a:r>
            <a:endParaRPr sz="2800">
              <a:solidFill>
                <a:schemeClr val="dk1"/>
              </a:solidFill>
              <a:latin typeface="Calibri"/>
              <a:ea typeface="Calibri"/>
              <a:cs typeface="Calibri"/>
              <a:sym typeface="Calibri"/>
            </a:endParaRPr>
          </a:p>
        </p:txBody>
      </p:sp>
      <p:pic>
        <p:nvPicPr>
          <p:cNvPr id="297" name="Google Shape;297;p17"/>
          <p:cNvPicPr preferRelativeResize="0"/>
          <p:nvPr/>
        </p:nvPicPr>
        <p:blipFill rotWithShape="1">
          <a:blip r:embed="rId4">
            <a:alphaModFix/>
          </a:blip>
          <a:srcRect b="0" l="0" r="0" t="0"/>
          <a:stretch/>
        </p:blipFill>
        <p:spPr>
          <a:xfrm>
            <a:off x="7861300" y="3042342"/>
            <a:ext cx="3326993" cy="33269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18"/>
          <p:cNvPicPr preferRelativeResize="0"/>
          <p:nvPr>
            <p:ph idx="1" type="body"/>
          </p:nvPr>
        </p:nvPicPr>
        <p:blipFill rotWithShape="1">
          <a:blip r:embed="rId3">
            <a:alphaModFix/>
          </a:blip>
          <a:srcRect b="0" l="0" r="0" t="0"/>
          <a:stretch/>
        </p:blipFill>
        <p:spPr>
          <a:xfrm>
            <a:off x="1524001" y="7553"/>
            <a:ext cx="9143999" cy="6839711"/>
          </a:xfrm>
          <a:prstGeom prst="rect">
            <a:avLst/>
          </a:prstGeom>
          <a:noFill/>
          <a:ln>
            <a:noFill/>
          </a:ln>
        </p:spPr>
      </p:pic>
      <p:sp>
        <p:nvSpPr>
          <p:cNvPr id="303" name="Google Shape;303;p18"/>
          <p:cNvSpPr/>
          <p:nvPr/>
        </p:nvSpPr>
        <p:spPr>
          <a:xfrm>
            <a:off x="2969941" y="5904791"/>
            <a:ext cx="6096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1800">
                <a:solidFill>
                  <a:schemeClr val="dk1"/>
                </a:solidFill>
                <a:latin typeface="Calibri"/>
                <a:ea typeface="Calibri"/>
                <a:cs typeface="Calibri"/>
                <a:sym typeface="Calibri"/>
              </a:rPr>
              <a:t>Website: </a:t>
            </a:r>
            <a:r>
              <a:rPr b="1" i="1" lang="vi-VN" sz="1800">
                <a:solidFill>
                  <a:schemeClr val="dk1"/>
                </a:solidFill>
                <a:latin typeface="Calibri"/>
                <a:ea typeface="Calibri"/>
                <a:cs typeface="Calibri"/>
                <a:sym typeface="Calibri"/>
              </a:rPr>
              <a:t>sachmem.vn</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b="1" lang="vi-VN" sz="1800">
                <a:solidFill>
                  <a:schemeClr val="dk1"/>
                </a:solidFill>
                <a:latin typeface="Calibri"/>
                <a:ea typeface="Calibri"/>
                <a:cs typeface="Calibri"/>
                <a:sym typeface="Calibri"/>
              </a:rPr>
              <a:t>Fanpage: </a:t>
            </a:r>
            <a:r>
              <a:rPr b="1" i="1" lang="vi-VN" sz="1800">
                <a:solidFill>
                  <a:schemeClr val="dk1"/>
                </a:solidFill>
                <a:latin typeface="Calibri"/>
                <a:ea typeface="Calibri"/>
                <a:cs typeface="Calibri"/>
                <a:sym typeface="Calibri"/>
              </a:rPr>
              <a:t>facebook.com/sachmem.vn/</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p:nvPr/>
        </p:nvSpPr>
        <p:spPr>
          <a:xfrm>
            <a:off x="3372567" y="1670264"/>
            <a:ext cx="3533549" cy="635340"/>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4" name="Google Shape;94;p2"/>
          <p:cNvPicPr preferRelativeResize="0"/>
          <p:nvPr/>
        </p:nvPicPr>
        <p:blipFill rotWithShape="1">
          <a:blip r:embed="rId3">
            <a:alphaModFix/>
          </a:blip>
          <a:srcRect b="0" l="0" r="0" t="0"/>
          <a:stretch/>
        </p:blipFill>
        <p:spPr>
          <a:xfrm>
            <a:off x="2780778" y="1303957"/>
            <a:ext cx="1344559" cy="1277694"/>
          </a:xfrm>
          <a:prstGeom prst="rect">
            <a:avLst/>
          </a:prstGeom>
          <a:noFill/>
          <a:ln>
            <a:noFill/>
          </a:ln>
        </p:spPr>
      </p:pic>
      <p:sp>
        <p:nvSpPr>
          <p:cNvPr id="95" name="Google Shape;95;p2"/>
          <p:cNvSpPr txBox="1"/>
          <p:nvPr/>
        </p:nvSpPr>
        <p:spPr>
          <a:xfrm>
            <a:off x="4125338" y="1757476"/>
            <a:ext cx="321216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vi-VN" sz="2400" u="none" cap="none" strike="noStrike">
                <a:solidFill>
                  <a:schemeClr val="lt1"/>
                </a:solidFill>
                <a:latin typeface="Calibri"/>
                <a:ea typeface="Calibri"/>
                <a:cs typeface="Calibri"/>
                <a:sym typeface="Calibri"/>
              </a:rPr>
              <a:t>LESSON 6: SKILLS 2</a:t>
            </a:r>
            <a:endParaRPr/>
          </a:p>
        </p:txBody>
      </p:sp>
      <p:pic>
        <p:nvPicPr>
          <p:cNvPr id="96" name="Google Shape;96;p2"/>
          <p:cNvPicPr preferRelativeResize="0"/>
          <p:nvPr/>
        </p:nvPicPr>
        <p:blipFill rotWithShape="1">
          <a:blip r:embed="rId4">
            <a:alphaModFix/>
          </a:blip>
          <a:srcRect b="0" l="0" r="0" t="0"/>
          <a:stretch/>
        </p:blipFill>
        <p:spPr>
          <a:xfrm>
            <a:off x="-1" y="0"/>
            <a:ext cx="12192000" cy="1303957"/>
          </a:xfrm>
          <a:prstGeom prst="rect">
            <a:avLst/>
          </a:prstGeom>
          <a:noFill/>
          <a:ln>
            <a:noFill/>
          </a:ln>
        </p:spPr>
      </p:pic>
      <p:pic>
        <p:nvPicPr>
          <p:cNvPr id="97" name="Google Shape;97;p2"/>
          <p:cNvPicPr preferRelativeResize="0"/>
          <p:nvPr/>
        </p:nvPicPr>
        <p:blipFill rotWithShape="1">
          <a:blip r:embed="rId5">
            <a:alphaModFix/>
          </a:blip>
          <a:srcRect b="0" l="0" r="0" t="0"/>
          <a:stretch/>
        </p:blipFill>
        <p:spPr>
          <a:xfrm>
            <a:off x="2168547" y="172218"/>
            <a:ext cx="855823" cy="848808"/>
          </a:xfrm>
          <a:prstGeom prst="rect">
            <a:avLst/>
          </a:prstGeom>
          <a:noFill/>
          <a:ln>
            <a:noFill/>
          </a:ln>
        </p:spPr>
      </p:pic>
      <p:sp>
        <p:nvSpPr>
          <p:cNvPr id="98" name="Google Shape;98;p2"/>
          <p:cNvSpPr txBox="1"/>
          <p:nvPr/>
        </p:nvSpPr>
        <p:spPr>
          <a:xfrm>
            <a:off x="780915" y="237708"/>
            <a:ext cx="138763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4000">
                <a:solidFill>
                  <a:schemeClr val="lt1"/>
                </a:solidFill>
                <a:latin typeface="Open Sans"/>
                <a:ea typeface="Open Sans"/>
                <a:cs typeface="Open Sans"/>
                <a:sym typeface="Open Sans"/>
              </a:rPr>
              <a:t>Unit</a:t>
            </a:r>
            <a:endParaRPr/>
          </a:p>
        </p:txBody>
      </p:sp>
      <p:sp>
        <p:nvSpPr>
          <p:cNvPr id="99" name="Google Shape;99;p2"/>
          <p:cNvSpPr txBox="1"/>
          <p:nvPr/>
        </p:nvSpPr>
        <p:spPr>
          <a:xfrm>
            <a:off x="3327150" y="229764"/>
            <a:ext cx="495893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4000">
                <a:solidFill>
                  <a:schemeClr val="lt1"/>
                </a:solidFill>
                <a:latin typeface="Open Sans"/>
                <a:ea typeface="Open Sans"/>
                <a:cs typeface="Open Sans"/>
                <a:sym typeface="Open Sans"/>
              </a:rPr>
              <a:t>TRAFFIC</a:t>
            </a:r>
            <a:endParaRPr/>
          </a:p>
        </p:txBody>
      </p:sp>
      <p:sp>
        <p:nvSpPr>
          <p:cNvPr id="100" name="Google Shape;100;p2"/>
          <p:cNvSpPr txBox="1"/>
          <p:nvPr/>
        </p:nvSpPr>
        <p:spPr>
          <a:xfrm>
            <a:off x="2235238" y="190029"/>
            <a:ext cx="72244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4800">
                <a:solidFill>
                  <a:schemeClr val="lt1"/>
                </a:solidFill>
                <a:latin typeface="Open Sans"/>
                <a:ea typeface="Open Sans"/>
                <a:cs typeface="Open Sans"/>
                <a:sym typeface="Open Sans"/>
              </a:rPr>
              <a:t>7</a:t>
            </a:r>
            <a:endParaRPr/>
          </a:p>
        </p:txBody>
      </p:sp>
      <p:pic>
        <p:nvPicPr>
          <p:cNvPr id="101" name="Google Shape;101;p2"/>
          <p:cNvPicPr preferRelativeResize="0"/>
          <p:nvPr/>
        </p:nvPicPr>
        <p:blipFill rotWithShape="1">
          <a:blip r:embed="rId6">
            <a:alphaModFix/>
          </a:blip>
          <a:srcRect b="0" l="0" r="0" t="0"/>
          <a:stretch/>
        </p:blipFill>
        <p:spPr>
          <a:xfrm>
            <a:off x="3024370" y="2607914"/>
            <a:ext cx="6771756" cy="39184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p:nvPr/>
        </p:nvSpPr>
        <p:spPr>
          <a:xfrm>
            <a:off x="3427102" y="587387"/>
            <a:ext cx="4958616" cy="884574"/>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3"/>
          <p:cNvSpPr txBox="1"/>
          <p:nvPr/>
        </p:nvSpPr>
        <p:spPr>
          <a:xfrm>
            <a:off x="4791560" y="706508"/>
            <a:ext cx="33153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chemeClr val="lt1"/>
                </a:solidFill>
                <a:latin typeface="Open Sans"/>
                <a:ea typeface="Open Sans"/>
                <a:cs typeface="Open Sans"/>
                <a:sym typeface="Open Sans"/>
              </a:rPr>
              <a:t>OBJECTIVES</a:t>
            </a:r>
            <a:endParaRPr/>
          </a:p>
        </p:txBody>
      </p:sp>
      <p:pic>
        <p:nvPicPr>
          <p:cNvPr id="108" name="Google Shape;108;p3"/>
          <p:cNvPicPr preferRelativeResize="0"/>
          <p:nvPr/>
        </p:nvPicPr>
        <p:blipFill rotWithShape="1">
          <a:blip r:embed="rId3">
            <a:alphaModFix/>
          </a:blip>
          <a:srcRect b="0" l="0" r="0" t="0"/>
          <a:stretch/>
        </p:blipFill>
        <p:spPr>
          <a:xfrm>
            <a:off x="3192320" y="144696"/>
            <a:ext cx="1515332" cy="1583743"/>
          </a:xfrm>
          <a:prstGeom prst="rect">
            <a:avLst/>
          </a:prstGeom>
          <a:noFill/>
          <a:ln>
            <a:noFill/>
          </a:ln>
        </p:spPr>
      </p:pic>
      <p:sp>
        <p:nvSpPr>
          <p:cNvPr id="109" name="Google Shape;109;p3"/>
          <p:cNvSpPr txBox="1"/>
          <p:nvPr/>
        </p:nvSpPr>
        <p:spPr>
          <a:xfrm>
            <a:off x="1165024" y="1728439"/>
            <a:ext cx="9673961" cy="458587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vi-VN" sz="2800">
                <a:solidFill>
                  <a:schemeClr val="dk1"/>
                </a:solidFill>
                <a:latin typeface="Calibri"/>
                <a:ea typeface="Calibri"/>
                <a:cs typeface="Calibri"/>
                <a:sym typeface="Calibri"/>
              </a:rPr>
              <a:t>By the end of the lesson, students will be able to:</a:t>
            </a:r>
            <a:endParaRPr/>
          </a:p>
          <a:p>
            <a:pPr indent="-457200" lvl="0" marL="457200" marR="0" rtl="0" algn="l">
              <a:lnSpc>
                <a:spcPct val="150000"/>
              </a:lnSpc>
              <a:spcBef>
                <a:spcPts val="1200"/>
              </a:spcBef>
              <a:spcAft>
                <a:spcPts val="0"/>
              </a:spcAft>
              <a:buClr>
                <a:schemeClr val="dk1"/>
              </a:buClr>
              <a:buSzPts val="2800"/>
              <a:buFont typeface="Courier New"/>
              <a:buChar char="o"/>
            </a:pPr>
            <a:r>
              <a:rPr lang="vi-VN" sz="2800">
                <a:solidFill>
                  <a:schemeClr val="dk1"/>
                </a:solidFill>
                <a:latin typeface="Calibri"/>
                <a:ea typeface="Calibri"/>
                <a:cs typeface="Calibri"/>
                <a:sym typeface="Calibri"/>
              </a:rPr>
              <a:t>Listening</a:t>
            </a:r>
            <a:endParaRPr/>
          </a:p>
          <a:p>
            <a:pPr indent="0" lvl="0" marL="0" marR="0" rtl="0" algn="l">
              <a:lnSpc>
                <a:spcPct val="150000"/>
              </a:lnSpc>
              <a:spcBef>
                <a:spcPts val="1200"/>
              </a:spcBef>
              <a:spcAft>
                <a:spcPts val="0"/>
              </a:spcAft>
              <a:buNone/>
            </a:pPr>
            <a:r>
              <a:rPr lang="vi-VN" sz="2800">
                <a:solidFill>
                  <a:schemeClr val="dk1"/>
                </a:solidFill>
                <a:latin typeface="Calibri"/>
                <a:ea typeface="Calibri"/>
                <a:cs typeface="Calibri"/>
                <a:sym typeface="Calibri"/>
              </a:rPr>
              <a:t>- use the lexical items related to the topic </a:t>
            </a:r>
            <a:r>
              <a:rPr i="1" lang="vi-VN" sz="2800">
                <a:solidFill>
                  <a:schemeClr val="dk1"/>
                </a:solidFill>
                <a:latin typeface="Calibri"/>
                <a:ea typeface="Calibri"/>
                <a:cs typeface="Calibri"/>
                <a:sym typeface="Calibri"/>
              </a:rPr>
              <a:t>Traffic</a:t>
            </a:r>
            <a:endParaRPr/>
          </a:p>
          <a:p>
            <a:pPr indent="0" lvl="0" marL="0" marR="0" rtl="0" algn="l">
              <a:lnSpc>
                <a:spcPct val="150000"/>
              </a:lnSpc>
              <a:spcBef>
                <a:spcPts val="1200"/>
              </a:spcBef>
              <a:spcAft>
                <a:spcPts val="0"/>
              </a:spcAft>
              <a:buNone/>
            </a:pPr>
            <a:r>
              <a:rPr lang="vi-VN" sz="2800">
                <a:solidFill>
                  <a:schemeClr val="dk1"/>
                </a:solidFill>
                <a:latin typeface="Calibri"/>
                <a:ea typeface="Calibri"/>
                <a:cs typeface="Calibri"/>
                <a:sym typeface="Calibri"/>
              </a:rPr>
              <a:t>- listen for main ideas and specific information about traffic problems in Mumbai. </a:t>
            </a:r>
            <a:endParaRPr/>
          </a:p>
          <a:p>
            <a:pPr indent="-457200" lvl="0" marL="457200" marR="0" rtl="0" algn="l">
              <a:lnSpc>
                <a:spcPct val="150000"/>
              </a:lnSpc>
              <a:spcBef>
                <a:spcPts val="1200"/>
              </a:spcBef>
              <a:spcAft>
                <a:spcPts val="0"/>
              </a:spcAft>
              <a:buClr>
                <a:schemeClr val="dk1"/>
              </a:buClr>
              <a:buSzPts val="2800"/>
              <a:buFont typeface="Courier New"/>
              <a:buChar char="o"/>
            </a:pPr>
            <a:r>
              <a:rPr lang="vi-VN" sz="2800">
                <a:solidFill>
                  <a:schemeClr val="dk1"/>
                </a:solidFill>
                <a:latin typeface="Calibri"/>
                <a:ea typeface="Calibri"/>
                <a:cs typeface="Calibri"/>
                <a:sym typeface="Calibri"/>
              </a:rPr>
              <a:t>Writing: write about traffic problems in your area</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p:nvPr/>
        </p:nvSpPr>
        <p:spPr>
          <a:xfrm>
            <a:off x="4567839" y="1755498"/>
            <a:ext cx="2162852" cy="845902"/>
          </a:xfrm>
          <a:custGeom>
            <a:rect b="b" l="l" r="r" t="t"/>
            <a:pathLst>
              <a:path extrusionOk="0" h="941884" w="1728196">
                <a:moveTo>
                  <a:pt x="0" y="0"/>
                </a:moveTo>
                <a:lnTo>
                  <a:pt x="1728196" y="0"/>
                </a:lnTo>
                <a:lnTo>
                  <a:pt x="1728196"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115" name="Google Shape;115;p4"/>
          <p:cNvSpPr/>
          <p:nvPr/>
        </p:nvSpPr>
        <p:spPr>
          <a:xfrm>
            <a:off x="3977081" y="5090340"/>
            <a:ext cx="1603229" cy="845902"/>
          </a:xfrm>
          <a:custGeom>
            <a:rect b="b" l="l" r="r" t="t"/>
            <a:pathLst>
              <a:path extrusionOk="0" h="941884" w="1419439">
                <a:moveTo>
                  <a:pt x="0" y="0"/>
                </a:moveTo>
                <a:lnTo>
                  <a:pt x="1419439" y="0"/>
                </a:lnTo>
                <a:lnTo>
                  <a:pt x="1419439"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116" name="Google Shape;116;p4"/>
          <p:cNvSpPr/>
          <p:nvPr/>
        </p:nvSpPr>
        <p:spPr>
          <a:xfrm>
            <a:off x="971990" y="1229521"/>
            <a:ext cx="1883767" cy="655074"/>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17" name="Google Shape;117;p4"/>
          <p:cNvSpPr/>
          <p:nvPr/>
        </p:nvSpPr>
        <p:spPr>
          <a:xfrm>
            <a:off x="2796096" y="2924366"/>
            <a:ext cx="1950733" cy="614336"/>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18" name="Google Shape;118;p4"/>
          <p:cNvSpPr/>
          <p:nvPr/>
        </p:nvSpPr>
        <p:spPr>
          <a:xfrm>
            <a:off x="971990" y="4677053"/>
            <a:ext cx="1883767" cy="611455"/>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119" name="Google Shape;119;p4"/>
          <p:cNvSpPr/>
          <p:nvPr/>
        </p:nvSpPr>
        <p:spPr>
          <a:xfrm>
            <a:off x="5218686" y="1212996"/>
            <a:ext cx="6473888" cy="542502"/>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120" name="Google Shape;120;p4"/>
          <p:cNvSpPr/>
          <p:nvPr/>
        </p:nvSpPr>
        <p:spPr>
          <a:xfrm>
            <a:off x="5218686" y="2021749"/>
            <a:ext cx="6473888" cy="2194467"/>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vi-VN" sz="1800">
                <a:solidFill>
                  <a:schemeClr val="dk1"/>
                </a:solidFill>
                <a:latin typeface="Calibri"/>
                <a:ea typeface="Calibri"/>
                <a:cs typeface="Calibri"/>
                <a:sym typeface="Calibri"/>
              </a:rPr>
              <a:t>Task 1: What can you see in this picture? What is special about it?</a:t>
            </a:r>
            <a:endParaRPr/>
          </a:p>
          <a:p>
            <a:pPr indent="0" lvl="0" marL="0" marR="0" rtl="0" algn="l">
              <a:spcBef>
                <a:spcPts val="0"/>
              </a:spcBef>
              <a:spcAft>
                <a:spcPts val="0"/>
              </a:spcAft>
              <a:buNone/>
            </a:pPr>
            <a:r>
              <a:rPr lang="vi-VN" sz="1800">
                <a:solidFill>
                  <a:schemeClr val="dk1"/>
                </a:solidFill>
                <a:latin typeface="Calibri"/>
                <a:ea typeface="Calibri"/>
                <a:cs typeface="Calibri"/>
                <a:sym typeface="Calibri"/>
              </a:rPr>
              <a:t>Task 2: Listen to the recording and choose the correct answer.</a:t>
            </a:r>
            <a:endParaRPr/>
          </a:p>
          <a:p>
            <a:pPr indent="0" lvl="0" marL="0" marR="0" rtl="0" algn="l">
              <a:spcBef>
                <a:spcPts val="0"/>
              </a:spcBef>
              <a:spcAft>
                <a:spcPts val="0"/>
              </a:spcAft>
              <a:buNone/>
            </a:pPr>
            <a:r>
              <a:rPr lang="vi-VN" sz="1800">
                <a:solidFill>
                  <a:schemeClr val="dk1"/>
                </a:solidFill>
                <a:latin typeface="Calibri"/>
                <a:ea typeface="Calibri"/>
                <a:cs typeface="Calibri"/>
                <a:sym typeface="Calibri"/>
              </a:rPr>
              <a:t>Task 3: Listen again and write ONE word or number in each gap</a:t>
            </a:r>
            <a:endParaRPr/>
          </a:p>
          <a:p>
            <a:pPr indent="0" lvl="0" marL="0" marR="0" rtl="0" algn="l">
              <a:spcBef>
                <a:spcPts val="0"/>
              </a:spcBef>
              <a:spcAft>
                <a:spcPts val="0"/>
              </a:spcAft>
              <a:buNone/>
            </a:pPr>
            <a:r>
              <a:rPr lang="vi-VN" sz="1800">
                <a:solidFill>
                  <a:schemeClr val="dk1"/>
                </a:solidFill>
                <a:latin typeface="Calibri"/>
                <a:ea typeface="Calibri"/>
                <a:cs typeface="Calibri"/>
                <a:sym typeface="Calibri"/>
              </a:rPr>
              <a:t>Task 4: Discussion: Compare traffic problems in Mumbai with traffic problems in Ha Noi.</a:t>
            </a:r>
            <a:endParaRPr/>
          </a:p>
        </p:txBody>
      </p:sp>
      <p:sp>
        <p:nvSpPr>
          <p:cNvPr id="121" name="Google Shape;121;p4"/>
          <p:cNvSpPr/>
          <p:nvPr/>
        </p:nvSpPr>
        <p:spPr>
          <a:xfrm>
            <a:off x="5218686" y="4412010"/>
            <a:ext cx="6473888" cy="1141543"/>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vi-VN" sz="1800">
                <a:solidFill>
                  <a:schemeClr val="dk1"/>
                </a:solidFill>
                <a:latin typeface="Calibri"/>
                <a:ea typeface="Calibri"/>
                <a:cs typeface="Calibri"/>
                <a:sym typeface="Calibri"/>
              </a:rPr>
              <a:t>Task 5: Tick the traffic problems in big cities in Viet Nam.</a:t>
            </a:r>
            <a:endParaRPr/>
          </a:p>
          <a:p>
            <a:pPr indent="0" lvl="0" marL="0" marR="0" rtl="0" algn="l">
              <a:spcBef>
                <a:spcPts val="0"/>
              </a:spcBef>
              <a:spcAft>
                <a:spcPts val="0"/>
              </a:spcAft>
              <a:buNone/>
            </a:pPr>
            <a:r>
              <a:rPr lang="vi-VN" sz="1800">
                <a:solidFill>
                  <a:schemeClr val="dk1"/>
                </a:solidFill>
                <a:latin typeface="Calibri"/>
                <a:ea typeface="Calibri"/>
                <a:cs typeface="Calibri"/>
                <a:sym typeface="Calibri"/>
              </a:rPr>
              <a:t>Task 6: Write a paragraph of about 70 words about the traffic problems in your town / city.</a:t>
            </a:r>
            <a:endParaRPr/>
          </a:p>
        </p:txBody>
      </p:sp>
      <p:cxnSp>
        <p:nvCxnSpPr>
          <p:cNvPr id="122" name="Google Shape;122;p4"/>
          <p:cNvCxnSpPr>
            <a:stCxn id="116" idx="3"/>
            <a:endCxn id="117" idx="0"/>
          </p:cNvCxnSpPr>
          <p:nvPr/>
        </p:nvCxnSpPr>
        <p:spPr>
          <a:xfrm>
            <a:off x="2855757" y="1557058"/>
            <a:ext cx="915600" cy="1367400"/>
          </a:xfrm>
          <a:prstGeom prst="curvedConnector2">
            <a:avLst/>
          </a:prstGeom>
          <a:noFill/>
          <a:ln cap="flat" cmpd="sng" w="57150">
            <a:solidFill>
              <a:srgbClr val="F7941E"/>
            </a:solidFill>
            <a:prstDash val="solid"/>
            <a:miter lim="800000"/>
            <a:headEnd len="sm" w="sm" type="none"/>
            <a:tailEnd len="med" w="med" type="triangle"/>
          </a:ln>
        </p:spPr>
      </p:cxnSp>
      <p:cxnSp>
        <p:nvCxnSpPr>
          <p:cNvPr id="123" name="Google Shape;123;p4"/>
          <p:cNvCxnSpPr>
            <a:stCxn id="117" idx="1"/>
            <a:endCxn id="118" idx="0"/>
          </p:cNvCxnSpPr>
          <p:nvPr/>
        </p:nvCxnSpPr>
        <p:spPr>
          <a:xfrm flipH="1">
            <a:off x="1913796" y="3231534"/>
            <a:ext cx="882300" cy="1445400"/>
          </a:xfrm>
          <a:prstGeom prst="curvedConnector2">
            <a:avLst/>
          </a:prstGeom>
          <a:noFill/>
          <a:ln cap="flat" cmpd="sng" w="57150">
            <a:solidFill>
              <a:srgbClr val="F7941E"/>
            </a:solidFill>
            <a:prstDash val="solid"/>
            <a:miter lim="800000"/>
            <a:headEnd len="sm" w="sm" type="none"/>
            <a:tailEnd len="med" w="med" type="triangle"/>
          </a:ln>
        </p:spPr>
      </p:cxnSp>
      <p:cxnSp>
        <p:nvCxnSpPr>
          <p:cNvPr id="124" name="Google Shape;124;p4"/>
          <p:cNvCxnSpPr>
            <a:stCxn id="118" idx="3"/>
            <a:endCxn id="125" idx="0"/>
          </p:cNvCxnSpPr>
          <p:nvPr/>
        </p:nvCxnSpPr>
        <p:spPr>
          <a:xfrm>
            <a:off x="2855757" y="4982781"/>
            <a:ext cx="915600" cy="804600"/>
          </a:xfrm>
          <a:prstGeom prst="curvedConnector2">
            <a:avLst/>
          </a:prstGeom>
          <a:noFill/>
          <a:ln cap="flat" cmpd="sng" w="57150">
            <a:solidFill>
              <a:srgbClr val="F7941E"/>
            </a:solidFill>
            <a:prstDash val="solid"/>
            <a:miter lim="800000"/>
            <a:headEnd len="sm" w="sm" type="none"/>
            <a:tailEnd len="med" w="med" type="triangle"/>
          </a:ln>
        </p:spPr>
      </p:cxnSp>
      <p:sp>
        <p:nvSpPr>
          <p:cNvPr id="126" name="Google Shape;126;p4"/>
          <p:cNvSpPr/>
          <p:nvPr/>
        </p:nvSpPr>
        <p:spPr>
          <a:xfrm>
            <a:off x="4435147" y="405824"/>
            <a:ext cx="3948886" cy="625641"/>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7" name="Google Shape;127;p4"/>
          <p:cNvPicPr preferRelativeResize="0"/>
          <p:nvPr/>
        </p:nvPicPr>
        <p:blipFill rotWithShape="1">
          <a:blip r:embed="rId3">
            <a:alphaModFix/>
          </a:blip>
          <a:srcRect b="0" l="0" r="0" t="0"/>
          <a:stretch/>
        </p:blipFill>
        <p:spPr>
          <a:xfrm>
            <a:off x="3826252" y="260303"/>
            <a:ext cx="964452" cy="916490"/>
          </a:xfrm>
          <a:prstGeom prst="rect">
            <a:avLst/>
          </a:prstGeom>
          <a:noFill/>
          <a:ln>
            <a:noFill/>
          </a:ln>
        </p:spPr>
      </p:pic>
      <p:sp>
        <p:nvSpPr>
          <p:cNvPr id="128" name="Google Shape;128;p4"/>
          <p:cNvSpPr txBox="1"/>
          <p:nvPr/>
        </p:nvSpPr>
        <p:spPr>
          <a:xfrm>
            <a:off x="4787234" y="518493"/>
            <a:ext cx="359679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000">
                <a:solidFill>
                  <a:schemeClr val="lt1"/>
                </a:solidFill>
                <a:latin typeface="Calibri"/>
                <a:ea typeface="Calibri"/>
                <a:cs typeface="Calibri"/>
                <a:sym typeface="Calibri"/>
              </a:rPr>
              <a:t>LESSON 6: SKILLS 2</a:t>
            </a:r>
            <a:endParaRPr/>
          </a:p>
        </p:txBody>
      </p:sp>
      <p:sp>
        <p:nvSpPr>
          <p:cNvPr id="125" name="Google Shape;125;p4"/>
          <p:cNvSpPr/>
          <p:nvPr/>
        </p:nvSpPr>
        <p:spPr>
          <a:xfrm>
            <a:off x="2796096" y="5787480"/>
            <a:ext cx="1950733" cy="605965"/>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dk1"/>
                </a:solidFill>
                <a:latin typeface="Calibri"/>
                <a:ea typeface="Calibri"/>
                <a:cs typeface="Calibri"/>
                <a:sym typeface="Calibri"/>
              </a:rPr>
              <a:t>CONSOLIDATION</a:t>
            </a:r>
            <a:endParaRPr sz="1800">
              <a:solidFill>
                <a:schemeClr val="dk1"/>
              </a:solidFill>
              <a:latin typeface="Calibri"/>
              <a:ea typeface="Calibri"/>
              <a:cs typeface="Calibri"/>
              <a:sym typeface="Calibri"/>
            </a:endParaRPr>
          </a:p>
        </p:txBody>
      </p:sp>
      <p:sp>
        <p:nvSpPr>
          <p:cNvPr id="129" name="Google Shape;129;p4"/>
          <p:cNvSpPr/>
          <p:nvPr/>
        </p:nvSpPr>
        <p:spPr>
          <a:xfrm>
            <a:off x="5218686" y="5747982"/>
            <a:ext cx="6456111" cy="684962"/>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vi-VN" sz="1800">
                <a:solidFill>
                  <a:schemeClr val="dk1"/>
                </a:solidFill>
                <a:latin typeface="Calibri"/>
                <a:ea typeface="Calibri"/>
                <a:cs typeface="Calibri"/>
                <a:sym typeface="Calibri"/>
              </a:rPr>
              <a:t>Wrap-up</a:t>
            </a:r>
            <a:endParaRPr/>
          </a:p>
          <a:p>
            <a:pPr indent="-285750" lvl="0" marL="285750" marR="0" rtl="0" algn="l">
              <a:spcBef>
                <a:spcPts val="0"/>
              </a:spcBef>
              <a:spcAft>
                <a:spcPts val="0"/>
              </a:spcAft>
              <a:buClr>
                <a:schemeClr val="dk1"/>
              </a:buClr>
              <a:buSzPts val="1800"/>
              <a:buFont typeface="Arial"/>
              <a:buChar char="•"/>
            </a:pPr>
            <a:r>
              <a:rPr lang="vi-VN"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p:nvPr/>
        </p:nvSpPr>
        <p:spPr>
          <a:xfrm>
            <a:off x="4567839" y="1755498"/>
            <a:ext cx="2162852" cy="845902"/>
          </a:xfrm>
          <a:custGeom>
            <a:rect b="b" l="l" r="r" t="t"/>
            <a:pathLst>
              <a:path extrusionOk="0" h="941884" w="1728196">
                <a:moveTo>
                  <a:pt x="0" y="0"/>
                </a:moveTo>
                <a:lnTo>
                  <a:pt x="1728196" y="0"/>
                </a:lnTo>
                <a:lnTo>
                  <a:pt x="1728196"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135" name="Google Shape;135;p5"/>
          <p:cNvSpPr/>
          <p:nvPr/>
        </p:nvSpPr>
        <p:spPr>
          <a:xfrm>
            <a:off x="971990" y="1229521"/>
            <a:ext cx="1883767" cy="655074"/>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36" name="Google Shape;136;p5"/>
          <p:cNvSpPr/>
          <p:nvPr/>
        </p:nvSpPr>
        <p:spPr>
          <a:xfrm>
            <a:off x="5218686" y="1212996"/>
            <a:ext cx="6473888" cy="542502"/>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137" name="Google Shape;137;p5"/>
          <p:cNvSpPr/>
          <p:nvPr/>
        </p:nvSpPr>
        <p:spPr>
          <a:xfrm>
            <a:off x="4435147" y="405824"/>
            <a:ext cx="3948886" cy="625641"/>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8" name="Google Shape;138;p5"/>
          <p:cNvPicPr preferRelativeResize="0"/>
          <p:nvPr/>
        </p:nvPicPr>
        <p:blipFill rotWithShape="1">
          <a:blip r:embed="rId3">
            <a:alphaModFix/>
          </a:blip>
          <a:srcRect b="0" l="0" r="0" t="0"/>
          <a:stretch/>
        </p:blipFill>
        <p:spPr>
          <a:xfrm>
            <a:off x="3826252" y="260303"/>
            <a:ext cx="964452" cy="916490"/>
          </a:xfrm>
          <a:prstGeom prst="rect">
            <a:avLst/>
          </a:prstGeom>
          <a:noFill/>
          <a:ln>
            <a:noFill/>
          </a:ln>
        </p:spPr>
      </p:pic>
      <p:sp>
        <p:nvSpPr>
          <p:cNvPr id="139" name="Google Shape;139;p5"/>
          <p:cNvSpPr txBox="1"/>
          <p:nvPr/>
        </p:nvSpPr>
        <p:spPr>
          <a:xfrm>
            <a:off x="4787234" y="518493"/>
            <a:ext cx="359679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000">
                <a:solidFill>
                  <a:schemeClr val="lt1"/>
                </a:solidFill>
                <a:latin typeface="Calibri"/>
                <a:ea typeface="Calibri"/>
                <a:cs typeface="Calibri"/>
                <a:sym typeface="Calibri"/>
              </a:rPr>
              <a:t>LESSON 6: SKILLS 2</a:t>
            </a:r>
            <a:endParaRPr/>
          </a:p>
        </p:txBody>
      </p:sp>
      <p:sp>
        <p:nvSpPr>
          <p:cNvPr id="140" name="Google Shape;140;p5"/>
          <p:cNvSpPr/>
          <p:nvPr/>
        </p:nvSpPr>
        <p:spPr>
          <a:xfrm>
            <a:off x="5651185" y="3162774"/>
            <a:ext cx="5827840" cy="178940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vi-VN" sz="2800">
                <a:solidFill>
                  <a:srgbClr val="000000"/>
                </a:solidFill>
                <a:latin typeface="Calibri"/>
                <a:ea typeface="Calibri"/>
                <a:cs typeface="Calibri"/>
                <a:sym typeface="Calibri"/>
              </a:rPr>
              <a:t>Aims of the stage:</a:t>
            </a:r>
            <a:endParaRPr/>
          </a:p>
          <a:p>
            <a:pPr indent="-342900" lvl="0" marL="342900" marR="0" rtl="0" algn="l">
              <a:lnSpc>
                <a:spcPct val="150000"/>
              </a:lnSpc>
              <a:spcBef>
                <a:spcPts val="0"/>
              </a:spcBef>
              <a:spcAft>
                <a:spcPts val="0"/>
              </a:spcAft>
              <a:buClr>
                <a:srgbClr val="000000"/>
              </a:buClr>
              <a:buSzPts val="2400"/>
              <a:buFont typeface="Noto Sans Symbols"/>
              <a:buChar char="⮚"/>
            </a:pPr>
            <a:r>
              <a:rPr lang="vi-VN" sz="2400">
                <a:solidFill>
                  <a:srgbClr val="000000"/>
                </a:solidFill>
                <a:latin typeface="Calibri"/>
                <a:ea typeface="Calibri"/>
                <a:cs typeface="Calibri"/>
                <a:sym typeface="Calibri"/>
              </a:rPr>
              <a:t>To activate students’ prior knowledge and vocabulary related to the lesson.</a:t>
            </a:r>
            <a:endParaRPr sz="3600">
              <a:solidFill>
                <a:schemeClr val="dk1"/>
              </a:solidFill>
              <a:latin typeface="Calibri"/>
              <a:ea typeface="Calibri"/>
              <a:cs typeface="Calibri"/>
              <a:sym typeface="Calibri"/>
            </a:endParaRPr>
          </a:p>
        </p:txBody>
      </p:sp>
      <p:pic>
        <p:nvPicPr>
          <p:cNvPr id="141" name="Google Shape;141;p5"/>
          <p:cNvPicPr preferRelativeResize="0"/>
          <p:nvPr/>
        </p:nvPicPr>
        <p:blipFill rotWithShape="1">
          <a:blip r:embed="rId4">
            <a:alphaModFix/>
          </a:blip>
          <a:srcRect b="0" l="0" r="0" t="0"/>
          <a:stretch/>
        </p:blipFill>
        <p:spPr>
          <a:xfrm>
            <a:off x="905391" y="2565043"/>
            <a:ext cx="3169920" cy="3169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b="0" l="0" r="0" t="0"/>
          <a:stretch/>
        </p:blipFill>
        <p:spPr>
          <a:xfrm>
            <a:off x="-2" y="1"/>
            <a:ext cx="12192000" cy="1083306"/>
          </a:xfrm>
          <a:prstGeom prst="rect">
            <a:avLst/>
          </a:prstGeom>
          <a:noFill/>
          <a:ln>
            <a:noFill/>
          </a:ln>
        </p:spPr>
      </p:pic>
      <p:sp>
        <p:nvSpPr>
          <p:cNvPr id="148" name="Google Shape;148;p6"/>
          <p:cNvSpPr txBox="1"/>
          <p:nvPr/>
        </p:nvSpPr>
        <p:spPr>
          <a:xfrm>
            <a:off x="663572" y="202239"/>
            <a:ext cx="3059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chemeClr val="dk1"/>
                </a:solidFill>
                <a:latin typeface="Arial"/>
                <a:ea typeface="Arial"/>
                <a:cs typeface="Arial"/>
                <a:sym typeface="Arial"/>
              </a:rPr>
              <a:t>WARM-UP</a:t>
            </a:r>
            <a:endParaRPr b="1" sz="3600">
              <a:solidFill>
                <a:schemeClr val="dk1"/>
              </a:solidFill>
              <a:latin typeface="Arial"/>
              <a:ea typeface="Arial"/>
              <a:cs typeface="Arial"/>
              <a:sym typeface="Arial"/>
            </a:endParaRPr>
          </a:p>
        </p:txBody>
      </p:sp>
      <p:pic>
        <p:nvPicPr>
          <p:cNvPr id="149" name="Google Shape;149;p6"/>
          <p:cNvPicPr preferRelativeResize="0"/>
          <p:nvPr/>
        </p:nvPicPr>
        <p:blipFill rotWithShape="1">
          <a:blip r:embed="rId4">
            <a:alphaModFix/>
          </a:blip>
          <a:srcRect b="0" l="0" r="0" t="1826"/>
          <a:stretch/>
        </p:blipFill>
        <p:spPr>
          <a:xfrm>
            <a:off x="7883384" y="1083307"/>
            <a:ext cx="4308614" cy="5774693"/>
          </a:xfrm>
          <a:prstGeom prst="rect">
            <a:avLst/>
          </a:prstGeom>
          <a:noFill/>
          <a:ln>
            <a:noFill/>
          </a:ln>
        </p:spPr>
      </p:pic>
      <p:sp>
        <p:nvSpPr>
          <p:cNvPr id="150" name="Google Shape;150;p6"/>
          <p:cNvSpPr/>
          <p:nvPr/>
        </p:nvSpPr>
        <p:spPr>
          <a:xfrm>
            <a:off x="1012043" y="3103203"/>
            <a:ext cx="585929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400" cap="none">
                <a:solidFill>
                  <a:srgbClr val="048DA4"/>
                </a:solidFill>
                <a:latin typeface="Calibri"/>
                <a:ea typeface="Calibri"/>
                <a:cs typeface="Calibri"/>
                <a:sym typeface="Calibri"/>
              </a:rPr>
              <a:t>TRAFFIC PROBLEMS</a:t>
            </a:r>
            <a:endParaRPr b="1" sz="5400" cap="none">
              <a:solidFill>
                <a:srgbClr val="048DA4"/>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p:nvPr/>
        </p:nvSpPr>
        <p:spPr>
          <a:xfrm>
            <a:off x="4567839" y="1755498"/>
            <a:ext cx="2162852" cy="845902"/>
          </a:xfrm>
          <a:custGeom>
            <a:rect b="b" l="l" r="r" t="t"/>
            <a:pathLst>
              <a:path extrusionOk="0" h="941884" w="1728196">
                <a:moveTo>
                  <a:pt x="0" y="0"/>
                </a:moveTo>
                <a:lnTo>
                  <a:pt x="1728196" y="0"/>
                </a:lnTo>
                <a:lnTo>
                  <a:pt x="1728196"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156" name="Google Shape;156;p7"/>
          <p:cNvSpPr/>
          <p:nvPr/>
        </p:nvSpPr>
        <p:spPr>
          <a:xfrm>
            <a:off x="971990" y="1229521"/>
            <a:ext cx="1883767" cy="655074"/>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57" name="Google Shape;157;p7"/>
          <p:cNvSpPr/>
          <p:nvPr/>
        </p:nvSpPr>
        <p:spPr>
          <a:xfrm>
            <a:off x="2796096" y="2924366"/>
            <a:ext cx="1950733" cy="614336"/>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58" name="Google Shape;158;p7"/>
          <p:cNvSpPr/>
          <p:nvPr/>
        </p:nvSpPr>
        <p:spPr>
          <a:xfrm>
            <a:off x="5218686" y="1212996"/>
            <a:ext cx="6473888" cy="542502"/>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vi-VN" sz="1800">
                <a:solidFill>
                  <a:schemeClr val="dk1"/>
                </a:solidFill>
                <a:latin typeface="Calibri"/>
                <a:ea typeface="Calibri"/>
                <a:cs typeface="Calibri"/>
                <a:sym typeface="Calibri"/>
              </a:rPr>
              <a:t>Brainstorming</a:t>
            </a:r>
            <a:endParaRPr sz="1800">
              <a:solidFill>
                <a:schemeClr val="dk1"/>
              </a:solidFill>
              <a:latin typeface="Calibri"/>
              <a:ea typeface="Calibri"/>
              <a:cs typeface="Calibri"/>
              <a:sym typeface="Calibri"/>
            </a:endParaRPr>
          </a:p>
        </p:txBody>
      </p:sp>
      <p:sp>
        <p:nvSpPr>
          <p:cNvPr id="159" name="Google Shape;159;p7"/>
          <p:cNvSpPr/>
          <p:nvPr/>
        </p:nvSpPr>
        <p:spPr>
          <a:xfrm>
            <a:off x="5218686" y="2021749"/>
            <a:ext cx="6473888" cy="2194467"/>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vi-VN" sz="1800">
                <a:solidFill>
                  <a:schemeClr val="dk1"/>
                </a:solidFill>
                <a:latin typeface="Calibri"/>
                <a:ea typeface="Calibri"/>
                <a:cs typeface="Calibri"/>
                <a:sym typeface="Calibri"/>
              </a:rPr>
              <a:t>Task 1: What can you see in this picture? What is special about it?</a:t>
            </a:r>
            <a:endParaRPr/>
          </a:p>
          <a:p>
            <a:pPr indent="0" lvl="0" marL="0" marR="0" rtl="0" algn="l">
              <a:spcBef>
                <a:spcPts val="0"/>
              </a:spcBef>
              <a:spcAft>
                <a:spcPts val="0"/>
              </a:spcAft>
              <a:buNone/>
            </a:pPr>
            <a:r>
              <a:rPr lang="vi-VN" sz="1800">
                <a:solidFill>
                  <a:schemeClr val="dk1"/>
                </a:solidFill>
                <a:latin typeface="Calibri"/>
                <a:ea typeface="Calibri"/>
                <a:cs typeface="Calibri"/>
                <a:sym typeface="Calibri"/>
              </a:rPr>
              <a:t>Task 2: Listen to the recording and choose the correct answer.</a:t>
            </a:r>
            <a:endParaRPr/>
          </a:p>
          <a:p>
            <a:pPr indent="0" lvl="0" marL="0" marR="0" rtl="0" algn="l">
              <a:spcBef>
                <a:spcPts val="0"/>
              </a:spcBef>
              <a:spcAft>
                <a:spcPts val="0"/>
              </a:spcAft>
              <a:buNone/>
            </a:pPr>
            <a:r>
              <a:rPr lang="vi-VN" sz="1800">
                <a:solidFill>
                  <a:schemeClr val="dk1"/>
                </a:solidFill>
                <a:latin typeface="Calibri"/>
                <a:ea typeface="Calibri"/>
                <a:cs typeface="Calibri"/>
                <a:sym typeface="Calibri"/>
              </a:rPr>
              <a:t>Task 3: Listen again and write ONE word or number in each gap</a:t>
            </a:r>
            <a:endParaRPr/>
          </a:p>
          <a:p>
            <a:pPr indent="0" lvl="0" marL="0" marR="0" rtl="0" algn="l">
              <a:spcBef>
                <a:spcPts val="0"/>
              </a:spcBef>
              <a:spcAft>
                <a:spcPts val="0"/>
              </a:spcAft>
              <a:buNone/>
            </a:pPr>
            <a:r>
              <a:rPr lang="vi-VN" sz="1800">
                <a:solidFill>
                  <a:schemeClr val="dk1"/>
                </a:solidFill>
                <a:latin typeface="Calibri"/>
                <a:ea typeface="Calibri"/>
                <a:cs typeface="Calibri"/>
                <a:sym typeface="Calibri"/>
              </a:rPr>
              <a:t>Task 4: Discussion: Compare traffic problems in Mumbai with traffic problems in Ha Noi.</a:t>
            </a:r>
            <a:endParaRPr/>
          </a:p>
        </p:txBody>
      </p:sp>
      <p:cxnSp>
        <p:nvCxnSpPr>
          <p:cNvPr id="160" name="Google Shape;160;p7"/>
          <p:cNvCxnSpPr>
            <a:stCxn id="156" idx="3"/>
            <a:endCxn id="157" idx="0"/>
          </p:cNvCxnSpPr>
          <p:nvPr/>
        </p:nvCxnSpPr>
        <p:spPr>
          <a:xfrm>
            <a:off x="2855757" y="1557058"/>
            <a:ext cx="915600" cy="1367400"/>
          </a:xfrm>
          <a:prstGeom prst="curvedConnector2">
            <a:avLst/>
          </a:prstGeom>
          <a:noFill/>
          <a:ln cap="flat" cmpd="sng" w="57150">
            <a:solidFill>
              <a:srgbClr val="F7941E"/>
            </a:solidFill>
            <a:prstDash val="solid"/>
            <a:miter lim="800000"/>
            <a:headEnd len="sm" w="sm" type="none"/>
            <a:tailEnd len="med" w="med" type="triangle"/>
          </a:ln>
        </p:spPr>
      </p:cxnSp>
      <p:sp>
        <p:nvSpPr>
          <p:cNvPr id="161" name="Google Shape;161;p7"/>
          <p:cNvSpPr/>
          <p:nvPr/>
        </p:nvSpPr>
        <p:spPr>
          <a:xfrm>
            <a:off x="4435147" y="405824"/>
            <a:ext cx="3948886" cy="625641"/>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3">
            <a:alphaModFix/>
          </a:blip>
          <a:srcRect b="0" l="0" r="0" t="0"/>
          <a:stretch/>
        </p:blipFill>
        <p:spPr>
          <a:xfrm>
            <a:off x="3826252" y="260303"/>
            <a:ext cx="964452" cy="916490"/>
          </a:xfrm>
          <a:prstGeom prst="rect">
            <a:avLst/>
          </a:prstGeom>
          <a:noFill/>
          <a:ln>
            <a:noFill/>
          </a:ln>
        </p:spPr>
      </p:pic>
      <p:sp>
        <p:nvSpPr>
          <p:cNvPr id="163" name="Google Shape;163;p7"/>
          <p:cNvSpPr txBox="1"/>
          <p:nvPr/>
        </p:nvSpPr>
        <p:spPr>
          <a:xfrm>
            <a:off x="4787234" y="518493"/>
            <a:ext cx="359679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000">
                <a:solidFill>
                  <a:schemeClr val="lt1"/>
                </a:solidFill>
                <a:latin typeface="Calibri"/>
                <a:ea typeface="Calibri"/>
                <a:cs typeface="Calibri"/>
                <a:sym typeface="Calibri"/>
              </a:rPr>
              <a:t>LESSON 6: SKILLS 2</a:t>
            </a:r>
            <a:endParaRPr/>
          </a:p>
        </p:txBody>
      </p:sp>
      <p:sp>
        <p:nvSpPr>
          <p:cNvPr id="164" name="Google Shape;164;p7"/>
          <p:cNvSpPr/>
          <p:nvPr/>
        </p:nvSpPr>
        <p:spPr>
          <a:xfrm>
            <a:off x="857542" y="4578473"/>
            <a:ext cx="582784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vi-VN" sz="2800">
                <a:solidFill>
                  <a:srgbClr val="000000"/>
                </a:solidFill>
                <a:latin typeface="Calibri"/>
                <a:ea typeface="Calibri"/>
                <a:cs typeface="Calibri"/>
                <a:sym typeface="Calibri"/>
              </a:rPr>
              <a:t>Aims of the stage:</a:t>
            </a:r>
            <a:endParaRPr/>
          </a:p>
          <a:p>
            <a:pPr indent="-342900" lvl="0" marL="342900" marR="0" rtl="0" algn="l">
              <a:spcBef>
                <a:spcPts val="0"/>
              </a:spcBef>
              <a:spcAft>
                <a:spcPts val="0"/>
              </a:spcAft>
              <a:buClr>
                <a:srgbClr val="000000"/>
              </a:buClr>
              <a:buSzPts val="2400"/>
              <a:buFont typeface="Noto Sans Symbols"/>
              <a:buChar char="⮚"/>
            </a:pPr>
            <a:r>
              <a:rPr lang="vi-VN" sz="2400">
                <a:solidFill>
                  <a:srgbClr val="000000"/>
                </a:solidFill>
                <a:latin typeface="Calibri"/>
                <a:ea typeface="Calibri"/>
                <a:cs typeface="Calibri"/>
                <a:sym typeface="Calibri"/>
              </a:rPr>
              <a:t>To help Ss brainstorm the topic and prepare for the listening</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8"/>
          <p:cNvPicPr preferRelativeResize="0"/>
          <p:nvPr/>
        </p:nvPicPr>
        <p:blipFill rotWithShape="1">
          <a:blip r:embed="rId3">
            <a:alphaModFix/>
          </a:blip>
          <a:srcRect b="0" l="0" r="0" t="0"/>
          <a:stretch/>
        </p:blipFill>
        <p:spPr>
          <a:xfrm>
            <a:off x="0" y="-10053"/>
            <a:ext cx="12192000" cy="1083306"/>
          </a:xfrm>
          <a:prstGeom prst="rect">
            <a:avLst/>
          </a:prstGeom>
          <a:noFill/>
          <a:ln>
            <a:noFill/>
          </a:ln>
        </p:spPr>
      </p:pic>
      <p:sp>
        <p:nvSpPr>
          <p:cNvPr id="171" name="Google Shape;171;p8"/>
          <p:cNvSpPr txBox="1"/>
          <p:nvPr/>
        </p:nvSpPr>
        <p:spPr>
          <a:xfrm>
            <a:off x="487067" y="208434"/>
            <a:ext cx="480976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chemeClr val="dk1"/>
                </a:solidFill>
                <a:latin typeface="Arial"/>
                <a:ea typeface="Arial"/>
                <a:cs typeface="Arial"/>
                <a:sym typeface="Arial"/>
              </a:rPr>
              <a:t>LISTENING</a:t>
            </a:r>
            <a:endParaRPr b="1" sz="3600">
              <a:solidFill>
                <a:schemeClr val="dk1"/>
              </a:solidFill>
              <a:latin typeface="Arial"/>
              <a:ea typeface="Arial"/>
              <a:cs typeface="Arial"/>
              <a:sym typeface="Arial"/>
            </a:endParaRPr>
          </a:p>
        </p:txBody>
      </p:sp>
      <p:sp>
        <p:nvSpPr>
          <p:cNvPr id="172" name="Google Shape;172;p8"/>
          <p:cNvSpPr txBox="1"/>
          <p:nvPr/>
        </p:nvSpPr>
        <p:spPr>
          <a:xfrm>
            <a:off x="997853" y="1242414"/>
            <a:ext cx="552090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400">
                <a:solidFill>
                  <a:schemeClr val="dk1"/>
                </a:solidFill>
                <a:latin typeface="Calibri"/>
                <a:ea typeface="Calibri"/>
                <a:cs typeface="Calibri"/>
                <a:sym typeface="Calibri"/>
              </a:rPr>
              <a:t>What can you see in this picture? What is special about it?</a:t>
            </a:r>
            <a:endParaRPr b="1" sz="2400">
              <a:solidFill>
                <a:schemeClr val="dk1"/>
              </a:solidFill>
              <a:latin typeface="Calibri"/>
              <a:ea typeface="Calibri"/>
              <a:cs typeface="Calibri"/>
              <a:sym typeface="Calibri"/>
            </a:endParaRPr>
          </a:p>
        </p:txBody>
      </p:sp>
      <p:sp>
        <p:nvSpPr>
          <p:cNvPr id="173" name="Google Shape;173;p8"/>
          <p:cNvSpPr/>
          <p:nvPr/>
        </p:nvSpPr>
        <p:spPr>
          <a:xfrm>
            <a:off x="487067" y="1357587"/>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174" name="Google Shape;174;p8"/>
          <p:cNvSpPr txBox="1"/>
          <p:nvPr/>
        </p:nvSpPr>
        <p:spPr>
          <a:xfrm>
            <a:off x="539852" y="1254947"/>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4000">
                <a:solidFill>
                  <a:schemeClr val="lt1"/>
                </a:solidFill>
                <a:latin typeface="Open Sans"/>
                <a:ea typeface="Open Sans"/>
                <a:cs typeface="Open Sans"/>
                <a:sym typeface="Open Sans"/>
              </a:rPr>
              <a:t>1</a:t>
            </a:r>
            <a:endParaRPr/>
          </a:p>
        </p:txBody>
      </p:sp>
      <p:pic>
        <p:nvPicPr>
          <p:cNvPr descr="Conversation - Free people icons" id="175" name="Google Shape;175;p8"/>
          <p:cNvPicPr preferRelativeResize="0"/>
          <p:nvPr/>
        </p:nvPicPr>
        <p:blipFill rotWithShape="1">
          <a:blip r:embed="rId4">
            <a:alphaModFix/>
          </a:blip>
          <a:srcRect b="0" l="0" r="0" t="0"/>
          <a:stretch/>
        </p:blipFill>
        <p:spPr>
          <a:xfrm>
            <a:off x="1358129" y="2554800"/>
            <a:ext cx="2984334" cy="2984335"/>
          </a:xfrm>
          <a:prstGeom prst="rect">
            <a:avLst/>
          </a:prstGeom>
          <a:noFill/>
          <a:ln>
            <a:noFill/>
          </a:ln>
        </p:spPr>
      </p:pic>
      <p:pic>
        <p:nvPicPr>
          <p:cNvPr id="176" name="Google Shape;176;p8"/>
          <p:cNvPicPr preferRelativeResize="0"/>
          <p:nvPr/>
        </p:nvPicPr>
        <p:blipFill rotWithShape="1">
          <a:blip r:embed="rId5">
            <a:alphaModFix/>
          </a:blip>
          <a:srcRect b="0" l="0" r="0" t="13103"/>
          <a:stretch/>
        </p:blipFill>
        <p:spPr>
          <a:xfrm>
            <a:off x="7587600" y="1149450"/>
            <a:ext cx="4081250" cy="5680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9"/>
          <p:cNvPicPr preferRelativeResize="0"/>
          <p:nvPr/>
        </p:nvPicPr>
        <p:blipFill rotWithShape="1">
          <a:blip r:embed="rId3">
            <a:alphaModFix/>
          </a:blip>
          <a:srcRect b="0" l="0" r="0" t="0"/>
          <a:stretch/>
        </p:blipFill>
        <p:spPr>
          <a:xfrm>
            <a:off x="989680" y="2525122"/>
            <a:ext cx="6124646" cy="2515297"/>
          </a:xfrm>
          <a:prstGeom prst="rect">
            <a:avLst/>
          </a:prstGeom>
          <a:noFill/>
          <a:ln>
            <a:noFill/>
          </a:ln>
        </p:spPr>
      </p:pic>
      <p:pic>
        <p:nvPicPr>
          <p:cNvPr id="183" name="Google Shape;183;p9"/>
          <p:cNvPicPr preferRelativeResize="0"/>
          <p:nvPr/>
        </p:nvPicPr>
        <p:blipFill rotWithShape="1">
          <a:blip r:embed="rId4">
            <a:alphaModFix/>
          </a:blip>
          <a:srcRect b="0" l="0" r="0" t="0"/>
          <a:stretch/>
        </p:blipFill>
        <p:spPr>
          <a:xfrm>
            <a:off x="0" y="-10053"/>
            <a:ext cx="12192000" cy="1083306"/>
          </a:xfrm>
          <a:prstGeom prst="rect">
            <a:avLst/>
          </a:prstGeom>
          <a:noFill/>
          <a:ln>
            <a:noFill/>
          </a:ln>
        </p:spPr>
      </p:pic>
      <p:sp>
        <p:nvSpPr>
          <p:cNvPr id="184" name="Google Shape;184;p9"/>
          <p:cNvSpPr txBox="1"/>
          <p:nvPr/>
        </p:nvSpPr>
        <p:spPr>
          <a:xfrm>
            <a:off x="487067" y="208434"/>
            <a:ext cx="8745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chemeClr val="dk1"/>
                </a:solidFill>
                <a:latin typeface="Arial"/>
                <a:ea typeface="Arial"/>
                <a:cs typeface="Arial"/>
                <a:sym typeface="Arial"/>
              </a:rPr>
              <a:t>LISTENING</a:t>
            </a:r>
            <a:endParaRPr b="1" sz="3600">
              <a:solidFill>
                <a:schemeClr val="dk1"/>
              </a:solidFill>
              <a:latin typeface="Arial"/>
              <a:ea typeface="Arial"/>
              <a:cs typeface="Arial"/>
              <a:sym typeface="Arial"/>
            </a:endParaRPr>
          </a:p>
        </p:txBody>
      </p:sp>
      <p:sp>
        <p:nvSpPr>
          <p:cNvPr id="185" name="Google Shape;185;p9"/>
          <p:cNvSpPr txBox="1"/>
          <p:nvPr/>
        </p:nvSpPr>
        <p:spPr>
          <a:xfrm>
            <a:off x="1009005" y="1380948"/>
            <a:ext cx="99647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400">
                <a:solidFill>
                  <a:schemeClr val="dk1"/>
                </a:solidFill>
                <a:latin typeface="Calibri"/>
                <a:ea typeface="Calibri"/>
                <a:cs typeface="Calibri"/>
                <a:sym typeface="Calibri"/>
              </a:rPr>
              <a:t>Listen to the recording and choose the correct answer A, B, or C.</a:t>
            </a:r>
            <a:endParaRPr b="1" sz="2400">
              <a:solidFill>
                <a:schemeClr val="dk1"/>
              </a:solidFill>
              <a:latin typeface="Calibri"/>
              <a:ea typeface="Calibri"/>
              <a:cs typeface="Calibri"/>
              <a:sym typeface="Calibri"/>
            </a:endParaRPr>
          </a:p>
        </p:txBody>
      </p:sp>
      <p:sp>
        <p:nvSpPr>
          <p:cNvPr id="186" name="Google Shape;186;p9"/>
          <p:cNvSpPr/>
          <p:nvPr/>
        </p:nvSpPr>
        <p:spPr>
          <a:xfrm>
            <a:off x="487067" y="1357587"/>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187" name="Google Shape;187;p9"/>
          <p:cNvSpPr txBox="1"/>
          <p:nvPr/>
        </p:nvSpPr>
        <p:spPr>
          <a:xfrm>
            <a:off x="539852" y="1254947"/>
            <a:ext cx="3970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4000">
                <a:solidFill>
                  <a:schemeClr val="lt1"/>
                </a:solidFill>
                <a:latin typeface="Open Sans"/>
                <a:ea typeface="Open Sans"/>
                <a:cs typeface="Open Sans"/>
                <a:sym typeface="Open Sans"/>
              </a:rPr>
              <a:t>2</a:t>
            </a:r>
            <a:endParaRPr/>
          </a:p>
        </p:txBody>
      </p:sp>
      <p:sp>
        <p:nvSpPr>
          <p:cNvPr id="188" name="Google Shape;188;p9"/>
          <p:cNvSpPr/>
          <p:nvPr/>
        </p:nvSpPr>
        <p:spPr>
          <a:xfrm>
            <a:off x="1009005" y="4304019"/>
            <a:ext cx="542400" cy="528000"/>
          </a:xfrm>
          <a:prstGeom prst="ellipse">
            <a:avLst/>
          </a:prstGeom>
          <a:noFill/>
          <a:ln cap="flat" cmpd="sng" w="38100">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5">
            <a:alphaModFix/>
          </a:blip>
          <a:srcRect b="0" l="0" r="0" t="0"/>
          <a:stretch/>
        </p:blipFill>
        <p:spPr>
          <a:xfrm>
            <a:off x="9551311" y="130698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2020-12-09T02:04:09Z</dcterms:created>
  <dc:creator>TrangDTT</dc:creator>
</cp:coreProperties>
</file>