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hf6Bn6ge3lG+yjqfoC4qb5P+8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CFFF32-F2C5-455C-9C8C-22052D24F268}">
  <a:tblStyle styleId="{0DCFFF32-F2C5-455C-9C8C-22052D24F2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6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24.jpg"/><Relationship Id="rId5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21.png"/><Relationship Id="rId5" Type="http://schemas.openxmlformats.org/officeDocument/2006/relationships/image" Target="../media/image25.jpg"/><Relationship Id="rId6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10.png"/><Relationship Id="rId6" Type="http://schemas.openxmlformats.org/officeDocument/2006/relationships/image" Target="../media/image5.jpg"/><Relationship Id="rId7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5251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obey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(v)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096515" y="45339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tuân thủ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332322" y="3392684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/əˈbeɪ/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5730" y="1690642"/>
            <a:ext cx="4264670" cy="42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74412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seatbelt 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 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44726" y="44450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 an toàn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1989588" y="3252092"/>
            <a:ext cx="21611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/ˈsiːtbelt/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b="12374" l="18403" r="36330" t="43265"/>
          <a:stretch/>
        </p:blipFill>
        <p:spPr>
          <a:xfrm>
            <a:off x="6521535" y="2026790"/>
            <a:ext cx="3780705" cy="370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2"/>
          <p:cNvGraphicFramePr/>
          <p:nvPr/>
        </p:nvGraphicFramePr>
        <p:xfrm>
          <a:off x="1396032" y="14409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{0DCFFF32-F2C5-455C-9C8C-22052D24F268}</a:tableStyleId>
              </a:tblPr>
              <a:tblGrid>
                <a:gridCol w="3024325"/>
                <a:gridCol w="2799550"/>
                <a:gridCol w="3576050"/>
              </a:tblGrid>
              <a:tr h="564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2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pedestrian (n)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i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/pəˈdestriən/</a:t>
                      </a:r>
                      <a:endParaRPr b="0" i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người đi bộ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  <a:tr h="111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passenger (n)</a:t>
                      </a:r>
                      <a:endParaRPr b="1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i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/ˈpæsɪndʒə(r)/</a:t>
                      </a:r>
                      <a:endParaRPr b="0" i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hành khách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  <a:tr h="123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obey (v)</a:t>
                      </a:r>
                      <a:endParaRPr b="1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i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/əˈbeɪ/</a:t>
                      </a:r>
                      <a:endParaRPr b="0" i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tuân thủ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  <a:tr h="117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seatbelt (n)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i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/ˈsiːtbelt/</a:t>
                      </a:r>
                      <a:endParaRPr b="0" i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dây an toàn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008026" y="1373128"/>
            <a:ext cx="95504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discuss the question.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nvestigating Authentic Questions — Learning in Hand with Tony Vincent" id="249" name="Google Shape;24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Can you see anything that is dangerous?</a:t>
            </a:r>
            <a:endParaRPr b="1" sz="32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b="2699" l="5667" r="4536" t="227"/>
          <a:stretch/>
        </p:blipFill>
        <p:spPr>
          <a:xfrm>
            <a:off x="5581430" y="2458187"/>
            <a:ext cx="4763253" cy="4134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/>
        </p:nvSpPr>
        <p:spPr>
          <a:xfrm>
            <a:off x="1083212" y="1306512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text and choose the correct answer.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191030" y="2430126"/>
            <a:ext cx="4053982" cy="2430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text is about ______.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rules for pedestrians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traffic lights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traffic rules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91030" y="4368800"/>
            <a:ext cx="437953" cy="444898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b="1916" l="1539" r="2324" t="1285"/>
          <a:stretch/>
        </p:blipFill>
        <p:spPr>
          <a:xfrm>
            <a:off x="4142178" y="1787475"/>
            <a:ext cx="4036622" cy="50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 b="2521" l="2435" r="4711" t="3708"/>
          <a:stretch/>
        </p:blipFill>
        <p:spPr>
          <a:xfrm>
            <a:off x="8272107" y="1787475"/>
            <a:ext cx="3807097" cy="245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1082904" y="1309610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questions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628983" y="1896217"/>
            <a:ext cx="9320134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should pedestrians cross the street?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b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lane should you use when riding a bike?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b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you do before you turn while riding a bike?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b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 you do when you get on or off a bus?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b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0" i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mustn’t you do when you are in a moving vehicle?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026018" y="2309656"/>
            <a:ext cx="705616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They shoud cross the street at the zebra crossing. </a:t>
            </a:r>
            <a:endParaRPr b="0" sz="260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078804" y="3190661"/>
            <a:ext cx="426584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use the cycle lane.</a:t>
            </a:r>
            <a:endParaRPr b="0" sz="260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078804" y="4003467"/>
            <a:ext cx="349595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give a signal.</a:t>
            </a:r>
            <a:endParaRPr b="0" sz="260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078804" y="4863510"/>
            <a:ext cx="887031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 wait for buses to fully stop before getting on or off.</a:t>
            </a:r>
            <a:endParaRPr b="0" sz="260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78804" y="5744865"/>
            <a:ext cx="751167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mustn’t stick any body parts out of the window. </a:t>
            </a:r>
            <a:endParaRPr b="0" sz="260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6"/>
          <p:cNvCxnSpPr>
            <a:stCxn id="287" idx="3"/>
            <a:endCxn id="288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4" name="Google Shape;294;p16"/>
          <p:cNvCxnSpPr>
            <a:stCxn id="288" idx="1"/>
            <a:endCxn id="289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5" name="Google Shape;295;p16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/>
        </p:nvSpPr>
        <p:spPr>
          <a:xfrm>
            <a:off x="1094055" y="1320761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Ask and answer the following question.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774902" y="1933757"/>
            <a:ext cx="9665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you are a road user, what should you </a:t>
            </a:r>
            <a:r>
              <a:rPr b="1" lang="en-US" sz="36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b="1" lang="en-US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do? Make a list.</a:t>
            </a:r>
            <a:endParaRPr b="1"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3125" y="3209475"/>
            <a:ext cx="3399900" cy="339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4729" y="2875903"/>
            <a:ext cx="3556355" cy="355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/>
        </p:nvSpPr>
        <p:spPr>
          <a:xfrm>
            <a:off x="1135624" y="1188331"/>
            <a:ext cx="10815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sentences about these people.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work in groups. Discuss who is being safe, and who isn’t.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628983" y="1998857"/>
            <a:ext cx="112440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Hoang is riding a bike, and he is wearing a helmet.</a:t>
            </a:r>
            <a:b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It is raining hard, but Mr Long is driving quickly.</a:t>
            </a:r>
            <a:b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students are standing in a line to get on the school bus.</a:t>
            </a:r>
            <a:b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Mr Binh is taking his daughter to school on his motorbike. She is sitting in front of him.</a:t>
            </a:r>
            <a:b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0" i="0"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Michelle is cycling to school and she is waving and shouting to her friends.</a:t>
            </a:r>
            <a:r>
              <a:rPr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7490" y="2716783"/>
            <a:ext cx="570510" cy="5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1234" y="2038760"/>
            <a:ext cx="804775" cy="58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4528" y="4431068"/>
            <a:ext cx="629892" cy="62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4096" y="4971707"/>
            <a:ext cx="655836" cy="65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4916" y="3201026"/>
            <a:ext cx="791971" cy="57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1135621" y="595548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advice on dangerous situations on the road.</a:t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628983" y="5935463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81768" y="58328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9"/>
          <p:cNvCxnSpPr>
            <a:stCxn id="335" idx="3"/>
            <a:endCxn id="336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2" name="Google Shape;342;p19"/>
          <p:cNvCxnSpPr>
            <a:stCxn id="336" idx="1"/>
            <a:endCxn id="337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3" name="Google Shape;343;p19"/>
          <p:cNvCxnSpPr>
            <a:stCxn id="337" idx="3"/>
            <a:endCxn id="344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4" name="Google Shape;344;p19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365025" y="1670264"/>
            <a:ext cx="3663853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236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117796" y="1757476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5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2238023" y="2742616"/>
            <a:ext cx="7516523" cy="3785458"/>
            <a:chOff x="2785" y="329925"/>
            <a:chExt cx="7516523" cy="3785458"/>
          </a:xfrm>
        </p:grpSpPr>
        <p:sp>
          <p:nvSpPr>
            <p:cNvPr id="104" name="Google Shape;104;p2"/>
            <p:cNvSpPr/>
            <p:nvPr/>
          </p:nvSpPr>
          <p:spPr>
            <a:xfrm>
              <a:off x="2785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3667" y="481343"/>
              <a:ext cx="2895875" cy="24605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8998" l="0" r="0" t="-8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ROAD SAFETY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1324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2857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1347" y="455852"/>
              <a:ext cx="2895875" cy="246054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8998" l="0" r="0" t="-8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 TO AVOID TRAFFIC ACCIDENTS</a:t>
              </a:r>
              <a:endParaRPr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0"/>
          <p:cNvGrpSpPr/>
          <p:nvPr/>
        </p:nvGrpSpPr>
        <p:grpSpPr>
          <a:xfrm>
            <a:off x="2475688" y="2212540"/>
            <a:ext cx="7514015" cy="4019879"/>
            <a:chOff x="4039" y="212714"/>
            <a:chExt cx="7514015" cy="4019879"/>
          </a:xfrm>
        </p:grpSpPr>
        <p:sp>
          <p:nvSpPr>
            <p:cNvPr id="360" name="Google Shape;360;p20"/>
            <p:cNvSpPr/>
            <p:nvPr/>
          </p:nvSpPr>
          <p:spPr>
            <a:xfrm>
              <a:off x="4039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74884" y="373510"/>
              <a:ext cx="3075207" cy="2612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8998" l="0" r="0" t="-8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101157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2857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272002" y="373510"/>
              <a:ext cx="3075207" cy="26129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6998" r="-6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 txBox="1"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Skills 2</a:t>
            </a:r>
            <a:endParaRPr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1276848" y="2037315"/>
            <a:ext cx="9770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Reading: read for specific information about some road safety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Speaking: talk about how to avoid traffic accidents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9" idx="3"/>
            <a:endCxn id="13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p4"/>
          <p:cNvCxnSpPr>
            <a:stCxn id="130" idx="1"/>
            <a:endCxn id="131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4"/>
          <p:cNvCxnSpPr>
            <a:stCxn id="131" idx="3"/>
            <a:endCxn id="138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8" name="Google Shape;138;p4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descr="🙋🏻‍♂️ Man Raising Hand: Light Skin Tone Emoji" id="153" name="Google Shape;1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807" y="3367668"/>
            <a:ext cx="1895331" cy="1895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raising hand emoji clipart. Free download transparent .PNG |  Creazilla" id="154" name="Google Shape;15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3422" y="3124139"/>
            <a:ext cx="2138860" cy="213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topic of reading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5061347" y="2380115"/>
            <a:ext cx="60936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 A N G E R O U 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72" y="1285545"/>
            <a:ext cx="4344352" cy="4344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6"/>
          <p:cNvCxnSpPr/>
          <p:nvPr/>
        </p:nvCxnSpPr>
        <p:spPr>
          <a:xfrm>
            <a:off x="6286500" y="2967038"/>
            <a:ext cx="316706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6"/>
          <p:cNvCxnSpPr/>
          <p:nvPr/>
        </p:nvCxnSpPr>
        <p:spPr>
          <a:xfrm>
            <a:off x="7141369" y="2967038"/>
            <a:ext cx="316706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6"/>
          <p:cNvCxnSpPr/>
          <p:nvPr/>
        </p:nvCxnSpPr>
        <p:spPr>
          <a:xfrm>
            <a:off x="6712745" y="2967038"/>
            <a:ext cx="330993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6"/>
          <p:cNvCxnSpPr/>
          <p:nvPr/>
        </p:nvCxnSpPr>
        <p:spPr>
          <a:xfrm>
            <a:off x="7591425" y="2967038"/>
            <a:ext cx="316706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6"/>
          <p:cNvCxnSpPr/>
          <p:nvPr/>
        </p:nvCxnSpPr>
        <p:spPr>
          <a:xfrm>
            <a:off x="8034337" y="2967038"/>
            <a:ext cx="247651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6"/>
          <p:cNvCxnSpPr/>
          <p:nvPr/>
        </p:nvCxnSpPr>
        <p:spPr>
          <a:xfrm>
            <a:off x="8422481" y="2967038"/>
            <a:ext cx="280988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6"/>
          <p:cNvCxnSpPr/>
          <p:nvPr/>
        </p:nvCxnSpPr>
        <p:spPr>
          <a:xfrm>
            <a:off x="8808244" y="2967038"/>
            <a:ext cx="330994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6"/>
          <p:cNvCxnSpPr/>
          <p:nvPr/>
        </p:nvCxnSpPr>
        <p:spPr>
          <a:xfrm>
            <a:off x="9258301" y="2967038"/>
            <a:ext cx="321468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6"/>
          <p:cNvCxnSpPr/>
          <p:nvPr/>
        </p:nvCxnSpPr>
        <p:spPr>
          <a:xfrm>
            <a:off x="9691688" y="2967038"/>
            <a:ext cx="273843" cy="0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cxnSp>
        <p:nvCxnSpPr>
          <p:cNvPr id="183" name="Google Shape;183;p7"/>
          <p:cNvCxnSpPr>
            <a:stCxn id="179" idx="3"/>
            <a:endCxn id="18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4" name="Google Shape;184;p7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0665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pedestrian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378085" y="45212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 đi bộ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016164" y="3302892"/>
            <a:ext cx="27747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/pəˈdestriən/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6594" y="1955627"/>
            <a:ext cx="3646806" cy="365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668880" y="163735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(n) 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97487" y="4439042"/>
            <a:ext cx="52727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 khách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509254" y="3239392"/>
            <a:ext cx="30492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/ˈpæsɪndʒə(r)/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4875" y="1892843"/>
            <a:ext cx="4790525" cy="31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