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j1vrZVJLkrMavrotp3s1L9TVlM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8.jp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18.jp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image" Target="../media/image16.png"/><Relationship Id="rId5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18.jpg"/><Relationship Id="rId5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Relationship Id="rId4" Type="http://schemas.openxmlformats.org/officeDocument/2006/relationships/image" Target="../media/image16.png"/><Relationship Id="rId5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Relationship Id="rId4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6.jp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"/>
          <p:cNvPicPr preferRelativeResize="0"/>
          <p:nvPr/>
        </p:nvPicPr>
        <p:blipFill rotWithShape="1">
          <a:blip r:embed="rId3">
            <a:alphaModFix/>
          </a:blip>
          <a:srcRect b="0" l="7472" r="6314" t="2274"/>
          <a:stretch/>
        </p:blipFill>
        <p:spPr>
          <a:xfrm>
            <a:off x="487067" y="1972488"/>
            <a:ext cx="4594123" cy="451995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991693" y="1398528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sentences with </a:t>
            </a: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5808" y="3736301"/>
            <a:ext cx="1489679" cy="86040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 txBox="1"/>
          <p:nvPr/>
        </p:nvSpPr>
        <p:spPr>
          <a:xfrm>
            <a:off x="6494203" y="2106773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1. It is about 700 metres from my flat to the Youth Club.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6494203" y="2977963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 It is about 5 kilometres from my village to the nearest town. 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6494203" y="3847747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3. It is about 120 km from Ho Chi Minh City to Vung Tau.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6494203" y="4717531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4. It is about 384,400 km from the Earth to the Moon. 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6494203" y="5587315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5. It is not very far from Ha Noi centre to Noi Bai Airport. 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 b="41721" l="11661" r="48771" t="5365"/>
          <a:stretch/>
        </p:blipFill>
        <p:spPr>
          <a:xfrm>
            <a:off x="4888289" y="1475504"/>
            <a:ext cx="6017603" cy="536501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983" y="2155157"/>
            <a:ext cx="4113212" cy="41537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9077600" y="2134250"/>
            <a:ext cx="1610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about 1 kilometre.</a:t>
            </a:r>
            <a:endParaRPr b="0" sz="22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6629299" y="2134259"/>
            <a:ext cx="1789871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far is it from your house to the supermarket? </a:t>
            </a:r>
            <a:endParaRPr/>
          </a:p>
        </p:txBody>
      </p:sp>
      <p:sp>
        <p:nvSpPr>
          <p:cNvPr id="232" name="Google Shape;232;p11"/>
          <p:cNvSpPr txBox="1"/>
          <p:nvPr/>
        </p:nvSpPr>
        <p:spPr>
          <a:xfrm>
            <a:off x="1082904" y="1179198"/>
            <a:ext cx="799469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distances in your neighbourhood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"/>
          <p:cNvSpPr txBox="1"/>
          <p:nvPr/>
        </p:nvSpPr>
        <p:spPr>
          <a:xfrm>
            <a:off x="1078420" y="13128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correct option in brackets.</a:t>
            </a:r>
            <a:endParaRPr/>
          </a:p>
        </p:txBody>
      </p:sp>
      <p:sp>
        <p:nvSpPr>
          <p:cNvPr id="239" name="Google Shape;239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41" name="Google Shape;24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/>
          <p:cNvPicPr preferRelativeResize="0"/>
          <p:nvPr/>
        </p:nvPicPr>
        <p:blipFill rotWithShape="1">
          <a:blip r:embed="rId4">
            <a:alphaModFix/>
          </a:blip>
          <a:srcRect b="4298" l="4034" r="7346" t="-224"/>
          <a:stretch/>
        </p:blipFill>
        <p:spPr>
          <a:xfrm>
            <a:off x="2791540" y="1896217"/>
            <a:ext cx="5104685" cy="466097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/>
          <p:nvPr/>
        </p:nvSpPr>
        <p:spPr>
          <a:xfrm>
            <a:off x="865930" y="2145815"/>
            <a:ext cx="9905181" cy="3679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That’s an interesting book. You (</a:t>
            </a:r>
            <a:r>
              <a:rPr b="0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b="0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read it.</a:t>
            </a:r>
            <a:b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nearly fell off your bike! You really (</a:t>
            </a:r>
            <a:r>
              <a:rPr b="0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b="0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be more careful.</a:t>
            </a:r>
            <a:b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We (</a:t>
            </a:r>
            <a:r>
              <a:rPr b="0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b="0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go swimming right after eating.</a:t>
            </a:r>
            <a:b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that he (</a:t>
            </a:r>
            <a:r>
              <a:rPr b="0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b="0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eat less. He’s becoming overweight.</a:t>
            </a:r>
            <a:b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There are a lot of cars out today. He (</a:t>
            </a:r>
            <a:r>
              <a:rPr b="0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b="0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drive so fast.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1087945" y="13128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correct option in brackets.</a:t>
            </a: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53" name="Google Shape;25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3"/>
          <p:cNvSpPr/>
          <p:nvPr/>
        </p:nvSpPr>
        <p:spPr>
          <a:xfrm>
            <a:off x="5154642" y="2211037"/>
            <a:ext cx="960300" cy="430800"/>
          </a:xfrm>
          <a:prstGeom prst="ellipse">
            <a:avLst/>
          </a:prstGeom>
          <a:noFill/>
          <a:ln cap="flat" cmpd="sng" w="28575">
            <a:solidFill>
              <a:srgbClr val="1E4E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6115050" y="2935543"/>
            <a:ext cx="924000" cy="430800"/>
          </a:xfrm>
          <a:prstGeom prst="ellipse">
            <a:avLst/>
          </a:prstGeom>
          <a:noFill/>
          <a:ln cap="flat" cmpd="sng" w="28575">
            <a:solidFill>
              <a:srgbClr val="1E4E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3105150" y="4381320"/>
            <a:ext cx="952500" cy="430800"/>
          </a:xfrm>
          <a:prstGeom prst="ellipse">
            <a:avLst/>
          </a:prstGeom>
          <a:noFill/>
          <a:ln cap="flat" cmpd="sng" w="28575">
            <a:solidFill>
              <a:srgbClr val="1E4E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2790625" y="3656814"/>
            <a:ext cx="1362300" cy="430800"/>
          </a:xfrm>
          <a:prstGeom prst="ellipse">
            <a:avLst/>
          </a:prstGeom>
          <a:noFill/>
          <a:ln cap="flat" cmpd="sng" w="28575">
            <a:solidFill>
              <a:srgbClr val="1E4E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6886575" y="5147335"/>
            <a:ext cx="1219200" cy="430800"/>
          </a:xfrm>
          <a:prstGeom prst="ellipse">
            <a:avLst/>
          </a:prstGeom>
          <a:noFill/>
          <a:ln cap="flat" cmpd="sng" w="28575">
            <a:solidFill>
              <a:srgbClr val="1E4E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 txBox="1"/>
          <p:nvPr/>
        </p:nvSpPr>
        <p:spPr>
          <a:xfrm>
            <a:off x="1026018" y="1896217"/>
            <a:ext cx="9905181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We _________ ride our motorbikes very fast in the rain.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_________ study instead of watching YouTube.</a:t>
            </a:r>
            <a:b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My little sister _________ play outside late at night.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_________ help your mum wash the dishes after dinner.</a:t>
            </a:r>
            <a:b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look tired. You _________ probably get some sleep.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children _________ eat so much ice cream.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4"/>
          <p:cNvSpPr txBox="1"/>
          <p:nvPr/>
        </p:nvSpPr>
        <p:spPr>
          <a:xfrm>
            <a:off x="1078420" y="1322387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each sentence, using </a:t>
            </a: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67" name="Google Shape;267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269" name="Google Shape;26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4"/>
          <p:cNvSpPr/>
          <p:nvPr/>
        </p:nvSpPr>
        <p:spPr>
          <a:xfrm>
            <a:off x="3273149" y="3345261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2052892" y="2597008"/>
            <a:ext cx="10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876662" y="1896231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2090992" y="4055994"/>
            <a:ext cx="10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3896971" y="4794267"/>
            <a:ext cx="10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2983836" y="5515000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2691054" y="4848654"/>
            <a:ext cx="1950733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288" name="Google Shape;288;p15"/>
          <p:cNvSpPr/>
          <p:nvPr/>
        </p:nvSpPr>
        <p:spPr>
          <a:xfrm>
            <a:off x="5574527" y="2945320"/>
            <a:ext cx="5503580" cy="181244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5594317" y="4819167"/>
            <a:ext cx="5483790" cy="76197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Look at the pictures. Make sentences, using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/>
          </a:p>
        </p:txBody>
      </p:sp>
      <p:cxnSp>
        <p:nvCxnSpPr>
          <p:cNvPr id="290" name="Google Shape;290;p15"/>
          <p:cNvCxnSpPr>
            <a:stCxn id="282" idx="3"/>
            <a:endCxn id="283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1" name="Google Shape;291;p15"/>
          <p:cNvCxnSpPr>
            <a:stCxn id="283" idx="1"/>
            <a:endCxn id="284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2" name="Google Shape;292;p1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cxnSp>
        <p:nvCxnSpPr>
          <p:cNvPr id="295" name="Google Shape;295;p15"/>
          <p:cNvCxnSpPr>
            <a:stCxn id="284" idx="3"/>
            <a:endCxn id="285" idx="0"/>
          </p:cNvCxnSpPr>
          <p:nvPr/>
        </p:nvCxnSpPr>
        <p:spPr>
          <a:xfrm>
            <a:off x="2855757" y="3763315"/>
            <a:ext cx="810600" cy="1085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 b="1"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06" name="Google Shape;306;p16"/>
          <p:cNvSpPr txBox="1"/>
          <p:nvPr/>
        </p:nvSpPr>
        <p:spPr>
          <a:xfrm>
            <a:off x="7419032" y="3123905"/>
            <a:ext cx="422656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He shouldn’t waste water when washing the dishes. 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6"/>
          <p:cNvPicPr preferRelativeResize="0"/>
          <p:nvPr/>
        </p:nvPicPr>
        <p:blipFill rotWithShape="1">
          <a:blip r:embed="rId5">
            <a:alphaModFix/>
          </a:blip>
          <a:srcRect b="0" l="6756" r="2702" t="4469"/>
          <a:stretch/>
        </p:blipFill>
        <p:spPr>
          <a:xfrm>
            <a:off x="628983" y="2432765"/>
            <a:ext cx="4745102" cy="3196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7"/>
          <p:cNvPicPr preferRelativeResize="0"/>
          <p:nvPr/>
        </p:nvPicPr>
        <p:blipFill rotWithShape="1">
          <a:blip r:embed="rId3">
            <a:alphaModFix/>
          </a:blip>
          <a:srcRect b="0" l="0" r="7962" t="0"/>
          <a:stretch/>
        </p:blipFill>
        <p:spPr>
          <a:xfrm>
            <a:off x="487067" y="2269037"/>
            <a:ext cx="5189833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 b="1"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8" name="Google Shape;31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20" name="Google Shape;320;p17"/>
          <p:cNvSpPr txBox="1"/>
          <p:nvPr/>
        </p:nvSpPr>
        <p:spPr>
          <a:xfrm>
            <a:off x="7419032" y="3123905"/>
            <a:ext cx="422656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They should wear their helmets when riding bikes.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 b="1"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30" name="Google Shape;3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32" name="Google Shape;332;p18"/>
          <p:cNvSpPr txBox="1"/>
          <p:nvPr/>
        </p:nvSpPr>
        <p:spPr>
          <a:xfrm>
            <a:off x="7419032" y="3123905"/>
            <a:ext cx="43665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She should be more careful.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8"/>
          <p:cNvPicPr preferRelativeResize="0"/>
          <p:nvPr/>
        </p:nvPicPr>
        <p:blipFill rotWithShape="1">
          <a:blip r:embed="rId5">
            <a:alphaModFix/>
          </a:blip>
          <a:srcRect b="5542" l="0" r="5212" t="0"/>
          <a:stretch/>
        </p:blipFill>
        <p:spPr>
          <a:xfrm>
            <a:off x="576198" y="2171477"/>
            <a:ext cx="4968991" cy="3390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</a:t>
            </a:r>
            <a:endParaRPr b="1"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43" name="Google Shape;34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45" name="Google Shape;345;p19"/>
          <p:cNvSpPr txBox="1"/>
          <p:nvPr/>
        </p:nvSpPr>
        <p:spPr>
          <a:xfrm>
            <a:off x="7419032" y="3123905"/>
            <a:ext cx="434116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They shouldn’t play football on the pavement.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9"/>
          <p:cNvPicPr preferRelativeResize="0"/>
          <p:nvPr/>
        </p:nvPicPr>
        <p:blipFill rotWithShape="1">
          <a:blip r:embed="rId5">
            <a:alphaModFix/>
          </a:blip>
          <a:srcRect b="0" l="5709" r="3918" t="0"/>
          <a:stretch/>
        </p:blipFill>
        <p:spPr>
          <a:xfrm>
            <a:off x="487067" y="2344737"/>
            <a:ext cx="5156200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5426558" y="2490294"/>
            <a:ext cx="5020837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GRAMMAR: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1" lang="en-US" sz="32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b="1" lang="en-US" sz="32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1" lang="en-US" sz="32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b="1" lang="en-US" sz="32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1" lang="en-US" sz="32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185650" y="237701"/>
            <a:ext cx="4959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sp>
        <p:nvSpPr>
          <p:cNvPr descr="The Rules of Connectors in Bangla | BD English School" id="104" name="Google Shape;104;p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09214" y="2576757"/>
            <a:ext cx="4142070" cy="3722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</a:t>
            </a:r>
            <a:endParaRPr b="1"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56" name="Google Shape;3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58" name="Google Shape;358;p20"/>
          <p:cNvSpPr txBox="1"/>
          <p:nvPr/>
        </p:nvSpPr>
        <p:spPr>
          <a:xfrm>
            <a:off x="7419032" y="3123905"/>
            <a:ext cx="422656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They shouldn’t ride their bikes dangerously.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0"/>
          <p:cNvPicPr preferRelativeResize="0"/>
          <p:nvPr/>
        </p:nvPicPr>
        <p:blipFill rotWithShape="1">
          <a:blip r:embed="rId5">
            <a:alphaModFix/>
          </a:blip>
          <a:srcRect b="1484" l="3813" r="6373" t="4023"/>
          <a:stretch/>
        </p:blipFill>
        <p:spPr>
          <a:xfrm>
            <a:off x="506243" y="2424612"/>
            <a:ext cx="4927600" cy="32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1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1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1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2691054" y="4848654"/>
            <a:ext cx="1950733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1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1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372" name="Google Shape;372;p21"/>
          <p:cNvSpPr/>
          <p:nvPr/>
        </p:nvSpPr>
        <p:spPr>
          <a:xfrm>
            <a:off x="5574527" y="2945320"/>
            <a:ext cx="5503580" cy="181244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5594317" y="4819167"/>
            <a:ext cx="5483790" cy="76197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Look at the pictures. Make sentences, using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/>
          </a:p>
        </p:txBody>
      </p:sp>
      <p:cxnSp>
        <p:nvCxnSpPr>
          <p:cNvPr id="374" name="Google Shape;374;p21"/>
          <p:cNvCxnSpPr>
            <a:stCxn id="366" idx="3"/>
            <a:endCxn id="367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5" name="Google Shape;375;p21"/>
          <p:cNvCxnSpPr>
            <a:stCxn id="367" idx="1"/>
            <a:endCxn id="368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76" name="Google Shape;376;p21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1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379" name="Google Shape;379;p21"/>
          <p:cNvSpPr/>
          <p:nvPr/>
        </p:nvSpPr>
        <p:spPr>
          <a:xfrm>
            <a:off x="971990" y="5582949"/>
            <a:ext cx="1883767" cy="65374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0" name="Google Shape;380;p21"/>
          <p:cNvCxnSpPr>
            <a:stCxn id="369" idx="1"/>
            <a:endCxn id="379" idx="0"/>
          </p:cNvCxnSpPr>
          <p:nvPr/>
        </p:nvCxnSpPr>
        <p:spPr>
          <a:xfrm flipH="1">
            <a:off x="1913754" y="5160396"/>
            <a:ext cx="777300" cy="422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81" name="Google Shape;381;p21"/>
          <p:cNvSpPr/>
          <p:nvPr/>
        </p:nvSpPr>
        <p:spPr>
          <a:xfrm>
            <a:off x="5612928" y="5642546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2" name="Google Shape;382;p21"/>
          <p:cNvCxnSpPr>
            <a:stCxn id="368" idx="3"/>
            <a:endCxn id="369" idx="0"/>
          </p:cNvCxnSpPr>
          <p:nvPr/>
        </p:nvCxnSpPr>
        <p:spPr>
          <a:xfrm>
            <a:off x="2855757" y="3763315"/>
            <a:ext cx="810600" cy="1085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"/>
          <p:cNvSpPr txBox="1"/>
          <p:nvPr/>
        </p:nvSpPr>
        <p:spPr>
          <a:xfrm>
            <a:off x="1073744" y="13192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</p:txBody>
      </p:sp>
      <p:sp>
        <p:nvSpPr>
          <p:cNvPr id="389" name="Google Shape;389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91" name="Google Shape;39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2"/>
          <p:cNvSpPr/>
          <p:nvPr/>
        </p:nvSpPr>
        <p:spPr>
          <a:xfrm>
            <a:off x="827500" y="2538582"/>
            <a:ext cx="4846320" cy="302844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2"/>
          <p:cNvSpPr txBox="1"/>
          <p:nvPr/>
        </p:nvSpPr>
        <p:spPr>
          <a:xfrm>
            <a:off x="6219038" y="3021753"/>
            <a:ext cx="502083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GRAMMAR: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1" lang="en-US" sz="32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b="1" lang="en-US" sz="32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1" lang="en-US" sz="32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b="1" lang="en-US" sz="32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1" lang="en-US" sz="32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b="1" i="1" sz="32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3"/>
          <p:cNvSpPr txBox="1"/>
          <p:nvPr/>
        </p:nvSpPr>
        <p:spPr>
          <a:xfrm>
            <a:off x="1086444" y="13192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401" name="Google Shape;401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03" name="Google Shape;4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 in the workbook.</a:t>
            </a:r>
            <a:endParaRPr/>
          </a:p>
        </p:txBody>
      </p:sp>
      <p:pic>
        <p:nvPicPr>
          <p:cNvPr id="406" name="Google Shape;40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3738" y="2943997"/>
            <a:ext cx="3243359" cy="324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4"/>
          <p:cNvSpPr/>
          <p:nvPr/>
        </p:nvSpPr>
        <p:spPr>
          <a:xfrm>
            <a:off x="2969941" y="590479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1535276" y="2026175"/>
            <a:ext cx="102939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how to use: </a:t>
            </a:r>
            <a:endParaRPr/>
          </a:p>
          <a:p>
            <a:pPr indent="0" lvl="1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- </a:t>
            </a: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2691067" y="4848729"/>
            <a:ext cx="1950600" cy="6234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5574527" y="2945320"/>
            <a:ext cx="5503500" cy="18123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94317" y="4819167"/>
            <a:ext cx="5483790" cy="76197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Look at the pictures. Make sentences, using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/>
          </a:p>
        </p:txBody>
      </p:sp>
      <p:cxnSp>
        <p:nvCxnSpPr>
          <p:cNvPr id="127" name="Google Shape;127;p4"/>
          <p:cNvCxnSpPr>
            <a:stCxn id="119" idx="3"/>
            <a:endCxn id="120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8" name="Google Shape;128;p4"/>
          <p:cNvCxnSpPr>
            <a:stCxn id="120" idx="1"/>
            <a:endCxn id="121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9" name="Google Shape;129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971990" y="5582949"/>
            <a:ext cx="1883767" cy="65374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4"/>
          <p:cNvCxnSpPr>
            <a:stCxn id="122" idx="1"/>
            <a:endCxn id="132" idx="0"/>
          </p:cNvCxnSpPr>
          <p:nvPr/>
        </p:nvCxnSpPr>
        <p:spPr>
          <a:xfrm flipH="1">
            <a:off x="1913767" y="5160429"/>
            <a:ext cx="777300" cy="422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4" name="Google Shape;134;p4"/>
          <p:cNvSpPr/>
          <p:nvPr/>
        </p:nvSpPr>
        <p:spPr>
          <a:xfrm>
            <a:off x="5612928" y="5642546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21" idx="3"/>
            <a:endCxn id="122" idx="0"/>
          </p:cNvCxnSpPr>
          <p:nvPr/>
        </p:nvCxnSpPr>
        <p:spPr>
          <a:xfrm>
            <a:off x="2855757" y="3763315"/>
            <a:ext cx="810600" cy="1085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4863418" y="2921256"/>
            <a:ext cx="707458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and vocabulary related to the targeted grammar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889" y="1933722"/>
            <a:ext cx="3912312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285545"/>
            <a:ext cx="5569184" cy="55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5">
            <a:alphaModFix/>
          </a:blip>
          <a:srcRect b="10732" l="77028" r="3724" t="70931"/>
          <a:stretch/>
        </p:blipFill>
        <p:spPr>
          <a:xfrm>
            <a:off x="9819157" y="1083307"/>
            <a:ext cx="2243850" cy="228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5">
            <a:alphaModFix/>
          </a:blip>
          <a:srcRect b="43654" l="39321" r="33208" t="31046"/>
          <a:stretch/>
        </p:blipFill>
        <p:spPr>
          <a:xfrm>
            <a:off x="9780641" y="4501190"/>
            <a:ext cx="2320883" cy="228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5">
            <a:alphaModFix/>
          </a:blip>
          <a:srcRect b="44831" l="71912" r="0" t="31443"/>
          <a:stretch/>
        </p:blipFill>
        <p:spPr>
          <a:xfrm>
            <a:off x="5685060" y="4517207"/>
            <a:ext cx="2456766" cy="222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5">
            <a:alphaModFix/>
          </a:blip>
          <a:srcRect b="9194" l="2448" r="67414" t="73253"/>
          <a:stretch/>
        </p:blipFill>
        <p:spPr>
          <a:xfrm>
            <a:off x="6095998" y="1288816"/>
            <a:ext cx="2382885" cy="148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5">
            <a:alphaModFix/>
          </a:blip>
          <a:srcRect b="9403" l="40350" r="35539" t="71684"/>
          <a:stretch/>
        </p:blipFill>
        <p:spPr>
          <a:xfrm>
            <a:off x="7670510" y="2825852"/>
            <a:ext cx="2189669" cy="18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cxnSp>
        <p:nvCxnSpPr>
          <p:cNvPr id="170" name="Google Shape;170;p7"/>
          <p:cNvCxnSpPr>
            <a:stCxn id="166" idx="3"/>
            <a:endCxn id="167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1" name="Google Shape;171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5833243" y="1922214"/>
            <a:ext cx="601489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What does the sentences tell us about?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575041" y="1801824"/>
            <a:ext cx="49078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b="1" lang="en-U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– INDICATING DISTANCE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5833243" y="2605087"/>
            <a:ext cx="652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What is the structure used in the sentence?</a:t>
            </a:r>
            <a:endParaRPr/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0883" y="3478390"/>
            <a:ext cx="3402619" cy="266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8137" y="2605087"/>
            <a:ext cx="5381625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5574527" y="2945320"/>
            <a:ext cx="5503580" cy="181244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9"/>
          <p:cNvCxnSpPr>
            <a:stCxn id="191" idx="3"/>
            <a:endCxn id="192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8" name="Google Shape;198;p9"/>
          <p:cNvCxnSpPr>
            <a:stCxn id="192" idx="1"/>
            <a:endCxn id="193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9" name="Google Shape;199;p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2020-12-09T02:04:09Z</dcterms:created>
  <dc:creator>TrangDTT</dc:creator>
</cp:coreProperties>
</file>