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275" r:id="rId4"/>
    <p:sldId id="302" r:id="rId5"/>
    <p:sldId id="360" r:id="rId6"/>
    <p:sldId id="276" r:id="rId7"/>
    <p:sldId id="361" r:id="rId8"/>
    <p:sldId id="346" r:id="rId9"/>
    <p:sldId id="350" r:id="rId10"/>
    <p:sldId id="362" r:id="rId11"/>
    <p:sldId id="335" r:id="rId12"/>
    <p:sldId id="351" r:id="rId13"/>
    <p:sldId id="357" r:id="rId14"/>
    <p:sldId id="363" r:id="rId15"/>
    <p:sldId id="354" r:id="rId16"/>
    <p:sldId id="364" r:id="rId17"/>
    <p:sldId id="314" r:id="rId18"/>
    <p:sldId id="342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AN" initials="Q" lastIdx="2" clrIdx="0">
    <p:extLst>
      <p:ext uri="{19B8F6BF-5375-455C-9EA6-DF929625EA0E}">
        <p15:presenceInfo xmlns:p15="http://schemas.microsoft.com/office/powerpoint/2012/main" userId="d05decfa4a31974a" providerId="Windows Live"/>
      </p:ext>
    </p:extLst>
  </p:cmAuthor>
  <p:cmAuthor id="2" name="NGOC ANH" initials="NA" lastIdx="2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F8D8F0"/>
    <a:srgbClr val="F3BFE5"/>
    <a:srgbClr val="E8488D"/>
    <a:srgbClr val="FFDAAB"/>
    <a:srgbClr val="F7941E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7" autoAdjust="0"/>
    <p:restoredTop sz="94649"/>
  </p:normalViewPr>
  <p:slideViewPr>
    <p:cSldViewPr snapToGrid="0" showGuides="1">
      <p:cViewPr varScale="1">
        <p:scale>
          <a:sx n="83" d="100"/>
          <a:sy n="83" d="100"/>
        </p:scale>
        <p:origin x="5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7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0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4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9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3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71049" y="120408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1" y="24098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0615" y="3998373"/>
            <a:ext cx="1884202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459396" cy="6247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Guessing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sentences with appropriate hobbies.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Write true sentences about you and your family members.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4816" y="1531624"/>
            <a:ext cx="1343272" cy="8781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2717" y="2737501"/>
            <a:ext cx="1310005" cy="12608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present simple form of each verb to complete the passage.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Change </a:t>
            </a:r>
            <a:r>
              <a:rPr lang="en-US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sentences into questions and negative ones.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9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025" y="1398528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Use the present simple form of each verb to complete the passage.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717F68-B031-406D-9513-B0504DF0C3CF}"/>
              </a:ext>
            </a:extLst>
          </p:cNvPr>
          <p:cNvSpPr txBox="1"/>
          <p:nvPr/>
        </p:nvSpPr>
        <p:spPr>
          <a:xfrm>
            <a:off x="738369" y="1962833"/>
            <a:ext cx="10568155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ach of my best friends has his or her own hobby. Mi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(1. love)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drawing. She can spend hours drawing pictures every day. Mark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(2. have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different hobby. He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(3. enjoy)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playing sport.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(4. 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playing sport.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like reading books because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can learn many things from them. However, there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(5. be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one hobby we share. It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(6. be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cooking. We all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(7. go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the same cooking class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. </a:t>
            </a:r>
            <a:r>
              <a:rPr lang="en-US" sz="2400" dirty="0" err="1">
                <a:solidFill>
                  <a:srgbClr val="242021"/>
                </a:solidFill>
                <a:latin typeface="ChronicaPro-Book"/>
              </a:rPr>
              <a:t>O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ur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class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(8. begin)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9 a.m. on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undays.</a:t>
            </a:r>
            <a:r>
              <a:rPr lang="en-US" sz="24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6C3D4C-9E70-4932-A183-08AF9EDEB777}"/>
              </a:ext>
            </a:extLst>
          </p:cNvPr>
          <p:cNvSpPr txBox="1"/>
          <p:nvPr/>
        </p:nvSpPr>
        <p:spPr>
          <a:xfrm>
            <a:off x="9466170" y="2115509"/>
            <a:ext cx="1511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loves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FB0DC7-36D0-4211-8AD3-E6CD735BCA72}"/>
              </a:ext>
            </a:extLst>
          </p:cNvPr>
          <p:cNvSpPr txBox="1"/>
          <p:nvPr/>
        </p:nvSpPr>
        <p:spPr>
          <a:xfrm>
            <a:off x="1205829" y="3446209"/>
            <a:ext cx="11694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96B9C3-509D-457A-AC97-9AC34C415ECF}"/>
              </a:ext>
            </a:extLst>
          </p:cNvPr>
          <p:cNvSpPr txBox="1"/>
          <p:nvPr/>
        </p:nvSpPr>
        <p:spPr>
          <a:xfrm>
            <a:off x="6664714" y="3409155"/>
            <a:ext cx="1368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enjoys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AF37A0-66D8-4FD1-B36D-AC937589ACB9}"/>
              </a:ext>
            </a:extLst>
          </p:cNvPr>
          <p:cNvSpPr txBox="1"/>
          <p:nvPr/>
        </p:nvSpPr>
        <p:spPr>
          <a:xfrm>
            <a:off x="1482637" y="4074180"/>
            <a:ext cx="1785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like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A42CCE-486F-4958-843B-27643A6A0B11}"/>
              </a:ext>
            </a:extLst>
          </p:cNvPr>
          <p:cNvSpPr txBox="1"/>
          <p:nvPr/>
        </p:nvSpPr>
        <p:spPr>
          <a:xfrm>
            <a:off x="2469957" y="5391464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C0C8CD-926C-4CD7-A71B-BC856DEE8C17}"/>
              </a:ext>
            </a:extLst>
          </p:cNvPr>
          <p:cNvSpPr txBox="1"/>
          <p:nvPr/>
        </p:nvSpPr>
        <p:spPr>
          <a:xfrm>
            <a:off x="7502803" y="4768599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A7DA91-059B-412F-B9C7-CFE910914F82}"/>
              </a:ext>
            </a:extLst>
          </p:cNvPr>
          <p:cNvSpPr txBox="1"/>
          <p:nvPr/>
        </p:nvSpPr>
        <p:spPr>
          <a:xfrm>
            <a:off x="6620110" y="5396889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7E7780-5397-4D32-8CF2-A60318D5AE09}"/>
              </a:ext>
            </a:extLst>
          </p:cNvPr>
          <p:cNvSpPr txBox="1"/>
          <p:nvPr/>
        </p:nvSpPr>
        <p:spPr>
          <a:xfrm>
            <a:off x="3840646" y="6066086"/>
            <a:ext cx="1389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begins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2458" y="1398528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Change the following sentences into questions and negative ones.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9F91F-7F40-4007-B883-91D42F7A885C}"/>
              </a:ext>
            </a:extLst>
          </p:cNvPr>
          <p:cNvSpPr txBox="1"/>
          <p:nvPr/>
        </p:nvSpPr>
        <p:spPr>
          <a:xfrm>
            <a:off x="738369" y="1962833"/>
            <a:ext cx="112069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smtClean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600" smtClean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smtClean="0">
                <a:solidFill>
                  <a:srgbClr val="242021"/>
                </a:solidFill>
                <a:effectLst/>
                <a:latin typeface="ChronicaPro-Book"/>
              </a:rPr>
              <a:t>his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river runs through my home </a:t>
            </a:r>
            <a:r>
              <a:rPr lang="en-US" sz="2600" b="0" i="0">
                <a:solidFill>
                  <a:srgbClr val="242021"/>
                </a:solidFill>
                <a:effectLst/>
                <a:latin typeface="ChronicaPro-Book"/>
              </a:rPr>
              <a:t>town</a:t>
            </a:r>
            <a:r>
              <a:rPr lang="en-US" sz="26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y drawing class starts at 8 a.m. every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unday.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hey enjoy collecting stamps.</a:t>
            </a:r>
            <a:r>
              <a:rPr lang="en-US" sz="26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6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976DB0-1236-4C3F-8E5F-3F4F5E323DD9}"/>
              </a:ext>
            </a:extLst>
          </p:cNvPr>
          <p:cNvSpPr txBox="1"/>
          <p:nvPr/>
        </p:nvSpPr>
        <p:spPr>
          <a:xfrm>
            <a:off x="1042458" y="2522986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this river run through your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home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town?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D172B1-B121-464E-AD02-E6E39AA9BA94}"/>
              </a:ext>
            </a:extLst>
          </p:cNvPr>
          <p:cNvSpPr txBox="1"/>
          <p:nvPr/>
        </p:nvSpPr>
        <p:spPr>
          <a:xfrm>
            <a:off x="989673" y="2954426"/>
            <a:ext cx="882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river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doesn’t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 does not run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through my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home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town.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CD977D-9502-45D8-80F7-686E8A6DD5BB}"/>
              </a:ext>
            </a:extLst>
          </p:cNvPr>
          <p:cNvSpPr txBox="1"/>
          <p:nvPr/>
        </p:nvSpPr>
        <p:spPr>
          <a:xfrm>
            <a:off x="1042458" y="3976244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your drawing class start at 8 a.m.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Sunday?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6D4808-D6CA-4E04-A081-C7F74ED1FA43}"/>
              </a:ext>
            </a:extLst>
          </p:cNvPr>
          <p:cNvSpPr txBox="1"/>
          <p:nvPr/>
        </p:nvSpPr>
        <p:spPr>
          <a:xfrm>
            <a:off x="1042458" y="4368346"/>
            <a:ext cx="96976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drawing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class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doesn’t / does not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start at 8 a.m.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Sunday.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C072EE-861B-4A42-B378-DE7D666B7D06}"/>
              </a:ext>
            </a:extLst>
          </p:cNvPr>
          <p:cNvSpPr txBox="1"/>
          <p:nvPr/>
        </p:nvSpPr>
        <p:spPr>
          <a:xfrm>
            <a:off x="1042458" y="5377851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they enjoy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collecting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stamps?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31076D-591D-4388-8F0E-C3EB47CB7399}"/>
              </a:ext>
            </a:extLst>
          </p:cNvPr>
          <p:cNvSpPr txBox="1"/>
          <p:nvPr/>
        </p:nvSpPr>
        <p:spPr>
          <a:xfrm>
            <a:off x="989673" y="5783874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They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/ do not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enjoy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collecting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stamps.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  <p:bldP spid="26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2458" y="1398528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Change the following sentences into questions and negative ones.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9F91F-7F40-4007-B883-91D42F7A885C}"/>
              </a:ext>
            </a:extLst>
          </p:cNvPr>
          <p:cNvSpPr txBox="1"/>
          <p:nvPr/>
        </p:nvSpPr>
        <p:spPr>
          <a:xfrm>
            <a:off x="989673" y="2175415"/>
            <a:ext cx="1048893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do judo every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uesday.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smtClean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600" smtClean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600" b="0" i="0" smtClean="0">
                <a:solidFill>
                  <a:srgbClr val="242021"/>
                </a:solidFill>
                <a:effectLst/>
                <a:latin typeface="ChronicaPro-Book"/>
              </a:rPr>
              <a:t>y brother loves making model cars.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smtClean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FA5FE2-5B6A-4796-976C-A920DACB7E2F}"/>
              </a:ext>
            </a:extLst>
          </p:cNvPr>
          <p:cNvSpPr txBox="1"/>
          <p:nvPr/>
        </p:nvSpPr>
        <p:spPr>
          <a:xfrm>
            <a:off x="1349828" y="290836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you do judo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Tuesday?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87DEB-F2BD-4D95-9089-72D28479DDC0}"/>
              </a:ext>
            </a:extLst>
          </p:cNvPr>
          <p:cNvSpPr txBox="1"/>
          <p:nvPr/>
        </p:nvSpPr>
        <p:spPr>
          <a:xfrm>
            <a:off x="1349828" y="355510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 do not do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judo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Tuesday.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840D7C-86F9-413A-B055-3A09F0852E1F}"/>
              </a:ext>
            </a:extLst>
          </p:cNvPr>
          <p:cNvSpPr txBox="1"/>
          <p:nvPr/>
        </p:nvSpPr>
        <p:spPr>
          <a:xfrm>
            <a:off x="1349828" y="477061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your brother love making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cars?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A84515-D2AD-4744-96C9-F739082E338B}"/>
              </a:ext>
            </a:extLst>
          </p:cNvPr>
          <p:cNvSpPr txBox="1"/>
          <p:nvPr/>
        </p:nvSpPr>
        <p:spPr>
          <a:xfrm>
            <a:off x="1349827" y="5417356"/>
            <a:ext cx="7693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brother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doesn’t / does not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love making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cars.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71049" y="120408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1" y="24098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0615" y="3998373"/>
            <a:ext cx="1884202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98147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459396" cy="6247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Guessing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sentences with appropriate hobbies.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Write true sentences about you and your family members.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4816" y="1531624"/>
            <a:ext cx="1343272" cy="8781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2717" y="2737501"/>
            <a:ext cx="1310005" cy="12608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54817" y="4326075"/>
            <a:ext cx="1343271" cy="6554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5090339"/>
            <a:ext cx="5465179" cy="68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Hobby posters.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present simple form of each verb to complete the passage.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Change the following sentences into questions and negative ones.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29B6DED-9947-477D-B2CC-C9B90DC7E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485" y="4311958"/>
            <a:ext cx="4220062" cy="22020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79E88E-B2F6-42FF-9BFA-E978AEDB1949}"/>
              </a:ext>
            </a:extLst>
          </p:cNvPr>
          <p:cNvSpPr txBox="1"/>
          <p:nvPr/>
        </p:nvSpPr>
        <p:spPr>
          <a:xfrm>
            <a:off x="7892793" y="17424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0BFE14-FBA3-4A55-9CE1-0651A1DA90BF}"/>
              </a:ext>
            </a:extLst>
          </p:cNvPr>
          <p:cNvSpPr txBox="1"/>
          <p:nvPr/>
        </p:nvSpPr>
        <p:spPr>
          <a:xfrm>
            <a:off x="894262" y="1417262"/>
            <a:ext cx="2898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hronicaPro-Bold"/>
              </a:rPr>
              <a:t>Work in groups.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A4E421-1D9F-4D7A-90AB-07904AA60FAE}"/>
              </a:ext>
            </a:extLst>
          </p:cNvPr>
          <p:cNvSpPr txBox="1"/>
          <p:nvPr/>
        </p:nvSpPr>
        <p:spPr>
          <a:xfrm>
            <a:off x="487067" y="1976914"/>
            <a:ext cx="6096000" cy="4374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Brainstorm some interesting and </a:t>
            </a:r>
            <a:r>
              <a:rPr lang="en-US" sz="2400" i="0" dirty="0" smtClean="0">
                <a:solidFill>
                  <a:srgbClr val="242021"/>
                </a:solidFill>
                <a:effectLst/>
                <a:latin typeface="ChronicaPro-Bold"/>
              </a:rPr>
              <a:t/>
            </a:r>
            <a:br>
              <a:rPr lang="en-US" sz="2400" i="0" dirty="0" smtClean="0">
                <a:solidFill>
                  <a:srgbClr val="242021"/>
                </a:solidFill>
                <a:effectLst/>
                <a:latin typeface="ChronicaPro-Bold"/>
              </a:rPr>
            </a:br>
            <a:r>
              <a:rPr lang="en-US" sz="2400" i="0" dirty="0" smtClean="0">
                <a:solidFill>
                  <a:srgbClr val="242021"/>
                </a:solidFill>
                <a:effectLst/>
                <a:latin typeface="ChronicaPro-Bold"/>
              </a:rPr>
              <a:t>easy-to-do </a:t>
            </a: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hobbies.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Choose a popular one among teens and discuss its benefits.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Create a poster about this hobby. Find suitable photos for it or draw your own pictures.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Present the hobby to the class. Try to persuade your classmates to take it up.</a:t>
            </a: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C05FCA-7B95-4566-BB14-21876FDFA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043" y="1014160"/>
            <a:ext cx="2219908" cy="2615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8C344D-E989-4CB0-9BB1-BE4FFF67A7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280">
            <a:off x="9433923" y="2297879"/>
            <a:ext cx="2219909" cy="1975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Google Shape;153;p6"/>
          <p:cNvSpPr txBox="1"/>
          <p:nvPr/>
        </p:nvSpPr>
        <p:spPr>
          <a:xfrm>
            <a:off x="3155203" y="114684"/>
            <a:ext cx="588159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 smtClean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Hobby posters</a:t>
            </a:r>
            <a:endParaRPr lang="en-US" sz="3600" b="1" kern="1200" dirty="0">
              <a:solidFill>
                <a:srgbClr val="11B7BD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71049" y="120408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1" y="24098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0615" y="3998373"/>
            <a:ext cx="1884202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98147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459396" cy="6247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Guessing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sentences with appropriate hobbies.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Write true sentences about you and your family members.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4816" y="1531624"/>
            <a:ext cx="1343272" cy="8781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2717" y="2737501"/>
            <a:ext cx="1310005" cy="12608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54817" y="4326075"/>
            <a:ext cx="1343271" cy="6554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70615" y="5936242"/>
            <a:ext cx="1884201" cy="65407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612717" y="5309180"/>
            <a:ext cx="1310005" cy="62706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1" y="589086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5090339"/>
            <a:ext cx="5465179" cy="68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Hobby </a:t>
            </a:r>
            <a:r>
              <a:rPr lang="en-GB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posters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present simple form of each verb to complete the passage.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Change </a:t>
            </a:r>
            <a:r>
              <a:rPr lang="en-US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sentences into questions and negative ones.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2221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A88C9D-F27D-4097-8F75-E5BBA4297719}"/>
              </a:ext>
            </a:extLst>
          </p:cNvPr>
          <p:cNvGrpSpPr/>
          <p:nvPr/>
        </p:nvGrpSpPr>
        <p:grpSpPr>
          <a:xfrm>
            <a:off x="1647995" y="1814191"/>
            <a:ext cx="8706809" cy="4286241"/>
            <a:chOff x="2351421" y="1548141"/>
            <a:chExt cx="8706809" cy="428624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4EA7C1-3D56-4B68-BB34-947DDFCBAF3B}"/>
                </a:ext>
              </a:extLst>
            </p:cNvPr>
            <p:cNvSpPr/>
            <p:nvPr/>
          </p:nvSpPr>
          <p:spPr>
            <a:xfrm>
              <a:off x="2351421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Words related to hobbies</a:t>
              </a:r>
            </a:p>
          </p:txBody>
        </p:sp>
        <p:sp>
          <p:nvSpPr>
            <p:cNvPr id="20" name="Shape 19">
              <a:extLst>
                <a:ext uri="{FF2B5EF4-FFF2-40B4-BE49-F238E27FC236}">
                  <a16:creationId xmlns:a16="http://schemas.microsoft.com/office/drawing/2014/main" id="{55057949-2555-4291-92B2-DCB98A7C4E81}"/>
                </a:ext>
              </a:extLst>
            </p:cNvPr>
            <p:cNvSpPr/>
            <p:nvPr/>
          </p:nvSpPr>
          <p:spPr>
            <a:xfrm>
              <a:off x="3743102" y="3307219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024489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00C9CBB-2E49-499E-B3FC-28BA41BD4CD6}"/>
                </a:ext>
              </a:extLst>
            </p:cNvPr>
            <p:cNvSpPr/>
            <p:nvPr/>
          </p:nvSpPr>
          <p:spPr>
            <a:xfrm>
              <a:off x="2890644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Vocabulary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2500D97-02AD-437C-801A-9F01D47C6509}"/>
                </a:ext>
              </a:extLst>
            </p:cNvPr>
            <p:cNvSpPr/>
            <p:nvPr/>
          </p:nvSpPr>
          <p:spPr>
            <a:xfrm>
              <a:off x="5356767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The Present Simple Tense</a:t>
              </a:r>
            </a:p>
          </p:txBody>
        </p:sp>
        <p:sp>
          <p:nvSpPr>
            <p:cNvPr id="23" name="Arrow: Circular 22">
              <a:extLst>
                <a:ext uri="{FF2B5EF4-FFF2-40B4-BE49-F238E27FC236}">
                  <a16:creationId xmlns:a16="http://schemas.microsoft.com/office/drawing/2014/main" id="{E22B67E7-47DA-4044-8AF4-4CD266CC489F}"/>
                </a:ext>
              </a:extLst>
            </p:cNvPr>
            <p:cNvSpPr/>
            <p:nvPr/>
          </p:nvSpPr>
          <p:spPr>
            <a:xfrm>
              <a:off x="6728228" y="1548141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257551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3322C24-D016-4576-A398-D75E7D25DE90}"/>
                </a:ext>
              </a:extLst>
            </p:cNvPr>
            <p:cNvSpPr/>
            <p:nvPr/>
          </p:nvSpPr>
          <p:spPr>
            <a:xfrm>
              <a:off x="5895990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B002809-EE29-49EE-BCB9-CEC9184E7256}"/>
                </a:ext>
              </a:extLst>
            </p:cNvPr>
            <p:cNvSpPr/>
            <p:nvPr/>
          </p:nvSpPr>
          <p:spPr>
            <a:xfrm>
              <a:off x="8362113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Hobby Posters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C6E7BBB-E014-40B6-A985-091EF0CDEEA1}"/>
                </a:ext>
              </a:extLst>
            </p:cNvPr>
            <p:cNvSpPr/>
            <p:nvPr/>
          </p:nvSpPr>
          <p:spPr>
            <a:xfrm>
              <a:off x="8901337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978" y="1998857"/>
            <a:ext cx="10740044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next lesson: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Unit 2: Healthy living - Lesson 1: Getting started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46" y="3594855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2750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398BF8-54AD-4EB5-AE36-BE9B15D6DF65}"/>
              </a:ext>
            </a:extLst>
          </p:cNvPr>
          <p:cNvGrpSpPr/>
          <p:nvPr/>
        </p:nvGrpSpPr>
        <p:grpSpPr>
          <a:xfrm>
            <a:off x="1921693" y="2409276"/>
            <a:ext cx="8706809" cy="4286241"/>
            <a:chOff x="2351421" y="1548141"/>
            <a:chExt cx="8706809" cy="428624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B92F8-46E2-4AFB-90B7-C05BE03F6AFC}"/>
                </a:ext>
              </a:extLst>
            </p:cNvPr>
            <p:cNvSpPr/>
            <p:nvPr/>
          </p:nvSpPr>
          <p:spPr>
            <a:xfrm>
              <a:off x="2351421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Words related to hobbies</a:t>
              </a:r>
            </a:p>
          </p:txBody>
        </p:sp>
        <p:sp>
          <p:nvSpPr>
            <p:cNvPr id="19" name="Shape 18">
              <a:extLst>
                <a:ext uri="{FF2B5EF4-FFF2-40B4-BE49-F238E27FC236}">
                  <a16:creationId xmlns:a16="http://schemas.microsoft.com/office/drawing/2014/main" id="{C6E6BF69-2F78-4294-9C49-A9D59E9F6E00}"/>
                </a:ext>
              </a:extLst>
            </p:cNvPr>
            <p:cNvSpPr/>
            <p:nvPr/>
          </p:nvSpPr>
          <p:spPr>
            <a:xfrm>
              <a:off x="3743102" y="3307219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024489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38B831-37CB-48FA-A402-4C24769391F9}"/>
                </a:ext>
              </a:extLst>
            </p:cNvPr>
            <p:cNvSpPr/>
            <p:nvPr/>
          </p:nvSpPr>
          <p:spPr>
            <a:xfrm>
              <a:off x="2890644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Vocabulary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E38814-8D6D-4FCA-9120-6A21B2F2C56C}"/>
                </a:ext>
              </a:extLst>
            </p:cNvPr>
            <p:cNvSpPr/>
            <p:nvPr/>
          </p:nvSpPr>
          <p:spPr>
            <a:xfrm>
              <a:off x="5356767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The Present Simple Tense</a:t>
              </a:r>
            </a:p>
          </p:txBody>
        </p:sp>
        <p:sp>
          <p:nvSpPr>
            <p:cNvPr id="22" name="Arrow: Circular 21">
              <a:extLst>
                <a:ext uri="{FF2B5EF4-FFF2-40B4-BE49-F238E27FC236}">
                  <a16:creationId xmlns:a16="http://schemas.microsoft.com/office/drawing/2014/main" id="{8D86171F-DE82-40D4-854E-5898389FF7E5}"/>
                </a:ext>
              </a:extLst>
            </p:cNvPr>
            <p:cNvSpPr/>
            <p:nvPr/>
          </p:nvSpPr>
          <p:spPr>
            <a:xfrm>
              <a:off x="6728228" y="1548141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257551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83AF46A-73DD-4428-97E9-584CD219CB5B}"/>
                </a:ext>
              </a:extLst>
            </p:cNvPr>
            <p:cNvSpPr/>
            <p:nvPr/>
          </p:nvSpPr>
          <p:spPr>
            <a:xfrm>
              <a:off x="5895990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9503E63-B3C3-464A-8886-9097676E5206}"/>
                </a:ext>
              </a:extLst>
            </p:cNvPr>
            <p:cNvSpPr/>
            <p:nvPr/>
          </p:nvSpPr>
          <p:spPr>
            <a:xfrm>
              <a:off x="8362113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Hobby Posters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17205F-5990-49E0-9304-C84435AB074C}"/>
                </a:ext>
              </a:extLst>
            </p:cNvPr>
            <p:cNvSpPr/>
            <p:nvPr/>
          </p:nvSpPr>
          <p:spPr>
            <a:xfrm>
              <a:off x="8901337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1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71049" y="120408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1" y="24098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0615" y="3998373"/>
            <a:ext cx="1884202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98147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459396" cy="6247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Guessing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sentences with appropriate hobbies.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Write true sentences about you and your family members.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4816" y="1531624"/>
            <a:ext cx="1343272" cy="8781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2717" y="2737501"/>
            <a:ext cx="1310005" cy="12608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54817" y="4326075"/>
            <a:ext cx="1343271" cy="6554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70615" y="5936242"/>
            <a:ext cx="1884201" cy="65407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612717" y="5309180"/>
            <a:ext cx="1310005" cy="62706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1" y="589086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5090339"/>
            <a:ext cx="5465179" cy="68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Hobby </a:t>
            </a:r>
            <a:r>
              <a:rPr lang="en-GB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posters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present simple form of each verb to complete the passage.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Change </a:t>
            </a:r>
            <a:r>
              <a:rPr lang="en-US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sentences into questions and negative ones.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874816" y="123141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459396" cy="6247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Guessing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3" name="Picture 2" descr="Temi Store - Guessing Game">
            <a:extLst>
              <a:ext uri="{FF2B5EF4-FFF2-40B4-BE49-F238E27FC236}">
                <a16:creationId xmlns:a16="http://schemas.microsoft.com/office/drawing/2014/main" id="{EED231F4-553F-4EA6-91FC-05BFFF8F8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5" y="2737051"/>
            <a:ext cx="3603955" cy="288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562B610-130C-41D3-B702-2460C76F03B4}"/>
              </a:ext>
            </a:extLst>
          </p:cNvPr>
          <p:cNvSpPr/>
          <p:nvPr/>
        </p:nvSpPr>
        <p:spPr>
          <a:xfrm>
            <a:off x="5541388" y="2384172"/>
            <a:ext cx="640465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revise the vocabulary related to the topic and lead in the next part of the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lesson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enhance Ss’ skills of cooperating with team </a:t>
            </a:r>
            <a:r>
              <a:rPr lang="vi-VN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51187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1082937"/>
            <a:ext cx="6091008" cy="6858000"/>
            <a:chOff x="305" y="-369"/>
            <a:chExt cx="6091008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FDF602-C8A5-4D95-851F-3173E34756E5}"/>
              </a:ext>
            </a:extLst>
          </p:cNvPr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1C6730-2BE3-43AA-92B4-F4C95EAF94C7}"/>
              </a:ext>
            </a:extLst>
          </p:cNvPr>
          <p:cNvSpPr txBox="1"/>
          <p:nvPr/>
        </p:nvSpPr>
        <p:spPr>
          <a:xfrm>
            <a:off x="6095054" y="2166612"/>
            <a:ext cx="609694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 play the game in </a:t>
            </a:r>
            <a:r>
              <a:rPr lang="en-US" sz="2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 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big </a:t>
            </a:r>
            <a:r>
              <a:rPr lang="en-US" sz="2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groups.</a:t>
            </a:r>
            <a:endParaRPr lang="en-US" sz="2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ake turns to think of a hobby for your partner to </a:t>
            </a:r>
            <a:r>
              <a:rPr lang="en-US" sz="2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guess.</a:t>
            </a:r>
            <a:endParaRPr lang="en-US" sz="2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Your partner can ask up to 10 yes / no </a:t>
            </a:r>
            <a:r>
              <a:rPr lang="en-US" sz="2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questions.</a:t>
            </a:r>
            <a:endParaRPr lang="en-US" sz="2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 can only answer with </a:t>
            </a:r>
            <a:r>
              <a:rPr lang="en-US" sz="2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</a:t>
            </a:r>
            <a:r>
              <a:rPr lang="en-US" sz="26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Yes</a:t>
            </a:r>
            <a:r>
              <a:rPr lang="en-US" sz="2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 </a:t>
            </a:r>
            <a:r>
              <a:rPr lang="en-US" sz="26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</a:t>
            </a:r>
            <a:r>
              <a:rPr lang="en-US" sz="2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5774C5-078F-4E46-AB50-B756155ABDA6}"/>
              </a:ext>
            </a:extLst>
          </p:cNvPr>
          <p:cNvSpPr txBox="1"/>
          <p:nvPr/>
        </p:nvSpPr>
        <p:spPr>
          <a:xfrm>
            <a:off x="609195" y="3027548"/>
            <a:ext cx="41928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have a lot of bottles, dolls or stamps. </a:t>
            </a:r>
          </a:p>
          <a:p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my hobby?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03AE48-20CA-4074-96B1-FBF31708360A}"/>
              </a:ext>
            </a:extLst>
          </p:cNvPr>
          <p:cNvSpPr txBox="1"/>
          <p:nvPr/>
        </p:nvSpPr>
        <p:spPr>
          <a:xfrm>
            <a:off x="988336" y="4726039"/>
            <a:ext cx="3625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COLLECTING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71049" y="120408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1" y="24098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459396" cy="6247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Guessing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sentences with appropriate hobbies.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Write true sentences about you and your family members.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4816" y="1531624"/>
            <a:ext cx="1343272" cy="8781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1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293C4A9C-D8C9-4567-A97B-796B0C994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569" y="3864234"/>
            <a:ext cx="6039502" cy="30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CAAA2D-454C-4CD5-9113-059ED27D7E49}"/>
              </a:ext>
            </a:extLst>
          </p:cNvPr>
          <p:cNvSpPr txBox="1"/>
          <p:nvPr/>
        </p:nvSpPr>
        <p:spPr>
          <a:xfrm>
            <a:off x="359284" y="1962833"/>
            <a:ext cx="118327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smtClean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smtClean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have a lot of coins from different countries. My hobby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is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judo and goes to the judo club every weekend. Her hobby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is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making models of small cars and planes. His hobby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is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sister spends one hour in the garden every day. Her hobby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is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i="0" dirty="0">
                <a:effectLst/>
                <a:latin typeface="ChronicaPro-Bold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inh is a good footballer. He plays football with his friends every day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. </a:t>
            </a:r>
            <a:endParaRPr lang="en-US" sz="2400" b="0" i="0" smtClean="0">
              <a:solidFill>
                <a:srgbClr val="242021"/>
              </a:solidFill>
              <a:effectLst/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His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hobby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is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smtClean="0"/>
              <a:t> 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33E9F7-3BFF-45B1-BD3B-B47FB441E644}"/>
              </a:ext>
            </a:extLst>
          </p:cNvPr>
          <p:cNvSpPr txBox="1"/>
          <p:nvPr/>
        </p:nvSpPr>
        <p:spPr>
          <a:xfrm>
            <a:off x="8540849" y="2055669"/>
            <a:ext cx="230155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collecting coins 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1C04B3-8E1C-4380-9824-546B5867197C}"/>
              </a:ext>
            </a:extLst>
          </p:cNvPr>
          <p:cNvSpPr txBox="1"/>
          <p:nvPr/>
        </p:nvSpPr>
        <p:spPr>
          <a:xfrm>
            <a:off x="10313208" y="2601563"/>
            <a:ext cx="17479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doing judo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CA82C3-47E4-445D-B9EC-90A6942345D5}"/>
              </a:ext>
            </a:extLst>
          </p:cNvPr>
          <p:cNvSpPr txBox="1"/>
          <p:nvPr/>
        </p:nvSpPr>
        <p:spPr>
          <a:xfrm>
            <a:off x="9485438" y="3147457"/>
            <a:ext cx="22717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making models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40EAE6-B224-4FB2-B3BE-22508E45781E}"/>
              </a:ext>
            </a:extLst>
          </p:cNvPr>
          <p:cNvSpPr txBox="1"/>
          <p:nvPr/>
        </p:nvSpPr>
        <p:spPr>
          <a:xfrm>
            <a:off x="9888608" y="3699283"/>
            <a:ext cx="17479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gardening 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0756DA-203E-4F40-8A0F-303308D5125D}"/>
              </a:ext>
            </a:extLst>
          </p:cNvPr>
          <p:cNvSpPr txBox="1"/>
          <p:nvPr/>
        </p:nvSpPr>
        <p:spPr>
          <a:xfrm>
            <a:off x="2444850" y="4774668"/>
            <a:ext cx="23450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playing football</a:t>
            </a:r>
            <a:endParaRPr lang="en-US" sz="2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3631" y="1378058"/>
            <a:ext cx="1062851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true sentences about you and your family members.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09A58-6048-415A-A51E-63C36378C029}"/>
              </a:ext>
            </a:extLst>
          </p:cNvPr>
          <p:cNvSpPr txBox="1"/>
          <p:nvPr/>
        </p:nvSpPr>
        <p:spPr>
          <a:xfrm>
            <a:off x="539852" y="2065473"/>
            <a:ext cx="7321420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like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dad enjoys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mum doesn’t like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grandmother loves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grandfather hates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FE4D6-FD85-4ECA-99D0-8BC46C1F8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421" y="1913754"/>
            <a:ext cx="3003850" cy="2687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158E15-8749-4D51-B1C4-D8D053C91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1735">
            <a:off x="9583098" y="4148638"/>
            <a:ext cx="2303225" cy="2440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17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3133</TotalTime>
  <Words>910</Words>
  <Application>Microsoft Office PowerPoint</Application>
  <PresentationFormat>Widescreen</PresentationFormat>
  <Paragraphs>161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Adobe Gothic Std B</vt:lpstr>
      <vt:lpstr>Arial</vt:lpstr>
      <vt:lpstr>Calibri</vt:lpstr>
      <vt:lpstr>Calibri (Body)</vt:lpstr>
      <vt:lpstr>Calibri Light</vt:lpstr>
      <vt:lpstr>Cambria</vt:lpstr>
      <vt:lpstr>ChronicaPro-Bold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EDIBOOKS</cp:lastModifiedBy>
  <cp:revision>184</cp:revision>
  <dcterms:created xsi:type="dcterms:W3CDTF">2020-12-09T02:04:09Z</dcterms:created>
  <dcterms:modified xsi:type="dcterms:W3CDTF">2022-04-08T02:48:37Z</dcterms:modified>
</cp:coreProperties>
</file>