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9" r:id="rId1"/>
    <p:sldMasterId id="2147483697" r:id="rId2"/>
  </p:sldMasterIdLst>
  <p:notesMasterIdLst>
    <p:notesMasterId r:id="rId76"/>
  </p:notesMasterIdLst>
  <p:sldIdLst>
    <p:sldId id="302" r:id="rId3"/>
    <p:sldId id="292" r:id="rId4"/>
    <p:sldId id="303" r:id="rId5"/>
    <p:sldId id="304" r:id="rId6"/>
    <p:sldId id="306" r:id="rId7"/>
    <p:sldId id="305" r:id="rId8"/>
    <p:sldId id="308" r:id="rId9"/>
    <p:sldId id="309" r:id="rId10"/>
    <p:sldId id="310" r:id="rId11"/>
    <p:sldId id="311" r:id="rId12"/>
    <p:sldId id="312" r:id="rId13"/>
    <p:sldId id="313" r:id="rId14"/>
    <p:sldId id="314" r:id="rId15"/>
    <p:sldId id="315" r:id="rId16"/>
    <p:sldId id="390" r:id="rId17"/>
    <p:sldId id="321" r:id="rId18"/>
    <p:sldId id="322" r:id="rId19"/>
    <p:sldId id="316" r:id="rId20"/>
    <p:sldId id="320" r:id="rId21"/>
    <p:sldId id="340" r:id="rId22"/>
    <p:sldId id="323" r:id="rId23"/>
    <p:sldId id="319" r:id="rId24"/>
    <p:sldId id="318" r:id="rId25"/>
    <p:sldId id="324" r:id="rId26"/>
    <p:sldId id="325" r:id="rId27"/>
    <p:sldId id="327" r:id="rId28"/>
    <p:sldId id="391" r:id="rId29"/>
    <p:sldId id="326" r:id="rId30"/>
    <p:sldId id="332" r:id="rId31"/>
    <p:sldId id="333" r:id="rId32"/>
    <p:sldId id="334" r:id="rId33"/>
    <p:sldId id="330" r:id="rId34"/>
    <p:sldId id="331" r:id="rId35"/>
    <p:sldId id="336" r:id="rId36"/>
    <p:sldId id="335" r:id="rId37"/>
    <p:sldId id="337" r:id="rId38"/>
    <p:sldId id="342" r:id="rId39"/>
    <p:sldId id="339" r:id="rId40"/>
    <p:sldId id="344" r:id="rId41"/>
    <p:sldId id="338" r:id="rId42"/>
    <p:sldId id="345" r:id="rId43"/>
    <p:sldId id="328" r:id="rId44"/>
    <p:sldId id="348" r:id="rId45"/>
    <p:sldId id="347" r:id="rId46"/>
    <p:sldId id="346" r:id="rId47"/>
    <p:sldId id="351" r:id="rId48"/>
    <p:sldId id="349" r:id="rId49"/>
    <p:sldId id="350" r:id="rId50"/>
    <p:sldId id="353" r:id="rId51"/>
    <p:sldId id="352" r:id="rId52"/>
    <p:sldId id="354" r:id="rId53"/>
    <p:sldId id="373" r:id="rId54"/>
    <p:sldId id="355" r:id="rId55"/>
    <p:sldId id="374" r:id="rId56"/>
    <p:sldId id="368" r:id="rId57"/>
    <p:sldId id="359" r:id="rId58"/>
    <p:sldId id="365" r:id="rId59"/>
    <p:sldId id="361" r:id="rId60"/>
    <p:sldId id="369" r:id="rId61"/>
    <p:sldId id="371" r:id="rId62"/>
    <p:sldId id="372" r:id="rId63"/>
    <p:sldId id="375" r:id="rId64"/>
    <p:sldId id="376" r:id="rId65"/>
    <p:sldId id="357" r:id="rId66"/>
    <p:sldId id="377" r:id="rId67"/>
    <p:sldId id="378" r:id="rId68"/>
    <p:sldId id="382" r:id="rId69"/>
    <p:sldId id="383" r:id="rId70"/>
    <p:sldId id="379" r:id="rId71"/>
    <p:sldId id="385" r:id="rId72"/>
    <p:sldId id="386" r:id="rId73"/>
    <p:sldId id="388" r:id="rId74"/>
    <p:sldId id="389" r:id="rId7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54">
          <p15:clr>
            <a:srgbClr val="A4A3A4"/>
          </p15:clr>
        </p15:guide>
        <p15:guide id="2" pos="285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CC"/>
    <a:srgbClr val="CCCCFF"/>
    <a:srgbClr val="CCECFF"/>
    <a:srgbClr val="CCFFCC"/>
    <a:srgbClr val="FF0066"/>
    <a:srgbClr val="FFCCFF"/>
    <a:srgbClr val="660066"/>
    <a:srgbClr val="FFFF99"/>
    <a:srgbClr val="CCFF66"/>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4" d="100"/>
          <a:sy n="64" d="100"/>
        </p:scale>
        <p:origin x="1482" y="72"/>
      </p:cViewPr>
      <p:guideLst>
        <p:guide orient="horz" pos="2154"/>
        <p:guide pos="285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D75DF8D8-32EC-4E8C-AC63-541101E4F168}" type="datetimeFigureOut">
              <a:rPr lang="en-US"/>
              <a:pPr>
                <a:defRPr/>
              </a:pPr>
              <a:t>10/16/2024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29D25979-F9FD-4023-AD21-543B66CD05BF}" type="slidenum">
              <a:rPr lang="en-US"/>
              <a:pPr>
                <a:defRPr/>
              </a:pPr>
              <a:t>‹#›</a:t>
            </a:fld>
            <a:endParaRPr lang="en-US"/>
          </a:p>
        </p:txBody>
      </p:sp>
    </p:spTree>
    <p:extLst>
      <p:ext uri="{BB962C8B-B14F-4D97-AF65-F5344CB8AC3E}">
        <p14:creationId xmlns:p14="http://schemas.microsoft.com/office/powerpoint/2010/main" val="10281547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F374F3B-C54F-4A52-8EC4-50EB72E31A9B}" type="slidenum">
              <a:rPr lang="en-US" smtClean="0">
                <a:solidFill>
                  <a:prstClr val="black"/>
                </a:solidFill>
              </a:rPr>
              <a:pPr eaLnBrk="1" hangingPunct="1"/>
              <a:t>2</a:t>
            </a:fld>
            <a:endParaRPr lang="en-US">
              <a:solidFill>
                <a:prstClr val="black"/>
              </a:solidFill>
            </a:endParaRPr>
          </a:p>
        </p:txBody>
      </p:sp>
      <p:sp>
        <p:nvSpPr>
          <p:cNvPr id="153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atin typeface="Calibri" pitchFamily="34" charset="0"/>
            </a:endParaRPr>
          </a:p>
        </p:txBody>
      </p:sp>
    </p:spTree>
    <p:extLst>
      <p:ext uri="{BB962C8B-B14F-4D97-AF65-F5344CB8AC3E}">
        <p14:creationId xmlns:p14="http://schemas.microsoft.com/office/powerpoint/2010/main" val="3655572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F374F3B-C54F-4A52-8EC4-50EB72E31A9B}" type="slidenum">
              <a:rPr lang="en-US" smtClean="0">
                <a:solidFill>
                  <a:prstClr val="black"/>
                </a:solidFill>
              </a:rPr>
              <a:pPr eaLnBrk="1" hangingPunct="1"/>
              <a:t>15</a:t>
            </a:fld>
            <a:endParaRPr lang="en-US">
              <a:solidFill>
                <a:prstClr val="black"/>
              </a:solidFill>
            </a:endParaRPr>
          </a:p>
        </p:txBody>
      </p:sp>
      <p:sp>
        <p:nvSpPr>
          <p:cNvPr id="153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atin typeface="Calibri" pitchFamily="34" charset="0"/>
            </a:endParaRPr>
          </a:p>
        </p:txBody>
      </p:sp>
    </p:spTree>
    <p:extLst>
      <p:ext uri="{BB962C8B-B14F-4D97-AF65-F5344CB8AC3E}">
        <p14:creationId xmlns:p14="http://schemas.microsoft.com/office/powerpoint/2010/main" val="4140605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7C1700-0B61-4F0A-AC33-BA49A83BED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8267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8F1EE6-4D7C-482B-8374-5304ECBA24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2504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AF3034-5CD6-451C-A914-6AD6AAB556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2415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vi-VN"/>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1CAE042-679D-47B8-9E60-1825B01129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97299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vi-VN"/>
          </a:p>
        </p:txBody>
      </p:sp>
      <p:sp>
        <p:nvSpPr>
          <p:cNvPr id="3" name="Table Placeholder 2"/>
          <p:cNvSpPr>
            <a:spLocks noGrp="1"/>
          </p:cNvSpPr>
          <p:nvPr>
            <p:ph type="tbl" idx="1"/>
          </p:nvPr>
        </p:nvSpPr>
        <p:spPr>
          <a:xfrm>
            <a:off x="457200" y="1600200"/>
            <a:ext cx="8229600" cy="4525963"/>
          </a:xfrm>
        </p:spPr>
        <p:txBody>
          <a:bodyPr/>
          <a:lstStyle/>
          <a:p>
            <a:pPr lvl="0"/>
            <a:endParaRPr lang="vi-VN"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4BA37E-7641-453F-B5CE-BF8EA6D89A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4926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10/16/2024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76337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10/16/2024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46816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10/16/2024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8344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10/16/2024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04007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10/16/2024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8309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10/16/2024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1151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3D5B65-3A4C-4A9B-A869-B6B8772E12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0746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10/16/2024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15586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10/16/2024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94383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10/16/2024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12478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10/16/2024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49037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10/16/2024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7492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D0A9C0-83E0-4906-B8D5-DBD8FB90FB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1561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F5F85F-4B31-4AC3-8C50-C81E83173A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6115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2F70142-665C-4059-9CDE-11F19C19B4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5198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FF1EE7B-8705-4D65-B5F5-52B4FBC5CA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5192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BD372DB-6BB7-444B-ADEE-89D3B0A2B7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8154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566F7B-03EF-4890-8B8E-7A478C06F2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4985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715326-601E-4DCA-954F-3F6BA6C317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3631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Arial" pitchFamily="34" charset="0"/>
                <a:cs typeface="Arial" pitchFamily="34"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Arial" pitchFamily="34"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atin typeface="Arial" pitchFamily="34" charset="0"/>
                <a:cs typeface="Arial" pitchFamily="34" charset="0"/>
              </a:defRPr>
            </a:lvl1pPr>
          </a:lstStyle>
          <a:p>
            <a:pPr>
              <a:defRPr/>
            </a:pPr>
            <a:fld id="{FF5C97C0-6245-4F16-88BF-8D7B18AA67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29566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E8AFF1FC-8BB6-4DBB-9940-F696B5579502}" type="datetimeFigureOut">
              <a:rPr lang="en-US" smtClean="0">
                <a:solidFill>
                  <a:prstClr val="black">
                    <a:tint val="75000"/>
                  </a:prstClr>
                </a:solidFill>
                <a:latin typeface="Calibri"/>
                <a:cs typeface="+mn-cs"/>
              </a:rPr>
              <a:pPr fontAlgn="auto">
                <a:spcBef>
                  <a:spcPts val="0"/>
                </a:spcBef>
                <a:spcAft>
                  <a:spcPts val="0"/>
                </a:spcAft>
              </a:pPr>
              <a:t>10/16/2024</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8416283F-E79A-4174-97F4-305C981B4A88}" type="slidenum">
              <a:rPr lang="en-US" smtClean="0">
                <a:solidFill>
                  <a:prstClr val="black">
                    <a:tint val="75000"/>
                  </a:prstClr>
                </a:solidFill>
                <a:latin typeface="Calibri"/>
                <a:cs typeface="+mn-cs"/>
              </a:rPr>
              <a:pPr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94375812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IỚI THIỆU VỀ MENĐEN VÀ QLD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3528" y="1412776"/>
            <a:ext cx="8640960" cy="4587974"/>
          </a:xfrm>
          <a:prstGeom prst="rect">
            <a:avLst/>
          </a:prstGeom>
        </p:spPr>
      </p:pic>
      <p:sp>
        <p:nvSpPr>
          <p:cNvPr id="5" name="Rectangle 3"/>
          <p:cNvSpPr txBox="1">
            <a:spLocks noChangeArrowheads="1"/>
          </p:cNvSpPr>
          <p:nvPr/>
        </p:nvSpPr>
        <p:spPr bwMode="auto">
          <a:xfrm>
            <a:off x="3851920" y="157492"/>
            <a:ext cx="2376264"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buFontTx/>
              <a:buNone/>
            </a:pPr>
            <a:r>
              <a:rPr lang="en-US" sz="2800" b="1" kern="0" dirty="0" err="1">
                <a:solidFill>
                  <a:srgbClr val="FF0000"/>
                </a:solidFill>
                <a:latin typeface="Times New Roman" panose="02020603050405020304" pitchFamily="18" charset="0"/>
                <a:cs typeface="Times New Roman" pitchFamily="18" charset="0"/>
              </a:rPr>
              <a:t>KHỞI</a:t>
            </a:r>
            <a:r>
              <a:rPr lang="en-US" sz="2800" b="1" kern="0" dirty="0">
                <a:solidFill>
                  <a:srgbClr val="FF0000"/>
                </a:solidFill>
                <a:latin typeface="Times New Roman" panose="02020603050405020304" pitchFamily="18" charset="0"/>
                <a:cs typeface="Times New Roman" pitchFamily="18" charset="0"/>
              </a:rPr>
              <a:t> </a:t>
            </a:r>
            <a:r>
              <a:rPr lang="en-US" sz="2800" b="1" kern="0" dirty="0" err="1">
                <a:solidFill>
                  <a:srgbClr val="FF0000"/>
                </a:solidFill>
                <a:latin typeface="Times New Roman" panose="02020603050405020304" pitchFamily="18" charset="0"/>
                <a:cs typeface="Times New Roman" pitchFamily="18" charset="0"/>
              </a:rPr>
              <a:t>ĐỘNG</a:t>
            </a:r>
            <a:endParaRPr lang="en-US" sz="2800" b="1" kern="0" dirty="0">
              <a:solidFill>
                <a:srgbClr val="FF0000"/>
              </a:solidFill>
              <a:latin typeface="Times New Roman" pitchFamily="18" charset="0"/>
              <a:cs typeface="Times New Roman" pitchFamily="18" charset="0"/>
            </a:endParaRPr>
          </a:p>
        </p:txBody>
      </p:sp>
      <p:sp>
        <p:nvSpPr>
          <p:cNvPr id="6" name="Rectangle 3"/>
          <p:cNvSpPr txBox="1">
            <a:spLocks noChangeArrowheads="1"/>
          </p:cNvSpPr>
          <p:nvPr/>
        </p:nvSpPr>
        <p:spPr bwMode="auto">
          <a:xfrm>
            <a:off x="1691680" y="742851"/>
            <a:ext cx="864096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buFontTx/>
              <a:buNone/>
            </a:pPr>
            <a:r>
              <a:rPr lang="en-US" sz="2400" b="1" kern="0" dirty="0" err="1">
                <a:solidFill>
                  <a:srgbClr val="000099"/>
                </a:solidFill>
                <a:latin typeface="Times New Roman" pitchFamily="18" charset="0"/>
                <a:cs typeface="Times New Roman" pitchFamily="18" charset="0"/>
              </a:rPr>
              <a:t>Xem</a:t>
            </a:r>
            <a:r>
              <a:rPr lang="en-US" sz="2400" b="1" kern="0" dirty="0">
                <a:solidFill>
                  <a:srgbClr val="000099"/>
                </a:solidFill>
                <a:latin typeface="Times New Roman" pitchFamily="18" charset="0"/>
                <a:cs typeface="Times New Roman" pitchFamily="18" charset="0"/>
              </a:rPr>
              <a:t> video </a:t>
            </a:r>
            <a:r>
              <a:rPr lang="en-US" sz="2400" b="1" kern="0" dirty="0" err="1">
                <a:solidFill>
                  <a:srgbClr val="000099"/>
                </a:solidFill>
                <a:latin typeface="Times New Roman" pitchFamily="18" charset="0"/>
                <a:cs typeface="Times New Roman" pitchFamily="18" charset="0"/>
              </a:rPr>
              <a:t>và</a:t>
            </a:r>
            <a:r>
              <a:rPr lang="en-US" sz="2400" b="1" kern="0" dirty="0">
                <a:solidFill>
                  <a:srgbClr val="000099"/>
                </a:solidFill>
                <a:latin typeface="Times New Roman" pitchFamily="18" charset="0"/>
                <a:cs typeface="Times New Roman" pitchFamily="18" charset="0"/>
              </a:rPr>
              <a:t> </a:t>
            </a:r>
            <a:r>
              <a:rPr lang="en-US" sz="2400" b="1" kern="0" dirty="0" err="1">
                <a:solidFill>
                  <a:srgbClr val="000099"/>
                </a:solidFill>
                <a:latin typeface="Times New Roman" pitchFamily="18" charset="0"/>
                <a:cs typeface="Times New Roman" pitchFamily="18" charset="0"/>
              </a:rPr>
              <a:t>đoán</a:t>
            </a:r>
            <a:r>
              <a:rPr lang="en-US" sz="2400" b="1" kern="0" dirty="0">
                <a:solidFill>
                  <a:srgbClr val="000099"/>
                </a:solidFill>
                <a:latin typeface="Times New Roman" pitchFamily="18" charset="0"/>
                <a:cs typeface="Times New Roman" pitchFamily="18" charset="0"/>
              </a:rPr>
              <a:t> </a:t>
            </a:r>
            <a:r>
              <a:rPr lang="en-US" sz="2400" b="1" kern="0" dirty="0" err="1">
                <a:solidFill>
                  <a:srgbClr val="000099"/>
                </a:solidFill>
                <a:latin typeface="Times New Roman" pitchFamily="18" charset="0"/>
                <a:cs typeface="Times New Roman" pitchFamily="18" charset="0"/>
              </a:rPr>
              <a:t>nội</a:t>
            </a:r>
            <a:r>
              <a:rPr lang="en-US" sz="2400" b="1" kern="0" dirty="0">
                <a:solidFill>
                  <a:srgbClr val="000099"/>
                </a:solidFill>
                <a:latin typeface="Times New Roman" pitchFamily="18" charset="0"/>
                <a:cs typeface="Times New Roman" pitchFamily="18" charset="0"/>
              </a:rPr>
              <a:t> dung </a:t>
            </a:r>
            <a:r>
              <a:rPr lang="en-US" sz="2400" b="1" kern="0" dirty="0" err="1">
                <a:solidFill>
                  <a:srgbClr val="000099"/>
                </a:solidFill>
                <a:latin typeface="Times New Roman" pitchFamily="18" charset="0"/>
                <a:cs typeface="Times New Roman" pitchFamily="18" charset="0"/>
              </a:rPr>
              <a:t>bài</a:t>
            </a:r>
            <a:r>
              <a:rPr lang="en-US" sz="2400" b="1" kern="0" dirty="0">
                <a:solidFill>
                  <a:srgbClr val="000099"/>
                </a:solidFill>
                <a:latin typeface="Times New Roman" pitchFamily="18" charset="0"/>
                <a:cs typeface="Times New Roman" pitchFamily="18" charset="0"/>
              </a:rPr>
              <a:t> </a:t>
            </a:r>
            <a:r>
              <a:rPr lang="en-US" sz="2400" b="1" kern="0" dirty="0" err="1">
                <a:solidFill>
                  <a:srgbClr val="000099"/>
                </a:solidFill>
                <a:latin typeface="Times New Roman" pitchFamily="18" charset="0"/>
                <a:cs typeface="Times New Roman" pitchFamily="18" charset="0"/>
              </a:rPr>
              <a:t>học</a:t>
            </a:r>
            <a:r>
              <a:rPr lang="en-US" sz="2400" b="1" kern="0" dirty="0">
                <a:solidFill>
                  <a:srgbClr val="000099"/>
                </a:solidFill>
                <a:latin typeface="Times New Roman" pitchFamily="18" charset="0"/>
                <a:cs typeface="Times New Roman" pitchFamily="18" charset="0"/>
              </a:rPr>
              <a:t> </a:t>
            </a:r>
            <a:r>
              <a:rPr lang="en-US" sz="2400" b="1" kern="0" dirty="0" err="1">
                <a:solidFill>
                  <a:srgbClr val="000099"/>
                </a:solidFill>
                <a:latin typeface="Times New Roman" pitchFamily="18" charset="0"/>
                <a:cs typeface="Times New Roman" pitchFamily="18" charset="0"/>
              </a:rPr>
              <a:t>hôm</a:t>
            </a:r>
            <a:r>
              <a:rPr lang="en-US" sz="2400" b="1" kern="0" dirty="0">
                <a:solidFill>
                  <a:srgbClr val="000099"/>
                </a:solidFill>
                <a:latin typeface="Times New Roman" pitchFamily="18" charset="0"/>
                <a:cs typeface="Times New Roman" pitchFamily="18" charset="0"/>
              </a:rPr>
              <a:t> nay?</a:t>
            </a:r>
          </a:p>
        </p:txBody>
      </p:sp>
    </p:spTree>
    <p:extLst>
      <p:ext uri="{BB962C8B-B14F-4D97-AF65-F5344CB8AC3E}">
        <p14:creationId xmlns:p14="http://schemas.microsoft.com/office/powerpoint/2010/main" val="27668785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475706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1285875"/>
            <a:ext cx="5715000" cy="4286250"/>
          </a:xfrm>
          <a:prstGeom prst="rect">
            <a:avLst/>
          </a:prstGeom>
        </p:spPr>
      </p:pic>
      <p:sp>
        <p:nvSpPr>
          <p:cNvPr id="12" name="Snip Diagonal Corner Rectangle 11"/>
          <p:cNvSpPr/>
          <p:nvPr/>
        </p:nvSpPr>
        <p:spPr>
          <a:xfrm>
            <a:off x="227863" y="1285875"/>
            <a:ext cx="8736626" cy="1824441"/>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vi-VN" sz="3200" b="1" dirty="0">
                <a:solidFill>
                  <a:schemeClr val="tx1"/>
                </a:solidFill>
                <a:latin typeface="+mj-lt"/>
              </a:rPr>
              <a:t>Câu 4. Đậu Hà Lan có đặc điểm gì đặc biệt để được chọn làm đối tượng nghiên cứu trong thí nghiệm của Men</a:t>
            </a:r>
            <a:r>
              <a:rPr lang="en-US" sz="3200" b="1" dirty="0">
                <a:solidFill>
                  <a:schemeClr val="tx1"/>
                </a:solidFill>
                <a:latin typeface="+mj-lt"/>
              </a:rPr>
              <a:t>d</a:t>
            </a:r>
            <a:r>
              <a:rPr lang="vi-VN" sz="3200" b="1" dirty="0">
                <a:solidFill>
                  <a:schemeClr val="tx1"/>
                </a:solidFill>
                <a:latin typeface="+mj-lt"/>
              </a:rPr>
              <a:t>el? </a:t>
            </a:r>
            <a:endParaRPr lang="en-US" sz="3200" b="1" dirty="0">
              <a:solidFill>
                <a:schemeClr val="tx1"/>
              </a:solidFill>
              <a:latin typeface="+mj-lt"/>
            </a:endParaRPr>
          </a:p>
        </p:txBody>
      </p:sp>
      <p:sp>
        <p:nvSpPr>
          <p:cNvPr id="5" name="Rectangle 4"/>
          <p:cNvSpPr/>
          <p:nvPr/>
        </p:nvSpPr>
        <p:spPr>
          <a:xfrm>
            <a:off x="1372413" y="3770749"/>
            <a:ext cx="6655971" cy="243200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vi-VN" sz="3200" b="1" dirty="0">
                <a:solidFill>
                  <a:schemeClr val="tx1"/>
                </a:solidFill>
                <a:latin typeface="+mj-lt"/>
              </a:rPr>
              <a:t>Có nhiều biến dị, tự thụ phấn nghiêm ngặt, hoa lưỡng tính, thời gian sinh trưởng ngắn, số lượng cá thể đời con lớn, có nhiều tính trạng tương phản.</a:t>
            </a:r>
            <a:endParaRPr lang="en-US" sz="3200" b="1" dirty="0">
              <a:solidFill>
                <a:schemeClr val="tx1"/>
              </a:solidFill>
              <a:latin typeface="+mj-lt"/>
            </a:endParaRPr>
          </a:p>
        </p:txBody>
      </p:sp>
      <p:sp>
        <p:nvSpPr>
          <p:cNvPr id="15" name="Rectangle 14"/>
          <p:cNvSpPr/>
          <p:nvPr/>
        </p:nvSpPr>
        <p:spPr>
          <a:xfrm>
            <a:off x="3349296" y="3117377"/>
            <a:ext cx="2445413" cy="623248"/>
          </a:xfrm>
          <a:prstGeom prst="rect">
            <a:avLst/>
          </a:prstGeom>
          <a:noFill/>
        </p:spPr>
        <p:txBody>
          <a:bodyPr wrap="none" lIns="68580" tIns="34290" rIns="68580" bIns="34290">
            <a:spAutoFit/>
          </a:bodyPr>
          <a:lstStyle/>
          <a:p>
            <a:pPr algn="ctr" fontAlgn="auto">
              <a:spcBef>
                <a:spcPts val="0"/>
              </a:spcBef>
              <a:spcAft>
                <a:spcPts val="0"/>
              </a:spcAft>
              <a:defRPr/>
            </a:pPr>
            <a:r>
              <a:rPr lang="vi-VN" sz="3600" b="1" dirty="0">
                <a:solidFill>
                  <a:srgbClr val="FF0000"/>
                </a:solidFill>
                <a:latin typeface="Calibri" panose="020F0502020204030204"/>
                <a:cs typeface="+mn-cs"/>
              </a:rPr>
              <a:t>Một cây bút</a:t>
            </a:r>
            <a:endParaRPr lang="en-US" sz="3600" b="1" dirty="0">
              <a:solidFill>
                <a:srgbClr val="FF0000"/>
              </a:solidFill>
              <a:latin typeface="Calibri" panose="020F0502020204030204"/>
              <a:cs typeface="+mn-cs"/>
            </a:endParaRPr>
          </a:p>
        </p:txBody>
      </p:sp>
    </p:spTree>
    <p:extLst>
      <p:ext uri="{BB962C8B-B14F-4D97-AF65-F5344CB8AC3E}">
        <p14:creationId xmlns:p14="http://schemas.microsoft.com/office/powerpoint/2010/main" val="292579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475706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1285875"/>
            <a:ext cx="5715000" cy="4286250"/>
          </a:xfrm>
          <a:prstGeom prst="rect">
            <a:avLst/>
          </a:prstGeom>
        </p:spPr>
      </p:pic>
      <p:sp>
        <p:nvSpPr>
          <p:cNvPr id="12" name="Snip Diagonal Corner Rectangle 11"/>
          <p:cNvSpPr/>
          <p:nvPr/>
        </p:nvSpPr>
        <p:spPr>
          <a:xfrm>
            <a:off x="1120165" y="1703953"/>
            <a:ext cx="7031864"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vi-VN" sz="3200" b="1" dirty="0">
                <a:solidFill>
                  <a:schemeClr val="tx1"/>
                </a:solidFill>
                <a:latin typeface="+mj-lt"/>
              </a:rPr>
              <a:t>Câu 5. Men</a:t>
            </a:r>
            <a:r>
              <a:rPr lang="en-US" sz="3200" b="1" dirty="0">
                <a:solidFill>
                  <a:schemeClr val="tx1"/>
                </a:solidFill>
                <a:latin typeface="+mj-lt"/>
              </a:rPr>
              <a:t>d</a:t>
            </a:r>
            <a:r>
              <a:rPr lang="vi-VN" sz="3200" b="1" dirty="0">
                <a:solidFill>
                  <a:schemeClr val="tx1"/>
                </a:solidFill>
                <a:latin typeface="+mj-lt"/>
              </a:rPr>
              <a:t>el đã sử dụng phương pháp nghiên cứu nào?</a:t>
            </a:r>
            <a:endParaRPr lang="en-US" sz="3200" b="1" dirty="0">
              <a:solidFill>
                <a:schemeClr val="tx1"/>
              </a:solidFill>
              <a:latin typeface="+mj-lt"/>
            </a:endParaRPr>
          </a:p>
        </p:txBody>
      </p:sp>
      <p:sp>
        <p:nvSpPr>
          <p:cNvPr id="5" name="Rectangle 4"/>
          <p:cNvSpPr/>
          <p:nvPr/>
        </p:nvSpPr>
        <p:spPr>
          <a:xfrm>
            <a:off x="1335139" y="4400679"/>
            <a:ext cx="6601916" cy="1980649"/>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vi-VN" sz="3200" b="1" dirty="0">
                <a:solidFill>
                  <a:schemeClr val="tx1"/>
                </a:solidFill>
                <a:latin typeface="+mj-lt"/>
              </a:rPr>
              <a:t>Lựa chọn đối tượng, tiếp cận thực nghiệm và định lượng, phương pháp lai và phân tích con lai, vận dụng toán xác xuất.</a:t>
            </a:r>
            <a:endParaRPr lang="en-US" sz="3200" b="1" dirty="0">
              <a:solidFill>
                <a:schemeClr val="tx1"/>
              </a:solidFill>
              <a:latin typeface="+mj-lt"/>
            </a:endParaRPr>
          </a:p>
        </p:txBody>
      </p:sp>
      <p:sp>
        <p:nvSpPr>
          <p:cNvPr id="15" name="Rectangle 14"/>
          <p:cNvSpPr/>
          <p:nvPr/>
        </p:nvSpPr>
        <p:spPr>
          <a:xfrm>
            <a:off x="3313964" y="3117377"/>
            <a:ext cx="2516074" cy="623248"/>
          </a:xfrm>
          <a:prstGeom prst="rect">
            <a:avLst/>
          </a:prstGeom>
          <a:noFill/>
        </p:spPr>
        <p:txBody>
          <a:bodyPr wrap="none" lIns="68580" tIns="34290" rIns="68580" bIns="34290">
            <a:spAutoFit/>
          </a:bodyPr>
          <a:lstStyle/>
          <a:p>
            <a:pPr algn="ctr" fontAlgn="auto">
              <a:spcBef>
                <a:spcPts val="0"/>
              </a:spcBef>
              <a:spcAft>
                <a:spcPts val="0"/>
              </a:spcAft>
              <a:defRPr/>
            </a:pPr>
            <a:r>
              <a:rPr lang="vi-VN" sz="3600" b="1" dirty="0">
                <a:solidFill>
                  <a:srgbClr val="FF0000"/>
                </a:solidFill>
                <a:latin typeface="Calibri" panose="020F0502020204030204"/>
                <a:cs typeface="+mn-cs"/>
              </a:rPr>
              <a:t>Một quả táo</a:t>
            </a:r>
            <a:endParaRPr lang="en-US" sz="3600" b="1" dirty="0">
              <a:solidFill>
                <a:srgbClr val="FF0000"/>
              </a:solidFill>
              <a:latin typeface="Calibri" panose="020F0502020204030204"/>
              <a:cs typeface="+mn-cs"/>
            </a:endParaRPr>
          </a:p>
        </p:txBody>
      </p:sp>
    </p:spTree>
    <p:extLst>
      <p:ext uri="{BB962C8B-B14F-4D97-AF65-F5344CB8AC3E}">
        <p14:creationId xmlns:p14="http://schemas.microsoft.com/office/powerpoint/2010/main" val="160387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475706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1285875"/>
            <a:ext cx="5715000" cy="4286250"/>
          </a:xfrm>
          <a:prstGeom prst="rect">
            <a:avLst/>
          </a:prstGeom>
        </p:spPr>
      </p:pic>
      <p:sp>
        <p:nvSpPr>
          <p:cNvPr id="12" name="Snip Diagonal Corner Rectangle 11"/>
          <p:cNvSpPr/>
          <p:nvPr/>
        </p:nvSpPr>
        <p:spPr>
          <a:xfrm>
            <a:off x="1120165" y="1703953"/>
            <a:ext cx="7031864"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vi-VN" sz="3200" b="1" dirty="0">
                <a:solidFill>
                  <a:schemeClr val="tx1"/>
                </a:solidFill>
                <a:latin typeface="+mj-lt"/>
              </a:rPr>
              <a:t>Câu 6. Men</a:t>
            </a:r>
            <a:r>
              <a:rPr lang="en-US" sz="3200" b="1" dirty="0">
                <a:solidFill>
                  <a:schemeClr val="tx1"/>
                </a:solidFill>
                <a:latin typeface="+mj-lt"/>
              </a:rPr>
              <a:t>d</a:t>
            </a:r>
            <a:r>
              <a:rPr lang="vi-VN" sz="3200" b="1" dirty="0">
                <a:solidFill>
                  <a:schemeClr val="tx1"/>
                </a:solidFill>
                <a:latin typeface="+mj-lt"/>
              </a:rPr>
              <a:t>el sử dụng phương pháp nghiên cứu trên để giải thích điều gì?</a:t>
            </a:r>
            <a:endParaRPr lang="en-US" sz="3200" b="1" dirty="0">
              <a:solidFill>
                <a:schemeClr val="tx1"/>
              </a:solidFill>
              <a:latin typeface="+mj-lt"/>
            </a:endParaRPr>
          </a:p>
        </p:txBody>
      </p:sp>
      <p:sp>
        <p:nvSpPr>
          <p:cNvPr id="5" name="Rectangle 4"/>
          <p:cNvSpPr/>
          <p:nvPr/>
        </p:nvSpPr>
        <p:spPr>
          <a:xfrm>
            <a:off x="1588770" y="3964019"/>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vi-VN" sz="3200" b="1" dirty="0">
                <a:solidFill>
                  <a:schemeClr val="tx1"/>
                </a:solidFill>
                <a:latin typeface="+mj-lt"/>
              </a:rPr>
              <a:t>Giải thích sự phân li kiểu hình ở đời con</a:t>
            </a:r>
            <a:endParaRPr lang="en-US" sz="3200" b="1" dirty="0">
              <a:solidFill>
                <a:schemeClr val="tx1"/>
              </a:solidFill>
              <a:latin typeface="+mj-lt"/>
            </a:endParaRPr>
          </a:p>
        </p:txBody>
      </p:sp>
      <p:sp>
        <p:nvSpPr>
          <p:cNvPr id="15" name="Rectangle 14"/>
          <p:cNvSpPr/>
          <p:nvPr/>
        </p:nvSpPr>
        <p:spPr>
          <a:xfrm>
            <a:off x="3156134" y="3117377"/>
            <a:ext cx="2831737" cy="623248"/>
          </a:xfrm>
          <a:prstGeom prst="rect">
            <a:avLst/>
          </a:prstGeom>
          <a:noFill/>
        </p:spPr>
        <p:txBody>
          <a:bodyPr wrap="none" lIns="68580" tIns="34290" rIns="68580" bIns="34290">
            <a:spAutoFit/>
          </a:bodyPr>
          <a:lstStyle/>
          <a:p>
            <a:pPr algn="ctr" fontAlgn="auto">
              <a:spcBef>
                <a:spcPts val="0"/>
              </a:spcBef>
              <a:spcAft>
                <a:spcPts val="0"/>
              </a:spcAft>
              <a:defRPr/>
            </a:pPr>
            <a:r>
              <a:rPr lang="vi-VN" sz="3600" b="1" dirty="0">
                <a:solidFill>
                  <a:srgbClr val="FF0000"/>
                </a:solidFill>
                <a:latin typeface="Calibri" panose="020F0502020204030204"/>
                <a:cs typeface="+mn-cs"/>
              </a:rPr>
              <a:t>Một chiếc kẹo</a:t>
            </a:r>
            <a:endParaRPr lang="en-US" sz="3600" b="1" dirty="0">
              <a:solidFill>
                <a:srgbClr val="FF0000"/>
              </a:solidFill>
              <a:latin typeface="Calibri" panose="020F0502020204030204"/>
              <a:cs typeface="+mn-cs"/>
            </a:endParaRPr>
          </a:p>
        </p:txBody>
      </p:sp>
    </p:spTree>
    <p:extLst>
      <p:ext uri="{BB962C8B-B14F-4D97-AF65-F5344CB8AC3E}">
        <p14:creationId xmlns:p14="http://schemas.microsoft.com/office/powerpoint/2010/main" val="204920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475706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1285875"/>
            <a:ext cx="5715000" cy="4286250"/>
          </a:xfrm>
          <a:prstGeom prst="rect">
            <a:avLst/>
          </a:prstGeom>
        </p:spPr>
      </p:pic>
      <p:sp>
        <p:nvSpPr>
          <p:cNvPr id="12" name="Snip Diagonal Corner Rectangle 11"/>
          <p:cNvSpPr/>
          <p:nvPr/>
        </p:nvSpPr>
        <p:spPr>
          <a:xfrm>
            <a:off x="1120165" y="1703953"/>
            <a:ext cx="7429098"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vi-VN" sz="3200" b="1" dirty="0">
                <a:solidFill>
                  <a:schemeClr val="tx1"/>
                </a:solidFill>
                <a:latin typeface="+mj-lt"/>
              </a:rPr>
              <a:t>Câu 7. Men</a:t>
            </a:r>
            <a:r>
              <a:rPr lang="en-US" sz="3200" b="1" dirty="0">
                <a:solidFill>
                  <a:schemeClr val="tx1"/>
                </a:solidFill>
                <a:latin typeface="Times New Roman" panose="02020603050405020304" pitchFamily="18" charset="0"/>
                <a:cs typeface="Times New Roman" panose="02020603050405020304" pitchFamily="18" charset="0"/>
              </a:rPr>
              <a:t>d</a:t>
            </a:r>
            <a:r>
              <a:rPr lang="vi-VN" sz="3200" b="1" dirty="0">
                <a:solidFill>
                  <a:schemeClr val="tx1"/>
                </a:solidFill>
                <a:latin typeface="+mj-lt"/>
              </a:rPr>
              <a:t>el đã giải thích sự phân li ở đời con như thế nào?</a:t>
            </a:r>
            <a:endParaRPr lang="en-US" sz="3200" b="1" dirty="0">
              <a:solidFill>
                <a:schemeClr val="tx1"/>
              </a:solidFill>
              <a:latin typeface="+mj-lt"/>
            </a:endParaRPr>
          </a:p>
        </p:txBody>
      </p:sp>
      <p:sp>
        <p:nvSpPr>
          <p:cNvPr id="5" name="Rectangle 4"/>
          <p:cNvSpPr/>
          <p:nvPr/>
        </p:nvSpPr>
        <p:spPr>
          <a:xfrm>
            <a:off x="1652866" y="3733303"/>
            <a:ext cx="6303509" cy="2256900"/>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vi-VN" sz="3200" b="1" dirty="0">
                <a:solidFill>
                  <a:schemeClr val="tx1"/>
                </a:solidFill>
                <a:latin typeface="+mj-lt"/>
              </a:rPr>
              <a:t>Bố mẹ truyền cho con những nhân tố riêng biệt gọi là nhân tố di truyền, các nhân tố này không bị mất đi mà giữ nguyên ở thế hệ sau.</a:t>
            </a:r>
            <a:endParaRPr lang="en-US" sz="3200" b="1" dirty="0">
              <a:solidFill>
                <a:schemeClr val="tx1"/>
              </a:solidFill>
              <a:latin typeface="+mj-lt"/>
            </a:endParaRPr>
          </a:p>
        </p:txBody>
      </p:sp>
      <p:sp>
        <p:nvSpPr>
          <p:cNvPr id="15" name="Rectangle 14"/>
          <p:cNvSpPr/>
          <p:nvPr/>
        </p:nvSpPr>
        <p:spPr>
          <a:xfrm>
            <a:off x="2280827" y="3117377"/>
            <a:ext cx="4582345" cy="623248"/>
          </a:xfrm>
          <a:prstGeom prst="rect">
            <a:avLst/>
          </a:prstGeom>
          <a:noFill/>
        </p:spPr>
        <p:txBody>
          <a:bodyPr wrap="none" lIns="68580" tIns="34290" rIns="68580" bIns="34290">
            <a:spAutoFit/>
          </a:bodyPr>
          <a:lstStyle/>
          <a:p>
            <a:pPr algn="ctr" fontAlgn="auto">
              <a:spcBef>
                <a:spcPts val="0"/>
              </a:spcBef>
              <a:spcAft>
                <a:spcPts val="0"/>
              </a:spcAft>
              <a:defRPr/>
            </a:pPr>
            <a:r>
              <a:rPr lang="en-US" sz="3600" b="1">
                <a:solidFill>
                  <a:srgbClr val="FF0000"/>
                </a:solidFill>
                <a:latin typeface="Calibri" panose="020F0502020204030204"/>
                <a:cs typeface="+mn-cs"/>
              </a:rPr>
              <a:t>You are given 4 candies</a:t>
            </a:r>
          </a:p>
        </p:txBody>
      </p:sp>
    </p:spTree>
    <p:extLst>
      <p:ext uri="{BB962C8B-B14F-4D97-AF65-F5344CB8AC3E}">
        <p14:creationId xmlns:p14="http://schemas.microsoft.com/office/powerpoint/2010/main" val="409936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475706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1285875"/>
            <a:ext cx="5715000" cy="4286250"/>
          </a:xfrm>
          <a:prstGeom prst="rect">
            <a:avLst/>
          </a:prstGeom>
        </p:spPr>
      </p:pic>
      <p:sp>
        <p:nvSpPr>
          <p:cNvPr id="12" name="Snip Diagonal Corner Rectangle 11"/>
          <p:cNvSpPr/>
          <p:nvPr/>
        </p:nvSpPr>
        <p:spPr>
          <a:xfrm>
            <a:off x="607514" y="1703953"/>
            <a:ext cx="8026615"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vi-VN" sz="3200" b="1" dirty="0">
                <a:solidFill>
                  <a:schemeClr val="tx1"/>
                </a:solidFill>
                <a:latin typeface="+mj-lt"/>
              </a:rPr>
              <a:t>Câu 8. Men</a:t>
            </a:r>
            <a:r>
              <a:rPr lang="en-US" sz="3200" b="1" dirty="0">
                <a:solidFill>
                  <a:schemeClr val="tx1"/>
                </a:solidFill>
                <a:latin typeface="Times New Roman" panose="02020603050405020304" pitchFamily="18" charset="0"/>
                <a:cs typeface="Times New Roman" panose="02020603050405020304" pitchFamily="18" charset="0"/>
              </a:rPr>
              <a:t>d</a:t>
            </a:r>
            <a:r>
              <a:rPr lang="vi-VN" sz="3200" b="1" dirty="0">
                <a:solidFill>
                  <a:schemeClr val="tx1"/>
                </a:solidFill>
                <a:latin typeface="+mj-lt"/>
              </a:rPr>
              <a:t>el đã đóng góp gì cho di truyền học hiện đại?</a:t>
            </a:r>
            <a:endParaRPr lang="en-US" sz="3200" b="1" dirty="0">
              <a:solidFill>
                <a:schemeClr val="tx1"/>
              </a:solidFill>
              <a:latin typeface="+mj-lt"/>
            </a:endParaRPr>
          </a:p>
        </p:txBody>
      </p:sp>
      <p:sp>
        <p:nvSpPr>
          <p:cNvPr id="5" name="Rectangle 4"/>
          <p:cNvSpPr/>
          <p:nvPr/>
        </p:nvSpPr>
        <p:spPr>
          <a:xfrm>
            <a:off x="1217888" y="3733303"/>
            <a:ext cx="6810496" cy="165407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vi-VN" sz="3200" b="1" dirty="0">
                <a:solidFill>
                  <a:schemeClr val="tx1"/>
                </a:solidFill>
                <a:latin typeface="+mj-lt"/>
              </a:rPr>
              <a:t>Ông đã đưa ra ý tưởng về gene cho nghiên cứu di truyền học hiện đại.</a:t>
            </a:r>
            <a:endParaRPr lang="en-US" sz="3200" b="1" dirty="0">
              <a:solidFill>
                <a:schemeClr val="tx1"/>
              </a:solidFill>
              <a:latin typeface="+mj-lt"/>
            </a:endParaRPr>
          </a:p>
        </p:txBody>
      </p:sp>
      <p:sp>
        <p:nvSpPr>
          <p:cNvPr id="15" name="Rectangle 14"/>
          <p:cNvSpPr/>
          <p:nvPr/>
        </p:nvSpPr>
        <p:spPr>
          <a:xfrm>
            <a:off x="3156134" y="3117377"/>
            <a:ext cx="2831737" cy="623248"/>
          </a:xfrm>
          <a:prstGeom prst="rect">
            <a:avLst/>
          </a:prstGeom>
          <a:noFill/>
        </p:spPr>
        <p:txBody>
          <a:bodyPr wrap="none" lIns="68580" tIns="34290" rIns="68580" bIns="34290">
            <a:spAutoFit/>
          </a:bodyPr>
          <a:lstStyle/>
          <a:p>
            <a:pPr algn="ctr" fontAlgn="auto">
              <a:spcBef>
                <a:spcPts val="0"/>
              </a:spcBef>
              <a:spcAft>
                <a:spcPts val="0"/>
              </a:spcAft>
              <a:defRPr/>
            </a:pPr>
            <a:r>
              <a:rPr lang="vi-VN" sz="3600" b="1" dirty="0">
                <a:solidFill>
                  <a:srgbClr val="FF0000"/>
                </a:solidFill>
                <a:latin typeface="Calibri" panose="020F0502020204030204"/>
                <a:cs typeface="+mn-cs"/>
              </a:rPr>
              <a:t>Một chiếc kẹo</a:t>
            </a:r>
            <a:endParaRPr lang="en-US" sz="3600" b="1" dirty="0">
              <a:solidFill>
                <a:srgbClr val="FF0000"/>
              </a:solidFill>
              <a:latin typeface="Calibri" panose="020F0502020204030204"/>
              <a:cs typeface="+mn-cs"/>
            </a:endParaRPr>
          </a:p>
        </p:txBody>
      </p:sp>
    </p:spTree>
    <p:extLst>
      <p:ext uri="{BB962C8B-B14F-4D97-AF65-F5344CB8AC3E}">
        <p14:creationId xmlns:p14="http://schemas.microsoft.com/office/powerpoint/2010/main" val="6951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4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709" y="1916832"/>
            <a:ext cx="7100581" cy="4593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3"/>
          <p:cNvSpPr txBox="1">
            <a:spLocks noChangeArrowheads="1"/>
          </p:cNvSpPr>
          <p:nvPr/>
        </p:nvSpPr>
        <p:spPr bwMode="auto">
          <a:xfrm>
            <a:off x="0" y="42202"/>
            <a:ext cx="9540552"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buFontTx/>
              <a:buNone/>
            </a:pPr>
            <a:r>
              <a:rPr lang="en-US" sz="2900" b="1" kern="0" dirty="0" err="1">
                <a:solidFill>
                  <a:srgbClr val="FF0000"/>
                </a:solidFill>
                <a:latin typeface="Times New Roman" panose="02020603050405020304" pitchFamily="18" charset="0"/>
                <a:cs typeface="Times New Roman" pitchFamily="18" charset="0"/>
              </a:rPr>
              <a:t>BÀI</a:t>
            </a:r>
            <a:r>
              <a:rPr lang="en-US" sz="2900" b="1" kern="0" dirty="0">
                <a:solidFill>
                  <a:srgbClr val="FF0000"/>
                </a:solidFill>
                <a:latin typeface="Times New Roman" panose="02020603050405020304" pitchFamily="18" charset="0"/>
                <a:cs typeface="Times New Roman" pitchFamily="18" charset="0"/>
              </a:rPr>
              <a:t> 36. CÁC QUY LUẬT DI TRUYỀN CỦA MENDEL</a:t>
            </a:r>
          </a:p>
        </p:txBody>
      </p:sp>
      <p:sp>
        <p:nvSpPr>
          <p:cNvPr id="2" name="Rectangle 1">
            <a:extLst>
              <a:ext uri="{FF2B5EF4-FFF2-40B4-BE49-F238E27FC236}">
                <a16:creationId xmlns:a16="http://schemas.microsoft.com/office/drawing/2014/main" id="{3B868B91-FA86-48C2-AE0C-AAA3717E8C4B}"/>
              </a:ext>
            </a:extLst>
          </p:cNvPr>
          <p:cNvSpPr/>
          <p:nvPr/>
        </p:nvSpPr>
        <p:spPr>
          <a:xfrm>
            <a:off x="1443253" y="6039683"/>
            <a:ext cx="6408712" cy="5040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Gregor Johann Mendel (1822 – 1884)</a:t>
            </a:r>
          </a:p>
        </p:txBody>
      </p:sp>
      <p:sp>
        <p:nvSpPr>
          <p:cNvPr id="5" name="Rectangle 3">
            <a:extLst>
              <a:ext uri="{FF2B5EF4-FFF2-40B4-BE49-F238E27FC236}">
                <a16:creationId xmlns:a16="http://schemas.microsoft.com/office/drawing/2014/main" id="{DDDF536B-F69E-4786-B15D-50D90481B7E1}"/>
              </a:ext>
            </a:extLst>
          </p:cNvPr>
          <p:cNvSpPr txBox="1">
            <a:spLocks noChangeArrowheads="1"/>
          </p:cNvSpPr>
          <p:nvPr/>
        </p:nvSpPr>
        <p:spPr bwMode="auto">
          <a:xfrm>
            <a:off x="300606" y="664365"/>
            <a:ext cx="8507494"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465138" algn="just" eaLnBrk="1" hangingPunct="1">
              <a:buFontTx/>
              <a:buNone/>
            </a:pPr>
            <a:r>
              <a:rPr lang="en-US" sz="2900" b="1" kern="0" dirty="0">
                <a:solidFill>
                  <a:srgbClr val="000099"/>
                </a:solidFill>
                <a:latin typeface="Times New Roman" pitchFamily="18" charset="0"/>
                <a:cs typeface="Times New Roman" pitchFamily="18" charset="0"/>
              </a:rPr>
              <a:t>I-MENĐEL VÀ THÍ NGHIỆM LAI MỘT CẶP TÍNH TRẠNG</a:t>
            </a:r>
          </a:p>
        </p:txBody>
      </p:sp>
      <p:sp>
        <p:nvSpPr>
          <p:cNvPr id="7" name="Rectangle 3">
            <a:extLst>
              <a:ext uri="{FF2B5EF4-FFF2-40B4-BE49-F238E27FC236}">
                <a16:creationId xmlns:a16="http://schemas.microsoft.com/office/drawing/2014/main" id="{D0FF624C-D17B-4ACE-BACE-44B1DB46427C}"/>
              </a:ext>
            </a:extLst>
          </p:cNvPr>
          <p:cNvSpPr txBox="1">
            <a:spLocks noChangeArrowheads="1"/>
          </p:cNvSpPr>
          <p:nvPr/>
        </p:nvSpPr>
        <p:spPr bwMode="auto">
          <a:xfrm>
            <a:off x="343900" y="1548370"/>
            <a:ext cx="88081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509588" eaLnBrk="1" hangingPunct="1">
              <a:buFontTx/>
              <a:buNone/>
            </a:pPr>
            <a:r>
              <a:rPr lang="en-US" sz="2900" b="1" kern="0" dirty="0">
                <a:solidFill>
                  <a:srgbClr val="A50021"/>
                </a:solidFill>
                <a:latin typeface="Times New Roman" pitchFamily="18" charset="0"/>
                <a:cs typeface="Times New Roman" pitchFamily="18" charset="0"/>
              </a:rPr>
              <a:t>1. </a:t>
            </a:r>
            <a:r>
              <a:rPr lang="en-US" sz="2900" b="1" kern="0" dirty="0" err="1">
                <a:solidFill>
                  <a:srgbClr val="A50021"/>
                </a:solidFill>
                <a:latin typeface="Times New Roman" pitchFamily="18" charset="0"/>
                <a:cs typeface="Times New Roman" pitchFamily="18" charset="0"/>
              </a:rPr>
              <a:t>Tìm</a:t>
            </a:r>
            <a:r>
              <a:rPr lang="en-US" sz="2900" b="1" kern="0" dirty="0">
                <a:solidFill>
                  <a:srgbClr val="A50021"/>
                </a:solidFill>
                <a:latin typeface="Times New Roman" pitchFamily="18" charset="0"/>
                <a:cs typeface="Times New Roman" pitchFamily="18" charset="0"/>
              </a:rPr>
              <a:t> </a:t>
            </a:r>
            <a:r>
              <a:rPr lang="en-US" sz="2900" b="1" kern="0" dirty="0" err="1">
                <a:solidFill>
                  <a:srgbClr val="A50021"/>
                </a:solidFill>
                <a:latin typeface="Times New Roman" pitchFamily="18" charset="0"/>
                <a:cs typeface="Times New Roman" pitchFamily="18" charset="0"/>
              </a:rPr>
              <a:t>hiểu</a:t>
            </a:r>
            <a:r>
              <a:rPr lang="en-US" sz="2900" b="1" kern="0" dirty="0">
                <a:solidFill>
                  <a:srgbClr val="A50021"/>
                </a:solidFill>
                <a:latin typeface="Times New Roman" pitchFamily="18" charset="0"/>
                <a:cs typeface="Times New Roman" pitchFamily="18" charset="0"/>
              </a:rPr>
              <a:t> </a:t>
            </a:r>
            <a:r>
              <a:rPr lang="en-US" sz="2900" b="1" kern="0" dirty="0" err="1">
                <a:solidFill>
                  <a:srgbClr val="A50021"/>
                </a:solidFill>
                <a:latin typeface="Times New Roman" pitchFamily="18" charset="0"/>
                <a:cs typeface="Times New Roman" pitchFamily="18" charset="0"/>
              </a:rPr>
              <a:t>phương</a:t>
            </a:r>
            <a:r>
              <a:rPr lang="en-US" sz="2900" b="1" kern="0" dirty="0">
                <a:solidFill>
                  <a:srgbClr val="A50021"/>
                </a:solidFill>
                <a:latin typeface="Times New Roman" pitchFamily="18" charset="0"/>
                <a:cs typeface="Times New Roman" pitchFamily="18" charset="0"/>
              </a:rPr>
              <a:t> </a:t>
            </a:r>
            <a:r>
              <a:rPr lang="en-US" sz="2900" b="1" kern="0" dirty="0" err="1">
                <a:solidFill>
                  <a:srgbClr val="A50021"/>
                </a:solidFill>
                <a:latin typeface="Times New Roman" pitchFamily="18" charset="0"/>
                <a:cs typeface="Times New Roman" pitchFamily="18" charset="0"/>
              </a:rPr>
              <a:t>pháp</a:t>
            </a:r>
            <a:r>
              <a:rPr lang="en-US" sz="2900" b="1" kern="0" dirty="0">
                <a:solidFill>
                  <a:srgbClr val="A50021"/>
                </a:solidFill>
                <a:latin typeface="Times New Roman" pitchFamily="18" charset="0"/>
                <a:cs typeface="Times New Roman" pitchFamily="18" charset="0"/>
              </a:rPr>
              <a:t> </a:t>
            </a:r>
            <a:r>
              <a:rPr lang="en-US" sz="2900" b="1" kern="0" dirty="0" err="1">
                <a:solidFill>
                  <a:srgbClr val="A50021"/>
                </a:solidFill>
                <a:latin typeface="Times New Roman" pitchFamily="18" charset="0"/>
                <a:cs typeface="Times New Roman" pitchFamily="18" charset="0"/>
              </a:rPr>
              <a:t>nghiên</a:t>
            </a:r>
            <a:r>
              <a:rPr lang="en-US" sz="2900" b="1" kern="0" dirty="0">
                <a:solidFill>
                  <a:srgbClr val="A50021"/>
                </a:solidFill>
                <a:latin typeface="Times New Roman" pitchFamily="18" charset="0"/>
                <a:cs typeface="Times New Roman" pitchFamily="18" charset="0"/>
              </a:rPr>
              <a:t> </a:t>
            </a:r>
            <a:r>
              <a:rPr lang="en-US" sz="2900" b="1" kern="0" dirty="0" err="1">
                <a:solidFill>
                  <a:srgbClr val="A50021"/>
                </a:solidFill>
                <a:latin typeface="Times New Roman" pitchFamily="18" charset="0"/>
                <a:cs typeface="Times New Roman" pitchFamily="18" charset="0"/>
              </a:rPr>
              <a:t>cứu</a:t>
            </a:r>
            <a:r>
              <a:rPr lang="en-US" sz="2900" b="1" kern="0" dirty="0">
                <a:solidFill>
                  <a:srgbClr val="A50021"/>
                </a:solidFill>
                <a:latin typeface="Times New Roman" pitchFamily="18" charset="0"/>
                <a:cs typeface="Times New Roman" pitchFamily="18" charset="0"/>
              </a:rPr>
              <a:t> </a:t>
            </a:r>
            <a:r>
              <a:rPr lang="en-US" sz="2900" b="1" kern="0" dirty="0" err="1">
                <a:solidFill>
                  <a:srgbClr val="A50021"/>
                </a:solidFill>
                <a:latin typeface="Times New Roman" pitchFamily="18" charset="0"/>
                <a:cs typeface="Times New Roman" pitchFamily="18" charset="0"/>
              </a:rPr>
              <a:t>của</a:t>
            </a:r>
            <a:r>
              <a:rPr lang="en-US" sz="2900" b="1" kern="0" dirty="0">
                <a:solidFill>
                  <a:srgbClr val="A50021"/>
                </a:solidFill>
                <a:latin typeface="Times New Roman" pitchFamily="18" charset="0"/>
                <a:cs typeface="Times New Roman" pitchFamily="18" charset="0"/>
              </a:rPr>
              <a:t> Mendel</a:t>
            </a:r>
          </a:p>
        </p:txBody>
      </p:sp>
    </p:spTree>
    <p:extLst>
      <p:ext uri="{BB962C8B-B14F-4D97-AF65-F5344CB8AC3E}">
        <p14:creationId xmlns:p14="http://schemas.microsoft.com/office/powerpoint/2010/main" val="15579598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181891"/>
            <a:ext cx="9108706"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gn="just" eaLnBrk="1" hangingPunct="1">
              <a:buFontTx/>
              <a:buNone/>
            </a:pPr>
            <a:r>
              <a:rPr lang="en-US" sz="2900" b="1" kern="0" dirty="0" err="1">
                <a:solidFill>
                  <a:srgbClr val="FF0000"/>
                </a:solidFill>
                <a:latin typeface="Times New Roman" panose="02020603050405020304" pitchFamily="18" charset="0"/>
                <a:cs typeface="Times New Roman" pitchFamily="18" charset="0"/>
              </a:rPr>
              <a:t>BÀI</a:t>
            </a:r>
            <a:r>
              <a:rPr lang="en-US" sz="2900" b="1" kern="0" dirty="0">
                <a:solidFill>
                  <a:srgbClr val="FF0000"/>
                </a:solidFill>
                <a:latin typeface="Times New Roman" panose="02020603050405020304" pitchFamily="18" charset="0"/>
                <a:cs typeface="Times New Roman" pitchFamily="18" charset="0"/>
              </a:rPr>
              <a:t> 36. CÁC QUY LUẬT DI TRUYỀN CỦA MENDEL</a:t>
            </a:r>
          </a:p>
        </p:txBody>
      </p:sp>
      <p:sp>
        <p:nvSpPr>
          <p:cNvPr id="7" name="Rectangle 3"/>
          <p:cNvSpPr txBox="1">
            <a:spLocks noChangeArrowheads="1"/>
          </p:cNvSpPr>
          <p:nvPr/>
        </p:nvSpPr>
        <p:spPr bwMode="auto">
          <a:xfrm>
            <a:off x="156388" y="851816"/>
            <a:ext cx="88081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gn="just" eaLnBrk="1" hangingPunct="1">
              <a:buFontTx/>
              <a:buNone/>
            </a:pPr>
            <a:r>
              <a:rPr lang="en-US" b="1" kern="0" dirty="0">
                <a:solidFill>
                  <a:srgbClr val="000099"/>
                </a:solidFill>
                <a:latin typeface="Times New Roman" pitchFamily="18" charset="0"/>
                <a:cs typeface="Times New Roman" pitchFamily="18" charset="0"/>
              </a:rPr>
              <a:t>I - </a:t>
            </a:r>
            <a:r>
              <a:rPr lang="en-US" b="1" kern="0" dirty="0" err="1">
                <a:solidFill>
                  <a:srgbClr val="000099"/>
                </a:solidFill>
                <a:latin typeface="Times New Roman" pitchFamily="18" charset="0"/>
                <a:cs typeface="Times New Roman" pitchFamily="18" charset="0"/>
              </a:rPr>
              <a:t>MENĐEL</a:t>
            </a:r>
            <a:r>
              <a:rPr lang="en-US" b="1" kern="0" dirty="0">
                <a:solidFill>
                  <a:srgbClr val="000099"/>
                </a:solidFill>
                <a:latin typeface="Times New Roman" pitchFamily="18" charset="0"/>
                <a:cs typeface="Times New Roman" pitchFamily="18" charset="0"/>
              </a:rPr>
              <a:t> </a:t>
            </a:r>
            <a:r>
              <a:rPr lang="en-US" b="1" kern="0" dirty="0" err="1">
                <a:solidFill>
                  <a:srgbClr val="000099"/>
                </a:solidFill>
                <a:latin typeface="Times New Roman" pitchFamily="18" charset="0"/>
                <a:cs typeface="Times New Roman" pitchFamily="18" charset="0"/>
              </a:rPr>
              <a:t>VÀ</a:t>
            </a:r>
            <a:r>
              <a:rPr lang="en-US" b="1" kern="0" dirty="0">
                <a:solidFill>
                  <a:srgbClr val="000099"/>
                </a:solidFill>
                <a:latin typeface="Times New Roman" pitchFamily="18" charset="0"/>
                <a:cs typeface="Times New Roman" pitchFamily="18" charset="0"/>
              </a:rPr>
              <a:t> </a:t>
            </a:r>
            <a:r>
              <a:rPr lang="en-US" b="1" kern="0" dirty="0" err="1">
                <a:solidFill>
                  <a:srgbClr val="000099"/>
                </a:solidFill>
                <a:latin typeface="Times New Roman" pitchFamily="18" charset="0"/>
                <a:cs typeface="Times New Roman" pitchFamily="18" charset="0"/>
              </a:rPr>
              <a:t>THÍ</a:t>
            </a:r>
            <a:r>
              <a:rPr lang="en-US" b="1" kern="0" dirty="0">
                <a:solidFill>
                  <a:srgbClr val="000099"/>
                </a:solidFill>
                <a:latin typeface="Times New Roman" pitchFamily="18" charset="0"/>
                <a:cs typeface="Times New Roman" pitchFamily="18" charset="0"/>
              </a:rPr>
              <a:t> </a:t>
            </a:r>
            <a:r>
              <a:rPr lang="en-US" b="1" kern="0" dirty="0" err="1">
                <a:solidFill>
                  <a:srgbClr val="000099"/>
                </a:solidFill>
                <a:latin typeface="Times New Roman" pitchFamily="18" charset="0"/>
                <a:cs typeface="Times New Roman" pitchFamily="18" charset="0"/>
              </a:rPr>
              <a:t>NGHIỆM</a:t>
            </a:r>
            <a:r>
              <a:rPr lang="en-US" b="1" kern="0" dirty="0">
                <a:solidFill>
                  <a:srgbClr val="000099"/>
                </a:solidFill>
                <a:latin typeface="Times New Roman" pitchFamily="18" charset="0"/>
                <a:cs typeface="Times New Roman" pitchFamily="18" charset="0"/>
              </a:rPr>
              <a:t> LAI </a:t>
            </a:r>
            <a:r>
              <a:rPr lang="en-US" b="1" kern="0" dirty="0" err="1">
                <a:solidFill>
                  <a:srgbClr val="000099"/>
                </a:solidFill>
                <a:latin typeface="Times New Roman" pitchFamily="18" charset="0"/>
                <a:cs typeface="Times New Roman" pitchFamily="18" charset="0"/>
              </a:rPr>
              <a:t>MỘT</a:t>
            </a:r>
            <a:r>
              <a:rPr lang="en-US" b="1" kern="0" dirty="0">
                <a:solidFill>
                  <a:srgbClr val="000099"/>
                </a:solidFill>
                <a:latin typeface="Times New Roman" pitchFamily="18" charset="0"/>
                <a:cs typeface="Times New Roman" pitchFamily="18" charset="0"/>
              </a:rPr>
              <a:t> </a:t>
            </a:r>
            <a:r>
              <a:rPr lang="en-US" b="1" kern="0" dirty="0" err="1">
                <a:solidFill>
                  <a:srgbClr val="000099"/>
                </a:solidFill>
                <a:latin typeface="Times New Roman" pitchFamily="18" charset="0"/>
                <a:cs typeface="Times New Roman" pitchFamily="18" charset="0"/>
              </a:rPr>
              <a:t>CẶP</a:t>
            </a:r>
            <a:r>
              <a:rPr lang="en-US" b="1" kern="0" dirty="0">
                <a:solidFill>
                  <a:srgbClr val="000099"/>
                </a:solidFill>
                <a:latin typeface="Times New Roman" pitchFamily="18" charset="0"/>
                <a:cs typeface="Times New Roman" pitchFamily="18" charset="0"/>
              </a:rPr>
              <a:t> </a:t>
            </a:r>
            <a:r>
              <a:rPr lang="en-US" b="1" kern="0" dirty="0" err="1">
                <a:solidFill>
                  <a:srgbClr val="000099"/>
                </a:solidFill>
                <a:latin typeface="Times New Roman" pitchFamily="18" charset="0"/>
                <a:cs typeface="Times New Roman" pitchFamily="18" charset="0"/>
              </a:rPr>
              <a:t>TÍNH</a:t>
            </a:r>
            <a:r>
              <a:rPr lang="en-US" b="1" kern="0" dirty="0">
                <a:solidFill>
                  <a:srgbClr val="000099"/>
                </a:solidFill>
                <a:latin typeface="Times New Roman" pitchFamily="18" charset="0"/>
                <a:cs typeface="Times New Roman" pitchFamily="18" charset="0"/>
              </a:rPr>
              <a:t> </a:t>
            </a:r>
            <a:r>
              <a:rPr lang="en-US" b="1" kern="0" dirty="0" err="1">
                <a:solidFill>
                  <a:srgbClr val="000099"/>
                </a:solidFill>
                <a:latin typeface="Times New Roman" pitchFamily="18" charset="0"/>
                <a:cs typeface="Times New Roman" pitchFamily="18" charset="0"/>
              </a:rPr>
              <a:t>TRẠNG</a:t>
            </a:r>
            <a:endParaRPr lang="en-US" b="1" kern="0" dirty="0">
              <a:solidFill>
                <a:srgbClr val="000099"/>
              </a:solidFill>
              <a:latin typeface="Times New Roman" pitchFamily="18" charset="0"/>
              <a:cs typeface="Times New Roman" pitchFamily="18" charset="0"/>
            </a:endParaRPr>
          </a:p>
        </p:txBody>
      </p:sp>
      <p:sp>
        <p:nvSpPr>
          <p:cNvPr id="8" name="Rectangle 3"/>
          <p:cNvSpPr txBox="1">
            <a:spLocks noChangeArrowheads="1"/>
          </p:cNvSpPr>
          <p:nvPr/>
        </p:nvSpPr>
        <p:spPr bwMode="auto">
          <a:xfrm>
            <a:off x="300606" y="1996392"/>
            <a:ext cx="88081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buFontTx/>
              <a:buNone/>
            </a:pPr>
            <a:r>
              <a:rPr lang="en-US" b="1" kern="0" dirty="0">
                <a:solidFill>
                  <a:srgbClr val="A50021"/>
                </a:solidFill>
                <a:latin typeface="Times New Roman" pitchFamily="18" charset="0"/>
                <a:cs typeface="Times New Roman" pitchFamily="18" charset="0"/>
              </a:rPr>
              <a:t>1. </a:t>
            </a:r>
            <a:r>
              <a:rPr lang="en-US" b="1" kern="0" dirty="0" err="1">
                <a:solidFill>
                  <a:srgbClr val="A50021"/>
                </a:solidFill>
                <a:latin typeface="Times New Roman" pitchFamily="18" charset="0"/>
                <a:cs typeface="Times New Roman" pitchFamily="18" charset="0"/>
              </a:rPr>
              <a:t>Tìm</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hiểu</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phương</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pháp</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nghiên</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cứu</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của</a:t>
            </a:r>
            <a:r>
              <a:rPr lang="en-US" b="1" kern="0" dirty="0">
                <a:solidFill>
                  <a:srgbClr val="A50021"/>
                </a:solidFill>
                <a:latin typeface="Times New Roman" pitchFamily="18" charset="0"/>
                <a:cs typeface="Times New Roman" pitchFamily="18" charset="0"/>
              </a:rPr>
              <a:t> Mendel</a:t>
            </a:r>
          </a:p>
        </p:txBody>
      </p:sp>
      <p:sp>
        <p:nvSpPr>
          <p:cNvPr id="11" name="Rectangle 3">
            <a:extLst>
              <a:ext uri="{FF2B5EF4-FFF2-40B4-BE49-F238E27FC236}">
                <a16:creationId xmlns:a16="http://schemas.microsoft.com/office/drawing/2014/main" id="{DA6AAAD2-328B-4836-9055-F6B8386DB65D}"/>
              </a:ext>
            </a:extLst>
          </p:cNvPr>
          <p:cNvSpPr txBox="1">
            <a:spLocks noChangeArrowheads="1"/>
          </p:cNvSpPr>
          <p:nvPr/>
        </p:nvSpPr>
        <p:spPr bwMode="auto">
          <a:xfrm>
            <a:off x="3978831" y="3140968"/>
            <a:ext cx="4608512" cy="1336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buFontTx/>
              <a:buNone/>
            </a:pPr>
            <a:r>
              <a:rPr lang="en-US" b="1" kern="0" dirty="0">
                <a:latin typeface="Times New Roman" pitchFamily="18" charset="0"/>
                <a:cs typeface="Times New Roman" pitchFamily="18" charset="0"/>
              </a:rPr>
              <a:t>- </a:t>
            </a:r>
            <a:r>
              <a:rPr lang="en-US" b="1" kern="0" dirty="0" err="1">
                <a:latin typeface="Times New Roman" pitchFamily="18" charset="0"/>
                <a:cs typeface="Times New Roman" pitchFamily="18" charset="0"/>
              </a:rPr>
              <a:t>Đối</a:t>
            </a:r>
            <a:r>
              <a:rPr lang="en-US" b="1" kern="0" dirty="0">
                <a:latin typeface="Times New Roman" pitchFamily="18" charset="0"/>
                <a:cs typeface="Times New Roman" pitchFamily="18" charset="0"/>
              </a:rPr>
              <a:t> </a:t>
            </a:r>
            <a:r>
              <a:rPr lang="en-US" b="1" kern="0" dirty="0" err="1">
                <a:latin typeface="Times New Roman" pitchFamily="18" charset="0"/>
                <a:cs typeface="Times New Roman" pitchFamily="18" charset="0"/>
              </a:rPr>
              <a:t>tượng</a:t>
            </a:r>
            <a:r>
              <a:rPr lang="en-US" b="1" kern="0" dirty="0">
                <a:latin typeface="Times New Roman" pitchFamily="18" charset="0"/>
                <a:cs typeface="Times New Roman" pitchFamily="18" charset="0"/>
              </a:rPr>
              <a:t> </a:t>
            </a:r>
            <a:r>
              <a:rPr lang="en-US" b="1" kern="0" dirty="0" err="1">
                <a:latin typeface="Times New Roman" pitchFamily="18" charset="0"/>
                <a:cs typeface="Times New Roman" pitchFamily="18" charset="0"/>
              </a:rPr>
              <a:t>nghiên</a:t>
            </a:r>
            <a:r>
              <a:rPr lang="en-US" b="1" kern="0" dirty="0">
                <a:latin typeface="Times New Roman" pitchFamily="18" charset="0"/>
                <a:cs typeface="Times New Roman" pitchFamily="18" charset="0"/>
              </a:rPr>
              <a:t> </a:t>
            </a:r>
            <a:r>
              <a:rPr lang="en-US" b="1" kern="0" dirty="0" err="1">
                <a:latin typeface="Times New Roman" pitchFamily="18" charset="0"/>
                <a:cs typeface="Times New Roman" pitchFamily="18" charset="0"/>
              </a:rPr>
              <a:t>cứu</a:t>
            </a:r>
            <a:r>
              <a:rPr lang="en-US" b="1" kern="0" dirty="0">
                <a:latin typeface="Times New Roman" pitchFamily="18" charset="0"/>
                <a:cs typeface="Times New Roman" pitchFamily="18" charset="0"/>
              </a:rPr>
              <a:t>: </a:t>
            </a:r>
            <a:r>
              <a:rPr lang="en-US" b="1" kern="0" dirty="0" err="1">
                <a:latin typeface="Times New Roman" pitchFamily="18" charset="0"/>
                <a:cs typeface="Times New Roman" pitchFamily="18" charset="0"/>
              </a:rPr>
              <a:t>Đậu</a:t>
            </a:r>
            <a:r>
              <a:rPr lang="en-US" b="1" kern="0" dirty="0">
                <a:latin typeface="Times New Roman" pitchFamily="18" charset="0"/>
                <a:cs typeface="Times New Roman" pitchFamily="18" charset="0"/>
              </a:rPr>
              <a:t> </a:t>
            </a:r>
            <a:r>
              <a:rPr lang="en-US" b="1" kern="0" dirty="0" err="1">
                <a:latin typeface="Times New Roman" pitchFamily="18" charset="0"/>
                <a:cs typeface="Times New Roman" pitchFamily="18" charset="0"/>
              </a:rPr>
              <a:t>Hà</a:t>
            </a:r>
            <a:r>
              <a:rPr lang="en-US" b="1" kern="0" dirty="0">
                <a:latin typeface="Times New Roman" pitchFamily="18" charset="0"/>
                <a:cs typeface="Times New Roman" pitchFamily="18" charset="0"/>
              </a:rPr>
              <a:t> Lan</a:t>
            </a:r>
          </a:p>
        </p:txBody>
      </p:sp>
      <p:pic>
        <p:nvPicPr>
          <p:cNvPr id="3" name="Picture 2">
            <a:extLst>
              <a:ext uri="{FF2B5EF4-FFF2-40B4-BE49-F238E27FC236}">
                <a16:creationId xmlns:a16="http://schemas.microsoft.com/office/drawing/2014/main" id="{00FC4A2E-5BCE-4F77-8976-F37820506479}"/>
              </a:ext>
            </a:extLst>
          </p:cNvPr>
          <p:cNvPicPr>
            <a:picLocks noChangeAspect="1"/>
          </p:cNvPicPr>
          <p:nvPr/>
        </p:nvPicPr>
        <p:blipFill>
          <a:blip r:embed="rId2"/>
          <a:stretch>
            <a:fillRect/>
          </a:stretch>
        </p:blipFill>
        <p:spPr>
          <a:xfrm>
            <a:off x="539552" y="2969918"/>
            <a:ext cx="3369552" cy="3411410"/>
          </a:xfrm>
          <a:prstGeom prst="rect">
            <a:avLst/>
          </a:prstGeom>
        </p:spPr>
      </p:pic>
    </p:spTree>
    <p:extLst>
      <p:ext uri="{BB962C8B-B14F-4D97-AF65-F5344CB8AC3E}">
        <p14:creationId xmlns:p14="http://schemas.microsoft.com/office/powerpoint/2010/main" val="52285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6B5E58-EAF4-4225-A6F4-F7BAFCD60017}"/>
              </a:ext>
            </a:extLst>
          </p:cNvPr>
          <p:cNvSpPr>
            <a:spLocks noGrp="1"/>
          </p:cNvSpPr>
          <p:nvPr>
            <p:ph idx="1"/>
          </p:nvPr>
        </p:nvSpPr>
        <p:spPr>
          <a:xfrm>
            <a:off x="4008337" y="2636912"/>
            <a:ext cx="5135663" cy="4221088"/>
          </a:xfrm>
        </p:spPr>
        <p:txBody>
          <a:bodyPr>
            <a:normAutofit fontScale="85000" lnSpcReduction="20000"/>
          </a:bodyPr>
          <a:lstStyle/>
          <a:p>
            <a:pPr marL="0" indent="0" algn="just">
              <a:lnSpc>
                <a:spcPct val="120000"/>
              </a:lnSpc>
              <a:buNone/>
            </a:pPr>
            <a:r>
              <a:rPr lang="en-US" sz="3200" b="1" dirty="0" err="1">
                <a:latin typeface="Times New Roman" panose="02020603050405020304" pitchFamily="18" charset="0"/>
                <a:cs typeface="Times New Roman" panose="02020603050405020304" pitchFamily="18" charset="0"/>
              </a:rPr>
              <a:t>Vì</a:t>
            </a:r>
            <a:r>
              <a:rPr lang="en-US" sz="3200" b="1" dirty="0">
                <a:latin typeface="Times New Roman" panose="02020603050405020304" pitchFamily="18" charset="0"/>
                <a:cs typeface="Times New Roman" panose="02020603050405020304" pitchFamily="18" charset="0"/>
              </a:rPr>
              <a:t>: </a:t>
            </a:r>
          </a:p>
          <a:p>
            <a:pPr marL="0" indent="0" algn="just">
              <a:lnSpc>
                <a:spcPct val="120000"/>
              </a:lnSpc>
              <a:buNone/>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phấn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nghiêm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ngặt</a:t>
            </a:r>
            <a:r>
              <a:rPr lang="en-US" sz="3200" dirty="0">
                <a:latin typeface="Times New Roman" panose="02020603050405020304" pitchFamily="18" charset="0"/>
                <a:cs typeface="Times New Roman" panose="02020603050405020304" pitchFamily="18" charset="0"/>
              </a:rPr>
              <a:t>; </a:t>
            </a:r>
          </a:p>
          <a:p>
            <a:pPr algn="just">
              <a:lnSpc>
                <a:spcPct val="120000"/>
              </a:lnSpc>
              <a:buFontTx/>
              <a:buChar char="-"/>
            </a:pP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trưởng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ngắn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dễ</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dễ</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dõi</a:t>
            </a:r>
            <a:r>
              <a:rPr lang="en-US" sz="3200" dirty="0">
                <a:latin typeface="Times New Roman" panose="02020603050405020304" pitchFamily="18" charset="0"/>
                <a:cs typeface="Times New Roman" panose="02020603050405020304" pitchFamily="18" charset="0"/>
              </a:rPr>
              <a:t>;</a:t>
            </a:r>
          </a:p>
          <a:p>
            <a:pPr marL="0" indent="0" algn="just">
              <a:lnSpc>
                <a:spcPct val="120000"/>
              </a:lnSpc>
              <a:buNone/>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đời</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lớn</a:t>
            </a:r>
            <a:r>
              <a:rPr lang="en-US" sz="3200" dirty="0">
                <a:latin typeface="Times New Roman" panose="02020603050405020304" pitchFamily="18" charset="0"/>
                <a:cs typeface="Times New Roman" panose="02020603050405020304" pitchFamily="18" charset="0"/>
              </a:rPr>
              <a:t>;</a:t>
            </a:r>
          </a:p>
          <a:p>
            <a:pPr marL="0" indent="0" algn="just">
              <a:lnSpc>
                <a:spcPct val="120000"/>
              </a:lnSpc>
              <a:buNone/>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cặp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phản</a:t>
            </a:r>
            <a:endParaRPr lang="en-US" sz="3200" dirty="0">
              <a:latin typeface="Times New Roman" panose="02020603050405020304" pitchFamily="18" charset="0"/>
              <a:cs typeface="Times New Roman" panose="02020603050405020304" pitchFamily="18" charset="0"/>
            </a:endParaRPr>
          </a:p>
          <a:p>
            <a:pPr marL="0" indent="0" algn="just">
              <a:lnSpc>
                <a:spcPct val="120000"/>
              </a:lnSpc>
              <a:buNone/>
            </a:pPr>
            <a:endParaRPr lang="en-US" sz="3200" dirty="0">
              <a:latin typeface="Times New Roman" panose="02020603050405020304" pitchFamily="18" charset="0"/>
              <a:cs typeface="Times New Roman" panose="02020603050405020304" pitchFamily="18" charset="0"/>
            </a:endParaRPr>
          </a:p>
        </p:txBody>
      </p:sp>
      <p:pic>
        <p:nvPicPr>
          <p:cNvPr id="1028" name="Picture 4" descr="Kỹ thuật trồng cây đậu Hà Lan cả nhà ăn không xuể suốt mùa ...">
            <a:extLst>
              <a:ext uri="{FF2B5EF4-FFF2-40B4-BE49-F238E27FC236}">
                <a16:creationId xmlns:a16="http://schemas.microsoft.com/office/drawing/2014/main" id="{18191A0F-1612-4405-B84A-3F338B6DD8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90" y="338154"/>
            <a:ext cx="4010452" cy="32480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ỹ thuật trồng đậu Hà Lan">
            <a:extLst>
              <a:ext uri="{FF2B5EF4-FFF2-40B4-BE49-F238E27FC236}">
                <a16:creationId xmlns:a16="http://schemas.microsoft.com/office/drawing/2014/main" id="{456A7DB8-850D-4BF1-BACF-EF00B9664A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65" y="3546689"/>
            <a:ext cx="4023328" cy="2973157"/>
          </a:xfrm>
          <a:prstGeom prst="rect">
            <a:avLst/>
          </a:prstGeom>
          <a:noFill/>
          <a:extLst>
            <a:ext uri="{909E8E84-426E-40DD-AFC4-6F175D3DCCD1}">
              <a14:hiddenFill xmlns:a14="http://schemas.microsoft.com/office/drawing/2010/main">
                <a:solidFill>
                  <a:srgbClr val="FFFFFF"/>
                </a:solidFill>
              </a14:hiddenFill>
            </a:ext>
          </a:extLst>
        </p:spPr>
      </p:pic>
      <p:sp>
        <p:nvSpPr>
          <p:cNvPr id="7" name="Cloud Callout 3">
            <a:extLst>
              <a:ext uri="{FF2B5EF4-FFF2-40B4-BE49-F238E27FC236}">
                <a16:creationId xmlns:a16="http://schemas.microsoft.com/office/drawing/2014/main" id="{162B23E8-D163-4BD5-82B1-F3319C54FFFF}"/>
              </a:ext>
            </a:extLst>
          </p:cNvPr>
          <p:cNvSpPr/>
          <p:nvPr/>
        </p:nvSpPr>
        <p:spPr>
          <a:xfrm>
            <a:off x="3822116" y="-8723"/>
            <a:ext cx="5646428" cy="2497087"/>
          </a:xfrm>
          <a:prstGeom prst="cloudCallou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dirty="0" err="1">
                <a:solidFill>
                  <a:schemeClr val="bg1"/>
                </a:solidFill>
                <a:latin typeface="Times New Roman" panose="02020603050405020304" pitchFamily="18" charset="0"/>
                <a:cs typeface="Times New Roman" panose="02020603050405020304" pitchFamily="18" charset="0"/>
              </a:rPr>
              <a:t>Tại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sao</a:t>
            </a:r>
            <a:r>
              <a:rPr lang="en-US" sz="3200" dirty="0">
                <a:solidFill>
                  <a:schemeClr val="bg1"/>
                </a:solidFill>
                <a:latin typeface="Times New Roman" panose="02020603050405020304" pitchFamily="18" charset="0"/>
                <a:cs typeface="Times New Roman" panose="02020603050405020304" pitchFamily="18" charset="0"/>
              </a:rPr>
              <a:t> Mendel </a:t>
            </a:r>
            <a:r>
              <a:rPr lang="en-US" sz="3200" dirty="0" err="1">
                <a:solidFill>
                  <a:schemeClr val="bg1"/>
                </a:solidFill>
                <a:latin typeface="Times New Roman" panose="02020603050405020304" pitchFamily="18" charset="0"/>
                <a:cs typeface="Times New Roman" panose="02020603050405020304" pitchFamily="18" charset="0"/>
              </a:rPr>
              <a:t>chọn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đậu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Hà</a:t>
            </a:r>
            <a:r>
              <a:rPr lang="en-US" sz="3200" dirty="0">
                <a:solidFill>
                  <a:schemeClr val="bg1"/>
                </a:solidFill>
                <a:latin typeface="Times New Roman" panose="02020603050405020304" pitchFamily="18" charset="0"/>
                <a:cs typeface="Times New Roman" panose="02020603050405020304" pitchFamily="18" charset="0"/>
              </a:rPr>
              <a:t> Lan </a:t>
            </a:r>
            <a:r>
              <a:rPr lang="en-US" sz="3200" dirty="0" err="1">
                <a:solidFill>
                  <a:schemeClr val="bg1"/>
                </a:solidFill>
                <a:latin typeface="Times New Roman" panose="02020603050405020304" pitchFamily="18" charset="0"/>
                <a:cs typeface="Times New Roman" panose="02020603050405020304" pitchFamily="18" charset="0"/>
              </a:rPr>
              <a:t>làm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đối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tượng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thí</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nghiệm</a:t>
            </a:r>
            <a:r>
              <a:rPr lang="en-US" sz="32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5669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001" y="1338536"/>
            <a:ext cx="2075081" cy="4832092"/>
          </a:xfrm>
          <a:prstGeom prst="rect">
            <a:avLst/>
          </a:prstGeom>
        </p:spPr>
        <p:txBody>
          <a:bodyPr wrap="square">
            <a:spAutoFit/>
          </a:bodyPr>
          <a:lstStyle/>
          <a:p>
            <a:pPr indent="465138" algn="just"/>
            <a:r>
              <a:rPr lang="en-US" sz="2800" dirty="0">
                <a:solidFill>
                  <a:srgbClr val="000000"/>
                </a:solidFill>
                <a:latin typeface="arial" panose="020B0604020202020204" pitchFamily="34" charset="0"/>
              </a:rPr>
              <a:t> </a:t>
            </a:r>
            <a:r>
              <a:rPr lang="en-US" sz="2800" dirty="0">
                <a:solidFill>
                  <a:srgbClr val="000099"/>
                </a:solidFill>
                <a:latin typeface="Times New Roman" panose="02020603050405020304" pitchFamily="18" charset="0"/>
                <a:cs typeface="Times New Roman" panose="02020603050405020304" pitchFamily="18" charset="0"/>
              </a:rPr>
              <a:t>Quan </a:t>
            </a:r>
            <a:r>
              <a:rPr lang="en-US" sz="2800" dirty="0" err="1">
                <a:solidFill>
                  <a:srgbClr val="000099"/>
                </a:solidFill>
                <a:latin typeface="Times New Roman" panose="02020603050405020304" pitchFamily="18" charset="0"/>
                <a:cs typeface="Times New Roman" panose="02020603050405020304" pitchFamily="18" charset="0"/>
              </a:rPr>
              <a:t>sát</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Bảng</a:t>
            </a:r>
            <a:r>
              <a:rPr lang="en-US" sz="2800" dirty="0">
                <a:solidFill>
                  <a:srgbClr val="000099"/>
                </a:solidFill>
                <a:latin typeface="Times New Roman" panose="02020603050405020304" pitchFamily="18" charset="0"/>
                <a:cs typeface="Times New Roman" panose="02020603050405020304" pitchFamily="18" charset="0"/>
              </a:rPr>
              <a:t> 36.1, </a:t>
            </a:r>
            <a:r>
              <a:rPr lang="en-US" sz="2800" dirty="0" err="1">
                <a:solidFill>
                  <a:srgbClr val="000099"/>
                </a:solidFill>
                <a:latin typeface="Times New Roman" panose="02020603050405020304" pitchFamily="18" charset="0"/>
                <a:cs typeface="Times New Roman" panose="02020603050405020304" pitchFamily="18" charset="0"/>
              </a:rPr>
              <a:t>hãy</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gọi</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tên</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các</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cặp</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tính</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trạng</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khác</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nhau</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mà</a:t>
            </a:r>
            <a:r>
              <a:rPr lang="en-US" sz="2800" dirty="0">
                <a:solidFill>
                  <a:srgbClr val="000099"/>
                </a:solidFill>
                <a:latin typeface="Times New Roman" panose="02020603050405020304" pitchFamily="18" charset="0"/>
                <a:cs typeface="Times New Roman" panose="02020603050405020304" pitchFamily="18" charset="0"/>
              </a:rPr>
              <a:t> Mendel </a:t>
            </a:r>
            <a:r>
              <a:rPr lang="en-US" sz="2800" dirty="0" err="1">
                <a:solidFill>
                  <a:srgbClr val="000099"/>
                </a:solidFill>
                <a:latin typeface="Times New Roman" panose="02020603050405020304" pitchFamily="18" charset="0"/>
                <a:cs typeface="Times New Roman" panose="02020603050405020304" pitchFamily="18" charset="0"/>
              </a:rPr>
              <a:t>thực</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hiện</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thí</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nghiệm</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lai</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trên</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cây</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đậu</a:t>
            </a:r>
            <a:r>
              <a:rPr lang="en-US" sz="2800" dirty="0">
                <a:solidFill>
                  <a:srgbClr val="000099"/>
                </a:solidFill>
                <a:latin typeface="Times New Roman" panose="02020603050405020304" pitchFamily="18" charset="0"/>
                <a:cs typeface="Times New Roman" panose="02020603050405020304" pitchFamily="18" charset="0"/>
              </a:rPr>
              <a:t> </a:t>
            </a:r>
            <a:r>
              <a:rPr lang="en-US" sz="2800" dirty="0" err="1">
                <a:solidFill>
                  <a:srgbClr val="000099"/>
                </a:solidFill>
                <a:latin typeface="Times New Roman" panose="02020603050405020304" pitchFamily="18" charset="0"/>
                <a:cs typeface="Times New Roman" panose="02020603050405020304" pitchFamily="18" charset="0"/>
              </a:rPr>
              <a:t>Hà</a:t>
            </a:r>
            <a:r>
              <a:rPr lang="en-US" sz="2800" dirty="0">
                <a:solidFill>
                  <a:srgbClr val="000099"/>
                </a:solidFill>
                <a:latin typeface="Times New Roman" panose="02020603050405020304" pitchFamily="18" charset="0"/>
                <a:cs typeface="Times New Roman" panose="02020603050405020304" pitchFamily="18" charset="0"/>
              </a:rPr>
              <a:t> Lan</a:t>
            </a:r>
          </a:p>
        </p:txBody>
      </p:sp>
      <p:sp>
        <p:nvSpPr>
          <p:cNvPr id="4" name="Rectangle 3"/>
          <p:cNvSpPr/>
          <p:nvPr/>
        </p:nvSpPr>
        <p:spPr>
          <a:xfrm>
            <a:off x="0" y="211198"/>
            <a:ext cx="2915816" cy="400110"/>
          </a:xfrm>
          <a:prstGeom prst="rect">
            <a:avLst/>
          </a:prstGeom>
        </p:spPr>
        <p:txBody>
          <a:bodyPr wrap="square">
            <a:spAutoFit/>
          </a:bodyPr>
          <a:lstStyle/>
          <a:p>
            <a:r>
              <a:rPr lang="en-US" sz="2000" b="1" dirty="0" err="1">
                <a:solidFill>
                  <a:srgbClr val="FF0000"/>
                </a:solidFill>
                <a:latin typeface="Times New Roman" panose="02020603050405020304" pitchFamily="18" charset="0"/>
                <a:cs typeface="Times New Roman" panose="02020603050405020304" pitchFamily="18" charset="0"/>
              </a:rPr>
              <a:t>HOẠT</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ĐỘNG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NHÓM</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275856" y="43247"/>
            <a:ext cx="3924436" cy="830997"/>
          </a:xfrm>
          <a:prstGeom prst="rect">
            <a:avLst/>
          </a:prstGeom>
        </p:spPr>
        <p:txBody>
          <a:bodyPr wrap="square">
            <a:spAutoFit/>
          </a:bodyPr>
          <a:lstStyle/>
          <a:p>
            <a:r>
              <a:rPr lang="en-US" sz="2400" b="1" dirty="0" err="1">
                <a:solidFill>
                  <a:srgbClr val="000000"/>
                </a:solidFill>
                <a:latin typeface="Times New Roman" panose="02020603050405020304" pitchFamily="18" charset="0"/>
                <a:cs typeface="Times New Roman" panose="02020603050405020304" pitchFamily="18" charset="0"/>
              </a:rPr>
              <a:t>PHIẾU</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HỌC</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TẬP</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SỐ</a:t>
            </a:r>
            <a:r>
              <a:rPr lang="en-US" sz="2400" b="1" dirty="0">
                <a:solidFill>
                  <a:srgbClr val="000000"/>
                </a:solidFill>
                <a:latin typeface="Times New Roman" panose="02020603050405020304" pitchFamily="18" charset="0"/>
                <a:cs typeface="Times New Roman" panose="02020603050405020304" pitchFamily="18" charset="0"/>
              </a:rPr>
              <a:t> 1</a:t>
            </a:r>
          </a:p>
          <a:p>
            <a:r>
              <a:rPr lang="en-US" sz="2400" b="1" dirty="0" err="1">
                <a:solidFill>
                  <a:srgbClr val="000000"/>
                </a:solidFill>
                <a:latin typeface="Times New Roman" panose="02020603050405020304" pitchFamily="18" charset="0"/>
                <a:cs typeface="Times New Roman" panose="02020603050405020304" pitchFamily="18" charset="0"/>
              </a:rPr>
              <a:t>Nhóm</a:t>
            </a:r>
            <a:r>
              <a:rPr lang="en-US" sz="2400" b="1" dirty="0">
                <a:solidFill>
                  <a:srgbClr val="000000"/>
                </a:solidFill>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00E9DCB3-673B-4DC3-B9DA-F480F2493B30}"/>
              </a:ext>
            </a:extLst>
          </p:cNvPr>
          <p:cNvPicPr>
            <a:picLocks noChangeAspect="1"/>
          </p:cNvPicPr>
          <p:nvPr/>
        </p:nvPicPr>
        <p:blipFill>
          <a:blip r:embed="rId2"/>
          <a:stretch>
            <a:fillRect/>
          </a:stretch>
        </p:blipFill>
        <p:spPr>
          <a:xfrm>
            <a:off x="2030479" y="1338536"/>
            <a:ext cx="7113521" cy="5328783"/>
          </a:xfrm>
          <a:prstGeom prst="rect">
            <a:avLst/>
          </a:prstGeom>
        </p:spPr>
      </p:pic>
      <p:sp>
        <p:nvSpPr>
          <p:cNvPr id="9" name="Rectangle 8">
            <a:extLst>
              <a:ext uri="{FF2B5EF4-FFF2-40B4-BE49-F238E27FC236}">
                <a16:creationId xmlns:a16="http://schemas.microsoft.com/office/drawing/2014/main" id="{77C87DA7-2A70-4A34-B394-69D5657C901C}"/>
              </a:ext>
            </a:extLst>
          </p:cNvPr>
          <p:cNvSpPr/>
          <p:nvPr/>
        </p:nvSpPr>
        <p:spPr>
          <a:xfrm>
            <a:off x="1897083" y="884834"/>
            <a:ext cx="7380312" cy="461665"/>
          </a:xfrm>
          <a:prstGeom prst="rect">
            <a:avLst/>
          </a:prstGeom>
        </p:spPr>
        <p:txBody>
          <a:bodyPr wrap="square">
            <a:spAutoFit/>
          </a:bodyPr>
          <a:lstStyle/>
          <a:p>
            <a:r>
              <a:rPr lang="en-US" sz="2400" dirty="0" err="1">
                <a:latin typeface="Times New Roman" panose="02020603050405020304" pitchFamily="18" charset="0"/>
                <a:cs typeface="Times New Roman" panose="02020603050405020304" pitchFamily="18" charset="0"/>
              </a:rPr>
              <a:t>Bảng</a:t>
            </a:r>
            <a:r>
              <a:rPr lang="en-US" sz="2400" dirty="0">
                <a:latin typeface="Times New Roman" panose="02020603050405020304" pitchFamily="18" charset="0"/>
                <a:cs typeface="Times New Roman" panose="02020603050405020304" pitchFamily="18" charset="0"/>
              </a:rPr>
              <a:t> 36.1. </a:t>
            </a:r>
            <a:r>
              <a:rPr lang="en-US" sz="2400" dirty="0" err="1">
                <a:latin typeface="Times New Roman" panose="02020603050405020304" pitchFamily="18" charset="0"/>
                <a:cs typeface="Times New Roman" panose="02020603050405020304" pitchFamily="18" charset="0"/>
              </a:rPr>
              <a:t>Bảy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cây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lan</a:t>
            </a:r>
            <a:r>
              <a:rPr lang="en-US" sz="2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0501382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6D33A7-BF65-405D-B5CE-9A0799A7200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9834FDE-BCCD-4B1D-A202-CEAFF44879EE}"/>
              </a:ext>
            </a:extLst>
          </p:cNvPr>
          <p:cNvPicPr>
            <a:picLocks noChangeAspect="1"/>
          </p:cNvPicPr>
          <p:nvPr/>
        </p:nvPicPr>
        <p:blipFill>
          <a:blip r:embed="rId2"/>
          <a:stretch>
            <a:fillRect/>
          </a:stretch>
        </p:blipFill>
        <p:spPr>
          <a:xfrm>
            <a:off x="475792" y="1038225"/>
            <a:ext cx="8667750" cy="5819775"/>
          </a:xfrm>
          <a:prstGeom prst="rect">
            <a:avLst/>
          </a:prstGeom>
        </p:spPr>
      </p:pic>
      <p:sp>
        <p:nvSpPr>
          <p:cNvPr id="9" name="Rectangle 8">
            <a:extLst>
              <a:ext uri="{FF2B5EF4-FFF2-40B4-BE49-F238E27FC236}">
                <a16:creationId xmlns:a16="http://schemas.microsoft.com/office/drawing/2014/main" id="{E9A51B77-60B9-4972-B776-38F974B90C68}"/>
              </a:ext>
            </a:extLst>
          </p:cNvPr>
          <p:cNvSpPr/>
          <p:nvPr/>
        </p:nvSpPr>
        <p:spPr>
          <a:xfrm>
            <a:off x="0" y="29980"/>
            <a:ext cx="9143542" cy="523220"/>
          </a:xfrm>
          <a:prstGeom prst="rect">
            <a:avLst/>
          </a:prstGeom>
        </p:spPr>
        <p:txBody>
          <a:bodyPr wrap="square">
            <a:spAutoFit/>
          </a:bodyPr>
          <a:lstStyle/>
          <a:p>
            <a:r>
              <a:rPr lang="en-US" sz="2800" b="1" dirty="0" err="1">
                <a:solidFill>
                  <a:srgbClr val="FF0000"/>
                </a:solidFill>
                <a:latin typeface="Times New Roman" panose="02020603050405020304" pitchFamily="18" charset="0"/>
                <a:cs typeface="Times New Roman" panose="02020603050405020304" pitchFamily="18" charset="0"/>
              </a:rPr>
              <a:t>Hoàn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thành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bằng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từ</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sẵn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vào</a:t>
            </a:r>
            <a:r>
              <a:rPr lang="en-US" sz="2800" b="1" dirty="0">
                <a:solidFill>
                  <a:srgbClr val="FF0000"/>
                </a:solidFill>
                <a:latin typeface="Times New Roman" panose="02020603050405020304" pitchFamily="18" charset="0"/>
                <a:cs typeface="Times New Roman" panose="02020603050405020304" pitchFamily="18" charset="0"/>
              </a:rPr>
              <a:t> ô </a:t>
            </a:r>
            <a:r>
              <a:rPr lang="en-US" sz="2800" b="1" dirty="0" err="1">
                <a:solidFill>
                  <a:srgbClr val="FF0000"/>
                </a:solidFill>
                <a:latin typeface="Times New Roman" panose="02020603050405020304" pitchFamily="18" charset="0"/>
                <a:cs typeface="Times New Roman" panose="02020603050405020304" pitchFamily="18" charset="0"/>
              </a:rPr>
              <a:t>tương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ứng</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5059E73A-9579-4950-9EC3-C35D6225FC6B}"/>
              </a:ext>
            </a:extLst>
          </p:cNvPr>
          <p:cNvSpPr/>
          <p:nvPr/>
        </p:nvSpPr>
        <p:spPr>
          <a:xfrm>
            <a:off x="666478" y="576560"/>
            <a:ext cx="7848872" cy="461665"/>
          </a:xfrm>
          <a:prstGeom prst="rect">
            <a:avLst/>
          </a:prstGeom>
        </p:spPr>
        <p:txBody>
          <a:bodyPr wrap="square">
            <a:spAutoFit/>
          </a:bodyPr>
          <a:lstStyle/>
          <a:p>
            <a:r>
              <a:rPr lang="en-US" sz="2400" b="1" dirty="0" err="1">
                <a:latin typeface="Times New Roman" panose="02020603050405020304" pitchFamily="18" charset="0"/>
                <a:cs typeface="Times New Roman" panose="02020603050405020304" pitchFamily="18" charset="0"/>
              </a:rPr>
              <a:t>Bảng</a:t>
            </a:r>
            <a:r>
              <a:rPr lang="en-US" sz="2400" b="1" dirty="0">
                <a:latin typeface="Times New Roman" panose="02020603050405020304" pitchFamily="18" charset="0"/>
                <a:cs typeface="Times New Roman" panose="02020603050405020304" pitchFamily="18" charset="0"/>
              </a:rPr>
              <a:t> 36.1. </a:t>
            </a:r>
            <a:r>
              <a:rPr lang="en-US" sz="2400" b="1" dirty="0" err="1">
                <a:latin typeface="Times New Roman" panose="02020603050405020304" pitchFamily="18" charset="0"/>
                <a:cs typeface="Times New Roman" panose="02020603050405020304" pitchFamily="18" charset="0"/>
              </a:rPr>
              <a:t>Bảy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cặp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tính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nhau</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cây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đậu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lan</a:t>
            </a:r>
            <a:r>
              <a:rPr lang="en-US" sz="2400" b="1"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35BC3142-B8D7-4EC8-93EF-B26AE3530941}"/>
              </a:ext>
            </a:extLst>
          </p:cNvPr>
          <p:cNvSpPr/>
          <p:nvPr/>
        </p:nvSpPr>
        <p:spPr>
          <a:xfrm>
            <a:off x="4533856" y="1513983"/>
            <a:ext cx="1296144"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Tím</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1E2D055F-EAB8-4F5D-BF17-B40F318F89BF}"/>
              </a:ext>
            </a:extLst>
          </p:cNvPr>
          <p:cNvSpPr/>
          <p:nvPr/>
        </p:nvSpPr>
        <p:spPr>
          <a:xfrm>
            <a:off x="7106714" y="1573932"/>
            <a:ext cx="1296144"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Trắng</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3" name="Rounded Rectangle 17">
            <a:extLst>
              <a:ext uri="{FF2B5EF4-FFF2-40B4-BE49-F238E27FC236}">
                <a16:creationId xmlns:a16="http://schemas.microsoft.com/office/drawing/2014/main" id="{2E15CDA8-73EE-4755-8A14-79374A9DFC2C}"/>
              </a:ext>
            </a:extLst>
          </p:cNvPr>
          <p:cNvSpPr/>
          <p:nvPr/>
        </p:nvSpPr>
        <p:spPr>
          <a:xfrm>
            <a:off x="4802458" y="2195715"/>
            <a:ext cx="1440160" cy="3863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Xanh</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4" name="Rounded Rectangle 18">
            <a:extLst>
              <a:ext uri="{FF2B5EF4-FFF2-40B4-BE49-F238E27FC236}">
                <a16:creationId xmlns:a16="http://schemas.microsoft.com/office/drawing/2014/main" id="{FE098C4A-2E5B-4EC4-BCE9-E9535F22E88B}"/>
              </a:ext>
            </a:extLst>
          </p:cNvPr>
          <p:cNvSpPr/>
          <p:nvPr/>
        </p:nvSpPr>
        <p:spPr>
          <a:xfrm>
            <a:off x="7250730" y="2195715"/>
            <a:ext cx="1512168" cy="3863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Vàng</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5" name="Rounded Rectangle 19">
            <a:extLst>
              <a:ext uri="{FF2B5EF4-FFF2-40B4-BE49-F238E27FC236}">
                <a16:creationId xmlns:a16="http://schemas.microsoft.com/office/drawing/2014/main" id="{3797A460-A988-4C4F-B25B-D8E5541AB11A}"/>
              </a:ext>
            </a:extLst>
          </p:cNvPr>
          <p:cNvSpPr/>
          <p:nvPr/>
        </p:nvSpPr>
        <p:spPr>
          <a:xfrm>
            <a:off x="4802458" y="2726060"/>
            <a:ext cx="1296144"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Tròn</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6" name="Rounded Rectangle 20">
            <a:extLst>
              <a:ext uri="{FF2B5EF4-FFF2-40B4-BE49-F238E27FC236}">
                <a16:creationId xmlns:a16="http://schemas.microsoft.com/office/drawing/2014/main" id="{7DC0B97D-C138-44D2-8AEE-766777377F4F}"/>
              </a:ext>
            </a:extLst>
          </p:cNvPr>
          <p:cNvSpPr/>
          <p:nvPr/>
        </p:nvSpPr>
        <p:spPr>
          <a:xfrm>
            <a:off x="7250730" y="2726951"/>
            <a:ext cx="1368152" cy="4583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Méo</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7" name="Rounded Rectangle 21">
            <a:extLst>
              <a:ext uri="{FF2B5EF4-FFF2-40B4-BE49-F238E27FC236}">
                <a16:creationId xmlns:a16="http://schemas.microsoft.com/office/drawing/2014/main" id="{E150FEEF-9DF3-402D-9E18-284F3A6DB558}"/>
              </a:ext>
            </a:extLst>
          </p:cNvPr>
          <p:cNvSpPr/>
          <p:nvPr/>
        </p:nvSpPr>
        <p:spPr>
          <a:xfrm>
            <a:off x="4344121" y="3302124"/>
            <a:ext cx="2258537" cy="5123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Xanh</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0FBED893-5AAE-4F72-A181-968CF8928B0A}"/>
              </a:ext>
            </a:extLst>
          </p:cNvPr>
          <p:cNvSpPr/>
          <p:nvPr/>
        </p:nvSpPr>
        <p:spPr>
          <a:xfrm>
            <a:off x="6740627" y="3288436"/>
            <a:ext cx="2016224" cy="461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Vàng</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9" name="Rounded Rectangle 23">
            <a:extLst>
              <a:ext uri="{FF2B5EF4-FFF2-40B4-BE49-F238E27FC236}">
                <a16:creationId xmlns:a16="http://schemas.microsoft.com/office/drawing/2014/main" id="{4F94CFF7-9895-420D-B137-91F590CA5FF2}"/>
              </a:ext>
            </a:extLst>
          </p:cNvPr>
          <p:cNvSpPr/>
          <p:nvPr/>
        </p:nvSpPr>
        <p:spPr>
          <a:xfrm>
            <a:off x="4344122" y="3923194"/>
            <a:ext cx="2339032" cy="423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Times New Roman" panose="02020603050405020304" pitchFamily="18" charset="0"/>
                <a:cs typeface="Times New Roman" panose="02020603050405020304" pitchFamily="18" charset="0"/>
              </a:rPr>
              <a:t>To</a:t>
            </a:r>
          </a:p>
        </p:txBody>
      </p:sp>
      <p:sp>
        <p:nvSpPr>
          <p:cNvPr id="20" name="Rounded Rectangle 24">
            <a:extLst>
              <a:ext uri="{FF2B5EF4-FFF2-40B4-BE49-F238E27FC236}">
                <a16:creationId xmlns:a16="http://schemas.microsoft.com/office/drawing/2014/main" id="{7ACD2D1E-A121-48DC-99C4-97560366F059}"/>
              </a:ext>
            </a:extLst>
          </p:cNvPr>
          <p:cNvSpPr/>
          <p:nvPr/>
        </p:nvSpPr>
        <p:spPr>
          <a:xfrm>
            <a:off x="6764197" y="3891427"/>
            <a:ext cx="2016224" cy="4347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Bé</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1" name="Rounded Rectangle 25">
            <a:extLst>
              <a:ext uri="{FF2B5EF4-FFF2-40B4-BE49-F238E27FC236}">
                <a16:creationId xmlns:a16="http://schemas.microsoft.com/office/drawing/2014/main" id="{BD6741C3-3ECE-4A2F-8483-D3D8722F8A18}"/>
              </a:ext>
            </a:extLst>
          </p:cNvPr>
          <p:cNvSpPr/>
          <p:nvPr/>
        </p:nvSpPr>
        <p:spPr>
          <a:xfrm>
            <a:off x="4533856" y="4454252"/>
            <a:ext cx="2160240" cy="10412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Trên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cành</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2" name="Rounded Rectangle 26">
            <a:extLst>
              <a:ext uri="{FF2B5EF4-FFF2-40B4-BE49-F238E27FC236}">
                <a16:creationId xmlns:a16="http://schemas.microsoft.com/office/drawing/2014/main" id="{5D43D78C-0D3A-45D3-9AEE-FA5F20DB40F2}"/>
              </a:ext>
            </a:extLst>
          </p:cNvPr>
          <p:cNvSpPr/>
          <p:nvPr/>
        </p:nvSpPr>
        <p:spPr>
          <a:xfrm>
            <a:off x="7106714" y="4470132"/>
            <a:ext cx="1800200" cy="9809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Trên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ngọn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cành</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3" name="Rounded Rectangle 27">
            <a:extLst>
              <a:ext uri="{FF2B5EF4-FFF2-40B4-BE49-F238E27FC236}">
                <a16:creationId xmlns:a16="http://schemas.microsoft.com/office/drawing/2014/main" id="{B3D05DE0-3F4E-410A-8F24-8D3C3E3F1C51}"/>
              </a:ext>
            </a:extLst>
          </p:cNvPr>
          <p:cNvSpPr/>
          <p:nvPr/>
        </p:nvSpPr>
        <p:spPr>
          <a:xfrm>
            <a:off x="4520519" y="5524426"/>
            <a:ext cx="2160240" cy="13035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Times New Roman" panose="02020603050405020304" pitchFamily="18" charset="0"/>
                <a:cs typeface="Times New Roman" panose="02020603050405020304" pitchFamily="18" charset="0"/>
              </a:rPr>
              <a:t>Cao</a:t>
            </a:r>
          </a:p>
        </p:txBody>
      </p:sp>
      <p:sp>
        <p:nvSpPr>
          <p:cNvPr id="24" name="Rounded Rectangle 28">
            <a:extLst>
              <a:ext uri="{FF2B5EF4-FFF2-40B4-BE49-F238E27FC236}">
                <a16:creationId xmlns:a16="http://schemas.microsoft.com/office/drawing/2014/main" id="{E1071DA3-D2D0-4B53-8CB7-F41F0347F4D8}"/>
              </a:ext>
            </a:extLst>
          </p:cNvPr>
          <p:cNvSpPr/>
          <p:nvPr/>
        </p:nvSpPr>
        <p:spPr>
          <a:xfrm>
            <a:off x="7023967" y="5495462"/>
            <a:ext cx="1656184" cy="13325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Thấp</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998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barn(inVertical)">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barn(inVertical)">
                                      <p:cBhvr>
                                        <p:cTn id="55" dur="500"/>
                                        <p:tgtEl>
                                          <p:spTgt spid="23"/>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barn(inVertical)">
                                      <p:cBhvr>
                                        <p:cTn id="5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4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088" y="851816"/>
            <a:ext cx="7100581" cy="4593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3"/>
          <p:cNvSpPr txBox="1">
            <a:spLocks noChangeArrowheads="1"/>
          </p:cNvSpPr>
          <p:nvPr/>
        </p:nvSpPr>
        <p:spPr bwMode="auto">
          <a:xfrm>
            <a:off x="144218" y="181891"/>
            <a:ext cx="8964488"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buFontTx/>
              <a:buNone/>
            </a:pPr>
            <a:r>
              <a:rPr lang="en-US" sz="2800" b="1" kern="0" dirty="0" err="1">
                <a:solidFill>
                  <a:srgbClr val="FF0000"/>
                </a:solidFill>
                <a:latin typeface="Times New Roman" panose="02020603050405020304" pitchFamily="18" charset="0"/>
                <a:cs typeface="Times New Roman" pitchFamily="18" charset="0"/>
              </a:rPr>
              <a:t>BÀI</a:t>
            </a:r>
            <a:r>
              <a:rPr lang="en-US" sz="2800" b="1" kern="0" dirty="0">
                <a:solidFill>
                  <a:srgbClr val="FF0000"/>
                </a:solidFill>
                <a:latin typeface="Times New Roman" panose="02020603050405020304" pitchFamily="18" charset="0"/>
                <a:cs typeface="Times New Roman" pitchFamily="18" charset="0"/>
              </a:rPr>
              <a:t> 36. CÁC QUY LUẬT DI TRUYỀN CỦA MENDEL</a:t>
            </a:r>
          </a:p>
        </p:txBody>
      </p:sp>
      <p:sp>
        <p:nvSpPr>
          <p:cNvPr id="2" name="Rectangle 1">
            <a:extLst>
              <a:ext uri="{FF2B5EF4-FFF2-40B4-BE49-F238E27FC236}">
                <a16:creationId xmlns:a16="http://schemas.microsoft.com/office/drawing/2014/main" id="{3B868B91-FA86-48C2-AE0C-AAA3717E8C4B}"/>
              </a:ext>
            </a:extLst>
          </p:cNvPr>
          <p:cNvSpPr/>
          <p:nvPr/>
        </p:nvSpPr>
        <p:spPr>
          <a:xfrm>
            <a:off x="1259632" y="4974667"/>
            <a:ext cx="6408712" cy="5040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Gregor Johann Mendel</a:t>
            </a:r>
          </a:p>
        </p:txBody>
      </p:sp>
    </p:spTree>
    <p:extLst>
      <p:ext uri="{BB962C8B-B14F-4D97-AF65-F5344CB8AC3E}">
        <p14:creationId xmlns:p14="http://schemas.microsoft.com/office/powerpoint/2010/main" val="422029676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5C1EA-1EEF-4C15-8049-32F96919454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ADDA114-70E5-4F9E-93F7-EE07E71945E5}"/>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6A9B5A56-126A-418C-A1A7-4ED6225F0A29}"/>
              </a:ext>
            </a:extLst>
          </p:cNvPr>
          <p:cNvPicPr>
            <a:picLocks noChangeAspect="1"/>
          </p:cNvPicPr>
          <p:nvPr/>
        </p:nvPicPr>
        <p:blipFill>
          <a:blip r:embed="rId2"/>
          <a:stretch>
            <a:fillRect/>
          </a:stretch>
        </p:blipFill>
        <p:spPr>
          <a:xfrm>
            <a:off x="0" y="0"/>
            <a:ext cx="9246777" cy="6858000"/>
          </a:xfrm>
          <a:prstGeom prst="rect">
            <a:avLst/>
          </a:prstGeom>
        </p:spPr>
      </p:pic>
      <p:pic>
        <p:nvPicPr>
          <p:cNvPr id="8" name="Picture 7">
            <a:extLst>
              <a:ext uri="{FF2B5EF4-FFF2-40B4-BE49-F238E27FC236}">
                <a16:creationId xmlns:a16="http://schemas.microsoft.com/office/drawing/2014/main" id="{0DB77836-4F84-42AA-AAEE-6B0FCE8EEE51}"/>
              </a:ext>
            </a:extLst>
          </p:cNvPr>
          <p:cNvPicPr>
            <a:picLocks noChangeAspect="1"/>
          </p:cNvPicPr>
          <p:nvPr/>
        </p:nvPicPr>
        <p:blipFill>
          <a:blip r:embed="rId3"/>
          <a:stretch>
            <a:fillRect/>
          </a:stretch>
        </p:blipFill>
        <p:spPr>
          <a:xfrm>
            <a:off x="2771800" y="3140968"/>
            <a:ext cx="5904656" cy="3272285"/>
          </a:xfrm>
          <a:prstGeom prst="rect">
            <a:avLst/>
          </a:prstGeom>
        </p:spPr>
      </p:pic>
    </p:spTree>
    <p:extLst>
      <p:ext uri="{BB962C8B-B14F-4D97-AF65-F5344CB8AC3E}">
        <p14:creationId xmlns:p14="http://schemas.microsoft.com/office/powerpoint/2010/main" val="381692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181891"/>
            <a:ext cx="9108706"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gn="just" eaLnBrk="1" hangingPunct="1">
              <a:buFontTx/>
              <a:buNone/>
            </a:pPr>
            <a:r>
              <a:rPr lang="en-US" sz="2900" b="1" kern="0" dirty="0" err="1">
                <a:solidFill>
                  <a:srgbClr val="FF0000"/>
                </a:solidFill>
                <a:latin typeface="Times New Roman" panose="02020603050405020304" pitchFamily="18" charset="0"/>
                <a:cs typeface="Times New Roman" pitchFamily="18" charset="0"/>
              </a:rPr>
              <a:t>BÀI</a:t>
            </a:r>
            <a:r>
              <a:rPr lang="en-US" sz="2900" b="1" kern="0" dirty="0">
                <a:solidFill>
                  <a:srgbClr val="FF0000"/>
                </a:solidFill>
                <a:latin typeface="Times New Roman" panose="02020603050405020304" pitchFamily="18" charset="0"/>
                <a:cs typeface="Times New Roman" pitchFamily="18" charset="0"/>
              </a:rPr>
              <a:t> 36. CÁC QUY LUẬT DI TRUYỀN CỦA MENDEL</a:t>
            </a:r>
          </a:p>
        </p:txBody>
      </p:sp>
      <p:sp>
        <p:nvSpPr>
          <p:cNvPr id="7" name="Rectangle 3"/>
          <p:cNvSpPr txBox="1">
            <a:spLocks noChangeArrowheads="1"/>
          </p:cNvSpPr>
          <p:nvPr/>
        </p:nvSpPr>
        <p:spPr bwMode="auto">
          <a:xfrm>
            <a:off x="156388" y="851816"/>
            <a:ext cx="88081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gn="just" eaLnBrk="1" hangingPunct="1">
              <a:buFontTx/>
              <a:buNone/>
            </a:pPr>
            <a:r>
              <a:rPr lang="en-US" b="1" kern="0" dirty="0">
                <a:solidFill>
                  <a:srgbClr val="000099"/>
                </a:solidFill>
                <a:latin typeface="Times New Roman" pitchFamily="18" charset="0"/>
                <a:cs typeface="Times New Roman" pitchFamily="18" charset="0"/>
              </a:rPr>
              <a:t>I - </a:t>
            </a:r>
            <a:r>
              <a:rPr lang="en-US" b="1" kern="0" dirty="0" err="1">
                <a:solidFill>
                  <a:srgbClr val="000099"/>
                </a:solidFill>
                <a:latin typeface="Times New Roman" pitchFamily="18" charset="0"/>
                <a:cs typeface="Times New Roman" pitchFamily="18" charset="0"/>
              </a:rPr>
              <a:t>MENĐEL</a:t>
            </a:r>
            <a:r>
              <a:rPr lang="en-US" b="1" kern="0" dirty="0">
                <a:solidFill>
                  <a:srgbClr val="000099"/>
                </a:solidFill>
                <a:latin typeface="Times New Roman" pitchFamily="18" charset="0"/>
                <a:cs typeface="Times New Roman" pitchFamily="18" charset="0"/>
              </a:rPr>
              <a:t> </a:t>
            </a:r>
            <a:r>
              <a:rPr lang="en-US" b="1" kern="0" dirty="0" err="1">
                <a:solidFill>
                  <a:srgbClr val="000099"/>
                </a:solidFill>
                <a:latin typeface="Times New Roman" pitchFamily="18" charset="0"/>
                <a:cs typeface="Times New Roman" pitchFamily="18" charset="0"/>
              </a:rPr>
              <a:t>VÀ</a:t>
            </a:r>
            <a:r>
              <a:rPr lang="en-US" b="1" kern="0" dirty="0">
                <a:solidFill>
                  <a:srgbClr val="000099"/>
                </a:solidFill>
                <a:latin typeface="Times New Roman" pitchFamily="18" charset="0"/>
                <a:cs typeface="Times New Roman" pitchFamily="18" charset="0"/>
              </a:rPr>
              <a:t> </a:t>
            </a:r>
            <a:r>
              <a:rPr lang="en-US" b="1" kern="0" dirty="0" err="1">
                <a:solidFill>
                  <a:srgbClr val="000099"/>
                </a:solidFill>
                <a:latin typeface="Times New Roman" pitchFamily="18" charset="0"/>
                <a:cs typeface="Times New Roman" pitchFamily="18" charset="0"/>
              </a:rPr>
              <a:t>THÍ</a:t>
            </a:r>
            <a:r>
              <a:rPr lang="en-US" b="1" kern="0" dirty="0">
                <a:solidFill>
                  <a:srgbClr val="000099"/>
                </a:solidFill>
                <a:latin typeface="Times New Roman" pitchFamily="18" charset="0"/>
                <a:cs typeface="Times New Roman" pitchFamily="18" charset="0"/>
              </a:rPr>
              <a:t> </a:t>
            </a:r>
            <a:r>
              <a:rPr lang="en-US" b="1" kern="0" dirty="0" err="1">
                <a:solidFill>
                  <a:srgbClr val="000099"/>
                </a:solidFill>
                <a:latin typeface="Times New Roman" pitchFamily="18" charset="0"/>
                <a:cs typeface="Times New Roman" pitchFamily="18" charset="0"/>
              </a:rPr>
              <a:t>NGHIỆM</a:t>
            </a:r>
            <a:r>
              <a:rPr lang="en-US" b="1" kern="0" dirty="0">
                <a:solidFill>
                  <a:srgbClr val="000099"/>
                </a:solidFill>
                <a:latin typeface="Times New Roman" pitchFamily="18" charset="0"/>
                <a:cs typeface="Times New Roman" pitchFamily="18" charset="0"/>
              </a:rPr>
              <a:t> LAI </a:t>
            </a:r>
            <a:r>
              <a:rPr lang="en-US" b="1" kern="0" dirty="0" err="1">
                <a:solidFill>
                  <a:srgbClr val="000099"/>
                </a:solidFill>
                <a:latin typeface="Times New Roman" pitchFamily="18" charset="0"/>
                <a:cs typeface="Times New Roman" pitchFamily="18" charset="0"/>
              </a:rPr>
              <a:t>MỘT</a:t>
            </a:r>
            <a:r>
              <a:rPr lang="en-US" b="1" kern="0" dirty="0">
                <a:solidFill>
                  <a:srgbClr val="000099"/>
                </a:solidFill>
                <a:latin typeface="Times New Roman" pitchFamily="18" charset="0"/>
                <a:cs typeface="Times New Roman" pitchFamily="18" charset="0"/>
              </a:rPr>
              <a:t> </a:t>
            </a:r>
            <a:r>
              <a:rPr lang="en-US" b="1" kern="0" dirty="0" err="1">
                <a:solidFill>
                  <a:srgbClr val="000099"/>
                </a:solidFill>
                <a:latin typeface="Times New Roman" pitchFamily="18" charset="0"/>
                <a:cs typeface="Times New Roman" pitchFamily="18" charset="0"/>
              </a:rPr>
              <a:t>CẶP</a:t>
            </a:r>
            <a:r>
              <a:rPr lang="en-US" b="1" kern="0" dirty="0">
                <a:solidFill>
                  <a:srgbClr val="000099"/>
                </a:solidFill>
                <a:latin typeface="Times New Roman" pitchFamily="18" charset="0"/>
                <a:cs typeface="Times New Roman" pitchFamily="18" charset="0"/>
              </a:rPr>
              <a:t> </a:t>
            </a:r>
            <a:r>
              <a:rPr lang="en-US" b="1" kern="0" dirty="0" err="1">
                <a:solidFill>
                  <a:srgbClr val="000099"/>
                </a:solidFill>
                <a:latin typeface="Times New Roman" pitchFamily="18" charset="0"/>
                <a:cs typeface="Times New Roman" pitchFamily="18" charset="0"/>
              </a:rPr>
              <a:t>TÍNH</a:t>
            </a:r>
            <a:r>
              <a:rPr lang="en-US" b="1" kern="0" dirty="0">
                <a:solidFill>
                  <a:srgbClr val="000099"/>
                </a:solidFill>
                <a:latin typeface="Times New Roman" pitchFamily="18" charset="0"/>
                <a:cs typeface="Times New Roman" pitchFamily="18" charset="0"/>
              </a:rPr>
              <a:t> </a:t>
            </a:r>
            <a:r>
              <a:rPr lang="en-US" b="1" kern="0" dirty="0" err="1">
                <a:solidFill>
                  <a:srgbClr val="000099"/>
                </a:solidFill>
                <a:latin typeface="Times New Roman" pitchFamily="18" charset="0"/>
                <a:cs typeface="Times New Roman" pitchFamily="18" charset="0"/>
              </a:rPr>
              <a:t>TRẠNG</a:t>
            </a:r>
            <a:endParaRPr lang="en-US" b="1" kern="0" dirty="0">
              <a:solidFill>
                <a:srgbClr val="000099"/>
              </a:solidFill>
              <a:latin typeface="Times New Roman" pitchFamily="18" charset="0"/>
              <a:cs typeface="Times New Roman" pitchFamily="18" charset="0"/>
            </a:endParaRPr>
          </a:p>
        </p:txBody>
      </p:sp>
      <p:sp>
        <p:nvSpPr>
          <p:cNvPr id="8" name="Rectangle 3"/>
          <p:cNvSpPr txBox="1">
            <a:spLocks noChangeArrowheads="1"/>
          </p:cNvSpPr>
          <p:nvPr/>
        </p:nvSpPr>
        <p:spPr bwMode="auto">
          <a:xfrm>
            <a:off x="300606" y="1996392"/>
            <a:ext cx="88081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buFontTx/>
              <a:buNone/>
            </a:pPr>
            <a:r>
              <a:rPr lang="en-US" b="1" kern="0" dirty="0">
                <a:solidFill>
                  <a:srgbClr val="A50021"/>
                </a:solidFill>
                <a:latin typeface="Times New Roman" pitchFamily="18" charset="0"/>
                <a:cs typeface="Times New Roman" pitchFamily="18" charset="0"/>
              </a:rPr>
              <a:t>1. </a:t>
            </a:r>
            <a:r>
              <a:rPr lang="en-US" b="1" kern="0" dirty="0" err="1">
                <a:solidFill>
                  <a:srgbClr val="A50021"/>
                </a:solidFill>
                <a:latin typeface="Times New Roman" pitchFamily="18" charset="0"/>
                <a:cs typeface="Times New Roman" pitchFamily="18" charset="0"/>
              </a:rPr>
              <a:t>Tìm</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hiểu</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phương</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pháp</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nghiên</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cứu</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của</a:t>
            </a:r>
            <a:r>
              <a:rPr lang="en-US" b="1" kern="0" dirty="0">
                <a:solidFill>
                  <a:srgbClr val="A50021"/>
                </a:solidFill>
                <a:latin typeface="Times New Roman" pitchFamily="18" charset="0"/>
                <a:cs typeface="Times New Roman" pitchFamily="18" charset="0"/>
              </a:rPr>
              <a:t> Mendel</a:t>
            </a:r>
          </a:p>
        </p:txBody>
      </p:sp>
      <p:sp>
        <p:nvSpPr>
          <p:cNvPr id="10" name="Rectangle 3">
            <a:extLst>
              <a:ext uri="{FF2B5EF4-FFF2-40B4-BE49-F238E27FC236}">
                <a16:creationId xmlns:a16="http://schemas.microsoft.com/office/drawing/2014/main" id="{B92CB301-9CB4-40F7-9581-F969195EB406}"/>
              </a:ext>
            </a:extLst>
          </p:cNvPr>
          <p:cNvSpPr txBox="1">
            <a:spLocks noChangeArrowheads="1"/>
          </p:cNvSpPr>
          <p:nvPr/>
        </p:nvSpPr>
        <p:spPr bwMode="auto">
          <a:xfrm>
            <a:off x="755576" y="2567051"/>
            <a:ext cx="491010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buFontTx/>
              <a:buNone/>
            </a:pPr>
            <a:r>
              <a:rPr lang="en-US" b="1" kern="0" dirty="0" err="1">
                <a:solidFill>
                  <a:srgbClr val="002060"/>
                </a:solidFill>
                <a:latin typeface="Times New Roman" pitchFamily="18" charset="0"/>
                <a:cs typeface="Times New Roman" pitchFamily="18" charset="0"/>
              </a:rPr>
              <a:t>Phương</a:t>
            </a:r>
            <a:r>
              <a:rPr lang="en-US" b="1" kern="0" dirty="0">
                <a:solidFill>
                  <a:srgbClr val="002060"/>
                </a:solidFill>
                <a:latin typeface="Times New Roman" pitchFamily="18" charset="0"/>
                <a:cs typeface="Times New Roman" pitchFamily="18" charset="0"/>
              </a:rPr>
              <a:t> </a:t>
            </a:r>
            <a:r>
              <a:rPr lang="en-US" b="1" kern="0" dirty="0" err="1">
                <a:solidFill>
                  <a:srgbClr val="002060"/>
                </a:solidFill>
                <a:latin typeface="Times New Roman" pitchFamily="18" charset="0"/>
                <a:cs typeface="Times New Roman" pitchFamily="18" charset="0"/>
              </a:rPr>
              <a:t>pháp</a:t>
            </a:r>
            <a:r>
              <a:rPr lang="en-US" b="1" kern="0" dirty="0">
                <a:solidFill>
                  <a:srgbClr val="002060"/>
                </a:solidFill>
                <a:latin typeface="Times New Roman" pitchFamily="18" charset="0"/>
                <a:cs typeface="Times New Roman" pitchFamily="18" charset="0"/>
              </a:rPr>
              <a:t> </a:t>
            </a:r>
            <a:r>
              <a:rPr lang="en-US" b="1" kern="0" dirty="0" err="1">
                <a:solidFill>
                  <a:srgbClr val="002060"/>
                </a:solidFill>
                <a:latin typeface="Times New Roman" pitchFamily="18" charset="0"/>
                <a:cs typeface="Times New Roman" pitchFamily="18" charset="0"/>
              </a:rPr>
              <a:t>nghiên</a:t>
            </a:r>
            <a:r>
              <a:rPr lang="en-US" b="1" kern="0" dirty="0">
                <a:solidFill>
                  <a:srgbClr val="002060"/>
                </a:solidFill>
                <a:latin typeface="Times New Roman" pitchFamily="18" charset="0"/>
                <a:cs typeface="Times New Roman" pitchFamily="18" charset="0"/>
              </a:rPr>
              <a:t> </a:t>
            </a:r>
            <a:r>
              <a:rPr lang="en-US" b="1" kern="0" dirty="0" err="1">
                <a:solidFill>
                  <a:srgbClr val="002060"/>
                </a:solidFill>
                <a:latin typeface="Times New Roman" pitchFamily="18" charset="0"/>
                <a:cs typeface="Times New Roman" pitchFamily="18" charset="0"/>
              </a:rPr>
              <a:t>cứu</a:t>
            </a:r>
            <a:r>
              <a:rPr lang="en-US" b="1" kern="0" dirty="0">
                <a:solidFill>
                  <a:srgbClr val="002060"/>
                </a:solidFill>
                <a:latin typeface="Times New Roman" pitchFamily="18" charset="0"/>
                <a:cs typeface="Times New Roman" pitchFamily="18" charset="0"/>
              </a:rPr>
              <a:t>:</a:t>
            </a:r>
          </a:p>
        </p:txBody>
      </p:sp>
      <p:sp>
        <p:nvSpPr>
          <p:cNvPr id="9" name="Rectangle 3">
            <a:extLst>
              <a:ext uri="{FF2B5EF4-FFF2-40B4-BE49-F238E27FC236}">
                <a16:creationId xmlns:a16="http://schemas.microsoft.com/office/drawing/2014/main" id="{B0C9BAA1-6B92-4F57-960E-FC7CED8BB3D1}"/>
              </a:ext>
            </a:extLst>
          </p:cNvPr>
          <p:cNvSpPr txBox="1">
            <a:spLocks noChangeArrowheads="1"/>
          </p:cNvSpPr>
          <p:nvPr/>
        </p:nvSpPr>
        <p:spPr bwMode="auto">
          <a:xfrm>
            <a:off x="169540" y="3281865"/>
            <a:ext cx="855308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gn="just" eaLnBrk="1" hangingPunct="1">
              <a:buFontTx/>
              <a:buNone/>
            </a:pPr>
            <a:r>
              <a:rPr lang="en-US" b="1" kern="0" dirty="0">
                <a:latin typeface="Times New Roman" pitchFamily="18" charset="0"/>
                <a:cs typeface="Times New Roman" pitchFamily="18" charset="0"/>
              </a:rPr>
              <a:t>- </a:t>
            </a:r>
            <a:r>
              <a:rPr lang="en-US" b="1" kern="0" dirty="0" err="1">
                <a:latin typeface="Times New Roman" pitchFamily="18" charset="0"/>
                <a:cs typeface="Times New Roman" pitchFamily="18" charset="0"/>
              </a:rPr>
              <a:t>Bằng</a:t>
            </a:r>
            <a:r>
              <a:rPr lang="en-US" b="1" kern="0" dirty="0">
                <a:latin typeface="Times New Roman" pitchFamily="18" charset="0"/>
                <a:cs typeface="Times New Roman" pitchFamily="18" charset="0"/>
              </a:rPr>
              <a:t> </a:t>
            </a:r>
            <a:r>
              <a:rPr lang="en-US" b="1" kern="0" dirty="0" err="1">
                <a:latin typeface="Times New Roman" pitchFamily="18" charset="0"/>
                <a:cs typeface="Times New Roman" pitchFamily="18" charset="0"/>
              </a:rPr>
              <a:t>cách</a:t>
            </a:r>
            <a:r>
              <a:rPr lang="en-US" b="1" kern="0" dirty="0">
                <a:latin typeface="Times New Roman" pitchFamily="18" charset="0"/>
                <a:cs typeface="Times New Roman" pitchFamily="18" charset="0"/>
              </a:rPr>
              <a:t> </a:t>
            </a:r>
            <a:r>
              <a:rPr lang="en-US" b="1" kern="0" dirty="0" err="1">
                <a:latin typeface="Times New Roman" pitchFamily="18" charset="0"/>
                <a:cs typeface="Times New Roman" pitchFamily="18" charset="0"/>
              </a:rPr>
              <a:t>lựa</a:t>
            </a:r>
            <a:r>
              <a:rPr lang="en-US" b="1" kern="0" dirty="0">
                <a:latin typeface="Times New Roman" pitchFamily="18" charset="0"/>
                <a:cs typeface="Times New Roman" pitchFamily="18" charset="0"/>
              </a:rPr>
              <a:t> </a:t>
            </a:r>
            <a:r>
              <a:rPr lang="en-US" b="1" kern="0" dirty="0" err="1">
                <a:latin typeface="Times New Roman" pitchFamily="18" charset="0"/>
                <a:cs typeface="Times New Roman" pitchFamily="18" charset="0"/>
              </a:rPr>
              <a:t>chọn</a:t>
            </a:r>
            <a:r>
              <a:rPr lang="en-US" b="1" kern="0" dirty="0">
                <a:latin typeface="Times New Roman" pitchFamily="18" charset="0"/>
                <a:cs typeface="Times New Roman" pitchFamily="18" charset="0"/>
              </a:rPr>
              <a:t> </a:t>
            </a:r>
            <a:r>
              <a:rPr lang="en-US" b="1" kern="0" dirty="0" err="1">
                <a:latin typeface="Times New Roman" pitchFamily="18" charset="0"/>
                <a:cs typeface="Times New Roman" pitchFamily="18" charset="0"/>
              </a:rPr>
              <a:t>đối</a:t>
            </a:r>
            <a:r>
              <a:rPr lang="en-US" b="1" kern="0" dirty="0">
                <a:latin typeface="Times New Roman" pitchFamily="18" charset="0"/>
                <a:cs typeface="Times New Roman" pitchFamily="18" charset="0"/>
              </a:rPr>
              <a:t> </a:t>
            </a:r>
            <a:r>
              <a:rPr lang="en-US" b="1" kern="0" dirty="0" err="1">
                <a:latin typeface="Times New Roman" pitchFamily="18" charset="0"/>
                <a:cs typeface="Times New Roman" pitchFamily="18" charset="0"/>
              </a:rPr>
              <a:t>tượng</a:t>
            </a:r>
            <a:r>
              <a:rPr lang="en-US" b="1" kern="0" dirty="0">
                <a:latin typeface="Times New Roman" pitchFamily="18" charset="0"/>
                <a:cs typeface="Times New Roman" pitchFamily="18" charset="0"/>
              </a:rPr>
              <a:t>, </a:t>
            </a:r>
            <a:r>
              <a:rPr lang="en-US" b="1" kern="0" dirty="0" err="1">
                <a:latin typeface="Times New Roman" pitchFamily="18" charset="0"/>
                <a:cs typeface="Times New Roman" pitchFamily="18" charset="0"/>
              </a:rPr>
              <a:t>tiếp</a:t>
            </a:r>
            <a:r>
              <a:rPr lang="en-US" b="1" kern="0" dirty="0">
                <a:latin typeface="Times New Roman" pitchFamily="18" charset="0"/>
                <a:cs typeface="Times New Roman" pitchFamily="18" charset="0"/>
              </a:rPr>
              <a:t> </a:t>
            </a:r>
            <a:r>
              <a:rPr lang="en-US" b="1" kern="0" dirty="0" err="1">
                <a:latin typeface="Times New Roman" pitchFamily="18" charset="0"/>
                <a:cs typeface="Times New Roman" pitchFamily="18" charset="0"/>
              </a:rPr>
              <a:t>cận</a:t>
            </a:r>
            <a:r>
              <a:rPr lang="en-US" b="1" kern="0" dirty="0">
                <a:latin typeface="Times New Roman" pitchFamily="18" charset="0"/>
                <a:cs typeface="Times New Roman" pitchFamily="18" charset="0"/>
              </a:rPr>
              <a:t> </a:t>
            </a:r>
            <a:r>
              <a:rPr lang="en-US" b="1" kern="0" dirty="0" err="1">
                <a:latin typeface="Times New Roman" pitchFamily="18" charset="0"/>
                <a:cs typeface="Times New Roman" pitchFamily="18" charset="0"/>
              </a:rPr>
              <a:t>thực</a:t>
            </a:r>
            <a:r>
              <a:rPr lang="en-US" b="1" kern="0" dirty="0">
                <a:latin typeface="Times New Roman" pitchFamily="18" charset="0"/>
                <a:cs typeface="Times New Roman" pitchFamily="18" charset="0"/>
              </a:rPr>
              <a:t> </a:t>
            </a:r>
            <a:r>
              <a:rPr lang="en-US" b="1" kern="0" dirty="0" err="1">
                <a:latin typeface="Times New Roman" pitchFamily="18" charset="0"/>
                <a:cs typeface="Times New Roman" pitchFamily="18" charset="0"/>
              </a:rPr>
              <a:t>nghiệm</a:t>
            </a:r>
            <a:r>
              <a:rPr lang="en-US" b="1" kern="0" dirty="0">
                <a:latin typeface="Times New Roman" pitchFamily="18" charset="0"/>
                <a:cs typeface="Times New Roman" pitchFamily="18" charset="0"/>
              </a:rPr>
              <a:t> </a:t>
            </a:r>
            <a:r>
              <a:rPr lang="en-US" b="1" kern="0" dirty="0" err="1">
                <a:latin typeface="Times New Roman" pitchFamily="18" charset="0"/>
                <a:cs typeface="Times New Roman" pitchFamily="18" charset="0"/>
              </a:rPr>
              <a:t>và</a:t>
            </a:r>
            <a:r>
              <a:rPr lang="en-US" b="1" kern="0" dirty="0">
                <a:latin typeface="Times New Roman" pitchFamily="18" charset="0"/>
                <a:cs typeface="Times New Roman" pitchFamily="18" charset="0"/>
              </a:rPr>
              <a:t> </a:t>
            </a:r>
            <a:r>
              <a:rPr lang="en-US" b="1" kern="0" dirty="0" err="1">
                <a:latin typeface="Times New Roman" pitchFamily="18" charset="0"/>
                <a:cs typeface="Times New Roman" pitchFamily="18" charset="0"/>
              </a:rPr>
              <a:t>định</a:t>
            </a:r>
            <a:r>
              <a:rPr lang="en-US" b="1" kern="0" dirty="0">
                <a:latin typeface="Times New Roman" pitchFamily="18" charset="0"/>
                <a:cs typeface="Times New Roman" pitchFamily="18" charset="0"/>
              </a:rPr>
              <a:t> </a:t>
            </a:r>
            <a:r>
              <a:rPr lang="en-US" b="1" kern="0" dirty="0" err="1">
                <a:latin typeface="Times New Roman" pitchFamily="18" charset="0"/>
                <a:cs typeface="Times New Roman" pitchFamily="18" charset="0"/>
              </a:rPr>
              <a:t>lượng</a:t>
            </a:r>
            <a:r>
              <a:rPr lang="en-US" b="1" kern="0" dirty="0">
                <a:latin typeface="Times New Roman" pitchFamily="18" charset="0"/>
                <a:cs typeface="Times New Roman" pitchFamily="18" charset="0"/>
              </a:rPr>
              <a:t> </a:t>
            </a:r>
            <a:r>
              <a:rPr lang="en-US" b="1" kern="0" dirty="0" err="1">
                <a:latin typeface="Times New Roman" pitchFamily="18" charset="0"/>
                <a:cs typeface="Times New Roman" pitchFamily="18" charset="0"/>
              </a:rPr>
              <a:t>trong</a:t>
            </a:r>
            <a:r>
              <a:rPr lang="en-US" b="1" kern="0" dirty="0">
                <a:latin typeface="Times New Roman" pitchFamily="18" charset="0"/>
                <a:cs typeface="Times New Roman" pitchFamily="18" charset="0"/>
              </a:rPr>
              <a:t> </a:t>
            </a:r>
            <a:r>
              <a:rPr lang="en-US" b="1" kern="0" dirty="0" err="1">
                <a:latin typeface="Times New Roman" pitchFamily="18" charset="0"/>
                <a:cs typeface="Times New Roman" pitchFamily="18" charset="0"/>
              </a:rPr>
              <a:t>nghiên</a:t>
            </a:r>
            <a:r>
              <a:rPr lang="en-US" b="1" kern="0" dirty="0">
                <a:latin typeface="Times New Roman" pitchFamily="18" charset="0"/>
                <a:cs typeface="Times New Roman" pitchFamily="18" charset="0"/>
              </a:rPr>
              <a:t> </a:t>
            </a:r>
            <a:r>
              <a:rPr lang="en-US" b="1" kern="0" dirty="0" err="1">
                <a:latin typeface="Times New Roman" pitchFamily="18" charset="0"/>
                <a:cs typeface="Times New Roman" pitchFamily="18" charset="0"/>
              </a:rPr>
              <a:t>cứu</a:t>
            </a:r>
            <a:r>
              <a:rPr lang="en-US" b="1" kern="0" dirty="0">
                <a:latin typeface="Times New Roman" pitchFamily="18" charset="0"/>
                <a:cs typeface="Times New Roman" pitchFamily="18" charset="0"/>
              </a:rPr>
              <a:t>, Mendel </a:t>
            </a:r>
            <a:r>
              <a:rPr lang="en-US" b="1" kern="0" dirty="0" err="1">
                <a:latin typeface="Times New Roman" pitchFamily="18" charset="0"/>
                <a:cs typeface="Times New Roman" pitchFamily="18" charset="0"/>
              </a:rPr>
              <a:t>đã</a:t>
            </a:r>
            <a:r>
              <a:rPr lang="en-US" b="1" kern="0" dirty="0">
                <a:latin typeface="Times New Roman" pitchFamily="18" charset="0"/>
                <a:cs typeface="Times New Roman" pitchFamily="18" charset="0"/>
              </a:rPr>
              <a:t> </a:t>
            </a:r>
            <a:r>
              <a:rPr lang="en-US" b="1" kern="0" dirty="0" err="1">
                <a:latin typeface="Times New Roman" pitchFamily="18" charset="0"/>
                <a:cs typeface="Times New Roman" pitchFamily="18" charset="0"/>
              </a:rPr>
              <a:t>tiến</a:t>
            </a:r>
            <a:r>
              <a:rPr lang="en-US" b="1" kern="0" dirty="0">
                <a:latin typeface="Times New Roman" pitchFamily="18" charset="0"/>
                <a:cs typeface="Times New Roman" pitchFamily="18" charset="0"/>
              </a:rPr>
              <a:t> </a:t>
            </a:r>
            <a:r>
              <a:rPr lang="en-US" b="1" kern="0" dirty="0" err="1">
                <a:latin typeface="Times New Roman" pitchFamily="18" charset="0"/>
                <a:cs typeface="Times New Roman" pitchFamily="18" charset="0"/>
              </a:rPr>
              <a:t>hành</a:t>
            </a:r>
            <a:r>
              <a:rPr lang="en-US" b="1" kern="0" dirty="0">
                <a:latin typeface="Times New Roman" pitchFamily="18" charset="0"/>
                <a:cs typeface="Times New Roman" pitchFamily="18" charset="0"/>
              </a:rPr>
              <a:t> </a:t>
            </a:r>
            <a:r>
              <a:rPr lang="en-US" b="1" kern="0" dirty="0" err="1">
                <a:latin typeface="Times New Roman" pitchFamily="18" charset="0"/>
                <a:cs typeface="Times New Roman" pitchFamily="18" charset="0"/>
              </a:rPr>
              <a:t>hàng</a:t>
            </a:r>
            <a:r>
              <a:rPr lang="en-US" b="1" kern="0" dirty="0">
                <a:latin typeface="Times New Roman" pitchFamily="18" charset="0"/>
                <a:cs typeface="Times New Roman" pitchFamily="18" charset="0"/>
              </a:rPr>
              <a:t> </a:t>
            </a:r>
            <a:r>
              <a:rPr lang="en-US" b="1" kern="0" dirty="0" err="1">
                <a:latin typeface="Times New Roman" pitchFamily="18" charset="0"/>
                <a:cs typeface="Times New Roman" pitchFamily="18" charset="0"/>
              </a:rPr>
              <a:t>nghìn</a:t>
            </a:r>
            <a:r>
              <a:rPr lang="en-US" b="1" kern="0" dirty="0">
                <a:latin typeface="Times New Roman" pitchFamily="18" charset="0"/>
                <a:cs typeface="Times New Roman" pitchFamily="18" charset="0"/>
              </a:rPr>
              <a:t> </a:t>
            </a:r>
            <a:r>
              <a:rPr lang="en-US" b="1" kern="0" dirty="0" err="1">
                <a:latin typeface="Times New Roman" pitchFamily="18" charset="0"/>
                <a:cs typeface="Times New Roman" pitchFamily="18" charset="0"/>
              </a:rPr>
              <a:t>phép</a:t>
            </a:r>
            <a:r>
              <a:rPr lang="en-US" b="1" kern="0" dirty="0">
                <a:latin typeface="Times New Roman" pitchFamily="18" charset="0"/>
                <a:cs typeface="Times New Roman" pitchFamily="18" charset="0"/>
              </a:rPr>
              <a:t> </a:t>
            </a:r>
            <a:r>
              <a:rPr lang="en-US" b="1" kern="0" dirty="0" err="1">
                <a:latin typeface="Times New Roman" pitchFamily="18" charset="0"/>
                <a:cs typeface="Times New Roman" pitchFamily="18" charset="0"/>
              </a:rPr>
              <a:t>lai</a:t>
            </a:r>
            <a:r>
              <a:rPr lang="en-US" b="1" kern="0" dirty="0">
                <a:latin typeface="Times New Roman" pitchFamily="18" charset="0"/>
                <a:cs typeface="Times New Roman" pitchFamily="18" charset="0"/>
              </a:rPr>
              <a:t> </a:t>
            </a:r>
            <a:r>
              <a:rPr lang="en-US" b="1" kern="0" dirty="0" err="1">
                <a:latin typeface="Times New Roman" pitchFamily="18" charset="0"/>
                <a:cs typeface="Times New Roman" pitchFamily="18" charset="0"/>
              </a:rPr>
              <a:t>khác</a:t>
            </a:r>
            <a:r>
              <a:rPr lang="en-US" b="1" kern="0" dirty="0">
                <a:latin typeface="Times New Roman" pitchFamily="18" charset="0"/>
                <a:cs typeface="Times New Roman" pitchFamily="18" charset="0"/>
              </a:rPr>
              <a:t> </a:t>
            </a:r>
            <a:r>
              <a:rPr lang="en-US" b="1" kern="0" dirty="0" err="1">
                <a:latin typeface="Times New Roman" pitchFamily="18" charset="0"/>
                <a:cs typeface="Times New Roman" pitchFamily="18" charset="0"/>
              </a:rPr>
              <a:t>nhau</a:t>
            </a:r>
            <a:r>
              <a:rPr lang="en-US" b="1" kern="0" dirty="0">
                <a:latin typeface="Times New Roman" pitchFamily="18" charset="0"/>
                <a:cs typeface="Times New Roman" pitchFamily="18" charset="0"/>
              </a:rPr>
              <a:t> </a:t>
            </a:r>
            <a:r>
              <a:rPr lang="en-US" b="1" kern="0" dirty="0" err="1">
                <a:latin typeface="Times New Roman" pitchFamily="18" charset="0"/>
                <a:cs typeface="Times New Roman" pitchFamily="18" charset="0"/>
              </a:rPr>
              <a:t>và</a:t>
            </a:r>
            <a:r>
              <a:rPr lang="en-US" b="1" kern="0" dirty="0">
                <a:latin typeface="Times New Roman" pitchFamily="18" charset="0"/>
                <a:cs typeface="Times New Roman" pitchFamily="18" charset="0"/>
              </a:rPr>
              <a:t> </a:t>
            </a:r>
            <a:r>
              <a:rPr lang="en-US" b="1" kern="0" dirty="0" err="1">
                <a:latin typeface="Times New Roman" pitchFamily="18" charset="0"/>
                <a:cs typeface="Times New Roman" pitchFamily="18" charset="0"/>
              </a:rPr>
              <a:t>phân</a:t>
            </a:r>
            <a:r>
              <a:rPr lang="en-US" b="1" kern="0" dirty="0">
                <a:latin typeface="Times New Roman" pitchFamily="18" charset="0"/>
                <a:cs typeface="Times New Roman" pitchFamily="18" charset="0"/>
              </a:rPr>
              <a:t> </a:t>
            </a:r>
            <a:r>
              <a:rPr lang="en-US" b="1" kern="0" dirty="0" err="1">
                <a:latin typeface="Times New Roman" pitchFamily="18" charset="0"/>
                <a:cs typeface="Times New Roman" pitchFamily="18" charset="0"/>
              </a:rPr>
              <a:t>tích</a:t>
            </a:r>
            <a:r>
              <a:rPr lang="en-US" b="1" kern="0" dirty="0">
                <a:latin typeface="Times New Roman" pitchFamily="18" charset="0"/>
                <a:cs typeface="Times New Roman" pitchFamily="18" charset="0"/>
              </a:rPr>
              <a:t> con </a:t>
            </a:r>
            <a:r>
              <a:rPr lang="en-US" b="1" kern="0" dirty="0" err="1">
                <a:latin typeface="Times New Roman" pitchFamily="18" charset="0"/>
                <a:cs typeface="Times New Roman" pitchFamily="18" charset="0"/>
              </a:rPr>
              <a:t>lai</a:t>
            </a:r>
            <a:endParaRPr lang="en-US" b="1" kern="0" dirty="0">
              <a:latin typeface="Times New Roman" pitchFamily="18" charset="0"/>
              <a:cs typeface="Times New Roman" pitchFamily="18" charset="0"/>
            </a:endParaRPr>
          </a:p>
        </p:txBody>
      </p:sp>
      <p:sp>
        <p:nvSpPr>
          <p:cNvPr id="12" name="Rectangle 3">
            <a:extLst>
              <a:ext uri="{FF2B5EF4-FFF2-40B4-BE49-F238E27FC236}">
                <a16:creationId xmlns:a16="http://schemas.microsoft.com/office/drawing/2014/main" id="{D14F4230-86DA-4A38-A7B9-430351EF8057}"/>
              </a:ext>
            </a:extLst>
          </p:cNvPr>
          <p:cNvSpPr txBox="1">
            <a:spLocks noChangeArrowheads="1"/>
          </p:cNvSpPr>
          <p:nvPr/>
        </p:nvSpPr>
        <p:spPr bwMode="auto">
          <a:xfrm>
            <a:off x="83369" y="5426862"/>
            <a:ext cx="87254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gn="just" eaLnBrk="1" hangingPunct="1">
              <a:buFontTx/>
              <a:buNone/>
            </a:pPr>
            <a:r>
              <a:rPr lang="en-US" b="1" kern="0" dirty="0">
                <a:latin typeface="Times New Roman" pitchFamily="18" charset="0"/>
                <a:cs typeface="Times New Roman" pitchFamily="18" charset="0"/>
              </a:rPr>
              <a:t>- </a:t>
            </a:r>
            <a:r>
              <a:rPr lang="en-US" b="1" kern="0" dirty="0" err="1">
                <a:latin typeface="Times New Roman" pitchFamily="18" charset="0"/>
                <a:cs typeface="Times New Roman" pitchFamily="18" charset="0"/>
              </a:rPr>
              <a:t>Vận</a:t>
            </a:r>
            <a:r>
              <a:rPr lang="en-US" b="1" kern="0" dirty="0">
                <a:latin typeface="Times New Roman" pitchFamily="18" charset="0"/>
                <a:cs typeface="Times New Roman" pitchFamily="18" charset="0"/>
              </a:rPr>
              <a:t> </a:t>
            </a:r>
            <a:r>
              <a:rPr lang="en-US" b="1" kern="0" dirty="0" err="1">
                <a:latin typeface="Times New Roman" pitchFamily="18" charset="0"/>
                <a:cs typeface="Times New Roman" pitchFamily="18" charset="0"/>
              </a:rPr>
              <a:t>dụng</a:t>
            </a:r>
            <a:r>
              <a:rPr lang="en-US" b="1" kern="0" dirty="0">
                <a:latin typeface="Times New Roman" pitchFamily="18" charset="0"/>
                <a:cs typeface="Times New Roman" pitchFamily="18" charset="0"/>
              </a:rPr>
              <a:t> </a:t>
            </a:r>
            <a:r>
              <a:rPr lang="en-US" b="1" kern="0" dirty="0" err="1">
                <a:latin typeface="Times New Roman" pitchFamily="18" charset="0"/>
                <a:cs typeface="Times New Roman" pitchFamily="18" charset="0"/>
              </a:rPr>
              <a:t>toán</a:t>
            </a:r>
            <a:r>
              <a:rPr lang="en-US" b="1" kern="0" dirty="0">
                <a:latin typeface="Times New Roman" pitchFamily="18" charset="0"/>
                <a:cs typeface="Times New Roman" pitchFamily="18" charset="0"/>
              </a:rPr>
              <a:t> </a:t>
            </a:r>
            <a:r>
              <a:rPr lang="en-US" b="1" kern="0" dirty="0" err="1">
                <a:latin typeface="Times New Roman" pitchFamily="18" charset="0"/>
                <a:cs typeface="Times New Roman" pitchFamily="18" charset="0"/>
              </a:rPr>
              <a:t>xác</a:t>
            </a:r>
            <a:r>
              <a:rPr lang="en-US" b="1" kern="0" dirty="0">
                <a:latin typeface="Times New Roman" pitchFamily="18" charset="0"/>
                <a:cs typeface="Times New Roman" pitchFamily="18" charset="0"/>
              </a:rPr>
              <a:t> </a:t>
            </a:r>
            <a:r>
              <a:rPr lang="en-US" b="1" kern="0" dirty="0" err="1">
                <a:latin typeface="Times New Roman" pitchFamily="18" charset="0"/>
                <a:cs typeface="Times New Roman" pitchFamily="18" charset="0"/>
              </a:rPr>
              <a:t>xuất</a:t>
            </a:r>
            <a:r>
              <a:rPr lang="en-US" b="1" kern="0" dirty="0">
                <a:latin typeface="Times New Roman" pitchFamily="18" charset="0"/>
                <a:cs typeface="Times New Roman" pitchFamily="18" charset="0"/>
              </a:rPr>
              <a:t> </a:t>
            </a:r>
            <a:r>
              <a:rPr lang="en-US" b="1" kern="0" dirty="0" err="1">
                <a:latin typeface="Times New Roman" pitchFamily="18" charset="0"/>
                <a:cs typeface="Times New Roman" pitchFamily="18" charset="0"/>
              </a:rPr>
              <a:t>để</a:t>
            </a:r>
            <a:r>
              <a:rPr lang="en-US" b="1" kern="0" dirty="0">
                <a:latin typeface="Times New Roman" pitchFamily="18" charset="0"/>
                <a:cs typeface="Times New Roman" pitchFamily="18" charset="0"/>
              </a:rPr>
              <a:t> </a:t>
            </a:r>
            <a:r>
              <a:rPr lang="en-US" b="1" kern="0" dirty="0" err="1">
                <a:latin typeface="Times New Roman" pitchFamily="18" charset="0"/>
                <a:cs typeface="Times New Roman" pitchFamily="18" charset="0"/>
              </a:rPr>
              <a:t>giải</a:t>
            </a:r>
            <a:r>
              <a:rPr lang="en-US" b="1" kern="0" dirty="0">
                <a:latin typeface="Times New Roman" pitchFamily="18" charset="0"/>
                <a:cs typeface="Times New Roman" pitchFamily="18" charset="0"/>
              </a:rPr>
              <a:t> </a:t>
            </a:r>
            <a:r>
              <a:rPr lang="en-US" b="1" kern="0" dirty="0" err="1">
                <a:latin typeface="Times New Roman" pitchFamily="18" charset="0"/>
                <a:cs typeface="Times New Roman" pitchFamily="18" charset="0"/>
              </a:rPr>
              <a:t>thích</a:t>
            </a:r>
            <a:r>
              <a:rPr lang="en-US" b="1" kern="0" dirty="0">
                <a:latin typeface="Times New Roman" pitchFamily="18" charset="0"/>
                <a:cs typeface="Times New Roman" pitchFamily="18" charset="0"/>
              </a:rPr>
              <a:t> </a:t>
            </a:r>
            <a:r>
              <a:rPr lang="en-US" b="1" kern="0" dirty="0" err="1">
                <a:latin typeface="Times New Roman" pitchFamily="18" charset="0"/>
                <a:cs typeface="Times New Roman" pitchFamily="18" charset="0"/>
              </a:rPr>
              <a:t>cho</a:t>
            </a:r>
            <a:r>
              <a:rPr lang="en-US" b="1" kern="0" dirty="0">
                <a:latin typeface="Times New Roman" pitchFamily="18" charset="0"/>
                <a:cs typeface="Times New Roman" pitchFamily="18" charset="0"/>
              </a:rPr>
              <a:t> </a:t>
            </a:r>
            <a:r>
              <a:rPr lang="en-US" b="1" kern="0" dirty="0" err="1">
                <a:latin typeface="Times New Roman" pitchFamily="18" charset="0"/>
                <a:cs typeface="Times New Roman" pitchFamily="18" charset="0"/>
              </a:rPr>
              <a:t>sự</a:t>
            </a:r>
            <a:r>
              <a:rPr lang="en-US" b="1" kern="0" dirty="0">
                <a:latin typeface="Times New Roman" pitchFamily="18" charset="0"/>
                <a:cs typeface="Times New Roman" pitchFamily="18" charset="0"/>
              </a:rPr>
              <a:t> </a:t>
            </a:r>
            <a:r>
              <a:rPr lang="en-US" b="1" kern="0" dirty="0" err="1">
                <a:latin typeface="Times New Roman" pitchFamily="18" charset="0"/>
                <a:cs typeface="Times New Roman" pitchFamily="18" charset="0"/>
              </a:rPr>
              <a:t>xuất</a:t>
            </a:r>
            <a:r>
              <a:rPr lang="en-US" b="1" kern="0" dirty="0">
                <a:latin typeface="Times New Roman" pitchFamily="18" charset="0"/>
                <a:cs typeface="Times New Roman" pitchFamily="18" charset="0"/>
              </a:rPr>
              <a:t> </a:t>
            </a:r>
            <a:r>
              <a:rPr lang="en-US" b="1" kern="0" dirty="0" err="1">
                <a:latin typeface="Times New Roman" pitchFamily="18" charset="0"/>
                <a:cs typeface="Times New Roman" pitchFamily="18" charset="0"/>
              </a:rPr>
              <a:t>hiện</a:t>
            </a:r>
            <a:r>
              <a:rPr lang="en-US" b="1" kern="0" dirty="0">
                <a:latin typeface="Times New Roman" pitchFamily="18" charset="0"/>
                <a:cs typeface="Times New Roman" pitchFamily="18" charset="0"/>
              </a:rPr>
              <a:t> </a:t>
            </a:r>
            <a:r>
              <a:rPr lang="en-US" b="1" kern="0" dirty="0" err="1">
                <a:latin typeface="Times New Roman" pitchFamily="18" charset="0"/>
                <a:cs typeface="Times New Roman" pitchFamily="18" charset="0"/>
              </a:rPr>
              <a:t>tỉ</a:t>
            </a:r>
            <a:r>
              <a:rPr lang="en-US" b="1" kern="0" dirty="0">
                <a:latin typeface="Times New Roman" pitchFamily="18" charset="0"/>
                <a:cs typeface="Times New Roman" pitchFamily="18" charset="0"/>
              </a:rPr>
              <a:t> </a:t>
            </a:r>
            <a:r>
              <a:rPr lang="en-US" b="1" kern="0" dirty="0" err="1">
                <a:latin typeface="Times New Roman" pitchFamily="18" charset="0"/>
                <a:cs typeface="Times New Roman" pitchFamily="18" charset="0"/>
              </a:rPr>
              <a:t>lệ</a:t>
            </a:r>
            <a:r>
              <a:rPr lang="en-US" b="1" kern="0" dirty="0">
                <a:latin typeface="Times New Roman" pitchFamily="18" charset="0"/>
                <a:cs typeface="Times New Roman" pitchFamily="18" charset="0"/>
              </a:rPr>
              <a:t> </a:t>
            </a:r>
            <a:r>
              <a:rPr lang="en-US" b="1" kern="0" dirty="0" err="1">
                <a:latin typeface="Times New Roman" pitchFamily="18" charset="0"/>
                <a:cs typeface="Times New Roman" pitchFamily="18" charset="0"/>
              </a:rPr>
              <a:t>phân</a:t>
            </a:r>
            <a:r>
              <a:rPr lang="en-US" b="1" kern="0" dirty="0">
                <a:latin typeface="Times New Roman" pitchFamily="18" charset="0"/>
                <a:cs typeface="Times New Roman" pitchFamily="18" charset="0"/>
              </a:rPr>
              <a:t> li </a:t>
            </a:r>
            <a:r>
              <a:rPr lang="en-US" b="1" kern="0" dirty="0" err="1">
                <a:latin typeface="Times New Roman" pitchFamily="18" charset="0"/>
                <a:cs typeface="Times New Roman" pitchFamily="18" charset="0"/>
              </a:rPr>
              <a:t>kiểu</a:t>
            </a:r>
            <a:r>
              <a:rPr lang="en-US" b="1" kern="0" dirty="0">
                <a:latin typeface="Times New Roman" pitchFamily="18" charset="0"/>
                <a:cs typeface="Times New Roman" pitchFamily="18" charset="0"/>
              </a:rPr>
              <a:t> </a:t>
            </a:r>
            <a:r>
              <a:rPr lang="en-US" b="1" kern="0" dirty="0" err="1">
                <a:latin typeface="Times New Roman" pitchFamily="18" charset="0"/>
                <a:cs typeface="Times New Roman" pitchFamily="18" charset="0"/>
              </a:rPr>
              <a:t>hình</a:t>
            </a:r>
            <a:r>
              <a:rPr lang="en-US" b="1" kern="0" dirty="0">
                <a:latin typeface="Times New Roman" pitchFamily="18" charset="0"/>
                <a:cs typeface="Times New Roman" pitchFamily="18" charset="0"/>
              </a:rPr>
              <a:t> ở </a:t>
            </a:r>
            <a:r>
              <a:rPr lang="en-US" b="1" kern="0" dirty="0" err="1">
                <a:latin typeface="Times New Roman" pitchFamily="18" charset="0"/>
                <a:cs typeface="Times New Roman" pitchFamily="18" charset="0"/>
              </a:rPr>
              <a:t>đời</a:t>
            </a:r>
            <a:r>
              <a:rPr lang="en-US" b="1" kern="0" dirty="0">
                <a:latin typeface="Times New Roman" pitchFamily="18" charset="0"/>
                <a:cs typeface="Times New Roman" pitchFamily="18" charset="0"/>
              </a:rPr>
              <a:t> con</a:t>
            </a:r>
          </a:p>
        </p:txBody>
      </p:sp>
    </p:spTree>
    <p:extLst>
      <p:ext uri="{BB962C8B-B14F-4D97-AF65-F5344CB8AC3E}">
        <p14:creationId xmlns:p14="http://schemas.microsoft.com/office/powerpoint/2010/main" val="1642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1691680" y="6966"/>
            <a:ext cx="7056784" cy="2448272"/>
          </a:xfrm>
          <a:prstGeom prst="cloudCallou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err="1">
                <a:solidFill>
                  <a:schemeClr val="bg1"/>
                </a:solidFill>
                <a:latin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hãy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nêu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kết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luận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nhận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định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Mendel </a:t>
            </a:r>
            <a:r>
              <a:rPr lang="en-US" sz="2800" dirty="0" err="1">
                <a:solidFill>
                  <a:schemeClr val="bg1"/>
                </a:solidFill>
                <a:latin typeface="Times New Roman" panose="02020603050405020304" pitchFamily="18" charset="0"/>
                <a:cs typeface="Times New Roman" panose="02020603050405020304" pitchFamily="18" charset="0"/>
              </a:rPr>
              <a:t>sau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tiến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hành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hàng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nghìn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phép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lai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nhau</a:t>
            </a:r>
            <a:r>
              <a:rPr lang="en-US" sz="2800" dirty="0">
                <a:solidFill>
                  <a:schemeClr val="bg1"/>
                </a:solidFill>
                <a:latin typeface="Times New Roman" panose="02020603050405020304" pitchFamily="18" charset="0"/>
                <a:cs typeface="Times New Roman" panose="02020603050405020304" pitchFamily="18" charset="0"/>
              </a:rPr>
              <a:t>?</a:t>
            </a:r>
          </a:p>
        </p:txBody>
      </p:sp>
      <p:sp>
        <p:nvSpPr>
          <p:cNvPr id="5" name="Rounded Rectangle 4"/>
          <p:cNvSpPr/>
          <p:nvPr/>
        </p:nvSpPr>
        <p:spPr>
          <a:xfrm>
            <a:off x="215516" y="2892022"/>
            <a:ext cx="8712968" cy="20162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65138" algn="just"/>
            <a:r>
              <a:rPr lang="en-US" sz="3200" dirty="0">
                <a:solidFill>
                  <a:schemeClr val="tx1"/>
                </a:solidFill>
                <a:latin typeface="Times New Roman" panose="02020603050405020304" pitchFamily="18" charset="0"/>
                <a:cs typeface="Times New Roman" panose="02020603050405020304" pitchFamily="18" charset="0"/>
              </a:rPr>
              <a:t>Mendel </a:t>
            </a:r>
            <a:r>
              <a:rPr lang="en-US" sz="3200" dirty="0" err="1">
                <a:solidFill>
                  <a:schemeClr val="tx1"/>
                </a:solidFill>
                <a:latin typeface="Times New Roman" panose="02020603050405020304" pitchFamily="18" charset="0"/>
                <a:cs typeface="Times New Roman" panose="02020603050405020304" pitchFamily="18" charset="0"/>
              </a:rPr>
              <a:t>đã</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đưa</a:t>
            </a:r>
            <a:r>
              <a:rPr lang="en-US" sz="3200" dirty="0">
                <a:solidFill>
                  <a:schemeClr val="tx1"/>
                </a:solidFill>
                <a:latin typeface="Times New Roman" panose="02020603050405020304" pitchFamily="18" charset="0"/>
                <a:cs typeface="Times New Roman" panose="02020603050405020304" pitchFamily="18" charset="0"/>
              </a:rPr>
              <a:t> ra </a:t>
            </a:r>
            <a:r>
              <a:rPr lang="en-US" sz="3200" dirty="0" err="1">
                <a:solidFill>
                  <a:schemeClr val="tx1"/>
                </a:solidFill>
                <a:latin typeface="Times New Roman" panose="02020603050405020304" pitchFamily="18" charset="0"/>
                <a:cs typeface="Times New Roman" panose="02020603050405020304" pitchFamily="18" charset="0"/>
              </a:rPr>
              <a:t>nhận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định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bố</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mẹ</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truyền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cho</a:t>
            </a:r>
            <a:r>
              <a:rPr lang="en-US" sz="3200" dirty="0">
                <a:solidFill>
                  <a:schemeClr val="tx1"/>
                </a:solidFill>
                <a:latin typeface="Times New Roman" panose="02020603050405020304" pitchFamily="18" charset="0"/>
                <a:cs typeface="Times New Roman" panose="02020603050405020304" pitchFamily="18" charset="0"/>
              </a:rPr>
              <a:t> con </a:t>
            </a:r>
            <a:r>
              <a:rPr lang="en-US" sz="3200" dirty="0" err="1">
                <a:solidFill>
                  <a:schemeClr val="tx1"/>
                </a:solidFill>
                <a:latin typeface="Times New Roman" panose="02020603050405020304" pitchFamily="18" charset="0"/>
                <a:cs typeface="Times New Roman" panose="02020603050405020304" pitchFamily="18" charset="0"/>
              </a:rPr>
              <a:t>những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nhân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tố</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riêng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biệt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được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gọi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nhân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tố</a:t>
            </a:r>
            <a:r>
              <a:rPr lang="en-US" sz="3200" dirty="0">
                <a:solidFill>
                  <a:schemeClr val="tx1"/>
                </a:solidFill>
                <a:latin typeface="Times New Roman" panose="02020603050405020304" pitchFamily="18" charset="0"/>
                <a:cs typeface="Times New Roman" panose="02020603050405020304" pitchFamily="18" charset="0"/>
              </a:rPr>
              <a:t> di </a:t>
            </a:r>
            <a:r>
              <a:rPr lang="en-US" sz="3200" dirty="0" err="1">
                <a:solidFill>
                  <a:schemeClr val="tx1"/>
                </a:solidFill>
                <a:latin typeface="Times New Roman" panose="02020603050405020304" pitchFamily="18" charset="0"/>
                <a:cs typeface="Times New Roman" panose="02020603050405020304" pitchFamily="18" charset="0"/>
              </a:rPr>
              <a:t>truyền</a:t>
            </a:r>
            <a:r>
              <a:rPr lang="en-US" sz="3200" dirty="0">
                <a:solidFill>
                  <a:schemeClr val="tx1"/>
                </a:solidFill>
                <a:latin typeface="Times New Roman" panose="02020603050405020304" pitchFamily="18" charset="0"/>
                <a:cs typeface="Times New Roman" panose="02020603050405020304" pitchFamily="18" charset="0"/>
              </a:rPr>
              <a:t> , </a:t>
            </a:r>
            <a:r>
              <a:rPr lang="en-US" sz="3200" dirty="0" err="1">
                <a:solidFill>
                  <a:schemeClr val="tx1"/>
                </a:solidFill>
                <a:latin typeface="Times New Roman" panose="02020603050405020304" pitchFamily="18" charset="0"/>
                <a:cs typeface="Times New Roman" panose="02020603050405020304" pitchFamily="18" charset="0"/>
              </a:rPr>
              <a:t>các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nhân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tố</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này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không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bị</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mất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giữ</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nguyên</a:t>
            </a:r>
            <a:r>
              <a:rPr lang="en-US" sz="3200" dirty="0">
                <a:solidFill>
                  <a:schemeClr val="tx1"/>
                </a:solidFill>
                <a:latin typeface="Times New Roman" panose="02020603050405020304" pitchFamily="18" charset="0"/>
                <a:cs typeface="Times New Roman" panose="02020603050405020304" pitchFamily="18" charset="0"/>
              </a:rPr>
              <a:t> ở </a:t>
            </a:r>
            <a:r>
              <a:rPr lang="en-US" sz="3200" dirty="0" err="1">
                <a:solidFill>
                  <a:schemeClr val="tx1"/>
                </a:solidFill>
                <a:latin typeface="Times New Roman" panose="02020603050405020304" pitchFamily="18" charset="0"/>
                <a:cs typeface="Times New Roman" panose="02020603050405020304" pitchFamily="18" charset="0"/>
              </a:rPr>
              <a:t>thế</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hệ</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sau</a:t>
            </a:r>
            <a:r>
              <a:rPr lang="en-US" sz="3200" dirty="0">
                <a:solidFill>
                  <a:schemeClr val="tx1"/>
                </a:solidFill>
                <a:latin typeface="Times New Roman" panose="02020603050405020304" pitchFamily="18" charset="0"/>
                <a:cs typeface="Times New Roman" panose="02020603050405020304" pitchFamily="18" charset="0"/>
              </a:rPr>
              <a:t>.</a:t>
            </a:r>
          </a:p>
        </p:txBody>
      </p:sp>
      <p:sp>
        <p:nvSpPr>
          <p:cNvPr id="6" name="Rounded Rectangle 4">
            <a:extLst>
              <a:ext uri="{FF2B5EF4-FFF2-40B4-BE49-F238E27FC236}">
                <a16:creationId xmlns:a16="http://schemas.microsoft.com/office/drawing/2014/main" id="{D955BCBE-517A-4D44-AA1B-5EBE00173269}"/>
              </a:ext>
            </a:extLst>
          </p:cNvPr>
          <p:cNvSpPr/>
          <p:nvPr/>
        </p:nvSpPr>
        <p:spPr>
          <a:xfrm>
            <a:off x="467544" y="5013176"/>
            <a:ext cx="8568952" cy="169384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65138" algn="just"/>
            <a:r>
              <a:rPr lang="en-US" sz="3200" dirty="0" err="1">
                <a:solidFill>
                  <a:srgbClr val="C00000"/>
                </a:solidFill>
                <a:latin typeface="Times New Roman" panose="02020603050405020304" pitchFamily="18" charset="0"/>
                <a:cs typeface="Times New Roman" panose="02020603050405020304" pitchFamily="18" charset="0"/>
              </a:rPr>
              <a:t>Kết</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quả</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thí</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nghiệm</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giúp</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ông</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đưa</a:t>
            </a:r>
            <a:r>
              <a:rPr lang="en-US" sz="3200" dirty="0">
                <a:solidFill>
                  <a:srgbClr val="C00000"/>
                </a:solidFill>
                <a:latin typeface="Times New Roman" panose="02020603050405020304" pitchFamily="18" charset="0"/>
                <a:cs typeface="Times New Roman" panose="02020603050405020304" pitchFamily="18" charset="0"/>
              </a:rPr>
              <a:t> ra </a:t>
            </a:r>
            <a:r>
              <a:rPr lang="en-US" sz="3200" dirty="0" err="1">
                <a:solidFill>
                  <a:srgbClr val="C00000"/>
                </a:solidFill>
                <a:latin typeface="Times New Roman" panose="02020603050405020304" pitchFamily="18" charset="0"/>
                <a:cs typeface="Times New Roman" panose="02020603050405020304" pitchFamily="18" charset="0"/>
              </a:rPr>
              <a:t>học</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thuyết</a:t>
            </a:r>
            <a:r>
              <a:rPr lang="en-US" sz="3200" dirty="0">
                <a:solidFill>
                  <a:srgbClr val="C00000"/>
                </a:solidFill>
                <a:latin typeface="Times New Roman" panose="02020603050405020304" pitchFamily="18" charset="0"/>
                <a:cs typeface="Times New Roman" panose="02020603050405020304" pitchFamily="18" charset="0"/>
              </a:rPr>
              <a:t> di </a:t>
            </a:r>
            <a:r>
              <a:rPr lang="en-US" sz="3200" dirty="0" err="1">
                <a:solidFill>
                  <a:srgbClr val="C00000"/>
                </a:solidFill>
                <a:latin typeface="Times New Roman" panose="02020603050405020304" pitchFamily="18" charset="0"/>
                <a:cs typeface="Times New Roman" panose="02020603050405020304" pitchFamily="18" charset="0"/>
              </a:rPr>
              <a:t>truyền</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hạt</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với</a:t>
            </a:r>
            <a:r>
              <a:rPr lang="en-US" sz="3200" dirty="0">
                <a:solidFill>
                  <a:srgbClr val="C00000"/>
                </a:solidFill>
                <a:latin typeface="Times New Roman" panose="02020603050405020304" pitchFamily="18" charset="0"/>
                <a:cs typeface="Times New Roman" panose="02020603050405020304" pitchFamily="18" charset="0"/>
              </a:rPr>
              <a:t> 2 </a:t>
            </a:r>
            <a:r>
              <a:rPr lang="en-US" sz="3200" dirty="0" err="1">
                <a:solidFill>
                  <a:srgbClr val="C00000"/>
                </a:solidFill>
                <a:latin typeface="Times New Roman" panose="02020603050405020304" pitchFamily="18" charset="0"/>
                <a:cs typeface="Times New Roman" panose="02020603050405020304" pitchFamily="18" charset="0"/>
              </a:rPr>
              <a:t>quy</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luật</a:t>
            </a:r>
            <a:r>
              <a:rPr lang="en-US" sz="3200" dirty="0">
                <a:solidFill>
                  <a:srgbClr val="C00000"/>
                </a:solidFill>
                <a:latin typeface="Times New Roman" panose="02020603050405020304" pitchFamily="18" charset="0"/>
                <a:cs typeface="Times New Roman" panose="02020603050405020304" pitchFamily="18" charset="0"/>
              </a:rPr>
              <a:t> di </a:t>
            </a:r>
            <a:r>
              <a:rPr lang="en-US" sz="3200" dirty="0" err="1">
                <a:solidFill>
                  <a:srgbClr val="C00000"/>
                </a:solidFill>
                <a:latin typeface="Times New Roman" panose="02020603050405020304" pitchFamily="18" charset="0"/>
                <a:cs typeface="Times New Roman" panose="02020603050405020304" pitchFamily="18" charset="0"/>
              </a:rPr>
              <a:t>truyền</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cơ</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bản</a:t>
            </a:r>
            <a:r>
              <a:rPr lang="en-US" sz="3200" dirty="0">
                <a:solidFill>
                  <a:srgbClr val="C00000"/>
                </a:solidFill>
                <a:latin typeface="Times New Roman" panose="02020603050405020304" pitchFamily="18" charset="0"/>
                <a:cs typeface="Times New Roman" panose="02020603050405020304" pitchFamily="18" charset="0"/>
              </a:rPr>
              <a:t> ( </a:t>
            </a:r>
            <a:r>
              <a:rPr lang="en-US" sz="3200" dirty="0" err="1">
                <a:solidFill>
                  <a:srgbClr val="C00000"/>
                </a:solidFill>
                <a:latin typeface="Times New Roman" panose="02020603050405020304" pitchFamily="18" charset="0"/>
                <a:cs typeface="Times New Roman" panose="02020603050405020304" pitchFamily="18" charset="0"/>
              </a:rPr>
              <a:t>quy</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luật</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phân</a:t>
            </a:r>
            <a:r>
              <a:rPr lang="en-US" sz="3200" dirty="0">
                <a:solidFill>
                  <a:srgbClr val="C00000"/>
                </a:solidFill>
                <a:latin typeface="Times New Roman" panose="02020603050405020304" pitchFamily="18" charset="0"/>
                <a:cs typeface="Times New Roman" panose="02020603050405020304" pitchFamily="18" charset="0"/>
              </a:rPr>
              <a:t> li </a:t>
            </a:r>
            <a:r>
              <a:rPr lang="en-US" sz="3200" dirty="0" err="1">
                <a:solidFill>
                  <a:srgbClr val="C00000"/>
                </a:solidFill>
                <a:latin typeface="Times New Roman" panose="02020603050405020304" pitchFamily="18" charset="0"/>
                <a:cs typeface="Times New Roman" panose="02020603050405020304" pitchFamily="18" charset="0"/>
              </a:rPr>
              <a:t>và</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quy</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luật</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phân</a:t>
            </a:r>
            <a:r>
              <a:rPr lang="en-US" sz="3200" dirty="0">
                <a:solidFill>
                  <a:srgbClr val="C00000"/>
                </a:solidFill>
                <a:latin typeface="Times New Roman" panose="02020603050405020304" pitchFamily="18" charset="0"/>
                <a:cs typeface="Times New Roman" panose="02020603050405020304" pitchFamily="18" charset="0"/>
              </a:rPr>
              <a:t> li </a:t>
            </a:r>
            <a:r>
              <a:rPr lang="en-US" sz="3200" dirty="0" err="1">
                <a:solidFill>
                  <a:srgbClr val="C00000"/>
                </a:solidFill>
                <a:latin typeface="Times New Roman" panose="02020603050405020304" pitchFamily="18" charset="0"/>
                <a:cs typeface="Times New Roman" panose="02020603050405020304" pitchFamily="18" charset="0"/>
              </a:rPr>
              <a:t>độc</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lập</a:t>
            </a:r>
            <a:r>
              <a:rPr lang="en-US" sz="3200" dirty="0">
                <a:solidFill>
                  <a:srgbClr val="C00000"/>
                </a:solidFill>
                <a:latin typeface="Times New Roman" panose="02020603050405020304" pitchFamily="18" charset="0"/>
                <a:cs typeface="Times New Roman" panose="02020603050405020304" pitchFamily="18" charset="0"/>
              </a:rPr>
              <a:t>)</a:t>
            </a:r>
          </a:p>
        </p:txBody>
      </p:sp>
      <p:sp>
        <p:nvSpPr>
          <p:cNvPr id="2" name="Arrow: Right 1">
            <a:extLst>
              <a:ext uri="{FF2B5EF4-FFF2-40B4-BE49-F238E27FC236}">
                <a16:creationId xmlns:a16="http://schemas.microsoft.com/office/drawing/2014/main" id="{4EA6609E-EF6D-4156-B239-3BDB9F78B127}"/>
              </a:ext>
            </a:extLst>
          </p:cNvPr>
          <p:cNvSpPr/>
          <p:nvPr/>
        </p:nvSpPr>
        <p:spPr>
          <a:xfrm>
            <a:off x="0" y="5661248"/>
            <a:ext cx="323528" cy="288032"/>
          </a:xfrm>
          <a:prstGeom prst="rightArrow">
            <a:avLst/>
          </a:prstGeom>
          <a:solidFill>
            <a:srgbClr val="FA36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9716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144218" y="181891"/>
            <a:ext cx="8964488"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buFontTx/>
              <a:buNone/>
            </a:pPr>
            <a:r>
              <a:rPr lang="en-US" sz="2800" b="1" kern="0" dirty="0" err="1">
                <a:solidFill>
                  <a:srgbClr val="FF0000"/>
                </a:solidFill>
                <a:latin typeface="Times New Roman" panose="02020603050405020304" pitchFamily="18" charset="0"/>
                <a:cs typeface="Times New Roman" pitchFamily="18" charset="0"/>
              </a:rPr>
              <a:t>BÀI</a:t>
            </a:r>
            <a:r>
              <a:rPr lang="en-US" sz="2800" b="1" kern="0" dirty="0">
                <a:solidFill>
                  <a:srgbClr val="FF0000"/>
                </a:solidFill>
                <a:latin typeface="Times New Roman" panose="02020603050405020304" pitchFamily="18" charset="0"/>
                <a:cs typeface="Times New Roman" pitchFamily="18" charset="0"/>
              </a:rPr>
              <a:t> 36. </a:t>
            </a:r>
            <a:r>
              <a:rPr lang="en-US" sz="2800" b="1" kern="0" dirty="0" err="1">
                <a:solidFill>
                  <a:srgbClr val="FF0000"/>
                </a:solidFill>
                <a:latin typeface="Times New Roman" panose="02020603050405020304" pitchFamily="18" charset="0"/>
                <a:cs typeface="Times New Roman" pitchFamily="18" charset="0"/>
              </a:rPr>
              <a:t>CÁC</a:t>
            </a:r>
            <a:r>
              <a:rPr lang="en-US" sz="2800" b="1" kern="0" dirty="0">
                <a:solidFill>
                  <a:srgbClr val="FF0000"/>
                </a:solidFill>
                <a:latin typeface="Times New Roman" panose="02020603050405020304" pitchFamily="18" charset="0"/>
                <a:cs typeface="Times New Roman" pitchFamily="18" charset="0"/>
              </a:rPr>
              <a:t> </a:t>
            </a:r>
            <a:r>
              <a:rPr lang="en-US" sz="2800" b="1" kern="0" dirty="0" err="1">
                <a:solidFill>
                  <a:srgbClr val="FF0000"/>
                </a:solidFill>
                <a:latin typeface="Times New Roman" panose="02020603050405020304" pitchFamily="18" charset="0"/>
                <a:cs typeface="Times New Roman" pitchFamily="18" charset="0"/>
              </a:rPr>
              <a:t>QUY</a:t>
            </a:r>
            <a:r>
              <a:rPr lang="en-US" sz="2800" b="1" kern="0" dirty="0">
                <a:solidFill>
                  <a:srgbClr val="FF0000"/>
                </a:solidFill>
                <a:latin typeface="Times New Roman" panose="02020603050405020304" pitchFamily="18" charset="0"/>
                <a:cs typeface="Times New Roman" pitchFamily="18" charset="0"/>
              </a:rPr>
              <a:t> </a:t>
            </a:r>
            <a:r>
              <a:rPr lang="en-US" sz="2800" b="1" kern="0" dirty="0" err="1">
                <a:solidFill>
                  <a:srgbClr val="FF0000"/>
                </a:solidFill>
                <a:latin typeface="Times New Roman" panose="02020603050405020304" pitchFamily="18" charset="0"/>
                <a:cs typeface="Times New Roman" pitchFamily="18" charset="0"/>
              </a:rPr>
              <a:t>LUẬT</a:t>
            </a:r>
            <a:r>
              <a:rPr lang="en-US" sz="2800" b="1" kern="0" dirty="0">
                <a:solidFill>
                  <a:srgbClr val="FF0000"/>
                </a:solidFill>
                <a:latin typeface="Times New Roman" panose="02020603050405020304" pitchFamily="18" charset="0"/>
                <a:cs typeface="Times New Roman" pitchFamily="18" charset="0"/>
              </a:rPr>
              <a:t> DI </a:t>
            </a:r>
            <a:r>
              <a:rPr lang="en-US" sz="2800" b="1" kern="0" dirty="0" err="1">
                <a:solidFill>
                  <a:srgbClr val="FF0000"/>
                </a:solidFill>
                <a:latin typeface="Times New Roman" panose="02020603050405020304" pitchFamily="18" charset="0"/>
                <a:cs typeface="Times New Roman" pitchFamily="18" charset="0"/>
              </a:rPr>
              <a:t>TRUYỀN</a:t>
            </a:r>
            <a:r>
              <a:rPr lang="en-US" sz="2800" b="1" kern="0" dirty="0">
                <a:solidFill>
                  <a:srgbClr val="FF0000"/>
                </a:solidFill>
                <a:latin typeface="Times New Roman" panose="02020603050405020304" pitchFamily="18" charset="0"/>
                <a:cs typeface="Times New Roman" pitchFamily="18" charset="0"/>
              </a:rPr>
              <a:t> </a:t>
            </a:r>
            <a:r>
              <a:rPr lang="en-US" sz="2800" b="1" kern="0" dirty="0" err="1">
                <a:solidFill>
                  <a:srgbClr val="FF0000"/>
                </a:solidFill>
                <a:latin typeface="Times New Roman" panose="02020603050405020304" pitchFamily="18" charset="0"/>
                <a:cs typeface="Times New Roman" pitchFamily="18" charset="0"/>
              </a:rPr>
              <a:t>CỦA</a:t>
            </a:r>
            <a:r>
              <a:rPr lang="en-US" sz="2800" b="1" kern="0" dirty="0">
                <a:solidFill>
                  <a:srgbClr val="FF0000"/>
                </a:solidFill>
                <a:latin typeface="Times New Roman" panose="02020603050405020304" pitchFamily="18" charset="0"/>
                <a:cs typeface="Times New Roman" pitchFamily="18" charset="0"/>
              </a:rPr>
              <a:t> </a:t>
            </a:r>
            <a:r>
              <a:rPr lang="en-US" sz="2800" b="1" kern="0" dirty="0" err="1">
                <a:solidFill>
                  <a:srgbClr val="FF0000"/>
                </a:solidFill>
                <a:latin typeface="Times New Roman" panose="02020603050405020304" pitchFamily="18" charset="0"/>
                <a:cs typeface="Times New Roman" pitchFamily="18" charset="0"/>
              </a:rPr>
              <a:t>MENĐEL</a:t>
            </a:r>
            <a:endParaRPr lang="en-US" sz="2800" b="1" kern="0" dirty="0">
              <a:solidFill>
                <a:srgbClr val="FF0000"/>
              </a:solidFill>
              <a:latin typeface="Times New Roman" pitchFamily="18" charset="0"/>
              <a:cs typeface="Times New Roman" pitchFamily="18" charset="0"/>
            </a:endParaRPr>
          </a:p>
        </p:txBody>
      </p:sp>
      <p:sp>
        <p:nvSpPr>
          <p:cNvPr id="7" name="Rectangle 3"/>
          <p:cNvSpPr txBox="1">
            <a:spLocks noChangeArrowheads="1"/>
          </p:cNvSpPr>
          <p:nvPr/>
        </p:nvSpPr>
        <p:spPr bwMode="auto">
          <a:xfrm>
            <a:off x="156388" y="851816"/>
            <a:ext cx="8843394"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buFontTx/>
              <a:buNone/>
            </a:pPr>
            <a:r>
              <a:rPr lang="en-US" b="1" kern="0" dirty="0">
                <a:solidFill>
                  <a:srgbClr val="000099"/>
                </a:solidFill>
                <a:latin typeface="Times New Roman" pitchFamily="18" charset="0"/>
                <a:cs typeface="Times New Roman" pitchFamily="18" charset="0"/>
              </a:rPr>
              <a:t>I - </a:t>
            </a:r>
            <a:r>
              <a:rPr lang="en-US" b="1" kern="0" dirty="0" err="1">
                <a:solidFill>
                  <a:srgbClr val="000099"/>
                </a:solidFill>
                <a:latin typeface="Times New Roman" pitchFamily="18" charset="0"/>
                <a:cs typeface="Times New Roman" pitchFamily="18" charset="0"/>
              </a:rPr>
              <a:t>MENĐEL</a:t>
            </a:r>
            <a:r>
              <a:rPr lang="en-US" b="1" kern="0" dirty="0">
                <a:solidFill>
                  <a:srgbClr val="000099"/>
                </a:solidFill>
                <a:latin typeface="Times New Roman" pitchFamily="18" charset="0"/>
                <a:cs typeface="Times New Roman" pitchFamily="18" charset="0"/>
              </a:rPr>
              <a:t> </a:t>
            </a:r>
            <a:r>
              <a:rPr lang="en-US" b="1" kern="0" dirty="0" err="1">
                <a:solidFill>
                  <a:srgbClr val="000099"/>
                </a:solidFill>
                <a:latin typeface="Times New Roman" pitchFamily="18" charset="0"/>
                <a:cs typeface="Times New Roman" pitchFamily="18" charset="0"/>
              </a:rPr>
              <a:t>VÀ</a:t>
            </a:r>
            <a:r>
              <a:rPr lang="en-US" b="1" kern="0" dirty="0">
                <a:solidFill>
                  <a:srgbClr val="000099"/>
                </a:solidFill>
                <a:latin typeface="Times New Roman" pitchFamily="18" charset="0"/>
                <a:cs typeface="Times New Roman" pitchFamily="18" charset="0"/>
              </a:rPr>
              <a:t> </a:t>
            </a:r>
            <a:r>
              <a:rPr lang="en-US" b="1" kern="0" dirty="0" err="1">
                <a:solidFill>
                  <a:srgbClr val="000099"/>
                </a:solidFill>
                <a:latin typeface="Times New Roman" pitchFamily="18" charset="0"/>
                <a:cs typeface="Times New Roman" pitchFamily="18" charset="0"/>
              </a:rPr>
              <a:t>THÍ</a:t>
            </a:r>
            <a:r>
              <a:rPr lang="en-US" b="1" kern="0" dirty="0">
                <a:solidFill>
                  <a:srgbClr val="000099"/>
                </a:solidFill>
                <a:latin typeface="Times New Roman" pitchFamily="18" charset="0"/>
                <a:cs typeface="Times New Roman" pitchFamily="18" charset="0"/>
              </a:rPr>
              <a:t> </a:t>
            </a:r>
            <a:r>
              <a:rPr lang="en-US" b="1" kern="0" dirty="0" err="1">
                <a:solidFill>
                  <a:srgbClr val="000099"/>
                </a:solidFill>
                <a:latin typeface="Times New Roman" pitchFamily="18" charset="0"/>
                <a:cs typeface="Times New Roman" pitchFamily="18" charset="0"/>
              </a:rPr>
              <a:t>NGHIỆM</a:t>
            </a:r>
            <a:r>
              <a:rPr lang="en-US" b="1" kern="0" dirty="0">
                <a:solidFill>
                  <a:srgbClr val="000099"/>
                </a:solidFill>
                <a:latin typeface="Times New Roman" pitchFamily="18" charset="0"/>
                <a:cs typeface="Times New Roman" pitchFamily="18" charset="0"/>
              </a:rPr>
              <a:t> LAI </a:t>
            </a:r>
            <a:r>
              <a:rPr lang="en-US" b="1" kern="0" dirty="0" err="1">
                <a:solidFill>
                  <a:srgbClr val="000099"/>
                </a:solidFill>
                <a:latin typeface="Times New Roman" pitchFamily="18" charset="0"/>
                <a:cs typeface="Times New Roman" pitchFamily="18" charset="0"/>
              </a:rPr>
              <a:t>MỘT</a:t>
            </a:r>
            <a:r>
              <a:rPr lang="en-US" b="1" kern="0" dirty="0">
                <a:solidFill>
                  <a:srgbClr val="000099"/>
                </a:solidFill>
                <a:latin typeface="Times New Roman" pitchFamily="18" charset="0"/>
                <a:cs typeface="Times New Roman" pitchFamily="18" charset="0"/>
              </a:rPr>
              <a:t> </a:t>
            </a:r>
            <a:r>
              <a:rPr lang="en-US" b="1" kern="0" dirty="0" err="1">
                <a:solidFill>
                  <a:srgbClr val="000099"/>
                </a:solidFill>
                <a:latin typeface="Times New Roman" pitchFamily="18" charset="0"/>
                <a:cs typeface="Times New Roman" pitchFamily="18" charset="0"/>
              </a:rPr>
              <a:t>CẶP</a:t>
            </a:r>
            <a:r>
              <a:rPr lang="en-US" b="1" kern="0" dirty="0">
                <a:solidFill>
                  <a:srgbClr val="000099"/>
                </a:solidFill>
                <a:latin typeface="Times New Roman" pitchFamily="18" charset="0"/>
                <a:cs typeface="Times New Roman" pitchFamily="18" charset="0"/>
              </a:rPr>
              <a:t> </a:t>
            </a:r>
            <a:r>
              <a:rPr lang="en-US" b="1" kern="0" dirty="0" err="1">
                <a:solidFill>
                  <a:srgbClr val="000099"/>
                </a:solidFill>
                <a:latin typeface="Times New Roman" pitchFamily="18" charset="0"/>
                <a:cs typeface="Times New Roman" pitchFamily="18" charset="0"/>
              </a:rPr>
              <a:t>TÍNH</a:t>
            </a:r>
            <a:r>
              <a:rPr lang="en-US" b="1" kern="0" dirty="0">
                <a:solidFill>
                  <a:srgbClr val="000099"/>
                </a:solidFill>
                <a:latin typeface="Times New Roman" pitchFamily="18" charset="0"/>
                <a:cs typeface="Times New Roman" pitchFamily="18" charset="0"/>
              </a:rPr>
              <a:t> </a:t>
            </a:r>
            <a:r>
              <a:rPr lang="en-US" b="1" kern="0" dirty="0" err="1">
                <a:solidFill>
                  <a:srgbClr val="000099"/>
                </a:solidFill>
                <a:latin typeface="Times New Roman" pitchFamily="18" charset="0"/>
                <a:cs typeface="Times New Roman" pitchFamily="18" charset="0"/>
              </a:rPr>
              <a:t>TRẠNG</a:t>
            </a:r>
            <a:endParaRPr lang="en-US" b="1" kern="0" dirty="0">
              <a:solidFill>
                <a:srgbClr val="000099"/>
              </a:solidFill>
              <a:latin typeface="Times New Roman" pitchFamily="18" charset="0"/>
              <a:cs typeface="Times New Roman" pitchFamily="18" charset="0"/>
            </a:endParaRPr>
          </a:p>
        </p:txBody>
      </p:sp>
      <p:sp>
        <p:nvSpPr>
          <p:cNvPr id="8" name="Rectangle 3"/>
          <p:cNvSpPr txBox="1">
            <a:spLocks noChangeArrowheads="1"/>
          </p:cNvSpPr>
          <p:nvPr/>
        </p:nvSpPr>
        <p:spPr bwMode="auto">
          <a:xfrm>
            <a:off x="222604" y="1825519"/>
            <a:ext cx="8777178"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buFontTx/>
              <a:buNone/>
            </a:pPr>
            <a:r>
              <a:rPr lang="en-US" b="1" kern="0" dirty="0">
                <a:solidFill>
                  <a:srgbClr val="A50021"/>
                </a:solidFill>
                <a:latin typeface="Times New Roman" pitchFamily="18" charset="0"/>
                <a:cs typeface="Times New Roman" pitchFamily="18" charset="0"/>
              </a:rPr>
              <a:t>1. </a:t>
            </a:r>
            <a:r>
              <a:rPr lang="en-US" b="1" kern="0" dirty="0" err="1">
                <a:solidFill>
                  <a:srgbClr val="A50021"/>
                </a:solidFill>
                <a:latin typeface="Times New Roman" pitchFamily="18" charset="0"/>
                <a:cs typeface="Times New Roman" pitchFamily="18" charset="0"/>
              </a:rPr>
              <a:t>Tìm</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hiểu</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phương</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pháp</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nghiên</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cứu</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của</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Menđel</a:t>
            </a:r>
            <a:endParaRPr lang="en-US" b="1" kern="0" dirty="0">
              <a:solidFill>
                <a:srgbClr val="A50021"/>
              </a:solidFill>
              <a:latin typeface="Times New Roman" pitchFamily="18" charset="0"/>
              <a:cs typeface="Times New Roman" pitchFamily="18" charset="0"/>
            </a:endParaRPr>
          </a:p>
        </p:txBody>
      </p:sp>
      <p:sp>
        <p:nvSpPr>
          <p:cNvPr id="10" name="Rectangle 3"/>
          <p:cNvSpPr txBox="1">
            <a:spLocks noChangeArrowheads="1"/>
          </p:cNvSpPr>
          <p:nvPr/>
        </p:nvSpPr>
        <p:spPr bwMode="auto">
          <a:xfrm>
            <a:off x="105779" y="3985431"/>
            <a:ext cx="9038221" cy="2020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465138" algn="just" eaLnBrk="1" hangingPunct="1">
              <a:buFontTx/>
              <a:buNone/>
            </a:pPr>
            <a:r>
              <a:rPr lang="en-US" kern="0" dirty="0">
                <a:solidFill>
                  <a:srgbClr val="000099"/>
                </a:solidFill>
                <a:latin typeface="Times New Roman" pitchFamily="18" charset="0"/>
                <a:cs typeface="Times New Roman" pitchFamily="18" charset="0"/>
              </a:rPr>
              <a:t>- </a:t>
            </a:r>
            <a:r>
              <a:rPr lang="en-US" kern="0" dirty="0" err="1">
                <a:solidFill>
                  <a:srgbClr val="000099"/>
                </a:solidFill>
                <a:latin typeface="Times New Roman" pitchFamily="18" charset="0"/>
                <a:cs typeface="Times New Roman" pitchFamily="18" charset="0"/>
              </a:rPr>
              <a:t>Bằng</a:t>
            </a:r>
            <a:r>
              <a:rPr lang="en-US" kern="0" dirty="0">
                <a:solidFill>
                  <a:srgbClr val="000099"/>
                </a:solidFill>
                <a:latin typeface="Times New Roman" pitchFamily="18" charset="0"/>
                <a:cs typeface="Times New Roman" pitchFamily="18" charset="0"/>
              </a:rPr>
              <a:t> </a:t>
            </a:r>
            <a:r>
              <a:rPr lang="en-US" kern="0" dirty="0" err="1">
                <a:solidFill>
                  <a:srgbClr val="000099"/>
                </a:solidFill>
                <a:latin typeface="Times New Roman" pitchFamily="18" charset="0"/>
                <a:cs typeface="Times New Roman" pitchFamily="18" charset="0"/>
              </a:rPr>
              <a:t>cách</a:t>
            </a:r>
            <a:r>
              <a:rPr lang="en-US" kern="0" dirty="0">
                <a:solidFill>
                  <a:srgbClr val="000099"/>
                </a:solidFill>
                <a:latin typeface="Times New Roman" pitchFamily="18" charset="0"/>
                <a:cs typeface="Times New Roman" pitchFamily="18" charset="0"/>
              </a:rPr>
              <a:t> </a:t>
            </a:r>
            <a:r>
              <a:rPr lang="en-US" kern="0" dirty="0" err="1">
                <a:solidFill>
                  <a:srgbClr val="000099"/>
                </a:solidFill>
                <a:latin typeface="Times New Roman" pitchFamily="18" charset="0"/>
                <a:cs typeface="Times New Roman" pitchFamily="18" charset="0"/>
              </a:rPr>
              <a:t>lựa</a:t>
            </a:r>
            <a:r>
              <a:rPr lang="en-US" kern="0" dirty="0">
                <a:solidFill>
                  <a:srgbClr val="000099"/>
                </a:solidFill>
                <a:latin typeface="Times New Roman" pitchFamily="18" charset="0"/>
                <a:cs typeface="Times New Roman" pitchFamily="18" charset="0"/>
              </a:rPr>
              <a:t> </a:t>
            </a:r>
            <a:r>
              <a:rPr lang="en-US" kern="0" dirty="0" err="1">
                <a:solidFill>
                  <a:srgbClr val="000099"/>
                </a:solidFill>
                <a:latin typeface="Times New Roman" pitchFamily="18" charset="0"/>
                <a:cs typeface="Times New Roman" pitchFamily="18" charset="0"/>
              </a:rPr>
              <a:t>chọn</a:t>
            </a:r>
            <a:r>
              <a:rPr lang="en-US" kern="0" dirty="0">
                <a:solidFill>
                  <a:srgbClr val="000099"/>
                </a:solidFill>
                <a:latin typeface="Times New Roman" pitchFamily="18" charset="0"/>
                <a:cs typeface="Times New Roman" pitchFamily="18" charset="0"/>
              </a:rPr>
              <a:t> </a:t>
            </a:r>
            <a:r>
              <a:rPr lang="en-US" kern="0" dirty="0" err="1">
                <a:solidFill>
                  <a:srgbClr val="000099"/>
                </a:solidFill>
                <a:latin typeface="Times New Roman" pitchFamily="18" charset="0"/>
                <a:cs typeface="Times New Roman" pitchFamily="18" charset="0"/>
              </a:rPr>
              <a:t>đối</a:t>
            </a:r>
            <a:r>
              <a:rPr lang="en-US" kern="0" dirty="0">
                <a:solidFill>
                  <a:srgbClr val="000099"/>
                </a:solidFill>
                <a:latin typeface="Times New Roman" pitchFamily="18" charset="0"/>
                <a:cs typeface="Times New Roman" pitchFamily="18" charset="0"/>
              </a:rPr>
              <a:t> </a:t>
            </a:r>
            <a:r>
              <a:rPr lang="en-US" kern="0" dirty="0" err="1">
                <a:solidFill>
                  <a:srgbClr val="000099"/>
                </a:solidFill>
                <a:latin typeface="Times New Roman" pitchFamily="18" charset="0"/>
                <a:cs typeface="Times New Roman" pitchFamily="18" charset="0"/>
              </a:rPr>
              <a:t>tượng</a:t>
            </a:r>
            <a:r>
              <a:rPr lang="en-US" kern="0" dirty="0">
                <a:solidFill>
                  <a:srgbClr val="000099"/>
                </a:solidFill>
                <a:latin typeface="Times New Roman" pitchFamily="18" charset="0"/>
                <a:cs typeface="Times New Roman" pitchFamily="18" charset="0"/>
              </a:rPr>
              <a:t>, </a:t>
            </a:r>
            <a:r>
              <a:rPr lang="en-US" kern="0" dirty="0" err="1">
                <a:solidFill>
                  <a:srgbClr val="000099"/>
                </a:solidFill>
                <a:latin typeface="Times New Roman" pitchFamily="18" charset="0"/>
                <a:cs typeface="Times New Roman" pitchFamily="18" charset="0"/>
              </a:rPr>
              <a:t>tiếp</a:t>
            </a:r>
            <a:r>
              <a:rPr lang="en-US" kern="0" dirty="0">
                <a:solidFill>
                  <a:srgbClr val="000099"/>
                </a:solidFill>
                <a:latin typeface="Times New Roman" pitchFamily="18" charset="0"/>
                <a:cs typeface="Times New Roman" pitchFamily="18" charset="0"/>
              </a:rPr>
              <a:t> </a:t>
            </a:r>
            <a:r>
              <a:rPr lang="en-US" kern="0" dirty="0" err="1">
                <a:solidFill>
                  <a:srgbClr val="000099"/>
                </a:solidFill>
                <a:latin typeface="Times New Roman" pitchFamily="18" charset="0"/>
                <a:cs typeface="Times New Roman" pitchFamily="18" charset="0"/>
              </a:rPr>
              <a:t>cận</a:t>
            </a:r>
            <a:r>
              <a:rPr lang="en-US" kern="0" dirty="0">
                <a:solidFill>
                  <a:srgbClr val="000099"/>
                </a:solidFill>
                <a:latin typeface="Times New Roman" pitchFamily="18" charset="0"/>
                <a:cs typeface="Times New Roman" pitchFamily="18" charset="0"/>
              </a:rPr>
              <a:t> </a:t>
            </a:r>
            <a:r>
              <a:rPr lang="en-US" kern="0" dirty="0" err="1">
                <a:solidFill>
                  <a:srgbClr val="000099"/>
                </a:solidFill>
                <a:latin typeface="Times New Roman" pitchFamily="18" charset="0"/>
                <a:cs typeface="Times New Roman" pitchFamily="18" charset="0"/>
              </a:rPr>
              <a:t>thực</a:t>
            </a:r>
            <a:r>
              <a:rPr lang="en-US" kern="0" dirty="0">
                <a:solidFill>
                  <a:srgbClr val="000099"/>
                </a:solidFill>
                <a:latin typeface="Times New Roman" pitchFamily="18" charset="0"/>
                <a:cs typeface="Times New Roman" pitchFamily="18" charset="0"/>
              </a:rPr>
              <a:t> </a:t>
            </a:r>
            <a:r>
              <a:rPr lang="en-US" kern="0" dirty="0" err="1">
                <a:solidFill>
                  <a:srgbClr val="000099"/>
                </a:solidFill>
                <a:latin typeface="Times New Roman" pitchFamily="18" charset="0"/>
                <a:cs typeface="Times New Roman" pitchFamily="18" charset="0"/>
              </a:rPr>
              <a:t>nghiệm</a:t>
            </a:r>
            <a:r>
              <a:rPr lang="en-US" kern="0" dirty="0">
                <a:solidFill>
                  <a:srgbClr val="000099"/>
                </a:solidFill>
                <a:latin typeface="Times New Roman" pitchFamily="18" charset="0"/>
                <a:cs typeface="Times New Roman" pitchFamily="18" charset="0"/>
              </a:rPr>
              <a:t> </a:t>
            </a:r>
            <a:r>
              <a:rPr lang="en-US" kern="0" dirty="0" err="1">
                <a:solidFill>
                  <a:srgbClr val="000099"/>
                </a:solidFill>
                <a:latin typeface="Times New Roman" pitchFamily="18" charset="0"/>
                <a:cs typeface="Times New Roman" pitchFamily="18" charset="0"/>
              </a:rPr>
              <a:t>và</a:t>
            </a:r>
            <a:r>
              <a:rPr lang="en-US" kern="0" dirty="0">
                <a:solidFill>
                  <a:srgbClr val="000099"/>
                </a:solidFill>
                <a:latin typeface="Times New Roman" pitchFamily="18" charset="0"/>
                <a:cs typeface="Times New Roman" pitchFamily="18" charset="0"/>
              </a:rPr>
              <a:t> </a:t>
            </a:r>
            <a:r>
              <a:rPr lang="en-US" kern="0" dirty="0" err="1">
                <a:solidFill>
                  <a:srgbClr val="000099"/>
                </a:solidFill>
                <a:latin typeface="Times New Roman" pitchFamily="18" charset="0"/>
                <a:cs typeface="Times New Roman" pitchFamily="18" charset="0"/>
              </a:rPr>
              <a:t>định</a:t>
            </a:r>
            <a:r>
              <a:rPr lang="en-US" kern="0" dirty="0">
                <a:solidFill>
                  <a:srgbClr val="000099"/>
                </a:solidFill>
                <a:latin typeface="Times New Roman" pitchFamily="18" charset="0"/>
                <a:cs typeface="Times New Roman" pitchFamily="18" charset="0"/>
              </a:rPr>
              <a:t> </a:t>
            </a:r>
            <a:r>
              <a:rPr lang="en-US" kern="0" dirty="0" err="1">
                <a:solidFill>
                  <a:srgbClr val="000099"/>
                </a:solidFill>
                <a:latin typeface="Times New Roman" pitchFamily="18" charset="0"/>
                <a:cs typeface="Times New Roman" pitchFamily="18" charset="0"/>
              </a:rPr>
              <a:t>lượng</a:t>
            </a:r>
            <a:r>
              <a:rPr lang="en-US" kern="0" dirty="0">
                <a:solidFill>
                  <a:srgbClr val="000099"/>
                </a:solidFill>
                <a:latin typeface="Times New Roman" pitchFamily="18" charset="0"/>
                <a:cs typeface="Times New Roman" pitchFamily="18" charset="0"/>
              </a:rPr>
              <a:t> </a:t>
            </a:r>
            <a:r>
              <a:rPr lang="en-US" kern="0" dirty="0" err="1">
                <a:solidFill>
                  <a:srgbClr val="000099"/>
                </a:solidFill>
                <a:latin typeface="Times New Roman" pitchFamily="18" charset="0"/>
                <a:cs typeface="Times New Roman" pitchFamily="18" charset="0"/>
              </a:rPr>
              <a:t>trong</a:t>
            </a:r>
            <a:r>
              <a:rPr lang="en-US" kern="0" dirty="0">
                <a:solidFill>
                  <a:srgbClr val="000099"/>
                </a:solidFill>
                <a:latin typeface="Times New Roman" pitchFamily="18" charset="0"/>
                <a:cs typeface="Times New Roman" pitchFamily="18" charset="0"/>
              </a:rPr>
              <a:t> </a:t>
            </a:r>
            <a:r>
              <a:rPr lang="en-US" kern="0" dirty="0" err="1">
                <a:solidFill>
                  <a:srgbClr val="000099"/>
                </a:solidFill>
                <a:latin typeface="Times New Roman" pitchFamily="18" charset="0"/>
                <a:cs typeface="Times New Roman" pitchFamily="18" charset="0"/>
              </a:rPr>
              <a:t>phương</a:t>
            </a:r>
            <a:r>
              <a:rPr lang="en-US" kern="0" dirty="0">
                <a:solidFill>
                  <a:srgbClr val="000099"/>
                </a:solidFill>
                <a:latin typeface="Times New Roman" pitchFamily="18" charset="0"/>
                <a:cs typeface="Times New Roman" pitchFamily="18" charset="0"/>
              </a:rPr>
              <a:t> </a:t>
            </a:r>
            <a:r>
              <a:rPr lang="en-US" kern="0" dirty="0" err="1">
                <a:solidFill>
                  <a:srgbClr val="000099"/>
                </a:solidFill>
                <a:latin typeface="Times New Roman" pitchFamily="18" charset="0"/>
                <a:cs typeface="Times New Roman" pitchFamily="18" charset="0"/>
              </a:rPr>
              <a:t>pháp</a:t>
            </a:r>
            <a:r>
              <a:rPr lang="en-US" kern="0" dirty="0">
                <a:solidFill>
                  <a:srgbClr val="000099"/>
                </a:solidFill>
                <a:latin typeface="Times New Roman" pitchFamily="18" charset="0"/>
                <a:cs typeface="Times New Roman" pitchFamily="18" charset="0"/>
              </a:rPr>
              <a:t> </a:t>
            </a:r>
            <a:r>
              <a:rPr lang="en-US" kern="0" dirty="0" err="1">
                <a:solidFill>
                  <a:srgbClr val="000099"/>
                </a:solidFill>
                <a:latin typeface="Times New Roman" pitchFamily="18" charset="0"/>
                <a:cs typeface="Times New Roman" pitchFamily="18" charset="0"/>
              </a:rPr>
              <a:t>lai</a:t>
            </a:r>
            <a:r>
              <a:rPr lang="en-US" kern="0" dirty="0">
                <a:solidFill>
                  <a:srgbClr val="000099"/>
                </a:solidFill>
                <a:latin typeface="Times New Roman" pitchFamily="18" charset="0"/>
                <a:cs typeface="Times New Roman" pitchFamily="18" charset="0"/>
              </a:rPr>
              <a:t> </a:t>
            </a:r>
            <a:r>
              <a:rPr lang="en-US" kern="0" dirty="0" err="1">
                <a:solidFill>
                  <a:srgbClr val="000099"/>
                </a:solidFill>
                <a:latin typeface="Times New Roman" pitchFamily="18" charset="0"/>
                <a:cs typeface="Times New Roman" pitchFamily="18" charset="0"/>
              </a:rPr>
              <a:t>và</a:t>
            </a:r>
            <a:r>
              <a:rPr lang="en-US" kern="0" dirty="0">
                <a:solidFill>
                  <a:srgbClr val="000099"/>
                </a:solidFill>
                <a:latin typeface="Times New Roman" pitchFamily="18" charset="0"/>
                <a:cs typeface="Times New Roman" pitchFamily="18" charset="0"/>
              </a:rPr>
              <a:t> </a:t>
            </a:r>
            <a:r>
              <a:rPr lang="en-US" kern="0" dirty="0" err="1">
                <a:solidFill>
                  <a:srgbClr val="000099"/>
                </a:solidFill>
                <a:latin typeface="Times New Roman" pitchFamily="18" charset="0"/>
                <a:cs typeface="Times New Roman" pitchFamily="18" charset="0"/>
              </a:rPr>
              <a:t>phân</a:t>
            </a:r>
            <a:r>
              <a:rPr lang="en-US" kern="0" dirty="0">
                <a:solidFill>
                  <a:srgbClr val="000099"/>
                </a:solidFill>
                <a:latin typeface="Times New Roman" pitchFamily="18" charset="0"/>
                <a:cs typeface="Times New Roman" pitchFamily="18" charset="0"/>
              </a:rPr>
              <a:t> </a:t>
            </a:r>
            <a:r>
              <a:rPr lang="en-US" kern="0" dirty="0" err="1">
                <a:solidFill>
                  <a:srgbClr val="000099"/>
                </a:solidFill>
                <a:latin typeface="Times New Roman" pitchFamily="18" charset="0"/>
                <a:cs typeface="Times New Roman" pitchFamily="18" charset="0"/>
              </a:rPr>
              <a:t>tích</a:t>
            </a:r>
            <a:r>
              <a:rPr lang="en-US" kern="0" dirty="0">
                <a:solidFill>
                  <a:srgbClr val="000099"/>
                </a:solidFill>
                <a:latin typeface="Times New Roman" pitchFamily="18" charset="0"/>
                <a:cs typeface="Times New Roman" pitchFamily="18" charset="0"/>
              </a:rPr>
              <a:t> con </a:t>
            </a:r>
            <a:r>
              <a:rPr lang="en-US" kern="0" dirty="0" err="1">
                <a:solidFill>
                  <a:srgbClr val="000099"/>
                </a:solidFill>
                <a:latin typeface="Times New Roman" pitchFamily="18" charset="0"/>
                <a:cs typeface="Times New Roman" pitchFamily="18" charset="0"/>
              </a:rPr>
              <a:t>lai</a:t>
            </a:r>
            <a:r>
              <a:rPr lang="en-US" kern="0" dirty="0">
                <a:solidFill>
                  <a:srgbClr val="000099"/>
                </a:solidFill>
                <a:latin typeface="Times New Roman" pitchFamily="18" charset="0"/>
                <a:cs typeface="Times New Roman" pitchFamily="18" charset="0"/>
              </a:rPr>
              <a:t>, ý </a:t>
            </a:r>
            <a:r>
              <a:rPr lang="en-US" kern="0" dirty="0" err="1">
                <a:solidFill>
                  <a:srgbClr val="000099"/>
                </a:solidFill>
                <a:latin typeface="Times New Roman" pitchFamily="18" charset="0"/>
                <a:cs typeface="Times New Roman" pitchFamily="18" charset="0"/>
              </a:rPr>
              <a:t>tưởng</a:t>
            </a:r>
            <a:r>
              <a:rPr lang="en-US" kern="0" dirty="0">
                <a:solidFill>
                  <a:srgbClr val="000099"/>
                </a:solidFill>
                <a:latin typeface="Times New Roman" pitchFamily="18" charset="0"/>
                <a:cs typeface="Times New Roman" pitchFamily="18" charset="0"/>
              </a:rPr>
              <a:t> </a:t>
            </a:r>
            <a:r>
              <a:rPr lang="en-US" kern="0" dirty="0" err="1">
                <a:solidFill>
                  <a:srgbClr val="000099"/>
                </a:solidFill>
                <a:latin typeface="Times New Roman" pitchFamily="18" charset="0"/>
                <a:cs typeface="Times New Roman" pitchFamily="18" charset="0"/>
              </a:rPr>
              <a:t>của</a:t>
            </a:r>
            <a:r>
              <a:rPr lang="en-US" kern="0" dirty="0">
                <a:solidFill>
                  <a:srgbClr val="000099"/>
                </a:solidFill>
                <a:latin typeface="Times New Roman" pitchFamily="18" charset="0"/>
                <a:cs typeface="Times New Roman" pitchFamily="18" charset="0"/>
              </a:rPr>
              <a:t> Mendel </a:t>
            </a:r>
            <a:r>
              <a:rPr lang="en-US" kern="0" dirty="0" err="1">
                <a:solidFill>
                  <a:srgbClr val="000099"/>
                </a:solidFill>
                <a:latin typeface="Times New Roman" pitchFamily="18" charset="0"/>
                <a:cs typeface="Times New Roman" pitchFamily="18" charset="0"/>
              </a:rPr>
              <a:t>là</a:t>
            </a:r>
            <a:r>
              <a:rPr lang="en-US" kern="0" dirty="0">
                <a:solidFill>
                  <a:srgbClr val="000099"/>
                </a:solidFill>
                <a:latin typeface="Times New Roman" pitchFamily="18" charset="0"/>
                <a:cs typeface="Times New Roman" pitchFamily="18" charset="0"/>
              </a:rPr>
              <a:t> </a:t>
            </a:r>
            <a:r>
              <a:rPr lang="en-US" kern="0" dirty="0" err="1">
                <a:solidFill>
                  <a:srgbClr val="000099"/>
                </a:solidFill>
                <a:latin typeface="Times New Roman" pitchFamily="18" charset="0"/>
                <a:cs typeface="Times New Roman" pitchFamily="18" charset="0"/>
              </a:rPr>
              <a:t>cơ</a:t>
            </a:r>
            <a:r>
              <a:rPr lang="en-US" kern="0" dirty="0">
                <a:solidFill>
                  <a:srgbClr val="000099"/>
                </a:solidFill>
                <a:latin typeface="Times New Roman" pitchFamily="18" charset="0"/>
                <a:cs typeface="Times New Roman" pitchFamily="18" charset="0"/>
              </a:rPr>
              <a:t> </a:t>
            </a:r>
            <a:r>
              <a:rPr lang="en-US" kern="0" dirty="0" err="1">
                <a:solidFill>
                  <a:srgbClr val="000099"/>
                </a:solidFill>
                <a:latin typeface="Times New Roman" pitchFamily="18" charset="0"/>
                <a:cs typeface="Times New Roman" pitchFamily="18" charset="0"/>
              </a:rPr>
              <a:t>sở</a:t>
            </a:r>
            <a:r>
              <a:rPr lang="en-US" kern="0" dirty="0">
                <a:solidFill>
                  <a:srgbClr val="000099"/>
                </a:solidFill>
                <a:latin typeface="Times New Roman" pitchFamily="18" charset="0"/>
                <a:cs typeface="Times New Roman" pitchFamily="18" charset="0"/>
              </a:rPr>
              <a:t> </a:t>
            </a:r>
            <a:r>
              <a:rPr lang="en-US" kern="0" dirty="0" err="1">
                <a:solidFill>
                  <a:srgbClr val="000099"/>
                </a:solidFill>
                <a:latin typeface="Times New Roman" pitchFamily="18" charset="0"/>
                <a:cs typeface="Times New Roman" pitchFamily="18" charset="0"/>
              </a:rPr>
              <a:t>cho</a:t>
            </a:r>
            <a:r>
              <a:rPr lang="en-US" kern="0" dirty="0">
                <a:solidFill>
                  <a:srgbClr val="000099"/>
                </a:solidFill>
                <a:latin typeface="Times New Roman" pitchFamily="18" charset="0"/>
                <a:cs typeface="Times New Roman" pitchFamily="18" charset="0"/>
              </a:rPr>
              <a:t> </a:t>
            </a:r>
            <a:r>
              <a:rPr lang="en-US" kern="0" dirty="0" err="1">
                <a:solidFill>
                  <a:srgbClr val="000099"/>
                </a:solidFill>
                <a:latin typeface="Times New Roman" pitchFamily="18" charset="0"/>
                <a:cs typeface="Times New Roman" pitchFamily="18" charset="0"/>
              </a:rPr>
              <a:t>những</a:t>
            </a:r>
            <a:r>
              <a:rPr lang="en-US" kern="0" dirty="0">
                <a:solidFill>
                  <a:srgbClr val="000099"/>
                </a:solidFill>
                <a:latin typeface="Times New Roman" pitchFamily="18" charset="0"/>
                <a:cs typeface="Times New Roman" pitchFamily="18" charset="0"/>
              </a:rPr>
              <a:t> </a:t>
            </a:r>
            <a:r>
              <a:rPr lang="en-US" kern="0" dirty="0" err="1">
                <a:solidFill>
                  <a:srgbClr val="000099"/>
                </a:solidFill>
                <a:latin typeface="Times New Roman" pitchFamily="18" charset="0"/>
                <a:cs typeface="Times New Roman" pitchFamily="18" charset="0"/>
              </a:rPr>
              <a:t>nghiên</a:t>
            </a:r>
            <a:r>
              <a:rPr lang="en-US" kern="0" dirty="0">
                <a:solidFill>
                  <a:srgbClr val="000099"/>
                </a:solidFill>
                <a:latin typeface="Times New Roman" pitchFamily="18" charset="0"/>
                <a:cs typeface="Times New Roman" pitchFamily="18" charset="0"/>
              </a:rPr>
              <a:t> </a:t>
            </a:r>
            <a:r>
              <a:rPr lang="en-US" kern="0" dirty="0" err="1">
                <a:solidFill>
                  <a:srgbClr val="000099"/>
                </a:solidFill>
                <a:latin typeface="Times New Roman" pitchFamily="18" charset="0"/>
                <a:cs typeface="Times New Roman" pitchFamily="18" charset="0"/>
              </a:rPr>
              <a:t>cứu</a:t>
            </a:r>
            <a:r>
              <a:rPr lang="en-US" kern="0" dirty="0">
                <a:solidFill>
                  <a:srgbClr val="000099"/>
                </a:solidFill>
                <a:latin typeface="Times New Roman" pitchFamily="18" charset="0"/>
                <a:cs typeface="Times New Roman" pitchFamily="18" charset="0"/>
              </a:rPr>
              <a:t> </a:t>
            </a:r>
            <a:r>
              <a:rPr lang="en-US" kern="0" dirty="0" err="1">
                <a:solidFill>
                  <a:srgbClr val="000099"/>
                </a:solidFill>
                <a:latin typeface="Times New Roman" pitchFamily="18" charset="0"/>
                <a:cs typeface="Times New Roman" pitchFamily="18" charset="0"/>
              </a:rPr>
              <a:t>về</a:t>
            </a:r>
            <a:r>
              <a:rPr lang="en-US" kern="0" dirty="0">
                <a:solidFill>
                  <a:srgbClr val="000099"/>
                </a:solidFill>
                <a:latin typeface="Times New Roman" pitchFamily="18" charset="0"/>
                <a:cs typeface="Times New Roman" pitchFamily="18" charset="0"/>
              </a:rPr>
              <a:t> </a:t>
            </a:r>
            <a:r>
              <a:rPr lang="en-US" kern="0" dirty="0" err="1">
                <a:solidFill>
                  <a:srgbClr val="000099"/>
                </a:solidFill>
                <a:latin typeface="Times New Roman" pitchFamily="18" charset="0"/>
                <a:cs typeface="Times New Roman" pitchFamily="18" charset="0"/>
              </a:rPr>
              <a:t>nhân</a:t>
            </a:r>
            <a:r>
              <a:rPr lang="en-US" kern="0" dirty="0">
                <a:solidFill>
                  <a:srgbClr val="000099"/>
                </a:solidFill>
                <a:latin typeface="Times New Roman" pitchFamily="18" charset="0"/>
                <a:cs typeface="Times New Roman" pitchFamily="18" charset="0"/>
              </a:rPr>
              <a:t> </a:t>
            </a:r>
            <a:r>
              <a:rPr lang="en-US" kern="0" dirty="0" err="1">
                <a:solidFill>
                  <a:srgbClr val="000099"/>
                </a:solidFill>
                <a:latin typeface="Times New Roman" pitchFamily="18" charset="0"/>
                <a:cs typeface="Times New Roman" pitchFamily="18" charset="0"/>
              </a:rPr>
              <a:t>tố</a:t>
            </a:r>
            <a:r>
              <a:rPr lang="en-US" kern="0" dirty="0">
                <a:solidFill>
                  <a:srgbClr val="000099"/>
                </a:solidFill>
                <a:latin typeface="Times New Roman" pitchFamily="18" charset="0"/>
                <a:cs typeface="Times New Roman" pitchFamily="18" charset="0"/>
              </a:rPr>
              <a:t> di </a:t>
            </a:r>
            <a:r>
              <a:rPr lang="en-US" kern="0" dirty="0" err="1">
                <a:solidFill>
                  <a:srgbClr val="000099"/>
                </a:solidFill>
                <a:latin typeface="Times New Roman" pitchFamily="18" charset="0"/>
                <a:cs typeface="Times New Roman" pitchFamily="18" charset="0"/>
              </a:rPr>
              <a:t>truyền</a:t>
            </a:r>
            <a:r>
              <a:rPr lang="en-US" kern="0" dirty="0">
                <a:solidFill>
                  <a:srgbClr val="000099"/>
                </a:solidFill>
                <a:latin typeface="Times New Roman" pitchFamily="18" charset="0"/>
                <a:cs typeface="Times New Roman" pitchFamily="18" charset="0"/>
              </a:rPr>
              <a:t> (gene).</a:t>
            </a:r>
          </a:p>
        </p:txBody>
      </p:sp>
      <p:sp>
        <p:nvSpPr>
          <p:cNvPr id="11" name="Rectangle 10"/>
          <p:cNvSpPr/>
          <p:nvPr/>
        </p:nvSpPr>
        <p:spPr>
          <a:xfrm>
            <a:off x="442708" y="2537612"/>
            <a:ext cx="8478688" cy="523220"/>
          </a:xfrm>
          <a:prstGeom prst="rect">
            <a:avLst/>
          </a:prstGeom>
        </p:spPr>
        <p:txBody>
          <a:bodyPr wrap="square">
            <a:spAutoFit/>
          </a:bodyPr>
          <a:lstStyle/>
          <a:p>
            <a:pPr marL="342900" indent="-342900">
              <a:buFontTx/>
              <a:buChar char="-"/>
            </a:pPr>
            <a:r>
              <a:rPr lang="en-US" sz="2800" dirty="0">
                <a:solidFill>
                  <a:srgbClr val="FF0000"/>
                </a:solidFill>
                <a:latin typeface="Times New Roman" panose="02020603050405020304" pitchFamily="18" charset="0"/>
                <a:cs typeface="Times New Roman" panose="02020603050405020304" pitchFamily="18" charset="0"/>
              </a:rPr>
              <a:t>Ý </a:t>
            </a:r>
            <a:r>
              <a:rPr lang="en-US" sz="2800" dirty="0" err="1">
                <a:solidFill>
                  <a:srgbClr val="FF0000"/>
                </a:solidFill>
                <a:latin typeface="Times New Roman" panose="02020603050405020304" pitchFamily="18" charset="0"/>
                <a:cs typeface="Times New Roman" panose="02020603050405020304" pitchFamily="18" charset="0"/>
              </a:rPr>
              <a:t>tưởng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Menđel</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cống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di </a:t>
            </a:r>
            <a:r>
              <a:rPr lang="en-US" sz="2800" dirty="0" err="1">
                <a:solidFill>
                  <a:srgbClr val="FF0000"/>
                </a:solidFill>
                <a:latin typeface="Times New Roman" panose="02020603050405020304" pitchFamily="18" charset="0"/>
                <a:cs typeface="Times New Roman" panose="02020603050405020304" pitchFamily="18" charset="0"/>
              </a:rPr>
              <a:t>truyền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học</a:t>
            </a:r>
            <a:r>
              <a:rPr lang="en-US" sz="2800" dirty="0">
                <a:solidFill>
                  <a:srgbClr val="FF0000"/>
                </a:solidFill>
                <a:latin typeface="Times New Roman" panose="02020603050405020304" pitchFamily="18" charset="0"/>
                <a:cs typeface="Times New Roman" panose="02020603050405020304" pitchFamily="18" charset="0"/>
              </a:rPr>
              <a:t>?</a:t>
            </a:r>
          </a:p>
        </p:txBody>
      </p:sp>
      <p:pic>
        <p:nvPicPr>
          <p:cNvPr id="12" name="Picture 10" descr="Tay viÕt "/>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98804" y="2984632"/>
            <a:ext cx="696913"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845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181891"/>
            <a:ext cx="9108706"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gn="just" eaLnBrk="1" hangingPunct="1">
              <a:buFontTx/>
              <a:buNone/>
            </a:pPr>
            <a:r>
              <a:rPr lang="en-US" sz="2900" b="1" kern="0" dirty="0" err="1">
                <a:solidFill>
                  <a:srgbClr val="FF0000"/>
                </a:solidFill>
                <a:latin typeface="Times New Roman" panose="02020603050405020304" pitchFamily="18" charset="0"/>
                <a:cs typeface="Times New Roman" pitchFamily="18" charset="0"/>
              </a:rPr>
              <a:t>BÀI</a:t>
            </a:r>
            <a:r>
              <a:rPr lang="en-US" sz="2900" b="1" kern="0" dirty="0">
                <a:solidFill>
                  <a:srgbClr val="FF0000"/>
                </a:solidFill>
                <a:latin typeface="Times New Roman" panose="02020603050405020304" pitchFamily="18" charset="0"/>
                <a:cs typeface="Times New Roman" pitchFamily="18" charset="0"/>
              </a:rPr>
              <a:t> 36. CÁC QUY LUẬT DI TRUYỀN CỦA MENDEL</a:t>
            </a:r>
          </a:p>
        </p:txBody>
      </p:sp>
      <p:sp>
        <p:nvSpPr>
          <p:cNvPr id="7" name="Rectangle 3"/>
          <p:cNvSpPr txBox="1">
            <a:spLocks noChangeArrowheads="1"/>
          </p:cNvSpPr>
          <p:nvPr/>
        </p:nvSpPr>
        <p:spPr bwMode="auto">
          <a:xfrm>
            <a:off x="156388" y="851816"/>
            <a:ext cx="88081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gn="just" eaLnBrk="1" hangingPunct="1">
              <a:buFontTx/>
              <a:buNone/>
            </a:pPr>
            <a:r>
              <a:rPr lang="en-US" b="1" kern="0" dirty="0">
                <a:solidFill>
                  <a:srgbClr val="000099"/>
                </a:solidFill>
                <a:latin typeface="Times New Roman" pitchFamily="18" charset="0"/>
                <a:cs typeface="Times New Roman" pitchFamily="18" charset="0"/>
              </a:rPr>
              <a:t>I - </a:t>
            </a:r>
            <a:r>
              <a:rPr lang="en-US" b="1" kern="0" dirty="0" err="1">
                <a:solidFill>
                  <a:srgbClr val="000099"/>
                </a:solidFill>
                <a:latin typeface="Times New Roman" pitchFamily="18" charset="0"/>
                <a:cs typeface="Times New Roman" pitchFamily="18" charset="0"/>
              </a:rPr>
              <a:t>MENĐEL</a:t>
            </a:r>
            <a:r>
              <a:rPr lang="en-US" b="1" kern="0" dirty="0">
                <a:solidFill>
                  <a:srgbClr val="000099"/>
                </a:solidFill>
                <a:latin typeface="Times New Roman" pitchFamily="18" charset="0"/>
                <a:cs typeface="Times New Roman" pitchFamily="18" charset="0"/>
              </a:rPr>
              <a:t> </a:t>
            </a:r>
            <a:r>
              <a:rPr lang="en-US" b="1" kern="0" dirty="0" err="1">
                <a:solidFill>
                  <a:srgbClr val="000099"/>
                </a:solidFill>
                <a:latin typeface="Times New Roman" pitchFamily="18" charset="0"/>
                <a:cs typeface="Times New Roman" pitchFamily="18" charset="0"/>
              </a:rPr>
              <a:t>VÀ</a:t>
            </a:r>
            <a:r>
              <a:rPr lang="en-US" b="1" kern="0" dirty="0">
                <a:solidFill>
                  <a:srgbClr val="000099"/>
                </a:solidFill>
                <a:latin typeface="Times New Roman" pitchFamily="18" charset="0"/>
                <a:cs typeface="Times New Roman" pitchFamily="18" charset="0"/>
              </a:rPr>
              <a:t> </a:t>
            </a:r>
            <a:r>
              <a:rPr lang="en-US" b="1" kern="0" dirty="0" err="1">
                <a:solidFill>
                  <a:srgbClr val="000099"/>
                </a:solidFill>
                <a:latin typeface="Times New Roman" pitchFamily="18" charset="0"/>
                <a:cs typeface="Times New Roman" pitchFamily="18" charset="0"/>
              </a:rPr>
              <a:t>THÍ</a:t>
            </a:r>
            <a:r>
              <a:rPr lang="en-US" b="1" kern="0" dirty="0">
                <a:solidFill>
                  <a:srgbClr val="000099"/>
                </a:solidFill>
                <a:latin typeface="Times New Roman" pitchFamily="18" charset="0"/>
                <a:cs typeface="Times New Roman" pitchFamily="18" charset="0"/>
              </a:rPr>
              <a:t> </a:t>
            </a:r>
            <a:r>
              <a:rPr lang="en-US" b="1" kern="0" dirty="0" err="1">
                <a:solidFill>
                  <a:srgbClr val="000099"/>
                </a:solidFill>
                <a:latin typeface="Times New Roman" pitchFamily="18" charset="0"/>
                <a:cs typeface="Times New Roman" pitchFamily="18" charset="0"/>
              </a:rPr>
              <a:t>NGHIỆM</a:t>
            </a:r>
            <a:r>
              <a:rPr lang="en-US" b="1" kern="0" dirty="0">
                <a:solidFill>
                  <a:srgbClr val="000099"/>
                </a:solidFill>
                <a:latin typeface="Times New Roman" pitchFamily="18" charset="0"/>
                <a:cs typeface="Times New Roman" pitchFamily="18" charset="0"/>
              </a:rPr>
              <a:t> LAI </a:t>
            </a:r>
            <a:r>
              <a:rPr lang="en-US" b="1" kern="0" dirty="0" err="1">
                <a:solidFill>
                  <a:srgbClr val="000099"/>
                </a:solidFill>
                <a:latin typeface="Times New Roman" pitchFamily="18" charset="0"/>
                <a:cs typeface="Times New Roman" pitchFamily="18" charset="0"/>
              </a:rPr>
              <a:t>MỘT</a:t>
            </a:r>
            <a:r>
              <a:rPr lang="en-US" b="1" kern="0" dirty="0">
                <a:solidFill>
                  <a:srgbClr val="000099"/>
                </a:solidFill>
                <a:latin typeface="Times New Roman" pitchFamily="18" charset="0"/>
                <a:cs typeface="Times New Roman" pitchFamily="18" charset="0"/>
              </a:rPr>
              <a:t> </a:t>
            </a:r>
            <a:r>
              <a:rPr lang="en-US" b="1" kern="0" dirty="0" err="1">
                <a:solidFill>
                  <a:srgbClr val="000099"/>
                </a:solidFill>
                <a:latin typeface="Times New Roman" pitchFamily="18" charset="0"/>
                <a:cs typeface="Times New Roman" pitchFamily="18" charset="0"/>
              </a:rPr>
              <a:t>CẶP</a:t>
            </a:r>
            <a:r>
              <a:rPr lang="en-US" b="1" kern="0" dirty="0">
                <a:solidFill>
                  <a:srgbClr val="000099"/>
                </a:solidFill>
                <a:latin typeface="Times New Roman" pitchFamily="18" charset="0"/>
                <a:cs typeface="Times New Roman" pitchFamily="18" charset="0"/>
              </a:rPr>
              <a:t> </a:t>
            </a:r>
            <a:r>
              <a:rPr lang="en-US" b="1" kern="0" dirty="0" err="1">
                <a:solidFill>
                  <a:srgbClr val="000099"/>
                </a:solidFill>
                <a:latin typeface="Times New Roman" pitchFamily="18" charset="0"/>
                <a:cs typeface="Times New Roman" pitchFamily="18" charset="0"/>
              </a:rPr>
              <a:t>TÍNH</a:t>
            </a:r>
            <a:r>
              <a:rPr lang="en-US" b="1" kern="0" dirty="0">
                <a:solidFill>
                  <a:srgbClr val="000099"/>
                </a:solidFill>
                <a:latin typeface="Times New Roman" pitchFamily="18" charset="0"/>
                <a:cs typeface="Times New Roman" pitchFamily="18" charset="0"/>
              </a:rPr>
              <a:t> </a:t>
            </a:r>
            <a:r>
              <a:rPr lang="en-US" b="1" kern="0" dirty="0" err="1">
                <a:solidFill>
                  <a:srgbClr val="000099"/>
                </a:solidFill>
                <a:latin typeface="Times New Roman" pitchFamily="18" charset="0"/>
                <a:cs typeface="Times New Roman" pitchFamily="18" charset="0"/>
              </a:rPr>
              <a:t>TRẠNG</a:t>
            </a:r>
            <a:endParaRPr lang="en-US" b="1" kern="0" dirty="0">
              <a:solidFill>
                <a:srgbClr val="000099"/>
              </a:solidFill>
              <a:latin typeface="Times New Roman" pitchFamily="18" charset="0"/>
              <a:cs typeface="Times New Roman" pitchFamily="18" charset="0"/>
            </a:endParaRPr>
          </a:p>
        </p:txBody>
      </p:sp>
      <p:sp>
        <p:nvSpPr>
          <p:cNvPr id="8" name="Rectangle 3"/>
          <p:cNvSpPr txBox="1">
            <a:spLocks noChangeArrowheads="1"/>
          </p:cNvSpPr>
          <p:nvPr/>
        </p:nvSpPr>
        <p:spPr bwMode="auto">
          <a:xfrm>
            <a:off x="335900" y="1903634"/>
            <a:ext cx="88081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buFontTx/>
              <a:buNone/>
            </a:pPr>
            <a:r>
              <a:rPr lang="en-US" b="1" kern="0" dirty="0">
                <a:solidFill>
                  <a:srgbClr val="A50021"/>
                </a:solidFill>
                <a:latin typeface="Times New Roman" pitchFamily="18" charset="0"/>
                <a:cs typeface="Times New Roman" pitchFamily="18" charset="0"/>
              </a:rPr>
              <a:t>1. </a:t>
            </a:r>
            <a:r>
              <a:rPr lang="en-US" b="1" kern="0" dirty="0" err="1">
                <a:solidFill>
                  <a:srgbClr val="A50021"/>
                </a:solidFill>
                <a:latin typeface="Times New Roman" pitchFamily="18" charset="0"/>
                <a:cs typeface="Times New Roman" pitchFamily="18" charset="0"/>
              </a:rPr>
              <a:t>Tìm</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hiểu</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phương</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pháp</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nghiên</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cứu</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của</a:t>
            </a:r>
            <a:r>
              <a:rPr lang="en-US" b="1" kern="0" dirty="0">
                <a:solidFill>
                  <a:srgbClr val="A50021"/>
                </a:solidFill>
                <a:latin typeface="Times New Roman" pitchFamily="18" charset="0"/>
                <a:cs typeface="Times New Roman" pitchFamily="18" charset="0"/>
              </a:rPr>
              <a:t> Mendel</a:t>
            </a:r>
          </a:p>
        </p:txBody>
      </p:sp>
      <p:sp>
        <p:nvSpPr>
          <p:cNvPr id="13" name="Rectangle 3">
            <a:extLst>
              <a:ext uri="{FF2B5EF4-FFF2-40B4-BE49-F238E27FC236}">
                <a16:creationId xmlns:a16="http://schemas.microsoft.com/office/drawing/2014/main" id="{26E4175D-E6AE-49F3-ABCC-76DE1D7E3E6E}"/>
              </a:ext>
            </a:extLst>
          </p:cNvPr>
          <p:cNvSpPr txBox="1">
            <a:spLocks noChangeArrowheads="1"/>
          </p:cNvSpPr>
          <p:nvPr/>
        </p:nvSpPr>
        <p:spPr bwMode="auto">
          <a:xfrm>
            <a:off x="335900" y="2469940"/>
            <a:ext cx="88081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buFontTx/>
              <a:buNone/>
            </a:pPr>
            <a:r>
              <a:rPr lang="en-US" b="1" kern="0" dirty="0">
                <a:solidFill>
                  <a:srgbClr val="A50021"/>
                </a:solidFill>
                <a:latin typeface="Times New Roman" pitchFamily="18" charset="0"/>
                <a:cs typeface="Times New Roman" pitchFamily="18" charset="0"/>
              </a:rPr>
              <a:t>2. </a:t>
            </a:r>
            <a:r>
              <a:rPr lang="en-US" b="1" kern="0" dirty="0" err="1">
                <a:solidFill>
                  <a:srgbClr val="A50021"/>
                </a:solidFill>
                <a:latin typeface="Times New Roman" pitchFamily="18" charset="0"/>
                <a:cs typeface="Times New Roman" pitchFamily="18" charset="0"/>
              </a:rPr>
              <a:t>Thí</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nghiệm</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lai</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một</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cặp</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tính</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trạng</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của</a:t>
            </a:r>
            <a:r>
              <a:rPr lang="en-US" b="1" kern="0" dirty="0">
                <a:solidFill>
                  <a:srgbClr val="A50021"/>
                </a:solidFill>
                <a:latin typeface="Times New Roman" pitchFamily="18" charset="0"/>
                <a:cs typeface="Times New Roman" pitchFamily="18" charset="0"/>
              </a:rPr>
              <a:t> Mendel</a:t>
            </a:r>
          </a:p>
        </p:txBody>
      </p:sp>
    </p:spTree>
    <p:extLst>
      <p:ext uri="{BB962C8B-B14F-4D97-AF65-F5344CB8AC3E}">
        <p14:creationId xmlns:p14="http://schemas.microsoft.com/office/powerpoint/2010/main" val="359369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a:extLst>
              <a:ext uri="{FF2B5EF4-FFF2-40B4-BE49-F238E27FC236}">
                <a16:creationId xmlns:a16="http://schemas.microsoft.com/office/drawing/2014/main" id="{DA6AAAD2-328B-4836-9055-F6B8386DB65D}"/>
              </a:ext>
            </a:extLst>
          </p:cNvPr>
          <p:cNvSpPr txBox="1">
            <a:spLocks noChangeArrowheads="1"/>
          </p:cNvSpPr>
          <p:nvPr/>
        </p:nvSpPr>
        <p:spPr bwMode="auto">
          <a:xfrm>
            <a:off x="323529" y="695641"/>
            <a:ext cx="4464496" cy="92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just" eaLnBrk="1" hangingPunct="1">
              <a:buFontTx/>
              <a:buNone/>
            </a:pPr>
            <a:r>
              <a:rPr lang="en-US" sz="2800" b="1" kern="0" dirty="0">
                <a:solidFill>
                  <a:srgbClr val="0070C0"/>
                </a:solidFill>
                <a:latin typeface="Times New Roman" pitchFamily="18" charset="0"/>
                <a:cs typeface="Times New Roman" pitchFamily="18" charset="0"/>
              </a:rPr>
              <a:t>- </a:t>
            </a:r>
            <a:r>
              <a:rPr lang="en-US" sz="2800" b="1" kern="0" dirty="0" err="1">
                <a:solidFill>
                  <a:srgbClr val="0070C0"/>
                </a:solidFill>
                <a:latin typeface="Times New Roman" pitchFamily="18" charset="0"/>
                <a:cs typeface="Times New Roman" pitchFamily="18" charset="0"/>
              </a:rPr>
              <a:t>Từ</a:t>
            </a:r>
            <a:r>
              <a:rPr lang="en-US" sz="2800" b="1" kern="0" dirty="0">
                <a:solidFill>
                  <a:srgbClr val="0070C0"/>
                </a:solidFill>
                <a:latin typeface="Times New Roman" pitchFamily="18" charset="0"/>
                <a:cs typeface="Times New Roman" pitchFamily="18" charset="0"/>
              </a:rPr>
              <a:t> </a:t>
            </a:r>
            <a:r>
              <a:rPr lang="en-US" sz="2800" b="1" kern="0" dirty="0" err="1">
                <a:solidFill>
                  <a:srgbClr val="0070C0"/>
                </a:solidFill>
                <a:latin typeface="Times New Roman" pitchFamily="18" charset="0"/>
                <a:cs typeface="Times New Roman" pitchFamily="18" charset="0"/>
              </a:rPr>
              <a:t>thông</a:t>
            </a:r>
            <a:r>
              <a:rPr lang="en-US" sz="2800" b="1" kern="0" dirty="0">
                <a:solidFill>
                  <a:srgbClr val="0070C0"/>
                </a:solidFill>
                <a:latin typeface="Times New Roman" pitchFamily="18" charset="0"/>
                <a:cs typeface="Times New Roman" pitchFamily="18" charset="0"/>
              </a:rPr>
              <a:t> tin </a:t>
            </a:r>
            <a:r>
              <a:rPr lang="en-US" sz="2800" b="1" kern="0" dirty="0" err="1">
                <a:solidFill>
                  <a:srgbClr val="0070C0"/>
                </a:solidFill>
                <a:latin typeface="Times New Roman" pitchFamily="18" charset="0"/>
                <a:cs typeface="Times New Roman" pitchFamily="18" charset="0"/>
              </a:rPr>
              <a:t>Hình</a:t>
            </a:r>
            <a:r>
              <a:rPr lang="en-US" sz="2800" b="1" kern="0" dirty="0">
                <a:solidFill>
                  <a:srgbClr val="0070C0"/>
                </a:solidFill>
                <a:latin typeface="Times New Roman" pitchFamily="18" charset="0"/>
                <a:cs typeface="Times New Roman" pitchFamily="18" charset="0"/>
              </a:rPr>
              <a:t> 36.1, </a:t>
            </a:r>
            <a:r>
              <a:rPr lang="en-US" sz="2800" b="1" kern="0" dirty="0" err="1">
                <a:solidFill>
                  <a:srgbClr val="0070C0"/>
                </a:solidFill>
                <a:latin typeface="Times New Roman" pitchFamily="18" charset="0"/>
                <a:cs typeface="Times New Roman" pitchFamily="18" charset="0"/>
              </a:rPr>
              <a:t>thực</a:t>
            </a:r>
            <a:r>
              <a:rPr lang="en-US" sz="2800" b="1" kern="0" dirty="0">
                <a:solidFill>
                  <a:srgbClr val="0070C0"/>
                </a:solidFill>
                <a:latin typeface="Times New Roman" pitchFamily="18" charset="0"/>
                <a:cs typeface="Times New Roman" pitchFamily="18" charset="0"/>
              </a:rPr>
              <a:t> </a:t>
            </a:r>
            <a:r>
              <a:rPr lang="en-US" sz="2800" b="1" kern="0" dirty="0" err="1">
                <a:solidFill>
                  <a:srgbClr val="0070C0"/>
                </a:solidFill>
                <a:latin typeface="Times New Roman" pitchFamily="18" charset="0"/>
                <a:cs typeface="Times New Roman" pitchFamily="18" charset="0"/>
              </a:rPr>
              <a:t>hiện</a:t>
            </a:r>
            <a:r>
              <a:rPr lang="en-US" sz="2800" b="1" kern="0" dirty="0">
                <a:solidFill>
                  <a:srgbClr val="0070C0"/>
                </a:solidFill>
                <a:latin typeface="Times New Roman" pitchFamily="18" charset="0"/>
                <a:cs typeface="Times New Roman" pitchFamily="18" charset="0"/>
              </a:rPr>
              <a:t> </a:t>
            </a:r>
            <a:r>
              <a:rPr lang="en-US" sz="2800" b="1" kern="0" dirty="0" err="1">
                <a:solidFill>
                  <a:srgbClr val="0070C0"/>
                </a:solidFill>
                <a:latin typeface="Times New Roman" pitchFamily="18" charset="0"/>
                <a:cs typeface="Times New Roman" pitchFamily="18" charset="0"/>
              </a:rPr>
              <a:t>các</a:t>
            </a:r>
            <a:r>
              <a:rPr lang="en-US" sz="2800" b="1" kern="0" dirty="0">
                <a:solidFill>
                  <a:srgbClr val="0070C0"/>
                </a:solidFill>
                <a:latin typeface="Times New Roman" pitchFamily="18" charset="0"/>
                <a:cs typeface="Times New Roman" pitchFamily="18" charset="0"/>
              </a:rPr>
              <a:t> </a:t>
            </a:r>
            <a:r>
              <a:rPr lang="en-US" sz="2800" b="1" kern="0" dirty="0" err="1">
                <a:solidFill>
                  <a:srgbClr val="0070C0"/>
                </a:solidFill>
                <a:latin typeface="Times New Roman" pitchFamily="18" charset="0"/>
                <a:cs typeface="Times New Roman" pitchFamily="18" charset="0"/>
              </a:rPr>
              <a:t>yêu</a:t>
            </a:r>
            <a:r>
              <a:rPr lang="en-US" sz="2800" b="1" kern="0" dirty="0">
                <a:solidFill>
                  <a:srgbClr val="0070C0"/>
                </a:solidFill>
                <a:latin typeface="Times New Roman" pitchFamily="18" charset="0"/>
                <a:cs typeface="Times New Roman" pitchFamily="18" charset="0"/>
              </a:rPr>
              <a:t> </a:t>
            </a:r>
            <a:r>
              <a:rPr lang="en-US" sz="2800" b="1" kern="0" dirty="0" err="1">
                <a:solidFill>
                  <a:srgbClr val="0070C0"/>
                </a:solidFill>
                <a:latin typeface="Times New Roman" pitchFamily="18" charset="0"/>
                <a:cs typeface="Times New Roman" pitchFamily="18" charset="0"/>
              </a:rPr>
              <a:t>cầu</a:t>
            </a:r>
            <a:r>
              <a:rPr lang="en-US" sz="2800" b="1" kern="0" dirty="0">
                <a:solidFill>
                  <a:srgbClr val="0070C0"/>
                </a:solidFill>
                <a:latin typeface="Times New Roman" pitchFamily="18" charset="0"/>
                <a:cs typeface="Times New Roman" pitchFamily="18" charset="0"/>
              </a:rPr>
              <a:t> </a:t>
            </a:r>
            <a:r>
              <a:rPr lang="en-US" sz="2800" b="1" kern="0" dirty="0" err="1">
                <a:solidFill>
                  <a:srgbClr val="0070C0"/>
                </a:solidFill>
                <a:latin typeface="Times New Roman" pitchFamily="18" charset="0"/>
                <a:cs typeface="Times New Roman" pitchFamily="18" charset="0"/>
              </a:rPr>
              <a:t>sau</a:t>
            </a:r>
            <a:endParaRPr lang="en-US" sz="2800" b="1" kern="0" dirty="0">
              <a:solidFill>
                <a:srgbClr val="0070C0"/>
              </a:solidFill>
              <a:latin typeface="Times New Roman" pitchFamily="18" charset="0"/>
              <a:cs typeface="Times New Roman" pitchFamily="18" charset="0"/>
            </a:endParaRPr>
          </a:p>
        </p:txBody>
      </p:sp>
      <p:sp>
        <p:nvSpPr>
          <p:cNvPr id="9" name="Rectangle 3">
            <a:extLst>
              <a:ext uri="{FF2B5EF4-FFF2-40B4-BE49-F238E27FC236}">
                <a16:creationId xmlns:a16="http://schemas.microsoft.com/office/drawing/2014/main" id="{B0C9BAA1-6B92-4F57-960E-FC7CED8BB3D1}"/>
              </a:ext>
            </a:extLst>
          </p:cNvPr>
          <p:cNvSpPr txBox="1">
            <a:spLocks noChangeArrowheads="1"/>
          </p:cNvSpPr>
          <p:nvPr/>
        </p:nvSpPr>
        <p:spPr bwMode="auto">
          <a:xfrm>
            <a:off x="243293" y="1669307"/>
            <a:ext cx="4328707" cy="152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just" eaLnBrk="1" hangingPunct="1">
              <a:buFontTx/>
              <a:buNone/>
            </a:pPr>
            <a:r>
              <a:rPr lang="en-US" kern="0" dirty="0">
                <a:latin typeface="Times New Roman" pitchFamily="18" charset="0"/>
                <a:cs typeface="Times New Roman" pitchFamily="18" charset="0"/>
              </a:rPr>
              <a:t>a) </a:t>
            </a:r>
            <a:r>
              <a:rPr lang="en-US" kern="0" dirty="0" err="1">
                <a:latin typeface="Times New Roman" pitchFamily="18" charset="0"/>
                <a:cs typeface="Times New Roman" pitchFamily="18" charset="0"/>
              </a:rPr>
              <a:t>Trình</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bày</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thí</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nghiệm</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lai</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một</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cặp</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tính</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trạng</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của</a:t>
            </a:r>
            <a:r>
              <a:rPr lang="en-US" kern="0" dirty="0">
                <a:latin typeface="Times New Roman" pitchFamily="18" charset="0"/>
                <a:cs typeface="Times New Roman" pitchFamily="18" charset="0"/>
              </a:rPr>
              <a:t> Mendel.</a:t>
            </a:r>
          </a:p>
        </p:txBody>
      </p:sp>
      <p:sp>
        <p:nvSpPr>
          <p:cNvPr id="12" name="Rectangle 3">
            <a:extLst>
              <a:ext uri="{FF2B5EF4-FFF2-40B4-BE49-F238E27FC236}">
                <a16:creationId xmlns:a16="http://schemas.microsoft.com/office/drawing/2014/main" id="{D14F4230-86DA-4A38-A7B9-430351EF8057}"/>
              </a:ext>
            </a:extLst>
          </p:cNvPr>
          <p:cNvSpPr txBox="1">
            <a:spLocks noChangeArrowheads="1"/>
          </p:cNvSpPr>
          <p:nvPr/>
        </p:nvSpPr>
        <p:spPr bwMode="auto">
          <a:xfrm>
            <a:off x="115269" y="4757736"/>
            <a:ext cx="4704851" cy="1404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just" eaLnBrk="1" hangingPunct="1">
              <a:buFontTx/>
              <a:buNone/>
            </a:pPr>
            <a:r>
              <a:rPr lang="en-US" sz="2800" kern="0" dirty="0" err="1">
                <a:solidFill>
                  <a:srgbClr val="002060"/>
                </a:solidFill>
                <a:latin typeface="Times New Roman" pitchFamily="18" charset="0"/>
                <a:cs typeface="Times New Roman" pitchFamily="18" charset="0"/>
              </a:rPr>
              <a:t>Hình</a:t>
            </a:r>
            <a:r>
              <a:rPr lang="en-US" sz="2800" kern="0" dirty="0">
                <a:solidFill>
                  <a:srgbClr val="002060"/>
                </a:solidFill>
                <a:latin typeface="Times New Roman" pitchFamily="18" charset="0"/>
                <a:cs typeface="Times New Roman" pitchFamily="18" charset="0"/>
              </a:rPr>
              <a:t> 36.1. </a:t>
            </a:r>
            <a:r>
              <a:rPr lang="en-US" sz="2800" kern="0" dirty="0" err="1">
                <a:solidFill>
                  <a:srgbClr val="002060"/>
                </a:solidFill>
                <a:latin typeface="Times New Roman" pitchFamily="18" charset="0"/>
                <a:cs typeface="Times New Roman" pitchFamily="18" charset="0"/>
              </a:rPr>
              <a:t>Thí</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nghiệm</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lai</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một</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cặp</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tính</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trạng</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màu</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sắc</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hoa</a:t>
            </a:r>
            <a:r>
              <a:rPr lang="en-US" sz="2800" kern="0" dirty="0">
                <a:solidFill>
                  <a:srgbClr val="002060"/>
                </a:solidFill>
                <a:latin typeface="Times New Roman" pitchFamily="18" charset="0"/>
                <a:cs typeface="Times New Roman" pitchFamily="18" charset="0"/>
              </a:rPr>
              <a:t> ở </a:t>
            </a:r>
            <a:r>
              <a:rPr lang="en-US" sz="2800" kern="0" dirty="0" err="1">
                <a:solidFill>
                  <a:srgbClr val="002060"/>
                </a:solidFill>
                <a:latin typeface="Times New Roman" pitchFamily="18" charset="0"/>
                <a:cs typeface="Times New Roman" pitchFamily="18" charset="0"/>
              </a:rPr>
              <a:t>đậu</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hà</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lan</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của</a:t>
            </a:r>
            <a:r>
              <a:rPr lang="en-US" sz="2800" kern="0" dirty="0">
                <a:solidFill>
                  <a:srgbClr val="002060"/>
                </a:solidFill>
                <a:latin typeface="Times New Roman" pitchFamily="18" charset="0"/>
                <a:cs typeface="Times New Roman" pitchFamily="18" charset="0"/>
              </a:rPr>
              <a:t> Mendel</a:t>
            </a:r>
          </a:p>
        </p:txBody>
      </p:sp>
      <p:sp>
        <p:nvSpPr>
          <p:cNvPr id="13" name="Rectangle 3">
            <a:extLst>
              <a:ext uri="{FF2B5EF4-FFF2-40B4-BE49-F238E27FC236}">
                <a16:creationId xmlns:a16="http://schemas.microsoft.com/office/drawing/2014/main" id="{26E4175D-E6AE-49F3-ABCC-76DE1D7E3E6E}"/>
              </a:ext>
            </a:extLst>
          </p:cNvPr>
          <p:cNvSpPr txBox="1">
            <a:spLocks noChangeArrowheads="1"/>
          </p:cNvSpPr>
          <p:nvPr/>
        </p:nvSpPr>
        <p:spPr bwMode="auto">
          <a:xfrm>
            <a:off x="211198" y="0"/>
            <a:ext cx="88081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buFontTx/>
              <a:buNone/>
            </a:pPr>
            <a:r>
              <a:rPr lang="en-US" b="1" kern="0" dirty="0">
                <a:solidFill>
                  <a:srgbClr val="A50021"/>
                </a:solidFill>
                <a:latin typeface="Times New Roman" pitchFamily="18" charset="0"/>
                <a:cs typeface="Times New Roman" pitchFamily="18" charset="0"/>
              </a:rPr>
              <a:t>2. </a:t>
            </a:r>
            <a:r>
              <a:rPr lang="en-US" b="1" kern="0" dirty="0" err="1">
                <a:solidFill>
                  <a:srgbClr val="A50021"/>
                </a:solidFill>
                <a:latin typeface="Times New Roman" pitchFamily="18" charset="0"/>
                <a:cs typeface="Times New Roman" pitchFamily="18" charset="0"/>
              </a:rPr>
              <a:t>Thí</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nghiệm</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lai</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một</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cặp</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tính</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trạng</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của</a:t>
            </a:r>
            <a:r>
              <a:rPr lang="en-US" b="1" kern="0" dirty="0">
                <a:solidFill>
                  <a:srgbClr val="A50021"/>
                </a:solidFill>
                <a:latin typeface="Times New Roman" pitchFamily="18" charset="0"/>
                <a:cs typeface="Times New Roman" pitchFamily="18" charset="0"/>
              </a:rPr>
              <a:t> Mendel</a:t>
            </a:r>
          </a:p>
        </p:txBody>
      </p:sp>
      <p:pic>
        <p:nvPicPr>
          <p:cNvPr id="3" name="Picture 2">
            <a:extLst>
              <a:ext uri="{FF2B5EF4-FFF2-40B4-BE49-F238E27FC236}">
                <a16:creationId xmlns:a16="http://schemas.microsoft.com/office/drawing/2014/main" id="{9D040037-3379-4C85-B80C-934103551B1D}"/>
              </a:ext>
            </a:extLst>
          </p:cNvPr>
          <p:cNvPicPr>
            <a:picLocks noChangeAspect="1"/>
          </p:cNvPicPr>
          <p:nvPr/>
        </p:nvPicPr>
        <p:blipFill>
          <a:blip r:embed="rId2"/>
          <a:stretch>
            <a:fillRect/>
          </a:stretch>
        </p:blipFill>
        <p:spPr>
          <a:xfrm>
            <a:off x="4857463" y="669925"/>
            <a:ext cx="4207784" cy="6223479"/>
          </a:xfrm>
          <a:prstGeom prst="rect">
            <a:avLst/>
          </a:prstGeom>
        </p:spPr>
      </p:pic>
      <p:sp>
        <p:nvSpPr>
          <p:cNvPr id="14" name="Rectangle 3">
            <a:extLst>
              <a:ext uri="{FF2B5EF4-FFF2-40B4-BE49-F238E27FC236}">
                <a16:creationId xmlns:a16="http://schemas.microsoft.com/office/drawing/2014/main" id="{454D50F5-8922-4EF2-99E7-8D8FB60ECA75}"/>
              </a:ext>
            </a:extLst>
          </p:cNvPr>
          <p:cNvSpPr txBox="1">
            <a:spLocks noChangeArrowheads="1"/>
          </p:cNvSpPr>
          <p:nvPr/>
        </p:nvSpPr>
        <p:spPr bwMode="auto">
          <a:xfrm>
            <a:off x="231798" y="3191048"/>
            <a:ext cx="4328707" cy="152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just" eaLnBrk="1" hangingPunct="1">
              <a:buFontTx/>
              <a:buNone/>
            </a:pPr>
            <a:r>
              <a:rPr lang="en-US" kern="0" dirty="0">
                <a:latin typeface="Times New Roman" pitchFamily="18" charset="0"/>
                <a:cs typeface="Times New Roman" pitchFamily="18" charset="0"/>
              </a:rPr>
              <a:t>b) </a:t>
            </a:r>
            <a:r>
              <a:rPr lang="en-US" kern="0" dirty="0" err="1">
                <a:latin typeface="Times New Roman" pitchFamily="18" charset="0"/>
                <a:cs typeface="Times New Roman" pitchFamily="18" charset="0"/>
              </a:rPr>
              <a:t>Gọi</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tên</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kí</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hiệu</a:t>
            </a:r>
            <a:r>
              <a:rPr lang="en-US" kern="0" dirty="0">
                <a:latin typeface="Times New Roman" pitchFamily="18" charset="0"/>
                <a:cs typeface="Times New Roman" pitchFamily="18" charset="0"/>
              </a:rPr>
              <a:t> P, F</a:t>
            </a:r>
            <a:r>
              <a:rPr lang="en-US" kern="0" baseline="-25000" dirty="0">
                <a:latin typeface="Times New Roman" pitchFamily="18" charset="0"/>
                <a:cs typeface="Times New Roman" pitchFamily="18" charset="0"/>
              </a:rPr>
              <a:t>1</a:t>
            </a:r>
            <a:r>
              <a:rPr lang="en-US" kern="0" dirty="0">
                <a:latin typeface="Times New Roman" pitchFamily="18" charset="0"/>
                <a:cs typeface="Times New Roman" pitchFamily="18" charset="0"/>
              </a:rPr>
              <a:t>, F</a:t>
            </a:r>
            <a:r>
              <a:rPr lang="en-US" kern="0" baseline="-25000" dirty="0">
                <a:latin typeface="Times New Roman" pitchFamily="18" charset="0"/>
                <a:cs typeface="Times New Roman" pitchFamily="18" charset="0"/>
              </a:rPr>
              <a:t>2</a:t>
            </a:r>
            <a:r>
              <a:rPr lang="en-US" kern="0" dirty="0">
                <a:latin typeface="Times New Roman" pitchFamily="18" charset="0"/>
                <a:cs typeface="Times New Roman" pitchFamily="18" charset="0"/>
              </a:rPr>
              <a:t>, G</a:t>
            </a:r>
            <a:r>
              <a:rPr lang="en-US" kern="0" baseline="-25000" dirty="0">
                <a:latin typeface="Times New Roman" pitchFamily="18" charset="0"/>
                <a:cs typeface="Times New Roman" pitchFamily="18" charset="0"/>
              </a:rPr>
              <a:t>P</a:t>
            </a:r>
            <a:r>
              <a:rPr lang="en-US" kern="0" dirty="0">
                <a:latin typeface="Times New Roman" pitchFamily="18" charset="0"/>
                <a:cs typeface="Times New Roman" pitchFamily="18" charset="0"/>
              </a:rPr>
              <a:t>, G</a:t>
            </a:r>
            <a:r>
              <a:rPr lang="en-US" kern="0" baseline="-25000" dirty="0">
                <a:latin typeface="Times New Roman" pitchFamily="18" charset="0"/>
                <a:cs typeface="Times New Roman" pitchFamily="18" charset="0"/>
              </a:rPr>
              <a:t>F1</a:t>
            </a:r>
            <a:r>
              <a:rPr lang="en-US" kern="0" dirty="0">
                <a:latin typeface="Times New Roman" pitchFamily="18" charset="0"/>
                <a:cs typeface="Times New Roman" pitchFamily="18" charset="0"/>
              </a:rPr>
              <a:t>.</a:t>
            </a:r>
          </a:p>
        </p:txBody>
      </p:sp>
    </p:spTree>
    <p:extLst>
      <p:ext uri="{BB962C8B-B14F-4D97-AF65-F5344CB8AC3E}">
        <p14:creationId xmlns:p14="http://schemas.microsoft.com/office/powerpoint/2010/main" val="37656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peech Bubble: Oval 7">
            <a:extLst>
              <a:ext uri="{FF2B5EF4-FFF2-40B4-BE49-F238E27FC236}">
                <a16:creationId xmlns:a16="http://schemas.microsoft.com/office/drawing/2014/main" id="{740CE1B3-5B49-4B08-B70E-3540816EFD57}"/>
              </a:ext>
            </a:extLst>
          </p:cNvPr>
          <p:cNvSpPr/>
          <p:nvPr/>
        </p:nvSpPr>
        <p:spPr>
          <a:xfrm>
            <a:off x="395536" y="0"/>
            <a:ext cx="2736304" cy="1080120"/>
          </a:xfrm>
          <a:prstGeom prst="wedgeEllipseCallout">
            <a:avLst>
              <a:gd name="adj1" fmla="val -47773"/>
              <a:gd name="adj2" fmla="val 430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5">
                    <a:lumMod val="25000"/>
                  </a:schemeClr>
                </a:solidFill>
                <a:latin typeface="Times New Roman" panose="02020603050405020304" pitchFamily="18" charset="0"/>
                <a:cs typeface="Times New Roman" panose="02020603050405020304" pitchFamily="18" charset="0"/>
              </a:rPr>
              <a:t>Thí</a:t>
            </a:r>
            <a:r>
              <a:rPr lang="en-US" sz="2800" b="1" dirty="0">
                <a:solidFill>
                  <a:schemeClr val="accent5">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25000"/>
                  </a:schemeClr>
                </a:solidFill>
                <a:latin typeface="Times New Roman" panose="02020603050405020304" pitchFamily="18" charset="0"/>
                <a:cs typeface="Times New Roman" panose="02020603050405020304" pitchFamily="18" charset="0"/>
              </a:rPr>
              <a:t>nghiệm</a:t>
            </a:r>
            <a:endParaRPr lang="en-US" sz="2800" b="1" dirty="0">
              <a:solidFill>
                <a:schemeClr val="accent5">
                  <a:lumMod val="25000"/>
                </a:schemeClr>
              </a:solidFill>
              <a:latin typeface="Times New Roman" panose="02020603050405020304" pitchFamily="18" charset="0"/>
              <a:cs typeface="Times New Roman" panose="02020603050405020304" pitchFamily="18" charset="0"/>
            </a:endParaRPr>
          </a:p>
        </p:txBody>
      </p:sp>
      <p:sp>
        <p:nvSpPr>
          <p:cNvPr id="9" name="Rectangle 3">
            <a:extLst>
              <a:ext uri="{FF2B5EF4-FFF2-40B4-BE49-F238E27FC236}">
                <a16:creationId xmlns:a16="http://schemas.microsoft.com/office/drawing/2014/main" id="{7FCA0DF0-2AF7-44BA-9AC8-23B447D2B805}"/>
              </a:ext>
            </a:extLst>
          </p:cNvPr>
          <p:cNvSpPr txBox="1">
            <a:spLocks noChangeArrowheads="1"/>
          </p:cNvSpPr>
          <p:nvPr/>
        </p:nvSpPr>
        <p:spPr bwMode="auto">
          <a:xfrm>
            <a:off x="4373908" y="322701"/>
            <a:ext cx="4680520" cy="6092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just" eaLnBrk="1" hangingPunct="1">
              <a:buFontTx/>
              <a:buNone/>
            </a:pPr>
            <a:r>
              <a:rPr lang="en-US" b="1" kern="0" dirty="0">
                <a:solidFill>
                  <a:srgbClr val="660066"/>
                </a:solidFill>
                <a:latin typeface="Times New Roman" pitchFamily="18" charset="0"/>
                <a:cs typeface="Times New Roman" pitchFamily="18" charset="0"/>
              </a:rPr>
              <a:t>Mendel </a:t>
            </a:r>
            <a:r>
              <a:rPr lang="en-US" b="1" kern="0" dirty="0" err="1">
                <a:solidFill>
                  <a:srgbClr val="660066"/>
                </a:solidFill>
                <a:latin typeface="Times New Roman" pitchFamily="18" charset="0"/>
                <a:cs typeface="Times New Roman" pitchFamily="18" charset="0"/>
              </a:rPr>
              <a:t>đã</a:t>
            </a:r>
            <a:r>
              <a:rPr lang="en-US" b="1" kern="0" dirty="0">
                <a:solidFill>
                  <a:srgbClr val="660066"/>
                </a:solidFill>
                <a:latin typeface="Times New Roman" pitchFamily="18" charset="0"/>
                <a:cs typeface="Times New Roman" pitchFamily="18" charset="0"/>
              </a:rPr>
              <a:t> </a:t>
            </a:r>
            <a:r>
              <a:rPr lang="en-US" b="1" kern="0" dirty="0" err="1">
                <a:solidFill>
                  <a:srgbClr val="660066"/>
                </a:solidFill>
                <a:latin typeface="Times New Roman" pitchFamily="18" charset="0"/>
                <a:cs typeface="Times New Roman" pitchFamily="18" charset="0"/>
              </a:rPr>
              <a:t>tiến</a:t>
            </a:r>
            <a:r>
              <a:rPr lang="en-US" b="1" kern="0" dirty="0">
                <a:solidFill>
                  <a:srgbClr val="660066"/>
                </a:solidFill>
                <a:latin typeface="Times New Roman" pitchFamily="18" charset="0"/>
                <a:cs typeface="Times New Roman" pitchFamily="18" charset="0"/>
              </a:rPr>
              <a:t> </a:t>
            </a:r>
            <a:r>
              <a:rPr lang="en-US" b="1" kern="0" dirty="0" err="1">
                <a:solidFill>
                  <a:srgbClr val="660066"/>
                </a:solidFill>
                <a:latin typeface="Times New Roman" pitchFamily="18" charset="0"/>
                <a:cs typeface="Times New Roman" pitchFamily="18" charset="0"/>
              </a:rPr>
              <a:t>hành</a:t>
            </a:r>
            <a:r>
              <a:rPr lang="en-US" b="1" kern="0" dirty="0">
                <a:solidFill>
                  <a:srgbClr val="660066"/>
                </a:solidFill>
                <a:latin typeface="Times New Roman" pitchFamily="18" charset="0"/>
                <a:cs typeface="Times New Roman" pitchFamily="18" charset="0"/>
              </a:rPr>
              <a:t>:</a:t>
            </a:r>
          </a:p>
          <a:p>
            <a:pPr algn="just" eaLnBrk="1" hangingPunct="1">
              <a:buFontTx/>
              <a:buChar char="-"/>
            </a:pPr>
            <a:r>
              <a:rPr lang="en-US" kern="0" dirty="0" err="1">
                <a:solidFill>
                  <a:srgbClr val="660066"/>
                </a:solidFill>
                <a:latin typeface="Times New Roman" pitchFamily="18" charset="0"/>
                <a:cs typeface="Times New Roman" pitchFamily="18" charset="0"/>
              </a:rPr>
              <a:t>Tạo</a:t>
            </a:r>
            <a:r>
              <a:rPr lang="en-US" kern="0" dirty="0">
                <a:solidFill>
                  <a:srgbClr val="660066"/>
                </a:solidFill>
                <a:latin typeface="Times New Roman" pitchFamily="18" charset="0"/>
                <a:cs typeface="Times New Roman" pitchFamily="18" charset="0"/>
              </a:rPr>
              <a:t> </a:t>
            </a:r>
            <a:r>
              <a:rPr lang="en-US" kern="0" dirty="0" err="1">
                <a:solidFill>
                  <a:srgbClr val="660066"/>
                </a:solidFill>
                <a:latin typeface="Times New Roman" pitchFamily="18" charset="0"/>
                <a:cs typeface="Times New Roman" pitchFamily="18" charset="0"/>
              </a:rPr>
              <a:t>giống</a:t>
            </a:r>
            <a:r>
              <a:rPr lang="en-US" kern="0" dirty="0">
                <a:solidFill>
                  <a:srgbClr val="660066"/>
                </a:solidFill>
                <a:latin typeface="Times New Roman" pitchFamily="18" charset="0"/>
                <a:cs typeface="Times New Roman" pitchFamily="18" charset="0"/>
              </a:rPr>
              <a:t> </a:t>
            </a:r>
            <a:r>
              <a:rPr lang="en-US" kern="0" dirty="0" err="1">
                <a:solidFill>
                  <a:srgbClr val="660066"/>
                </a:solidFill>
                <a:latin typeface="Times New Roman" pitchFamily="18" charset="0"/>
                <a:cs typeface="Times New Roman" pitchFamily="18" charset="0"/>
              </a:rPr>
              <a:t>đậu</a:t>
            </a:r>
            <a:r>
              <a:rPr lang="en-US" kern="0" dirty="0">
                <a:solidFill>
                  <a:srgbClr val="660066"/>
                </a:solidFill>
                <a:latin typeface="Times New Roman" pitchFamily="18" charset="0"/>
                <a:cs typeface="Times New Roman" pitchFamily="18" charset="0"/>
              </a:rPr>
              <a:t> </a:t>
            </a:r>
            <a:r>
              <a:rPr lang="en-US" kern="0" dirty="0" err="1">
                <a:solidFill>
                  <a:srgbClr val="660066"/>
                </a:solidFill>
                <a:latin typeface="Times New Roman" pitchFamily="18" charset="0"/>
                <a:cs typeface="Times New Roman" pitchFamily="18" charset="0"/>
              </a:rPr>
              <a:t>hà</a:t>
            </a:r>
            <a:r>
              <a:rPr lang="en-US" kern="0" dirty="0">
                <a:solidFill>
                  <a:srgbClr val="660066"/>
                </a:solidFill>
                <a:latin typeface="Times New Roman" pitchFamily="18" charset="0"/>
                <a:cs typeface="Times New Roman" pitchFamily="18" charset="0"/>
              </a:rPr>
              <a:t> </a:t>
            </a:r>
            <a:r>
              <a:rPr lang="en-US" kern="0" dirty="0" err="1">
                <a:solidFill>
                  <a:srgbClr val="660066"/>
                </a:solidFill>
                <a:latin typeface="Times New Roman" pitchFamily="18" charset="0"/>
                <a:cs typeface="Times New Roman" pitchFamily="18" charset="0"/>
              </a:rPr>
              <a:t>lan</a:t>
            </a:r>
            <a:r>
              <a:rPr lang="en-US" kern="0" dirty="0">
                <a:solidFill>
                  <a:srgbClr val="660066"/>
                </a:solidFill>
                <a:latin typeface="Times New Roman" pitchFamily="18" charset="0"/>
                <a:cs typeface="Times New Roman" pitchFamily="18" charset="0"/>
              </a:rPr>
              <a:t> </a:t>
            </a:r>
            <a:r>
              <a:rPr lang="en-US" kern="0" dirty="0" err="1">
                <a:solidFill>
                  <a:srgbClr val="660066"/>
                </a:solidFill>
                <a:latin typeface="Times New Roman" pitchFamily="18" charset="0"/>
                <a:cs typeface="Times New Roman" pitchFamily="18" charset="0"/>
              </a:rPr>
              <a:t>thuần</a:t>
            </a:r>
            <a:r>
              <a:rPr lang="en-US" kern="0" dirty="0">
                <a:solidFill>
                  <a:srgbClr val="660066"/>
                </a:solidFill>
                <a:latin typeface="Times New Roman" pitchFamily="18" charset="0"/>
                <a:cs typeface="Times New Roman" pitchFamily="18" charset="0"/>
              </a:rPr>
              <a:t> </a:t>
            </a:r>
            <a:r>
              <a:rPr lang="en-US" kern="0" dirty="0" err="1">
                <a:solidFill>
                  <a:srgbClr val="660066"/>
                </a:solidFill>
                <a:latin typeface="Times New Roman" pitchFamily="18" charset="0"/>
                <a:cs typeface="Times New Roman" pitchFamily="18" charset="0"/>
              </a:rPr>
              <a:t>chủng</a:t>
            </a:r>
            <a:r>
              <a:rPr lang="en-US" kern="0" dirty="0">
                <a:solidFill>
                  <a:srgbClr val="660066"/>
                </a:solidFill>
                <a:latin typeface="Times New Roman" pitchFamily="18" charset="0"/>
                <a:cs typeface="Times New Roman" pitchFamily="18" charset="0"/>
              </a:rPr>
              <a:t>.</a:t>
            </a:r>
          </a:p>
          <a:p>
            <a:pPr algn="just" eaLnBrk="1" hangingPunct="1">
              <a:buFontTx/>
              <a:buChar char="-"/>
            </a:pPr>
            <a:r>
              <a:rPr lang="en-US" kern="0" dirty="0">
                <a:solidFill>
                  <a:srgbClr val="660066"/>
                </a:solidFill>
                <a:latin typeface="Times New Roman" pitchFamily="18" charset="0"/>
                <a:cs typeface="Times New Roman" pitchFamily="18" charset="0"/>
              </a:rPr>
              <a:t>Giao </a:t>
            </a:r>
            <a:r>
              <a:rPr lang="en-US" kern="0" dirty="0" err="1">
                <a:solidFill>
                  <a:srgbClr val="660066"/>
                </a:solidFill>
                <a:latin typeface="Times New Roman" pitchFamily="18" charset="0"/>
                <a:cs typeface="Times New Roman" pitchFamily="18" charset="0"/>
              </a:rPr>
              <a:t>phấn</a:t>
            </a:r>
            <a:r>
              <a:rPr lang="en-US" kern="0" dirty="0">
                <a:solidFill>
                  <a:srgbClr val="660066"/>
                </a:solidFill>
                <a:latin typeface="Times New Roman" pitchFamily="18" charset="0"/>
                <a:cs typeface="Times New Roman" pitchFamily="18" charset="0"/>
              </a:rPr>
              <a:t> </a:t>
            </a:r>
            <a:r>
              <a:rPr lang="en-US" kern="0" dirty="0" err="1">
                <a:solidFill>
                  <a:srgbClr val="660066"/>
                </a:solidFill>
                <a:latin typeface="Times New Roman" pitchFamily="18" charset="0"/>
                <a:cs typeface="Times New Roman" pitchFamily="18" charset="0"/>
              </a:rPr>
              <a:t>giữa</a:t>
            </a:r>
            <a:r>
              <a:rPr lang="en-US" kern="0" dirty="0">
                <a:solidFill>
                  <a:srgbClr val="660066"/>
                </a:solidFill>
                <a:latin typeface="Times New Roman" pitchFamily="18" charset="0"/>
                <a:cs typeface="Times New Roman" pitchFamily="18" charset="0"/>
              </a:rPr>
              <a:t> </a:t>
            </a:r>
            <a:r>
              <a:rPr lang="en-US" kern="0" dirty="0" err="1">
                <a:solidFill>
                  <a:srgbClr val="660066"/>
                </a:solidFill>
                <a:latin typeface="Times New Roman" pitchFamily="18" charset="0"/>
                <a:cs typeface="Times New Roman" pitchFamily="18" charset="0"/>
              </a:rPr>
              <a:t>các</a:t>
            </a:r>
            <a:r>
              <a:rPr lang="en-US" kern="0" dirty="0">
                <a:solidFill>
                  <a:srgbClr val="660066"/>
                </a:solidFill>
                <a:latin typeface="Times New Roman" pitchFamily="18" charset="0"/>
                <a:cs typeface="Times New Roman" pitchFamily="18" charset="0"/>
              </a:rPr>
              <a:t> </a:t>
            </a:r>
            <a:r>
              <a:rPr lang="en-US" kern="0" dirty="0" err="1">
                <a:solidFill>
                  <a:srgbClr val="660066"/>
                </a:solidFill>
                <a:latin typeface="Times New Roman" pitchFamily="18" charset="0"/>
                <a:cs typeface="Times New Roman" pitchFamily="18" charset="0"/>
              </a:rPr>
              <a:t>giống</a:t>
            </a:r>
            <a:r>
              <a:rPr lang="en-US" kern="0" dirty="0">
                <a:solidFill>
                  <a:srgbClr val="660066"/>
                </a:solidFill>
                <a:latin typeface="Times New Roman" pitchFamily="18" charset="0"/>
                <a:cs typeface="Times New Roman" pitchFamily="18" charset="0"/>
              </a:rPr>
              <a:t> </a:t>
            </a:r>
            <a:r>
              <a:rPr lang="en-US" kern="0" dirty="0" err="1">
                <a:solidFill>
                  <a:srgbClr val="660066"/>
                </a:solidFill>
                <a:latin typeface="Times New Roman" pitchFamily="18" charset="0"/>
                <a:cs typeface="Times New Roman" pitchFamily="18" charset="0"/>
              </a:rPr>
              <a:t>đậu</a:t>
            </a:r>
            <a:r>
              <a:rPr lang="en-US" kern="0" dirty="0">
                <a:solidFill>
                  <a:srgbClr val="660066"/>
                </a:solidFill>
                <a:latin typeface="Times New Roman" pitchFamily="18" charset="0"/>
                <a:cs typeface="Times New Roman" pitchFamily="18" charset="0"/>
              </a:rPr>
              <a:t> </a:t>
            </a:r>
            <a:r>
              <a:rPr lang="en-US" kern="0" dirty="0" err="1">
                <a:solidFill>
                  <a:srgbClr val="660066"/>
                </a:solidFill>
                <a:latin typeface="Times New Roman" pitchFamily="18" charset="0"/>
                <a:cs typeface="Times New Roman" pitchFamily="18" charset="0"/>
              </a:rPr>
              <a:t>hà</a:t>
            </a:r>
            <a:r>
              <a:rPr lang="en-US" kern="0" dirty="0">
                <a:solidFill>
                  <a:srgbClr val="660066"/>
                </a:solidFill>
                <a:latin typeface="Times New Roman" pitchFamily="18" charset="0"/>
                <a:cs typeface="Times New Roman" pitchFamily="18" charset="0"/>
              </a:rPr>
              <a:t> </a:t>
            </a:r>
            <a:r>
              <a:rPr lang="en-US" kern="0" dirty="0" err="1">
                <a:solidFill>
                  <a:srgbClr val="660066"/>
                </a:solidFill>
                <a:latin typeface="Times New Roman" pitchFamily="18" charset="0"/>
                <a:cs typeface="Times New Roman" pitchFamily="18" charset="0"/>
              </a:rPr>
              <a:t>lan</a:t>
            </a:r>
            <a:r>
              <a:rPr lang="en-US" kern="0" dirty="0">
                <a:solidFill>
                  <a:srgbClr val="660066"/>
                </a:solidFill>
                <a:latin typeface="Times New Roman" pitchFamily="18" charset="0"/>
                <a:cs typeface="Times New Roman" pitchFamily="18" charset="0"/>
              </a:rPr>
              <a:t> </a:t>
            </a:r>
            <a:r>
              <a:rPr lang="en-US" kern="0" dirty="0" err="1">
                <a:solidFill>
                  <a:srgbClr val="660066"/>
                </a:solidFill>
                <a:latin typeface="Times New Roman" pitchFamily="18" charset="0"/>
                <a:cs typeface="Times New Roman" pitchFamily="18" charset="0"/>
              </a:rPr>
              <a:t>thuần</a:t>
            </a:r>
            <a:r>
              <a:rPr lang="en-US" kern="0" dirty="0">
                <a:solidFill>
                  <a:srgbClr val="660066"/>
                </a:solidFill>
                <a:latin typeface="Times New Roman" pitchFamily="18" charset="0"/>
                <a:cs typeface="Times New Roman" pitchFamily="18" charset="0"/>
              </a:rPr>
              <a:t> </a:t>
            </a:r>
            <a:r>
              <a:rPr lang="en-US" kern="0" dirty="0" err="1">
                <a:solidFill>
                  <a:srgbClr val="660066"/>
                </a:solidFill>
                <a:latin typeface="Times New Roman" pitchFamily="18" charset="0"/>
                <a:cs typeface="Times New Roman" pitchFamily="18" charset="0"/>
              </a:rPr>
              <a:t>chủng</a:t>
            </a:r>
            <a:r>
              <a:rPr lang="en-US" kern="0" dirty="0">
                <a:solidFill>
                  <a:srgbClr val="660066"/>
                </a:solidFill>
                <a:latin typeface="Times New Roman" pitchFamily="18" charset="0"/>
                <a:cs typeface="Times New Roman" pitchFamily="18" charset="0"/>
              </a:rPr>
              <a:t> </a:t>
            </a:r>
            <a:r>
              <a:rPr lang="en-US" kern="0" dirty="0" err="1">
                <a:solidFill>
                  <a:srgbClr val="660066"/>
                </a:solidFill>
                <a:latin typeface="Times New Roman" pitchFamily="18" charset="0"/>
                <a:cs typeface="Times New Roman" pitchFamily="18" charset="0"/>
              </a:rPr>
              <a:t>khác</a:t>
            </a:r>
            <a:r>
              <a:rPr lang="en-US" kern="0" dirty="0">
                <a:solidFill>
                  <a:srgbClr val="660066"/>
                </a:solidFill>
                <a:latin typeface="Times New Roman" pitchFamily="18" charset="0"/>
                <a:cs typeface="Times New Roman" pitchFamily="18" charset="0"/>
              </a:rPr>
              <a:t> </a:t>
            </a:r>
            <a:r>
              <a:rPr lang="en-US" kern="0" dirty="0" err="1">
                <a:solidFill>
                  <a:srgbClr val="660066"/>
                </a:solidFill>
                <a:latin typeface="Times New Roman" pitchFamily="18" charset="0"/>
                <a:cs typeface="Times New Roman" pitchFamily="18" charset="0"/>
              </a:rPr>
              <a:t>nhau</a:t>
            </a:r>
            <a:r>
              <a:rPr lang="en-US" kern="0" dirty="0">
                <a:solidFill>
                  <a:srgbClr val="660066"/>
                </a:solidFill>
                <a:latin typeface="Times New Roman" pitchFamily="18" charset="0"/>
                <a:cs typeface="Times New Roman" pitchFamily="18" charset="0"/>
              </a:rPr>
              <a:t> </a:t>
            </a:r>
            <a:r>
              <a:rPr lang="en-US" kern="0" dirty="0" err="1">
                <a:solidFill>
                  <a:srgbClr val="660066"/>
                </a:solidFill>
                <a:latin typeface="Times New Roman" pitchFamily="18" charset="0"/>
                <a:cs typeface="Times New Roman" pitchFamily="18" charset="0"/>
              </a:rPr>
              <a:t>về</a:t>
            </a:r>
            <a:r>
              <a:rPr lang="en-US" kern="0" dirty="0">
                <a:solidFill>
                  <a:srgbClr val="660066"/>
                </a:solidFill>
                <a:latin typeface="Times New Roman" pitchFamily="18" charset="0"/>
                <a:cs typeface="Times New Roman" pitchFamily="18" charset="0"/>
              </a:rPr>
              <a:t> </a:t>
            </a:r>
            <a:r>
              <a:rPr lang="en-US" kern="0" dirty="0" err="1">
                <a:solidFill>
                  <a:srgbClr val="660066"/>
                </a:solidFill>
                <a:latin typeface="Times New Roman" pitchFamily="18" charset="0"/>
                <a:cs typeface="Times New Roman" pitchFamily="18" charset="0"/>
              </a:rPr>
              <a:t>cặp</a:t>
            </a:r>
            <a:r>
              <a:rPr lang="en-US" kern="0" dirty="0">
                <a:solidFill>
                  <a:srgbClr val="660066"/>
                </a:solidFill>
                <a:latin typeface="Times New Roman" pitchFamily="18" charset="0"/>
                <a:cs typeface="Times New Roman" pitchFamily="18" charset="0"/>
              </a:rPr>
              <a:t> </a:t>
            </a:r>
            <a:r>
              <a:rPr lang="en-US" kern="0" dirty="0" err="1">
                <a:solidFill>
                  <a:srgbClr val="660066"/>
                </a:solidFill>
                <a:latin typeface="Times New Roman" pitchFamily="18" charset="0"/>
                <a:cs typeface="Times New Roman" pitchFamily="18" charset="0"/>
              </a:rPr>
              <a:t>tính</a:t>
            </a:r>
            <a:r>
              <a:rPr lang="en-US" kern="0" dirty="0">
                <a:solidFill>
                  <a:srgbClr val="660066"/>
                </a:solidFill>
                <a:latin typeface="Times New Roman" pitchFamily="18" charset="0"/>
                <a:cs typeface="Times New Roman" pitchFamily="18" charset="0"/>
              </a:rPr>
              <a:t> </a:t>
            </a:r>
            <a:r>
              <a:rPr lang="en-US" kern="0" dirty="0" err="1">
                <a:solidFill>
                  <a:srgbClr val="660066"/>
                </a:solidFill>
                <a:latin typeface="Times New Roman" pitchFamily="18" charset="0"/>
                <a:cs typeface="Times New Roman" pitchFamily="18" charset="0"/>
              </a:rPr>
              <a:t>trạng</a:t>
            </a:r>
            <a:r>
              <a:rPr lang="en-US" kern="0" dirty="0">
                <a:solidFill>
                  <a:srgbClr val="660066"/>
                </a:solidFill>
                <a:latin typeface="Times New Roman" pitchFamily="18" charset="0"/>
                <a:cs typeface="Times New Roman" pitchFamily="18" charset="0"/>
              </a:rPr>
              <a:t> </a:t>
            </a:r>
            <a:r>
              <a:rPr lang="en-US" kern="0" dirty="0" err="1">
                <a:solidFill>
                  <a:srgbClr val="660066"/>
                </a:solidFill>
                <a:latin typeface="Times New Roman" pitchFamily="18" charset="0"/>
                <a:cs typeface="Times New Roman" pitchFamily="18" charset="0"/>
              </a:rPr>
              <a:t>tương</a:t>
            </a:r>
            <a:r>
              <a:rPr lang="en-US" kern="0" dirty="0">
                <a:solidFill>
                  <a:srgbClr val="660066"/>
                </a:solidFill>
                <a:latin typeface="Times New Roman" pitchFamily="18" charset="0"/>
                <a:cs typeface="Times New Roman" pitchFamily="18" charset="0"/>
              </a:rPr>
              <a:t> </a:t>
            </a:r>
            <a:r>
              <a:rPr lang="en-US" kern="0" dirty="0" err="1">
                <a:solidFill>
                  <a:srgbClr val="660066"/>
                </a:solidFill>
                <a:latin typeface="Times New Roman" pitchFamily="18" charset="0"/>
                <a:cs typeface="Times New Roman" pitchFamily="18" charset="0"/>
              </a:rPr>
              <a:t>phản</a:t>
            </a:r>
            <a:r>
              <a:rPr lang="en-US" kern="0" dirty="0">
                <a:solidFill>
                  <a:srgbClr val="660066"/>
                </a:solidFill>
                <a:latin typeface="Times New Roman" pitchFamily="18" charset="0"/>
                <a:cs typeface="Times New Roman" pitchFamily="18" charset="0"/>
              </a:rPr>
              <a:t>.</a:t>
            </a:r>
          </a:p>
          <a:p>
            <a:pPr algn="just" eaLnBrk="1" hangingPunct="1">
              <a:buFontTx/>
              <a:buChar char="-"/>
            </a:pPr>
            <a:r>
              <a:rPr lang="en-US" kern="0" dirty="0">
                <a:solidFill>
                  <a:srgbClr val="660066"/>
                </a:solidFill>
                <a:latin typeface="Times New Roman" pitchFamily="18" charset="0"/>
                <a:cs typeface="Times New Roman" pitchFamily="18" charset="0"/>
              </a:rPr>
              <a:t>Cho </a:t>
            </a:r>
            <a:r>
              <a:rPr lang="en-US" kern="0" dirty="0" err="1">
                <a:solidFill>
                  <a:srgbClr val="660066"/>
                </a:solidFill>
                <a:latin typeface="Times New Roman" pitchFamily="18" charset="0"/>
                <a:cs typeface="Times New Roman" pitchFamily="18" charset="0"/>
              </a:rPr>
              <a:t>cây</a:t>
            </a:r>
            <a:r>
              <a:rPr lang="en-US" kern="0" dirty="0">
                <a:solidFill>
                  <a:srgbClr val="660066"/>
                </a:solidFill>
                <a:latin typeface="Times New Roman" pitchFamily="18" charset="0"/>
                <a:cs typeface="Times New Roman" pitchFamily="18" charset="0"/>
              </a:rPr>
              <a:t> ở F</a:t>
            </a:r>
            <a:r>
              <a:rPr lang="en-US" kern="0" baseline="-25000" dirty="0">
                <a:solidFill>
                  <a:srgbClr val="660066"/>
                </a:solidFill>
                <a:latin typeface="Times New Roman" pitchFamily="18" charset="0"/>
                <a:cs typeface="Times New Roman" pitchFamily="18" charset="0"/>
              </a:rPr>
              <a:t>1</a:t>
            </a:r>
            <a:r>
              <a:rPr lang="en-US" kern="0" dirty="0">
                <a:solidFill>
                  <a:srgbClr val="660066"/>
                </a:solidFill>
                <a:latin typeface="Times New Roman" pitchFamily="18" charset="0"/>
                <a:cs typeface="Times New Roman" pitchFamily="18" charset="0"/>
              </a:rPr>
              <a:t> </a:t>
            </a:r>
            <a:r>
              <a:rPr lang="en-US" kern="0" dirty="0" err="1">
                <a:solidFill>
                  <a:srgbClr val="660066"/>
                </a:solidFill>
                <a:latin typeface="Times New Roman" pitchFamily="18" charset="0"/>
                <a:cs typeface="Times New Roman" pitchFamily="18" charset="0"/>
              </a:rPr>
              <a:t>tự</a:t>
            </a:r>
            <a:r>
              <a:rPr lang="en-US" kern="0" dirty="0">
                <a:solidFill>
                  <a:srgbClr val="660066"/>
                </a:solidFill>
                <a:latin typeface="Times New Roman" pitchFamily="18" charset="0"/>
                <a:cs typeface="Times New Roman" pitchFamily="18" charset="0"/>
              </a:rPr>
              <a:t> </a:t>
            </a:r>
            <a:r>
              <a:rPr lang="en-US" kern="0" dirty="0" err="1">
                <a:solidFill>
                  <a:srgbClr val="660066"/>
                </a:solidFill>
                <a:latin typeface="Times New Roman" pitchFamily="18" charset="0"/>
                <a:cs typeface="Times New Roman" pitchFamily="18" charset="0"/>
              </a:rPr>
              <a:t>thụ</a:t>
            </a:r>
            <a:r>
              <a:rPr lang="en-US" kern="0" dirty="0">
                <a:solidFill>
                  <a:srgbClr val="660066"/>
                </a:solidFill>
                <a:latin typeface="Times New Roman" pitchFamily="18" charset="0"/>
                <a:cs typeface="Times New Roman" pitchFamily="18" charset="0"/>
              </a:rPr>
              <a:t> </a:t>
            </a:r>
            <a:r>
              <a:rPr lang="en-US" kern="0" dirty="0" err="1">
                <a:solidFill>
                  <a:srgbClr val="660066"/>
                </a:solidFill>
                <a:latin typeface="Times New Roman" pitchFamily="18" charset="0"/>
                <a:cs typeface="Times New Roman" pitchFamily="18" charset="0"/>
              </a:rPr>
              <a:t>phấn</a:t>
            </a:r>
            <a:r>
              <a:rPr lang="en-US" kern="0" dirty="0">
                <a:solidFill>
                  <a:srgbClr val="660066"/>
                </a:solidFill>
                <a:latin typeface="Times New Roman" pitchFamily="18" charset="0"/>
                <a:cs typeface="Times New Roman" pitchFamily="18" charset="0"/>
              </a:rPr>
              <a:t> </a:t>
            </a:r>
            <a:r>
              <a:rPr lang="en-US" kern="0" dirty="0" err="1">
                <a:solidFill>
                  <a:srgbClr val="660066"/>
                </a:solidFill>
                <a:latin typeface="Times New Roman" pitchFamily="18" charset="0"/>
                <a:cs typeface="Times New Roman" pitchFamily="18" charset="0"/>
              </a:rPr>
              <a:t>thu</a:t>
            </a:r>
            <a:r>
              <a:rPr lang="en-US" kern="0" dirty="0">
                <a:solidFill>
                  <a:srgbClr val="660066"/>
                </a:solidFill>
                <a:latin typeface="Times New Roman" pitchFamily="18" charset="0"/>
                <a:cs typeface="Times New Roman" pitchFamily="18" charset="0"/>
              </a:rPr>
              <a:t> </a:t>
            </a:r>
            <a:r>
              <a:rPr lang="en-US" kern="0" dirty="0" err="1">
                <a:solidFill>
                  <a:srgbClr val="660066"/>
                </a:solidFill>
                <a:latin typeface="Times New Roman" pitchFamily="18" charset="0"/>
                <a:cs typeface="Times New Roman" pitchFamily="18" charset="0"/>
              </a:rPr>
              <a:t>được</a:t>
            </a:r>
            <a:r>
              <a:rPr lang="en-US" kern="0" dirty="0">
                <a:solidFill>
                  <a:srgbClr val="660066"/>
                </a:solidFill>
                <a:latin typeface="Times New Roman" pitchFamily="18" charset="0"/>
                <a:cs typeface="Times New Roman" pitchFamily="18" charset="0"/>
              </a:rPr>
              <a:t> </a:t>
            </a:r>
            <a:r>
              <a:rPr lang="en-US" kern="0" dirty="0" err="1">
                <a:solidFill>
                  <a:srgbClr val="660066"/>
                </a:solidFill>
                <a:latin typeface="Times New Roman" pitchFamily="18" charset="0"/>
                <a:cs typeface="Times New Roman" pitchFamily="18" charset="0"/>
              </a:rPr>
              <a:t>kết</a:t>
            </a:r>
            <a:r>
              <a:rPr lang="en-US" kern="0" dirty="0">
                <a:solidFill>
                  <a:srgbClr val="660066"/>
                </a:solidFill>
                <a:latin typeface="Times New Roman" pitchFamily="18" charset="0"/>
                <a:cs typeface="Times New Roman" pitchFamily="18" charset="0"/>
              </a:rPr>
              <a:t> </a:t>
            </a:r>
            <a:r>
              <a:rPr lang="en-US" kern="0" dirty="0" err="1">
                <a:solidFill>
                  <a:srgbClr val="660066"/>
                </a:solidFill>
                <a:latin typeface="Times New Roman" pitchFamily="18" charset="0"/>
                <a:cs typeface="Times New Roman" pitchFamily="18" charset="0"/>
              </a:rPr>
              <a:t>quả</a:t>
            </a:r>
            <a:r>
              <a:rPr lang="en-US" kern="0" dirty="0">
                <a:solidFill>
                  <a:srgbClr val="660066"/>
                </a:solidFill>
                <a:latin typeface="Times New Roman" pitchFamily="18" charset="0"/>
                <a:cs typeface="Times New Roman" pitchFamily="18" charset="0"/>
              </a:rPr>
              <a:t> F</a:t>
            </a:r>
            <a:r>
              <a:rPr lang="en-US" kern="0" baseline="-25000" dirty="0">
                <a:solidFill>
                  <a:srgbClr val="660066"/>
                </a:solidFill>
                <a:latin typeface="Times New Roman" pitchFamily="18" charset="0"/>
                <a:cs typeface="Times New Roman" pitchFamily="18" charset="0"/>
              </a:rPr>
              <a:t>2</a:t>
            </a:r>
            <a:r>
              <a:rPr lang="en-US" kern="0" dirty="0">
                <a:solidFill>
                  <a:srgbClr val="660066"/>
                </a:solidFill>
                <a:latin typeface="Times New Roman" pitchFamily="18" charset="0"/>
                <a:cs typeface="Times New Roman" pitchFamily="18" charset="0"/>
              </a:rPr>
              <a:t>.</a:t>
            </a:r>
          </a:p>
          <a:p>
            <a:pPr algn="just" eaLnBrk="1" hangingPunct="1">
              <a:buFontTx/>
              <a:buChar char="-"/>
            </a:pPr>
            <a:r>
              <a:rPr lang="en-US" kern="0" dirty="0" err="1">
                <a:solidFill>
                  <a:srgbClr val="660066"/>
                </a:solidFill>
                <a:latin typeface="Times New Roman" pitchFamily="18" charset="0"/>
                <a:cs typeface="Times New Roman" pitchFamily="18" charset="0"/>
              </a:rPr>
              <a:t>Thống</a:t>
            </a:r>
            <a:r>
              <a:rPr lang="en-US" kern="0" dirty="0">
                <a:solidFill>
                  <a:srgbClr val="660066"/>
                </a:solidFill>
                <a:latin typeface="Times New Roman" pitchFamily="18" charset="0"/>
                <a:cs typeface="Times New Roman" pitchFamily="18" charset="0"/>
              </a:rPr>
              <a:t> </a:t>
            </a:r>
            <a:r>
              <a:rPr lang="en-US" kern="0" dirty="0" err="1">
                <a:solidFill>
                  <a:srgbClr val="660066"/>
                </a:solidFill>
                <a:latin typeface="Times New Roman" pitchFamily="18" charset="0"/>
                <a:cs typeface="Times New Roman" pitchFamily="18" charset="0"/>
              </a:rPr>
              <a:t>kê</a:t>
            </a:r>
            <a:r>
              <a:rPr lang="en-US" kern="0" dirty="0">
                <a:solidFill>
                  <a:srgbClr val="660066"/>
                </a:solidFill>
                <a:latin typeface="Times New Roman" pitchFamily="18" charset="0"/>
                <a:cs typeface="Times New Roman" pitchFamily="18" charset="0"/>
              </a:rPr>
              <a:t> </a:t>
            </a:r>
            <a:r>
              <a:rPr lang="en-US" kern="0" dirty="0" err="1">
                <a:solidFill>
                  <a:srgbClr val="660066"/>
                </a:solidFill>
                <a:latin typeface="Times New Roman" pitchFamily="18" charset="0"/>
                <a:cs typeface="Times New Roman" pitchFamily="18" charset="0"/>
              </a:rPr>
              <a:t>phân</a:t>
            </a:r>
            <a:r>
              <a:rPr lang="en-US" kern="0" dirty="0">
                <a:solidFill>
                  <a:srgbClr val="660066"/>
                </a:solidFill>
                <a:latin typeface="Times New Roman" pitchFamily="18" charset="0"/>
                <a:cs typeface="Times New Roman" pitchFamily="18" charset="0"/>
              </a:rPr>
              <a:t> </a:t>
            </a:r>
            <a:r>
              <a:rPr lang="en-US" kern="0" dirty="0" err="1">
                <a:solidFill>
                  <a:srgbClr val="660066"/>
                </a:solidFill>
                <a:latin typeface="Times New Roman" pitchFamily="18" charset="0"/>
                <a:cs typeface="Times New Roman" pitchFamily="18" charset="0"/>
              </a:rPr>
              <a:t>tích</a:t>
            </a:r>
            <a:r>
              <a:rPr lang="en-US" kern="0" dirty="0">
                <a:solidFill>
                  <a:srgbClr val="660066"/>
                </a:solidFill>
                <a:latin typeface="Times New Roman" pitchFamily="18" charset="0"/>
                <a:cs typeface="Times New Roman" pitchFamily="18" charset="0"/>
              </a:rPr>
              <a:t> </a:t>
            </a:r>
            <a:r>
              <a:rPr lang="en-US" kern="0" dirty="0" err="1">
                <a:solidFill>
                  <a:srgbClr val="660066"/>
                </a:solidFill>
                <a:latin typeface="Times New Roman" pitchFamily="18" charset="0"/>
                <a:cs typeface="Times New Roman" pitchFamily="18" charset="0"/>
              </a:rPr>
              <a:t>số</a:t>
            </a:r>
            <a:r>
              <a:rPr lang="en-US" kern="0" dirty="0">
                <a:solidFill>
                  <a:srgbClr val="660066"/>
                </a:solidFill>
                <a:latin typeface="Times New Roman" pitchFamily="18" charset="0"/>
                <a:cs typeface="Times New Roman" pitchFamily="18" charset="0"/>
              </a:rPr>
              <a:t> </a:t>
            </a:r>
            <a:r>
              <a:rPr lang="en-US" kern="0" dirty="0" err="1">
                <a:solidFill>
                  <a:srgbClr val="660066"/>
                </a:solidFill>
                <a:latin typeface="Times New Roman" pitchFamily="18" charset="0"/>
                <a:cs typeface="Times New Roman" pitchFamily="18" charset="0"/>
              </a:rPr>
              <a:t>liệu</a:t>
            </a:r>
            <a:r>
              <a:rPr lang="en-US" kern="0" dirty="0">
                <a:solidFill>
                  <a:srgbClr val="660066"/>
                </a:solidFill>
                <a:latin typeface="Times New Roman" pitchFamily="18" charset="0"/>
                <a:cs typeface="Times New Roman" pitchFamily="18" charset="0"/>
              </a:rPr>
              <a:t> </a:t>
            </a:r>
            <a:r>
              <a:rPr lang="en-US" kern="0" dirty="0" err="1">
                <a:solidFill>
                  <a:srgbClr val="660066"/>
                </a:solidFill>
                <a:latin typeface="Times New Roman" pitchFamily="18" charset="0"/>
                <a:cs typeface="Times New Roman" pitchFamily="18" charset="0"/>
              </a:rPr>
              <a:t>thu</a:t>
            </a:r>
            <a:r>
              <a:rPr lang="en-US" kern="0" dirty="0">
                <a:solidFill>
                  <a:srgbClr val="660066"/>
                </a:solidFill>
                <a:latin typeface="Times New Roman" pitchFamily="18" charset="0"/>
                <a:cs typeface="Times New Roman" pitchFamily="18" charset="0"/>
              </a:rPr>
              <a:t> </a:t>
            </a:r>
            <a:r>
              <a:rPr lang="en-US" kern="0" dirty="0" err="1">
                <a:solidFill>
                  <a:srgbClr val="660066"/>
                </a:solidFill>
                <a:latin typeface="Times New Roman" pitchFamily="18" charset="0"/>
                <a:cs typeface="Times New Roman" pitchFamily="18" charset="0"/>
              </a:rPr>
              <a:t>được</a:t>
            </a:r>
            <a:r>
              <a:rPr lang="en-US" kern="0" dirty="0">
                <a:solidFill>
                  <a:srgbClr val="660066"/>
                </a:solidFill>
                <a:latin typeface="Times New Roman" pitchFamily="18" charset="0"/>
                <a:cs typeface="Times New Roman" pitchFamily="18" charset="0"/>
              </a:rPr>
              <a:t> ở F</a:t>
            </a:r>
            <a:r>
              <a:rPr lang="en-US" kern="0" baseline="-25000" dirty="0">
                <a:solidFill>
                  <a:srgbClr val="660066"/>
                </a:solidFill>
                <a:latin typeface="Times New Roman" pitchFamily="18" charset="0"/>
                <a:cs typeface="Times New Roman" pitchFamily="18" charset="0"/>
              </a:rPr>
              <a:t>2</a:t>
            </a:r>
            <a:r>
              <a:rPr lang="en-US" kern="0" dirty="0">
                <a:solidFill>
                  <a:srgbClr val="660066"/>
                </a:solidFill>
                <a:latin typeface="Times New Roman" pitchFamily="18" charset="0"/>
                <a:cs typeface="Times New Roman" pitchFamily="18" charset="0"/>
              </a:rPr>
              <a:t>.</a:t>
            </a:r>
          </a:p>
          <a:p>
            <a:pPr algn="just" eaLnBrk="1" hangingPunct="1">
              <a:buFontTx/>
              <a:buChar char="-"/>
            </a:pPr>
            <a:endParaRPr lang="en-US" kern="0" dirty="0">
              <a:solidFill>
                <a:srgbClr val="660066"/>
              </a:solidFill>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id="{BA583FA6-89E5-4360-A968-8EF529D8E9A1}"/>
              </a:ext>
            </a:extLst>
          </p:cNvPr>
          <p:cNvPicPr>
            <a:picLocks noChangeAspect="1"/>
          </p:cNvPicPr>
          <p:nvPr/>
        </p:nvPicPr>
        <p:blipFill>
          <a:blip r:embed="rId2"/>
          <a:stretch>
            <a:fillRect/>
          </a:stretch>
        </p:blipFill>
        <p:spPr>
          <a:xfrm>
            <a:off x="41475" y="1140080"/>
            <a:ext cx="4322763" cy="5442789"/>
          </a:xfrm>
          <a:prstGeom prst="rect">
            <a:avLst/>
          </a:prstGeom>
        </p:spPr>
      </p:pic>
    </p:spTree>
    <p:extLst>
      <p:ext uri="{BB962C8B-B14F-4D97-AF65-F5344CB8AC3E}">
        <p14:creationId xmlns:p14="http://schemas.microsoft.com/office/powerpoint/2010/main" val="3540297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583FA6-89E5-4360-A968-8EF529D8E9A1}"/>
              </a:ext>
            </a:extLst>
          </p:cNvPr>
          <p:cNvPicPr>
            <a:picLocks noChangeAspect="1"/>
          </p:cNvPicPr>
          <p:nvPr/>
        </p:nvPicPr>
        <p:blipFill>
          <a:blip r:embed="rId2"/>
          <a:stretch>
            <a:fillRect/>
          </a:stretch>
        </p:blipFill>
        <p:spPr>
          <a:xfrm>
            <a:off x="99895" y="1058810"/>
            <a:ext cx="4322763" cy="5442789"/>
          </a:xfrm>
          <a:prstGeom prst="rect">
            <a:avLst/>
          </a:prstGeom>
        </p:spPr>
      </p:pic>
      <p:sp>
        <p:nvSpPr>
          <p:cNvPr id="6" name="Rectangle 3">
            <a:extLst>
              <a:ext uri="{FF2B5EF4-FFF2-40B4-BE49-F238E27FC236}">
                <a16:creationId xmlns:a16="http://schemas.microsoft.com/office/drawing/2014/main" id="{F1937A5D-F84B-439A-ACEA-A59727F19FBD}"/>
              </a:ext>
            </a:extLst>
          </p:cNvPr>
          <p:cNvSpPr txBox="1">
            <a:spLocks noChangeArrowheads="1"/>
          </p:cNvSpPr>
          <p:nvPr/>
        </p:nvSpPr>
        <p:spPr bwMode="auto">
          <a:xfrm>
            <a:off x="211198" y="0"/>
            <a:ext cx="88081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buFontTx/>
              <a:buNone/>
            </a:pPr>
            <a:r>
              <a:rPr lang="en-US" b="1" kern="0" dirty="0">
                <a:solidFill>
                  <a:srgbClr val="A50021"/>
                </a:solidFill>
                <a:latin typeface="Times New Roman" pitchFamily="18" charset="0"/>
                <a:cs typeface="Times New Roman" pitchFamily="18" charset="0"/>
              </a:rPr>
              <a:t>2. </a:t>
            </a:r>
            <a:r>
              <a:rPr lang="en-US" b="1" kern="0" dirty="0" err="1">
                <a:solidFill>
                  <a:srgbClr val="A50021"/>
                </a:solidFill>
                <a:latin typeface="Times New Roman" pitchFamily="18" charset="0"/>
                <a:cs typeface="Times New Roman" pitchFamily="18" charset="0"/>
              </a:rPr>
              <a:t>Thí</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nghiệm</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lai</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một</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cặp</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tính</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trạng</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của</a:t>
            </a:r>
            <a:r>
              <a:rPr lang="en-US" b="1" kern="0" dirty="0">
                <a:solidFill>
                  <a:srgbClr val="A50021"/>
                </a:solidFill>
                <a:latin typeface="Times New Roman" pitchFamily="18" charset="0"/>
                <a:cs typeface="Times New Roman" pitchFamily="18" charset="0"/>
              </a:rPr>
              <a:t> Mendel</a:t>
            </a:r>
          </a:p>
        </p:txBody>
      </p:sp>
      <p:pic>
        <p:nvPicPr>
          <p:cNvPr id="7" name="Picture 6">
            <a:extLst>
              <a:ext uri="{FF2B5EF4-FFF2-40B4-BE49-F238E27FC236}">
                <a16:creationId xmlns:a16="http://schemas.microsoft.com/office/drawing/2014/main" id="{5DD1E0B3-A3DD-4166-BC62-D1E65B799719}"/>
              </a:ext>
            </a:extLst>
          </p:cNvPr>
          <p:cNvPicPr>
            <a:picLocks noChangeAspect="1"/>
          </p:cNvPicPr>
          <p:nvPr/>
        </p:nvPicPr>
        <p:blipFill>
          <a:blip r:embed="rId3"/>
          <a:stretch>
            <a:fillRect/>
          </a:stretch>
        </p:blipFill>
        <p:spPr>
          <a:xfrm>
            <a:off x="4390563" y="836710"/>
            <a:ext cx="4628735" cy="5886987"/>
          </a:xfrm>
          <a:prstGeom prst="rect">
            <a:avLst/>
          </a:prstGeom>
        </p:spPr>
      </p:pic>
    </p:spTree>
    <p:extLst>
      <p:ext uri="{BB962C8B-B14F-4D97-AF65-F5344CB8AC3E}">
        <p14:creationId xmlns:p14="http://schemas.microsoft.com/office/powerpoint/2010/main" val="387628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BAB4DF-1412-4B2C-95C8-4F165D39FC65}"/>
              </a:ext>
            </a:extLst>
          </p:cNvPr>
          <p:cNvSpPr>
            <a:spLocks noGrp="1"/>
          </p:cNvSpPr>
          <p:nvPr>
            <p:ph idx="1"/>
          </p:nvPr>
        </p:nvSpPr>
        <p:spPr>
          <a:xfrm>
            <a:off x="539551" y="0"/>
            <a:ext cx="7920881" cy="669925"/>
          </a:xfrm>
        </p:spPr>
        <p:txBody>
          <a:bodyPr/>
          <a:lstStyle/>
          <a:p>
            <a:pPr marL="0" indent="0">
              <a:buNone/>
            </a:pPr>
            <a:r>
              <a:rPr lang="en-US" sz="2800" b="1" dirty="0">
                <a:solidFill>
                  <a:srgbClr val="C00000"/>
                </a:solidFill>
                <a:latin typeface="Times New Roman" panose="02020603050405020304" pitchFamily="18" charset="0"/>
                <a:cs typeface="Times New Roman" panose="02020603050405020304" pitchFamily="18" charset="0"/>
              </a:rPr>
              <a:t>2. </a:t>
            </a:r>
            <a:r>
              <a:rPr lang="en-US" sz="2800" b="1" dirty="0" err="1">
                <a:solidFill>
                  <a:srgbClr val="C00000"/>
                </a:solidFill>
                <a:latin typeface="Times New Roman" panose="02020603050405020304" pitchFamily="18" charset="0"/>
                <a:cs typeface="Times New Roman" panose="02020603050405020304" pitchFamily="18" charset="0"/>
              </a:rPr>
              <a:t>Thí</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nghiệm</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lai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một</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cặp</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tính</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trạng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của</a:t>
            </a:r>
            <a:r>
              <a:rPr lang="en-US" sz="2800" b="1" dirty="0">
                <a:solidFill>
                  <a:srgbClr val="C00000"/>
                </a:solidFill>
                <a:latin typeface="Times New Roman" panose="02020603050405020304" pitchFamily="18" charset="0"/>
                <a:cs typeface="Times New Roman" panose="02020603050405020304" pitchFamily="18" charset="0"/>
              </a:rPr>
              <a:t> Mendel:</a:t>
            </a:r>
          </a:p>
        </p:txBody>
      </p:sp>
      <p:pic>
        <p:nvPicPr>
          <p:cNvPr id="8" name="Picture 7">
            <a:extLst>
              <a:ext uri="{FF2B5EF4-FFF2-40B4-BE49-F238E27FC236}">
                <a16:creationId xmlns:a16="http://schemas.microsoft.com/office/drawing/2014/main" id="{96786E03-A637-4E24-A562-3368A2F9D3D2}"/>
              </a:ext>
            </a:extLst>
          </p:cNvPr>
          <p:cNvPicPr>
            <a:picLocks noChangeAspect="1"/>
          </p:cNvPicPr>
          <p:nvPr/>
        </p:nvPicPr>
        <p:blipFill>
          <a:blip r:embed="rId2"/>
          <a:stretch>
            <a:fillRect/>
          </a:stretch>
        </p:blipFill>
        <p:spPr>
          <a:xfrm>
            <a:off x="110665" y="669925"/>
            <a:ext cx="3924505" cy="4991323"/>
          </a:xfrm>
          <a:prstGeom prst="rect">
            <a:avLst/>
          </a:prstGeom>
        </p:spPr>
      </p:pic>
      <p:sp>
        <p:nvSpPr>
          <p:cNvPr id="7" name="Rectangle 3">
            <a:extLst>
              <a:ext uri="{FF2B5EF4-FFF2-40B4-BE49-F238E27FC236}">
                <a16:creationId xmlns:a16="http://schemas.microsoft.com/office/drawing/2014/main" id="{80BA4436-BA2A-466D-B9BE-81A056FC8376}"/>
              </a:ext>
            </a:extLst>
          </p:cNvPr>
          <p:cNvSpPr txBox="1">
            <a:spLocks noChangeArrowheads="1"/>
          </p:cNvSpPr>
          <p:nvPr/>
        </p:nvSpPr>
        <p:spPr bwMode="auto">
          <a:xfrm>
            <a:off x="4035170" y="478562"/>
            <a:ext cx="5063860" cy="6092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just" eaLnBrk="1" hangingPunct="1">
              <a:buFontTx/>
              <a:buNone/>
            </a:pPr>
            <a:r>
              <a:rPr lang="en-US" sz="2800" b="1" kern="0" dirty="0" err="1">
                <a:solidFill>
                  <a:srgbClr val="002060"/>
                </a:solidFill>
                <a:latin typeface="Times New Roman" pitchFamily="18" charset="0"/>
                <a:cs typeface="Times New Roman" pitchFamily="18" charset="0"/>
              </a:rPr>
              <a:t>Giải</a:t>
            </a:r>
            <a:r>
              <a:rPr lang="en-US" sz="2800" b="1" kern="0" dirty="0">
                <a:solidFill>
                  <a:srgbClr val="002060"/>
                </a:solidFill>
                <a:latin typeface="Times New Roman" pitchFamily="18" charset="0"/>
                <a:cs typeface="Times New Roman" pitchFamily="18" charset="0"/>
              </a:rPr>
              <a:t> </a:t>
            </a:r>
            <a:r>
              <a:rPr lang="en-US" sz="2800" b="1" kern="0" dirty="0" err="1">
                <a:solidFill>
                  <a:srgbClr val="002060"/>
                </a:solidFill>
                <a:latin typeface="Times New Roman" pitchFamily="18" charset="0"/>
                <a:cs typeface="Times New Roman" pitchFamily="18" charset="0"/>
              </a:rPr>
              <a:t>thích</a:t>
            </a:r>
            <a:r>
              <a:rPr lang="en-US" sz="2800" b="1" kern="0" dirty="0">
                <a:solidFill>
                  <a:srgbClr val="002060"/>
                </a:solidFill>
                <a:latin typeface="Times New Roman" pitchFamily="18" charset="0"/>
                <a:cs typeface="Times New Roman" pitchFamily="18" charset="0"/>
              </a:rPr>
              <a:t> </a:t>
            </a:r>
            <a:r>
              <a:rPr lang="en-US" sz="2800" b="1" kern="0" dirty="0" err="1">
                <a:solidFill>
                  <a:srgbClr val="002060"/>
                </a:solidFill>
                <a:latin typeface="Times New Roman" pitchFamily="18" charset="0"/>
                <a:cs typeface="Times New Roman" pitchFamily="18" charset="0"/>
              </a:rPr>
              <a:t>kết</a:t>
            </a:r>
            <a:r>
              <a:rPr lang="en-US" sz="2800" b="1" kern="0" dirty="0">
                <a:solidFill>
                  <a:srgbClr val="002060"/>
                </a:solidFill>
                <a:latin typeface="Times New Roman" pitchFamily="18" charset="0"/>
                <a:cs typeface="Times New Roman" pitchFamily="18" charset="0"/>
              </a:rPr>
              <a:t> </a:t>
            </a:r>
            <a:r>
              <a:rPr lang="en-US" sz="2800" b="1" kern="0" dirty="0" err="1">
                <a:solidFill>
                  <a:srgbClr val="002060"/>
                </a:solidFill>
                <a:latin typeface="Times New Roman" pitchFamily="18" charset="0"/>
                <a:cs typeface="Times New Roman" pitchFamily="18" charset="0"/>
              </a:rPr>
              <a:t>quả</a:t>
            </a:r>
            <a:r>
              <a:rPr lang="en-US" sz="2800" b="1" kern="0" dirty="0">
                <a:solidFill>
                  <a:srgbClr val="002060"/>
                </a:solidFill>
                <a:latin typeface="Times New Roman" pitchFamily="18" charset="0"/>
                <a:cs typeface="Times New Roman" pitchFamily="18" charset="0"/>
              </a:rPr>
              <a:t> </a:t>
            </a:r>
            <a:r>
              <a:rPr lang="en-US" sz="2800" b="1" kern="0" dirty="0" err="1">
                <a:solidFill>
                  <a:srgbClr val="002060"/>
                </a:solidFill>
                <a:latin typeface="Times New Roman" pitchFamily="18" charset="0"/>
                <a:cs typeface="Times New Roman" pitchFamily="18" charset="0"/>
              </a:rPr>
              <a:t>thí</a:t>
            </a:r>
            <a:r>
              <a:rPr lang="en-US" sz="2800" b="1" kern="0" dirty="0">
                <a:solidFill>
                  <a:srgbClr val="002060"/>
                </a:solidFill>
                <a:latin typeface="Times New Roman" pitchFamily="18" charset="0"/>
                <a:cs typeface="Times New Roman" pitchFamily="18" charset="0"/>
              </a:rPr>
              <a:t> </a:t>
            </a:r>
            <a:r>
              <a:rPr lang="en-US" sz="2800" b="1" kern="0" dirty="0" err="1">
                <a:solidFill>
                  <a:srgbClr val="002060"/>
                </a:solidFill>
                <a:latin typeface="Times New Roman" pitchFamily="18" charset="0"/>
                <a:cs typeface="Times New Roman" pitchFamily="18" charset="0"/>
              </a:rPr>
              <a:t>nghiệm</a:t>
            </a:r>
            <a:r>
              <a:rPr lang="en-US" sz="2800" b="1" kern="0" dirty="0">
                <a:solidFill>
                  <a:srgbClr val="002060"/>
                </a:solidFill>
                <a:latin typeface="Times New Roman" pitchFamily="18" charset="0"/>
                <a:cs typeface="Times New Roman" pitchFamily="18" charset="0"/>
              </a:rPr>
              <a:t>:</a:t>
            </a:r>
          </a:p>
          <a:p>
            <a:pPr algn="just" eaLnBrk="1" hangingPunct="1">
              <a:buFontTx/>
              <a:buChar char="-"/>
            </a:pPr>
            <a:r>
              <a:rPr lang="en-US" sz="2800" kern="0" dirty="0" err="1">
                <a:solidFill>
                  <a:srgbClr val="002060"/>
                </a:solidFill>
                <a:latin typeface="Times New Roman" pitchFamily="18" charset="0"/>
                <a:cs typeface="Times New Roman" pitchFamily="18" charset="0"/>
              </a:rPr>
              <a:t>Ông</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cho</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rằng</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mỗi</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tính</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trạng</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trên</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cơ</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thể</a:t>
            </a:r>
            <a:r>
              <a:rPr lang="en-US" sz="2800" kern="0" dirty="0">
                <a:solidFill>
                  <a:srgbClr val="002060"/>
                </a:solidFill>
                <a:latin typeface="Times New Roman" pitchFamily="18" charset="0"/>
                <a:cs typeface="Times New Roman" pitchFamily="18" charset="0"/>
              </a:rPr>
              <a:t> do </a:t>
            </a:r>
            <a:r>
              <a:rPr lang="en-US" sz="2800" kern="0" dirty="0" err="1">
                <a:solidFill>
                  <a:srgbClr val="002060"/>
                </a:solidFill>
                <a:latin typeface="Times New Roman" pitchFamily="18" charset="0"/>
                <a:cs typeface="Times New Roman" pitchFamily="18" charset="0"/>
              </a:rPr>
              <a:t>một</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cặp</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nhân</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tố</a:t>
            </a:r>
            <a:r>
              <a:rPr lang="en-US" sz="2800" kern="0" dirty="0">
                <a:solidFill>
                  <a:srgbClr val="002060"/>
                </a:solidFill>
                <a:latin typeface="Times New Roman" pitchFamily="18" charset="0"/>
                <a:cs typeface="Times New Roman" pitchFamily="18" charset="0"/>
              </a:rPr>
              <a:t> di </a:t>
            </a:r>
            <a:r>
              <a:rPr lang="en-US" sz="2800" kern="0" dirty="0" err="1">
                <a:solidFill>
                  <a:srgbClr val="002060"/>
                </a:solidFill>
                <a:latin typeface="Times New Roman" pitchFamily="18" charset="0"/>
                <a:cs typeface="Times New Roman" pitchFamily="18" charset="0"/>
              </a:rPr>
              <a:t>truyền</a:t>
            </a:r>
            <a:r>
              <a:rPr lang="en-US" sz="2800" kern="0" dirty="0">
                <a:solidFill>
                  <a:srgbClr val="002060"/>
                </a:solidFill>
                <a:latin typeface="Times New Roman" pitchFamily="18" charset="0"/>
                <a:cs typeface="Times New Roman" pitchFamily="18" charset="0"/>
              </a:rPr>
              <a:t> (gene) qui </a:t>
            </a:r>
            <a:r>
              <a:rPr lang="en-US" sz="2800" kern="0" dirty="0" err="1">
                <a:solidFill>
                  <a:srgbClr val="002060"/>
                </a:solidFill>
                <a:latin typeface="Times New Roman" pitchFamily="18" charset="0"/>
                <a:cs typeface="Times New Roman" pitchFamily="18" charset="0"/>
              </a:rPr>
              <a:t>định</a:t>
            </a:r>
            <a:r>
              <a:rPr lang="en-US" sz="2800" kern="0" dirty="0">
                <a:solidFill>
                  <a:srgbClr val="002060"/>
                </a:solidFill>
                <a:latin typeface="Times New Roman" pitchFamily="18" charset="0"/>
                <a:cs typeface="Times New Roman" pitchFamily="18" charset="0"/>
              </a:rPr>
              <a:t>.</a:t>
            </a:r>
          </a:p>
          <a:p>
            <a:pPr algn="just" eaLnBrk="1" hangingPunct="1">
              <a:buFontTx/>
              <a:buChar char="-"/>
            </a:pPr>
            <a:r>
              <a:rPr lang="en-US" sz="2800" kern="0" dirty="0" err="1">
                <a:solidFill>
                  <a:srgbClr val="002060"/>
                </a:solidFill>
                <a:latin typeface="Times New Roman" pitchFamily="18" charset="0"/>
                <a:cs typeface="Times New Roman" pitchFamily="18" charset="0"/>
              </a:rPr>
              <a:t>Trong</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tế</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bào</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sinh</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dưỡng</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các</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cặp</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nhân</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tố</a:t>
            </a:r>
            <a:r>
              <a:rPr lang="en-US" sz="2800" kern="0" dirty="0">
                <a:solidFill>
                  <a:srgbClr val="002060"/>
                </a:solidFill>
                <a:latin typeface="Times New Roman" pitchFamily="18" charset="0"/>
                <a:cs typeface="Times New Roman" pitchFamily="18" charset="0"/>
              </a:rPr>
              <a:t> di </a:t>
            </a:r>
            <a:r>
              <a:rPr lang="en-US" sz="2800" kern="0" dirty="0" err="1">
                <a:solidFill>
                  <a:srgbClr val="002060"/>
                </a:solidFill>
                <a:latin typeface="Times New Roman" pitchFamily="18" charset="0"/>
                <a:cs typeface="Times New Roman" pitchFamily="18" charset="0"/>
              </a:rPr>
              <a:t>truyền</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tồn</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tại</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thành</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từng</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cặp</a:t>
            </a:r>
            <a:r>
              <a:rPr lang="en-US" sz="2800" kern="0" dirty="0">
                <a:solidFill>
                  <a:srgbClr val="002060"/>
                </a:solidFill>
                <a:latin typeface="Times New Roman" pitchFamily="18" charset="0"/>
                <a:cs typeface="Times New Roman" pitchFamily="18" charset="0"/>
              </a:rPr>
              <a:t>.</a:t>
            </a:r>
          </a:p>
          <a:p>
            <a:pPr algn="just" eaLnBrk="1" hangingPunct="1">
              <a:buFontTx/>
              <a:buChar char="-"/>
            </a:pPr>
            <a:r>
              <a:rPr lang="en-US" sz="2800" kern="0" dirty="0" err="1">
                <a:solidFill>
                  <a:srgbClr val="002060"/>
                </a:solidFill>
                <a:latin typeface="Times New Roman" pitchFamily="18" charset="0"/>
                <a:cs typeface="Times New Roman" pitchFamily="18" charset="0"/>
              </a:rPr>
              <a:t>Ông</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giải</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thích</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rằng</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các</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nhân</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tố</a:t>
            </a:r>
            <a:r>
              <a:rPr lang="en-US" sz="2800" kern="0" dirty="0">
                <a:solidFill>
                  <a:srgbClr val="002060"/>
                </a:solidFill>
                <a:latin typeface="Times New Roman" pitchFamily="18" charset="0"/>
                <a:cs typeface="Times New Roman" pitchFamily="18" charset="0"/>
              </a:rPr>
              <a:t> di </a:t>
            </a:r>
            <a:r>
              <a:rPr lang="en-US" sz="2800" kern="0" dirty="0" err="1">
                <a:solidFill>
                  <a:srgbClr val="002060"/>
                </a:solidFill>
                <a:latin typeface="Times New Roman" pitchFamily="18" charset="0"/>
                <a:cs typeface="Times New Roman" pitchFamily="18" charset="0"/>
              </a:rPr>
              <a:t>truyền</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phân</a:t>
            </a:r>
            <a:r>
              <a:rPr lang="en-US" sz="2800" kern="0" dirty="0">
                <a:solidFill>
                  <a:srgbClr val="002060"/>
                </a:solidFill>
                <a:latin typeface="Times New Roman" pitchFamily="18" charset="0"/>
                <a:cs typeface="Times New Roman" pitchFamily="18" charset="0"/>
              </a:rPr>
              <a:t> li </a:t>
            </a:r>
            <a:r>
              <a:rPr lang="en-US" sz="2800" kern="0" dirty="0" err="1">
                <a:solidFill>
                  <a:srgbClr val="002060"/>
                </a:solidFill>
                <a:latin typeface="Times New Roman" pitchFamily="18" charset="0"/>
                <a:cs typeface="Times New Roman" pitchFamily="18" charset="0"/>
              </a:rPr>
              <a:t>trong</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quá</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trình</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phát</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sinh</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giao</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tử</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và</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tổ</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hợp</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lại</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trong</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thụ</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tinh</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Đó</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là</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cơ</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chế</a:t>
            </a:r>
            <a:r>
              <a:rPr lang="en-US" sz="2800" kern="0" dirty="0">
                <a:solidFill>
                  <a:srgbClr val="002060"/>
                </a:solidFill>
                <a:latin typeface="Times New Roman" pitchFamily="18" charset="0"/>
                <a:cs typeface="Times New Roman" pitchFamily="18" charset="0"/>
              </a:rPr>
              <a:t> di </a:t>
            </a:r>
            <a:r>
              <a:rPr lang="en-US" sz="2800" kern="0" dirty="0" err="1">
                <a:solidFill>
                  <a:srgbClr val="002060"/>
                </a:solidFill>
                <a:latin typeface="Times New Roman" pitchFamily="18" charset="0"/>
                <a:cs typeface="Times New Roman" pitchFamily="18" charset="0"/>
              </a:rPr>
              <a:t>truyền</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các</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tính</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trạng</a:t>
            </a:r>
            <a:r>
              <a:rPr lang="en-US" sz="2800" kern="0" dirty="0">
                <a:solidFill>
                  <a:srgbClr val="002060"/>
                </a:solidFill>
                <a:latin typeface="Times New Roman" pitchFamily="18" charset="0"/>
                <a:cs typeface="Times New Roman" pitchFamily="18" charset="0"/>
              </a:rPr>
              <a:t>.</a:t>
            </a:r>
          </a:p>
          <a:p>
            <a:pPr algn="just" eaLnBrk="1" hangingPunct="1">
              <a:buFontTx/>
              <a:buChar char="-"/>
            </a:pPr>
            <a:r>
              <a:rPr lang="en-US" sz="2800" kern="0" dirty="0" err="1">
                <a:solidFill>
                  <a:srgbClr val="002060"/>
                </a:solidFill>
                <a:latin typeface="Times New Roman" pitchFamily="18" charset="0"/>
                <a:cs typeface="Times New Roman" pitchFamily="18" charset="0"/>
              </a:rPr>
              <a:t>Ông</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dùng</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chữ</a:t>
            </a:r>
            <a:r>
              <a:rPr lang="en-US" sz="2800" kern="0" dirty="0">
                <a:solidFill>
                  <a:srgbClr val="002060"/>
                </a:solidFill>
                <a:latin typeface="Times New Roman" pitchFamily="18" charset="0"/>
                <a:cs typeface="Times New Roman" pitchFamily="18" charset="0"/>
              </a:rPr>
              <a:t> </a:t>
            </a:r>
            <a:r>
              <a:rPr lang="en-US" sz="2800" kern="0" dirty="0" err="1">
                <a:solidFill>
                  <a:srgbClr val="002060"/>
                </a:solidFill>
                <a:latin typeface="Times New Roman" pitchFamily="18" charset="0"/>
                <a:cs typeface="Times New Roman" pitchFamily="18" charset="0"/>
              </a:rPr>
              <a:t>cái</a:t>
            </a:r>
            <a:r>
              <a:rPr lang="en-US" sz="2800" kern="0" dirty="0">
                <a:solidFill>
                  <a:srgbClr val="002060"/>
                </a:solidFill>
                <a:latin typeface="Times New Roman" pitchFamily="18" charset="0"/>
                <a:cs typeface="Times New Roman" pitchFamily="18" charset="0"/>
              </a:rPr>
              <a:t> .....</a:t>
            </a:r>
          </a:p>
          <a:p>
            <a:pPr algn="just" eaLnBrk="1" hangingPunct="1">
              <a:buFontTx/>
              <a:buChar char="-"/>
            </a:pPr>
            <a:endParaRPr lang="en-US" sz="2800" kern="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3932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D3DC7B-3AF9-47D7-B64F-BD9B1EB1FC5E}"/>
              </a:ext>
            </a:extLst>
          </p:cNvPr>
          <p:cNvSpPr>
            <a:spLocks noGrp="1"/>
          </p:cNvSpPr>
          <p:nvPr>
            <p:ph idx="1"/>
          </p:nvPr>
        </p:nvSpPr>
        <p:spPr>
          <a:xfrm>
            <a:off x="3923927" y="332656"/>
            <a:ext cx="5220071" cy="6336704"/>
          </a:xfrm>
        </p:spPr>
        <p:txBody>
          <a:bodyPr/>
          <a:lstStyle/>
          <a:p>
            <a:pPr marL="0" indent="0">
              <a:buNone/>
            </a:pPr>
            <a:r>
              <a:rPr lang="en-US" b="1" dirty="0">
                <a:solidFill>
                  <a:srgbClr val="FF0000"/>
                </a:solidFill>
                <a:latin typeface="Times New Roman" panose="02020603050405020304" pitchFamily="18" charset="0"/>
                <a:cs typeface="Times New Roman" panose="02020603050405020304" pitchFamily="18" charset="0"/>
              </a:rPr>
              <a:t>A: </a:t>
            </a:r>
            <a:r>
              <a:rPr lang="en-US" b="1" dirty="0" err="1">
                <a:solidFill>
                  <a:srgbClr val="FF0000"/>
                </a:solidFill>
                <a:latin typeface="Times New Roman" panose="02020603050405020304" pitchFamily="18" charset="0"/>
                <a:cs typeface="Times New Roman" panose="02020603050405020304" pitchFamily="18" charset="0"/>
              </a:rPr>
              <a:t>Hoa</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tím</a:t>
            </a:r>
            <a:r>
              <a:rPr lang="en-US" b="1" dirty="0">
                <a:solidFill>
                  <a:srgbClr val="FF0000"/>
                </a:solidFill>
                <a:latin typeface="Times New Roman" panose="02020603050405020304" pitchFamily="18" charset="0"/>
                <a:cs typeface="Times New Roman" panose="02020603050405020304" pitchFamily="18" charset="0"/>
              </a:rPr>
              <a:t>;     a: </a:t>
            </a:r>
            <a:r>
              <a:rPr lang="en-US" b="1" dirty="0" err="1">
                <a:solidFill>
                  <a:srgbClr val="FF0000"/>
                </a:solidFill>
                <a:latin typeface="Times New Roman" panose="02020603050405020304" pitchFamily="18" charset="0"/>
                <a:cs typeface="Times New Roman" panose="02020603050405020304" pitchFamily="18" charset="0"/>
              </a:rPr>
              <a:t>Hoa</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trắng</a:t>
            </a:r>
            <a:endParaRPr lang="en-US" b="1" dirty="0">
              <a:solidFill>
                <a:srgbClr val="FF0000"/>
              </a:solidFill>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P</a:t>
            </a:r>
            <a:r>
              <a:rPr lang="en-US" baseline="-25000" dirty="0">
                <a:latin typeface="Times New Roman" panose="02020603050405020304" pitchFamily="18" charset="0"/>
                <a:cs typeface="Times New Roman" panose="02020603050405020304" pitchFamily="18" charset="0"/>
              </a:rPr>
              <a:t>T/C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tím</a:t>
            </a:r>
            <a:r>
              <a:rPr lang="en-US" dirty="0">
                <a:latin typeface="Times New Roman" panose="02020603050405020304" pitchFamily="18" charset="0"/>
                <a:cs typeface="Times New Roman" panose="02020603050405020304" pitchFamily="18" charset="0"/>
              </a:rPr>
              <a:t>  x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trắng</a:t>
            </a:r>
            <a:endParaRPr lang="en-US" dirty="0">
              <a:latin typeface="Times New Roman" panose="02020603050405020304" pitchFamily="18" charset="0"/>
              <a:cs typeface="Times New Roman" panose="02020603050405020304" pitchFamily="18" charset="0"/>
            </a:endParaRPr>
          </a:p>
          <a:p>
            <a:pPr marL="0" indent="1258888">
              <a:buNone/>
              <a:tabLst>
                <a:tab pos="3373438" algn="l"/>
              </a:tabLst>
            </a:pPr>
            <a:r>
              <a:rPr lang="en-US" dirty="0">
                <a:latin typeface="Times New Roman" panose="02020603050405020304" pitchFamily="18" charset="0"/>
                <a:cs typeface="Times New Roman" panose="02020603050405020304" pitchFamily="18" charset="0"/>
              </a:rPr>
              <a:t>  AA	aa</a:t>
            </a:r>
          </a:p>
          <a:p>
            <a:pPr marL="0" indent="0">
              <a:buNone/>
            </a:pPr>
            <a:r>
              <a:rPr lang="en-US" dirty="0" err="1">
                <a:latin typeface="Times New Roman" panose="02020603050405020304" pitchFamily="18" charset="0"/>
                <a:cs typeface="Times New Roman" panose="02020603050405020304" pitchFamily="18" charset="0"/>
              </a:rPr>
              <a:t>Gp</a:t>
            </a:r>
            <a:r>
              <a:rPr lang="en-US" dirty="0">
                <a:latin typeface="Times New Roman" panose="02020603050405020304" pitchFamily="18" charset="0"/>
                <a:cs typeface="Times New Roman" panose="02020603050405020304" pitchFamily="18" charset="0"/>
              </a:rPr>
              <a:t>:           A               </a:t>
            </a:r>
            <a:r>
              <a:rPr lang="en-US" dirty="0" err="1">
                <a:latin typeface="Times New Roman" panose="02020603050405020304" pitchFamily="18" charset="0"/>
                <a:cs typeface="Times New Roman" panose="02020603050405020304" pitchFamily="18" charset="0"/>
              </a:rPr>
              <a:t>a</a:t>
            </a: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F</a:t>
            </a:r>
            <a:r>
              <a:rPr lang="en-US" baseline="-25000" dirty="0">
                <a:latin typeface="Times New Roman" panose="02020603050405020304" pitchFamily="18" charset="0"/>
                <a:cs typeface="Times New Roman" panose="02020603050405020304" pitchFamily="18" charset="0"/>
              </a:rPr>
              <a:t>1 </a:t>
            </a:r>
            <a:r>
              <a:rPr lang="en-US" dirty="0">
                <a:latin typeface="Times New Roman" panose="02020603050405020304" pitchFamily="18" charset="0"/>
                <a:cs typeface="Times New Roman" panose="02020603050405020304" pitchFamily="18" charset="0"/>
              </a:rPr>
              <a:t>:       Aa (100%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tím</a:t>
            </a:r>
            <a:r>
              <a:rPr lang="en-US" dirty="0">
                <a:latin typeface="Times New Roman" panose="02020603050405020304" pitchFamily="18" charset="0"/>
                <a:cs typeface="Times New Roman" panose="02020603050405020304" pitchFamily="18" charset="0"/>
              </a:rPr>
              <a:t>)</a:t>
            </a:r>
          </a:p>
          <a:p>
            <a:pPr marL="0" indent="0">
              <a:buNone/>
            </a:pPr>
            <a:r>
              <a:rPr lang="en-US" dirty="0">
                <a:latin typeface="Times New Roman" panose="02020603050405020304" pitchFamily="18" charset="0"/>
                <a:cs typeface="Times New Roman" panose="02020603050405020304" pitchFamily="18" charset="0"/>
              </a:rPr>
              <a:t>F</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x F</a:t>
            </a:r>
            <a:r>
              <a:rPr lang="en-US" baseline="-25000" dirty="0">
                <a:latin typeface="Times New Roman" panose="02020603050405020304" pitchFamily="18" charset="0"/>
                <a:cs typeface="Times New Roman" panose="02020603050405020304" pitchFamily="18" charset="0"/>
              </a:rPr>
              <a:t>1 </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tím</a:t>
            </a:r>
            <a:r>
              <a:rPr lang="en-US" dirty="0">
                <a:latin typeface="Times New Roman" panose="02020603050405020304" pitchFamily="18" charset="0"/>
                <a:cs typeface="Times New Roman" panose="02020603050405020304" pitchFamily="18" charset="0"/>
              </a:rPr>
              <a:t>  x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tím</a:t>
            </a: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                  Aa                 </a:t>
            </a:r>
            <a:r>
              <a:rPr lang="en-US" dirty="0" err="1">
                <a:latin typeface="Times New Roman" panose="02020603050405020304" pitchFamily="18" charset="0"/>
                <a:cs typeface="Times New Roman" panose="02020603050405020304" pitchFamily="18" charset="0"/>
              </a:rPr>
              <a:t>Aa</a:t>
            </a: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G</a:t>
            </a:r>
            <a:r>
              <a:rPr lang="en-US" baseline="-25000" dirty="0">
                <a:latin typeface="Times New Roman" panose="02020603050405020304" pitchFamily="18" charset="0"/>
                <a:cs typeface="Times New Roman" panose="02020603050405020304" pitchFamily="18" charset="0"/>
              </a:rPr>
              <a:t>F1</a:t>
            </a:r>
            <a:r>
              <a:rPr lang="en-US" dirty="0">
                <a:latin typeface="Times New Roman" panose="02020603050405020304" pitchFamily="18" charset="0"/>
                <a:cs typeface="Times New Roman" panose="02020603050405020304" pitchFamily="18" charset="0"/>
              </a:rPr>
              <a:t>:  ½ A : ½ a       ½ A : ½ a</a:t>
            </a:r>
          </a:p>
          <a:p>
            <a:pPr marL="974725" indent="-974725">
              <a:buNone/>
            </a:pPr>
            <a:r>
              <a:rPr lang="en-US" dirty="0">
                <a:latin typeface="Times New Roman" panose="02020603050405020304" pitchFamily="18" charset="0"/>
                <a:cs typeface="Times New Roman" panose="02020603050405020304" pitchFamily="18" charset="0"/>
              </a:rPr>
              <a:t>F</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¼ AA : 2/4 Aa : ½ aa             </a:t>
            </a:r>
            <a:r>
              <a:rPr lang="en-US" b="1" dirty="0">
                <a:solidFill>
                  <a:srgbClr val="FF0066"/>
                </a:solidFill>
                <a:latin typeface="Times New Roman" panose="02020603050405020304" pitchFamily="18" charset="0"/>
                <a:cs typeface="Times New Roman" panose="02020603050405020304" pitchFamily="18" charset="0"/>
              </a:rPr>
              <a:t>(1AA : 2Aa : 1aa)</a:t>
            </a:r>
          </a:p>
          <a:p>
            <a:pPr marL="974725" indent="-974725">
              <a:buNone/>
            </a:pPr>
            <a:r>
              <a:rPr lang="en-US" dirty="0">
                <a:latin typeface="Times New Roman" panose="02020603050405020304" pitchFamily="18" charset="0"/>
                <a:cs typeface="Times New Roman" panose="02020603050405020304" pitchFamily="18" charset="0"/>
              </a:rPr>
              <a:t>TLKH: 3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tím</a:t>
            </a:r>
            <a:r>
              <a:rPr lang="en-US" dirty="0">
                <a:latin typeface="Times New Roman" panose="02020603050405020304" pitchFamily="18" charset="0"/>
                <a:cs typeface="Times New Roman" panose="02020603050405020304" pitchFamily="18" charset="0"/>
              </a:rPr>
              <a:t> : 1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trắng</a:t>
            </a: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3ED113CD-9672-4593-8BEE-019022D2E8F4}"/>
              </a:ext>
            </a:extLst>
          </p:cNvPr>
          <p:cNvPicPr>
            <a:picLocks noChangeAspect="1"/>
          </p:cNvPicPr>
          <p:nvPr/>
        </p:nvPicPr>
        <p:blipFill>
          <a:blip r:embed="rId2"/>
          <a:stretch>
            <a:fillRect/>
          </a:stretch>
        </p:blipFill>
        <p:spPr>
          <a:xfrm>
            <a:off x="1" y="846138"/>
            <a:ext cx="3779912" cy="4991323"/>
          </a:xfrm>
          <a:prstGeom prst="rect">
            <a:avLst/>
          </a:prstGeom>
        </p:spPr>
      </p:pic>
    </p:spTree>
    <p:extLst>
      <p:ext uri="{BB962C8B-B14F-4D97-AF65-F5344CB8AC3E}">
        <p14:creationId xmlns:p14="http://schemas.microsoft.com/office/powerpoint/2010/main" val="130430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6885" r="13973" b="2750"/>
          <a:stretch/>
        </p:blipFill>
        <p:spPr>
          <a:xfrm>
            <a:off x="323528" y="260648"/>
            <a:ext cx="8640960" cy="4729757"/>
          </a:xfrm>
          <a:prstGeom prst="rect">
            <a:avLst/>
          </a:prstGeom>
        </p:spPr>
      </p:pic>
      <p:sp>
        <p:nvSpPr>
          <p:cNvPr id="8" name="Rectangle 7"/>
          <p:cNvSpPr/>
          <p:nvPr/>
        </p:nvSpPr>
        <p:spPr>
          <a:xfrm>
            <a:off x="299187" y="5023874"/>
            <a:ext cx="8478688" cy="1569660"/>
          </a:xfrm>
          <a:prstGeom prst="rect">
            <a:avLst/>
          </a:prstGeom>
        </p:spPr>
        <p:txBody>
          <a:bodyPr wrap="square">
            <a:spAutoFit/>
          </a:bodyPr>
          <a:lstStyle/>
          <a:p>
            <a:pPr algn="ctr"/>
            <a:r>
              <a:rPr lang="vi-VN" sz="2400" b="1" dirty="0">
                <a:latin typeface="Times New Roman" panose="02020603050405020304" pitchFamily="18" charset="0"/>
                <a:cs typeface="Times New Roman" panose="02020603050405020304" pitchFamily="18" charset="0"/>
              </a:rPr>
              <a:t>Một cặp vợ chồng tóc xoăn sinh được hai người con, người con thứ nhất có kiểu tóc xoăn giống bố mẹ, người con thứ hai có kiểu tóc thẳng. Vậy đặc điểm về kiểu tóc của bố mẹ được truyền cho con cái như thế nào?</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195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756A055-987B-4A8F-A89D-A7B54EFAC6EC}"/>
              </a:ext>
            </a:extLst>
          </p:cNvPr>
          <p:cNvSpPr txBox="1">
            <a:spLocks/>
          </p:cNvSpPr>
          <p:nvPr/>
        </p:nvSpPr>
        <p:spPr bwMode="auto">
          <a:xfrm>
            <a:off x="539551" y="0"/>
            <a:ext cx="7848873"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buFontTx/>
              <a:buNone/>
            </a:pPr>
            <a:r>
              <a:rPr lang="en-US" sz="2800" b="1" kern="0" dirty="0">
                <a:solidFill>
                  <a:srgbClr val="C00000"/>
                </a:solidFill>
                <a:latin typeface="Times New Roman" panose="02020603050405020304" pitchFamily="18" charset="0"/>
                <a:cs typeface="Times New Roman" panose="02020603050405020304" pitchFamily="18" charset="0"/>
              </a:rPr>
              <a:t>2. </a:t>
            </a:r>
            <a:r>
              <a:rPr lang="en-US" sz="2800" b="1" kern="0" dirty="0" err="1">
                <a:solidFill>
                  <a:srgbClr val="C00000"/>
                </a:solidFill>
                <a:latin typeface="Times New Roman" panose="02020603050405020304" pitchFamily="18" charset="0"/>
                <a:cs typeface="Times New Roman" panose="02020603050405020304" pitchFamily="18" charset="0"/>
              </a:rPr>
              <a:t>Thí</a:t>
            </a:r>
            <a:r>
              <a:rPr lang="en-US" sz="2800" b="1" kern="0" dirty="0">
                <a:solidFill>
                  <a:srgbClr val="C00000"/>
                </a:solidFill>
                <a:latin typeface="Times New Roman" panose="02020603050405020304" pitchFamily="18" charset="0"/>
                <a:cs typeface="Times New Roman" panose="02020603050405020304" pitchFamily="18" charset="0"/>
              </a:rPr>
              <a:t> </a:t>
            </a:r>
            <a:r>
              <a:rPr lang="en-US" sz="2800" b="1" kern="0" dirty="0" err="1">
                <a:solidFill>
                  <a:srgbClr val="C00000"/>
                </a:solidFill>
                <a:latin typeface="Times New Roman" panose="02020603050405020304" pitchFamily="18" charset="0"/>
                <a:cs typeface="Times New Roman" panose="02020603050405020304" pitchFamily="18" charset="0"/>
              </a:rPr>
              <a:t>nghiệm</a:t>
            </a:r>
            <a:r>
              <a:rPr lang="en-US" sz="2800" b="1" kern="0" dirty="0">
                <a:solidFill>
                  <a:srgbClr val="C00000"/>
                </a:solidFill>
                <a:latin typeface="Times New Roman" panose="02020603050405020304" pitchFamily="18" charset="0"/>
                <a:cs typeface="Times New Roman" panose="02020603050405020304" pitchFamily="18" charset="0"/>
              </a:rPr>
              <a:t> </a:t>
            </a:r>
            <a:r>
              <a:rPr lang="en-US" sz="2800" b="1" kern="0" dirty="0" err="1">
                <a:solidFill>
                  <a:srgbClr val="C00000"/>
                </a:solidFill>
                <a:latin typeface="Times New Roman" panose="02020603050405020304" pitchFamily="18" charset="0"/>
                <a:cs typeface="Times New Roman" panose="02020603050405020304" pitchFamily="18" charset="0"/>
              </a:rPr>
              <a:t>lai</a:t>
            </a:r>
            <a:r>
              <a:rPr lang="en-US" sz="2800" b="1" kern="0" dirty="0">
                <a:solidFill>
                  <a:srgbClr val="C00000"/>
                </a:solidFill>
                <a:latin typeface="Times New Roman" panose="02020603050405020304" pitchFamily="18" charset="0"/>
                <a:cs typeface="Times New Roman" panose="02020603050405020304" pitchFamily="18" charset="0"/>
              </a:rPr>
              <a:t> </a:t>
            </a:r>
            <a:r>
              <a:rPr lang="en-US" sz="2800" b="1" kern="0" dirty="0" err="1">
                <a:solidFill>
                  <a:srgbClr val="C00000"/>
                </a:solidFill>
                <a:latin typeface="Times New Roman" panose="02020603050405020304" pitchFamily="18" charset="0"/>
                <a:cs typeface="Times New Roman" panose="02020603050405020304" pitchFamily="18" charset="0"/>
              </a:rPr>
              <a:t>một</a:t>
            </a:r>
            <a:r>
              <a:rPr lang="en-US" sz="2800" b="1" kern="0" dirty="0">
                <a:solidFill>
                  <a:srgbClr val="C00000"/>
                </a:solidFill>
                <a:latin typeface="Times New Roman" panose="02020603050405020304" pitchFamily="18" charset="0"/>
                <a:cs typeface="Times New Roman" panose="02020603050405020304" pitchFamily="18" charset="0"/>
              </a:rPr>
              <a:t> </a:t>
            </a:r>
            <a:r>
              <a:rPr lang="en-US" sz="2800" b="1" kern="0" dirty="0" err="1">
                <a:solidFill>
                  <a:srgbClr val="C00000"/>
                </a:solidFill>
                <a:latin typeface="Times New Roman" panose="02020603050405020304" pitchFamily="18" charset="0"/>
                <a:cs typeface="Times New Roman" panose="02020603050405020304" pitchFamily="18" charset="0"/>
              </a:rPr>
              <a:t>cặp</a:t>
            </a:r>
            <a:r>
              <a:rPr lang="en-US" sz="2800" b="1" kern="0" dirty="0">
                <a:solidFill>
                  <a:srgbClr val="C00000"/>
                </a:solidFill>
                <a:latin typeface="Times New Roman" panose="02020603050405020304" pitchFamily="18" charset="0"/>
                <a:cs typeface="Times New Roman" panose="02020603050405020304" pitchFamily="18" charset="0"/>
              </a:rPr>
              <a:t> </a:t>
            </a:r>
            <a:r>
              <a:rPr lang="en-US" sz="2800" b="1" kern="0" dirty="0" err="1">
                <a:solidFill>
                  <a:srgbClr val="C00000"/>
                </a:solidFill>
                <a:latin typeface="Times New Roman" panose="02020603050405020304" pitchFamily="18" charset="0"/>
                <a:cs typeface="Times New Roman" panose="02020603050405020304" pitchFamily="18" charset="0"/>
              </a:rPr>
              <a:t>tính</a:t>
            </a:r>
            <a:r>
              <a:rPr lang="en-US" sz="2800" b="1" kern="0" dirty="0">
                <a:solidFill>
                  <a:srgbClr val="C00000"/>
                </a:solidFill>
                <a:latin typeface="Times New Roman" panose="02020603050405020304" pitchFamily="18" charset="0"/>
                <a:cs typeface="Times New Roman" panose="02020603050405020304" pitchFamily="18" charset="0"/>
              </a:rPr>
              <a:t> </a:t>
            </a:r>
            <a:r>
              <a:rPr lang="en-US" sz="2800" b="1" kern="0" dirty="0" err="1">
                <a:solidFill>
                  <a:srgbClr val="C00000"/>
                </a:solidFill>
                <a:latin typeface="Times New Roman" panose="02020603050405020304" pitchFamily="18" charset="0"/>
                <a:cs typeface="Times New Roman" panose="02020603050405020304" pitchFamily="18" charset="0"/>
              </a:rPr>
              <a:t>trạng</a:t>
            </a:r>
            <a:r>
              <a:rPr lang="en-US" sz="2800" b="1" kern="0" dirty="0">
                <a:solidFill>
                  <a:srgbClr val="C00000"/>
                </a:solidFill>
                <a:latin typeface="Times New Roman" panose="02020603050405020304" pitchFamily="18" charset="0"/>
                <a:cs typeface="Times New Roman" panose="02020603050405020304" pitchFamily="18" charset="0"/>
              </a:rPr>
              <a:t> </a:t>
            </a:r>
            <a:r>
              <a:rPr lang="en-US" sz="2800" b="1" kern="0" dirty="0" err="1">
                <a:solidFill>
                  <a:srgbClr val="C00000"/>
                </a:solidFill>
                <a:latin typeface="Times New Roman" panose="02020603050405020304" pitchFamily="18" charset="0"/>
                <a:cs typeface="Times New Roman" panose="02020603050405020304" pitchFamily="18" charset="0"/>
              </a:rPr>
              <a:t>của</a:t>
            </a:r>
            <a:r>
              <a:rPr lang="en-US" sz="2800" b="1" kern="0" dirty="0">
                <a:solidFill>
                  <a:srgbClr val="C00000"/>
                </a:solidFill>
                <a:latin typeface="Times New Roman" panose="02020603050405020304" pitchFamily="18" charset="0"/>
                <a:cs typeface="Times New Roman" panose="02020603050405020304" pitchFamily="18" charset="0"/>
              </a:rPr>
              <a:t> Mendel:</a:t>
            </a:r>
          </a:p>
        </p:txBody>
      </p:sp>
      <p:sp>
        <p:nvSpPr>
          <p:cNvPr id="5" name="Content Placeholder 2">
            <a:extLst>
              <a:ext uri="{FF2B5EF4-FFF2-40B4-BE49-F238E27FC236}">
                <a16:creationId xmlns:a16="http://schemas.microsoft.com/office/drawing/2014/main" id="{3B53F925-E22F-454B-BB85-D40989B8F6F8}"/>
              </a:ext>
            </a:extLst>
          </p:cNvPr>
          <p:cNvSpPr>
            <a:spLocks noGrp="1"/>
          </p:cNvSpPr>
          <p:nvPr>
            <p:ph idx="1"/>
          </p:nvPr>
        </p:nvSpPr>
        <p:spPr>
          <a:xfrm>
            <a:off x="431540" y="908720"/>
            <a:ext cx="8280920" cy="6336704"/>
          </a:xfrm>
        </p:spPr>
        <p:txBody>
          <a:bodyPr/>
          <a:lstStyle/>
          <a:p>
            <a:pPr marL="0" indent="0">
              <a:buNone/>
            </a:pPr>
            <a:r>
              <a:rPr lang="en-US" b="1" dirty="0">
                <a:solidFill>
                  <a:srgbClr val="FF0000"/>
                </a:solidFill>
                <a:latin typeface="Times New Roman" panose="02020603050405020304" pitchFamily="18" charset="0"/>
                <a:cs typeface="Times New Roman" panose="02020603050405020304" pitchFamily="18" charset="0"/>
              </a:rPr>
              <a:t>A: </a:t>
            </a:r>
            <a:r>
              <a:rPr lang="en-US" b="1" dirty="0" err="1">
                <a:solidFill>
                  <a:srgbClr val="FF0000"/>
                </a:solidFill>
                <a:latin typeface="Times New Roman" panose="02020603050405020304" pitchFamily="18" charset="0"/>
                <a:cs typeface="Times New Roman" panose="02020603050405020304" pitchFamily="18" charset="0"/>
              </a:rPr>
              <a:t>Thân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cao</a:t>
            </a:r>
            <a:r>
              <a:rPr lang="en-US" b="1" dirty="0">
                <a:solidFill>
                  <a:srgbClr val="FF0000"/>
                </a:solidFill>
                <a:latin typeface="Times New Roman" panose="02020603050405020304" pitchFamily="18" charset="0"/>
                <a:cs typeface="Times New Roman" panose="02020603050405020304" pitchFamily="18" charset="0"/>
              </a:rPr>
              <a:t>    ;    a: </a:t>
            </a:r>
            <a:r>
              <a:rPr lang="en-US" b="1" dirty="0" err="1">
                <a:solidFill>
                  <a:srgbClr val="FF0000"/>
                </a:solidFill>
                <a:latin typeface="Times New Roman" panose="02020603050405020304" pitchFamily="18" charset="0"/>
                <a:cs typeface="Times New Roman" panose="02020603050405020304" pitchFamily="18" charset="0"/>
              </a:rPr>
              <a:t>Thân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thấp</a:t>
            </a:r>
            <a:endParaRPr lang="en-US" b="1" dirty="0">
              <a:solidFill>
                <a:srgbClr val="FF0000"/>
              </a:solidFill>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P</a:t>
            </a:r>
            <a:r>
              <a:rPr lang="en-US" baseline="-25000" dirty="0">
                <a:latin typeface="Times New Roman" panose="02020603050405020304" pitchFamily="18" charset="0"/>
                <a:cs typeface="Times New Roman" panose="02020603050405020304" pitchFamily="18" charset="0"/>
              </a:rPr>
              <a:t>T/C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cao</a:t>
            </a:r>
            <a:r>
              <a:rPr lang="en-US" dirty="0">
                <a:latin typeface="Times New Roman" panose="02020603050405020304" pitchFamily="18" charset="0"/>
                <a:cs typeface="Times New Roman" panose="02020603050405020304" pitchFamily="18" charset="0"/>
              </a:rPr>
              <a:t>    x     </a:t>
            </a:r>
            <a:r>
              <a:rPr lang="en-US" dirty="0" err="1">
                <a:latin typeface="Times New Roman" panose="02020603050405020304" pitchFamily="18" charset="0"/>
                <a:cs typeface="Times New Roman" panose="02020603050405020304" pitchFamily="18" charset="0"/>
              </a:rPr>
              <a:t>Thân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thấp</a:t>
            </a:r>
            <a:endParaRPr lang="en-US" dirty="0">
              <a:latin typeface="Times New Roman" panose="02020603050405020304" pitchFamily="18" charset="0"/>
              <a:cs typeface="Times New Roman" panose="02020603050405020304" pitchFamily="18" charset="0"/>
            </a:endParaRPr>
          </a:p>
          <a:p>
            <a:pPr marL="0" indent="1258888">
              <a:buNone/>
              <a:tabLst>
                <a:tab pos="3373438" algn="l"/>
              </a:tabLst>
            </a:pPr>
            <a:r>
              <a:rPr lang="en-US" dirty="0">
                <a:latin typeface="Times New Roman" panose="02020603050405020304" pitchFamily="18" charset="0"/>
                <a:cs typeface="Times New Roman" panose="02020603050405020304" pitchFamily="18" charset="0"/>
              </a:rPr>
              <a:t>           AA	                 aa</a:t>
            </a:r>
          </a:p>
          <a:p>
            <a:pPr marL="0" indent="0">
              <a:buNone/>
            </a:pPr>
            <a:r>
              <a:rPr lang="en-US" dirty="0" err="1">
                <a:latin typeface="Times New Roman" panose="02020603050405020304" pitchFamily="18" charset="0"/>
                <a:cs typeface="Times New Roman" panose="02020603050405020304" pitchFamily="18" charset="0"/>
              </a:rPr>
              <a:t>Gp</a:t>
            </a:r>
            <a:r>
              <a:rPr lang="en-US" dirty="0">
                <a:latin typeface="Times New Roman" panose="02020603050405020304" pitchFamily="18" charset="0"/>
                <a:cs typeface="Times New Roman" panose="02020603050405020304" pitchFamily="18" charset="0"/>
              </a:rPr>
              <a:t>:                   A                       </a:t>
            </a:r>
            <a:r>
              <a:rPr lang="en-US" dirty="0" err="1">
                <a:latin typeface="Times New Roman" panose="02020603050405020304" pitchFamily="18" charset="0"/>
                <a:cs typeface="Times New Roman" panose="02020603050405020304" pitchFamily="18" charset="0"/>
              </a:rPr>
              <a:t>a</a:t>
            </a: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F</a:t>
            </a:r>
            <a:r>
              <a:rPr lang="en-US" baseline="-25000" dirty="0">
                <a:latin typeface="Times New Roman" panose="02020603050405020304" pitchFamily="18" charset="0"/>
                <a:cs typeface="Times New Roman" panose="02020603050405020304" pitchFamily="18" charset="0"/>
              </a:rPr>
              <a:t>1 </a:t>
            </a:r>
            <a:r>
              <a:rPr lang="en-US" dirty="0">
                <a:latin typeface="Times New Roman" panose="02020603050405020304" pitchFamily="18" charset="0"/>
                <a:cs typeface="Times New Roman" panose="02020603050405020304" pitchFamily="18" charset="0"/>
              </a:rPr>
              <a:t>:             Aa (100% </a:t>
            </a:r>
            <a:r>
              <a:rPr lang="en-US" dirty="0" err="1">
                <a:latin typeface="Times New Roman" panose="02020603050405020304" pitchFamily="18" charset="0"/>
                <a:cs typeface="Times New Roman" panose="02020603050405020304" pitchFamily="18" charset="0"/>
              </a:rPr>
              <a:t>Thân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cao</a:t>
            </a:r>
            <a:r>
              <a:rPr lang="en-US" dirty="0">
                <a:latin typeface="Times New Roman" panose="02020603050405020304" pitchFamily="18" charset="0"/>
                <a:cs typeface="Times New Roman" panose="02020603050405020304" pitchFamily="18" charset="0"/>
              </a:rPr>
              <a:t>)</a:t>
            </a:r>
          </a:p>
          <a:p>
            <a:pPr marL="0" indent="0">
              <a:buNone/>
            </a:pPr>
            <a:r>
              <a:rPr lang="en-US" dirty="0">
                <a:latin typeface="Times New Roman" panose="02020603050405020304" pitchFamily="18" charset="0"/>
                <a:cs typeface="Times New Roman" panose="02020603050405020304" pitchFamily="18" charset="0"/>
              </a:rPr>
              <a:t>F</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x F</a:t>
            </a:r>
            <a:r>
              <a:rPr lang="en-US" baseline="-25000" dirty="0">
                <a:latin typeface="Times New Roman" panose="02020603050405020304" pitchFamily="18" charset="0"/>
                <a:cs typeface="Times New Roman" panose="02020603050405020304" pitchFamily="18" charset="0"/>
              </a:rPr>
              <a:t>1 </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cao</a:t>
            </a:r>
            <a:r>
              <a:rPr lang="en-US" dirty="0">
                <a:latin typeface="Times New Roman" panose="02020603050405020304" pitchFamily="18" charset="0"/>
                <a:cs typeface="Times New Roman" panose="02020603050405020304" pitchFamily="18" charset="0"/>
              </a:rPr>
              <a:t>        x     </a:t>
            </a:r>
            <a:r>
              <a:rPr lang="en-US" dirty="0" err="1">
                <a:latin typeface="Times New Roman" panose="02020603050405020304" pitchFamily="18" charset="0"/>
                <a:cs typeface="Times New Roman" panose="02020603050405020304" pitchFamily="18" charset="0"/>
              </a:rPr>
              <a:t>Thân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cao</a:t>
            </a: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                       Aa                          </a:t>
            </a:r>
            <a:r>
              <a:rPr lang="en-US" dirty="0" err="1">
                <a:latin typeface="Times New Roman" panose="02020603050405020304" pitchFamily="18" charset="0"/>
                <a:cs typeface="Times New Roman" panose="02020603050405020304" pitchFamily="18" charset="0"/>
              </a:rPr>
              <a:t>Aa</a:t>
            </a: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G</a:t>
            </a:r>
            <a:r>
              <a:rPr lang="en-US" baseline="-25000" dirty="0">
                <a:latin typeface="Times New Roman" panose="02020603050405020304" pitchFamily="18" charset="0"/>
                <a:cs typeface="Times New Roman" panose="02020603050405020304" pitchFamily="18" charset="0"/>
              </a:rPr>
              <a:t>F1</a:t>
            </a:r>
            <a:r>
              <a:rPr lang="en-US" dirty="0">
                <a:latin typeface="Times New Roman" panose="02020603050405020304" pitchFamily="18" charset="0"/>
                <a:cs typeface="Times New Roman" panose="02020603050405020304" pitchFamily="18" charset="0"/>
              </a:rPr>
              <a:t>:          ½ A : ½ a              ½ A : ½ a</a:t>
            </a:r>
          </a:p>
          <a:p>
            <a:pPr marL="974725" indent="-974725">
              <a:buNone/>
            </a:pPr>
            <a:r>
              <a:rPr lang="en-US" dirty="0">
                <a:latin typeface="Times New Roman" panose="02020603050405020304" pitchFamily="18" charset="0"/>
                <a:cs typeface="Times New Roman" panose="02020603050405020304" pitchFamily="18" charset="0"/>
              </a:rPr>
              <a:t>F</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¼ AA : 2/4 Aa : ½ aa  </a:t>
            </a:r>
            <a:r>
              <a:rPr lang="en-US" b="1" dirty="0">
                <a:solidFill>
                  <a:srgbClr val="FF0066"/>
                </a:solidFill>
                <a:latin typeface="Times New Roman" panose="02020603050405020304" pitchFamily="18" charset="0"/>
                <a:cs typeface="Times New Roman" panose="02020603050405020304" pitchFamily="18" charset="0"/>
              </a:rPr>
              <a:t>(1AA : 2Aa : 1aa)</a:t>
            </a:r>
          </a:p>
          <a:p>
            <a:pPr marL="974725" indent="-974725">
              <a:buNone/>
            </a:pPr>
            <a:r>
              <a:rPr lang="en-US" dirty="0">
                <a:latin typeface="Times New Roman" panose="02020603050405020304" pitchFamily="18" charset="0"/>
                <a:cs typeface="Times New Roman" panose="02020603050405020304" pitchFamily="18" charset="0"/>
              </a:rPr>
              <a:t>TLKH:    3 </a:t>
            </a:r>
            <a:r>
              <a:rPr lang="en-US" dirty="0" err="1">
                <a:latin typeface="Times New Roman" panose="02020603050405020304" pitchFamily="18" charset="0"/>
                <a:cs typeface="Times New Roman" panose="02020603050405020304" pitchFamily="18" charset="0"/>
              </a:rPr>
              <a:t>Thân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cao</a:t>
            </a:r>
            <a:r>
              <a:rPr lang="en-US" dirty="0">
                <a:latin typeface="Times New Roman" panose="02020603050405020304" pitchFamily="18" charset="0"/>
                <a:cs typeface="Times New Roman" panose="02020603050405020304" pitchFamily="18" charset="0"/>
              </a:rPr>
              <a:t> : 1 </a:t>
            </a:r>
            <a:r>
              <a:rPr lang="en-US" dirty="0" err="1">
                <a:latin typeface="Times New Roman" panose="02020603050405020304" pitchFamily="18" charset="0"/>
                <a:cs typeface="Times New Roman" panose="02020603050405020304" pitchFamily="18" charset="0"/>
              </a:rPr>
              <a:t>Thân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thấp</a:t>
            </a:r>
            <a:endParaRPr lang="en-US" dirty="0">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D8E75D26-DBCD-4E33-A8B7-407B49C28D6B}"/>
              </a:ext>
            </a:extLst>
          </p:cNvPr>
          <p:cNvSpPr txBox="1">
            <a:spLocks/>
          </p:cNvSpPr>
          <p:nvPr/>
        </p:nvSpPr>
        <p:spPr bwMode="auto">
          <a:xfrm>
            <a:off x="517113" y="503986"/>
            <a:ext cx="7848873"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buFontTx/>
              <a:buNone/>
            </a:pPr>
            <a:r>
              <a:rPr lang="en-US" sz="2800" b="1" kern="0" dirty="0" err="1">
                <a:solidFill>
                  <a:srgbClr val="002060"/>
                </a:solidFill>
                <a:latin typeface="Times New Roman" panose="02020603050405020304" pitchFamily="18" charset="0"/>
                <a:cs typeface="Times New Roman" panose="02020603050405020304" pitchFamily="18" charset="0"/>
              </a:rPr>
              <a:t>Thí</a:t>
            </a:r>
            <a:r>
              <a:rPr lang="en-US" sz="2800" b="1" kern="0" dirty="0">
                <a:solidFill>
                  <a:srgbClr val="002060"/>
                </a:solidFill>
                <a:latin typeface="Times New Roman" panose="02020603050405020304" pitchFamily="18" charset="0"/>
                <a:cs typeface="Times New Roman" panose="02020603050405020304" pitchFamily="18" charset="0"/>
              </a:rPr>
              <a:t> </a:t>
            </a:r>
            <a:r>
              <a:rPr lang="en-US" sz="2800" b="1" kern="0" dirty="0" err="1">
                <a:solidFill>
                  <a:srgbClr val="002060"/>
                </a:solidFill>
                <a:latin typeface="Times New Roman" panose="02020603050405020304" pitchFamily="18" charset="0"/>
                <a:cs typeface="Times New Roman" panose="02020603050405020304" pitchFamily="18" charset="0"/>
              </a:rPr>
              <a:t>nghiệm</a:t>
            </a:r>
            <a:r>
              <a:rPr lang="en-US" sz="2800" b="1" kern="0" dirty="0">
                <a:solidFill>
                  <a:srgbClr val="002060"/>
                </a:solidFill>
                <a:latin typeface="Times New Roman" panose="02020603050405020304" pitchFamily="18" charset="0"/>
                <a:cs typeface="Times New Roman" panose="02020603050405020304" pitchFamily="18" charset="0"/>
              </a:rPr>
              <a:t> </a:t>
            </a:r>
            <a:r>
              <a:rPr lang="en-US" sz="2800" b="1" kern="0" dirty="0" err="1">
                <a:solidFill>
                  <a:srgbClr val="002060"/>
                </a:solidFill>
                <a:latin typeface="Times New Roman" panose="02020603050405020304" pitchFamily="18" charset="0"/>
                <a:cs typeface="Times New Roman" panose="02020603050405020304" pitchFamily="18" charset="0"/>
              </a:rPr>
              <a:t>lai</a:t>
            </a:r>
            <a:r>
              <a:rPr lang="en-US" sz="2800" b="1" kern="0" dirty="0">
                <a:solidFill>
                  <a:srgbClr val="002060"/>
                </a:solidFill>
                <a:latin typeface="Times New Roman" panose="02020603050405020304" pitchFamily="18" charset="0"/>
                <a:cs typeface="Times New Roman" panose="02020603050405020304" pitchFamily="18" charset="0"/>
              </a:rPr>
              <a:t> </a:t>
            </a:r>
            <a:r>
              <a:rPr lang="en-US" sz="2800" b="1" kern="0" dirty="0" err="1">
                <a:solidFill>
                  <a:srgbClr val="002060"/>
                </a:solidFill>
                <a:latin typeface="Times New Roman" panose="02020603050405020304" pitchFamily="18" charset="0"/>
                <a:cs typeface="Times New Roman" panose="02020603050405020304" pitchFamily="18" charset="0"/>
              </a:rPr>
              <a:t>tính</a:t>
            </a:r>
            <a:r>
              <a:rPr lang="en-US" sz="2800" b="1" kern="0" dirty="0">
                <a:solidFill>
                  <a:srgbClr val="002060"/>
                </a:solidFill>
                <a:latin typeface="Times New Roman" panose="02020603050405020304" pitchFamily="18" charset="0"/>
                <a:cs typeface="Times New Roman" panose="02020603050405020304" pitchFamily="18" charset="0"/>
              </a:rPr>
              <a:t> </a:t>
            </a:r>
            <a:r>
              <a:rPr lang="en-US" sz="2800" b="1" kern="0" dirty="0" err="1">
                <a:solidFill>
                  <a:srgbClr val="002060"/>
                </a:solidFill>
                <a:latin typeface="Times New Roman" panose="02020603050405020304" pitchFamily="18" charset="0"/>
                <a:cs typeface="Times New Roman" panose="02020603050405020304" pitchFamily="18" charset="0"/>
              </a:rPr>
              <a:t>trạng</a:t>
            </a:r>
            <a:r>
              <a:rPr lang="en-US" sz="2800" b="1" kern="0" dirty="0">
                <a:solidFill>
                  <a:srgbClr val="002060"/>
                </a:solidFill>
                <a:latin typeface="Times New Roman" panose="02020603050405020304" pitchFamily="18" charset="0"/>
                <a:cs typeface="Times New Roman" panose="02020603050405020304" pitchFamily="18" charset="0"/>
              </a:rPr>
              <a:t> </a:t>
            </a:r>
            <a:r>
              <a:rPr lang="en-US" sz="2800" b="1" kern="0" dirty="0" err="1">
                <a:solidFill>
                  <a:srgbClr val="002060"/>
                </a:solidFill>
                <a:latin typeface="Times New Roman" panose="02020603050405020304" pitchFamily="18" charset="0"/>
                <a:cs typeface="Times New Roman" panose="02020603050405020304" pitchFamily="18" charset="0"/>
              </a:rPr>
              <a:t>chiều</a:t>
            </a:r>
            <a:r>
              <a:rPr lang="en-US" sz="2800" b="1" kern="0" dirty="0">
                <a:solidFill>
                  <a:srgbClr val="002060"/>
                </a:solidFill>
                <a:latin typeface="Times New Roman" panose="02020603050405020304" pitchFamily="18" charset="0"/>
                <a:cs typeface="Times New Roman" panose="02020603050405020304" pitchFamily="18" charset="0"/>
              </a:rPr>
              <a:t> </a:t>
            </a:r>
            <a:r>
              <a:rPr lang="en-US" sz="2800" b="1" kern="0" dirty="0" err="1">
                <a:solidFill>
                  <a:srgbClr val="002060"/>
                </a:solidFill>
                <a:latin typeface="Times New Roman" panose="02020603050405020304" pitchFamily="18" charset="0"/>
                <a:cs typeface="Times New Roman" panose="02020603050405020304" pitchFamily="18" charset="0"/>
              </a:rPr>
              <a:t>cao</a:t>
            </a:r>
            <a:r>
              <a:rPr lang="en-US" sz="2800" b="1" kern="0" dirty="0">
                <a:solidFill>
                  <a:srgbClr val="002060"/>
                </a:solidFill>
                <a:latin typeface="Times New Roman" panose="02020603050405020304" pitchFamily="18" charset="0"/>
                <a:cs typeface="Times New Roman" panose="02020603050405020304" pitchFamily="18" charset="0"/>
              </a:rPr>
              <a:t> </a:t>
            </a:r>
            <a:r>
              <a:rPr lang="en-US" sz="2800" b="1" kern="0" dirty="0" err="1">
                <a:solidFill>
                  <a:srgbClr val="002060"/>
                </a:solidFill>
                <a:latin typeface="Times New Roman" panose="02020603050405020304" pitchFamily="18" charset="0"/>
                <a:cs typeface="Times New Roman" panose="02020603050405020304" pitchFamily="18" charset="0"/>
              </a:rPr>
              <a:t>thân</a:t>
            </a:r>
            <a:r>
              <a:rPr lang="en-US" sz="2800" b="1" kern="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5940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756A055-987B-4A8F-A89D-A7B54EFAC6EC}"/>
              </a:ext>
            </a:extLst>
          </p:cNvPr>
          <p:cNvSpPr txBox="1">
            <a:spLocks/>
          </p:cNvSpPr>
          <p:nvPr/>
        </p:nvSpPr>
        <p:spPr bwMode="auto">
          <a:xfrm>
            <a:off x="539551" y="0"/>
            <a:ext cx="7848873"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buFontTx/>
              <a:buNone/>
            </a:pPr>
            <a:r>
              <a:rPr lang="en-US" sz="2800" b="1" kern="0" dirty="0">
                <a:solidFill>
                  <a:srgbClr val="C00000"/>
                </a:solidFill>
                <a:latin typeface="Times New Roman" panose="02020603050405020304" pitchFamily="18" charset="0"/>
                <a:cs typeface="Times New Roman" panose="02020603050405020304" pitchFamily="18" charset="0"/>
              </a:rPr>
              <a:t>2. </a:t>
            </a:r>
            <a:r>
              <a:rPr lang="en-US" sz="2800" b="1" kern="0" dirty="0" err="1">
                <a:solidFill>
                  <a:srgbClr val="C00000"/>
                </a:solidFill>
                <a:latin typeface="Times New Roman" panose="02020603050405020304" pitchFamily="18" charset="0"/>
                <a:cs typeface="Times New Roman" panose="02020603050405020304" pitchFamily="18" charset="0"/>
              </a:rPr>
              <a:t>Thí</a:t>
            </a:r>
            <a:r>
              <a:rPr lang="en-US" sz="2800" b="1" kern="0" dirty="0">
                <a:solidFill>
                  <a:srgbClr val="C00000"/>
                </a:solidFill>
                <a:latin typeface="Times New Roman" panose="02020603050405020304" pitchFamily="18" charset="0"/>
                <a:cs typeface="Times New Roman" panose="02020603050405020304" pitchFamily="18" charset="0"/>
              </a:rPr>
              <a:t> </a:t>
            </a:r>
            <a:r>
              <a:rPr lang="en-US" sz="2800" b="1" kern="0" dirty="0" err="1">
                <a:solidFill>
                  <a:srgbClr val="C00000"/>
                </a:solidFill>
                <a:latin typeface="Times New Roman" panose="02020603050405020304" pitchFamily="18" charset="0"/>
                <a:cs typeface="Times New Roman" panose="02020603050405020304" pitchFamily="18" charset="0"/>
              </a:rPr>
              <a:t>nghiệm</a:t>
            </a:r>
            <a:r>
              <a:rPr lang="en-US" sz="2800" b="1" kern="0" dirty="0">
                <a:solidFill>
                  <a:srgbClr val="C00000"/>
                </a:solidFill>
                <a:latin typeface="Times New Roman" panose="02020603050405020304" pitchFamily="18" charset="0"/>
                <a:cs typeface="Times New Roman" panose="02020603050405020304" pitchFamily="18" charset="0"/>
              </a:rPr>
              <a:t> </a:t>
            </a:r>
            <a:r>
              <a:rPr lang="en-US" sz="2800" b="1" kern="0" dirty="0" err="1">
                <a:solidFill>
                  <a:srgbClr val="C00000"/>
                </a:solidFill>
                <a:latin typeface="Times New Roman" panose="02020603050405020304" pitchFamily="18" charset="0"/>
                <a:cs typeface="Times New Roman" panose="02020603050405020304" pitchFamily="18" charset="0"/>
              </a:rPr>
              <a:t>lai</a:t>
            </a:r>
            <a:r>
              <a:rPr lang="en-US" sz="2800" b="1" kern="0" dirty="0">
                <a:solidFill>
                  <a:srgbClr val="C00000"/>
                </a:solidFill>
                <a:latin typeface="Times New Roman" panose="02020603050405020304" pitchFamily="18" charset="0"/>
                <a:cs typeface="Times New Roman" panose="02020603050405020304" pitchFamily="18" charset="0"/>
              </a:rPr>
              <a:t> </a:t>
            </a:r>
            <a:r>
              <a:rPr lang="en-US" sz="2800" b="1" kern="0" dirty="0" err="1">
                <a:solidFill>
                  <a:srgbClr val="C00000"/>
                </a:solidFill>
                <a:latin typeface="Times New Roman" panose="02020603050405020304" pitchFamily="18" charset="0"/>
                <a:cs typeface="Times New Roman" panose="02020603050405020304" pitchFamily="18" charset="0"/>
              </a:rPr>
              <a:t>một</a:t>
            </a:r>
            <a:r>
              <a:rPr lang="en-US" sz="2800" b="1" kern="0" dirty="0">
                <a:solidFill>
                  <a:srgbClr val="C00000"/>
                </a:solidFill>
                <a:latin typeface="Times New Roman" panose="02020603050405020304" pitchFamily="18" charset="0"/>
                <a:cs typeface="Times New Roman" panose="02020603050405020304" pitchFamily="18" charset="0"/>
              </a:rPr>
              <a:t> </a:t>
            </a:r>
            <a:r>
              <a:rPr lang="en-US" sz="2800" b="1" kern="0" dirty="0" err="1">
                <a:solidFill>
                  <a:srgbClr val="C00000"/>
                </a:solidFill>
                <a:latin typeface="Times New Roman" panose="02020603050405020304" pitchFamily="18" charset="0"/>
                <a:cs typeface="Times New Roman" panose="02020603050405020304" pitchFamily="18" charset="0"/>
              </a:rPr>
              <a:t>cặp</a:t>
            </a:r>
            <a:r>
              <a:rPr lang="en-US" sz="2800" b="1" kern="0" dirty="0">
                <a:solidFill>
                  <a:srgbClr val="C00000"/>
                </a:solidFill>
                <a:latin typeface="Times New Roman" panose="02020603050405020304" pitchFamily="18" charset="0"/>
                <a:cs typeface="Times New Roman" panose="02020603050405020304" pitchFamily="18" charset="0"/>
              </a:rPr>
              <a:t> </a:t>
            </a:r>
            <a:r>
              <a:rPr lang="en-US" sz="2800" b="1" kern="0" dirty="0" err="1">
                <a:solidFill>
                  <a:srgbClr val="C00000"/>
                </a:solidFill>
                <a:latin typeface="Times New Roman" panose="02020603050405020304" pitchFamily="18" charset="0"/>
                <a:cs typeface="Times New Roman" panose="02020603050405020304" pitchFamily="18" charset="0"/>
              </a:rPr>
              <a:t>tính</a:t>
            </a:r>
            <a:r>
              <a:rPr lang="en-US" sz="2800" b="1" kern="0" dirty="0">
                <a:solidFill>
                  <a:srgbClr val="C00000"/>
                </a:solidFill>
                <a:latin typeface="Times New Roman" panose="02020603050405020304" pitchFamily="18" charset="0"/>
                <a:cs typeface="Times New Roman" panose="02020603050405020304" pitchFamily="18" charset="0"/>
              </a:rPr>
              <a:t> </a:t>
            </a:r>
            <a:r>
              <a:rPr lang="en-US" sz="2800" b="1" kern="0" dirty="0" err="1">
                <a:solidFill>
                  <a:srgbClr val="C00000"/>
                </a:solidFill>
                <a:latin typeface="Times New Roman" panose="02020603050405020304" pitchFamily="18" charset="0"/>
                <a:cs typeface="Times New Roman" panose="02020603050405020304" pitchFamily="18" charset="0"/>
              </a:rPr>
              <a:t>trạng</a:t>
            </a:r>
            <a:r>
              <a:rPr lang="en-US" sz="2800" b="1" kern="0" dirty="0">
                <a:solidFill>
                  <a:srgbClr val="C00000"/>
                </a:solidFill>
                <a:latin typeface="Times New Roman" panose="02020603050405020304" pitchFamily="18" charset="0"/>
                <a:cs typeface="Times New Roman" panose="02020603050405020304" pitchFamily="18" charset="0"/>
              </a:rPr>
              <a:t> </a:t>
            </a:r>
            <a:r>
              <a:rPr lang="en-US" sz="2800" b="1" kern="0" dirty="0" err="1">
                <a:solidFill>
                  <a:srgbClr val="C00000"/>
                </a:solidFill>
                <a:latin typeface="Times New Roman" panose="02020603050405020304" pitchFamily="18" charset="0"/>
                <a:cs typeface="Times New Roman" panose="02020603050405020304" pitchFamily="18" charset="0"/>
              </a:rPr>
              <a:t>của</a:t>
            </a:r>
            <a:r>
              <a:rPr lang="en-US" sz="2800" b="1" kern="0" dirty="0">
                <a:solidFill>
                  <a:srgbClr val="C00000"/>
                </a:solidFill>
                <a:latin typeface="Times New Roman" panose="02020603050405020304" pitchFamily="18" charset="0"/>
                <a:cs typeface="Times New Roman" panose="02020603050405020304" pitchFamily="18" charset="0"/>
              </a:rPr>
              <a:t> Mendel:</a:t>
            </a:r>
          </a:p>
        </p:txBody>
      </p:sp>
      <p:sp>
        <p:nvSpPr>
          <p:cNvPr id="5" name="Content Placeholder 2">
            <a:extLst>
              <a:ext uri="{FF2B5EF4-FFF2-40B4-BE49-F238E27FC236}">
                <a16:creationId xmlns:a16="http://schemas.microsoft.com/office/drawing/2014/main" id="{3B53F925-E22F-454B-BB85-D40989B8F6F8}"/>
              </a:ext>
            </a:extLst>
          </p:cNvPr>
          <p:cNvSpPr>
            <a:spLocks noGrp="1"/>
          </p:cNvSpPr>
          <p:nvPr>
            <p:ph idx="1"/>
          </p:nvPr>
        </p:nvSpPr>
        <p:spPr>
          <a:xfrm>
            <a:off x="431540" y="908720"/>
            <a:ext cx="8280920" cy="6336704"/>
          </a:xfrm>
        </p:spPr>
        <p:txBody>
          <a:bodyPr/>
          <a:lstStyle/>
          <a:p>
            <a:pPr marL="0" indent="0">
              <a:buNone/>
            </a:pPr>
            <a:r>
              <a:rPr lang="en-US" b="1" dirty="0">
                <a:solidFill>
                  <a:srgbClr val="FF0000"/>
                </a:solidFill>
                <a:latin typeface="Times New Roman" panose="02020603050405020304" pitchFamily="18" charset="0"/>
                <a:cs typeface="Times New Roman" panose="02020603050405020304" pitchFamily="18" charset="0"/>
              </a:rPr>
              <a:t>B: </a:t>
            </a:r>
            <a:r>
              <a:rPr lang="en-US" b="1" dirty="0" err="1">
                <a:solidFill>
                  <a:srgbClr val="FF0000"/>
                </a:solidFill>
                <a:latin typeface="Times New Roman" panose="02020603050405020304" pitchFamily="18" charset="0"/>
                <a:cs typeface="Times New Roman" panose="02020603050405020304" pitchFamily="18" charset="0"/>
              </a:rPr>
              <a:t>Hạt</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vàng</a:t>
            </a:r>
            <a:r>
              <a:rPr lang="en-US" b="1" dirty="0">
                <a:solidFill>
                  <a:srgbClr val="FF0000"/>
                </a:solidFill>
                <a:latin typeface="Times New Roman" panose="02020603050405020304" pitchFamily="18" charset="0"/>
                <a:cs typeface="Times New Roman" panose="02020603050405020304" pitchFamily="18" charset="0"/>
              </a:rPr>
              <a:t>    ;    b: </a:t>
            </a:r>
            <a:r>
              <a:rPr lang="en-US" b="1" dirty="0" err="1">
                <a:solidFill>
                  <a:srgbClr val="FF0000"/>
                </a:solidFill>
                <a:latin typeface="Times New Roman" panose="02020603050405020304" pitchFamily="18" charset="0"/>
                <a:cs typeface="Times New Roman" panose="02020603050405020304" pitchFamily="18" charset="0"/>
              </a:rPr>
              <a:t>Hạt</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xanh</a:t>
            </a:r>
            <a:endParaRPr lang="en-US" b="1" dirty="0">
              <a:solidFill>
                <a:srgbClr val="FF0000"/>
              </a:solidFill>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P</a:t>
            </a:r>
            <a:r>
              <a:rPr lang="en-US" baseline="-25000" dirty="0">
                <a:latin typeface="Times New Roman" panose="02020603050405020304" pitchFamily="18" charset="0"/>
                <a:cs typeface="Times New Roman" panose="02020603050405020304" pitchFamily="18" charset="0"/>
              </a:rPr>
              <a:t>T/C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vàng</a:t>
            </a:r>
            <a:r>
              <a:rPr lang="en-US" dirty="0">
                <a:latin typeface="Times New Roman" panose="02020603050405020304" pitchFamily="18" charset="0"/>
                <a:cs typeface="Times New Roman" panose="02020603050405020304" pitchFamily="18" charset="0"/>
              </a:rPr>
              <a:t>    x     </a:t>
            </a:r>
            <a:r>
              <a:rPr lang="en-US" dirty="0" err="1">
                <a:latin typeface="Times New Roman" panose="02020603050405020304" pitchFamily="18" charset="0"/>
                <a:cs typeface="Times New Roman" panose="02020603050405020304" pitchFamily="18" charset="0"/>
              </a:rPr>
              <a:t>Hạt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xanh</a:t>
            </a:r>
            <a:endParaRPr lang="en-US" dirty="0">
              <a:latin typeface="Times New Roman" panose="02020603050405020304" pitchFamily="18" charset="0"/>
              <a:cs typeface="Times New Roman" panose="02020603050405020304" pitchFamily="18" charset="0"/>
            </a:endParaRPr>
          </a:p>
          <a:p>
            <a:pPr marL="0" indent="1258888">
              <a:buNone/>
              <a:tabLst>
                <a:tab pos="3373438" algn="l"/>
              </a:tabLst>
            </a:pPr>
            <a:r>
              <a:rPr lang="en-US" dirty="0">
                <a:latin typeface="Times New Roman" panose="02020603050405020304" pitchFamily="18" charset="0"/>
                <a:cs typeface="Times New Roman" panose="02020603050405020304" pitchFamily="18" charset="0"/>
              </a:rPr>
              <a:t>           BB	                 bb</a:t>
            </a:r>
          </a:p>
          <a:p>
            <a:pPr marL="0" indent="0">
              <a:buNone/>
            </a:pPr>
            <a:r>
              <a:rPr lang="en-US" dirty="0" err="1">
                <a:latin typeface="Times New Roman" panose="02020603050405020304" pitchFamily="18" charset="0"/>
                <a:cs typeface="Times New Roman" panose="02020603050405020304" pitchFamily="18" charset="0"/>
              </a:rPr>
              <a:t>Gp</a:t>
            </a:r>
            <a:r>
              <a:rPr lang="en-US" dirty="0">
                <a:latin typeface="Times New Roman" panose="02020603050405020304" pitchFamily="18" charset="0"/>
                <a:cs typeface="Times New Roman" panose="02020603050405020304" pitchFamily="18" charset="0"/>
              </a:rPr>
              <a:t>:                   B                       b</a:t>
            </a:r>
          </a:p>
          <a:p>
            <a:pPr marL="0" indent="0">
              <a:buNone/>
            </a:pPr>
            <a:r>
              <a:rPr lang="en-US" dirty="0">
                <a:latin typeface="Times New Roman" panose="02020603050405020304" pitchFamily="18" charset="0"/>
                <a:cs typeface="Times New Roman" panose="02020603050405020304" pitchFamily="18" charset="0"/>
              </a:rPr>
              <a:t>F</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Bb (100% </a:t>
            </a:r>
            <a:r>
              <a:rPr lang="en-US" dirty="0" err="1">
                <a:latin typeface="Times New Roman" panose="02020603050405020304" pitchFamily="18" charset="0"/>
                <a:cs typeface="Times New Roman" panose="02020603050405020304" pitchFamily="18" charset="0"/>
              </a:rPr>
              <a:t>Hạt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vàng</a:t>
            </a:r>
            <a:r>
              <a:rPr lang="en-US" dirty="0">
                <a:latin typeface="Times New Roman" panose="02020603050405020304" pitchFamily="18" charset="0"/>
                <a:cs typeface="Times New Roman" panose="02020603050405020304" pitchFamily="18" charset="0"/>
              </a:rPr>
              <a:t>)</a:t>
            </a:r>
          </a:p>
          <a:p>
            <a:pPr marL="0" indent="0">
              <a:buNone/>
            </a:pPr>
            <a:r>
              <a:rPr lang="en-US" dirty="0">
                <a:latin typeface="Times New Roman" panose="02020603050405020304" pitchFamily="18" charset="0"/>
                <a:cs typeface="Times New Roman" panose="02020603050405020304" pitchFamily="18" charset="0"/>
              </a:rPr>
              <a:t>F</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x F</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vàng</a:t>
            </a:r>
            <a:r>
              <a:rPr lang="en-US" dirty="0">
                <a:latin typeface="Times New Roman" panose="02020603050405020304" pitchFamily="18" charset="0"/>
                <a:cs typeface="Times New Roman" panose="02020603050405020304" pitchFamily="18" charset="0"/>
              </a:rPr>
              <a:t>        x        </a:t>
            </a:r>
            <a:r>
              <a:rPr lang="en-US" dirty="0" err="1">
                <a:latin typeface="Times New Roman" panose="02020603050405020304" pitchFamily="18" charset="0"/>
                <a:cs typeface="Times New Roman" panose="02020603050405020304" pitchFamily="18" charset="0"/>
              </a:rPr>
              <a:t>Hạt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vàng</a:t>
            </a: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                       Bb                          </a:t>
            </a:r>
            <a:r>
              <a:rPr lang="en-US" dirty="0" err="1">
                <a:latin typeface="Times New Roman" panose="02020603050405020304" pitchFamily="18" charset="0"/>
                <a:cs typeface="Times New Roman" panose="02020603050405020304" pitchFamily="18" charset="0"/>
              </a:rPr>
              <a:t>Bb</a:t>
            </a: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G</a:t>
            </a:r>
            <a:r>
              <a:rPr lang="en-US" baseline="-25000" dirty="0">
                <a:latin typeface="Times New Roman" panose="02020603050405020304" pitchFamily="18" charset="0"/>
                <a:cs typeface="Times New Roman" panose="02020603050405020304" pitchFamily="18" charset="0"/>
              </a:rPr>
              <a:t>F1</a:t>
            </a:r>
            <a:r>
              <a:rPr lang="en-US" dirty="0">
                <a:latin typeface="Times New Roman" panose="02020603050405020304" pitchFamily="18" charset="0"/>
                <a:cs typeface="Times New Roman" panose="02020603050405020304" pitchFamily="18" charset="0"/>
              </a:rPr>
              <a:t>:          ½ B : ½ b              ½ B : ½ b</a:t>
            </a:r>
          </a:p>
          <a:p>
            <a:pPr marL="974725" indent="-974725">
              <a:buNone/>
            </a:pPr>
            <a:r>
              <a:rPr lang="en-US" dirty="0">
                <a:latin typeface="Times New Roman" panose="02020603050405020304" pitchFamily="18" charset="0"/>
                <a:cs typeface="Times New Roman" panose="02020603050405020304" pitchFamily="18" charset="0"/>
              </a:rPr>
              <a:t>F</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¼ BB : 2/4 Bb : ½ bb  </a:t>
            </a:r>
            <a:r>
              <a:rPr lang="en-US" b="1" dirty="0">
                <a:solidFill>
                  <a:srgbClr val="FF0066"/>
                </a:solidFill>
                <a:latin typeface="Times New Roman" panose="02020603050405020304" pitchFamily="18" charset="0"/>
                <a:cs typeface="Times New Roman" panose="02020603050405020304" pitchFamily="18" charset="0"/>
              </a:rPr>
              <a:t>(1BB : 2Bb : 1bb)</a:t>
            </a:r>
          </a:p>
          <a:p>
            <a:pPr marL="974725" indent="-974725">
              <a:buNone/>
            </a:pPr>
            <a:r>
              <a:rPr lang="en-US" dirty="0">
                <a:latin typeface="Times New Roman" panose="02020603050405020304" pitchFamily="18" charset="0"/>
                <a:cs typeface="Times New Roman" panose="02020603050405020304" pitchFamily="18" charset="0"/>
              </a:rPr>
              <a:t>TLKH:    3 </a:t>
            </a:r>
            <a:r>
              <a:rPr lang="en-US" dirty="0" err="1">
                <a:latin typeface="Times New Roman" panose="02020603050405020304" pitchFamily="18" charset="0"/>
                <a:cs typeface="Times New Roman" panose="02020603050405020304" pitchFamily="18" charset="0"/>
              </a:rPr>
              <a:t>Hạt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vàng</a:t>
            </a:r>
            <a:r>
              <a:rPr lang="en-US" dirty="0">
                <a:latin typeface="Times New Roman" panose="02020603050405020304" pitchFamily="18" charset="0"/>
                <a:cs typeface="Times New Roman" panose="02020603050405020304" pitchFamily="18" charset="0"/>
              </a:rPr>
              <a:t> : 1 </a:t>
            </a:r>
            <a:r>
              <a:rPr lang="en-US" dirty="0" err="1">
                <a:latin typeface="Times New Roman" panose="02020603050405020304" pitchFamily="18" charset="0"/>
                <a:cs typeface="Times New Roman" panose="02020603050405020304" pitchFamily="18" charset="0"/>
              </a:rPr>
              <a:t>Hạt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xanh</a:t>
            </a:r>
            <a:endParaRPr lang="en-US" dirty="0">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D8E75D26-DBCD-4E33-A8B7-407B49C28D6B}"/>
              </a:ext>
            </a:extLst>
          </p:cNvPr>
          <p:cNvSpPr txBox="1">
            <a:spLocks/>
          </p:cNvSpPr>
          <p:nvPr/>
        </p:nvSpPr>
        <p:spPr bwMode="auto">
          <a:xfrm>
            <a:off x="517113" y="503986"/>
            <a:ext cx="7848873"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buFontTx/>
              <a:buNone/>
            </a:pPr>
            <a:r>
              <a:rPr lang="en-US" sz="2800" b="1" kern="0" dirty="0" err="1">
                <a:solidFill>
                  <a:srgbClr val="002060"/>
                </a:solidFill>
                <a:latin typeface="Times New Roman" panose="02020603050405020304" pitchFamily="18" charset="0"/>
                <a:cs typeface="Times New Roman" panose="02020603050405020304" pitchFamily="18" charset="0"/>
              </a:rPr>
              <a:t>Thí</a:t>
            </a:r>
            <a:r>
              <a:rPr lang="en-US" sz="2800" b="1" kern="0" dirty="0">
                <a:solidFill>
                  <a:srgbClr val="002060"/>
                </a:solidFill>
                <a:latin typeface="Times New Roman" panose="02020603050405020304" pitchFamily="18" charset="0"/>
                <a:cs typeface="Times New Roman" panose="02020603050405020304" pitchFamily="18" charset="0"/>
              </a:rPr>
              <a:t> </a:t>
            </a:r>
            <a:r>
              <a:rPr lang="en-US" sz="2800" b="1" kern="0" dirty="0" err="1">
                <a:solidFill>
                  <a:srgbClr val="002060"/>
                </a:solidFill>
                <a:latin typeface="Times New Roman" panose="02020603050405020304" pitchFamily="18" charset="0"/>
                <a:cs typeface="Times New Roman" panose="02020603050405020304" pitchFamily="18" charset="0"/>
              </a:rPr>
              <a:t>nghiệm</a:t>
            </a:r>
            <a:r>
              <a:rPr lang="en-US" sz="2800" b="1" kern="0" dirty="0">
                <a:solidFill>
                  <a:srgbClr val="002060"/>
                </a:solidFill>
                <a:latin typeface="Times New Roman" panose="02020603050405020304" pitchFamily="18" charset="0"/>
                <a:cs typeface="Times New Roman" panose="02020603050405020304" pitchFamily="18" charset="0"/>
              </a:rPr>
              <a:t> </a:t>
            </a:r>
            <a:r>
              <a:rPr lang="en-US" sz="2800" b="1" kern="0" dirty="0" err="1">
                <a:solidFill>
                  <a:srgbClr val="002060"/>
                </a:solidFill>
                <a:latin typeface="Times New Roman" panose="02020603050405020304" pitchFamily="18" charset="0"/>
                <a:cs typeface="Times New Roman" panose="02020603050405020304" pitchFamily="18" charset="0"/>
              </a:rPr>
              <a:t>lai</a:t>
            </a:r>
            <a:r>
              <a:rPr lang="en-US" sz="2800" b="1" kern="0" dirty="0">
                <a:solidFill>
                  <a:srgbClr val="002060"/>
                </a:solidFill>
                <a:latin typeface="Times New Roman" panose="02020603050405020304" pitchFamily="18" charset="0"/>
                <a:cs typeface="Times New Roman" panose="02020603050405020304" pitchFamily="18" charset="0"/>
              </a:rPr>
              <a:t> </a:t>
            </a:r>
            <a:r>
              <a:rPr lang="en-US" sz="2800" b="1" kern="0" dirty="0" err="1">
                <a:solidFill>
                  <a:srgbClr val="002060"/>
                </a:solidFill>
                <a:latin typeface="Times New Roman" panose="02020603050405020304" pitchFamily="18" charset="0"/>
                <a:cs typeface="Times New Roman" panose="02020603050405020304" pitchFamily="18" charset="0"/>
              </a:rPr>
              <a:t>màu</a:t>
            </a:r>
            <a:r>
              <a:rPr lang="en-US" sz="2800" b="1" kern="0" dirty="0">
                <a:solidFill>
                  <a:srgbClr val="002060"/>
                </a:solidFill>
                <a:latin typeface="Times New Roman" panose="02020603050405020304" pitchFamily="18" charset="0"/>
                <a:cs typeface="Times New Roman" panose="02020603050405020304" pitchFamily="18" charset="0"/>
              </a:rPr>
              <a:t> </a:t>
            </a:r>
            <a:r>
              <a:rPr lang="en-US" sz="2800" b="1" kern="0" dirty="0" err="1">
                <a:solidFill>
                  <a:srgbClr val="002060"/>
                </a:solidFill>
                <a:latin typeface="Times New Roman" panose="02020603050405020304" pitchFamily="18" charset="0"/>
                <a:cs typeface="Times New Roman" panose="02020603050405020304" pitchFamily="18" charset="0"/>
              </a:rPr>
              <a:t>sắc</a:t>
            </a:r>
            <a:r>
              <a:rPr lang="en-US" sz="2800" b="1" kern="0" dirty="0">
                <a:solidFill>
                  <a:srgbClr val="002060"/>
                </a:solidFill>
                <a:latin typeface="Times New Roman" panose="02020603050405020304" pitchFamily="18" charset="0"/>
                <a:cs typeface="Times New Roman" panose="02020603050405020304" pitchFamily="18" charset="0"/>
              </a:rPr>
              <a:t> </a:t>
            </a:r>
            <a:r>
              <a:rPr lang="en-US" sz="2800" b="1" kern="0" dirty="0" err="1">
                <a:solidFill>
                  <a:srgbClr val="002060"/>
                </a:solidFill>
                <a:latin typeface="Times New Roman" panose="02020603050405020304" pitchFamily="18" charset="0"/>
                <a:cs typeface="Times New Roman" panose="02020603050405020304" pitchFamily="18" charset="0"/>
              </a:rPr>
              <a:t>hạt</a:t>
            </a:r>
            <a:r>
              <a:rPr lang="en-US" sz="2800" b="1" kern="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9724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66911-5825-4E67-8CA7-F6B26202D2C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E67C596-1B6F-45D0-8003-51B2BDD43AB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4E14D9F-97CB-4492-AF8E-A5DB827955DC}"/>
              </a:ext>
            </a:extLst>
          </p:cNvPr>
          <p:cNvPicPr>
            <a:picLocks noChangeAspect="1"/>
          </p:cNvPicPr>
          <p:nvPr/>
        </p:nvPicPr>
        <p:blipFill>
          <a:blip r:embed="rId2"/>
          <a:stretch>
            <a:fillRect/>
          </a:stretch>
        </p:blipFill>
        <p:spPr>
          <a:xfrm>
            <a:off x="0" y="-23061"/>
            <a:ext cx="9252520" cy="6881061"/>
          </a:xfrm>
          <a:prstGeom prst="rect">
            <a:avLst/>
          </a:prstGeom>
        </p:spPr>
      </p:pic>
      <p:sp>
        <p:nvSpPr>
          <p:cNvPr id="6" name="Rectangle: Rounded Corners 5">
            <a:extLst>
              <a:ext uri="{FF2B5EF4-FFF2-40B4-BE49-F238E27FC236}">
                <a16:creationId xmlns:a16="http://schemas.microsoft.com/office/drawing/2014/main" id="{09B9710A-DE47-45E5-8B41-6D637C8097CF}"/>
              </a:ext>
            </a:extLst>
          </p:cNvPr>
          <p:cNvSpPr/>
          <p:nvPr/>
        </p:nvSpPr>
        <p:spPr>
          <a:xfrm>
            <a:off x="3131840" y="2476592"/>
            <a:ext cx="6012160" cy="4381407"/>
          </a:xfrm>
          <a:prstGeom prst="roundRect">
            <a:avLst/>
          </a:prstGeom>
          <a:solidFill>
            <a:schemeClr val="accent2">
              <a:lumMod val="20000"/>
              <a:lumOff val="80000"/>
            </a:scheme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65138" algn="just"/>
            <a:r>
              <a:rPr lang="en-US" sz="3200" dirty="0" err="1">
                <a:solidFill>
                  <a:schemeClr val="tx1"/>
                </a:solidFill>
                <a:latin typeface="Times New Roman" panose="02020603050405020304" pitchFamily="18" charset="0"/>
                <a:cs typeface="Times New Roman" panose="02020603050405020304" pitchFamily="18" charset="0"/>
              </a:rPr>
              <a:t>Mỗi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tính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trạng</a:t>
            </a:r>
            <a:r>
              <a:rPr lang="en-US" sz="3200" dirty="0">
                <a:solidFill>
                  <a:schemeClr val="tx1"/>
                </a:solidFill>
                <a:latin typeface="Times New Roman" panose="02020603050405020304" pitchFamily="18" charset="0"/>
                <a:cs typeface="Times New Roman" panose="02020603050405020304" pitchFamily="18" charset="0"/>
              </a:rPr>
              <a:t> do </a:t>
            </a:r>
            <a:r>
              <a:rPr lang="en-US" sz="3200" dirty="0" err="1">
                <a:solidFill>
                  <a:schemeClr val="tx1"/>
                </a:solidFill>
                <a:latin typeface="Times New Roman" panose="02020603050405020304" pitchFamily="18" charset="0"/>
                <a:cs typeface="Times New Roman" panose="02020603050405020304" pitchFamily="18" charset="0"/>
              </a:rPr>
              <a:t>một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cặp</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nhân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tố</a:t>
            </a:r>
            <a:r>
              <a:rPr lang="en-US" sz="3200" dirty="0">
                <a:solidFill>
                  <a:schemeClr val="tx1"/>
                </a:solidFill>
                <a:latin typeface="Times New Roman" panose="02020603050405020304" pitchFamily="18" charset="0"/>
                <a:cs typeface="Times New Roman" panose="02020603050405020304" pitchFamily="18" charset="0"/>
              </a:rPr>
              <a:t> di </a:t>
            </a:r>
            <a:r>
              <a:rPr lang="en-US" sz="3200" dirty="0" err="1">
                <a:solidFill>
                  <a:schemeClr val="tx1"/>
                </a:solidFill>
                <a:latin typeface="Times New Roman" panose="02020603050405020304" pitchFamily="18" charset="0"/>
                <a:cs typeface="Times New Roman" panose="02020603050405020304" pitchFamily="18" charset="0"/>
              </a:rPr>
              <a:t>truyền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quy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định</a:t>
            </a:r>
            <a:r>
              <a:rPr lang="en-US" sz="3200" dirty="0">
                <a:solidFill>
                  <a:schemeClr val="tx1"/>
                </a:solidFill>
                <a:latin typeface="Times New Roman" panose="02020603050405020304" pitchFamily="18" charset="0"/>
                <a:cs typeface="Times New Roman" panose="02020603050405020304" pitchFamily="18" charset="0"/>
              </a:rPr>
              <a:t>.</a:t>
            </a:r>
          </a:p>
          <a:p>
            <a:pPr indent="465138" algn="just"/>
            <a:r>
              <a:rPr lang="en-US" sz="3200" dirty="0" err="1">
                <a:solidFill>
                  <a:schemeClr val="tx1"/>
                </a:solidFill>
                <a:latin typeface="Times New Roman" panose="02020603050405020304" pitchFamily="18" charset="0"/>
                <a:cs typeface="Times New Roman" panose="02020603050405020304" pitchFamily="18" charset="0"/>
              </a:rPr>
              <a:t>Trong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quá</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trình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phát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sinh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giao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tử</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mỗi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nhân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tố</a:t>
            </a:r>
            <a:r>
              <a:rPr lang="en-US" sz="3200" dirty="0">
                <a:solidFill>
                  <a:schemeClr val="tx1"/>
                </a:solidFill>
                <a:latin typeface="Times New Roman" panose="02020603050405020304" pitchFamily="18" charset="0"/>
                <a:cs typeface="Times New Roman" panose="02020603050405020304" pitchFamily="18" charset="0"/>
              </a:rPr>
              <a:t> di </a:t>
            </a:r>
            <a:r>
              <a:rPr lang="en-US" sz="3200" dirty="0" err="1">
                <a:solidFill>
                  <a:schemeClr val="tx1"/>
                </a:solidFill>
                <a:latin typeface="Times New Roman" panose="02020603050405020304" pitchFamily="18" charset="0"/>
                <a:cs typeface="Times New Roman" panose="02020603050405020304" pitchFamily="18" charset="0"/>
              </a:rPr>
              <a:t>truyền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trong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cặp</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nhân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tố</a:t>
            </a:r>
            <a:r>
              <a:rPr lang="en-US" sz="3200" dirty="0">
                <a:solidFill>
                  <a:schemeClr val="tx1"/>
                </a:solidFill>
                <a:latin typeface="Times New Roman" panose="02020603050405020304" pitchFamily="18" charset="0"/>
                <a:cs typeface="Times New Roman" panose="02020603050405020304" pitchFamily="18" charset="0"/>
              </a:rPr>
              <a:t> di </a:t>
            </a:r>
            <a:r>
              <a:rPr lang="en-US" sz="3200" dirty="0" err="1">
                <a:solidFill>
                  <a:schemeClr val="tx1"/>
                </a:solidFill>
                <a:latin typeface="Times New Roman" panose="02020603050405020304" pitchFamily="18" charset="0"/>
                <a:cs typeface="Times New Roman" panose="02020603050405020304" pitchFamily="18" charset="0"/>
              </a:rPr>
              <a:t>truyền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phân</a:t>
            </a:r>
            <a:r>
              <a:rPr lang="en-US" sz="3200" dirty="0">
                <a:solidFill>
                  <a:schemeClr val="tx1"/>
                </a:solidFill>
                <a:latin typeface="Times New Roman" panose="02020603050405020304" pitchFamily="18" charset="0"/>
                <a:cs typeface="Times New Roman" panose="02020603050405020304" pitchFamily="18" charset="0"/>
              </a:rPr>
              <a:t> li </a:t>
            </a:r>
            <a:r>
              <a:rPr lang="en-US" sz="3200" dirty="0" err="1">
                <a:solidFill>
                  <a:schemeClr val="tx1"/>
                </a:solidFill>
                <a:latin typeface="Times New Roman" panose="02020603050405020304" pitchFamily="18" charset="0"/>
                <a:cs typeface="Times New Roman" panose="02020603050405020304" pitchFamily="18" charset="0"/>
              </a:rPr>
              <a:t>về</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một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giao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tử</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Mỗi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giao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tử</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chỉ</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chứa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một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trong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hai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nhân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tố</a:t>
            </a:r>
            <a:r>
              <a:rPr lang="en-US" sz="3200" dirty="0">
                <a:solidFill>
                  <a:schemeClr val="tx1"/>
                </a:solidFill>
                <a:latin typeface="Times New Roman" panose="02020603050405020304" pitchFamily="18" charset="0"/>
                <a:cs typeface="Times New Roman" panose="02020603050405020304" pitchFamily="18" charset="0"/>
              </a:rPr>
              <a:t> di </a:t>
            </a:r>
            <a:r>
              <a:rPr lang="en-US" sz="3200" dirty="0" err="1">
                <a:solidFill>
                  <a:schemeClr val="tx1"/>
                </a:solidFill>
                <a:latin typeface="Times New Roman" panose="02020603050405020304" pitchFamily="18" charset="0"/>
                <a:cs typeface="Times New Roman" panose="02020603050405020304" pitchFamily="18" charset="0"/>
              </a:rPr>
              <a:t>truyền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của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cặp</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nhân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tố</a:t>
            </a:r>
            <a:r>
              <a:rPr lang="en-US" sz="3200" dirty="0">
                <a:solidFill>
                  <a:schemeClr val="tx1"/>
                </a:solidFill>
                <a:latin typeface="Times New Roman" panose="02020603050405020304" pitchFamily="18" charset="0"/>
                <a:cs typeface="Times New Roman" panose="02020603050405020304" pitchFamily="18" charset="0"/>
              </a:rPr>
              <a:t> di </a:t>
            </a:r>
            <a:r>
              <a:rPr lang="en-US" sz="3200" dirty="0" err="1">
                <a:solidFill>
                  <a:schemeClr val="tx1"/>
                </a:solidFill>
                <a:latin typeface="Times New Roman" panose="02020603050405020304" pitchFamily="18" charset="0"/>
                <a:cs typeface="Times New Roman" panose="02020603050405020304" pitchFamily="18" charset="0"/>
              </a:rPr>
              <a:t>truyền</a:t>
            </a:r>
            <a:r>
              <a:rPr lang="en-US" sz="32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3657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8B9E9-65B3-4E92-9362-761173CCA51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9558D6A-14D5-437E-A45C-EE487862C0BD}"/>
              </a:ext>
            </a:extLst>
          </p:cNvPr>
          <p:cNvSpPr>
            <a:spLocks noGrp="1"/>
          </p:cNvSpPr>
          <p:nvPr>
            <p:ph idx="1"/>
          </p:nvPr>
        </p:nvSpPr>
        <p:spPr/>
        <p:txBody>
          <a:bodyPr/>
          <a:lstStyle/>
          <a:p>
            <a:endParaRPr lang="en-US" dirty="0"/>
          </a:p>
        </p:txBody>
      </p:sp>
      <p:pic>
        <p:nvPicPr>
          <p:cNvPr id="9" name="Picture 8">
            <a:extLst>
              <a:ext uri="{FF2B5EF4-FFF2-40B4-BE49-F238E27FC236}">
                <a16:creationId xmlns:a16="http://schemas.microsoft.com/office/drawing/2014/main" id="{12507B3D-4DC8-497B-A3FD-126326BCA041}"/>
              </a:ext>
            </a:extLst>
          </p:cNvPr>
          <p:cNvPicPr>
            <a:picLocks noChangeAspect="1"/>
          </p:cNvPicPr>
          <p:nvPr/>
        </p:nvPicPr>
        <p:blipFill>
          <a:blip r:embed="rId2"/>
          <a:stretch>
            <a:fillRect/>
          </a:stretch>
        </p:blipFill>
        <p:spPr>
          <a:xfrm>
            <a:off x="25381" y="731837"/>
            <a:ext cx="3707905" cy="2609704"/>
          </a:xfrm>
          <a:prstGeom prst="rect">
            <a:avLst/>
          </a:prstGeom>
        </p:spPr>
      </p:pic>
      <p:sp>
        <p:nvSpPr>
          <p:cNvPr id="10" name="Rectangle: Rounded Corners 9">
            <a:extLst>
              <a:ext uri="{FF2B5EF4-FFF2-40B4-BE49-F238E27FC236}">
                <a16:creationId xmlns:a16="http://schemas.microsoft.com/office/drawing/2014/main" id="{C025F27F-72CF-490E-B7D4-62C628AE717C}"/>
              </a:ext>
            </a:extLst>
          </p:cNvPr>
          <p:cNvSpPr/>
          <p:nvPr/>
        </p:nvSpPr>
        <p:spPr>
          <a:xfrm>
            <a:off x="3848744" y="136950"/>
            <a:ext cx="5234834" cy="2330517"/>
          </a:xfrm>
          <a:prstGeom prst="roundRect">
            <a:avLst/>
          </a:prstGeom>
          <a:solidFill>
            <a:schemeClr val="accent1">
              <a:lumMod val="20000"/>
              <a:lumOff val="80000"/>
            </a:scheme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65138" algn="just"/>
            <a:r>
              <a:rPr lang="en-US" sz="2800" dirty="0" err="1">
                <a:solidFill>
                  <a:srgbClr val="C00000"/>
                </a:solidFill>
                <a:latin typeface="Times New Roman" panose="02020603050405020304" pitchFamily="18" charset="0"/>
                <a:cs typeface="Times New Roman" panose="02020603050405020304" pitchFamily="18" charset="0"/>
              </a:rPr>
              <a:t>Một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cặp</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vợ</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chồng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tóc</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xoăn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sinh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được</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hai</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người</a:t>
            </a:r>
            <a:r>
              <a:rPr lang="en-US" sz="2800" dirty="0">
                <a:solidFill>
                  <a:srgbClr val="C00000"/>
                </a:solidFill>
                <a:latin typeface="Times New Roman" panose="02020603050405020304" pitchFamily="18" charset="0"/>
                <a:cs typeface="Times New Roman" panose="02020603050405020304" pitchFamily="18" charset="0"/>
              </a:rPr>
              <a:t> con, </a:t>
            </a:r>
            <a:r>
              <a:rPr lang="en-US" sz="2800" dirty="0" err="1">
                <a:solidFill>
                  <a:srgbClr val="C00000"/>
                </a:solidFill>
                <a:latin typeface="Times New Roman" panose="02020603050405020304" pitchFamily="18" charset="0"/>
                <a:cs typeface="Times New Roman" panose="02020603050405020304" pitchFamily="18" charset="0"/>
              </a:rPr>
              <a:t>người</a:t>
            </a:r>
            <a:r>
              <a:rPr lang="en-US" sz="2800" dirty="0">
                <a:solidFill>
                  <a:srgbClr val="C00000"/>
                </a:solidFill>
                <a:latin typeface="Times New Roman" panose="02020603050405020304" pitchFamily="18" charset="0"/>
                <a:cs typeface="Times New Roman" panose="02020603050405020304" pitchFamily="18" charset="0"/>
              </a:rPr>
              <a:t> con </a:t>
            </a:r>
            <a:r>
              <a:rPr lang="en-US" sz="2800" dirty="0" err="1">
                <a:solidFill>
                  <a:srgbClr val="C00000"/>
                </a:solidFill>
                <a:latin typeface="Times New Roman" panose="02020603050405020304" pitchFamily="18" charset="0"/>
                <a:cs typeface="Times New Roman" panose="02020603050405020304" pitchFamily="18" charset="0"/>
              </a:rPr>
              <a:t>thứ</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nhất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có</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kiểu</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tóc</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xoăn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giống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bố</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mẹ</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người</a:t>
            </a:r>
            <a:r>
              <a:rPr lang="en-US" sz="2800" dirty="0">
                <a:solidFill>
                  <a:srgbClr val="C00000"/>
                </a:solidFill>
                <a:latin typeface="Times New Roman" panose="02020603050405020304" pitchFamily="18" charset="0"/>
                <a:cs typeface="Times New Roman" panose="02020603050405020304" pitchFamily="18" charset="0"/>
              </a:rPr>
              <a:t> con </a:t>
            </a:r>
            <a:r>
              <a:rPr lang="en-US" sz="2800" dirty="0" err="1">
                <a:solidFill>
                  <a:srgbClr val="C00000"/>
                </a:solidFill>
                <a:latin typeface="Times New Roman" panose="02020603050405020304" pitchFamily="18" charset="0"/>
                <a:cs typeface="Times New Roman" panose="02020603050405020304" pitchFamily="18" charset="0"/>
              </a:rPr>
              <a:t>thứ</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hai</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có</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kiểu</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tóc</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thẳng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Vì</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sao</a:t>
            </a:r>
            <a:r>
              <a:rPr lang="en-US" sz="2800" dirty="0">
                <a:solidFill>
                  <a:srgbClr val="C00000"/>
                </a:solidFill>
                <a:latin typeface="Times New Roman" panose="02020603050405020304" pitchFamily="18" charset="0"/>
                <a:cs typeface="Times New Roman" panose="02020603050405020304" pitchFamily="18" charset="0"/>
              </a:rPr>
              <a:t>?</a:t>
            </a:r>
          </a:p>
        </p:txBody>
      </p:sp>
      <p:sp>
        <p:nvSpPr>
          <p:cNvPr id="11" name="Rectangle: Rounded Corners 10">
            <a:extLst>
              <a:ext uri="{FF2B5EF4-FFF2-40B4-BE49-F238E27FC236}">
                <a16:creationId xmlns:a16="http://schemas.microsoft.com/office/drawing/2014/main" id="{617298F5-4924-4CEF-8B7F-CE7F24802DC5}"/>
              </a:ext>
            </a:extLst>
          </p:cNvPr>
          <p:cNvSpPr/>
          <p:nvPr/>
        </p:nvSpPr>
        <p:spPr>
          <a:xfrm>
            <a:off x="55872" y="4040724"/>
            <a:ext cx="9013178" cy="2817276"/>
          </a:xfrm>
          <a:prstGeom prst="roundRect">
            <a:avLst/>
          </a:prstGeom>
          <a:solidFill>
            <a:schemeClr val="accent2">
              <a:lumMod val="20000"/>
              <a:lumOff val="80000"/>
            </a:scheme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65138" algn="just"/>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con </a:t>
            </a:r>
            <a:r>
              <a:rPr lang="en-US" sz="2800" dirty="0" err="1">
                <a:solidFill>
                  <a:schemeClr val="tx1"/>
                </a:solidFill>
                <a:latin typeface="Times New Roman" panose="02020603050405020304" pitchFamily="18" charset="0"/>
                <a:cs typeface="Times New Roman" panose="02020603050405020304" pitchFamily="18" charset="0"/>
              </a:rPr>
              <a:t>tóc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xoăn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mẹ</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truyền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allele </a:t>
            </a:r>
            <a:r>
              <a:rPr lang="en-US" sz="2800" dirty="0" err="1">
                <a:solidFill>
                  <a:schemeClr val="tx1"/>
                </a:solidFill>
                <a:latin typeface="Times New Roman" panose="02020603050405020304" pitchFamily="18" charset="0"/>
                <a:cs typeface="Times New Roman" panose="02020603050405020304" pitchFamily="18" charset="0"/>
              </a:rPr>
              <a:t>trội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định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tóc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xoăn</a:t>
            </a:r>
            <a:r>
              <a:rPr lang="en-US" sz="2800" dirty="0">
                <a:solidFill>
                  <a:schemeClr val="tx1"/>
                </a:solidFill>
                <a:latin typeface="Times New Roman" panose="02020603050405020304" pitchFamily="18" charset="0"/>
                <a:cs typeface="Times New Roman" panose="02020603050405020304" pitchFamily="18" charset="0"/>
              </a:rPr>
              <a:t>.</a:t>
            </a:r>
          </a:p>
          <a:p>
            <a:pPr indent="465138" algn="just"/>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con </a:t>
            </a:r>
            <a:r>
              <a:rPr lang="en-US" sz="2800" dirty="0" err="1">
                <a:solidFill>
                  <a:schemeClr val="tx1"/>
                </a:solidFill>
                <a:latin typeface="Times New Roman" panose="02020603050405020304" pitchFamily="18" charset="0"/>
                <a:cs typeface="Times New Roman" panose="02020603050405020304" pitchFamily="18" charset="0"/>
              </a:rPr>
              <a:t>tóc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thẳng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nhận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mẹ</a:t>
            </a:r>
            <a:r>
              <a:rPr lang="en-US" sz="2800" dirty="0">
                <a:solidFill>
                  <a:schemeClr val="tx1"/>
                </a:solidFill>
                <a:latin typeface="Times New Roman" panose="02020603050405020304" pitchFamily="18" charset="0"/>
                <a:cs typeface="Times New Roman" panose="02020603050405020304" pitchFamily="18" charset="0"/>
              </a:rPr>
              <a:t> allele </a:t>
            </a:r>
            <a:r>
              <a:rPr lang="en-US" sz="2800" dirty="0" err="1">
                <a:solidFill>
                  <a:schemeClr val="tx1"/>
                </a:solidFill>
                <a:latin typeface="Times New Roman" panose="02020603050405020304" pitchFamily="18" charset="0"/>
                <a:cs typeface="Times New Roman" panose="02020603050405020304" pitchFamily="18" charset="0"/>
              </a:rPr>
              <a:t>lặn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định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tóc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thẳng</a:t>
            </a:r>
            <a:r>
              <a:rPr lang="en-US" sz="2800" dirty="0">
                <a:solidFill>
                  <a:schemeClr val="tx1"/>
                </a:solidFill>
                <a:latin typeface="Times New Roman" panose="02020603050405020304" pitchFamily="18" charset="0"/>
                <a:cs typeface="Times New Roman" panose="02020603050405020304" pitchFamily="18" charset="0"/>
              </a:rPr>
              <a:t>.</a:t>
            </a:r>
          </a:p>
          <a:p>
            <a:pPr indent="465138" algn="just"/>
            <a:r>
              <a:rPr lang="en-US" sz="2800" dirty="0" err="1">
                <a:solidFill>
                  <a:schemeClr val="tx1"/>
                </a:solidFill>
                <a:latin typeface="Times New Roman" panose="02020603050405020304" pitchFamily="18" charset="0"/>
                <a:cs typeface="Times New Roman" panose="02020603050405020304" pitchFamily="18" charset="0"/>
              </a:rPr>
              <a:t>Sự</a:t>
            </a:r>
            <a:r>
              <a:rPr lang="en-US" sz="2800" dirty="0">
                <a:solidFill>
                  <a:schemeClr val="tx1"/>
                </a:solidFill>
                <a:latin typeface="Times New Roman" panose="02020603050405020304" pitchFamily="18" charset="0"/>
                <a:cs typeface="Times New Roman" panose="02020603050405020304" pitchFamily="18" charset="0"/>
              </a:rPr>
              <a:t> di </a:t>
            </a:r>
            <a:r>
              <a:rPr lang="en-US" sz="2800" dirty="0" err="1">
                <a:solidFill>
                  <a:schemeClr val="tx1"/>
                </a:solidFill>
                <a:latin typeface="Times New Roman" panose="02020603050405020304" pitchFamily="18" charset="0"/>
                <a:cs typeface="Times New Roman" panose="02020603050405020304" pitchFamily="18" charset="0"/>
              </a:rPr>
              <a:t>truyền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tuân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Quy</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luật</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phân</a:t>
            </a:r>
            <a:r>
              <a:rPr lang="en-US" sz="3200" dirty="0">
                <a:solidFill>
                  <a:srgbClr val="0070C0"/>
                </a:solidFill>
                <a:latin typeface="Times New Roman" panose="02020603050405020304" pitchFamily="18" charset="0"/>
                <a:cs typeface="Times New Roman" panose="02020603050405020304" pitchFamily="18" charset="0"/>
              </a:rPr>
              <a:t> li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Mendel.</a:t>
            </a:r>
          </a:p>
        </p:txBody>
      </p:sp>
      <p:sp>
        <p:nvSpPr>
          <p:cNvPr id="12" name="Arrow: Right 11">
            <a:extLst>
              <a:ext uri="{FF2B5EF4-FFF2-40B4-BE49-F238E27FC236}">
                <a16:creationId xmlns:a16="http://schemas.microsoft.com/office/drawing/2014/main" id="{4374E90C-9822-47C5-A76D-A884710035F5}"/>
              </a:ext>
            </a:extLst>
          </p:cNvPr>
          <p:cNvSpPr/>
          <p:nvPr/>
        </p:nvSpPr>
        <p:spPr>
          <a:xfrm>
            <a:off x="232046" y="6009953"/>
            <a:ext cx="378066" cy="23241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A6982B15-3100-46F9-AED8-28ABA0D957CB}"/>
              </a:ext>
            </a:extLst>
          </p:cNvPr>
          <p:cNvSpPr/>
          <p:nvPr/>
        </p:nvSpPr>
        <p:spPr>
          <a:xfrm>
            <a:off x="3760736" y="387788"/>
            <a:ext cx="5234833" cy="3470374"/>
          </a:xfrm>
          <a:prstGeom prst="roundRect">
            <a:avLst/>
          </a:prstGeom>
          <a:solidFill>
            <a:schemeClr val="accent2">
              <a:lumMod val="20000"/>
              <a:lumOff val="80000"/>
            </a:scheme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65138" algn="just"/>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cặp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chồng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tóc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xoăn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hai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con,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con </a:t>
            </a:r>
            <a:r>
              <a:rPr lang="en-US" sz="2800" dirty="0" err="1">
                <a:solidFill>
                  <a:schemeClr val="tx1"/>
                </a:solidFill>
                <a:latin typeface="Times New Roman" panose="02020603050405020304" pitchFamily="18" charset="0"/>
                <a:cs typeface="Times New Roman" panose="02020603050405020304" pitchFamily="18" charset="0"/>
              </a:rPr>
              <a:t>thứ</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tóc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xoăn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mẹ</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con </a:t>
            </a:r>
            <a:r>
              <a:rPr lang="en-US" sz="2800" dirty="0" err="1">
                <a:solidFill>
                  <a:schemeClr val="tx1"/>
                </a:solidFill>
                <a:latin typeface="Times New Roman" panose="02020603050405020304" pitchFamily="18" charset="0"/>
                <a:cs typeface="Times New Roman" panose="02020603050405020304" pitchFamily="18" charset="0"/>
              </a:rPr>
              <a:t>thứ</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hai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tóc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thẳng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do: Ở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gene </a:t>
            </a:r>
            <a:r>
              <a:rPr lang="en-US" sz="2800" dirty="0" err="1">
                <a:solidFill>
                  <a:schemeClr val="tx1"/>
                </a:solidFill>
                <a:latin typeface="Times New Roman" panose="02020603050405020304" pitchFamily="18" charset="0"/>
                <a:cs typeface="Times New Roman" panose="02020603050405020304" pitchFamily="18" charset="0"/>
              </a:rPr>
              <a:t>quy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định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tóc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xoăn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trội</a:t>
            </a:r>
            <a:r>
              <a:rPr lang="en-US" sz="2800" dirty="0">
                <a:solidFill>
                  <a:schemeClr val="tx1"/>
                </a:solidFill>
                <a:latin typeface="Times New Roman" panose="02020603050405020304" pitchFamily="18" charset="0"/>
                <a:cs typeface="Times New Roman" panose="02020603050405020304" pitchFamily="18" charset="0"/>
              </a:rPr>
              <a:t> so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tóc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thẳng</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9892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181891"/>
            <a:ext cx="9108706"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gn="just" eaLnBrk="1" hangingPunct="1">
              <a:buFontTx/>
              <a:buNone/>
            </a:pPr>
            <a:r>
              <a:rPr lang="en-US" sz="2900" b="1" kern="0" dirty="0" err="1">
                <a:solidFill>
                  <a:srgbClr val="FF0000"/>
                </a:solidFill>
                <a:latin typeface="Times New Roman" panose="02020603050405020304" pitchFamily="18" charset="0"/>
                <a:cs typeface="Times New Roman" pitchFamily="18" charset="0"/>
              </a:rPr>
              <a:t>BÀI</a:t>
            </a:r>
            <a:r>
              <a:rPr lang="en-US" sz="2900" b="1" kern="0" dirty="0">
                <a:solidFill>
                  <a:srgbClr val="FF0000"/>
                </a:solidFill>
                <a:latin typeface="Times New Roman" panose="02020603050405020304" pitchFamily="18" charset="0"/>
                <a:cs typeface="Times New Roman" pitchFamily="18" charset="0"/>
              </a:rPr>
              <a:t> 36. CÁC QUY LUẬT DI TRUYỀN CỦA MENDEL</a:t>
            </a:r>
          </a:p>
        </p:txBody>
      </p:sp>
      <p:sp>
        <p:nvSpPr>
          <p:cNvPr id="7" name="Rectangle 3"/>
          <p:cNvSpPr txBox="1">
            <a:spLocks noChangeArrowheads="1"/>
          </p:cNvSpPr>
          <p:nvPr/>
        </p:nvSpPr>
        <p:spPr bwMode="auto">
          <a:xfrm>
            <a:off x="156388" y="851816"/>
            <a:ext cx="88081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gn="just" eaLnBrk="1" hangingPunct="1">
              <a:buFontTx/>
              <a:buNone/>
            </a:pPr>
            <a:r>
              <a:rPr lang="en-US" b="1" kern="0" dirty="0">
                <a:solidFill>
                  <a:srgbClr val="000099"/>
                </a:solidFill>
                <a:latin typeface="Times New Roman" pitchFamily="18" charset="0"/>
                <a:cs typeface="Times New Roman" pitchFamily="18" charset="0"/>
              </a:rPr>
              <a:t>I - </a:t>
            </a:r>
            <a:r>
              <a:rPr lang="en-US" b="1" kern="0" dirty="0" err="1">
                <a:solidFill>
                  <a:srgbClr val="000099"/>
                </a:solidFill>
                <a:latin typeface="Times New Roman" pitchFamily="18" charset="0"/>
                <a:cs typeface="Times New Roman" pitchFamily="18" charset="0"/>
              </a:rPr>
              <a:t>MENĐEL</a:t>
            </a:r>
            <a:r>
              <a:rPr lang="en-US" b="1" kern="0" dirty="0">
                <a:solidFill>
                  <a:srgbClr val="000099"/>
                </a:solidFill>
                <a:latin typeface="Times New Roman" pitchFamily="18" charset="0"/>
                <a:cs typeface="Times New Roman" pitchFamily="18" charset="0"/>
              </a:rPr>
              <a:t> </a:t>
            </a:r>
            <a:r>
              <a:rPr lang="en-US" b="1" kern="0" dirty="0" err="1">
                <a:solidFill>
                  <a:srgbClr val="000099"/>
                </a:solidFill>
                <a:latin typeface="Times New Roman" pitchFamily="18" charset="0"/>
                <a:cs typeface="Times New Roman" pitchFamily="18" charset="0"/>
              </a:rPr>
              <a:t>VÀ</a:t>
            </a:r>
            <a:r>
              <a:rPr lang="en-US" b="1" kern="0" dirty="0">
                <a:solidFill>
                  <a:srgbClr val="000099"/>
                </a:solidFill>
                <a:latin typeface="Times New Roman" pitchFamily="18" charset="0"/>
                <a:cs typeface="Times New Roman" pitchFamily="18" charset="0"/>
              </a:rPr>
              <a:t> </a:t>
            </a:r>
            <a:r>
              <a:rPr lang="en-US" b="1" kern="0" dirty="0" err="1">
                <a:solidFill>
                  <a:srgbClr val="000099"/>
                </a:solidFill>
                <a:latin typeface="Times New Roman" pitchFamily="18" charset="0"/>
                <a:cs typeface="Times New Roman" pitchFamily="18" charset="0"/>
              </a:rPr>
              <a:t>THÍ</a:t>
            </a:r>
            <a:r>
              <a:rPr lang="en-US" b="1" kern="0" dirty="0">
                <a:solidFill>
                  <a:srgbClr val="000099"/>
                </a:solidFill>
                <a:latin typeface="Times New Roman" pitchFamily="18" charset="0"/>
                <a:cs typeface="Times New Roman" pitchFamily="18" charset="0"/>
              </a:rPr>
              <a:t> </a:t>
            </a:r>
            <a:r>
              <a:rPr lang="en-US" b="1" kern="0" dirty="0" err="1">
                <a:solidFill>
                  <a:srgbClr val="000099"/>
                </a:solidFill>
                <a:latin typeface="Times New Roman" pitchFamily="18" charset="0"/>
                <a:cs typeface="Times New Roman" pitchFamily="18" charset="0"/>
              </a:rPr>
              <a:t>NGHIỆM</a:t>
            </a:r>
            <a:r>
              <a:rPr lang="en-US" b="1" kern="0" dirty="0">
                <a:solidFill>
                  <a:srgbClr val="000099"/>
                </a:solidFill>
                <a:latin typeface="Times New Roman" pitchFamily="18" charset="0"/>
                <a:cs typeface="Times New Roman" pitchFamily="18" charset="0"/>
              </a:rPr>
              <a:t> LAI </a:t>
            </a:r>
            <a:r>
              <a:rPr lang="en-US" b="1" kern="0" dirty="0" err="1">
                <a:solidFill>
                  <a:srgbClr val="000099"/>
                </a:solidFill>
                <a:latin typeface="Times New Roman" pitchFamily="18" charset="0"/>
                <a:cs typeface="Times New Roman" pitchFamily="18" charset="0"/>
              </a:rPr>
              <a:t>MỘT</a:t>
            </a:r>
            <a:r>
              <a:rPr lang="en-US" b="1" kern="0" dirty="0">
                <a:solidFill>
                  <a:srgbClr val="000099"/>
                </a:solidFill>
                <a:latin typeface="Times New Roman" pitchFamily="18" charset="0"/>
                <a:cs typeface="Times New Roman" pitchFamily="18" charset="0"/>
              </a:rPr>
              <a:t> </a:t>
            </a:r>
            <a:r>
              <a:rPr lang="en-US" b="1" kern="0" dirty="0" err="1">
                <a:solidFill>
                  <a:srgbClr val="000099"/>
                </a:solidFill>
                <a:latin typeface="Times New Roman" pitchFamily="18" charset="0"/>
                <a:cs typeface="Times New Roman" pitchFamily="18" charset="0"/>
              </a:rPr>
              <a:t>CẶP</a:t>
            </a:r>
            <a:r>
              <a:rPr lang="en-US" b="1" kern="0" dirty="0">
                <a:solidFill>
                  <a:srgbClr val="000099"/>
                </a:solidFill>
                <a:latin typeface="Times New Roman" pitchFamily="18" charset="0"/>
                <a:cs typeface="Times New Roman" pitchFamily="18" charset="0"/>
              </a:rPr>
              <a:t> </a:t>
            </a:r>
            <a:r>
              <a:rPr lang="en-US" b="1" kern="0" dirty="0" err="1">
                <a:solidFill>
                  <a:srgbClr val="000099"/>
                </a:solidFill>
                <a:latin typeface="Times New Roman" pitchFamily="18" charset="0"/>
                <a:cs typeface="Times New Roman" pitchFamily="18" charset="0"/>
              </a:rPr>
              <a:t>TÍNH</a:t>
            </a:r>
            <a:r>
              <a:rPr lang="en-US" b="1" kern="0" dirty="0">
                <a:solidFill>
                  <a:srgbClr val="000099"/>
                </a:solidFill>
                <a:latin typeface="Times New Roman" pitchFamily="18" charset="0"/>
                <a:cs typeface="Times New Roman" pitchFamily="18" charset="0"/>
              </a:rPr>
              <a:t> </a:t>
            </a:r>
            <a:r>
              <a:rPr lang="en-US" b="1" kern="0" dirty="0" err="1">
                <a:solidFill>
                  <a:srgbClr val="000099"/>
                </a:solidFill>
                <a:latin typeface="Times New Roman" pitchFamily="18" charset="0"/>
                <a:cs typeface="Times New Roman" pitchFamily="18" charset="0"/>
              </a:rPr>
              <a:t>TRẠNG</a:t>
            </a:r>
            <a:endParaRPr lang="en-US" b="1" kern="0" dirty="0">
              <a:solidFill>
                <a:srgbClr val="000099"/>
              </a:solidFill>
              <a:latin typeface="Times New Roman" pitchFamily="18" charset="0"/>
              <a:cs typeface="Times New Roman" pitchFamily="18" charset="0"/>
            </a:endParaRPr>
          </a:p>
        </p:txBody>
      </p:sp>
      <p:sp>
        <p:nvSpPr>
          <p:cNvPr id="8" name="Rectangle 3"/>
          <p:cNvSpPr txBox="1">
            <a:spLocks noChangeArrowheads="1"/>
          </p:cNvSpPr>
          <p:nvPr/>
        </p:nvSpPr>
        <p:spPr bwMode="auto">
          <a:xfrm>
            <a:off x="335900" y="1903634"/>
            <a:ext cx="88081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buFontTx/>
              <a:buNone/>
            </a:pPr>
            <a:r>
              <a:rPr lang="en-US" b="1" kern="0" dirty="0">
                <a:solidFill>
                  <a:srgbClr val="A50021"/>
                </a:solidFill>
                <a:latin typeface="Times New Roman" pitchFamily="18" charset="0"/>
                <a:cs typeface="Times New Roman" pitchFamily="18" charset="0"/>
              </a:rPr>
              <a:t>1. </a:t>
            </a:r>
            <a:r>
              <a:rPr lang="en-US" b="1" kern="0" dirty="0" err="1">
                <a:solidFill>
                  <a:srgbClr val="A50021"/>
                </a:solidFill>
                <a:latin typeface="Times New Roman" pitchFamily="18" charset="0"/>
                <a:cs typeface="Times New Roman" pitchFamily="18" charset="0"/>
              </a:rPr>
              <a:t>Tìm</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hiểu</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phương</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pháp</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nghiên</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cứu</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của</a:t>
            </a:r>
            <a:r>
              <a:rPr lang="en-US" b="1" kern="0" dirty="0">
                <a:solidFill>
                  <a:srgbClr val="A50021"/>
                </a:solidFill>
                <a:latin typeface="Times New Roman" pitchFamily="18" charset="0"/>
                <a:cs typeface="Times New Roman" pitchFamily="18" charset="0"/>
              </a:rPr>
              <a:t> Mendel</a:t>
            </a:r>
          </a:p>
        </p:txBody>
      </p:sp>
      <p:sp>
        <p:nvSpPr>
          <p:cNvPr id="13" name="Rectangle 3">
            <a:extLst>
              <a:ext uri="{FF2B5EF4-FFF2-40B4-BE49-F238E27FC236}">
                <a16:creationId xmlns:a16="http://schemas.microsoft.com/office/drawing/2014/main" id="{26E4175D-E6AE-49F3-ABCC-76DE1D7E3E6E}"/>
              </a:ext>
            </a:extLst>
          </p:cNvPr>
          <p:cNvSpPr txBox="1">
            <a:spLocks noChangeArrowheads="1"/>
          </p:cNvSpPr>
          <p:nvPr/>
        </p:nvSpPr>
        <p:spPr bwMode="auto">
          <a:xfrm>
            <a:off x="335900" y="2469940"/>
            <a:ext cx="88081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buFontTx/>
              <a:buNone/>
            </a:pPr>
            <a:r>
              <a:rPr lang="en-US" b="1" kern="0" dirty="0">
                <a:solidFill>
                  <a:srgbClr val="A50021"/>
                </a:solidFill>
                <a:latin typeface="Times New Roman" pitchFamily="18" charset="0"/>
                <a:cs typeface="Times New Roman" pitchFamily="18" charset="0"/>
              </a:rPr>
              <a:t>2. </a:t>
            </a:r>
            <a:r>
              <a:rPr lang="en-US" b="1" kern="0" dirty="0" err="1">
                <a:solidFill>
                  <a:srgbClr val="A50021"/>
                </a:solidFill>
                <a:latin typeface="Times New Roman" pitchFamily="18" charset="0"/>
                <a:cs typeface="Times New Roman" pitchFamily="18" charset="0"/>
              </a:rPr>
              <a:t>Thí</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nghiệm</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lai</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một</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cặp</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tính</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trạng</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của</a:t>
            </a:r>
            <a:r>
              <a:rPr lang="en-US" b="1" kern="0" dirty="0">
                <a:solidFill>
                  <a:srgbClr val="A50021"/>
                </a:solidFill>
                <a:latin typeface="Times New Roman" pitchFamily="18" charset="0"/>
                <a:cs typeface="Times New Roman" pitchFamily="18" charset="0"/>
              </a:rPr>
              <a:t> Mendel</a:t>
            </a:r>
          </a:p>
        </p:txBody>
      </p:sp>
      <p:sp>
        <p:nvSpPr>
          <p:cNvPr id="9" name="Rectangle 3">
            <a:extLst>
              <a:ext uri="{FF2B5EF4-FFF2-40B4-BE49-F238E27FC236}">
                <a16:creationId xmlns:a16="http://schemas.microsoft.com/office/drawing/2014/main" id="{0F3C48B0-DFA1-4619-BC78-CB67094AA19C}"/>
              </a:ext>
            </a:extLst>
          </p:cNvPr>
          <p:cNvSpPr txBox="1">
            <a:spLocks noChangeArrowheads="1"/>
          </p:cNvSpPr>
          <p:nvPr/>
        </p:nvSpPr>
        <p:spPr bwMode="auto">
          <a:xfrm>
            <a:off x="335900" y="3094037"/>
            <a:ext cx="8628588" cy="1190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just" eaLnBrk="1" hangingPunct="1">
              <a:buFontTx/>
              <a:buNone/>
            </a:pPr>
            <a:r>
              <a:rPr lang="en-US" b="1" kern="0" dirty="0">
                <a:solidFill>
                  <a:srgbClr val="A50021"/>
                </a:solidFill>
                <a:latin typeface="Times New Roman" pitchFamily="18" charset="0"/>
                <a:cs typeface="Times New Roman" pitchFamily="18" charset="0"/>
              </a:rPr>
              <a:t>3. </a:t>
            </a:r>
            <a:r>
              <a:rPr lang="en-US" b="1" kern="0" dirty="0" err="1">
                <a:solidFill>
                  <a:srgbClr val="A50021"/>
                </a:solidFill>
                <a:latin typeface="Times New Roman" pitchFamily="18" charset="0"/>
                <a:cs typeface="Times New Roman" pitchFamily="18" charset="0"/>
              </a:rPr>
              <a:t>Phân</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biệt</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một</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số</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thuật</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ngữ</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và</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giải</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thích</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một</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số</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kí</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hiệu</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thường</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dùng</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trong</a:t>
            </a:r>
            <a:r>
              <a:rPr lang="en-US" b="1" kern="0" dirty="0">
                <a:solidFill>
                  <a:srgbClr val="A50021"/>
                </a:solidFill>
                <a:latin typeface="Times New Roman" pitchFamily="18" charset="0"/>
                <a:cs typeface="Times New Roman" pitchFamily="18" charset="0"/>
              </a:rPr>
              <a:t> di </a:t>
            </a:r>
            <a:r>
              <a:rPr lang="en-US" b="1" kern="0" dirty="0" err="1">
                <a:solidFill>
                  <a:srgbClr val="A50021"/>
                </a:solidFill>
                <a:latin typeface="Times New Roman" pitchFamily="18" charset="0"/>
                <a:cs typeface="Times New Roman" pitchFamily="18" charset="0"/>
              </a:rPr>
              <a:t>truyền</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học</a:t>
            </a:r>
            <a:endParaRPr lang="en-US" b="1" kern="0" dirty="0">
              <a:solidFill>
                <a:srgbClr val="A50021"/>
              </a:solidFill>
              <a:latin typeface="Times New Roman" pitchFamily="18" charset="0"/>
              <a:cs typeface="Times New Roman" pitchFamily="18" charset="0"/>
            </a:endParaRPr>
          </a:p>
        </p:txBody>
      </p:sp>
    </p:spTree>
    <p:extLst>
      <p:ext uri="{BB962C8B-B14F-4D97-AF65-F5344CB8AC3E}">
        <p14:creationId xmlns:p14="http://schemas.microsoft.com/office/powerpoint/2010/main" val="294645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B4AB4-8EB6-475B-90CE-6F7A7C5B422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89B6B65-003A-48FD-A455-8B24F96F77D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F9EA60B-5218-4B0C-98E0-0C50D3071688}"/>
              </a:ext>
            </a:extLst>
          </p:cNvPr>
          <p:cNvPicPr>
            <a:picLocks noChangeAspect="1"/>
          </p:cNvPicPr>
          <p:nvPr/>
        </p:nvPicPr>
        <p:blipFill>
          <a:blip r:embed="rId2"/>
          <a:stretch>
            <a:fillRect/>
          </a:stretch>
        </p:blipFill>
        <p:spPr>
          <a:xfrm>
            <a:off x="21610" y="0"/>
            <a:ext cx="9122390" cy="6858000"/>
          </a:xfrm>
          <a:prstGeom prst="rect">
            <a:avLst/>
          </a:prstGeom>
          <a:solidFill>
            <a:schemeClr val="accent2">
              <a:lumMod val="20000"/>
              <a:lumOff val="80000"/>
            </a:schemeClr>
          </a:solidFill>
        </p:spPr>
      </p:pic>
      <p:pic>
        <p:nvPicPr>
          <p:cNvPr id="7" name="Picture 6">
            <a:extLst>
              <a:ext uri="{FF2B5EF4-FFF2-40B4-BE49-F238E27FC236}">
                <a16:creationId xmlns:a16="http://schemas.microsoft.com/office/drawing/2014/main" id="{72CB6194-094A-40AA-8BB2-3A700B64F377}"/>
              </a:ext>
            </a:extLst>
          </p:cNvPr>
          <p:cNvPicPr>
            <a:picLocks noChangeAspect="1"/>
          </p:cNvPicPr>
          <p:nvPr/>
        </p:nvPicPr>
        <p:blipFill>
          <a:blip r:embed="rId3"/>
          <a:stretch>
            <a:fillRect/>
          </a:stretch>
        </p:blipFill>
        <p:spPr>
          <a:xfrm>
            <a:off x="21610" y="721100"/>
            <a:ext cx="3142276" cy="2888689"/>
          </a:xfrm>
          <a:prstGeom prst="rect">
            <a:avLst/>
          </a:prstGeom>
        </p:spPr>
      </p:pic>
      <p:sp>
        <p:nvSpPr>
          <p:cNvPr id="8" name="Rectangle 7">
            <a:extLst>
              <a:ext uri="{FF2B5EF4-FFF2-40B4-BE49-F238E27FC236}">
                <a16:creationId xmlns:a16="http://schemas.microsoft.com/office/drawing/2014/main" id="{64A81DA7-B242-4553-8D2A-78F9DBC66F76}"/>
              </a:ext>
            </a:extLst>
          </p:cNvPr>
          <p:cNvSpPr/>
          <p:nvPr/>
        </p:nvSpPr>
        <p:spPr>
          <a:xfrm>
            <a:off x="209139" y="641537"/>
            <a:ext cx="1850506" cy="5385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tx1"/>
                </a:solidFill>
                <a:latin typeface="Times New Roman" panose="02020603050405020304" pitchFamily="18" charset="0"/>
                <a:cs typeface="Times New Roman" panose="02020603050405020304" pitchFamily="18" charset="0"/>
              </a:rPr>
              <a:t>1.Tính </a:t>
            </a:r>
            <a:r>
              <a:rPr lang="en-US" sz="2400" dirty="0" err="1">
                <a:solidFill>
                  <a:schemeClr val="tx1"/>
                </a:solidFill>
                <a:latin typeface="Times New Roman" panose="02020603050405020304" pitchFamily="18" charset="0"/>
                <a:cs typeface="Times New Roman" panose="02020603050405020304" pitchFamily="18" charset="0"/>
              </a:rPr>
              <a:t>trạng</a:t>
            </a:r>
            <a:r>
              <a:rPr lang="en-US" sz="2400" dirty="0">
                <a:solidFill>
                  <a:schemeClr val="tx1"/>
                </a:solidFill>
                <a:latin typeface="Times New Roman" panose="02020603050405020304" pitchFamily="18" charset="0"/>
                <a:cs typeface="Times New Roman" panose="02020603050405020304" pitchFamily="18" charset="0"/>
              </a:rPr>
              <a:t> </a:t>
            </a:r>
          </a:p>
        </p:txBody>
      </p:sp>
      <p:sp>
        <p:nvSpPr>
          <p:cNvPr id="9" name="Rectangle 8">
            <a:extLst>
              <a:ext uri="{FF2B5EF4-FFF2-40B4-BE49-F238E27FC236}">
                <a16:creationId xmlns:a16="http://schemas.microsoft.com/office/drawing/2014/main" id="{93AEF18D-ED9B-4876-845B-3BB20C108D28}"/>
              </a:ext>
            </a:extLst>
          </p:cNvPr>
          <p:cNvSpPr/>
          <p:nvPr/>
        </p:nvSpPr>
        <p:spPr>
          <a:xfrm>
            <a:off x="171020" y="1218464"/>
            <a:ext cx="2664296" cy="5385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tx1"/>
                </a:solidFill>
                <a:latin typeface="Times New Roman" panose="02020603050405020304" pitchFamily="18" charset="0"/>
                <a:cs typeface="Times New Roman" panose="02020603050405020304" pitchFamily="18" charset="0"/>
              </a:rPr>
              <a:t>2. </a:t>
            </a:r>
            <a:r>
              <a:rPr lang="en-US" sz="2400" dirty="0" err="1">
                <a:solidFill>
                  <a:schemeClr val="tx1"/>
                </a:solidFill>
                <a:latin typeface="Times New Roman" panose="02020603050405020304" pitchFamily="18" charset="0"/>
                <a:cs typeface="Times New Roman" panose="02020603050405020304" pitchFamily="18" charset="0"/>
              </a:rPr>
              <a:t>Nhân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r>
              <a:rPr lang="en-US" sz="2400" dirty="0">
                <a:solidFill>
                  <a:schemeClr val="tx1"/>
                </a:solidFill>
                <a:latin typeface="Times New Roman" panose="02020603050405020304" pitchFamily="18" charset="0"/>
                <a:cs typeface="Times New Roman" panose="02020603050405020304" pitchFamily="18" charset="0"/>
              </a:rPr>
              <a:t> di </a:t>
            </a:r>
            <a:r>
              <a:rPr lang="en-US" sz="2400" dirty="0" err="1">
                <a:solidFill>
                  <a:schemeClr val="tx1"/>
                </a:solidFill>
                <a:latin typeface="Times New Roman" panose="02020603050405020304" pitchFamily="18" charset="0"/>
                <a:cs typeface="Times New Roman" panose="02020603050405020304" pitchFamily="18" charset="0"/>
              </a:rPr>
              <a:t>truyền</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62188175-3F9E-45A0-92A0-1D0C03151F86}"/>
              </a:ext>
            </a:extLst>
          </p:cNvPr>
          <p:cNvSpPr/>
          <p:nvPr/>
        </p:nvSpPr>
        <p:spPr>
          <a:xfrm>
            <a:off x="179512" y="1781030"/>
            <a:ext cx="2684802" cy="7640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tx1"/>
                </a:solidFill>
                <a:latin typeface="Times New Roman" panose="02020603050405020304" pitchFamily="18" charset="0"/>
                <a:cs typeface="Times New Roman" panose="02020603050405020304" pitchFamily="18" charset="0"/>
              </a:rPr>
              <a:t>3. </a:t>
            </a:r>
            <a:r>
              <a:rPr lang="en-US" sz="2400" dirty="0" err="1">
                <a:solidFill>
                  <a:schemeClr val="tx1"/>
                </a:solidFill>
                <a:latin typeface="Times New Roman" panose="02020603050405020304" pitchFamily="18" charset="0"/>
                <a:cs typeface="Times New Roman" panose="02020603050405020304" pitchFamily="18" charset="0"/>
              </a:rPr>
              <a:t>Cơ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thể</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thuần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chủng</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7D5E2B65-15F1-4DAD-95FC-64063596E639}"/>
              </a:ext>
            </a:extLst>
          </p:cNvPr>
          <p:cNvSpPr/>
          <p:nvPr/>
        </p:nvSpPr>
        <p:spPr>
          <a:xfrm>
            <a:off x="165808" y="2545060"/>
            <a:ext cx="2664296" cy="68975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tx1"/>
                </a:solidFill>
                <a:latin typeface="Times New Roman" panose="02020603050405020304" pitchFamily="18" charset="0"/>
                <a:cs typeface="Times New Roman" panose="02020603050405020304" pitchFamily="18" charset="0"/>
              </a:rPr>
              <a:t>4. </a:t>
            </a:r>
            <a:r>
              <a:rPr lang="en-US" sz="2400" dirty="0" err="1">
                <a:solidFill>
                  <a:schemeClr val="tx1"/>
                </a:solidFill>
                <a:latin typeface="Times New Roman" panose="02020603050405020304" pitchFamily="18" charset="0"/>
                <a:cs typeface="Times New Roman" panose="02020603050405020304" pitchFamily="18" charset="0"/>
              </a:rPr>
              <a:t>Cặp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tính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trạng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tương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phản</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C6A27679-D586-4BB4-A4D4-08E267A33C46}"/>
              </a:ext>
            </a:extLst>
          </p:cNvPr>
          <p:cNvSpPr/>
          <p:nvPr/>
        </p:nvSpPr>
        <p:spPr>
          <a:xfrm>
            <a:off x="165808" y="3266848"/>
            <a:ext cx="2664296" cy="5070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tx1"/>
                </a:solidFill>
                <a:latin typeface="Times New Roman" panose="02020603050405020304" pitchFamily="18" charset="0"/>
                <a:cs typeface="Times New Roman" panose="02020603050405020304" pitchFamily="18" charset="0"/>
              </a:rPr>
              <a:t>5. </a:t>
            </a:r>
            <a:r>
              <a:rPr lang="en-US" sz="2400" dirty="0" err="1">
                <a:solidFill>
                  <a:schemeClr val="tx1"/>
                </a:solidFill>
                <a:latin typeface="Times New Roman" panose="02020603050405020304" pitchFamily="18" charset="0"/>
                <a:cs typeface="Times New Roman" panose="02020603050405020304" pitchFamily="18" charset="0"/>
              </a:rPr>
              <a:t>Tính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trạng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trội</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C6651883-3CA0-461E-A902-85420AA364DA}"/>
              </a:ext>
            </a:extLst>
          </p:cNvPr>
          <p:cNvSpPr/>
          <p:nvPr/>
        </p:nvSpPr>
        <p:spPr>
          <a:xfrm>
            <a:off x="165808" y="3827247"/>
            <a:ext cx="2664296" cy="5196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tx1"/>
                </a:solidFill>
                <a:latin typeface="Times New Roman" panose="02020603050405020304" pitchFamily="18" charset="0"/>
                <a:cs typeface="Times New Roman" panose="02020603050405020304" pitchFamily="18" charset="0"/>
              </a:rPr>
              <a:t>6. </a:t>
            </a:r>
            <a:r>
              <a:rPr lang="en-US" sz="2400" dirty="0" err="1">
                <a:solidFill>
                  <a:schemeClr val="tx1"/>
                </a:solidFill>
                <a:latin typeface="Times New Roman" panose="02020603050405020304" pitchFamily="18" charset="0"/>
                <a:cs typeface="Times New Roman" panose="02020603050405020304" pitchFamily="18" charset="0"/>
              </a:rPr>
              <a:t>Tính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trạng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lặn</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8523E26E-CD50-440B-86FA-ED01BABA2A40}"/>
              </a:ext>
            </a:extLst>
          </p:cNvPr>
          <p:cNvSpPr/>
          <p:nvPr/>
        </p:nvSpPr>
        <p:spPr>
          <a:xfrm>
            <a:off x="186038" y="4376106"/>
            <a:ext cx="2664296" cy="6019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tx1"/>
                </a:solidFill>
                <a:latin typeface="Times New Roman" panose="02020603050405020304" pitchFamily="18" charset="0"/>
                <a:cs typeface="Times New Roman" panose="02020603050405020304" pitchFamily="18" charset="0"/>
              </a:rPr>
              <a:t>7. </a:t>
            </a:r>
            <a:r>
              <a:rPr lang="en-US" sz="2400" dirty="0" err="1">
                <a:solidFill>
                  <a:schemeClr val="tx1"/>
                </a:solidFill>
                <a:latin typeface="Times New Roman" panose="02020603050405020304" pitchFamily="18" charset="0"/>
                <a:cs typeface="Times New Roman" panose="02020603050405020304" pitchFamily="18" charset="0"/>
              </a:rPr>
              <a:t>Kiểu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hình</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BD2458B0-766B-4A42-9109-0DAFBCEE7EB9}"/>
              </a:ext>
            </a:extLst>
          </p:cNvPr>
          <p:cNvSpPr/>
          <p:nvPr/>
        </p:nvSpPr>
        <p:spPr>
          <a:xfrm>
            <a:off x="169761" y="4966202"/>
            <a:ext cx="2664296" cy="5363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tx1"/>
                </a:solidFill>
                <a:latin typeface="Times New Roman" panose="02020603050405020304" pitchFamily="18" charset="0"/>
                <a:cs typeface="Times New Roman" panose="02020603050405020304" pitchFamily="18" charset="0"/>
              </a:rPr>
              <a:t>8. </a:t>
            </a:r>
            <a:r>
              <a:rPr lang="en-US" sz="2400" dirty="0" err="1">
                <a:solidFill>
                  <a:schemeClr val="tx1"/>
                </a:solidFill>
                <a:latin typeface="Times New Roman" panose="02020603050405020304" pitchFamily="18" charset="0"/>
                <a:cs typeface="Times New Roman" panose="02020603050405020304" pitchFamily="18" charset="0"/>
              </a:rPr>
              <a:t>Kiểu</a:t>
            </a:r>
            <a:r>
              <a:rPr lang="en-US" sz="2400" dirty="0">
                <a:solidFill>
                  <a:schemeClr val="tx1"/>
                </a:solidFill>
                <a:latin typeface="Times New Roman" panose="02020603050405020304" pitchFamily="18" charset="0"/>
                <a:cs typeface="Times New Roman" panose="02020603050405020304" pitchFamily="18" charset="0"/>
              </a:rPr>
              <a:t> gene</a:t>
            </a:r>
          </a:p>
        </p:txBody>
      </p:sp>
      <p:sp>
        <p:nvSpPr>
          <p:cNvPr id="16" name="Rectangle 15">
            <a:extLst>
              <a:ext uri="{FF2B5EF4-FFF2-40B4-BE49-F238E27FC236}">
                <a16:creationId xmlns:a16="http://schemas.microsoft.com/office/drawing/2014/main" id="{830EAE57-88A5-4D4D-874E-513044DA7C7C}"/>
              </a:ext>
            </a:extLst>
          </p:cNvPr>
          <p:cNvSpPr/>
          <p:nvPr/>
        </p:nvSpPr>
        <p:spPr>
          <a:xfrm>
            <a:off x="168475" y="5526945"/>
            <a:ext cx="2675333" cy="53637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tx1"/>
                </a:solidFill>
                <a:latin typeface="Times New Roman" panose="02020603050405020304" pitchFamily="18" charset="0"/>
                <a:cs typeface="Times New Roman" panose="02020603050405020304" pitchFamily="18" charset="0"/>
              </a:rPr>
              <a:t>9. Allele</a:t>
            </a:r>
          </a:p>
        </p:txBody>
      </p:sp>
      <p:sp>
        <p:nvSpPr>
          <p:cNvPr id="17" name="Rectangle 16">
            <a:extLst>
              <a:ext uri="{FF2B5EF4-FFF2-40B4-BE49-F238E27FC236}">
                <a16:creationId xmlns:a16="http://schemas.microsoft.com/office/drawing/2014/main" id="{BD2C6124-5224-43DD-847A-E8553DC2CA8F}"/>
              </a:ext>
            </a:extLst>
          </p:cNvPr>
          <p:cNvSpPr/>
          <p:nvPr/>
        </p:nvSpPr>
        <p:spPr>
          <a:xfrm>
            <a:off x="170404" y="6087344"/>
            <a:ext cx="2695563" cy="5341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tx1"/>
                </a:solidFill>
                <a:latin typeface="Times New Roman" panose="02020603050405020304" pitchFamily="18" charset="0"/>
                <a:cs typeface="Times New Roman" panose="02020603050405020304" pitchFamily="18" charset="0"/>
              </a:rPr>
              <a:t>10. </a:t>
            </a:r>
            <a:r>
              <a:rPr lang="en-US" sz="2400" dirty="0" err="1">
                <a:solidFill>
                  <a:schemeClr val="tx1"/>
                </a:solidFill>
                <a:latin typeface="Times New Roman" panose="02020603050405020304" pitchFamily="18" charset="0"/>
                <a:cs typeface="Times New Roman" panose="02020603050405020304" pitchFamily="18" charset="0"/>
              </a:rPr>
              <a:t>Dòng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thuần</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A5036A66-97FE-4CCA-A613-B1B2D76D18CA}"/>
              </a:ext>
            </a:extLst>
          </p:cNvPr>
          <p:cNvSpPr/>
          <p:nvPr/>
        </p:nvSpPr>
        <p:spPr>
          <a:xfrm>
            <a:off x="2881577" y="578030"/>
            <a:ext cx="6258077" cy="42757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900" dirty="0">
                <a:solidFill>
                  <a:schemeClr val="tx1"/>
                </a:solidFill>
                <a:latin typeface="Times New Roman" panose="02020603050405020304" pitchFamily="18" charset="0"/>
                <a:cs typeface="Times New Roman" panose="02020603050405020304" pitchFamily="18" charset="0"/>
              </a:rPr>
              <a:t>a. Hai </a:t>
            </a:r>
            <a:r>
              <a:rPr lang="en-US" sz="1900" dirty="0" err="1">
                <a:solidFill>
                  <a:schemeClr val="tx1"/>
                </a:solidFill>
                <a:latin typeface="Times New Roman" panose="02020603050405020304" pitchFamily="18" charset="0"/>
                <a:cs typeface="Times New Roman" panose="02020603050405020304" pitchFamily="18" charset="0"/>
              </a:rPr>
              <a:t>trạng</a:t>
            </a:r>
            <a:r>
              <a:rPr lang="en-US" sz="1900" dirty="0">
                <a:solidFill>
                  <a:schemeClr val="tx1"/>
                </a:solidFill>
                <a:latin typeface="Times New Roman" panose="02020603050405020304" pitchFamily="18" charset="0"/>
                <a:cs typeface="Times New Roman" panose="02020603050405020304" pitchFamily="18" charset="0"/>
              </a:rPr>
              <a:t> </a:t>
            </a:r>
            <a:r>
              <a:rPr lang="en-US" sz="1900" dirty="0" err="1">
                <a:solidFill>
                  <a:schemeClr val="tx1"/>
                </a:solidFill>
                <a:latin typeface="Times New Roman" panose="02020603050405020304" pitchFamily="18" charset="0"/>
                <a:cs typeface="Times New Roman" panose="02020603050405020304" pitchFamily="18" charset="0"/>
              </a:rPr>
              <a:t>thái</a:t>
            </a:r>
            <a:r>
              <a:rPr lang="en-US" sz="1900" dirty="0">
                <a:solidFill>
                  <a:schemeClr val="tx1"/>
                </a:solidFill>
                <a:latin typeface="Times New Roman" panose="02020603050405020304" pitchFamily="18" charset="0"/>
                <a:cs typeface="Times New Roman" panose="02020603050405020304" pitchFamily="18" charset="0"/>
              </a:rPr>
              <a:t> </a:t>
            </a:r>
            <a:r>
              <a:rPr lang="en-US" sz="1900" dirty="0" err="1">
                <a:solidFill>
                  <a:schemeClr val="tx1"/>
                </a:solidFill>
                <a:latin typeface="Times New Roman" panose="02020603050405020304" pitchFamily="18" charset="0"/>
                <a:cs typeface="Times New Roman" panose="02020603050405020304" pitchFamily="18" charset="0"/>
              </a:rPr>
              <a:t>biểu</a:t>
            </a:r>
            <a:r>
              <a:rPr lang="en-US" sz="1900" dirty="0">
                <a:solidFill>
                  <a:schemeClr val="tx1"/>
                </a:solidFill>
                <a:latin typeface="Times New Roman" panose="02020603050405020304" pitchFamily="18" charset="0"/>
                <a:cs typeface="Times New Roman" panose="02020603050405020304" pitchFamily="18" charset="0"/>
              </a:rPr>
              <a:t> </a:t>
            </a:r>
            <a:r>
              <a:rPr lang="en-US" sz="1900" dirty="0" err="1">
                <a:solidFill>
                  <a:schemeClr val="tx1"/>
                </a:solidFill>
                <a:latin typeface="Times New Roman" panose="02020603050405020304" pitchFamily="18" charset="0"/>
                <a:cs typeface="Times New Roman" panose="02020603050405020304" pitchFamily="18" charset="0"/>
              </a:rPr>
              <a:t>hiện</a:t>
            </a:r>
            <a:r>
              <a:rPr lang="en-US" sz="1900" dirty="0">
                <a:solidFill>
                  <a:schemeClr val="tx1"/>
                </a:solidFill>
                <a:latin typeface="Times New Roman" panose="02020603050405020304" pitchFamily="18" charset="0"/>
                <a:cs typeface="Times New Roman" panose="02020603050405020304" pitchFamily="18" charset="0"/>
              </a:rPr>
              <a:t> </a:t>
            </a:r>
            <a:r>
              <a:rPr lang="en-US" sz="1900" dirty="0" err="1">
                <a:solidFill>
                  <a:schemeClr val="tx1"/>
                </a:solidFill>
                <a:latin typeface="Times New Roman" panose="02020603050405020304" pitchFamily="18" charset="0"/>
                <a:cs typeface="Times New Roman" panose="02020603050405020304" pitchFamily="18" charset="0"/>
              </a:rPr>
              <a:t>khác</a:t>
            </a:r>
            <a:r>
              <a:rPr lang="en-US" sz="1900" dirty="0">
                <a:solidFill>
                  <a:schemeClr val="tx1"/>
                </a:solidFill>
                <a:latin typeface="Times New Roman" panose="02020603050405020304" pitchFamily="18" charset="0"/>
                <a:cs typeface="Times New Roman" panose="02020603050405020304" pitchFamily="18" charset="0"/>
              </a:rPr>
              <a:t> </a:t>
            </a:r>
            <a:r>
              <a:rPr lang="en-US" sz="1900" dirty="0" err="1">
                <a:solidFill>
                  <a:schemeClr val="tx1"/>
                </a:solidFill>
                <a:latin typeface="Times New Roman" panose="02020603050405020304" pitchFamily="18" charset="0"/>
                <a:cs typeface="Times New Roman" panose="02020603050405020304" pitchFamily="18" charset="0"/>
              </a:rPr>
              <a:t>nhau</a:t>
            </a:r>
            <a:r>
              <a:rPr lang="en-US" sz="1900" dirty="0">
                <a:solidFill>
                  <a:schemeClr val="tx1"/>
                </a:solidFill>
                <a:latin typeface="Times New Roman" panose="02020603050405020304" pitchFamily="18" charset="0"/>
                <a:cs typeface="Times New Roman" panose="02020603050405020304" pitchFamily="18" charset="0"/>
              </a:rPr>
              <a:t> </a:t>
            </a:r>
            <a:r>
              <a:rPr lang="en-US" sz="1900" dirty="0" err="1">
                <a:solidFill>
                  <a:schemeClr val="tx1"/>
                </a:solidFill>
                <a:latin typeface="Times New Roman" panose="02020603050405020304" pitchFamily="18" charset="0"/>
                <a:cs typeface="Times New Roman" panose="02020603050405020304" pitchFamily="18" charset="0"/>
              </a:rPr>
              <a:t>của</a:t>
            </a:r>
            <a:r>
              <a:rPr lang="en-US" sz="1900" dirty="0">
                <a:solidFill>
                  <a:schemeClr val="tx1"/>
                </a:solidFill>
                <a:latin typeface="Times New Roman" panose="02020603050405020304" pitchFamily="18" charset="0"/>
                <a:cs typeface="Times New Roman" panose="02020603050405020304" pitchFamily="18" charset="0"/>
              </a:rPr>
              <a:t> </a:t>
            </a:r>
            <a:r>
              <a:rPr lang="en-US" sz="1900" dirty="0" err="1">
                <a:solidFill>
                  <a:schemeClr val="tx1"/>
                </a:solidFill>
                <a:latin typeface="Times New Roman" panose="02020603050405020304" pitchFamily="18" charset="0"/>
                <a:cs typeface="Times New Roman" panose="02020603050405020304" pitchFamily="18" charset="0"/>
              </a:rPr>
              <a:t>cùng</a:t>
            </a:r>
            <a:r>
              <a:rPr lang="en-US" sz="1900" dirty="0">
                <a:solidFill>
                  <a:schemeClr val="tx1"/>
                </a:solidFill>
                <a:latin typeface="Times New Roman" panose="02020603050405020304" pitchFamily="18" charset="0"/>
                <a:cs typeface="Times New Roman" panose="02020603050405020304" pitchFamily="18" charset="0"/>
              </a:rPr>
              <a:t> </a:t>
            </a:r>
            <a:r>
              <a:rPr lang="en-US" sz="1900" dirty="0" err="1">
                <a:solidFill>
                  <a:schemeClr val="tx1"/>
                </a:solidFill>
                <a:latin typeface="Times New Roman" panose="02020603050405020304" pitchFamily="18" charset="0"/>
                <a:cs typeface="Times New Roman" panose="02020603050405020304" pitchFamily="18" charset="0"/>
              </a:rPr>
              <a:t>một</a:t>
            </a:r>
            <a:r>
              <a:rPr lang="en-US" sz="1900" dirty="0">
                <a:solidFill>
                  <a:schemeClr val="tx1"/>
                </a:solidFill>
                <a:latin typeface="Times New Roman" panose="02020603050405020304" pitchFamily="18" charset="0"/>
                <a:cs typeface="Times New Roman" panose="02020603050405020304" pitchFamily="18" charset="0"/>
              </a:rPr>
              <a:t> </a:t>
            </a:r>
            <a:r>
              <a:rPr lang="en-US" sz="1900" dirty="0" err="1">
                <a:solidFill>
                  <a:schemeClr val="tx1"/>
                </a:solidFill>
                <a:latin typeface="Times New Roman" panose="02020603050405020304" pitchFamily="18" charset="0"/>
                <a:cs typeface="Times New Roman" panose="02020603050405020304" pitchFamily="18" charset="0"/>
              </a:rPr>
              <a:t>tính</a:t>
            </a:r>
            <a:r>
              <a:rPr lang="en-US" sz="1900" dirty="0">
                <a:solidFill>
                  <a:schemeClr val="tx1"/>
                </a:solidFill>
                <a:latin typeface="Times New Roman" panose="02020603050405020304" pitchFamily="18" charset="0"/>
                <a:cs typeface="Times New Roman" panose="02020603050405020304" pitchFamily="18" charset="0"/>
              </a:rPr>
              <a:t> </a:t>
            </a:r>
            <a:r>
              <a:rPr lang="en-US" sz="1900" dirty="0" err="1">
                <a:solidFill>
                  <a:schemeClr val="tx1"/>
                </a:solidFill>
                <a:latin typeface="Times New Roman" panose="02020603050405020304" pitchFamily="18" charset="0"/>
                <a:cs typeface="Times New Roman" panose="02020603050405020304" pitchFamily="18" charset="0"/>
              </a:rPr>
              <a:t>trạng</a:t>
            </a:r>
            <a:endParaRPr lang="en-US" sz="1900" dirty="0">
              <a:solidFill>
                <a:schemeClr val="tx1"/>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E28EB1AC-ED27-4570-B5A2-5E64BE62D6E5}"/>
              </a:ext>
            </a:extLst>
          </p:cNvPr>
          <p:cNvSpPr/>
          <p:nvPr/>
        </p:nvSpPr>
        <p:spPr>
          <a:xfrm>
            <a:off x="2907445" y="986346"/>
            <a:ext cx="6258077" cy="40107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chemeClr val="tx1"/>
                </a:solidFill>
                <a:latin typeface="Times New Roman" panose="02020603050405020304" pitchFamily="18" charset="0"/>
                <a:cs typeface="Times New Roman" panose="02020603050405020304" pitchFamily="18" charset="0"/>
              </a:rPr>
              <a:t>b. </a:t>
            </a:r>
            <a:r>
              <a:rPr lang="en-US" sz="2000" dirty="0" err="1">
                <a:solidFill>
                  <a:schemeClr val="tx1"/>
                </a:solidFill>
                <a:latin typeface="Times New Roman" panose="02020603050405020304" pitchFamily="18" charset="0"/>
                <a:cs typeface="Times New Roman" panose="02020603050405020304" pitchFamily="18" charset="0"/>
              </a:rPr>
              <a:t>Tổ</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hợp</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các</a:t>
            </a:r>
            <a:r>
              <a:rPr lang="en-US" sz="2000" dirty="0">
                <a:solidFill>
                  <a:schemeClr val="tx1"/>
                </a:solidFill>
                <a:latin typeface="Times New Roman" panose="02020603050405020304" pitchFamily="18" charset="0"/>
                <a:cs typeface="Times New Roman" panose="02020603050405020304" pitchFamily="18" charset="0"/>
              </a:rPr>
              <a:t> gene </a:t>
            </a:r>
            <a:r>
              <a:rPr lang="en-US" sz="2000" dirty="0" err="1">
                <a:solidFill>
                  <a:schemeClr val="tx1"/>
                </a:solidFill>
                <a:latin typeface="Times New Roman" panose="02020603050405020304" pitchFamily="18" charset="0"/>
                <a:cs typeface="Times New Roman" panose="02020603050405020304" pitchFamily="18" charset="0"/>
              </a:rPr>
              <a:t>quy</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định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kiểu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hình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cơ</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thể</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CEB1643A-D589-40C2-B354-C5C407071D66}"/>
              </a:ext>
            </a:extLst>
          </p:cNvPr>
          <p:cNvSpPr/>
          <p:nvPr/>
        </p:nvSpPr>
        <p:spPr>
          <a:xfrm>
            <a:off x="2887743" y="1426739"/>
            <a:ext cx="6258077" cy="39622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chemeClr val="tx1"/>
                </a:solidFill>
                <a:latin typeface="Times New Roman" panose="02020603050405020304" pitchFamily="18" charset="0"/>
                <a:cs typeface="Times New Roman" panose="02020603050405020304" pitchFamily="18" charset="0"/>
              </a:rPr>
              <a:t>c. </a:t>
            </a:r>
            <a:r>
              <a:rPr lang="en-US" sz="2000" dirty="0" err="1">
                <a:solidFill>
                  <a:schemeClr val="tx1"/>
                </a:solidFill>
                <a:latin typeface="Times New Roman" panose="02020603050405020304" pitchFamily="18" charset="0"/>
                <a:cs typeface="Times New Roman" panose="02020603050405020304" pitchFamily="18" charset="0"/>
              </a:rPr>
              <a:t>Nhân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tố</a:t>
            </a:r>
            <a:r>
              <a:rPr lang="en-US" sz="2000" dirty="0">
                <a:solidFill>
                  <a:schemeClr val="tx1"/>
                </a:solidFill>
                <a:latin typeface="Times New Roman" panose="02020603050405020304" pitchFamily="18" charset="0"/>
                <a:cs typeface="Times New Roman" panose="02020603050405020304" pitchFamily="18" charset="0"/>
              </a:rPr>
              <a:t> qui </a:t>
            </a:r>
            <a:r>
              <a:rPr lang="en-US" sz="2000" dirty="0" err="1">
                <a:solidFill>
                  <a:schemeClr val="tx1"/>
                </a:solidFill>
                <a:latin typeface="Times New Roman" panose="02020603050405020304" pitchFamily="18" charset="0"/>
                <a:cs typeface="Times New Roman" panose="02020603050405020304" pitchFamily="18" charset="0"/>
              </a:rPr>
              <a:t>định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tính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trạng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sinh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vật</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AB494529-11E7-44F0-95BE-68DC8ACFA0CB}"/>
              </a:ext>
            </a:extLst>
          </p:cNvPr>
          <p:cNvSpPr/>
          <p:nvPr/>
        </p:nvSpPr>
        <p:spPr>
          <a:xfrm>
            <a:off x="2903806" y="1837354"/>
            <a:ext cx="6275602" cy="43615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chemeClr val="tx1"/>
                </a:solidFill>
                <a:latin typeface="Times New Roman" panose="02020603050405020304" pitchFamily="18" charset="0"/>
                <a:cs typeface="Times New Roman" panose="02020603050405020304" pitchFamily="18" charset="0"/>
              </a:rPr>
              <a:t>d. </a:t>
            </a:r>
            <a:r>
              <a:rPr lang="en-US" sz="2000" dirty="0" err="1">
                <a:solidFill>
                  <a:schemeClr val="tx1"/>
                </a:solidFill>
                <a:latin typeface="Times New Roman" panose="02020603050405020304" pitchFamily="18" charset="0"/>
                <a:cs typeface="Times New Roman" panose="02020603050405020304" pitchFamily="18" charset="0"/>
              </a:rPr>
              <a:t>Đặc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điểm</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hình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thái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cấu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tạo</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sinh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lí</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cơ</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thể</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F1AC62A5-C5A6-4C40-9323-9C2DCBC3A511}"/>
              </a:ext>
            </a:extLst>
          </p:cNvPr>
          <p:cNvSpPr/>
          <p:nvPr/>
        </p:nvSpPr>
        <p:spPr>
          <a:xfrm>
            <a:off x="401109" y="150871"/>
            <a:ext cx="1530360" cy="4666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002060"/>
                </a:solidFill>
                <a:latin typeface="Times New Roman" panose="02020603050405020304" pitchFamily="18" charset="0"/>
                <a:cs typeface="Times New Roman" panose="02020603050405020304" pitchFamily="18" charset="0"/>
              </a:rPr>
              <a:t>CỘT A</a:t>
            </a:r>
          </a:p>
        </p:txBody>
      </p:sp>
      <p:sp>
        <p:nvSpPr>
          <p:cNvPr id="25" name="Rectangle 24">
            <a:extLst>
              <a:ext uri="{FF2B5EF4-FFF2-40B4-BE49-F238E27FC236}">
                <a16:creationId xmlns:a16="http://schemas.microsoft.com/office/drawing/2014/main" id="{57B47FDD-F869-4D81-AFE3-80C2FE2B867E}"/>
              </a:ext>
            </a:extLst>
          </p:cNvPr>
          <p:cNvSpPr/>
          <p:nvPr/>
        </p:nvSpPr>
        <p:spPr>
          <a:xfrm>
            <a:off x="2889512" y="2317257"/>
            <a:ext cx="6262858" cy="65769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chemeClr val="tx1"/>
                </a:solidFill>
                <a:latin typeface="Times New Roman" panose="02020603050405020304" pitchFamily="18" charset="0"/>
                <a:cs typeface="Times New Roman" panose="02020603050405020304" pitchFamily="18" charset="0"/>
              </a:rPr>
              <a:t>e. </a:t>
            </a:r>
            <a:r>
              <a:rPr lang="en-US" sz="2000" dirty="0" err="1">
                <a:solidFill>
                  <a:schemeClr val="tx1"/>
                </a:solidFill>
                <a:latin typeface="Times New Roman" panose="02020603050405020304" pitchFamily="18" charset="0"/>
                <a:cs typeface="Times New Roman" panose="02020603050405020304" pitchFamily="18" charset="0"/>
              </a:rPr>
              <a:t>Là</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tổ</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hợp</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các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tính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trạng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cơ</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thể</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được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biểu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hiện</a:t>
            </a:r>
            <a:r>
              <a:rPr lang="en-US" sz="2000" dirty="0">
                <a:solidFill>
                  <a:schemeClr val="tx1"/>
                </a:solidFill>
                <a:latin typeface="Times New Roman" panose="02020603050405020304" pitchFamily="18" charset="0"/>
                <a:cs typeface="Times New Roman" panose="02020603050405020304" pitchFamily="18" charset="0"/>
              </a:rPr>
              <a:t> ra </a:t>
            </a:r>
            <a:r>
              <a:rPr lang="en-US" sz="2000" dirty="0" err="1">
                <a:solidFill>
                  <a:schemeClr val="tx1"/>
                </a:solidFill>
                <a:latin typeface="Times New Roman" panose="02020603050405020304" pitchFamily="18" charset="0"/>
                <a:cs typeface="Times New Roman" panose="02020603050405020304" pitchFamily="18" charset="0"/>
              </a:rPr>
              <a:t>bên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ngoài</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2B9A55AC-6BF3-4526-9702-2526BB1BCA5C}"/>
              </a:ext>
            </a:extLst>
          </p:cNvPr>
          <p:cNvSpPr/>
          <p:nvPr/>
        </p:nvSpPr>
        <p:spPr>
          <a:xfrm>
            <a:off x="2878089" y="2966488"/>
            <a:ext cx="6282144" cy="65769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chemeClr val="tx1"/>
                </a:solidFill>
                <a:latin typeface="Times New Roman" panose="02020603050405020304" pitchFamily="18" charset="0"/>
                <a:cs typeface="Times New Roman" panose="02020603050405020304" pitchFamily="18" charset="0"/>
              </a:rPr>
              <a:t>f. </a:t>
            </a:r>
            <a:r>
              <a:rPr lang="en-US" sz="2000" dirty="0" err="1">
                <a:solidFill>
                  <a:schemeClr val="tx1"/>
                </a:solidFill>
                <a:latin typeface="Times New Roman" panose="02020603050405020304" pitchFamily="18" charset="0"/>
                <a:cs typeface="Times New Roman" panose="02020603050405020304" pitchFamily="18" charset="0"/>
              </a:rPr>
              <a:t>Dòng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có</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các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thế</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hệ</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sau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đồng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nhất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với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nhau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và</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với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bố</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mẹ</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về</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một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vài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tính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trạng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nào</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đó</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id="{62A89563-AD5E-43C0-872A-A0405DE4562A}"/>
              </a:ext>
            </a:extLst>
          </p:cNvPr>
          <p:cNvSpPr/>
          <p:nvPr/>
        </p:nvSpPr>
        <p:spPr>
          <a:xfrm>
            <a:off x="2905142" y="3625902"/>
            <a:ext cx="6282144" cy="100773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chemeClr val="tx1"/>
                </a:solidFill>
                <a:latin typeface="Times New Roman" panose="02020603050405020304" pitchFamily="18" charset="0"/>
                <a:cs typeface="Times New Roman" panose="02020603050405020304" pitchFamily="18" charset="0"/>
              </a:rPr>
              <a:t>g. </a:t>
            </a:r>
            <a:r>
              <a:rPr lang="en-US" sz="2000" dirty="0" err="1">
                <a:solidFill>
                  <a:schemeClr val="tx1"/>
                </a:solidFill>
                <a:latin typeface="Times New Roman" panose="02020603050405020304" pitchFamily="18" charset="0"/>
                <a:cs typeface="Times New Roman" panose="02020603050405020304" pitchFamily="18" charset="0"/>
              </a:rPr>
              <a:t>Cơ</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thể</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có</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đặc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tính</a:t>
            </a:r>
            <a:r>
              <a:rPr lang="en-US" sz="2000" dirty="0">
                <a:solidFill>
                  <a:schemeClr val="tx1"/>
                </a:solidFill>
                <a:latin typeface="Times New Roman" panose="02020603050405020304" pitchFamily="18" charset="0"/>
                <a:cs typeface="Times New Roman" panose="02020603050405020304" pitchFamily="18" charset="0"/>
              </a:rPr>
              <a:t> di </a:t>
            </a:r>
            <a:r>
              <a:rPr lang="en-US" sz="2000" dirty="0" err="1">
                <a:solidFill>
                  <a:schemeClr val="tx1"/>
                </a:solidFill>
                <a:latin typeface="Times New Roman" panose="02020603050405020304" pitchFamily="18" charset="0"/>
                <a:cs typeface="Times New Roman" panose="02020603050405020304" pitchFamily="18" charset="0"/>
              </a:rPr>
              <a:t>truyền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đồng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nhất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và</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ổn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định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về</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một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tính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trạng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nào</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đó</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các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thế</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hệ</a:t>
            </a:r>
            <a:r>
              <a:rPr lang="en-US" sz="2000" dirty="0">
                <a:solidFill>
                  <a:schemeClr val="tx1"/>
                </a:solidFill>
                <a:latin typeface="Times New Roman" panose="02020603050405020304" pitchFamily="18" charset="0"/>
                <a:cs typeface="Times New Roman" panose="02020603050405020304" pitchFamily="18" charset="0"/>
              </a:rPr>
              <a:t> con </a:t>
            </a:r>
            <a:r>
              <a:rPr lang="en-US" sz="2000" dirty="0" err="1">
                <a:solidFill>
                  <a:schemeClr val="tx1"/>
                </a:solidFill>
                <a:latin typeface="Times New Roman" panose="02020603050405020304" pitchFamily="18" charset="0"/>
                <a:cs typeface="Times New Roman" panose="02020603050405020304" pitchFamily="18" charset="0"/>
              </a:rPr>
              <a:t>cái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sinh</a:t>
            </a:r>
            <a:r>
              <a:rPr lang="en-US" sz="2000" dirty="0">
                <a:solidFill>
                  <a:schemeClr val="tx1"/>
                </a:solidFill>
                <a:latin typeface="Times New Roman" panose="02020603050405020304" pitchFamily="18" charset="0"/>
                <a:cs typeface="Times New Roman" panose="02020603050405020304" pitchFamily="18" charset="0"/>
              </a:rPr>
              <a:t> ra </a:t>
            </a:r>
            <a:r>
              <a:rPr lang="en-US" sz="2000" dirty="0" err="1">
                <a:solidFill>
                  <a:schemeClr val="tx1"/>
                </a:solidFill>
                <a:latin typeface="Times New Roman" panose="02020603050405020304" pitchFamily="18" charset="0"/>
                <a:cs typeface="Times New Roman" panose="02020603050405020304" pitchFamily="18" charset="0"/>
              </a:rPr>
              <a:t>giống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nhau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và</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giống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với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thế</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hệ</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trước</a:t>
            </a:r>
            <a:r>
              <a:rPr lang="en-US" sz="2000" dirty="0">
                <a:solidFill>
                  <a:schemeClr val="tx1"/>
                </a:solidFill>
                <a:latin typeface="Times New Roman" panose="02020603050405020304" pitchFamily="18" charset="0"/>
                <a:cs typeface="Times New Roman" panose="02020603050405020304" pitchFamily="18" charset="0"/>
              </a:rPr>
              <a:t> ( </a:t>
            </a:r>
            <a:r>
              <a:rPr lang="en-US" sz="2000" dirty="0" err="1">
                <a:solidFill>
                  <a:schemeClr val="tx1"/>
                </a:solidFill>
                <a:latin typeface="Times New Roman" panose="02020603050405020304" pitchFamily="18" charset="0"/>
                <a:cs typeface="Times New Roman" panose="02020603050405020304" pitchFamily="18" charset="0"/>
              </a:rPr>
              <a:t>không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phân</a:t>
            </a:r>
            <a:r>
              <a:rPr lang="en-US" sz="2000" dirty="0">
                <a:solidFill>
                  <a:schemeClr val="tx1"/>
                </a:solidFill>
                <a:latin typeface="Times New Roman" panose="02020603050405020304" pitchFamily="18" charset="0"/>
                <a:cs typeface="Times New Roman" panose="02020603050405020304" pitchFamily="18" charset="0"/>
              </a:rPr>
              <a:t> li </a:t>
            </a:r>
            <a:r>
              <a:rPr lang="en-US" sz="2000" dirty="0" err="1">
                <a:solidFill>
                  <a:schemeClr val="tx1"/>
                </a:solidFill>
                <a:latin typeface="Times New Roman" panose="02020603050405020304" pitchFamily="18" charset="0"/>
                <a:cs typeface="Times New Roman" panose="02020603050405020304" pitchFamily="18" charset="0"/>
              </a:rPr>
              <a:t>kiểu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hình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kiểu</a:t>
            </a:r>
            <a:r>
              <a:rPr lang="en-US" sz="2000" dirty="0">
                <a:solidFill>
                  <a:schemeClr val="tx1"/>
                </a:solidFill>
                <a:latin typeface="Times New Roman" panose="02020603050405020304" pitchFamily="18" charset="0"/>
                <a:cs typeface="Times New Roman" panose="02020603050405020304" pitchFamily="18" charset="0"/>
              </a:rPr>
              <a:t> gene)</a:t>
            </a:r>
          </a:p>
        </p:txBody>
      </p:sp>
      <p:sp>
        <p:nvSpPr>
          <p:cNvPr id="28" name="Rectangle 27">
            <a:extLst>
              <a:ext uri="{FF2B5EF4-FFF2-40B4-BE49-F238E27FC236}">
                <a16:creationId xmlns:a16="http://schemas.microsoft.com/office/drawing/2014/main" id="{24B625C2-2E47-40F5-BCF7-13AEE9712E2E}"/>
              </a:ext>
            </a:extLst>
          </p:cNvPr>
          <p:cNvSpPr/>
          <p:nvPr/>
        </p:nvSpPr>
        <p:spPr>
          <a:xfrm>
            <a:off x="2889514" y="4633680"/>
            <a:ext cx="6282144" cy="43638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chemeClr val="tx1"/>
                </a:solidFill>
                <a:latin typeface="Times New Roman" panose="02020603050405020304" pitchFamily="18" charset="0"/>
                <a:cs typeface="Times New Roman" panose="02020603050405020304" pitchFamily="18" charset="0"/>
              </a:rPr>
              <a:t>h. </a:t>
            </a:r>
            <a:r>
              <a:rPr lang="en-US" sz="2000" dirty="0" err="1">
                <a:solidFill>
                  <a:schemeClr val="tx1"/>
                </a:solidFill>
                <a:latin typeface="Times New Roman" panose="02020603050405020304" pitchFamily="18" charset="0"/>
                <a:cs typeface="Times New Roman" panose="02020603050405020304" pitchFamily="18" charset="0"/>
              </a:rPr>
              <a:t>Tính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trạng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biểu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hiện</a:t>
            </a:r>
            <a:r>
              <a:rPr lang="en-US" sz="2000" dirty="0">
                <a:solidFill>
                  <a:schemeClr val="tx1"/>
                </a:solidFill>
                <a:latin typeface="Times New Roman" panose="02020603050405020304" pitchFamily="18" charset="0"/>
                <a:cs typeface="Times New Roman" panose="02020603050405020304" pitchFamily="18" charset="0"/>
              </a:rPr>
              <a:t> ở F</a:t>
            </a:r>
            <a:r>
              <a:rPr lang="en-US" sz="2000" baseline="-25000" dirty="0">
                <a:solidFill>
                  <a:schemeClr val="tx1"/>
                </a:solidFill>
                <a:latin typeface="Times New Roman" panose="02020603050405020304" pitchFamily="18" charset="0"/>
                <a:cs typeface="Times New Roman" panose="02020603050405020304" pitchFamily="18" charset="0"/>
              </a:rPr>
              <a:t>1</a:t>
            </a:r>
          </a:p>
        </p:txBody>
      </p:sp>
      <p:sp>
        <p:nvSpPr>
          <p:cNvPr id="29" name="Rectangle 28">
            <a:extLst>
              <a:ext uri="{FF2B5EF4-FFF2-40B4-BE49-F238E27FC236}">
                <a16:creationId xmlns:a16="http://schemas.microsoft.com/office/drawing/2014/main" id="{A66C72DC-7C3F-42BF-8442-A6B3133557DA}"/>
              </a:ext>
            </a:extLst>
          </p:cNvPr>
          <p:cNvSpPr/>
          <p:nvPr/>
        </p:nvSpPr>
        <p:spPr>
          <a:xfrm>
            <a:off x="2890064" y="5075561"/>
            <a:ext cx="6282144" cy="65769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err="1">
                <a:solidFill>
                  <a:schemeClr val="tx1"/>
                </a:solidFill>
                <a:latin typeface="Times New Roman" panose="02020603050405020304" pitchFamily="18" charset="0"/>
                <a:cs typeface="Times New Roman" panose="02020603050405020304" pitchFamily="18" charset="0"/>
              </a:rPr>
              <a:t>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Các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trạng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thái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khác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nhau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cùng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một</a:t>
            </a:r>
            <a:r>
              <a:rPr lang="en-US" sz="2000" dirty="0">
                <a:solidFill>
                  <a:schemeClr val="tx1"/>
                </a:solidFill>
                <a:latin typeface="Times New Roman" panose="02020603050405020304" pitchFamily="18" charset="0"/>
                <a:cs typeface="Times New Roman" panose="02020603050405020304" pitchFamily="18" charset="0"/>
              </a:rPr>
              <a:t> gene</a:t>
            </a:r>
          </a:p>
        </p:txBody>
      </p:sp>
      <p:sp>
        <p:nvSpPr>
          <p:cNvPr id="30" name="Rectangle 29">
            <a:extLst>
              <a:ext uri="{FF2B5EF4-FFF2-40B4-BE49-F238E27FC236}">
                <a16:creationId xmlns:a16="http://schemas.microsoft.com/office/drawing/2014/main" id="{A1CEB2EE-3B6C-4880-A70A-2366B518EAA8}"/>
              </a:ext>
            </a:extLst>
          </p:cNvPr>
          <p:cNvSpPr/>
          <p:nvPr/>
        </p:nvSpPr>
        <p:spPr>
          <a:xfrm>
            <a:off x="5242415" y="92505"/>
            <a:ext cx="1530360" cy="4666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002060"/>
                </a:solidFill>
                <a:latin typeface="Times New Roman" panose="02020603050405020304" pitchFamily="18" charset="0"/>
                <a:cs typeface="Times New Roman" panose="02020603050405020304" pitchFamily="18" charset="0"/>
              </a:rPr>
              <a:t>CỘT B</a:t>
            </a:r>
          </a:p>
        </p:txBody>
      </p:sp>
      <p:sp>
        <p:nvSpPr>
          <p:cNvPr id="31" name="Rectangle 30">
            <a:extLst>
              <a:ext uri="{FF2B5EF4-FFF2-40B4-BE49-F238E27FC236}">
                <a16:creationId xmlns:a16="http://schemas.microsoft.com/office/drawing/2014/main" id="{79005A55-7E0F-49AC-A9CC-FE25877A8E1D}"/>
              </a:ext>
            </a:extLst>
          </p:cNvPr>
          <p:cNvSpPr/>
          <p:nvPr/>
        </p:nvSpPr>
        <p:spPr>
          <a:xfrm>
            <a:off x="2875685" y="5736557"/>
            <a:ext cx="6282144" cy="108682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chemeClr val="tx1"/>
                </a:solidFill>
                <a:latin typeface="Times New Roman" panose="02020603050405020304" pitchFamily="18" charset="0"/>
                <a:cs typeface="Times New Roman" panose="02020603050405020304" pitchFamily="18" charset="0"/>
              </a:rPr>
              <a:t>k. </a:t>
            </a:r>
            <a:r>
              <a:rPr lang="en-US" sz="2000" dirty="0" err="1">
                <a:solidFill>
                  <a:schemeClr val="tx1"/>
                </a:solidFill>
                <a:latin typeface="Times New Roman" panose="02020603050405020304" pitchFamily="18" charset="0"/>
                <a:cs typeface="Times New Roman" panose="02020603050405020304" pitchFamily="18" charset="0"/>
              </a:rPr>
              <a:t>Tính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trạng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được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biểu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hiện</a:t>
            </a:r>
            <a:r>
              <a:rPr lang="en-US" sz="2000" dirty="0">
                <a:solidFill>
                  <a:schemeClr val="tx1"/>
                </a:solidFill>
                <a:latin typeface="Times New Roman" panose="02020603050405020304" pitchFamily="18" charset="0"/>
                <a:cs typeface="Times New Roman" panose="02020603050405020304" pitchFamily="18" charset="0"/>
              </a:rPr>
              <a:t> ở F1 </a:t>
            </a:r>
            <a:r>
              <a:rPr lang="en-US" sz="2000" dirty="0" err="1">
                <a:solidFill>
                  <a:schemeClr val="tx1"/>
                </a:solidFill>
                <a:latin typeface="Times New Roman" panose="02020603050405020304" pitchFamily="18" charset="0"/>
                <a:cs typeface="Times New Roman" panose="02020603050405020304" pitchFamily="18" charset="0"/>
              </a:rPr>
              <a:t>mà</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chỉ</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được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biểu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hiện</a:t>
            </a:r>
            <a:r>
              <a:rPr lang="en-US" sz="2000" dirty="0">
                <a:solidFill>
                  <a:schemeClr val="tx1"/>
                </a:solidFill>
                <a:latin typeface="Times New Roman" panose="02020603050405020304" pitchFamily="18" charset="0"/>
                <a:cs typeface="Times New Roman" panose="02020603050405020304" pitchFamily="18" charset="0"/>
              </a:rPr>
              <a:t> ở F2 </a:t>
            </a:r>
            <a:r>
              <a:rPr lang="en-US" sz="2000" dirty="0" err="1">
                <a:solidFill>
                  <a:schemeClr val="tx1"/>
                </a:solidFill>
                <a:latin typeface="Times New Roman" panose="02020603050405020304" pitchFamily="18" charset="0"/>
                <a:cs typeface="Times New Roman" panose="02020603050405020304" pitchFamily="18" charset="0"/>
              </a:rPr>
              <a:t>trong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thí</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nghiệm</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lai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một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cặp</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tính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trạng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Mendel</a:t>
            </a:r>
          </a:p>
        </p:txBody>
      </p:sp>
    </p:spTree>
    <p:extLst>
      <p:ext uri="{BB962C8B-B14F-4D97-AF65-F5344CB8AC3E}">
        <p14:creationId xmlns:p14="http://schemas.microsoft.com/office/powerpoint/2010/main" val="393742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4"/>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26"/>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29"/>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FFD820-FBBB-4148-A803-CC87F921A5B0}"/>
              </a:ext>
            </a:extLst>
          </p:cNvPr>
          <p:cNvSpPr/>
          <p:nvPr/>
        </p:nvSpPr>
        <p:spPr>
          <a:xfrm>
            <a:off x="321373" y="1412776"/>
            <a:ext cx="2210546" cy="53853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1.Tính </a:t>
            </a:r>
            <a:r>
              <a:rPr lang="en-US" sz="2800" dirty="0" err="1">
                <a:solidFill>
                  <a:schemeClr val="tx1"/>
                </a:solidFill>
                <a:latin typeface="Times New Roman" panose="02020603050405020304" pitchFamily="18" charset="0"/>
                <a:cs typeface="Times New Roman" panose="02020603050405020304" pitchFamily="18" charset="0"/>
              </a:rPr>
              <a:t>trạng</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5" name="Rectangle 3">
            <a:extLst>
              <a:ext uri="{FF2B5EF4-FFF2-40B4-BE49-F238E27FC236}">
                <a16:creationId xmlns:a16="http://schemas.microsoft.com/office/drawing/2014/main" id="{1BC657DE-C689-4D3D-806F-B9421AA3BA13}"/>
              </a:ext>
            </a:extLst>
          </p:cNvPr>
          <p:cNvSpPr txBox="1">
            <a:spLocks noChangeArrowheads="1"/>
          </p:cNvSpPr>
          <p:nvPr/>
        </p:nvSpPr>
        <p:spPr bwMode="auto">
          <a:xfrm>
            <a:off x="257706" y="116633"/>
            <a:ext cx="8628588"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just" eaLnBrk="1" hangingPunct="1">
              <a:buFontTx/>
              <a:buNone/>
            </a:pPr>
            <a:r>
              <a:rPr lang="en-US" sz="2800" b="1" kern="0" dirty="0">
                <a:solidFill>
                  <a:srgbClr val="A50021"/>
                </a:solidFill>
                <a:latin typeface="Times New Roman" pitchFamily="18" charset="0"/>
                <a:cs typeface="Times New Roman" pitchFamily="18" charset="0"/>
              </a:rPr>
              <a:t>3. </a:t>
            </a:r>
            <a:r>
              <a:rPr lang="en-US" sz="2800" b="1" kern="0" dirty="0" err="1">
                <a:solidFill>
                  <a:srgbClr val="A50021"/>
                </a:solidFill>
                <a:latin typeface="Times New Roman" pitchFamily="18" charset="0"/>
                <a:cs typeface="Times New Roman" pitchFamily="18" charset="0"/>
              </a:rPr>
              <a:t>Phân</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biệt</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một</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số</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thuật</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ngữ</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và</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giải</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thích</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một</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số</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kí</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hiệu</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thường</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dùng</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trong</a:t>
            </a:r>
            <a:r>
              <a:rPr lang="en-US" sz="2800" b="1" kern="0" dirty="0">
                <a:solidFill>
                  <a:srgbClr val="A50021"/>
                </a:solidFill>
                <a:latin typeface="Times New Roman" pitchFamily="18" charset="0"/>
                <a:cs typeface="Times New Roman" pitchFamily="18" charset="0"/>
              </a:rPr>
              <a:t> di </a:t>
            </a:r>
            <a:r>
              <a:rPr lang="en-US" sz="2800" b="1" kern="0" dirty="0" err="1">
                <a:solidFill>
                  <a:srgbClr val="A50021"/>
                </a:solidFill>
                <a:latin typeface="Times New Roman" pitchFamily="18" charset="0"/>
                <a:cs typeface="Times New Roman" pitchFamily="18" charset="0"/>
              </a:rPr>
              <a:t>truyền</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học</a:t>
            </a:r>
            <a:endParaRPr lang="en-US" sz="2800" b="1" kern="0" dirty="0">
              <a:solidFill>
                <a:srgbClr val="A50021"/>
              </a:solidFill>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id="{D9B8B61A-FFAE-4614-9604-756BF32E0CCF}"/>
              </a:ext>
            </a:extLst>
          </p:cNvPr>
          <p:cNvSpPr/>
          <p:nvPr/>
        </p:nvSpPr>
        <p:spPr>
          <a:xfrm>
            <a:off x="3413758" y="1259653"/>
            <a:ext cx="5475009" cy="86409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d. </a:t>
            </a:r>
            <a:r>
              <a:rPr lang="en-US" sz="2800" dirty="0" err="1">
                <a:solidFill>
                  <a:schemeClr val="tx1"/>
                </a:solidFill>
                <a:latin typeface="Times New Roman" panose="02020603050405020304" pitchFamily="18" charset="0"/>
                <a:cs typeface="Times New Roman" panose="02020603050405020304" pitchFamily="18" charset="0"/>
              </a:rPr>
              <a:t>Đặc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điểm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cấu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7D923CBA-2996-4D24-9C5F-24EA6BF6E975}"/>
              </a:ext>
            </a:extLst>
          </p:cNvPr>
          <p:cNvSpPr/>
          <p:nvPr/>
        </p:nvSpPr>
        <p:spPr>
          <a:xfrm>
            <a:off x="323971" y="4026542"/>
            <a:ext cx="2232248" cy="11551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2. </a:t>
            </a:r>
            <a:r>
              <a:rPr lang="en-US" sz="2800" dirty="0" err="1">
                <a:solidFill>
                  <a:schemeClr val="tx1"/>
                </a:solidFill>
                <a:latin typeface="Times New Roman" panose="02020603050405020304" pitchFamily="18" charset="0"/>
                <a:cs typeface="Times New Roman" panose="02020603050405020304" pitchFamily="18" charset="0"/>
              </a:rPr>
              <a:t>Nhân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a:t>
            </a:r>
            <a:r>
              <a:rPr lang="en-US" sz="2800" dirty="0">
                <a:solidFill>
                  <a:schemeClr val="tx1"/>
                </a:solidFill>
                <a:latin typeface="Times New Roman" panose="02020603050405020304" pitchFamily="18" charset="0"/>
                <a:cs typeface="Times New Roman" panose="02020603050405020304" pitchFamily="18" charset="0"/>
              </a:rPr>
              <a:t> di </a:t>
            </a:r>
            <a:r>
              <a:rPr lang="en-US" sz="2800" dirty="0" err="1">
                <a:solidFill>
                  <a:schemeClr val="tx1"/>
                </a:solidFill>
                <a:latin typeface="Times New Roman" panose="02020603050405020304" pitchFamily="18" charset="0"/>
                <a:cs typeface="Times New Roman" panose="02020603050405020304" pitchFamily="18" charset="0"/>
              </a:rPr>
              <a:t>truyền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44841AD1-AC7B-41FB-8090-C570CA228F9A}"/>
              </a:ext>
            </a:extLst>
          </p:cNvPr>
          <p:cNvSpPr/>
          <p:nvPr/>
        </p:nvSpPr>
        <p:spPr>
          <a:xfrm>
            <a:off x="3446990" y="4136003"/>
            <a:ext cx="5475009" cy="104563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c. </a:t>
            </a:r>
            <a:r>
              <a:rPr lang="en-US" sz="2800" dirty="0" err="1">
                <a:solidFill>
                  <a:schemeClr val="tx1"/>
                </a:solidFill>
                <a:latin typeface="Times New Roman" panose="02020603050405020304" pitchFamily="18" charset="0"/>
                <a:cs typeface="Times New Roman" panose="02020603050405020304" pitchFamily="18" charset="0"/>
              </a:rPr>
              <a:t>Nhân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a:t>
            </a:r>
            <a:r>
              <a:rPr lang="en-US" sz="2800" dirty="0">
                <a:solidFill>
                  <a:schemeClr val="tx1"/>
                </a:solidFill>
                <a:latin typeface="Times New Roman" panose="02020603050405020304" pitchFamily="18" charset="0"/>
                <a:cs typeface="Times New Roman" panose="02020603050405020304" pitchFamily="18" charset="0"/>
              </a:rPr>
              <a:t> qui </a:t>
            </a:r>
            <a:r>
              <a:rPr lang="en-US" sz="2800" dirty="0" err="1">
                <a:solidFill>
                  <a:schemeClr val="tx1"/>
                </a:solidFill>
                <a:latin typeface="Times New Roman" panose="02020603050405020304" pitchFamily="18" charset="0"/>
                <a:cs typeface="Times New Roman" panose="02020603050405020304" pitchFamily="18" charset="0"/>
              </a:rPr>
              <a:t>định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vật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5" name="Arrow: Right 14">
            <a:extLst>
              <a:ext uri="{FF2B5EF4-FFF2-40B4-BE49-F238E27FC236}">
                <a16:creationId xmlns:a16="http://schemas.microsoft.com/office/drawing/2014/main" id="{FE358BB0-5D0A-42B0-8620-66EBEBC21B9D}"/>
              </a:ext>
            </a:extLst>
          </p:cNvPr>
          <p:cNvSpPr/>
          <p:nvPr/>
        </p:nvSpPr>
        <p:spPr>
          <a:xfrm>
            <a:off x="2702554" y="1513758"/>
            <a:ext cx="540568" cy="3365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80D95DA7-1A56-4BD7-ADD1-2AE50936A8C0}"/>
              </a:ext>
            </a:extLst>
          </p:cNvPr>
          <p:cNvSpPr/>
          <p:nvPr/>
        </p:nvSpPr>
        <p:spPr>
          <a:xfrm>
            <a:off x="2744696" y="4435805"/>
            <a:ext cx="540568" cy="3365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3">
            <a:extLst>
              <a:ext uri="{FF2B5EF4-FFF2-40B4-BE49-F238E27FC236}">
                <a16:creationId xmlns:a16="http://schemas.microsoft.com/office/drawing/2014/main" id="{A4D6BD96-A7D6-480A-83F2-A97D2C851AE8}"/>
              </a:ext>
            </a:extLst>
          </p:cNvPr>
          <p:cNvSpPr txBox="1">
            <a:spLocks noChangeArrowheads="1"/>
          </p:cNvSpPr>
          <p:nvPr/>
        </p:nvSpPr>
        <p:spPr bwMode="auto">
          <a:xfrm>
            <a:off x="354227" y="2200686"/>
            <a:ext cx="8628588" cy="1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just" eaLnBrk="1" hangingPunct="1">
              <a:buFontTx/>
              <a:buNone/>
            </a:pPr>
            <a:r>
              <a:rPr lang="en-US" kern="0" dirty="0" err="1">
                <a:latin typeface="Times New Roman" pitchFamily="18" charset="0"/>
                <a:cs typeface="Times New Roman" pitchFamily="18" charset="0"/>
              </a:rPr>
              <a:t>Ví</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dụ</a:t>
            </a:r>
            <a:r>
              <a:rPr lang="en-US" kern="0" dirty="0">
                <a:latin typeface="Times New Roman" pitchFamily="18" charset="0"/>
                <a:cs typeface="Times New Roman" pitchFamily="18" charset="0"/>
              </a:rPr>
              <a:t>: </a:t>
            </a:r>
          </a:p>
          <a:p>
            <a:pPr marL="0" indent="0" algn="just" eaLnBrk="1" hangingPunct="1">
              <a:buFontTx/>
              <a:buNone/>
            </a:pP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Đậu</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Hà</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lan</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hoa</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tím</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quả</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lục</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thân</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cao</a:t>
            </a:r>
            <a:r>
              <a:rPr lang="en-US" kern="0" dirty="0">
                <a:latin typeface="Times New Roman" pitchFamily="18" charset="0"/>
                <a:cs typeface="Times New Roman" pitchFamily="18" charset="0"/>
              </a:rPr>
              <a:t>, …</a:t>
            </a:r>
          </a:p>
          <a:p>
            <a:pPr marL="0" indent="0" algn="just" eaLnBrk="1" hangingPunct="1">
              <a:buFontTx/>
              <a:buNone/>
            </a:pPr>
            <a:r>
              <a:rPr lang="en-US" kern="0" dirty="0">
                <a:latin typeface="Times New Roman" pitchFamily="18" charset="0"/>
                <a:cs typeface="Times New Roman" pitchFamily="18" charset="0"/>
              </a:rPr>
              <a:t>+ Ở </a:t>
            </a:r>
            <a:r>
              <a:rPr lang="en-US" kern="0" dirty="0" err="1">
                <a:latin typeface="Times New Roman" pitchFamily="18" charset="0"/>
                <a:cs typeface="Times New Roman" pitchFamily="18" charset="0"/>
              </a:rPr>
              <a:t>người</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mắt</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nâu</a:t>
            </a:r>
            <a:r>
              <a:rPr lang="en-US" kern="0" dirty="0">
                <a:latin typeface="Times New Roman" pitchFamily="18" charset="0"/>
                <a:cs typeface="Times New Roman" pitchFamily="18" charset="0"/>
              </a:rPr>
              <a:t>, da </a:t>
            </a:r>
            <a:r>
              <a:rPr lang="en-US" kern="0" dirty="0" err="1">
                <a:latin typeface="Times New Roman" pitchFamily="18" charset="0"/>
                <a:cs typeface="Times New Roman" pitchFamily="18" charset="0"/>
              </a:rPr>
              <a:t>trắng</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mắt</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hai</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mí</a:t>
            </a:r>
            <a:r>
              <a:rPr lang="en-US" kern="0" dirty="0">
                <a:latin typeface="Times New Roman" pitchFamily="18" charset="0"/>
                <a:cs typeface="Times New Roman" pitchFamily="18" charset="0"/>
              </a:rPr>
              <a:t>, …</a:t>
            </a:r>
          </a:p>
        </p:txBody>
      </p:sp>
      <p:sp>
        <p:nvSpPr>
          <p:cNvPr id="13" name="Rectangle 3">
            <a:extLst>
              <a:ext uri="{FF2B5EF4-FFF2-40B4-BE49-F238E27FC236}">
                <a16:creationId xmlns:a16="http://schemas.microsoft.com/office/drawing/2014/main" id="{BDF5B87B-F245-4727-82C5-47F571D46FEB}"/>
              </a:ext>
            </a:extLst>
          </p:cNvPr>
          <p:cNvSpPr txBox="1">
            <a:spLocks noChangeArrowheads="1"/>
          </p:cNvSpPr>
          <p:nvPr/>
        </p:nvSpPr>
        <p:spPr bwMode="auto">
          <a:xfrm>
            <a:off x="173326" y="5181642"/>
            <a:ext cx="8628588" cy="156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eaLnBrk="1" hangingPunct="1">
              <a:spcBef>
                <a:spcPts val="0"/>
              </a:spcBef>
              <a:buFontTx/>
              <a:buNone/>
            </a:pPr>
            <a:r>
              <a:rPr lang="en-US" kern="0" dirty="0">
                <a:latin typeface="Times New Roman" pitchFamily="18" charset="0"/>
                <a:cs typeface="Times New Roman" pitchFamily="18" charset="0"/>
              </a:rPr>
              <a:t>P:       </a:t>
            </a:r>
            <a:r>
              <a:rPr lang="en-US" kern="0" dirty="0" err="1">
                <a:latin typeface="Times New Roman" pitchFamily="18" charset="0"/>
                <a:cs typeface="Times New Roman" pitchFamily="18" charset="0"/>
              </a:rPr>
              <a:t>Hoa</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tím</a:t>
            </a:r>
            <a:r>
              <a:rPr lang="en-US" kern="0" dirty="0">
                <a:latin typeface="Times New Roman" pitchFamily="18" charset="0"/>
                <a:cs typeface="Times New Roman" pitchFamily="18" charset="0"/>
              </a:rPr>
              <a:t>      x      </a:t>
            </a:r>
            <a:r>
              <a:rPr lang="en-US" kern="0" dirty="0" err="1">
                <a:latin typeface="Times New Roman" pitchFamily="18" charset="0"/>
                <a:cs typeface="Times New Roman" pitchFamily="18" charset="0"/>
              </a:rPr>
              <a:t>Hoa</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tím</a:t>
            </a:r>
            <a:endParaRPr lang="en-US" kern="0" dirty="0">
              <a:latin typeface="Times New Roman" pitchFamily="18" charset="0"/>
              <a:cs typeface="Times New Roman" pitchFamily="18" charset="0"/>
            </a:endParaRPr>
          </a:p>
          <a:p>
            <a:pPr marL="0" indent="0" algn="ctr" eaLnBrk="1" hangingPunct="1">
              <a:spcBef>
                <a:spcPts val="0"/>
              </a:spcBef>
              <a:buFontTx/>
              <a:buNone/>
            </a:pPr>
            <a:r>
              <a:rPr lang="en-US" kern="0" dirty="0">
                <a:latin typeface="Times New Roman" pitchFamily="18" charset="0"/>
                <a:cs typeface="Times New Roman" pitchFamily="18" charset="0"/>
              </a:rPr>
              <a:t>               AA                     </a:t>
            </a:r>
            <a:r>
              <a:rPr lang="en-US" kern="0" dirty="0" err="1">
                <a:latin typeface="Times New Roman" pitchFamily="18" charset="0"/>
                <a:cs typeface="Times New Roman" pitchFamily="18" charset="0"/>
              </a:rPr>
              <a:t>AA</a:t>
            </a:r>
            <a:endParaRPr lang="en-US" kern="0" dirty="0">
              <a:latin typeface="Times New Roman" pitchFamily="18" charset="0"/>
              <a:cs typeface="Times New Roman" pitchFamily="18" charset="0"/>
            </a:endParaRPr>
          </a:p>
          <a:p>
            <a:pPr marL="0" indent="0" algn="ctr" eaLnBrk="1" hangingPunct="1">
              <a:spcBef>
                <a:spcPts val="0"/>
              </a:spcBef>
              <a:buFontTx/>
              <a:buNone/>
            </a:pPr>
            <a:r>
              <a:rPr lang="en-US" kern="0" dirty="0">
                <a:latin typeface="Times New Roman" pitchFamily="18" charset="0"/>
                <a:cs typeface="Times New Roman" pitchFamily="18" charset="0"/>
              </a:rPr>
              <a:t>F1:         AA (100% </a:t>
            </a:r>
            <a:r>
              <a:rPr lang="en-US" kern="0" dirty="0" err="1">
                <a:latin typeface="Times New Roman" pitchFamily="18" charset="0"/>
                <a:cs typeface="Times New Roman" pitchFamily="18" charset="0"/>
              </a:rPr>
              <a:t>hoa</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tím</a:t>
            </a:r>
            <a:r>
              <a:rPr lang="en-US" kern="0" dirty="0">
                <a:latin typeface="Times New Roman" pitchFamily="18" charset="0"/>
                <a:cs typeface="Times New Roman" pitchFamily="18" charset="0"/>
              </a:rPr>
              <a:t>)</a:t>
            </a:r>
          </a:p>
        </p:txBody>
      </p:sp>
    </p:spTree>
    <p:extLst>
      <p:ext uri="{BB962C8B-B14F-4D97-AF65-F5344CB8AC3E}">
        <p14:creationId xmlns:p14="http://schemas.microsoft.com/office/powerpoint/2010/main" val="730797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15" grpId="0" animBg="1"/>
      <p:bldP spid="16" grpId="0" animBg="1"/>
      <p:bldP spid="12"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003D9E-E783-4CC2-9C89-0EF01EF70DE1}"/>
              </a:ext>
            </a:extLst>
          </p:cNvPr>
          <p:cNvSpPr/>
          <p:nvPr/>
        </p:nvSpPr>
        <p:spPr>
          <a:xfrm>
            <a:off x="224845" y="1885323"/>
            <a:ext cx="2232248" cy="1008111"/>
          </a:xfrm>
          <a:prstGeom prst="rect">
            <a:avLst/>
          </a:prstGeom>
          <a:solidFill>
            <a:schemeClr val="accent3">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3. </a:t>
            </a:r>
            <a:r>
              <a:rPr lang="en-US" sz="2800" dirty="0" err="1">
                <a:solidFill>
                  <a:schemeClr val="tx1"/>
                </a:solidFill>
                <a:latin typeface="Times New Roman" panose="02020603050405020304" pitchFamily="18" charset="0"/>
                <a:cs typeface="Times New Roman" panose="02020603050405020304" pitchFamily="18" charset="0"/>
              </a:rPr>
              <a:t>Cơ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chủng</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A44F2608-D348-4A18-881C-FDC01584C055}"/>
              </a:ext>
            </a:extLst>
          </p:cNvPr>
          <p:cNvSpPr/>
          <p:nvPr/>
        </p:nvSpPr>
        <p:spPr>
          <a:xfrm>
            <a:off x="3347864" y="1268760"/>
            <a:ext cx="5466423" cy="24482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g. </a:t>
            </a:r>
            <a:r>
              <a:rPr lang="en-US" sz="2800" dirty="0" err="1">
                <a:solidFill>
                  <a:schemeClr val="tx1"/>
                </a:solidFill>
                <a:latin typeface="Times New Roman" panose="02020603050405020304" pitchFamily="18" charset="0"/>
                <a:cs typeface="Times New Roman" panose="02020603050405020304" pitchFamily="18" charset="0"/>
              </a:rPr>
              <a:t>Cơ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đặc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tính</a:t>
            </a:r>
            <a:r>
              <a:rPr lang="en-US" sz="2800" dirty="0">
                <a:solidFill>
                  <a:schemeClr val="tx1"/>
                </a:solidFill>
                <a:latin typeface="Times New Roman" panose="02020603050405020304" pitchFamily="18" charset="0"/>
                <a:cs typeface="Times New Roman" panose="02020603050405020304" pitchFamily="18" charset="0"/>
              </a:rPr>
              <a:t> di </a:t>
            </a:r>
            <a:r>
              <a:rPr lang="en-US" sz="2800" dirty="0" err="1">
                <a:solidFill>
                  <a:schemeClr val="tx1"/>
                </a:solidFill>
                <a:latin typeface="Times New Roman" panose="02020603050405020304" pitchFamily="18" charset="0"/>
                <a:cs typeface="Times New Roman" panose="02020603050405020304" pitchFamily="18" charset="0"/>
              </a:rPr>
              <a:t>truyền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ổn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định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hệ</a:t>
            </a:r>
            <a:r>
              <a:rPr lang="en-US" sz="2800" dirty="0">
                <a:solidFill>
                  <a:schemeClr val="tx1"/>
                </a:solidFill>
                <a:latin typeface="Times New Roman" panose="02020603050405020304" pitchFamily="18" charset="0"/>
                <a:cs typeface="Times New Roman" panose="02020603050405020304" pitchFamily="18" charset="0"/>
              </a:rPr>
              <a:t> con </a:t>
            </a:r>
            <a:r>
              <a:rPr lang="en-US" sz="2800" dirty="0" err="1">
                <a:solidFill>
                  <a:schemeClr val="tx1"/>
                </a:solidFill>
                <a:latin typeface="Times New Roman" panose="02020603050405020304" pitchFamily="18" charset="0"/>
                <a:cs typeface="Times New Roman" panose="02020603050405020304" pitchFamily="18" charset="0"/>
              </a:rPr>
              <a:t>cái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sinh</a:t>
            </a:r>
            <a:r>
              <a:rPr lang="en-US" sz="2800" dirty="0">
                <a:solidFill>
                  <a:schemeClr val="tx1"/>
                </a:solidFill>
                <a:latin typeface="Times New Roman" panose="02020603050405020304" pitchFamily="18" charset="0"/>
                <a:cs typeface="Times New Roman" panose="02020603050405020304" pitchFamily="18" charset="0"/>
              </a:rPr>
              <a:t> ra </a:t>
            </a:r>
            <a:r>
              <a:rPr lang="en-US" sz="2800" dirty="0" err="1">
                <a:solidFill>
                  <a:schemeClr val="tx1"/>
                </a:solidFill>
                <a:latin typeface="Times New Roman" panose="02020603050405020304" pitchFamily="18" charset="0"/>
                <a:cs typeface="Times New Roman" panose="02020603050405020304" pitchFamily="18" charset="0"/>
              </a:rPr>
              <a:t>giống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trước</a:t>
            </a:r>
            <a:r>
              <a:rPr lang="en-US" sz="2800" dirty="0">
                <a:solidFill>
                  <a:schemeClr val="tx1"/>
                </a:solidFill>
                <a:latin typeface="Times New Roman" panose="02020603050405020304" pitchFamily="18" charset="0"/>
                <a:cs typeface="Times New Roman" panose="02020603050405020304" pitchFamily="18" charset="0"/>
              </a:rPr>
              <a:t> (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phân</a:t>
            </a:r>
            <a:r>
              <a:rPr lang="en-US" sz="2800" dirty="0">
                <a:solidFill>
                  <a:schemeClr val="tx1"/>
                </a:solidFill>
                <a:latin typeface="Times New Roman" panose="02020603050405020304" pitchFamily="18" charset="0"/>
                <a:cs typeface="Times New Roman" panose="02020603050405020304" pitchFamily="18" charset="0"/>
              </a:rPr>
              <a:t> li </a:t>
            </a:r>
            <a:r>
              <a:rPr lang="en-US" sz="2800" dirty="0" err="1">
                <a:solidFill>
                  <a:schemeClr val="tx1"/>
                </a:solidFill>
                <a:latin typeface="Times New Roman" panose="02020603050405020304" pitchFamily="18" charset="0"/>
                <a:cs typeface="Times New Roman" panose="02020603050405020304" pitchFamily="18" charset="0"/>
              </a:rPr>
              <a:t>kiểu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kiểu</a:t>
            </a:r>
            <a:r>
              <a:rPr lang="en-US" sz="2800" dirty="0">
                <a:solidFill>
                  <a:schemeClr val="tx1"/>
                </a:solidFill>
                <a:latin typeface="Times New Roman" panose="02020603050405020304" pitchFamily="18" charset="0"/>
                <a:cs typeface="Times New Roman" panose="02020603050405020304" pitchFamily="18" charset="0"/>
              </a:rPr>
              <a:t> gene)</a:t>
            </a:r>
          </a:p>
        </p:txBody>
      </p:sp>
      <p:sp>
        <p:nvSpPr>
          <p:cNvPr id="6" name="Arrow: Right 5">
            <a:extLst>
              <a:ext uri="{FF2B5EF4-FFF2-40B4-BE49-F238E27FC236}">
                <a16:creationId xmlns:a16="http://schemas.microsoft.com/office/drawing/2014/main" id="{22CFB852-9C88-48F0-A494-7F96AC01E4DF}"/>
              </a:ext>
            </a:extLst>
          </p:cNvPr>
          <p:cNvSpPr/>
          <p:nvPr/>
        </p:nvSpPr>
        <p:spPr>
          <a:xfrm>
            <a:off x="2645066" y="2221091"/>
            <a:ext cx="540568" cy="3365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3">
            <a:extLst>
              <a:ext uri="{FF2B5EF4-FFF2-40B4-BE49-F238E27FC236}">
                <a16:creationId xmlns:a16="http://schemas.microsoft.com/office/drawing/2014/main" id="{31FD4025-45C4-4C69-A5A8-F54B687F4A4D}"/>
              </a:ext>
            </a:extLst>
          </p:cNvPr>
          <p:cNvSpPr txBox="1">
            <a:spLocks noChangeArrowheads="1"/>
          </p:cNvSpPr>
          <p:nvPr/>
        </p:nvSpPr>
        <p:spPr bwMode="auto">
          <a:xfrm>
            <a:off x="257706" y="116633"/>
            <a:ext cx="8628588"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just" eaLnBrk="1" hangingPunct="1">
              <a:buFontTx/>
              <a:buNone/>
            </a:pPr>
            <a:r>
              <a:rPr lang="en-US" sz="2800" b="1" kern="0" dirty="0">
                <a:solidFill>
                  <a:srgbClr val="A50021"/>
                </a:solidFill>
                <a:latin typeface="Times New Roman" pitchFamily="18" charset="0"/>
                <a:cs typeface="Times New Roman" pitchFamily="18" charset="0"/>
              </a:rPr>
              <a:t>3. </a:t>
            </a:r>
            <a:r>
              <a:rPr lang="en-US" sz="2800" b="1" kern="0" dirty="0" err="1">
                <a:solidFill>
                  <a:srgbClr val="A50021"/>
                </a:solidFill>
                <a:latin typeface="Times New Roman" pitchFamily="18" charset="0"/>
                <a:cs typeface="Times New Roman" pitchFamily="18" charset="0"/>
              </a:rPr>
              <a:t>Phân</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biệt</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một</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số</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thuật</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ngữ</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và</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giải</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thích</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một</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số</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kí</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hiệu</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thường</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dùng</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trong</a:t>
            </a:r>
            <a:r>
              <a:rPr lang="en-US" sz="2800" b="1" kern="0" dirty="0">
                <a:solidFill>
                  <a:srgbClr val="A50021"/>
                </a:solidFill>
                <a:latin typeface="Times New Roman" pitchFamily="18" charset="0"/>
                <a:cs typeface="Times New Roman" pitchFamily="18" charset="0"/>
              </a:rPr>
              <a:t> di </a:t>
            </a:r>
            <a:r>
              <a:rPr lang="en-US" sz="2800" b="1" kern="0" dirty="0" err="1">
                <a:solidFill>
                  <a:srgbClr val="A50021"/>
                </a:solidFill>
                <a:latin typeface="Times New Roman" pitchFamily="18" charset="0"/>
                <a:cs typeface="Times New Roman" pitchFamily="18" charset="0"/>
              </a:rPr>
              <a:t>truyền</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học</a:t>
            </a:r>
            <a:endParaRPr lang="en-US" sz="2800" b="1" kern="0" dirty="0">
              <a:solidFill>
                <a:srgbClr val="A50021"/>
              </a:solidFill>
              <a:latin typeface="Times New Roman" pitchFamily="18" charset="0"/>
              <a:cs typeface="Times New Roman" pitchFamily="18" charset="0"/>
            </a:endParaRPr>
          </a:p>
        </p:txBody>
      </p:sp>
      <p:sp>
        <p:nvSpPr>
          <p:cNvPr id="8" name="Rectangle 3">
            <a:extLst>
              <a:ext uri="{FF2B5EF4-FFF2-40B4-BE49-F238E27FC236}">
                <a16:creationId xmlns:a16="http://schemas.microsoft.com/office/drawing/2014/main" id="{A60FE875-1D27-4FDB-B9C7-C38DB8B3042D}"/>
              </a:ext>
            </a:extLst>
          </p:cNvPr>
          <p:cNvSpPr txBox="1">
            <a:spLocks noChangeArrowheads="1"/>
          </p:cNvSpPr>
          <p:nvPr/>
        </p:nvSpPr>
        <p:spPr bwMode="auto">
          <a:xfrm>
            <a:off x="185699" y="3883200"/>
            <a:ext cx="8628588" cy="1836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eaLnBrk="1" hangingPunct="1">
              <a:buFontTx/>
              <a:buNone/>
            </a:pPr>
            <a:r>
              <a:rPr lang="en-US" kern="0" dirty="0">
                <a:latin typeface="Times New Roman" pitchFamily="18" charset="0"/>
                <a:cs typeface="Times New Roman" pitchFamily="18" charset="0"/>
              </a:rPr>
              <a:t>P:       </a:t>
            </a:r>
            <a:r>
              <a:rPr lang="en-US" kern="0" dirty="0" err="1">
                <a:latin typeface="Times New Roman" pitchFamily="18" charset="0"/>
                <a:cs typeface="Times New Roman" pitchFamily="18" charset="0"/>
              </a:rPr>
              <a:t>Hoa</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tím</a:t>
            </a:r>
            <a:r>
              <a:rPr lang="en-US" kern="0" dirty="0">
                <a:latin typeface="Times New Roman" pitchFamily="18" charset="0"/>
                <a:cs typeface="Times New Roman" pitchFamily="18" charset="0"/>
              </a:rPr>
              <a:t>      x      </a:t>
            </a:r>
            <a:r>
              <a:rPr lang="en-US" kern="0" dirty="0" err="1">
                <a:latin typeface="Times New Roman" pitchFamily="18" charset="0"/>
                <a:cs typeface="Times New Roman" pitchFamily="18" charset="0"/>
              </a:rPr>
              <a:t>Hoa</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tím</a:t>
            </a:r>
            <a:endParaRPr lang="en-US" kern="0" dirty="0">
              <a:latin typeface="Times New Roman" pitchFamily="18" charset="0"/>
              <a:cs typeface="Times New Roman" pitchFamily="18" charset="0"/>
            </a:endParaRPr>
          </a:p>
          <a:p>
            <a:pPr marL="0" indent="0" algn="ctr" eaLnBrk="1" hangingPunct="1">
              <a:buFontTx/>
              <a:buNone/>
            </a:pPr>
            <a:r>
              <a:rPr lang="en-US" kern="0" dirty="0">
                <a:latin typeface="Times New Roman" pitchFamily="18" charset="0"/>
                <a:cs typeface="Times New Roman" pitchFamily="18" charset="0"/>
              </a:rPr>
              <a:t>               AA                     </a:t>
            </a:r>
            <a:r>
              <a:rPr lang="en-US" kern="0" dirty="0" err="1">
                <a:latin typeface="Times New Roman" pitchFamily="18" charset="0"/>
                <a:cs typeface="Times New Roman" pitchFamily="18" charset="0"/>
              </a:rPr>
              <a:t>AA</a:t>
            </a:r>
            <a:endParaRPr lang="en-US" kern="0" dirty="0">
              <a:latin typeface="Times New Roman" pitchFamily="18" charset="0"/>
              <a:cs typeface="Times New Roman" pitchFamily="18" charset="0"/>
            </a:endParaRPr>
          </a:p>
          <a:p>
            <a:pPr marL="0" indent="0" algn="ctr" eaLnBrk="1" hangingPunct="1">
              <a:buFontTx/>
              <a:buNone/>
            </a:pPr>
            <a:r>
              <a:rPr lang="en-US" kern="0" dirty="0">
                <a:latin typeface="Times New Roman" pitchFamily="18" charset="0"/>
                <a:cs typeface="Times New Roman" pitchFamily="18" charset="0"/>
              </a:rPr>
              <a:t>F1:         AA (100% </a:t>
            </a:r>
            <a:r>
              <a:rPr lang="en-US" kern="0" dirty="0" err="1">
                <a:latin typeface="Times New Roman" pitchFamily="18" charset="0"/>
                <a:cs typeface="Times New Roman" pitchFamily="18" charset="0"/>
              </a:rPr>
              <a:t>hoa</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tím</a:t>
            </a:r>
            <a:r>
              <a:rPr lang="en-US" kern="0" dirty="0">
                <a:latin typeface="Times New Roman" pitchFamily="18" charset="0"/>
                <a:cs typeface="Times New Roman" pitchFamily="18" charset="0"/>
              </a:rPr>
              <a:t>)</a:t>
            </a:r>
          </a:p>
        </p:txBody>
      </p:sp>
    </p:spTree>
    <p:extLst>
      <p:ext uri="{BB962C8B-B14F-4D97-AF65-F5344CB8AC3E}">
        <p14:creationId xmlns:p14="http://schemas.microsoft.com/office/powerpoint/2010/main" val="316268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1BC657DE-C689-4D3D-806F-B9421AA3BA13}"/>
              </a:ext>
            </a:extLst>
          </p:cNvPr>
          <p:cNvSpPr txBox="1">
            <a:spLocks noChangeArrowheads="1"/>
          </p:cNvSpPr>
          <p:nvPr/>
        </p:nvSpPr>
        <p:spPr bwMode="auto">
          <a:xfrm>
            <a:off x="257706" y="116633"/>
            <a:ext cx="8628588"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just" eaLnBrk="1" hangingPunct="1">
              <a:buFontTx/>
              <a:buNone/>
            </a:pPr>
            <a:r>
              <a:rPr lang="en-US" sz="2800" b="1" kern="0" dirty="0">
                <a:solidFill>
                  <a:srgbClr val="A50021"/>
                </a:solidFill>
                <a:latin typeface="Times New Roman" pitchFamily="18" charset="0"/>
                <a:cs typeface="Times New Roman" pitchFamily="18" charset="0"/>
              </a:rPr>
              <a:t>3. </a:t>
            </a:r>
            <a:r>
              <a:rPr lang="en-US" sz="2800" b="1" kern="0" dirty="0" err="1">
                <a:solidFill>
                  <a:srgbClr val="A50021"/>
                </a:solidFill>
                <a:latin typeface="Times New Roman" pitchFamily="18" charset="0"/>
                <a:cs typeface="Times New Roman" pitchFamily="18" charset="0"/>
              </a:rPr>
              <a:t>Phân</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biệt</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một</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số</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thuật</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ngữ</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và</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giải</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thích</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một</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số</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kí</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hiệu</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thường</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dùng</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trong</a:t>
            </a:r>
            <a:r>
              <a:rPr lang="en-US" sz="2800" b="1" kern="0" dirty="0">
                <a:solidFill>
                  <a:srgbClr val="A50021"/>
                </a:solidFill>
                <a:latin typeface="Times New Roman" pitchFamily="18" charset="0"/>
                <a:cs typeface="Times New Roman" pitchFamily="18" charset="0"/>
              </a:rPr>
              <a:t> di </a:t>
            </a:r>
            <a:r>
              <a:rPr lang="en-US" sz="2800" b="1" kern="0" dirty="0" err="1">
                <a:solidFill>
                  <a:srgbClr val="A50021"/>
                </a:solidFill>
                <a:latin typeface="Times New Roman" pitchFamily="18" charset="0"/>
                <a:cs typeface="Times New Roman" pitchFamily="18" charset="0"/>
              </a:rPr>
              <a:t>truyền</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học</a:t>
            </a:r>
            <a:endParaRPr lang="en-US" sz="2800" b="1" kern="0" dirty="0">
              <a:solidFill>
                <a:srgbClr val="A50021"/>
              </a:solidFill>
              <a:latin typeface="Times New Roman" pitchFamily="18" charset="0"/>
              <a:cs typeface="Times New Roman" pitchFamily="18" charset="0"/>
            </a:endParaRPr>
          </a:p>
        </p:txBody>
      </p:sp>
      <p:sp>
        <p:nvSpPr>
          <p:cNvPr id="11" name="Rectangle 10">
            <a:extLst>
              <a:ext uri="{FF2B5EF4-FFF2-40B4-BE49-F238E27FC236}">
                <a16:creationId xmlns:a16="http://schemas.microsoft.com/office/drawing/2014/main" id="{85B77D8B-E45B-40D8-87E9-5063146FABE6}"/>
              </a:ext>
            </a:extLst>
          </p:cNvPr>
          <p:cNvSpPr/>
          <p:nvPr/>
        </p:nvSpPr>
        <p:spPr>
          <a:xfrm>
            <a:off x="319674" y="1109131"/>
            <a:ext cx="2006523" cy="1370389"/>
          </a:xfrm>
          <a:prstGeom prst="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4. </a:t>
            </a:r>
            <a:r>
              <a:rPr lang="en-US" sz="2800" dirty="0" err="1">
                <a:solidFill>
                  <a:schemeClr val="tx1"/>
                </a:solidFill>
                <a:latin typeface="Times New Roman" panose="02020603050405020304" pitchFamily="18" charset="0"/>
                <a:cs typeface="Times New Roman" panose="02020603050405020304" pitchFamily="18" charset="0"/>
              </a:rPr>
              <a:t>Cặp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tương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phản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4EC9E5BD-1F70-4AE3-9B78-C516E60E3DC4}"/>
              </a:ext>
            </a:extLst>
          </p:cNvPr>
          <p:cNvSpPr/>
          <p:nvPr/>
        </p:nvSpPr>
        <p:spPr>
          <a:xfrm>
            <a:off x="3322449" y="1194516"/>
            <a:ext cx="5548474" cy="1008112"/>
          </a:xfrm>
          <a:prstGeom prst="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a. Hai </a:t>
            </a:r>
            <a:r>
              <a:rPr lang="en-US" sz="2800" dirty="0" err="1">
                <a:solidFill>
                  <a:schemeClr val="tx1"/>
                </a:solidFill>
                <a:latin typeface="Times New Roman" panose="02020603050405020304" pitchFamily="18" charset="0"/>
                <a:cs typeface="Times New Roman" panose="02020603050405020304" pitchFamily="18" charset="0"/>
              </a:rPr>
              <a:t>trạng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cùng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trạng</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8" name="Arrow: Right 17">
            <a:extLst>
              <a:ext uri="{FF2B5EF4-FFF2-40B4-BE49-F238E27FC236}">
                <a16:creationId xmlns:a16="http://schemas.microsoft.com/office/drawing/2014/main" id="{B439BA85-D91E-4ACF-BC27-040F8DE264AD}"/>
              </a:ext>
            </a:extLst>
          </p:cNvPr>
          <p:cNvSpPr/>
          <p:nvPr/>
        </p:nvSpPr>
        <p:spPr>
          <a:xfrm>
            <a:off x="2466834" y="1684590"/>
            <a:ext cx="548784" cy="32046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332DAE1C-D474-4274-92FB-5E040131C173}"/>
              </a:ext>
            </a:extLst>
          </p:cNvPr>
          <p:cNvPicPr>
            <a:picLocks noChangeAspect="1"/>
          </p:cNvPicPr>
          <p:nvPr/>
        </p:nvPicPr>
        <p:blipFill>
          <a:blip r:embed="rId2"/>
          <a:stretch>
            <a:fillRect/>
          </a:stretch>
        </p:blipFill>
        <p:spPr>
          <a:xfrm>
            <a:off x="1039603" y="2476325"/>
            <a:ext cx="7064794" cy="4265042"/>
          </a:xfrm>
          <a:prstGeom prst="rect">
            <a:avLst/>
          </a:prstGeom>
        </p:spPr>
      </p:pic>
    </p:spTree>
    <p:extLst>
      <p:ext uri="{BB962C8B-B14F-4D97-AF65-F5344CB8AC3E}">
        <p14:creationId xmlns:p14="http://schemas.microsoft.com/office/powerpoint/2010/main" val="181241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1BC657DE-C689-4D3D-806F-B9421AA3BA13}"/>
              </a:ext>
            </a:extLst>
          </p:cNvPr>
          <p:cNvSpPr txBox="1">
            <a:spLocks noChangeArrowheads="1"/>
          </p:cNvSpPr>
          <p:nvPr/>
        </p:nvSpPr>
        <p:spPr bwMode="auto">
          <a:xfrm>
            <a:off x="257706" y="116633"/>
            <a:ext cx="8628588"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just" eaLnBrk="1" hangingPunct="1">
              <a:buFontTx/>
              <a:buNone/>
            </a:pPr>
            <a:r>
              <a:rPr lang="en-US" sz="2800" b="1" kern="0" dirty="0">
                <a:solidFill>
                  <a:srgbClr val="A50021"/>
                </a:solidFill>
                <a:latin typeface="Times New Roman" pitchFamily="18" charset="0"/>
                <a:cs typeface="Times New Roman" pitchFamily="18" charset="0"/>
              </a:rPr>
              <a:t>3. </a:t>
            </a:r>
            <a:r>
              <a:rPr lang="en-US" sz="2800" b="1" kern="0" dirty="0" err="1">
                <a:solidFill>
                  <a:srgbClr val="A50021"/>
                </a:solidFill>
                <a:latin typeface="Times New Roman" pitchFamily="18" charset="0"/>
                <a:cs typeface="Times New Roman" pitchFamily="18" charset="0"/>
              </a:rPr>
              <a:t>Phân</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biệt</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một</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số</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thuật</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ngữ</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và</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giải</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thích</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một</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số</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kí</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hiệu</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thường</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dùng</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trong</a:t>
            </a:r>
            <a:r>
              <a:rPr lang="en-US" sz="2800" b="1" kern="0" dirty="0">
                <a:solidFill>
                  <a:srgbClr val="A50021"/>
                </a:solidFill>
                <a:latin typeface="Times New Roman" pitchFamily="18" charset="0"/>
                <a:cs typeface="Times New Roman" pitchFamily="18" charset="0"/>
              </a:rPr>
              <a:t> di </a:t>
            </a:r>
            <a:r>
              <a:rPr lang="en-US" sz="2800" b="1" kern="0" dirty="0" err="1">
                <a:solidFill>
                  <a:srgbClr val="A50021"/>
                </a:solidFill>
                <a:latin typeface="Times New Roman" pitchFamily="18" charset="0"/>
                <a:cs typeface="Times New Roman" pitchFamily="18" charset="0"/>
              </a:rPr>
              <a:t>truyền</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học</a:t>
            </a:r>
            <a:endParaRPr lang="en-US" sz="2800" b="1" kern="0" dirty="0">
              <a:solidFill>
                <a:srgbClr val="A50021"/>
              </a:solidFill>
              <a:latin typeface="Times New Roman" pitchFamily="18" charset="0"/>
              <a:cs typeface="Times New Roman" pitchFamily="18" charset="0"/>
            </a:endParaRPr>
          </a:p>
        </p:txBody>
      </p:sp>
      <p:sp>
        <p:nvSpPr>
          <p:cNvPr id="13" name="Rectangle 12">
            <a:extLst>
              <a:ext uri="{FF2B5EF4-FFF2-40B4-BE49-F238E27FC236}">
                <a16:creationId xmlns:a16="http://schemas.microsoft.com/office/drawing/2014/main" id="{88A43AF0-E2C6-47CD-8641-D392EDAEB067}"/>
              </a:ext>
            </a:extLst>
          </p:cNvPr>
          <p:cNvSpPr/>
          <p:nvPr/>
        </p:nvSpPr>
        <p:spPr>
          <a:xfrm>
            <a:off x="255774" y="1295204"/>
            <a:ext cx="2800228" cy="573864"/>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5. </a:t>
            </a:r>
            <a:r>
              <a:rPr lang="en-US" sz="2800" dirty="0" err="1">
                <a:solidFill>
                  <a:schemeClr val="tx1"/>
                </a:solidFill>
                <a:latin typeface="Times New Roman" panose="02020603050405020304" pitchFamily="18" charset="0"/>
                <a:cs typeface="Times New Roman" panose="02020603050405020304" pitchFamily="18" charset="0"/>
              </a:rPr>
              <a:t>Tính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trội</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54C73990-B563-431D-A9A0-1E8B075015C2}"/>
              </a:ext>
            </a:extLst>
          </p:cNvPr>
          <p:cNvSpPr/>
          <p:nvPr/>
        </p:nvSpPr>
        <p:spPr>
          <a:xfrm>
            <a:off x="4473796" y="1124745"/>
            <a:ext cx="4276261" cy="1004689"/>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h. </a:t>
            </a:r>
            <a:r>
              <a:rPr lang="en-US" sz="2800" dirty="0" err="1">
                <a:solidFill>
                  <a:schemeClr val="tx1"/>
                </a:solidFill>
                <a:latin typeface="Times New Roman" panose="02020603050405020304" pitchFamily="18" charset="0"/>
                <a:cs typeface="Times New Roman" panose="02020603050405020304" pitchFamily="18" charset="0"/>
              </a:rPr>
              <a:t>Tính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ở F</a:t>
            </a:r>
            <a:r>
              <a:rPr lang="en-US" sz="2800" baseline="-25000" dirty="0">
                <a:solidFill>
                  <a:schemeClr val="tx1"/>
                </a:solidFill>
                <a:latin typeface="Times New Roman" panose="02020603050405020304" pitchFamily="18" charset="0"/>
                <a:cs typeface="Times New Roman" panose="02020603050405020304" pitchFamily="18" charset="0"/>
              </a:rPr>
              <a:t>1</a:t>
            </a:r>
          </a:p>
        </p:txBody>
      </p:sp>
      <p:sp>
        <p:nvSpPr>
          <p:cNvPr id="15" name="Rectangle 14">
            <a:extLst>
              <a:ext uri="{FF2B5EF4-FFF2-40B4-BE49-F238E27FC236}">
                <a16:creationId xmlns:a16="http://schemas.microsoft.com/office/drawing/2014/main" id="{2FD39F56-D127-4337-A85F-91D8272389B3}"/>
              </a:ext>
            </a:extLst>
          </p:cNvPr>
          <p:cNvSpPr/>
          <p:nvPr/>
        </p:nvSpPr>
        <p:spPr>
          <a:xfrm>
            <a:off x="106871" y="3325088"/>
            <a:ext cx="2006523" cy="864096"/>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6.Tính </a:t>
            </a:r>
            <a:r>
              <a:rPr lang="en-US" sz="2800" dirty="0" err="1">
                <a:solidFill>
                  <a:schemeClr val="tx1"/>
                </a:solidFill>
                <a:latin typeface="Times New Roman" panose="02020603050405020304" pitchFamily="18" charset="0"/>
                <a:cs typeface="Times New Roman" panose="02020603050405020304" pitchFamily="18" charset="0"/>
              </a:rPr>
              <a:t>trạng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lặn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6A31174B-7F89-456A-84CF-7187A01E8335}"/>
              </a:ext>
            </a:extLst>
          </p:cNvPr>
          <p:cNvSpPr/>
          <p:nvPr/>
        </p:nvSpPr>
        <p:spPr>
          <a:xfrm>
            <a:off x="2861116" y="2315714"/>
            <a:ext cx="2410338" cy="4299158"/>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k. </a:t>
            </a:r>
            <a:r>
              <a:rPr lang="en-US" sz="2800" dirty="0" err="1">
                <a:solidFill>
                  <a:schemeClr val="tx1"/>
                </a:solidFill>
                <a:latin typeface="Times New Roman" panose="02020603050405020304" pitchFamily="18" charset="0"/>
                <a:cs typeface="Times New Roman" panose="02020603050405020304" pitchFamily="18" charset="0"/>
              </a:rPr>
              <a:t>Tính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ở F1 </a:t>
            </a:r>
            <a:r>
              <a:rPr lang="en-US" sz="2800" dirty="0" err="1">
                <a:solidFill>
                  <a:schemeClr val="tx1"/>
                </a:solidFill>
                <a:latin typeface="Times New Roman" panose="02020603050405020304" pitchFamily="18" charset="0"/>
                <a:cs typeface="Times New Roman" panose="02020603050405020304" pitchFamily="18" charset="0"/>
              </a:rPr>
              <a:t>mà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chỉ</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ở F2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nghiệm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lai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cặp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Mendel</a:t>
            </a:r>
          </a:p>
        </p:txBody>
      </p:sp>
      <p:sp>
        <p:nvSpPr>
          <p:cNvPr id="17" name="Arrow: Right 16">
            <a:extLst>
              <a:ext uri="{FF2B5EF4-FFF2-40B4-BE49-F238E27FC236}">
                <a16:creationId xmlns:a16="http://schemas.microsoft.com/office/drawing/2014/main" id="{18850B19-2814-4D58-B037-6D8F6269320D}"/>
              </a:ext>
            </a:extLst>
          </p:cNvPr>
          <p:cNvSpPr/>
          <p:nvPr/>
        </p:nvSpPr>
        <p:spPr>
          <a:xfrm>
            <a:off x="2225132" y="3596902"/>
            <a:ext cx="548784" cy="32046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19" name="Arrow: Right 18">
            <a:extLst>
              <a:ext uri="{FF2B5EF4-FFF2-40B4-BE49-F238E27FC236}">
                <a16:creationId xmlns:a16="http://schemas.microsoft.com/office/drawing/2014/main" id="{DD2604C3-CD07-4C00-9551-10023A914663}"/>
              </a:ext>
            </a:extLst>
          </p:cNvPr>
          <p:cNvSpPr/>
          <p:nvPr/>
        </p:nvSpPr>
        <p:spPr>
          <a:xfrm>
            <a:off x="3463601" y="1466855"/>
            <a:ext cx="548784" cy="32046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20" name="Content Placeholder 2">
            <a:extLst>
              <a:ext uri="{FF2B5EF4-FFF2-40B4-BE49-F238E27FC236}">
                <a16:creationId xmlns:a16="http://schemas.microsoft.com/office/drawing/2014/main" id="{81C93393-2835-4FA9-B1DE-A7DAD1D0F976}"/>
              </a:ext>
            </a:extLst>
          </p:cNvPr>
          <p:cNvSpPr>
            <a:spLocks noGrp="1"/>
          </p:cNvSpPr>
          <p:nvPr>
            <p:ph idx="1"/>
          </p:nvPr>
        </p:nvSpPr>
        <p:spPr>
          <a:xfrm>
            <a:off x="5508104" y="2129433"/>
            <a:ext cx="3635896" cy="4299158"/>
          </a:xfrm>
        </p:spPr>
        <p:txBody>
          <a:bodyPr/>
          <a:lstStyle/>
          <a:p>
            <a:pPr marL="0" indent="0">
              <a:buNone/>
            </a:pPr>
            <a:r>
              <a:rPr lang="en-US" sz="2200" b="1" dirty="0">
                <a:solidFill>
                  <a:srgbClr val="FF0000"/>
                </a:solidFill>
                <a:latin typeface="Times New Roman" panose="02020603050405020304" pitchFamily="18" charset="0"/>
                <a:cs typeface="Times New Roman" panose="02020603050405020304" pitchFamily="18" charset="0"/>
              </a:rPr>
              <a:t>A: </a:t>
            </a:r>
            <a:r>
              <a:rPr lang="en-US" sz="2200" b="1" dirty="0" err="1">
                <a:solidFill>
                  <a:srgbClr val="FF0000"/>
                </a:solidFill>
                <a:latin typeface="Times New Roman" panose="02020603050405020304" pitchFamily="18" charset="0"/>
                <a:cs typeface="Times New Roman" panose="02020603050405020304" pitchFamily="18" charset="0"/>
              </a:rPr>
              <a:t>Hoa</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tím</a:t>
            </a:r>
            <a:r>
              <a:rPr lang="en-US" sz="2200" b="1" dirty="0">
                <a:solidFill>
                  <a:srgbClr val="FF0000"/>
                </a:solidFill>
                <a:latin typeface="Times New Roman" panose="02020603050405020304" pitchFamily="18" charset="0"/>
                <a:cs typeface="Times New Roman" panose="02020603050405020304" pitchFamily="18" charset="0"/>
              </a:rPr>
              <a:t>;   a: </a:t>
            </a:r>
            <a:r>
              <a:rPr lang="en-US" sz="2200" b="1" dirty="0" err="1">
                <a:solidFill>
                  <a:srgbClr val="FF0000"/>
                </a:solidFill>
                <a:latin typeface="Times New Roman" panose="02020603050405020304" pitchFamily="18" charset="0"/>
                <a:cs typeface="Times New Roman" panose="02020603050405020304" pitchFamily="18" charset="0"/>
              </a:rPr>
              <a:t>Hoa</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trắng</a:t>
            </a:r>
            <a:endParaRPr lang="en-US" sz="2200" b="1" dirty="0">
              <a:solidFill>
                <a:srgbClr val="FF0000"/>
              </a:solidFill>
              <a:latin typeface="Times New Roman" panose="02020603050405020304" pitchFamily="18" charset="0"/>
              <a:cs typeface="Times New Roman" panose="02020603050405020304" pitchFamily="18" charset="0"/>
            </a:endParaRPr>
          </a:p>
          <a:p>
            <a:pPr marL="0" indent="0">
              <a:buNone/>
            </a:pPr>
            <a:r>
              <a:rPr lang="en-US" sz="2200" dirty="0">
                <a:latin typeface="Times New Roman" panose="02020603050405020304" pitchFamily="18" charset="0"/>
                <a:cs typeface="Times New Roman" panose="02020603050405020304" pitchFamily="18" charset="0"/>
              </a:rPr>
              <a:t>P</a:t>
            </a:r>
            <a:r>
              <a:rPr lang="en-US" sz="2200" baseline="-25000" dirty="0">
                <a:latin typeface="Times New Roman" panose="02020603050405020304" pitchFamily="18" charset="0"/>
                <a:cs typeface="Times New Roman" panose="02020603050405020304" pitchFamily="18" charset="0"/>
              </a:rPr>
              <a:t>TC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Hoa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tím</a:t>
            </a:r>
            <a:r>
              <a:rPr lang="en-US" sz="2200" dirty="0">
                <a:latin typeface="Times New Roman" panose="02020603050405020304" pitchFamily="18" charset="0"/>
                <a:cs typeface="Times New Roman" panose="02020603050405020304" pitchFamily="18" charset="0"/>
              </a:rPr>
              <a:t>  x  </a:t>
            </a:r>
            <a:r>
              <a:rPr lang="en-US" sz="2200" dirty="0" err="1">
                <a:latin typeface="Times New Roman" panose="02020603050405020304" pitchFamily="18" charset="0"/>
                <a:cs typeface="Times New Roman" panose="02020603050405020304" pitchFamily="18" charset="0"/>
              </a:rPr>
              <a:t>Hoa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trắng</a:t>
            </a:r>
            <a:r>
              <a:rPr lang="en-US" sz="2200" dirty="0">
                <a:latin typeface="Times New Roman" panose="02020603050405020304" pitchFamily="18" charset="0"/>
                <a:cs typeface="Times New Roman" panose="02020603050405020304" pitchFamily="18" charset="0"/>
              </a:rPr>
              <a:t> </a:t>
            </a:r>
          </a:p>
          <a:p>
            <a:pPr marL="0" indent="0">
              <a:buNone/>
            </a:pPr>
            <a:r>
              <a:rPr lang="en-US" sz="2200" dirty="0">
                <a:latin typeface="Times New Roman" panose="02020603050405020304" pitchFamily="18" charset="0"/>
                <a:cs typeface="Times New Roman" panose="02020603050405020304" pitchFamily="18" charset="0"/>
              </a:rPr>
              <a:t>             AA              </a:t>
            </a:r>
            <a:r>
              <a:rPr lang="en-US" sz="2200" dirty="0" err="1">
                <a:latin typeface="Times New Roman" panose="02020603050405020304" pitchFamily="18" charset="0"/>
                <a:cs typeface="Times New Roman" panose="02020603050405020304" pitchFamily="18" charset="0"/>
              </a:rPr>
              <a:t>aa</a:t>
            </a:r>
            <a:endParaRPr lang="en-US" sz="2200" dirty="0">
              <a:latin typeface="Times New Roman" panose="02020603050405020304" pitchFamily="18" charset="0"/>
              <a:cs typeface="Times New Roman" panose="02020603050405020304" pitchFamily="18" charset="0"/>
            </a:endParaRPr>
          </a:p>
          <a:p>
            <a:pPr marL="0" indent="0">
              <a:buNone/>
            </a:pPr>
            <a:r>
              <a:rPr lang="en-US" sz="2200" dirty="0" err="1">
                <a:latin typeface="Times New Roman" panose="02020603050405020304" pitchFamily="18" charset="0"/>
                <a:cs typeface="Times New Roman" panose="02020603050405020304" pitchFamily="18" charset="0"/>
              </a:rPr>
              <a:t>Gp</a:t>
            </a:r>
            <a:r>
              <a:rPr lang="en-US" sz="2200" dirty="0">
                <a:latin typeface="Times New Roman" panose="02020603050405020304" pitchFamily="18" charset="0"/>
                <a:cs typeface="Times New Roman" panose="02020603050405020304" pitchFamily="18" charset="0"/>
              </a:rPr>
              <a:t>:         A               </a:t>
            </a:r>
            <a:r>
              <a:rPr lang="en-US" sz="2200" dirty="0" err="1">
                <a:latin typeface="Times New Roman" panose="02020603050405020304" pitchFamily="18" charset="0"/>
                <a:cs typeface="Times New Roman" panose="02020603050405020304" pitchFamily="18" charset="0"/>
              </a:rPr>
              <a:t>a</a:t>
            </a:r>
            <a:endParaRPr lang="en-US" sz="2200" dirty="0">
              <a:latin typeface="Times New Roman" panose="02020603050405020304" pitchFamily="18" charset="0"/>
              <a:cs typeface="Times New Roman" panose="02020603050405020304" pitchFamily="18" charset="0"/>
            </a:endParaRPr>
          </a:p>
          <a:p>
            <a:pPr marL="0" indent="0">
              <a:buNone/>
            </a:pPr>
            <a:r>
              <a:rPr lang="en-US" sz="2200" dirty="0">
                <a:latin typeface="Times New Roman" panose="02020603050405020304" pitchFamily="18" charset="0"/>
                <a:cs typeface="Times New Roman" panose="02020603050405020304" pitchFamily="18" charset="0"/>
              </a:rPr>
              <a:t>F</a:t>
            </a:r>
            <a:r>
              <a:rPr lang="en-US" sz="2200" baseline="-25000" dirty="0">
                <a:latin typeface="Times New Roman" panose="02020603050405020304" pitchFamily="18" charset="0"/>
                <a:cs typeface="Times New Roman" panose="02020603050405020304" pitchFamily="18" charset="0"/>
              </a:rPr>
              <a:t>1 </a:t>
            </a:r>
            <a:r>
              <a:rPr lang="en-US" sz="2200" dirty="0">
                <a:latin typeface="Times New Roman" panose="02020603050405020304" pitchFamily="18" charset="0"/>
                <a:cs typeface="Times New Roman" panose="02020603050405020304" pitchFamily="18" charset="0"/>
              </a:rPr>
              <a:t>:       Aa (100% </a:t>
            </a:r>
            <a:r>
              <a:rPr lang="en-US" sz="2200" dirty="0" err="1">
                <a:latin typeface="Times New Roman" panose="02020603050405020304" pitchFamily="18" charset="0"/>
                <a:cs typeface="Times New Roman" panose="02020603050405020304" pitchFamily="18" charset="0"/>
              </a:rPr>
              <a:t>hoa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tím</a:t>
            </a:r>
            <a:r>
              <a:rPr lang="en-US" sz="2200" dirty="0">
                <a:latin typeface="Times New Roman" panose="02020603050405020304" pitchFamily="18" charset="0"/>
                <a:cs typeface="Times New Roman" panose="02020603050405020304" pitchFamily="18" charset="0"/>
              </a:rPr>
              <a:t>)</a:t>
            </a:r>
          </a:p>
          <a:p>
            <a:pPr marL="0" indent="0">
              <a:buNone/>
            </a:pPr>
            <a:r>
              <a:rPr lang="en-US" sz="2200" dirty="0">
                <a:latin typeface="Times New Roman" panose="02020603050405020304" pitchFamily="18" charset="0"/>
                <a:cs typeface="Times New Roman" panose="02020603050405020304" pitchFamily="18" charset="0"/>
              </a:rPr>
              <a:t>F</a:t>
            </a:r>
            <a:r>
              <a:rPr lang="en-US" sz="2200" baseline="-25000" dirty="0">
                <a:latin typeface="Times New Roman" panose="02020603050405020304" pitchFamily="18" charset="0"/>
                <a:cs typeface="Times New Roman" panose="02020603050405020304" pitchFamily="18" charset="0"/>
              </a:rPr>
              <a:t>1</a:t>
            </a:r>
            <a:r>
              <a:rPr lang="en-US" sz="2200" dirty="0">
                <a:latin typeface="Times New Roman" panose="02020603050405020304" pitchFamily="18" charset="0"/>
                <a:cs typeface="Times New Roman" panose="02020603050405020304" pitchFamily="18" charset="0"/>
              </a:rPr>
              <a:t> x F</a:t>
            </a:r>
            <a:r>
              <a:rPr lang="en-US" sz="2200" baseline="-25000" dirty="0">
                <a:latin typeface="Times New Roman" panose="02020603050405020304" pitchFamily="18" charset="0"/>
                <a:cs typeface="Times New Roman" panose="02020603050405020304" pitchFamily="18" charset="0"/>
              </a:rPr>
              <a:t>1 </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Hoa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tím</a:t>
            </a:r>
            <a:r>
              <a:rPr lang="en-US" sz="2200" dirty="0">
                <a:latin typeface="Times New Roman" panose="02020603050405020304" pitchFamily="18" charset="0"/>
                <a:cs typeface="Times New Roman" panose="02020603050405020304" pitchFamily="18" charset="0"/>
              </a:rPr>
              <a:t>   x  </a:t>
            </a:r>
            <a:r>
              <a:rPr lang="en-US" sz="2200" dirty="0" err="1">
                <a:latin typeface="Times New Roman" panose="02020603050405020304" pitchFamily="18" charset="0"/>
                <a:cs typeface="Times New Roman" panose="02020603050405020304" pitchFamily="18" charset="0"/>
              </a:rPr>
              <a:t>Hoa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tím</a:t>
            </a:r>
            <a:endParaRPr lang="en-US" sz="2200" dirty="0">
              <a:latin typeface="Times New Roman" panose="02020603050405020304" pitchFamily="18" charset="0"/>
              <a:cs typeface="Times New Roman" panose="02020603050405020304" pitchFamily="18" charset="0"/>
            </a:endParaRPr>
          </a:p>
          <a:p>
            <a:pPr marL="0" indent="0">
              <a:buNone/>
            </a:pPr>
            <a:r>
              <a:rPr lang="en-US" sz="2200" dirty="0">
                <a:latin typeface="Times New Roman" panose="02020603050405020304" pitchFamily="18" charset="0"/>
                <a:cs typeface="Times New Roman" panose="02020603050405020304" pitchFamily="18" charset="0"/>
              </a:rPr>
              <a:t>                   Aa          </a:t>
            </a:r>
            <a:r>
              <a:rPr lang="en-US" sz="2200" dirty="0" err="1">
                <a:latin typeface="Times New Roman" panose="02020603050405020304" pitchFamily="18" charset="0"/>
                <a:cs typeface="Times New Roman" panose="02020603050405020304" pitchFamily="18" charset="0"/>
              </a:rPr>
              <a:t>Aa</a:t>
            </a:r>
            <a:endParaRPr lang="en-US" sz="2200" dirty="0">
              <a:latin typeface="Times New Roman" panose="02020603050405020304" pitchFamily="18" charset="0"/>
              <a:cs typeface="Times New Roman" panose="02020603050405020304" pitchFamily="18" charset="0"/>
            </a:endParaRPr>
          </a:p>
          <a:p>
            <a:pPr marL="0" indent="0">
              <a:buNone/>
            </a:pPr>
            <a:r>
              <a:rPr lang="en-US" sz="2200" dirty="0">
                <a:latin typeface="Times New Roman" panose="02020603050405020304" pitchFamily="18" charset="0"/>
                <a:cs typeface="Times New Roman" panose="02020603050405020304" pitchFamily="18" charset="0"/>
              </a:rPr>
              <a:t>G</a:t>
            </a:r>
            <a:r>
              <a:rPr lang="en-US" sz="2200" baseline="-25000" dirty="0">
                <a:latin typeface="Times New Roman" panose="02020603050405020304" pitchFamily="18" charset="0"/>
                <a:cs typeface="Times New Roman" panose="02020603050405020304" pitchFamily="18" charset="0"/>
              </a:rPr>
              <a:t>F1</a:t>
            </a:r>
            <a:r>
              <a:rPr lang="en-US" sz="2200" dirty="0">
                <a:latin typeface="Times New Roman" panose="02020603050405020304" pitchFamily="18" charset="0"/>
                <a:cs typeface="Times New Roman" panose="02020603050405020304" pitchFamily="18" charset="0"/>
              </a:rPr>
              <a:t>:   ½ A : ½ a      ½ A : ½ a</a:t>
            </a:r>
          </a:p>
          <a:p>
            <a:pPr marL="0" indent="0">
              <a:buNone/>
            </a:pPr>
            <a:r>
              <a:rPr lang="en-US" sz="2200" dirty="0">
                <a:latin typeface="Times New Roman" panose="02020603050405020304" pitchFamily="18" charset="0"/>
                <a:cs typeface="Times New Roman" panose="02020603050405020304" pitchFamily="18" charset="0"/>
              </a:rPr>
              <a:t>F</a:t>
            </a:r>
            <a:r>
              <a:rPr lang="en-US" sz="2200" baseline="-25000" dirty="0">
                <a:latin typeface="Times New Roman" panose="02020603050405020304" pitchFamily="18" charset="0"/>
                <a:cs typeface="Times New Roman" panose="02020603050405020304" pitchFamily="18" charset="0"/>
              </a:rPr>
              <a:t>2</a:t>
            </a:r>
            <a:r>
              <a:rPr lang="en-US" sz="2200" dirty="0">
                <a:latin typeface="Times New Roman" panose="02020603050405020304" pitchFamily="18" charset="0"/>
                <a:cs typeface="Times New Roman" panose="02020603050405020304" pitchFamily="18" charset="0"/>
              </a:rPr>
              <a:t>:     ¼ AA : 2/4 Aa : ½ aa        </a:t>
            </a:r>
            <a:r>
              <a:rPr lang="en-US" sz="2200" b="1" dirty="0">
                <a:solidFill>
                  <a:srgbClr val="FF0066"/>
                </a:solidFill>
                <a:latin typeface="Times New Roman" panose="02020603050405020304" pitchFamily="18" charset="0"/>
                <a:cs typeface="Times New Roman" panose="02020603050405020304" pitchFamily="18" charset="0"/>
              </a:rPr>
              <a:t>(1AA : 2Aa :1aa)</a:t>
            </a:r>
          </a:p>
          <a:p>
            <a:pPr marL="0" indent="0">
              <a:buNone/>
            </a:pPr>
            <a:r>
              <a:rPr lang="en-US" sz="2200" dirty="0">
                <a:latin typeface="Times New Roman" panose="02020603050405020304" pitchFamily="18" charset="0"/>
                <a:cs typeface="Times New Roman" panose="02020603050405020304" pitchFamily="18" charset="0"/>
              </a:rPr>
              <a:t>TLKH: 3 </a:t>
            </a:r>
            <a:r>
              <a:rPr lang="en-US" sz="2200" dirty="0" err="1">
                <a:latin typeface="Times New Roman" panose="02020603050405020304" pitchFamily="18" charset="0"/>
                <a:cs typeface="Times New Roman" panose="02020603050405020304" pitchFamily="18" charset="0"/>
              </a:rPr>
              <a:t>hoa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tím</a:t>
            </a:r>
            <a:r>
              <a:rPr lang="en-US" sz="2200" dirty="0">
                <a:latin typeface="Times New Roman" panose="02020603050405020304" pitchFamily="18" charset="0"/>
                <a:cs typeface="Times New Roman" panose="02020603050405020304" pitchFamily="18" charset="0"/>
              </a:rPr>
              <a:t> :1 </a:t>
            </a:r>
            <a:r>
              <a:rPr lang="en-US" sz="2200" dirty="0" err="1">
                <a:latin typeface="Times New Roman" panose="02020603050405020304" pitchFamily="18" charset="0"/>
                <a:cs typeface="Times New Roman" panose="02020603050405020304" pitchFamily="18" charset="0"/>
              </a:rPr>
              <a:t>hoa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trắng</a:t>
            </a:r>
            <a:endParaRPr lang="en-US" sz="2200" dirty="0">
              <a:latin typeface="Times New Roman" panose="02020603050405020304" pitchFamily="18" charset="0"/>
              <a:cs typeface="Times New Roman" panose="02020603050405020304" pitchFamily="18" charset="0"/>
            </a:endParaRPr>
          </a:p>
          <a:p>
            <a:pPr marL="0" indent="0">
              <a:buNone/>
            </a:pP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39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xEl>
                                              <p:pRg st="0" end="0"/>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20">
                                            <p:txEl>
                                              <p:pRg st="1" end="1"/>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20">
                                            <p:txEl>
                                              <p:pRg st="2" end="2"/>
                                            </p:txEl>
                                          </p:spTgt>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20">
                                            <p:txEl>
                                              <p:pRg st="3" end="3"/>
                                            </p:txEl>
                                          </p:spTgt>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20">
                                            <p:txEl>
                                              <p:pRg st="4" end="4"/>
                                            </p:txEl>
                                          </p:spTgt>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20">
                                            <p:txEl>
                                              <p:pRg st="5" end="5"/>
                                            </p:txEl>
                                          </p:spTgt>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0" nodeType="afterEffect">
                                  <p:stCondLst>
                                    <p:cond delay="0"/>
                                  </p:stCondLst>
                                  <p:childTnLst>
                                    <p:set>
                                      <p:cBhvr>
                                        <p:cTn id="40" dur="1" fill="hold">
                                          <p:stCondLst>
                                            <p:cond delay="0"/>
                                          </p:stCondLst>
                                        </p:cTn>
                                        <p:tgtEl>
                                          <p:spTgt spid="20">
                                            <p:txEl>
                                              <p:pRg st="6" end="6"/>
                                            </p:txEl>
                                          </p:spTgt>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grpId="0" nodeType="afterEffect">
                                  <p:stCondLst>
                                    <p:cond delay="0"/>
                                  </p:stCondLst>
                                  <p:childTnLst>
                                    <p:set>
                                      <p:cBhvr>
                                        <p:cTn id="43" dur="1" fill="hold">
                                          <p:stCondLst>
                                            <p:cond delay="0"/>
                                          </p:stCondLst>
                                        </p:cTn>
                                        <p:tgtEl>
                                          <p:spTgt spid="20">
                                            <p:txEl>
                                              <p:pRg st="7" end="7"/>
                                            </p:txEl>
                                          </p:spTgt>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grpId="0" nodeType="afterEffect">
                                  <p:stCondLst>
                                    <p:cond delay="0"/>
                                  </p:stCondLst>
                                  <p:childTnLst>
                                    <p:set>
                                      <p:cBhvr>
                                        <p:cTn id="46" dur="1" fill="hold">
                                          <p:stCondLst>
                                            <p:cond delay="0"/>
                                          </p:stCondLst>
                                        </p:cTn>
                                        <p:tgtEl>
                                          <p:spTgt spid="20">
                                            <p:txEl>
                                              <p:pRg st="8" end="8"/>
                                            </p:txEl>
                                          </p:spTgt>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2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9" grpId="0" animBg="1"/>
      <p:bldP spid="2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25657" y="697935"/>
            <a:ext cx="4824536"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buFontTx/>
              <a:buNone/>
            </a:pPr>
            <a:r>
              <a:rPr lang="en-US" sz="2800" b="1" kern="0" dirty="0" err="1">
                <a:solidFill>
                  <a:srgbClr val="FF0000"/>
                </a:solidFill>
                <a:latin typeface="Times New Roman" panose="02020603050405020304" pitchFamily="18" charset="0"/>
                <a:cs typeface="Times New Roman" pitchFamily="18" charset="0"/>
              </a:rPr>
              <a:t>HÌNH</a:t>
            </a:r>
            <a:r>
              <a:rPr lang="en-US" sz="2800" b="1" kern="0" dirty="0">
                <a:solidFill>
                  <a:srgbClr val="FF0000"/>
                </a:solidFill>
                <a:latin typeface="Times New Roman" panose="02020603050405020304" pitchFamily="18" charset="0"/>
                <a:cs typeface="Times New Roman" pitchFamily="18" charset="0"/>
              </a:rPr>
              <a:t> </a:t>
            </a:r>
            <a:r>
              <a:rPr lang="en-US" sz="2800" b="1" kern="0" dirty="0" err="1">
                <a:solidFill>
                  <a:srgbClr val="FF0000"/>
                </a:solidFill>
                <a:latin typeface="Times New Roman" panose="02020603050405020304" pitchFamily="18" charset="0"/>
                <a:cs typeface="Times New Roman" pitchFamily="18" charset="0"/>
              </a:rPr>
              <a:t>THÀNH</a:t>
            </a:r>
            <a:r>
              <a:rPr lang="en-US" sz="2800" b="1" kern="0" dirty="0">
                <a:solidFill>
                  <a:srgbClr val="FF0000"/>
                </a:solidFill>
                <a:latin typeface="Times New Roman" panose="02020603050405020304" pitchFamily="18" charset="0"/>
                <a:cs typeface="Times New Roman" pitchFamily="18" charset="0"/>
              </a:rPr>
              <a:t> </a:t>
            </a:r>
            <a:r>
              <a:rPr lang="en-US" sz="2800" b="1" kern="0" dirty="0" err="1">
                <a:solidFill>
                  <a:srgbClr val="FF0000"/>
                </a:solidFill>
                <a:latin typeface="Times New Roman" panose="02020603050405020304" pitchFamily="18" charset="0"/>
                <a:cs typeface="Times New Roman" pitchFamily="18" charset="0"/>
              </a:rPr>
              <a:t>KIẾN</a:t>
            </a:r>
            <a:r>
              <a:rPr lang="en-US" sz="2800" b="1" kern="0" dirty="0">
                <a:solidFill>
                  <a:srgbClr val="FF0000"/>
                </a:solidFill>
                <a:latin typeface="Times New Roman" panose="02020603050405020304" pitchFamily="18" charset="0"/>
                <a:cs typeface="Times New Roman" pitchFamily="18" charset="0"/>
              </a:rPr>
              <a:t> </a:t>
            </a:r>
            <a:r>
              <a:rPr lang="en-US" sz="2800" b="1" kern="0" dirty="0" err="1">
                <a:solidFill>
                  <a:srgbClr val="FF0000"/>
                </a:solidFill>
                <a:latin typeface="Times New Roman" panose="02020603050405020304" pitchFamily="18" charset="0"/>
                <a:cs typeface="Times New Roman" pitchFamily="18" charset="0"/>
              </a:rPr>
              <a:t>THỨC</a:t>
            </a:r>
            <a:endParaRPr lang="en-US" sz="2800" b="1" kern="0" dirty="0">
              <a:solidFill>
                <a:srgbClr val="FF0000"/>
              </a:solidFill>
              <a:latin typeface="Times New Roman" pitchFamily="18" charset="0"/>
              <a:cs typeface="Times New Roman" pitchFamily="18" charset="0"/>
            </a:endParaRPr>
          </a:p>
        </p:txBody>
      </p:sp>
      <p:sp>
        <p:nvSpPr>
          <p:cNvPr id="6" name="Rectangle 3"/>
          <p:cNvSpPr txBox="1">
            <a:spLocks noChangeArrowheads="1"/>
          </p:cNvSpPr>
          <p:nvPr/>
        </p:nvSpPr>
        <p:spPr bwMode="auto">
          <a:xfrm>
            <a:off x="0" y="181891"/>
            <a:ext cx="9108706"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buFontTx/>
              <a:buNone/>
            </a:pPr>
            <a:r>
              <a:rPr lang="en-US" sz="2900" b="1" kern="0" dirty="0">
                <a:solidFill>
                  <a:srgbClr val="000099"/>
                </a:solidFill>
                <a:latin typeface="Times New Roman" panose="02020603050405020304" pitchFamily="18" charset="0"/>
                <a:cs typeface="Times New Roman" pitchFamily="18" charset="0"/>
              </a:rPr>
              <a:t>BÀI 36. CÁC QUY LUẬT DI TRUYỀN CỦA MENDEL</a:t>
            </a:r>
          </a:p>
        </p:txBody>
      </p:sp>
      <p:sp>
        <p:nvSpPr>
          <p:cNvPr id="7" name="Rectangle 3"/>
          <p:cNvSpPr txBox="1">
            <a:spLocks noChangeArrowheads="1"/>
          </p:cNvSpPr>
          <p:nvPr/>
        </p:nvSpPr>
        <p:spPr bwMode="auto">
          <a:xfrm>
            <a:off x="3563888" y="1062961"/>
            <a:ext cx="4032448"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buFontTx/>
              <a:buNone/>
            </a:pPr>
            <a:r>
              <a:rPr lang="en-US" b="1" kern="0" dirty="0" err="1">
                <a:solidFill>
                  <a:srgbClr val="FF0000"/>
                </a:solidFill>
                <a:latin typeface="Times New Roman" panose="02020603050405020304" pitchFamily="18" charset="0"/>
                <a:cs typeface="Times New Roman" pitchFamily="18" charset="0"/>
              </a:rPr>
              <a:t>NỘI</a:t>
            </a:r>
            <a:r>
              <a:rPr lang="en-US" b="1" kern="0" dirty="0">
                <a:solidFill>
                  <a:srgbClr val="FF0000"/>
                </a:solidFill>
                <a:latin typeface="Times New Roman" panose="02020603050405020304" pitchFamily="18" charset="0"/>
                <a:cs typeface="Times New Roman" pitchFamily="18" charset="0"/>
              </a:rPr>
              <a:t> DUNG</a:t>
            </a:r>
          </a:p>
        </p:txBody>
      </p:sp>
      <p:sp>
        <p:nvSpPr>
          <p:cNvPr id="8" name="Rectangle 3"/>
          <p:cNvSpPr txBox="1">
            <a:spLocks noChangeArrowheads="1"/>
          </p:cNvSpPr>
          <p:nvPr/>
        </p:nvSpPr>
        <p:spPr bwMode="auto">
          <a:xfrm>
            <a:off x="115884" y="1616960"/>
            <a:ext cx="8876937"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gn="just" eaLnBrk="1" hangingPunct="1">
              <a:buFontTx/>
              <a:buNone/>
            </a:pPr>
            <a:r>
              <a:rPr lang="en-US" b="1" kern="0" dirty="0">
                <a:solidFill>
                  <a:srgbClr val="000099"/>
                </a:solidFill>
                <a:latin typeface="Times New Roman" pitchFamily="18" charset="0"/>
                <a:cs typeface="Times New Roman" pitchFamily="18" charset="0"/>
              </a:rPr>
              <a:t>I - MENDEL VÀ THÍ NGHIỆM LAI MỘT CẶP TÍNH TRẠNG</a:t>
            </a:r>
          </a:p>
        </p:txBody>
      </p:sp>
      <p:sp>
        <p:nvSpPr>
          <p:cNvPr id="9" name="Rectangle 3"/>
          <p:cNvSpPr txBox="1">
            <a:spLocks noChangeArrowheads="1"/>
          </p:cNvSpPr>
          <p:nvPr/>
        </p:nvSpPr>
        <p:spPr bwMode="auto">
          <a:xfrm>
            <a:off x="133531" y="5498976"/>
            <a:ext cx="8876938"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gn="just" eaLnBrk="1" hangingPunct="1">
              <a:buFontTx/>
              <a:buNone/>
            </a:pPr>
            <a:r>
              <a:rPr lang="en-US" b="1" kern="0" dirty="0">
                <a:solidFill>
                  <a:srgbClr val="000099"/>
                </a:solidFill>
                <a:latin typeface="Times New Roman" pitchFamily="18" charset="0"/>
                <a:cs typeface="Times New Roman" pitchFamily="18" charset="0"/>
              </a:rPr>
              <a:t>II – </a:t>
            </a:r>
            <a:r>
              <a:rPr lang="en-US" b="1" kern="0" dirty="0" err="1">
                <a:solidFill>
                  <a:srgbClr val="000099"/>
                </a:solidFill>
                <a:latin typeface="Times New Roman" pitchFamily="18" charset="0"/>
                <a:cs typeface="Times New Roman" pitchFamily="18" charset="0"/>
              </a:rPr>
              <a:t>THÍ</a:t>
            </a:r>
            <a:r>
              <a:rPr lang="en-US" b="1" kern="0" dirty="0">
                <a:solidFill>
                  <a:srgbClr val="000099"/>
                </a:solidFill>
                <a:latin typeface="Times New Roman" pitchFamily="18" charset="0"/>
                <a:cs typeface="Times New Roman" pitchFamily="18" charset="0"/>
              </a:rPr>
              <a:t> </a:t>
            </a:r>
            <a:r>
              <a:rPr lang="en-US" b="1" kern="0" dirty="0" err="1">
                <a:solidFill>
                  <a:srgbClr val="000099"/>
                </a:solidFill>
                <a:latin typeface="Times New Roman" pitchFamily="18" charset="0"/>
                <a:cs typeface="Times New Roman" pitchFamily="18" charset="0"/>
              </a:rPr>
              <a:t>NGHIỆM</a:t>
            </a:r>
            <a:r>
              <a:rPr lang="en-US" b="1" kern="0" dirty="0">
                <a:solidFill>
                  <a:srgbClr val="000099"/>
                </a:solidFill>
                <a:latin typeface="Times New Roman" pitchFamily="18" charset="0"/>
                <a:cs typeface="Times New Roman" pitchFamily="18" charset="0"/>
              </a:rPr>
              <a:t> LAI HAI </a:t>
            </a:r>
            <a:r>
              <a:rPr lang="en-US" b="1" kern="0" dirty="0" err="1">
                <a:solidFill>
                  <a:srgbClr val="000099"/>
                </a:solidFill>
                <a:latin typeface="Times New Roman" pitchFamily="18" charset="0"/>
                <a:cs typeface="Times New Roman" pitchFamily="18" charset="0"/>
              </a:rPr>
              <a:t>CẶP</a:t>
            </a:r>
            <a:r>
              <a:rPr lang="en-US" b="1" kern="0" dirty="0">
                <a:solidFill>
                  <a:srgbClr val="000099"/>
                </a:solidFill>
                <a:latin typeface="Times New Roman" pitchFamily="18" charset="0"/>
                <a:cs typeface="Times New Roman" pitchFamily="18" charset="0"/>
              </a:rPr>
              <a:t> </a:t>
            </a:r>
            <a:r>
              <a:rPr lang="en-US" b="1" kern="0" dirty="0" err="1">
                <a:solidFill>
                  <a:srgbClr val="000099"/>
                </a:solidFill>
                <a:latin typeface="Times New Roman" pitchFamily="18" charset="0"/>
                <a:cs typeface="Times New Roman" pitchFamily="18" charset="0"/>
              </a:rPr>
              <a:t>TÍNH</a:t>
            </a:r>
            <a:r>
              <a:rPr lang="en-US" b="1" kern="0" dirty="0">
                <a:solidFill>
                  <a:srgbClr val="000099"/>
                </a:solidFill>
                <a:latin typeface="Times New Roman" pitchFamily="18" charset="0"/>
                <a:cs typeface="Times New Roman" pitchFamily="18" charset="0"/>
              </a:rPr>
              <a:t> </a:t>
            </a:r>
            <a:r>
              <a:rPr lang="en-US" b="1" kern="0" dirty="0" err="1">
                <a:solidFill>
                  <a:srgbClr val="000099"/>
                </a:solidFill>
                <a:latin typeface="Times New Roman" pitchFamily="18" charset="0"/>
                <a:cs typeface="Times New Roman" pitchFamily="18" charset="0"/>
              </a:rPr>
              <a:t>TRẠNG</a:t>
            </a:r>
            <a:endParaRPr lang="en-US" b="1" kern="0" dirty="0">
              <a:solidFill>
                <a:srgbClr val="000099"/>
              </a:solidFill>
              <a:latin typeface="Times New Roman" pitchFamily="18" charset="0"/>
              <a:cs typeface="Times New Roman" pitchFamily="18" charset="0"/>
            </a:endParaRPr>
          </a:p>
        </p:txBody>
      </p:sp>
      <p:sp>
        <p:nvSpPr>
          <p:cNvPr id="10" name="Rectangle 3">
            <a:extLst>
              <a:ext uri="{FF2B5EF4-FFF2-40B4-BE49-F238E27FC236}">
                <a16:creationId xmlns:a16="http://schemas.microsoft.com/office/drawing/2014/main" id="{6BDA156F-E4BB-4691-8A64-153A7FDF15E8}"/>
              </a:ext>
            </a:extLst>
          </p:cNvPr>
          <p:cNvSpPr txBox="1">
            <a:spLocks noChangeArrowheads="1"/>
          </p:cNvSpPr>
          <p:nvPr/>
        </p:nvSpPr>
        <p:spPr bwMode="auto">
          <a:xfrm>
            <a:off x="115883" y="2664588"/>
            <a:ext cx="8876937"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14350" indent="-514350" algn="just" eaLnBrk="1" hangingPunct="1">
              <a:buFontTx/>
              <a:buAutoNum type="arabicPeriod"/>
            </a:pPr>
            <a:r>
              <a:rPr lang="en-US" kern="0" dirty="0" err="1">
                <a:solidFill>
                  <a:srgbClr val="0070C0"/>
                </a:solidFill>
                <a:latin typeface="Times New Roman" pitchFamily="18" charset="0"/>
                <a:cs typeface="Times New Roman" pitchFamily="18" charset="0"/>
              </a:rPr>
              <a:t>Tìm</a:t>
            </a:r>
            <a:r>
              <a:rPr lang="en-US" kern="0" dirty="0">
                <a:solidFill>
                  <a:srgbClr val="0070C0"/>
                </a:solidFill>
                <a:latin typeface="Times New Roman" pitchFamily="18" charset="0"/>
                <a:cs typeface="Times New Roman" pitchFamily="18" charset="0"/>
              </a:rPr>
              <a:t> </a:t>
            </a:r>
            <a:r>
              <a:rPr lang="en-US" kern="0" dirty="0" err="1">
                <a:solidFill>
                  <a:srgbClr val="0070C0"/>
                </a:solidFill>
                <a:latin typeface="Times New Roman" pitchFamily="18" charset="0"/>
                <a:cs typeface="Times New Roman" pitchFamily="18" charset="0"/>
              </a:rPr>
              <a:t>hiểu</a:t>
            </a:r>
            <a:r>
              <a:rPr lang="en-US" kern="0" dirty="0">
                <a:solidFill>
                  <a:srgbClr val="0070C0"/>
                </a:solidFill>
                <a:latin typeface="Times New Roman" pitchFamily="18" charset="0"/>
                <a:cs typeface="Times New Roman" pitchFamily="18" charset="0"/>
              </a:rPr>
              <a:t> </a:t>
            </a:r>
            <a:r>
              <a:rPr lang="en-US" kern="0" dirty="0" err="1">
                <a:solidFill>
                  <a:srgbClr val="0070C0"/>
                </a:solidFill>
                <a:latin typeface="Times New Roman" pitchFamily="18" charset="0"/>
                <a:cs typeface="Times New Roman" pitchFamily="18" charset="0"/>
              </a:rPr>
              <a:t>phương</a:t>
            </a:r>
            <a:r>
              <a:rPr lang="en-US" kern="0" dirty="0">
                <a:solidFill>
                  <a:srgbClr val="0070C0"/>
                </a:solidFill>
                <a:latin typeface="Times New Roman" pitchFamily="18" charset="0"/>
                <a:cs typeface="Times New Roman" pitchFamily="18" charset="0"/>
              </a:rPr>
              <a:t> </a:t>
            </a:r>
            <a:r>
              <a:rPr lang="en-US" kern="0" dirty="0" err="1">
                <a:solidFill>
                  <a:srgbClr val="0070C0"/>
                </a:solidFill>
                <a:latin typeface="Times New Roman" pitchFamily="18" charset="0"/>
                <a:cs typeface="Times New Roman" pitchFamily="18" charset="0"/>
              </a:rPr>
              <a:t>pháp</a:t>
            </a:r>
            <a:r>
              <a:rPr lang="en-US" kern="0" dirty="0">
                <a:solidFill>
                  <a:srgbClr val="0070C0"/>
                </a:solidFill>
                <a:latin typeface="Times New Roman" pitchFamily="18" charset="0"/>
                <a:cs typeface="Times New Roman" pitchFamily="18" charset="0"/>
              </a:rPr>
              <a:t> </a:t>
            </a:r>
            <a:r>
              <a:rPr lang="en-US" kern="0" dirty="0" err="1">
                <a:solidFill>
                  <a:srgbClr val="0070C0"/>
                </a:solidFill>
                <a:latin typeface="Times New Roman" pitchFamily="18" charset="0"/>
                <a:cs typeface="Times New Roman" pitchFamily="18" charset="0"/>
              </a:rPr>
              <a:t>nghiên</a:t>
            </a:r>
            <a:r>
              <a:rPr lang="en-US" kern="0" dirty="0">
                <a:solidFill>
                  <a:srgbClr val="0070C0"/>
                </a:solidFill>
                <a:latin typeface="Times New Roman" pitchFamily="18" charset="0"/>
                <a:cs typeface="Times New Roman" pitchFamily="18" charset="0"/>
              </a:rPr>
              <a:t> </a:t>
            </a:r>
            <a:r>
              <a:rPr lang="en-US" kern="0" dirty="0" err="1">
                <a:solidFill>
                  <a:srgbClr val="0070C0"/>
                </a:solidFill>
                <a:latin typeface="Times New Roman" pitchFamily="18" charset="0"/>
                <a:cs typeface="Times New Roman" pitchFamily="18" charset="0"/>
              </a:rPr>
              <a:t>cứu</a:t>
            </a:r>
            <a:r>
              <a:rPr lang="en-US" kern="0" dirty="0">
                <a:solidFill>
                  <a:srgbClr val="0070C0"/>
                </a:solidFill>
                <a:latin typeface="Times New Roman" pitchFamily="18" charset="0"/>
                <a:cs typeface="Times New Roman" pitchFamily="18" charset="0"/>
              </a:rPr>
              <a:t> </a:t>
            </a:r>
            <a:r>
              <a:rPr lang="en-US" kern="0" dirty="0" err="1">
                <a:solidFill>
                  <a:srgbClr val="0070C0"/>
                </a:solidFill>
                <a:latin typeface="Times New Roman" pitchFamily="18" charset="0"/>
                <a:cs typeface="Times New Roman" pitchFamily="18" charset="0"/>
              </a:rPr>
              <a:t>của</a:t>
            </a:r>
            <a:r>
              <a:rPr lang="en-US" kern="0" dirty="0">
                <a:solidFill>
                  <a:srgbClr val="0070C0"/>
                </a:solidFill>
                <a:latin typeface="Times New Roman" pitchFamily="18" charset="0"/>
                <a:cs typeface="Times New Roman" pitchFamily="18" charset="0"/>
              </a:rPr>
              <a:t> Mendel</a:t>
            </a:r>
          </a:p>
          <a:p>
            <a:pPr marL="514350" indent="-514350" algn="just" eaLnBrk="1" hangingPunct="1">
              <a:buFontTx/>
              <a:buAutoNum type="arabicPeriod"/>
            </a:pPr>
            <a:r>
              <a:rPr lang="en-US" kern="0" dirty="0" err="1">
                <a:solidFill>
                  <a:srgbClr val="0070C0"/>
                </a:solidFill>
                <a:latin typeface="Times New Roman" pitchFamily="18" charset="0"/>
                <a:cs typeface="Times New Roman" pitchFamily="18" charset="0"/>
              </a:rPr>
              <a:t>Thí</a:t>
            </a:r>
            <a:r>
              <a:rPr lang="en-US" kern="0" dirty="0">
                <a:solidFill>
                  <a:srgbClr val="0070C0"/>
                </a:solidFill>
                <a:latin typeface="Times New Roman" pitchFamily="18" charset="0"/>
                <a:cs typeface="Times New Roman" pitchFamily="18" charset="0"/>
              </a:rPr>
              <a:t> </a:t>
            </a:r>
            <a:r>
              <a:rPr lang="en-US" kern="0" dirty="0" err="1">
                <a:solidFill>
                  <a:srgbClr val="0070C0"/>
                </a:solidFill>
                <a:latin typeface="Times New Roman" pitchFamily="18" charset="0"/>
                <a:cs typeface="Times New Roman" pitchFamily="18" charset="0"/>
              </a:rPr>
              <a:t>nghiệm</a:t>
            </a:r>
            <a:r>
              <a:rPr lang="en-US" kern="0" dirty="0">
                <a:solidFill>
                  <a:srgbClr val="0070C0"/>
                </a:solidFill>
                <a:latin typeface="Times New Roman" pitchFamily="18" charset="0"/>
                <a:cs typeface="Times New Roman" pitchFamily="18" charset="0"/>
              </a:rPr>
              <a:t> </a:t>
            </a:r>
            <a:r>
              <a:rPr lang="en-US" kern="0" dirty="0" err="1">
                <a:solidFill>
                  <a:srgbClr val="0070C0"/>
                </a:solidFill>
                <a:latin typeface="Times New Roman" pitchFamily="18" charset="0"/>
                <a:cs typeface="Times New Roman" pitchFamily="18" charset="0"/>
              </a:rPr>
              <a:t>lai</a:t>
            </a:r>
            <a:r>
              <a:rPr lang="en-US" kern="0" dirty="0">
                <a:solidFill>
                  <a:srgbClr val="0070C0"/>
                </a:solidFill>
                <a:latin typeface="Times New Roman" pitchFamily="18" charset="0"/>
                <a:cs typeface="Times New Roman" pitchFamily="18" charset="0"/>
              </a:rPr>
              <a:t> </a:t>
            </a:r>
            <a:r>
              <a:rPr lang="en-US" kern="0" dirty="0" err="1">
                <a:solidFill>
                  <a:srgbClr val="0070C0"/>
                </a:solidFill>
                <a:latin typeface="Times New Roman" pitchFamily="18" charset="0"/>
                <a:cs typeface="Times New Roman" pitchFamily="18" charset="0"/>
              </a:rPr>
              <a:t>một</a:t>
            </a:r>
            <a:r>
              <a:rPr lang="en-US" kern="0" dirty="0">
                <a:solidFill>
                  <a:srgbClr val="0070C0"/>
                </a:solidFill>
                <a:latin typeface="Times New Roman" pitchFamily="18" charset="0"/>
                <a:cs typeface="Times New Roman" pitchFamily="18" charset="0"/>
              </a:rPr>
              <a:t> </a:t>
            </a:r>
            <a:r>
              <a:rPr lang="en-US" kern="0" dirty="0" err="1">
                <a:solidFill>
                  <a:srgbClr val="0070C0"/>
                </a:solidFill>
                <a:latin typeface="Times New Roman" pitchFamily="18" charset="0"/>
                <a:cs typeface="Times New Roman" pitchFamily="18" charset="0"/>
              </a:rPr>
              <a:t>cặp</a:t>
            </a:r>
            <a:r>
              <a:rPr lang="en-US" kern="0" dirty="0">
                <a:solidFill>
                  <a:srgbClr val="0070C0"/>
                </a:solidFill>
                <a:latin typeface="Times New Roman" pitchFamily="18" charset="0"/>
                <a:cs typeface="Times New Roman" pitchFamily="18" charset="0"/>
              </a:rPr>
              <a:t> </a:t>
            </a:r>
            <a:r>
              <a:rPr lang="en-US" kern="0" dirty="0" err="1">
                <a:solidFill>
                  <a:srgbClr val="0070C0"/>
                </a:solidFill>
                <a:latin typeface="Times New Roman" pitchFamily="18" charset="0"/>
                <a:cs typeface="Times New Roman" pitchFamily="18" charset="0"/>
              </a:rPr>
              <a:t>tính</a:t>
            </a:r>
            <a:r>
              <a:rPr lang="en-US" kern="0" dirty="0">
                <a:solidFill>
                  <a:srgbClr val="0070C0"/>
                </a:solidFill>
                <a:latin typeface="Times New Roman" pitchFamily="18" charset="0"/>
                <a:cs typeface="Times New Roman" pitchFamily="18" charset="0"/>
              </a:rPr>
              <a:t> </a:t>
            </a:r>
            <a:r>
              <a:rPr lang="en-US" kern="0" dirty="0" err="1">
                <a:solidFill>
                  <a:srgbClr val="0070C0"/>
                </a:solidFill>
                <a:latin typeface="Times New Roman" pitchFamily="18" charset="0"/>
                <a:cs typeface="Times New Roman" pitchFamily="18" charset="0"/>
              </a:rPr>
              <a:t>trạng</a:t>
            </a:r>
            <a:r>
              <a:rPr lang="en-US" kern="0" dirty="0">
                <a:solidFill>
                  <a:srgbClr val="0070C0"/>
                </a:solidFill>
                <a:latin typeface="Times New Roman" pitchFamily="18" charset="0"/>
                <a:cs typeface="Times New Roman" pitchFamily="18" charset="0"/>
              </a:rPr>
              <a:t> </a:t>
            </a:r>
            <a:r>
              <a:rPr lang="en-US" kern="0" dirty="0" err="1">
                <a:solidFill>
                  <a:srgbClr val="0070C0"/>
                </a:solidFill>
                <a:latin typeface="Times New Roman" pitchFamily="18" charset="0"/>
                <a:cs typeface="Times New Roman" pitchFamily="18" charset="0"/>
              </a:rPr>
              <a:t>của</a:t>
            </a:r>
            <a:r>
              <a:rPr lang="en-US" kern="0" dirty="0">
                <a:solidFill>
                  <a:srgbClr val="0070C0"/>
                </a:solidFill>
                <a:latin typeface="Times New Roman" pitchFamily="18" charset="0"/>
                <a:cs typeface="Times New Roman" pitchFamily="18" charset="0"/>
              </a:rPr>
              <a:t> Mendel</a:t>
            </a:r>
          </a:p>
          <a:p>
            <a:pPr marL="514350" indent="-514350" algn="just" eaLnBrk="1" hangingPunct="1">
              <a:buFontTx/>
              <a:buAutoNum type="arabicPeriod"/>
            </a:pPr>
            <a:r>
              <a:rPr lang="en-US" kern="0" dirty="0" err="1">
                <a:solidFill>
                  <a:srgbClr val="0070C0"/>
                </a:solidFill>
                <a:latin typeface="Times New Roman" pitchFamily="18" charset="0"/>
                <a:cs typeface="Times New Roman" pitchFamily="18" charset="0"/>
              </a:rPr>
              <a:t>Phân</a:t>
            </a:r>
            <a:r>
              <a:rPr lang="en-US" kern="0" dirty="0">
                <a:solidFill>
                  <a:srgbClr val="0070C0"/>
                </a:solidFill>
                <a:latin typeface="Times New Roman" pitchFamily="18" charset="0"/>
                <a:cs typeface="Times New Roman" pitchFamily="18" charset="0"/>
              </a:rPr>
              <a:t> </a:t>
            </a:r>
            <a:r>
              <a:rPr lang="en-US" kern="0" dirty="0" err="1">
                <a:solidFill>
                  <a:srgbClr val="0070C0"/>
                </a:solidFill>
                <a:latin typeface="Times New Roman" pitchFamily="18" charset="0"/>
                <a:cs typeface="Times New Roman" pitchFamily="18" charset="0"/>
              </a:rPr>
              <a:t>biệt</a:t>
            </a:r>
            <a:r>
              <a:rPr lang="en-US" kern="0" dirty="0">
                <a:solidFill>
                  <a:srgbClr val="0070C0"/>
                </a:solidFill>
                <a:latin typeface="Times New Roman" pitchFamily="18" charset="0"/>
                <a:cs typeface="Times New Roman" pitchFamily="18" charset="0"/>
              </a:rPr>
              <a:t> </a:t>
            </a:r>
            <a:r>
              <a:rPr lang="en-US" kern="0" dirty="0" err="1">
                <a:solidFill>
                  <a:srgbClr val="0070C0"/>
                </a:solidFill>
                <a:latin typeface="Times New Roman" pitchFamily="18" charset="0"/>
                <a:cs typeface="Times New Roman" pitchFamily="18" charset="0"/>
              </a:rPr>
              <a:t>một</a:t>
            </a:r>
            <a:r>
              <a:rPr lang="en-US" kern="0" dirty="0">
                <a:solidFill>
                  <a:srgbClr val="0070C0"/>
                </a:solidFill>
                <a:latin typeface="Times New Roman" pitchFamily="18" charset="0"/>
                <a:cs typeface="Times New Roman" pitchFamily="18" charset="0"/>
              </a:rPr>
              <a:t> </a:t>
            </a:r>
            <a:r>
              <a:rPr lang="en-US" kern="0" dirty="0" err="1">
                <a:solidFill>
                  <a:srgbClr val="0070C0"/>
                </a:solidFill>
                <a:latin typeface="Times New Roman" pitchFamily="18" charset="0"/>
                <a:cs typeface="Times New Roman" pitchFamily="18" charset="0"/>
              </a:rPr>
              <a:t>số</a:t>
            </a:r>
            <a:r>
              <a:rPr lang="en-US" kern="0" dirty="0">
                <a:solidFill>
                  <a:srgbClr val="0070C0"/>
                </a:solidFill>
                <a:latin typeface="Times New Roman" pitchFamily="18" charset="0"/>
                <a:cs typeface="Times New Roman" pitchFamily="18" charset="0"/>
              </a:rPr>
              <a:t> </a:t>
            </a:r>
            <a:r>
              <a:rPr lang="en-US" kern="0" dirty="0" err="1">
                <a:solidFill>
                  <a:srgbClr val="0070C0"/>
                </a:solidFill>
                <a:latin typeface="Times New Roman" pitchFamily="18" charset="0"/>
                <a:cs typeface="Times New Roman" pitchFamily="18" charset="0"/>
              </a:rPr>
              <a:t>thuật</a:t>
            </a:r>
            <a:r>
              <a:rPr lang="en-US" kern="0" dirty="0">
                <a:solidFill>
                  <a:srgbClr val="0070C0"/>
                </a:solidFill>
                <a:latin typeface="Times New Roman" pitchFamily="18" charset="0"/>
                <a:cs typeface="Times New Roman" pitchFamily="18" charset="0"/>
              </a:rPr>
              <a:t> </a:t>
            </a:r>
            <a:r>
              <a:rPr lang="en-US" kern="0" dirty="0" err="1">
                <a:solidFill>
                  <a:srgbClr val="0070C0"/>
                </a:solidFill>
                <a:latin typeface="Times New Roman" pitchFamily="18" charset="0"/>
                <a:cs typeface="Times New Roman" pitchFamily="18" charset="0"/>
              </a:rPr>
              <a:t>ngữ</a:t>
            </a:r>
            <a:r>
              <a:rPr lang="en-US" kern="0" dirty="0">
                <a:solidFill>
                  <a:srgbClr val="0070C0"/>
                </a:solidFill>
                <a:latin typeface="Times New Roman" pitchFamily="18" charset="0"/>
                <a:cs typeface="Times New Roman" pitchFamily="18" charset="0"/>
              </a:rPr>
              <a:t> </a:t>
            </a:r>
            <a:r>
              <a:rPr lang="en-US" kern="0" dirty="0" err="1">
                <a:solidFill>
                  <a:srgbClr val="0070C0"/>
                </a:solidFill>
                <a:latin typeface="Times New Roman" pitchFamily="18" charset="0"/>
                <a:cs typeface="Times New Roman" pitchFamily="18" charset="0"/>
              </a:rPr>
              <a:t>và</a:t>
            </a:r>
            <a:r>
              <a:rPr lang="en-US" kern="0" dirty="0">
                <a:solidFill>
                  <a:srgbClr val="0070C0"/>
                </a:solidFill>
                <a:latin typeface="Times New Roman" pitchFamily="18" charset="0"/>
                <a:cs typeface="Times New Roman" pitchFamily="18" charset="0"/>
              </a:rPr>
              <a:t> </a:t>
            </a:r>
            <a:r>
              <a:rPr lang="en-US" kern="0" dirty="0" err="1">
                <a:solidFill>
                  <a:srgbClr val="0070C0"/>
                </a:solidFill>
                <a:latin typeface="Times New Roman" pitchFamily="18" charset="0"/>
                <a:cs typeface="Times New Roman" pitchFamily="18" charset="0"/>
              </a:rPr>
              <a:t>giải</a:t>
            </a:r>
            <a:r>
              <a:rPr lang="en-US" kern="0" dirty="0">
                <a:solidFill>
                  <a:srgbClr val="0070C0"/>
                </a:solidFill>
                <a:latin typeface="Times New Roman" pitchFamily="18" charset="0"/>
                <a:cs typeface="Times New Roman" pitchFamily="18" charset="0"/>
              </a:rPr>
              <a:t> </a:t>
            </a:r>
            <a:r>
              <a:rPr lang="en-US" kern="0" dirty="0" err="1">
                <a:solidFill>
                  <a:srgbClr val="0070C0"/>
                </a:solidFill>
                <a:latin typeface="Times New Roman" pitchFamily="18" charset="0"/>
                <a:cs typeface="Times New Roman" pitchFamily="18" charset="0"/>
              </a:rPr>
              <a:t>thích</a:t>
            </a:r>
            <a:r>
              <a:rPr lang="en-US" kern="0" dirty="0">
                <a:solidFill>
                  <a:srgbClr val="0070C0"/>
                </a:solidFill>
                <a:latin typeface="Times New Roman" pitchFamily="18" charset="0"/>
                <a:cs typeface="Times New Roman" pitchFamily="18" charset="0"/>
              </a:rPr>
              <a:t> </a:t>
            </a:r>
            <a:r>
              <a:rPr lang="en-US" kern="0" dirty="0" err="1">
                <a:solidFill>
                  <a:srgbClr val="0070C0"/>
                </a:solidFill>
                <a:latin typeface="Times New Roman" pitchFamily="18" charset="0"/>
                <a:cs typeface="Times New Roman" pitchFamily="18" charset="0"/>
              </a:rPr>
              <a:t>một</a:t>
            </a:r>
            <a:r>
              <a:rPr lang="en-US" kern="0" dirty="0">
                <a:solidFill>
                  <a:srgbClr val="0070C0"/>
                </a:solidFill>
                <a:latin typeface="Times New Roman" pitchFamily="18" charset="0"/>
                <a:cs typeface="Times New Roman" pitchFamily="18" charset="0"/>
              </a:rPr>
              <a:t> </a:t>
            </a:r>
            <a:r>
              <a:rPr lang="en-US" kern="0" dirty="0" err="1">
                <a:solidFill>
                  <a:srgbClr val="0070C0"/>
                </a:solidFill>
                <a:latin typeface="Times New Roman" pitchFamily="18" charset="0"/>
                <a:cs typeface="Times New Roman" pitchFamily="18" charset="0"/>
              </a:rPr>
              <a:t>số</a:t>
            </a:r>
            <a:r>
              <a:rPr lang="en-US" kern="0" dirty="0">
                <a:solidFill>
                  <a:srgbClr val="0070C0"/>
                </a:solidFill>
                <a:latin typeface="Times New Roman" pitchFamily="18" charset="0"/>
                <a:cs typeface="Times New Roman" pitchFamily="18" charset="0"/>
              </a:rPr>
              <a:t> </a:t>
            </a:r>
            <a:r>
              <a:rPr lang="en-US" kern="0" dirty="0" err="1">
                <a:solidFill>
                  <a:srgbClr val="0070C0"/>
                </a:solidFill>
                <a:latin typeface="Times New Roman" pitchFamily="18" charset="0"/>
                <a:cs typeface="Times New Roman" pitchFamily="18" charset="0"/>
              </a:rPr>
              <a:t>kí</a:t>
            </a:r>
            <a:r>
              <a:rPr lang="en-US" kern="0" dirty="0">
                <a:solidFill>
                  <a:srgbClr val="0070C0"/>
                </a:solidFill>
                <a:latin typeface="Times New Roman" pitchFamily="18" charset="0"/>
                <a:cs typeface="Times New Roman" pitchFamily="18" charset="0"/>
              </a:rPr>
              <a:t> </a:t>
            </a:r>
            <a:r>
              <a:rPr lang="en-US" kern="0" dirty="0" err="1">
                <a:solidFill>
                  <a:srgbClr val="0070C0"/>
                </a:solidFill>
                <a:latin typeface="Times New Roman" pitchFamily="18" charset="0"/>
                <a:cs typeface="Times New Roman" pitchFamily="18" charset="0"/>
              </a:rPr>
              <a:t>hiệu</a:t>
            </a:r>
            <a:r>
              <a:rPr lang="en-US" kern="0" dirty="0">
                <a:solidFill>
                  <a:srgbClr val="0070C0"/>
                </a:solidFill>
                <a:latin typeface="Times New Roman" pitchFamily="18" charset="0"/>
                <a:cs typeface="Times New Roman" pitchFamily="18" charset="0"/>
              </a:rPr>
              <a:t> </a:t>
            </a:r>
            <a:r>
              <a:rPr lang="en-US" kern="0" dirty="0" err="1">
                <a:solidFill>
                  <a:srgbClr val="0070C0"/>
                </a:solidFill>
                <a:latin typeface="Times New Roman" pitchFamily="18" charset="0"/>
                <a:cs typeface="Times New Roman" pitchFamily="18" charset="0"/>
              </a:rPr>
              <a:t>thường</a:t>
            </a:r>
            <a:r>
              <a:rPr lang="en-US" kern="0" dirty="0">
                <a:solidFill>
                  <a:srgbClr val="0070C0"/>
                </a:solidFill>
                <a:latin typeface="Times New Roman" pitchFamily="18" charset="0"/>
                <a:cs typeface="Times New Roman" pitchFamily="18" charset="0"/>
              </a:rPr>
              <a:t> dung </a:t>
            </a:r>
            <a:r>
              <a:rPr lang="en-US" kern="0" dirty="0" err="1">
                <a:solidFill>
                  <a:srgbClr val="0070C0"/>
                </a:solidFill>
                <a:latin typeface="Times New Roman" pitchFamily="18" charset="0"/>
                <a:cs typeface="Times New Roman" pitchFamily="18" charset="0"/>
              </a:rPr>
              <a:t>trong</a:t>
            </a:r>
            <a:r>
              <a:rPr lang="en-US" kern="0" dirty="0">
                <a:solidFill>
                  <a:srgbClr val="0070C0"/>
                </a:solidFill>
                <a:latin typeface="Times New Roman" pitchFamily="18" charset="0"/>
                <a:cs typeface="Times New Roman" pitchFamily="18" charset="0"/>
              </a:rPr>
              <a:t> di </a:t>
            </a:r>
            <a:r>
              <a:rPr lang="en-US" kern="0" dirty="0" err="1">
                <a:solidFill>
                  <a:srgbClr val="0070C0"/>
                </a:solidFill>
                <a:latin typeface="Times New Roman" pitchFamily="18" charset="0"/>
                <a:cs typeface="Times New Roman" pitchFamily="18" charset="0"/>
              </a:rPr>
              <a:t>truyền</a:t>
            </a:r>
            <a:r>
              <a:rPr lang="en-US" kern="0" dirty="0">
                <a:solidFill>
                  <a:srgbClr val="0070C0"/>
                </a:solidFill>
                <a:latin typeface="Times New Roman" pitchFamily="18" charset="0"/>
                <a:cs typeface="Times New Roman" pitchFamily="18" charset="0"/>
              </a:rPr>
              <a:t> </a:t>
            </a:r>
            <a:r>
              <a:rPr lang="en-US" kern="0" dirty="0" err="1">
                <a:solidFill>
                  <a:srgbClr val="0070C0"/>
                </a:solidFill>
                <a:latin typeface="Times New Roman" pitchFamily="18" charset="0"/>
                <a:cs typeface="Times New Roman" pitchFamily="18" charset="0"/>
              </a:rPr>
              <a:t>học</a:t>
            </a:r>
            <a:endParaRPr lang="en-US" kern="0" dirty="0">
              <a:solidFill>
                <a:srgbClr val="0070C0"/>
              </a:solidFill>
              <a:latin typeface="Times New Roman" pitchFamily="18" charset="0"/>
              <a:cs typeface="Times New Roman" pitchFamily="18" charset="0"/>
            </a:endParaRPr>
          </a:p>
          <a:p>
            <a:pPr marL="514350" indent="-514350" algn="just" eaLnBrk="1" hangingPunct="1">
              <a:buFontTx/>
              <a:buAutoNum type="arabicPeriod"/>
            </a:pPr>
            <a:r>
              <a:rPr lang="en-US" kern="0" dirty="0" err="1">
                <a:solidFill>
                  <a:srgbClr val="0070C0"/>
                </a:solidFill>
                <a:latin typeface="Times New Roman" pitchFamily="18" charset="0"/>
                <a:cs typeface="Times New Roman" pitchFamily="18" charset="0"/>
              </a:rPr>
              <a:t>Tìm</a:t>
            </a:r>
            <a:r>
              <a:rPr lang="en-US" kern="0" dirty="0">
                <a:solidFill>
                  <a:srgbClr val="0070C0"/>
                </a:solidFill>
                <a:latin typeface="Times New Roman" pitchFamily="18" charset="0"/>
                <a:cs typeface="Times New Roman" pitchFamily="18" charset="0"/>
              </a:rPr>
              <a:t> </a:t>
            </a:r>
            <a:r>
              <a:rPr lang="en-US" kern="0" dirty="0" err="1">
                <a:solidFill>
                  <a:srgbClr val="0070C0"/>
                </a:solidFill>
                <a:latin typeface="Times New Roman" pitchFamily="18" charset="0"/>
                <a:cs typeface="Times New Roman" pitchFamily="18" charset="0"/>
              </a:rPr>
              <a:t>hiểu</a:t>
            </a:r>
            <a:r>
              <a:rPr lang="en-US" kern="0" dirty="0">
                <a:solidFill>
                  <a:srgbClr val="0070C0"/>
                </a:solidFill>
                <a:latin typeface="Times New Roman" pitchFamily="18" charset="0"/>
                <a:cs typeface="Times New Roman" pitchFamily="18" charset="0"/>
              </a:rPr>
              <a:t> </a:t>
            </a:r>
            <a:r>
              <a:rPr lang="en-US" kern="0" dirty="0" err="1">
                <a:solidFill>
                  <a:srgbClr val="0070C0"/>
                </a:solidFill>
                <a:latin typeface="Times New Roman" pitchFamily="18" charset="0"/>
                <a:cs typeface="Times New Roman" pitchFamily="18" charset="0"/>
              </a:rPr>
              <a:t>về</a:t>
            </a:r>
            <a:r>
              <a:rPr lang="en-US" kern="0" dirty="0">
                <a:solidFill>
                  <a:srgbClr val="0070C0"/>
                </a:solidFill>
                <a:latin typeface="Times New Roman" pitchFamily="18" charset="0"/>
                <a:cs typeface="Times New Roman" pitchFamily="18" charset="0"/>
              </a:rPr>
              <a:t> </a:t>
            </a:r>
            <a:r>
              <a:rPr lang="en-US" kern="0" dirty="0" err="1">
                <a:solidFill>
                  <a:srgbClr val="0070C0"/>
                </a:solidFill>
                <a:latin typeface="Times New Roman" pitchFamily="18" charset="0"/>
                <a:cs typeface="Times New Roman" pitchFamily="18" charset="0"/>
              </a:rPr>
              <a:t>phép</a:t>
            </a:r>
            <a:r>
              <a:rPr lang="en-US" kern="0" dirty="0">
                <a:solidFill>
                  <a:srgbClr val="0070C0"/>
                </a:solidFill>
                <a:latin typeface="Times New Roman" pitchFamily="18" charset="0"/>
                <a:cs typeface="Times New Roman" pitchFamily="18" charset="0"/>
              </a:rPr>
              <a:t> </a:t>
            </a:r>
            <a:r>
              <a:rPr lang="en-US" kern="0" dirty="0" err="1">
                <a:solidFill>
                  <a:srgbClr val="0070C0"/>
                </a:solidFill>
                <a:latin typeface="Times New Roman" pitchFamily="18" charset="0"/>
                <a:cs typeface="Times New Roman" pitchFamily="18" charset="0"/>
              </a:rPr>
              <a:t>lai</a:t>
            </a:r>
            <a:r>
              <a:rPr lang="en-US" kern="0" dirty="0">
                <a:solidFill>
                  <a:srgbClr val="0070C0"/>
                </a:solidFill>
                <a:latin typeface="Times New Roman" pitchFamily="18" charset="0"/>
                <a:cs typeface="Times New Roman" pitchFamily="18" charset="0"/>
              </a:rPr>
              <a:t> </a:t>
            </a:r>
            <a:r>
              <a:rPr lang="en-US" kern="0" dirty="0" err="1">
                <a:solidFill>
                  <a:srgbClr val="0070C0"/>
                </a:solidFill>
                <a:latin typeface="Times New Roman" pitchFamily="18" charset="0"/>
                <a:cs typeface="Times New Roman" pitchFamily="18" charset="0"/>
              </a:rPr>
              <a:t>phân</a:t>
            </a:r>
            <a:r>
              <a:rPr lang="en-US" kern="0" dirty="0">
                <a:solidFill>
                  <a:srgbClr val="0070C0"/>
                </a:solidFill>
                <a:latin typeface="Times New Roman" pitchFamily="18" charset="0"/>
                <a:cs typeface="Times New Roman" pitchFamily="18" charset="0"/>
              </a:rPr>
              <a:t> </a:t>
            </a:r>
            <a:r>
              <a:rPr lang="en-US" kern="0" dirty="0" err="1">
                <a:solidFill>
                  <a:srgbClr val="0070C0"/>
                </a:solidFill>
                <a:latin typeface="Times New Roman" pitchFamily="18" charset="0"/>
                <a:cs typeface="Times New Roman" pitchFamily="18" charset="0"/>
              </a:rPr>
              <a:t>tích</a:t>
            </a:r>
            <a:endParaRPr lang="en-US" kern="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102920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barn(inVertical)">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E271450-4816-4C72-B323-9FF6F86FB79D}"/>
              </a:ext>
            </a:extLst>
          </p:cNvPr>
          <p:cNvSpPr txBox="1"/>
          <p:nvPr/>
        </p:nvSpPr>
        <p:spPr>
          <a:xfrm>
            <a:off x="395536" y="188640"/>
            <a:ext cx="8280920" cy="954107"/>
          </a:xfrm>
          <a:prstGeom prst="rect">
            <a:avLst/>
          </a:prstGeom>
          <a:noFill/>
        </p:spPr>
        <p:txBody>
          <a:bodyPr wrap="square">
            <a:spAutoFit/>
          </a:bodyPr>
          <a:lstStyle/>
          <a:p>
            <a:pPr marL="0" indent="0" algn="just" eaLnBrk="1" hangingPunct="1">
              <a:buFontTx/>
              <a:buNone/>
            </a:pPr>
            <a:r>
              <a:rPr lang="en-US" sz="2800" b="1" kern="0" dirty="0">
                <a:solidFill>
                  <a:srgbClr val="A50021"/>
                </a:solidFill>
                <a:latin typeface="Times New Roman" pitchFamily="18" charset="0"/>
                <a:cs typeface="Times New Roman" pitchFamily="18" charset="0"/>
              </a:rPr>
              <a:t>3. </a:t>
            </a:r>
            <a:r>
              <a:rPr lang="en-US" sz="2800" b="1" kern="0" dirty="0" err="1">
                <a:solidFill>
                  <a:srgbClr val="A50021"/>
                </a:solidFill>
                <a:latin typeface="Times New Roman" pitchFamily="18" charset="0"/>
                <a:cs typeface="Times New Roman" pitchFamily="18" charset="0"/>
              </a:rPr>
              <a:t>Phân</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biệt</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một</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số</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thuật</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ngữ</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và</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giải</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thích</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một</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số</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kí</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hiệu</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thường</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dùng</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trong</a:t>
            </a:r>
            <a:r>
              <a:rPr lang="en-US" sz="2800" b="1" kern="0" dirty="0">
                <a:solidFill>
                  <a:srgbClr val="A50021"/>
                </a:solidFill>
                <a:latin typeface="Times New Roman" pitchFamily="18" charset="0"/>
                <a:cs typeface="Times New Roman" pitchFamily="18" charset="0"/>
              </a:rPr>
              <a:t> di </a:t>
            </a:r>
            <a:r>
              <a:rPr lang="en-US" sz="2800" b="1" kern="0" dirty="0" err="1">
                <a:solidFill>
                  <a:srgbClr val="A50021"/>
                </a:solidFill>
                <a:latin typeface="Times New Roman" pitchFamily="18" charset="0"/>
                <a:cs typeface="Times New Roman" pitchFamily="18" charset="0"/>
              </a:rPr>
              <a:t>truyền</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học</a:t>
            </a:r>
            <a:endParaRPr lang="en-US" sz="2800" b="1" kern="0" dirty="0">
              <a:solidFill>
                <a:srgbClr val="A50021"/>
              </a:solidFill>
              <a:latin typeface="Times New Roman" pitchFamily="18" charset="0"/>
              <a:cs typeface="Times New Roman" pitchFamily="18" charset="0"/>
            </a:endParaRPr>
          </a:p>
        </p:txBody>
      </p:sp>
      <p:sp>
        <p:nvSpPr>
          <p:cNvPr id="10" name="Rectangle 9">
            <a:extLst>
              <a:ext uri="{FF2B5EF4-FFF2-40B4-BE49-F238E27FC236}">
                <a16:creationId xmlns:a16="http://schemas.microsoft.com/office/drawing/2014/main" id="{C49D5282-408F-43C2-A3B8-F60B11F4DC8F}"/>
              </a:ext>
            </a:extLst>
          </p:cNvPr>
          <p:cNvSpPr/>
          <p:nvPr/>
        </p:nvSpPr>
        <p:spPr>
          <a:xfrm>
            <a:off x="316534" y="1412776"/>
            <a:ext cx="2411760" cy="601980"/>
          </a:xfrm>
          <a:prstGeom prst="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7. </a:t>
            </a:r>
            <a:r>
              <a:rPr lang="en-US" sz="2800" dirty="0" err="1">
                <a:solidFill>
                  <a:schemeClr val="tx1"/>
                </a:solidFill>
                <a:latin typeface="Times New Roman" panose="02020603050405020304" pitchFamily="18" charset="0"/>
                <a:cs typeface="Times New Roman" panose="02020603050405020304" pitchFamily="18" charset="0"/>
              </a:rPr>
              <a:t>Kiểu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6C635337-FF9B-4C80-AEC7-E841BB394029}"/>
              </a:ext>
            </a:extLst>
          </p:cNvPr>
          <p:cNvSpPr/>
          <p:nvPr/>
        </p:nvSpPr>
        <p:spPr>
          <a:xfrm>
            <a:off x="3774814" y="1225951"/>
            <a:ext cx="5052652" cy="954107"/>
          </a:xfrm>
          <a:prstGeom prst="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e.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tổ</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hợp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ra </a:t>
            </a:r>
            <a:r>
              <a:rPr lang="en-US" sz="2800" dirty="0" err="1">
                <a:solidFill>
                  <a:schemeClr val="tx1"/>
                </a:solidFill>
                <a:latin typeface="Times New Roman" panose="02020603050405020304" pitchFamily="18" charset="0"/>
                <a:cs typeface="Times New Roman" panose="02020603050405020304" pitchFamily="18" charset="0"/>
              </a:rPr>
              <a:t>bên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ngoài</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875705EA-2AD0-4F41-9522-8A1856768CE8}"/>
              </a:ext>
            </a:extLst>
          </p:cNvPr>
          <p:cNvSpPr/>
          <p:nvPr/>
        </p:nvSpPr>
        <p:spPr>
          <a:xfrm>
            <a:off x="310043" y="5555240"/>
            <a:ext cx="2434861" cy="536370"/>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8. </a:t>
            </a:r>
            <a:r>
              <a:rPr lang="en-US" sz="2800" dirty="0" err="1">
                <a:solidFill>
                  <a:schemeClr val="tx1"/>
                </a:solidFill>
                <a:latin typeface="Times New Roman" panose="02020603050405020304" pitchFamily="18" charset="0"/>
                <a:cs typeface="Times New Roman" panose="02020603050405020304" pitchFamily="18" charset="0"/>
              </a:rPr>
              <a:t>Kiểu</a:t>
            </a:r>
            <a:r>
              <a:rPr lang="en-US" sz="2800" dirty="0">
                <a:solidFill>
                  <a:schemeClr val="tx1"/>
                </a:solidFill>
                <a:latin typeface="Times New Roman" panose="02020603050405020304" pitchFamily="18" charset="0"/>
                <a:cs typeface="Times New Roman" panose="02020603050405020304" pitchFamily="18" charset="0"/>
              </a:rPr>
              <a:t> gene</a:t>
            </a:r>
          </a:p>
        </p:txBody>
      </p:sp>
      <p:sp>
        <p:nvSpPr>
          <p:cNvPr id="14" name="Rectangle 13">
            <a:extLst>
              <a:ext uri="{FF2B5EF4-FFF2-40B4-BE49-F238E27FC236}">
                <a16:creationId xmlns:a16="http://schemas.microsoft.com/office/drawing/2014/main" id="{3565F281-4966-43DA-916A-B4B6DD1164F2}"/>
              </a:ext>
            </a:extLst>
          </p:cNvPr>
          <p:cNvSpPr/>
          <p:nvPr/>
        </p:nvSpPr>
        <p:spPr>
          <a:xfrm>
            <a:off x="3930922" y="5394267"/>
            <a:ext cx="4896544" cy="954107"/>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b. </a:t>
            </a:r>
            <a:r>
              <a:rPr lang="en-US" sz="2800" dirty="0" err="1">
                <a:solidFill>
                  <a:schemeClr val="tx1"/>
                </a:solidFill>
                <a:latin typeface="Times New Roman" panose="02020603050405020304" pitchFamily="18" charset="0"/>
                <a:cs typeface="Times New Roman" panose="02020603050405020304" pitchFamily="18" charset="0"/>
              </a:rPr>
              <a:t>Tổ</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hợp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gene </a:t>
            </a:r>
            <a:r>
              <a:rPr lang="en-US" sz="2800" dirty="0" err="1">
                <a:solidFill>
                  <a:schemeClr val="tx1"/>
                </a:solidFill>
                <a:latin typeface="Times New Roman" panose="02020603050405020304" pitchFamily="18" charset="0"/>
                <a:cs typeface="Times New Roman" panose="02020603050405020304" pitchFamily="18" charset="0"/>
              </a:rPr>
              <a:t>quy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định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0" name="Arrow: Right 19">
            <a:extLst>
              <a:ext uri="{FF2B5EF4-FFF2-40B4-BE49-F238E27FC236}">
                <a16:creationId xmlns:a16="http://schemas.microsoft.com/office/drawing/2014/main" id="{AC3395FF-CDF1-43E7-BC59-3996521CBD23}"/>
              </a:ext>
            </a:extLst>
          </p:cNvPr>
          <p:cNvSpPr/>
          <p:nvPr/>
        </p:nvSpPr>
        <p:spPr>
          <a:xfrm>
            <a:off x="2886898" y="1563380"/>
            <a:ext cx="729312" cy="30077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21" name="Arrow: Right 20">
            <a:extLst>
              <a:ext uri="{FF2B5EF4-FFF2-40B4-BE49-F238E27FC236}">
                <a16:creationId xmlns:a16="http://schemas.microsoft.com/office/drawing/2014/main" id="{A135903A-FAF4-4443-9C9A-315CD707C838}"/>
              </a:ext>
            </a:extLst>
          </p:cNvPr>
          <p:cNvSpPr/>
          <p:nvPr/>
        </p:nvSpPr>
        <p:spPr>
          <a:xfrm>
            <a:off x="2880407" y="5684623"/>
            <a:ext cx="729312" cy="28901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1F2E5F5-38F1-453B-B735-CAFB1C68AC4E}"/>
              </a:ext>
            </a:extLst>
          </p:cNvPr>
          <p:cNvPicPr>
            <a:picLocks noChangeAspect="1"/>
          </p:cNvPicPr>
          <p:nvPr/>
        </p:nvPicPr>
        <p:blipFill>
          <a:blip r:embed="rId2"/>
          <a:stretch>
            <a:fillRect/>
          </a:stretch>
        </p:blipFill>
        <p:spPr>
          <a:xfrm>
            <a:off x="1907704" y="2209620"/>
            <a:ext cx="4248471" cy="3185747"/>
          </a:xfrm>
          <a:prstGeom prst="rect">
            <a:avLst/>
          </a:prstGeom>
        </p:spPr>
      </p:pic>
    </p:spTree>
    <p:extLst>
      <p:ext uri="{BB962C8B-B14F-4D97-AF65-F5344CB8AC3E}">
        <p14:creationId xmlns:p14="http://schemas.microsoft.com/office/powerpoint/2010/main" val="315121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animBg="1"/>
      <p:bldP spid="20" grpId="0" animBg="1"/>
      <p:bldP spid="2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E271450-4816-4C72-B323-9FF6F86FB79D}"/>
              </a:ext>
            </a:extLst>
          </p:cNvPr>
          <p:cNvSpPr txBox="1"/>
          <p:nvPr/>
        </p:nvSpPr>
        <p:spPr>
          <a:xfrm>
            <a:off x="395536" y="188640"/>
            <a:ext cx="8280920" cy="954107"/>
          </a:xfrm>
          <a:prstGeom prst="rect">
            <a:avLst/>
          </a:prstGeom>
          <a:noFill/>
        </p:spPr>
        <p:txBody>
          <a:bodyPr wrap="square">
            <a:spAutoFit/>
          </a:bodyPr>
          <a:lstStyle/>
          <a:p>
            <a:pPr marL="0" indent="0" algn="just" eaLnBrk="1" hangingPunct="1">
              <a:buFontTx/>
              <a:buNone/>
            </a:pPr>
            <a:r>
              <a:rPr lang="en-US" sz="2800" b="1" kern="0" dirty="0">
                <a:solidFill>
                  <a:srgbClr val="A50021"/>
                </a:solidFill>
                <a:latin typeface="Times New Roman" pitchFamily="18" charset="0"/>
                <a:cs typeface="Times New Roman" pitchFamily="18" charset="0"/>
              </a:rPr>
              <a:t>3. </a:t>
            </a:r>
            <a:r>
              <a:rPr lang="en-US" sz="2800" b="1" kern="0" dirty="0" err="1">
                <a:solidFill>
                  <a:srgbClr val="A50021"/>
                </a:solidFill>
                <a:latin typeface="Times New Roman" pitchFamily="18" charset="0"/>
                <a:cs typeface="Times New Roman" pitchFamily="18" charset="0"/>
              </a:rPr>
              <a:t>Phân</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biệt</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một</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số</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thuật</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ngữ</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và</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giải</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thích</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một</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số</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kí</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hiệu</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thường</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dùng</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trong</a:t>
            </a:r>
            <a:r>
              <a:rPr lang="en-US" sz="2800" b="1" kern="0" dirty="0">
                <a:solidFill>
                  <a:srgbClr val="A50021"/>
                </a:solidFill>
                <a:latin typeface="Times New Roman" pitchFamily="18" charset="0"/>
                <a:cs typeface="Times New Roman" pitchFamily="18" charset="0"/>
              </a:rPr>
              <a:t> di </a:t>
            </a:r>
            <a:r>
              <a:rPr lang="en-US" sz="2800" b="1" kern="0" dirty="0" err="1">
                <a:solidFill>
                  <a:srgbClr val="A50021"/>
                </a:solidFill>
                <a:latin typeface="Times New Roman" pitchFamily="18" charset="0"/>
                <a:cs typeface="Times New Roman" pitchFamily="18" charset="0"/>
              </a:rPr>
              <a:t>truyền</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học</a:t>
            </a:r>
            <a:endParaRPr lang="en-US" sz="2800" b="1" kern="0" dirty="0">
              <a:solidFill>
                <a:srgbClr val="A50021"/>
              </a:solidFill>
              <a:latin typeface="Times New Roman" pitchFamily="18" charset="0"/>
              <a:cs typeface="Times New Roman" pitchFamily="18" charset="0"/>
            </a:endParaRPr>
          </a:p>
        </p:txBody>
      </p:sp>
      <p:sp>
        <p:nvSpPr>
          <p:cNvPr id="15" name="Rectangle 14">
            <a:extLst>
              <a:ext uri="{FF2B5EF4-FFF2-40B4-BE49-F238E27FC236}">
                <a16:creationId xmlns:a16="http://schemas.microsoft.com/office/drawing/2014/main" id="{83A9CE19-3D3F-477E-B331-17EAC6A5AB04}"/>
              </a:ext>
            </a:extLst>
          </p:cNvPr>
          <p:cNvSpPr/>
          <p:nvPr/>
        </p:nvSpPr>
        <p:spPr>
          <a:xfrm>
            <a:off x="470487" y="1624463"/>
            <a:ext cx="2449871" cy="53637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9. Allele</a:t>
            </a:r>
          </a:p>
        </p:txBody>
      </p:sp>
      <p:sp>
        <p:nvSpPr>
          <p:cNvPr id="16" name="Rectangle 15">
            <a:extLst>
              <a:ext uri="{FF2B5EF4-FFF2-40B4-BE49-F238E27FC236}">
                <a16:creationId xmlns:a16="http://schemas.microsoft.com/office/drawing/2014/main" id="{BE41827A-6B01-427D-A6D7-E897063EE1DB}"/>
              </a:ext>
            </a:extLst>
          </p:cNvPr>
          <p:cNvSpPr/>
          <p:nvPr/>
        </p:nvSpPr>
        <p:spPr>
          <a:xfrm>
            <a:off x="285868" y="4228730"/>
            <a:ext cx="2443027" cy="534188"/>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10. </a:t>
            </a:r>
            <a:r>
              <a:rPr lang="en-US" sz="2800" dirty="0" err="1">
                <a:solidFill>
                  <a:schemeClr val="tx1"/>
                </a:solidFill>
                <a:latin typeface="Times New Roman" panose="02020603050405020304" pitchFamily="18" charset="0"/>
                <a:cs typeface="Times New Roman" panose="02020603050405020304" pitchFamily="18" charset="0"/>
              </a:rPr>
              <a:t>Dòng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thuần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E0FC16EA-9923-4020-8BF0-A0E60599C871}"/>
              </a:ext>
            </a:extLst>
          </p:cNvPr>
          <p:cNvSpPr/>
          <p:nvPr/>
        </p:nvSpPr>
        <p:spPr>
          <a:xfrm>
            <a:off x="3974417" y="3896242"/>
            <a:ext cx="4896544" cy="152665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f. </a:t>
            </a:r>
            <a:r>
              <a:rPr lang="en-US" sz="2800" dirty="0" err="1">
                <a:solidFill>
                  <a:schemeClr val="tx1"/>
                </a:solidFill>
                <a:latin typeface="Times New Roman" panose="02020603050405020304" pitchFamily="18" charset="0"/>
                <a:cs typeface="Times New Roman" panose="02020603050405020304" pitchFamily="18" charset="0"/>
              </a:rPr>
              <a:t>Dòng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mẹ</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đó</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6430A02C-6364-41F6-AE16-8BEB31741656}"/>
              </a:ext>
            </a:extLst>
          </p:cNvPr>
          <p:cNvSpPr/>
          <p:nvPr/>
        </p:nvSpPr>
        <p:spPr>
          <a:xfrm>
            <a:off x="4070450" y="1232238"/>
            <a:ext cx="4928165" cy="95410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latin typeface="Times New Roman" panose="02020603050405020304" pitchFamily="18" charset="0"/>
                <a:cs typeface="Times New Roman" panose="02020603050405020304" pitchFamily="18" charset="0"/>
              </a:rPr>
              <a:t>i.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cùng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gene</a:t>
            </a:r>
            <a:endParaRPr lang="en-US" sz="2800" baseline="-25000" dirty="0">
              <a:solidFill>
                <a:schemeClr val="tx1"/>
              </a:solidFill>
              <a:latin typeface="Times New Roman" panose="02020603050405020304" pitchFamily="18" charset="0"/>
              <a:cs typeface="Times New Roman" panose="02020603050405020304" pitchFamily="18" charset="0"/>
            </a:endParaRPr>
          </a:p>
        </p:txBody>
      </p:sp>
      <p:sp>
        <p:nvSpPr>
          <p:cNvPr id="22" name="Arrow: Right 21">
            <a:extLst>
              <a:ext uri="{FF2B5EF4-FFF2-40B4-BE49-F238E27FC236}">
                <a16:creationId xmlns:a16="http://schemas.microsoft.com/office/drawing/2014/main" id="{0E06C343-048F-4630-AD78-3ACDF5C8A5AF}"/>
              </a:ext>
            </a:extLst>
          </p:cNvPr>
          <p:cNvSpPr/>
          <p:nvPr/>
        </p:nvSpPr>
        <p:spPr>
          <a:xfrm>
            <a:off x="3050239" y="1701418"/>
            <a:ext cx="729312" cy="28901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23" name="Arrow: Right 22">
            <a:extLst>
              <a:ext uri="{FF2B5EF4-FFF2-40B4-BE49-F238E27FC236}">
                <a16:creationId xmlns:a16="http://schemas.microsoft.com/office/drawing/2014/main" id="{6D4A67FC-0167-49C4-9E66-7340436AE9C7}"/>
              </a:ext>
            </a:extLst>
          </p:cNvPr>
          <p:cNvSpPr/>
          <p:nvPr/>
        </p:nvSpPr>
        <p:spPr>
          <a:xfrm>
            <a:off x="2973848" y="4412822"/>
            <a:ext cx="729312" cy="22751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19" name="Rectangle 3">
            <a:extLst>
              <a:ext uri="{FF2B5EF4-FFF2-40B4-BE49-F238E27FC236}">
                <a16:creationId xmlns:a16="http://schemas.microsoft.com/office/drawing/2014/main" id="{9954966F-5A82-4AD8-9665-CA441EAE273A}"/>
              </a:ext>
            </a:extLst>
          </p:cNvPr>
          <p:cNvSpPr txBox="1">
            <a:spLocks noChangeArrowheads="1"/>
          </p:cNvSpPr>
          <p:nvPr/>
        </p:nvSpPr>
        <p:spPr bwMode="auto">
          <a:xfrm>
            <a:off x="198878" y="2510647"/>
            <a:ext cx="8628588" cy="138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eaLnBrk="1" hangingPunct="1">
              <a:buFontTx/>
              <a:buNone/>
            </a:pPr>
            <a:r>
              <a:rPr lang="en-US" kern="0" dirty="0">
                <a:latin typeface="Times New Roman" pitchFamily="18" charset="0"/>
                <a:cs typeface="Times New Roman" pitchFamily="18" charset="0"/>
              </a:rPr>
              <a:t>P:       </a:t>
            </a:r>
            <a:r>
              <a:rPr lang="en-US" kern="0" dirty="0" err="1">
                <a:latin typeface="Times New Roman" pitchFamily="18" charset="0"/>
                <a:cs typeface="Times New Roman" pitchFamily="18" charset="0"/>
              </a:rPr>
              <a:t>Hoa</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tím</a:t>
            </a:r>
            <a:r>
              <a:rPr lang="en-US" kern="0" dirty="0">
                <a:latin typeface="Times New Roman" pitchFamily="18" charset="0"/>
                <a:cs typeface="Times New Roman" pitchFamily="18" charset="0"/>
              </a:rPr>
              <a:t>      x      </a:t>
            </a:r>
            <a:r>
              <a:rPr lang="en-US" kern="0" dirty="0" err="1">
                <a:latin typeface="Times New Roman" pitchFamily="18" charset="0"/>
                <a:cs typeface="Times New Roman" pitchFamily="18" charset="0"/>
              </a:rPr>
              <a:t>Hoa</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tím</a:t>
            </a:r>
            <a:endParaRPr lang="en-US" kern="0" dirty="0">
              <a:latin typeface="Times New Roman" pitchFamily="18" charset="0"/>
              <a:cs typeface="Times New Roman" pitchFamily="18" charset="0"/>
            </a:endParaRPr>
          </a:p>
          <a:p>
            <a:pPr marL="0" indent="0" algn="ctr" eaLnBrk="1" hangingPunct="1">
              <a:buFontTx/>
              <a:buNone/>
            </a:pPr>
            <a:r>
              <a:rPr lang="en-US" kern="0" dirty="0">
                <a:latin typeface="Times New Roman" pitchFamily="18" charset="0"/>
                <a:cs typeface="Times New Roman" pitchFamily="18" charset="0"/>
              </a:rPr>
              <a:t>               AA                     </a:t>
            </a:r>
            <a:r>
              <a:rPr lang="en-US" kern="0" dirty="0" err="1">
                <a:latin typeface="Times New Roman" pitchFamily="18" charset="0"/>
                <a:cs typeface="Times New Roman" pitchFamily="18" charset="0"/>
              </a:rPr>
              <a:t>AA</a:t>
            </a:r>
            <a:endParaRPr lang="en-US" kern="0" dirty="0">
              <a:latin typeface="Times New Roman" pitchFamily="18" charset="0"/>
              <a:cs typeface="Times New Roman" pitchFamily="18" charset="0"/>
            </a:endParaRPr>
          </a:p>
        </p:txBody>
      </p:sp>
    </p:spTree>
    <p:extLst>
      <p:ext uri="{BB962C8B-B14F-4D97-AF65-F5344CB8AC3E}">
        <p14:creationId xmlns:p14="http://schemas.microsoft.com/office/powerpoint/2010/main" val="144245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22" grpId="0" animBg="1"/>
      <p:bldP spid="23" grpId="0" animBg="1"/>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E771B8-A574-41F0-A6E1-0934BF4CF242}"/>
              </a:ext>
            </a:extLst>
          </p:cNvPr>
          <p:cNvPicPr>
            <a:picLocks noChangeAspect="1"/>
          </p:cNvPicPr>
          <p:nvPr/>
        </p:nvPicPr>
        <p:blipFill>
          <a:blip r:embed="rId2"/>
          <a:stretch>
            <a:fillRect/>
          </a:stretch>
        </p:blipFill>
        <p:spPr>
          <a:xfrm>
            <a:off x="0" y="166328"/>
            <a:ext cx="4411879" cy="6525344"/>
          </a:xfrm>
          <a:prstGeom prst="rect">
            <a:avLst/>
          </a:prstGeom>
        </p:spPr>
      </p:pic>
      <p:sp>
        <p:nvSpPr>
          <p:cNvPr id="5" name="Rectangle: Rounded Corners 4">
            <a:extLst>
              <a:ext uri="{FF2B5EF4-FFF2-40B4-BE49-F238E27FC236}">
                <a16:creationId xmlns:a16="http://schemas.microsoft.com/office/drawing/2014/main" id="{94B02CC6-4925-43C5-AFE3-8481DEC66E0A}"/>
              </a:ext>
            </a:extLst>
          </p:cNvPr>
          <p:cNvSpPr/>
          <p:nvPr/>
        </p:nvSpPr>
        <p:spPr>
          <a:xfrm>
            <a:off x="4392106" y="166328"/>
            <a:ext cx="4492368" cy="7920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P</a:t>
            </a:r>
            <a:r>
              <a:rPr lang="en-US" sz="3200" baseline="-25000" dirty="0">
                <a:solidFill>
                  <a:schemeClr val="tx1"/>
                </a:solidFill>
                <a:latin typeface="Times New Roman" panose="02020603050405020304" pitchFamily="18" charset="0"/>
                <a:cs typeface="Times New Roman" panose="02020603050405020304" pitchFamily="18" charset="0"/>
              </a:rPr>
              <a:t>T/C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bố</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mẹ</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thuần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chủng</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D6A51DD9-FDD3-4EDB-A2FD-8DAD3BA17429}"/>
              </a:ext>
            </a:extLst>
          </p:cNvPr>
          <p:cNvSpPr/>
          <p:nvPr/>
        </p:nvSpPr>
        <p:spPr>
          <a:xfrm>
            <a:off x="6812728" y="1017233"/>
            <a:ext cx="2071746" cy="792088"/>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x: </a:t>
            </a:r>
            <a:r>
              <a:rPr lang="en-US" sz="3200" dirty="0" err="1">
                <a:solidFill>
                  <a:schemeClr val="tx1"/>
                </a:solidFill>
                <a:latin typeface="Times New Roman" panose="02020603050405020304" pitchFamily="18" charset="0"/>
                <a:cs typeface="Times New Roman" panose="02020603050405020304" pitchFamily="18" charset="0"/>
              </a:rPr>
              <a:t>Phép</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lai</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02BDA13B-4848-4F1D-93C0-AA03EE083AD5}"/>
              </a:ext>
            </a:extLst>
          </p:cNvPr>
          <p:cNvSpPr/>
          <p:nvPr/>
        </p:nvSpPr>
        <p:spPr>
          <a:xfrm>
            <a:off x="4732123" y="1943790"/>
            <a:ext cx="4005924" cy="79208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G</a:t>
            </a:r>
            <a:r>
              <a:rPr lang="en-US" sz="3200" baseline="-25000" dirty="0">
                <a:solidFill>
                  <a:schemeClr val="tx1"/>
                </a:solidFill>
                <a:latin typeface="Times New Roman" panose="02020603050405020304" pitchFamily="18" charset="0"/>
                <a:cs typeface="Times New Roman" panose="02020603050405020304" pitchFamily="18" charset="0"/>
              </a:rPr>
              <a:t>P</a:t>
            </a:r>
            <a:r>
              <a:rPr lang="en-US" sz="3200" dirty="0">
                <a:solidFill>
                  <a:schemeClr val="tx1"/>
                </a:solidFill>
                <a:latin typeface="Times New Roman" panose="02020603050405020304" pitchFamily="18" charset="0"/>
                <a:cs typeface="Times New Roman" panose="02020603050405020304" pitchFamily="18" charset="0"/>
              </a:rPr>
              <a:t>: Giao </a:t>
            </a:r>
            <a:r>
              <a:rPr lang="en-US" sz="3200" dirty="0" err="1">
                <a:solidFill>
                  <a:schemeClr val="tx1"/>
                </a:solidFill>
                <a:latin typeface="Times New Roman" panose="02020603050405020304" pitchFamily="18" charset="0"/>
                <a:cs typeface="Times New Roman" panose="02020603050405020304" pitchFamily="18" charset="0"/>
              </a:rPr>
              <a:t>tử</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của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bố</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mẹ</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02B1C6D8-7422-4620-B6D9-4655A2F53AF7}"/>
              </a:ext>
            </a:extLst>
          </p:cNvPr>
          <p:cNvSpPr/>
          <p:nvPr/>
        </p:nvSpPr>
        <p:spPr>
          <a:xfrm>
            <a:off x="4526301" y="3068960"/>
            <a:ext cx="4411878" cy="1025011"/>
          </a:xfrm>
          <a:prstGeom prst="roundRect">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latin typeface="Times New Roman" panose="02020603050405020304" pitchFamily="18" charset="0"/>
                <a:cs typeface="Times New Roman" panose="02020603050405020304" pitchFamily="18" charset="0"/>
              </a:rPr>
              <a:t>F</a:t>
            </a:r>
            <a:r>
              <a:rPr lang="en-US" sz="3200" baseline="-25000" dirty="0">
                <a:solidFill>
                  <a:schemeClr val="tx1"/>
                </a:solidFill>
                <a:latin typeface="Times New Roman" panose="02020603050405020304" pitchFamily="18" charset="0"/>
                <a:cs typeface="Times New Roman" panose="02020603050405020304" pitchFamily="18" charset="0"/>
              </a:rPr>
              <a:t>1</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Thế</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hệ</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thứ</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nhất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được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sinh</a:t>
            </a:r>
            <a:r>
              <a:rPr lang="en-US" sz="3200" dirty="0">
                <a:solidFill>
                  <a:schemeClr val="tx1"/>
                </a:solidFill>
                <a:latin typeface="Times New Roman" panose="02020603050405020304" pitchFamily="18" charset="0"/>
                <a:cs typeface="Times New Roman" panose="02020603050405020304" pitchFamily="18" charset="0"/>
              </a:rPr>
              <a:t> ra </a:t>
            </a:r>
            <a:r>
              <a:rPr lang="en-US" sz="3200" dirty="0" err="1">
                <a:solidFill>
                  <a:schemeClr val="tx1"/>
                </a:solidFill>
                <a:latin typeface="Times New Roman" panose="02020603050405020304" pitchFamily="18" charset="0"/>
                <a:cs typeface="Times New Roman" panose="02020603050405020304" pitchFamily="18" charset="0"/>
              </a:rPr>
              <a:t>từ</a:t>
            </a:r>
            <a:r>
              <a:rPr lang="en-US" sz="3200" dirty="0">
                <a:solidFill>
                  <a:schemeClr val="tx1"/>
                </a:solidFill>
                <a:latin typeface="Times New Roman" panose="02020603050405020304" pitchFamily="18" charset="0"/>
                <a:cs typeface="Times New Roman" panose="02020603050405020304" pitchFamily="18" charset="0"/>
              </a:rPr>
              <a:t> P</a:t>
            </a:r>
          </a:p>
        </p:txBody>
      </p:sp>
      <p:sp>
        <p:nvSpPr>
          <p:cNvPr id="9" name="Rectangle: Rounded Corners 8">
            <a:extLst>
              <a:ext uri="{FF2B5EF4-FFF2-40B4-BE49-F238E27FC236}">
                <a16:creationId xmlns:a16="http://schemas.microsoft.com/office/drawing/2014/main" id="{4C09861E-EA6F-4F0C-9216-529E5F88761E}"/>
              </a:ext>
            </a:extLst>
          </p:cNvPr>
          <p:cNvSpPr/>
          <p:nvPr/>
        </p:nvSpPr>
        <p:spPr>
          <a:xfrm>
            <a:off x="4497425" y="4492221"/>
            <a:ext cx="4411878" cy="1025011"/>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latin typeface="Times New Roman" panose="02020603050405020304" pitchFamily="18" charset="0"/>
                <a:cs typeface="Times New Roman" panose="02020603050405020304" pitchFamily="18" charset="0"/>
              </a:rPr>
              <a:t>F</a:t>
            </a:r>
            <a:r>
              <a:rPr lang="en-US" sz="3200" baseline="-25000" dirty="0">
                <a:solidFill>
                  <a:schemeClr val="tx1"/>
                </a:solidFill>
                <a:latin typeface="Times New Roman" panose="02020603050405020304" pitchFamily="18" charset="0"/>
                <a:cs typeface="Times New Roman" panose="02020603050405020304" pitchFamily="18" charset="0"/>
              </a:rPr>
              <a:t>2</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Thế</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hệ</a:t>
            </a:r>
            <a:r>
              <a:rPr lang="en-US" sz="3200" dirty="0">
                <a:solidFill>
                  <a:schemeClr val="tx1"/>
                </a:solidFill>
                <a:latin typeface="Times New Roman" panose="02020603050405020304" pitchFamily="18" charset="0"/>
                <a:cs typeface="Times New Roman" panose="02020603050405020304" pitchFamily="18" charset="0"/>
              </a:rPr>
              <a:t> con </a:t>
            </a:r>
            <a:r>
              <a:rPr lang="en-US" sz="3200" dirty="0" err="1">
                <a:solidFill>
                  <a:schemeClr val="tx1"/>
                </a:solidFill>
                <a:latin typeface="Times New Roman" panose="02020603050405020304" pitchFamily="18" charset="0"/>
                <a:cs typeface="Times New Roman" panose="02020603050405020304" pitchFamily="18" charset="0"/>
              </a:rPr>
              <a:t>được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sinh</a:t>
            </a:r>
            <a:r>
              <a:rPr lang="en-US" sz="3200" dirty="0">
                <a:solidFill>
                  <a:schemeClr val="tx1"/>
                </a:solidFill>
                <a:latin typeface="Times New Roman" panose="02020603050405020304" pitchFamily="18" charset="0"/>
                <a:cs typeface="Times New Roman" panose="02020603050405020304" pitchFamily="18" charset="0"/>
              </a:rPr>
              <a:t> ra </a:t>
            </a:r>
            <a:r>
              <a:rPr lang="en-US" sz="3200" dirty="0" err="1">
                <a:solidFill>
                  <a:schemeClr val="tx1"/>
                </a:solidFill>
                <a:latin typeface="Times New Roman" panose="02020603050405020304" pitchFamily="18" charset="0"/>
                <a:cs typeface="Times New Roman" panose="02020603050405020304" pitchFamily="18" charset="0"/>
              </a:rPr>
              <a:t>từ</a:t>
            </a:r>
            <a:r>
              <a:rPr lang="en-US" sz="3200" dirty="0">
                <a:solidFill>
                  <a:schemeClr val="tx1"/>
                </a:solidFill>
                <a:latin typeface="Times New Roman" panose="02020603050405020304" pitchFamily="18" charset="0"/>
                <a:cs typeface="Times New Roman" panose="02020603050405020304" pitchFamily="18" charset="0"/>
              </a:rPr>
              <a:t> F</a:t>
            </a:r>
            <a:r>
              <a:rPr lang="en-US" sz="3200" baseline="-25000" dirty="0">
                <a:solidFill>
                  <a:schemeClr val="tx1"/>
                </a:solidFill>
                <a:latin typeface="Times New Roman" panose="02020603050405020304" pitchFamily="18" charset="0"/>
                <a:cs typeface="Times New Roman" panose="02020603050405020304" pitchFamily="18" charset="0"/>
              </a:rPr>
              <a:t>1</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9F8A918E-9D64-43A9-911E-0EEB085FFE43}"/>
              </a:ext>
            </a:extLst>
          </p:cNvPr>
          <p:cNvSpPr/>
          <p:nvPr/>
        </p:nvSpPr>
        <p:spPr>
          <a:xfrm>
            <a:off x="4497425" y="5733256"/>
            <a:ext cx="4005924" cy="792088"/>
          </a:xfrm>
          <a:prstGeom prst="roundRect">
            <a:avLst/>
          </a:prstGeom>
          <a:no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G</a:t>
            </a:r>
            <a:r>
              <a:rPr lang="en-US" sz="3200" baseline="-25000" dirty="0">
                <a:solidFill>
                  <a:schemeClr val="tx1"/>
                </a:solidFill>
                <a:latin typeface="Times New Roman" panose="02020603050405020304" pitchFamily="18" charset="0"/>
                <a:cs typeface="Times New Roman" panose="02020603050405020304" pitchFamily="18" charset="0"/>
              </a:rPr>
              <a:t>F1</a:t>
            </a:r>
            <a:r>
              <a:rPr lang="en-US" sz="3200" dirty="0">
                <a:solidFill>
                  <a:schemeClr val="tx1"/>
                </a:solidFill>
                <a:latin typeface="Times New Roman" panose="02020603050405020304" pitchFamily="18" charset="0"/>
                <a:cs typeface="Times New Roman" panose="02020603050405020304" pitchFamily="18" charset="0"/>
              </a:rPr>
              <a:t>: Giao </a:t>
            </a:r>
            <a:r>
              <a:rPr lang="en-US" sz="3200" dirty="0" err="1">
                <a:solidFill>
                  <a:schemeClr val="tx1"/>
                </a:solidFill>
                <a:latin typeface="Times New Roman" panose="02020603050405020304" pitchFamily="18" charset="0"/>
                <a:cs typeface="Times New Roman" panose="02020603050405020304" pitchFamily="18" charset="0"/>
              </a:rPr>
              <a:t>tử</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của</a:t>
            </a:r>
            <a:r>
              <a:rPr lang="en-US" sz="3200" dirty="0">
                <a:solidFill>
                  <a:schemeClr val="tx1"/>
                </a:solidFill>
                <a:latin typeface="Times New Roman" panose="02020603050405020304" pitchFamily="18" charset="0"/>
                <a:cs typeface="Times New Roman" panose="02020603050405020304" pitchFamily="18" charset="0"/>
              </a:rPr>
              <a:t> F</a:t>
            </a:r>
            <a:r>
              <a:rPr lang="en-US" sz="3200" baseline="-25000" dirty="0">
                <a:solidFill>
                  <a:schemeClr val="tx1"/>
                </a:solidFill>
                <a:latin typeface="Times New Roman" panose="02020603050405020304" pitchFamily="18" charset="0"/>
                <a:cs typeface="Times New Roman" panose="02020603050405020304" pitchFamily="18" charset="0"/>
              </a:rPr>
              <a:t>1</a:t>
            </a:r>
            <a:endParaRPr lang="en-US"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6504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3365BA0D-2A95-4BF2-82F8-9A991040927F}"/>
              </a:ext>
            </a:extLst>
          </p:cNvPr>
          <p:cNvGraphicFramePr>
            <a:graphicFrameLocks noGrp="1"/>
          </p:cNvGraphicFramePr>
          <p:nvPr>
            <p:ph idx="1"/>
            <p:extLst>
              <p:ext uri="{D42A27DB-BD31-4B8C-83A1-F6EECF244321}">
                <p14:modId xmlns:p14="http://schemas.microsoft.com/office/powerpoint/2010/main" val="3424530686"/>
              </p:ext>
            </p:extLst>
          </p:nvPr>
        </p:nvGraphicFramePr>
        <p:xfrm>
          <a:off x="152085" y="343290"/>
          <a:ext cx="8967544" cy="6492240"/>
        </p:xfrm>
        <a:graphic>
          <a:graphicData uri="http://schemas.openxmlformats.org/drawingml/2006/table">
            <a:tbl>
              <a:tblPr firstRow="1" bandRow="1">
                <a:tableStyleId>{5940675A-B579-460E-94D1-54222C63F5DA}</a:tableStyleId>
              </a:tblPr>
              <a:tblGrid>
                <a:gridCol w="2418099">
                  <a:extLst>
                    <a:ext uri="{9D8B030D-6E8A-4147-A177-3AD203B41FA5}">
                      <a16:colId xmlns:a16="http://schemas.microsoft.com/office/drawing/2014/main" val="930522596"/>
                    </a:ext>
                  </a:extLst>
                </a:gridCol>
                <a:gridCol w="6549445">
                  <a:extLst>
                    <a:ext uri="{9D8B030D-6E8A-4147-A177-3AD203B41FA5}">
                      <a16:colId xmlns:a16="http://schemas.microsoft.com/office/drawing/2014/main" val="3182989915"/>
                    </a:ext>
                  </a:extLst>
                </a:gridCol>
              </a:tblGrid>
              <a:tr h="370840">
                <a:tc gridSpan="2">
                  <a:txBody>
                    <a:bodyPr/>
                    <a:lstStyle/>
                    <a:p>
                      <a:pPr algn="l"/>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Một</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số</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kí</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hiệu</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thường</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dùng</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trong</a:t>
                      </a:r>
                      <a:r>
                        <a:rPr lang="en-US" sz="2700" b="1" dirty="0">
                          <a:latin typeface="Times New Roman" panose="02020603050405020304" pitchFamily="18" charset="0"/>
                          <a:cs typeface="Times New Roman" panose="02020603050405020304" pitchFamily="18" charset="0"/>
                        </a:rPr>
                        <a:t> di </a:t>
                      </a:r>
                      <a:r>
                        <a:rPr lang="en-US" sz="2700" b="1" dirty="0" err="1">
                          <a:latin typeface="Times New Roman" panose="02020603050405020304" pitchFamily="18" charset="0"/>
                          <a:cs typeface="Times New Roman" panose="02020603050405020304" pitchFamily="18" charset="0"/>
                        </a:rPr>
                        <a:t>truyền</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học</a:t>
                      </a:r>
                      <a:r>
                        <a:rPr lang="en-US" sz="2700" b="1" dirty="0">
                          <a:latin typeface="Times New Roman" panose="02020603050405020304" pitchFamily="18" charset="0"/>
                          <a:cs typeface="Times New Roman" panose="02020603050405020304" pitchFamily="18" charset="0"/>
                        </a:rPr>
                        <a:t>:</a:t>
                      </a:r>
                    </a:p>
                  </a:txBody>
                  <a:tcPr>
                    <a:solidFill>
                      <a:schemeClr val="accent5"/>
                    </a:solidFill>
                  </a:tcPr>
                </a:tc>
                <a:tc hMerge="1">
                  <a:txBody>
                    <a:bodyPr/>
                    <a:lstStyle/>
                    <a:p>
                      <a:endParaRPr lang="en-US" dirty="0"/>
                    </a:p>
                  </a:txBody>
                  <a:tcPr/>
                </a:tc>
                <a:extLst>
                  <a:ext uri="{0D108BD9-81ED-4DB2-BD59-A6C34878D82A}">
                    <a16:rowId xmlns:a16="http://schemas.microsoft.com/office/drawing/2014/main" val="2514697027"/>
                  </a:ext>
                </a:extLst>
              </a:tr>
              <a:tr h="370840">
                <a:tc>
                  <a:txBody>
                    <a:bodyPr/>
                    <a:lstStyle/>
                    <a:p>
                      <a:r>
                        <a:rPr lang="en-US" sz="2700" dirty="0">
                          <a:latin typeface="Times New Roman" panose="02020603050405020304" pitchFamily="18" charset="0"/>
                          <a:cs typeface="Times New Roman" panose="02020603050405020304" pitchFamily="18" charset="0"/>
                        </a:rPr>
                        <a:t>P</a:t>
                      </a:r>
                      <a:r>
                        <a:rPr lang="en-US" sz="2700" baseline="-25000" dirty="0">
                          <a:latin typeface="Times New Roman" panose="02020603050405020304" pitchFamily="18" charset="0"/>
                          <a:cs typeface="Times New Roman" panose="02020603050405020304" pitchFamily="18" charset="0"/>
                        </a:rPr>
                        <a:t>T/C</a:t>
                      </a:r>
                    </a:p>
                  </a:txBody>
                  <a:tcPr>
                    <a:solidFill>
                      <a:srgbClr val="CCFFCC"/>
                    </a:solidFill>
                  </a:tcPr>
                </a:tc>
                <a:tc>
                  <a:txBody>
                    <a:bodyPr/>
                    <a:lstStyle/>
                    <a:p>
                      <a:r>
                        <a:rPr lang="en-US" sz="2700" dirty="0" err="1">
                          <a:latin typeface="Times New Roman" panose="02020603050405020304" pitchFamily="18" charset="0"/>
                          <a:cs typeface="Times New Roman" panose="02020603050405020304" pitchFamily="18" charset="0"/>
                        </a:rPr>
                        <a:t>Bố</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mẹ</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thuần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chủng</a:t>
                      </a:r>
                      <a:endParaRPr lang="en-US" sz="27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28662712"/>
                  </a:ext>
                </a:extLst>
              </a:tr>
              <a:tr h="370840">
                <a:tc>
                  <a:txBody>
                    <a:bodyPr/>
                    <a:lstStyle/>
                    <a:p>
                      <a:r>
                        <a:rPr lang="en-US" sz="2700" dirty="0">
                          <a:latin typeface="Times New Roman" panose="02020603050405020304" pitchFamily="18" charset="0"/>
                          <a:cs typeface="Times New Roman" panose="02020603050405020304" pitchFamily="18" charset="0"/>
                        </a:rPr>
                        <a:t>P</a:t>
                      </a:r>
                    </a:p>
                  </a:txBody>
                  <a:tcPr>
                    <a:solidFill>
                      <a:srgbClr val="CCFFCC"/>
                    </a:solidFill>
                  </a:tcPr>
                </a:tc>
                <a:tc>
                  <a:txBody>
                    <a:bodyPr/>
                    <a:lstStyle/>
                    <a:p>
                      <a:r>
                        <a:rPr lang="en-US" sz="2700" dirty="0" err="1">
                          <a:latin typeface="Times New Roman" panose="02020603050405020304" pitchFamily="18" charset="0"/>
                          <a:cs typeface="Times New Roman" panose="02020603050405020304" pitchFamily="18" charset="0"/>
                        </a:rPr>
                        <a:t>Bố</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mẹ</a:t>
                      </a:r>
                      <a:endParaRPr lang="en-US" sz="27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13868179"/>
                  </a:ext>
                </a:extLst>
              </a:tr>
              <a:tr h="370840">
                <a:tc>
                  <a:txBody>
                    <a:bodyPr/>
                    <a:lstStyle/>
                    <a:p>
                      <a:r>
                        <a:rPr lang="en-US" sz="2700" dirty="0">
                          <a:latin typeface="Times New Roman" panose="02020603050405020304" pitchFamily="18" charset="0"/>
                          <a:cs typeface="Times New Roman" panose="02020603050405020304" pitchFamily="18" charset="0"/>
                        </a:rPr>
                        <a:t>x</a:t>
                      </a:r>
                    </a:p>
                  </a:txBody>
                  <a:tcPr>
                    <a:solidFill>
                      <a:srgbClr val="CCFFCC"/>
                    </a:solidFill>
                  </a:tcPr>
                </a:tc>
                <a:tc>
                  <a:txBody>
                    <a:bodyPr/>
                    <a:lstStyle/>
                    <a:p>
                      <a:r>
                        <a:rPr lang="en-US" sz="2700" dirty="0" err="1">
                          <a:latin typeface="Times New Roman" panose="02020603050405020304" pitchFamily="18" charset="0"/>
                          <a:cs typeface="Times New Roman" panose="02020603050405020304" pitchFamily="18" charset="0"/>
                        </a:rPr>
                        <a:t>Phép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lai</a:t>
                      </a:r>
                      <a:endParaRPr lang="en-US" sz="27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8622231"/>
                  </a:ext>
                </a:extLst>
              </a:tr>
              <a:tr h="370840">
                <a:tc>
                  <a:txBody>
                    <a:bodyPr/>
                    <a:lstStyle/>
                    <a:p>
                      <a:r>
                        <a:rPr lang="en-US" sz="2700" dirty="0">
                          <a:latin typeface="Times New Roman" panose="02020603050405020304" pitchFamily="18" charset="0"/>
                          <a:cs typeface="Times New Roman" panose="02020603050405020304" pitchFamily="18" charset="0"/>
                        </a:rPr>
                        <a:t>G</a:t>
                      </a:r>
                    </a:p>
                  </a:txBody>
                  <a:tcPr>
                    <a:solidFill>
                      <a:srgbClr val="CCFFCC"/>
                    </a:solidFill>
                  </a:tcPr>
                </a:tc>
                <a:tc>
                  <a:txBody>
                    <a:bodyPr/>
                    <a:lstStyle/>
                    <a:p>
                      <a:r>
                        <a:rPr lang="en-US" sz="2700" dirty="0">
                          <a:latin typeface="Times New Roman" panose="02020603050405020304" pitchFamily="18" charset="0"/>
                          <a:cs typeface="Times New Roman" panose="02020603050405020304" pitchFamily="18" charset="0"/>
                        </a:rPr>
                        <a:t>Giao </a:t>
                      </a:r>
                      <a:r>
                        <a:rPr lang="en-US" sz="2700" dirty="0" err="1">
                          <a:latin typeface="Times New Roman" panose="02020603050405020304" pitchFamily="18" charset="0"/>
                          <a:cs typeface="Times New Roman" panose="02020603050405020304" pitchFamily="18" charset="0"/>
                        </a:rPr>
                        <a:t>tử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đó</a:t>
                      </a:r>
                      <a:r>
                        <a:rPr lang="en-US" sz="2700" dirty="0">
                          <a:latin typeface="Times New Roman" panose="02020603050405020304" pitchFamily="18" charset="0"/>
                          <a:cs typeface="Times New Roman" panose="02020603050405020304" pitchFamily="18" charset="0"/>
                        </a:rPr>
                        <a:t> ♂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giao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đực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hoặc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cơ</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đực</a:t>
                      </a:r>
                      <a:r>
                        <a:rPr lang="en-US" sz="2700" dirty="0">
                          <a:latin typeface="Times New Roman" panose="02020603050405020304" pitchFamily="18" charset="0"/>
                          <a:cs typeface="Times New Roman" panose="02020603050405020304" pitchFamily="18" charset="0"/>
                        </a:rPr>
                        <a:t>); ♀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giao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hoặc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cơ</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cái</a:t>
                      </a:r>
                      <a:r>
                        <a:rPr lang="en-US" sz="2700"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493396104"/>
                  </a:ext>
                </a:extLst>
              </a:tr>
              <a:tr h="370840">
                <a:tc>
                  <a:txBody>
                    <a:bodyPr/>
                    <a:lstStyle/>
                    <a:p>
                      <a:r>
                        <a:rPr lang="en-US" sz="2700" dirty="0">
                          <a:latin typeface="Times New Roman" panose="02020603050405020304" pitchFamily="18" charset="0"/>
                          <a:cs typeface="Times New Roman" panose="02020603050405020304" pitchFamily="18" charset="0"/>
                        </a:rPr>
                        <a:t>F</a:t>
                      </a:r>
                    </a:p>
                  </a:txBody>
                  <a:tcPr>
                    <a:solidFill>
                      <a:srgbClr val="CCFFCC"/>
                    </a:solidFill>
                  </a:tcPr>
                </a:tc>
                <a:tc>
                  <a:txBody>
                    <a:bodyPr/>
                    <a:lstStyle/>
                    <a:p>
                      <a:r>
                        <a:rPr lang="en-US" sz="2700" dirty="0" err="1">
                          <a:latin typeface="Times New Roman" panose="02020603050405020304" pitchFamily="18" charset="0"/>
                          <a:cs typeface="Times New Roman" panose="02020603050405020304" pitchFamily="18" charset="0"/>
                        </a:rPr>
                        <a:t>Thế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hệ</a:t>
                      </a:r>
                      <a:r>
                        <a:rPr lang="en-US" sz="2700" dirty="0">
                          <a:latin typeface="Times New Roman" panose="02020603050405020304" pitchFamily="18" charset="0"/>
                          <a:cs typeface="Times New Roman" panose="02020603050405020304" pitchFamily="18" charset="0"/>
                        </a:rPr>
                        <a:t> con; F</a:t>
                      </a:r>
                      <a:r>
                        <a:rPr lang="en-US" sz="2700" baseline="-25000" dirty="0">
                          <a:latin typeface="Times New Roman" panose="02020603050405020304" pitchFamily="18" charset="0"/>
                          <a:cs typeface="Times New Roman" panose="02020603050405020304" pitchFamily="18" charset="0"/>
                        </a:rPr>
                        <a:t>1</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hệ</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được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sinh</a:t>
                      </a:r>
                      <a:r>
                        <a:rPr lang="en-US" sz="2700" dirty="0">
                          <a:latin typeface="Times New Roman" panose="02020603050405020304" pitchFamily="18" charset="0"/>
                          <a:cs typeface="Times New Roman" panose="02020603050405020304" pitchFamily="18" charset="0"/>
                        </a:rPr>
                        <a:t> ra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P; F</a:t>
                      </a:r>
                      <a:r>
                        <a:rPr lang="en-US" sz="2700" baseline="-25000" dirty="0">
                          <a:latin typeface="Times New Roman" panose="02020603050405020304" pitchFamily="18" charset="0"/>
                          <a:cs typeface="Times New Roman" panose="02020603050405020304" pitchFamily="18" charset="0"/>
                        </a:rPr>
                        <a:t>2</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hệ</a:t>
                      </a:r>
                      <a:r>
                        <a:rPr lang="en-US" sz="2700" dirty="0">
                          <a:latin typeface="Times New Roman" panose="02020603050405020304" pitchFamily="18" charset="0"/>
                          <a:cs typeface="Times New Roman" panose="02020603050405020304" pitchFamily="18" charset="0"/>
                        </a:rPr>
                        <a:t> con </a:t>
                      </a:r>
                      <a:r>
                        <a:rPr lang="en-US" sz="2700" dirty="0" err="1">
                          <a:latin typeface="Times New Roman" panose="02020603050405020304" pitchFamily="18" charset="0"/>
                          <a:cs typeface="Times New Roman" panose="02020603050405020304" pitchFamily="18" charset="0"/>
                        </a:rPr>
                        <a:t>được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sinh</a:t>
                      </a:r>
                      <a:r>
                        <a:rPr lang="en-US" sz="2700" dirty="0">
                          <a:latin typeface="Times New Roman" panose="02020603050405020304" pitchFamily="18" charset="0"/>
                          <a:cs typeface="Times New Roman" panose="02020603050405020304" pitchFamily="18" charset="0"/>
                        </a:rPr>
                        <a:t> ra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F</a:t>
                      </a:r>
                      <a:r>
                        <a:rPr lang="en-US" sz="2700" baseline="-25000" dirty="0">
                          <a:latin typeface="Times New Roman" panose="02020603050405020304" pitchFamily="18" charset="0"/>
                          <a:cs typeface="Times New Roman" panose="02020603050405020304" pitchFamily="18" charset="0"/>
                        </a:rPr>
                        <a:t>1</a:t>
                      </a:r>
                    </a:p>
                  </a:txBody>
                  <a:tcPr/>
                </a:tc>
                <a:extLst>
                  <a:ext uri="{0D108BD9-81ED-4DB2-BD59-A6C34878D82A}">
                    <a16:rowId xmlns:a16="http://schemas.microsoft.com/office/drawing/2014/main" val="2357965277"/>
                  </a:ext>
                </a:extLst>
              </a:tr>
              <a:tr h="370840">
                <a:tc>
                  <a:txBody>
                    <a:bodyPr/>
                    <a:lstStyle/>
                    <a:p>
                      <a:r>
                        <a:rPr lang="en-US" sz="2700" dirty="0" err="1">
                          <a:latin typeface="Times New Roman" panose="02020603050405020304" pitchFamily="18" charset="0"/>
                          <a:cs typeface="Times New Roman" panose="02020603050405020304" pitchFamily="18" charset="0"/>
                        </a:rPr>
                        <a:t>Chữ</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cái</a:t>
                      </a:r>
                      <a:r>
                        <a:rPr lang="en-US" sz="2700" dirty="0">
                          <a:latin typeface="Times New Roman" panose="02020603050405020304" pitchFamily="18" charset="0"/>
                          <a:cs typeface="Times New Roman" panose="02020603050405020304" pitchFamily="18" charset="0"/>
                        </a:rPr>
                        <a:t> in </a:t>
                      </a:r>
                      <a:r>
                        <a:rPr lang="en-US" sz="2700" dirty="0" err="1">
                          <a:latin typeface="Times New Roman" panose="02020603050405020304" pitchFamily="18" charset="0"/>
                          <a:cs typeface="Times New Roman" panose="02020603050405020304" pitchFamily="18" charset="0"/>
                        </a:rPr>
                        <a:t>hoa</a:t>
                      </a:r>
                      <a:r>
                        <a:rPr lang="en-US" sz="2700" dirty="0">
                          <a:latin typeface="Times New Roman" panose="02020603050405020304" pitchFamily="18" charset="0"/>
                          <a:cs typeface="Times New Roman" panose="02020603050405020304" pitchFamily="18" charset="0"/>
                        </a:rPr>
                        <a:t> (A, B, C, D, E, G, …)</a:t>
                      </a:r>
                    </a:p>
                  </a:txBody>
                  <a:tcPr>
                    <a:solidFill>
                      <a:srgbClr val="CCFFCC"/>
                    </a:solidFill>
                  </a:tcPr>
                </a:tc>
                <a:tc>
                  <a:txBody>
                    <a:bodyPr/>
                    <a:lstStyle/>
                    <a:p>
                      <a:r>
                        <a:rPr lang="en-US" sz="2700" dirty="0" err="1">
                          <a:latin typeface="Times New Roman" panose="02020603050405020304" pitchFamily="18" charset="0"/>
                          <a:cs typeface="Times New Roman" panose="02020603050405020304" pitchFamily="18" charset="0"/>
                        </a:rPr>
                        <a:t>Kí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hiệu</a:t>
                      </a:r>
                      <a:r>
                        <a:rPr lang="en-US" sz="2700" dirty="0">
                          <a:latin typeface="Times New Roman" panose="02020603050405020304" pitchFamily="18" charset="0"/>
                          <a:cs typeface="Times New Roman" panose="02020603050405020304" pitchFamily="18" charset="0"/>
                        </a:rPr>
                        <a:t> gene </a:t>
                      </a:r>
                      <a:r>
                        <a:rPr lang="en-US" sz="2700" dirty="0" err="1">
                          <a:latin typeface="Times New Roman" panose="02020603050405020304" pitchFamily="18" charset="0"/>
                          <a:cs typeface="Times New Roman" panose="02020603050405020304" pitchFamily="18" charset="0"/>
                        </a:rPr>
                        <a:t>trội</a:t>
                      </a:r>
                      <a:endParaRPr lang="en-US" sz="27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43320373"/>
                  </a:ext>
                </a:extLst>
              </a:tr>
              <a:tr h="370840">
                <a:tc>
                  <a:txBody>
                    <a:bodyPr/>
                    <a:lstStyle/>
                    <a:p>
                      <a:r>
                        <a:rPr lang="en-US" sz="2700" dirty="0" err="1">
                          <a:latin typeface="Times New Roman" panose="02020603050405020304" pitchFamily="18" charset="0"/>
                          <a:cs typeface="Times New Roman" panose="02020603050405020304" pitchFamily="18" charset="0"/>
                        </a:rPr>
                        <a:t>Chữ</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cái</a:t>
                      </a:r>
                      <a:r>
                        <a:rPr lang="en-US" sz="2700" dirty="0">
                          <a:latin typeface="Times New Roman" panose="02020603050405020304" pitchFamily="18" charset="0"/>
                          <a:cs typeface="Times New Roman" panose="02020603050405020304" pitchFamily="18" charset="0"/>
                        </a:rPr>
                        <a:t> in </a:t>
                      </a:r>
                      <a:r>
                        <a:rPr lang="en-US" sz="2700" dirty="0" err="1">
                          <a:latin typeface="Times New Roman" panose="02020603050405020304" pitchFamily="18" charset="0"/>
                          <a:cs typeface="Times New Roman" panose="02020603050405020304" pitchFamily="18" charset="0"/>
                        </a:rPr>
                        <a:t>thường</a:t>
                      </a:r>
                      <a:r>
                        <a:rPr lang="en-US" sz="2700" dirty="0">
                          <a:latin typeface="Times New Roman" panose="02020603050405020304" pitchFamily="18" charset="0"/>
                          <a:cs typeface="Times New Roman" panose="02020603050405020304" pitchFamily="18" charset="0"/>
                        </a:rPr>
                        <a:t> (a, b, c, d, e, g, …</a:t>
                      </a:r>
                    </a:p>
                  </a:txBody>
                  <a:tcPr>
                    <a:solidFill>
                      <a:srgbClr val="CCFFC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700" dirty="0" err="1">
                          <a:latin typeface="Times New Roman" panose="02020603050405020304" pitchFamily="18" charset="0"/>
                          <a:cs typeface="Times New Roman" panose="02020603050405020304" pitchFamily="18" charset="0"/>
                        </a:rPr>
                        <a:t>Kí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hiệu</a:t>
                      </a:r>
                      <a:r>
                        <a:rPr lang="en-US" sz="2700" dirty="0">
                          <a:latin typeface="Times New Roman" panose="02020603050405020304" pitchFamily="18" charset="0"/>
                          <a:cs typeface="Times New Roman" panose="02020603050405020304" pitchFamily="18" charset="0"/>
                        </a:rPr>
                        <a:t> gene </a:t>
                      </a:r>
                      <a:r>
                        <a:rPr lang="en-US" sz="2700" dirty="0" err="1">
                          <a:latin typeface="Times New Roman" panose="02020603050405020304" pitchFamily="18" charset="0"/>
                          <a:cs typeface="Times New Roman" panose="02020603050405020304" pitchFamily="18" charset="0"/>
                        </a:rPr>
                        <a:t>lặn</a:t>
                      </a:r>
                      <a:endParaRPr lang="en-US" sz="2700" dirty="0">
                        <a:latin typeface="Times New Roman" panose="02020603050405020304" pitchFamily="18" charset="0"/>
                        <a:cs typeface="Times New Roman" panose="02020603050405020304" pitchFamily="18" charset="0"/>
                      </a:endParaRPr>
                    </a:p>
                    <a:p>
                      <a:endParaRPr lang="en-US" sz="27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07253094"/>
                  </a:ext>
                </a:extLst>
              </a:tr>
            </a:tbl>
          </a:graphicData>
        </a:graphic>
      </p:graphicFrame>
      <p:pic>
        <p:nvPicPr>
          <p:cNvPr id="6" name="Picture 10" descr="Tay viÕt ">
            <a:extLst>
              <a:ext uri="{FF2B5EF4-FFF2-40B4-BE49-F238E27FC236}">
                <a16:creationId xmlns:a16="http://schemas.microsoft.com/office/drawing/2014/main" id="{A8CAD50F-FDD2-4097-90F0-D35ECFF210F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226373" y="-115592"/>
            <a:ext cx="782709" cy="953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52182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181891"/>
            <a:ext cx="9108706"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gn="just" eaLnBrk="1" hangingPunct="1">
              <a:buFontTx/>
              <a:buNone/>
            </a:pPr>
            <a:r>
              <a:rPr lang="en-US" sz="2900" b="1" kern="0" dirty="0" err="1">
                <a:solidFill>
                  <a:srgbClr val="FF0000"/>
                </a:solidFill>
                <a:latin typeface="Times New Roman" panose="02020603050405020304" pitchFamily="18" charset="0"/>
                <a:cs typeface="Times New Roman" pitchFamily="18" charset="0"/>
              </a:rPr>
              <a:t>BÀI</a:t>
            </a:r>
            <a:r>
              <a:rPr lang="en-US" sz="2900" b="1" kern="0" dirty="0">
                <a:solidFill>
                  <a:srgbClr val="FF0000"/>
                </a:solidFill>
                <a:latin typeface="Times New Roman" panose="02020603050405020304" pitchFamily="18" charset="0"/>
                <a:cs typeface="Times New Roman" pitchFamily="18" charset="0"/>
              </a:rPr>
              <a:t> 36. CÁC QUY LUẬT DI TRUYỀN CỦA MENDEL</a:t>
            </a:r>
          </a:p>
        </p:txBody>
      </p:sp>
      <p:sp>
        <p:nvSpPr>
          <p:cNvPr id="7" name="Rectangle 3"/>
          <p:cNvSpPr txBox="1">
            <a:spLocks noChangeArrowheads="1"/>
          </p:cNvSpPr>
          <p:nvPr/>
        </p:nvSpPr>
        <p:spPr bwMode="auto">
          <a:xfrm>
            <a:off x="156388" y="851816"/>
            <a:ext cx="88081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gn="just" eaLnBrk="1" hangingPunct="1">
              <a:buFontTx/>
              <a:buNone/>
            </a:pPr>
            <a:r>
              <a:rPr lang="en-US" b="1" kern="0" dirty="0">
                <a:solidFill>
                  <a:srgbClr val="000099"/>
                </a:solidFill>
                <a:latin typeface="Times New Roman" pitchFamily="18" charset="0"/>
                <a:cs typeface="Times New Roman" pitchFamily="18" charset="0"/>
              </a:rPr>
              <a:t>I - </a:t>
            </a:r>
            <a:r>
              <a:rPr lang="en-US" b="1" kern="0" dirty="0" err="1">
                <a:solidFill>
                  <a:srgbClr val="000099"/>
                </a:solidFill>
                <a:latin typeface="Times New Roman" pitchFamily="18" charset="0"/>
                <a:cs typeface="Times New Roman" pitchFamily="18" charset="0"/>
              </a:rPr>
              <a:t>MENĐEL</a:t>
            </a:r>
            <a:r>
              <a:rPr lang="en-US" b="1" kern="0" dirty="0">
                <a:solidFill>
                  <a:srgbClr val="000099"/>
                </a:solidFill>
                <a:latin typeface="Times New Roman" pitchFamily="18" charset="0"/>
                <a:cs typeface="Times New Roman" pitchFamily="18" charset="0"/>
              </a:rPr>
              <a:t> </a:t>
            </a:r>
            <a:r>
              <a:rPr lang="en-US" b="1" kern="0" dirty="0" err="1">
                <a:solidFill>
                  <a:srgbClr val="000099"/>
                </a:solidFill>
                <a:latin typeface="Times New Roman" pitchFamily="18" charset="0"/>
                <a:cs typeface="Times New Roman" pitchFamily="18" charset="0"/>
              </a:rPr>
              <a:t>VÀ</a:t>
            </a:r>
            <a:r>
              <a:rPr lang="en-US" b="1" kern="0" dirty="0">
                <a:solidFill>
                  <a:srgbClr val="000099"/>
                </a:solidFill>
                <a:latin typeface="Times New Roman" pitchFamily="18" charset="0"/>
                <a:cs typeface="Times New Roman" pitchFamily="18" charset="0"/>
              </a:rPr>
              <a:t> </a:t>
            </a:r>
            <a:r>
              <a:rPr lang="en-US" b="1" kern="0" dirty="0" err="1">
                <a:solidFill>
                  <a:srgbClr val="000099"/>
                </a:solidFill>
                <a:latin typeface="Times New Roman" pitchFamily="18" charset="0"/>
                <a:cs typeface="Times New Roman" pitchFamily="18" charset="0"/>
              </a:rPr>
              <a:t>THÍ</a:t>
            </a:r>
            <a:r>
              <a:rPr lang="en-US" b="1" kern="0" dirty="0">
                <a:solidFill>
                  <a:srgbClr val="000099"/>
                </a:solidFill>
                <a:latin typeface="Times New Roman" pitchFamily="18" charset="0"/>
                <a:cs typeface="Times New Roman" pitchFamily="18" charset="0"/>
              </a:rPr>
              <a:t> </a:t>
            </a:r>
            <a:r>
              <a:rPr lang="en-US" b="1" kern="0" dirty="0" err="1">
                <a:solidFill>
                  <a:srgbClr val="000099"/>
                </a:solidFill>
                <a:latin typeface="Times New Roman" pitchFamily="18" charset="0"/>
                <a:cs typeface="Times New Roman" pitchFamily="18" charset="0"/>
              </a:rPr>
              <a:t>NGHIỆM</a:t>
            </a:r>
            <a:r>
              <a:rPr lang="en-US" b="1" kern="0" dirty="0">
                <a:solidFill>
                  <a:srgbClr val="000099"/>
                </a:solidFill>
                <a:latin typeface="Times New Roman" pitchFamily="18" charset="0"/>
                <a:cs typeface="Times New Roman" pitchFamily="18" charset="0"/>
              </a:rPr>
              <a:t> LAI </a:t>
            </a:r>
            <a:r>
              <a:rPr lang="en-US" b="1" kern="0" dirty="0" err="1">
                <a:solidFill>
                  <a:srgbClr val="000099"/>
                </a:solidFill>
                <a:latin typeface="Times New Roman" pitchFamily="18" charset="0"/>
                <a:cs typeface="Times New Roman" pitchFamily="18" charset="0"/>
              </a:rPr>
              <a:t>MỘT</a:t>
            </a:r>
            <a:r>
              <a:rPr lang="en-US" b="1" kern="0" dirty="0">
                <a:solidFill>
                  <a:srgbClr val="000099"/>
                </a:solidFill>
                <a:latin typeface="Times New Roman" pitchFamily="18" charset="0"/>
                <a:cs typeface="Times New Roman" pitchFamily="18" charset="0"/>
              </a:rPr>
              <a:t> </a:t>
            </a:r>
            <a:r>
              <a:rPr lang="en-US" b="1" kern="0" dirty="0" err="1">
                <a:solidFill>
                  <a:srgbClr val="000099"/>
                </a:solidFill>
                <a:latin typeface="Times New Roman" pitchFamily="18" charset="0"/>
                <a:cs typeface="Times New Roman" pitchFamily="18" charset="0"/>
              </a:rPr>
              <a:t>CẶP</a:t>
            </a:r>
            <a:r>
              <a:rPr lang="en-US" b="1" kern="0" dirty="0">
                <a:solidFill>
                  <a:srgbClr val="000099"/>
                </a:solidFill>
                <a:latin typeface="Times New Roman" pitchFamily="18" charset="0"/>
                <a:cs typeface="Times New Roman" pitchFamily="18" charset="0"/>
              </a:rPr>
              <a:t> </a:t>
            </a:r>
            <a:r>
              <a:rPr lang="en-US" b="1" kern="0" dirty="0" err="1">
                <a:solidFill>
                  <a:srgbClr val="000099"/>
                </a:solidFill>
                <a:latin typeface="Times New Roman" pitchFamily="18" charset="0"/>
                <a:cs typeface="Times New Roman" pitchFamily="18" charset="0"/>
              </a:rPr>
              <a:t>TÍNH</a:t>
            </a:r>
            <a:r>
              <a:rPr lang="en-US" b="1" kern="0" dirty="0">
                <a:solidFill>
                  <a:srgbClr val="000099"/>
                </a:solidFill>
                <a:latin typeface="Times New Roman" pitchFamily="18" charset="0"/>
                <a:cs typeface="Times New Roman" pitchFamily="18" charset="0"/>
              </a:rPr>
              <a:t> </a:t>
            </a:r>
            <a:r>
              <a:rPr lang="en-US" b="1" kern="0" dirty="0" err="1">
                <a:solidFill>
                  <a:srgbClr val="000099"/>
                </a:solidFill>
                <a:latin typeface="Times New Roman" pitchFamily="18" charset="0"/>
                <a:cs typeface="Times New Roman" pitchFamily="18" charset="0"/>
              </a:rPr>
              <a:t>TRẠNG</a:t>
            </a:r>
            <a:endParaRPr lang="en-US" b="1" kern="0" dirty="0">
              <a:solidFill>
                <a:srgbClr val="000099"/>
              </a:solidFill>
              <a:latin typeface="Times New Roman" pitchFamily="18" charset="0"/>
              <a:cs typeface="Times New Roman" pitchFamily="18" charset="0"/>
            </a:endParaRPr>
          </a:p>
        </p:txBody>
      </p:sp>
      <p:sp>
        <p:nvSpPr>
          <p:cNvPr id="8" name="Rectangle 3"/>
          <p:cNvSpPr txBox="1">
            <a:spLocks noChangeArrowheads="1"/>
          </p:cNvSpPr>
          <p:nvPr/>
        </p:nvSpPr>
        <p:spPr bwMode="auto">
          <a:xfrm>
            <a:off x="335900" y="1903634"/>
            <a:ext cx="88081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buFontTx/>
              <a:buNone/>
            </a:pPr>
            <a:r>
              <a:rPr lang="en-US" b="1" kern="0" dirty="0">
                <a:solidFill>
                  <a:srgbClr val="A50021"/>
                </a:solidFill>
                <a:latin typeface="Times New Roman" pitchFamily="18" charset="0"/>
                <a:cs typeface="Times New Roman" pitchFamily="18" charset="0"/>
              </a:rPr>
              <a:t>1. </a:t>
            </a:r>
            <a:r>
              <a:rPr lang="en-US" b="1" kern="0" dirty="0" err="1">
                <a:solidFill>
                  <a:srgbClr val="A50021"/>
                </a:solidFill>
                <a:latin typeface="Times New Roman" pitchFamily="18" charset="0"/>
                <a:cs typeface="Times New Roman" pitchFamily="18" charset="0"/>
              </a:rPr>
              <a:t>Tìm</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hiểu</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phương</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pháp</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nghiên</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cứu</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của</a:t>
            </a:r>
            <a:r>
              <a:rPr lang="en-US" b="1" kern="0" dirty="0">
                <a:solidFill>
                  <a:srgbClr val="A50021"/>
                </a:solidFill>
                <a:latin typeface="Times New Roman" pitchFamily="18" charset="0"/>
                <a:cs typeface="Times New Roman" pitchFamily="18" charset="0"/>
              </a:rPr>
              <a:t> Mendel</a:t>
            </a:r>
          </a:p>
        </p:txBody>
      </p:sp>
      <p:sp>
        <p:nvSpPr>
          <p:cNvPr id="13" name="Rectangle 3">
            <a:extLst>
              <a:ext uri="{FF2B5EF4-FFF2-40B4-BE49-F238E27FC236}">
                <a16:creationId xmlns:a16="http://schemas.microsoft.com/office/drawing/2014/main" id="{26E4175D-E6AE-49F3-ABCC-76DE1D7E3E6E}"/>
              </a:ext>
            </a:extLst>
          </p:cNvPr>
          <p:cNvSpPr txBox="1">
            <a:spLocks noChangeArrowheads="1"/>
          </p:cNvSpPr>
          <p:nvPr/>
        </p:nvSpPr>
        <p:spPr bwMode="auto">
          <a:xfrm>
            <a:off x="335900" y="2469940"/>
            <a:ext cx="88081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buFontTx/>
              <a:buNone/>
            </a:pPr>
            <a:r>
              <a:rPr lang="en-US" b="1" kern="0" dirty="0">
                <a:solidFill>
                  <a:srgbClr val="A50021"/>
                </a:solidFill>
                <a:latin typeface="Times New Roman" pitchFamily="18" charset="0"/>
                <a:cs typeface="Times New Roman" pitchFamily="18" charset="0"/>
              </a:rPr>
              <a:t>2. </a:t>
            </a:r>
            <a:r>
              <a:rPr lang="en-US" b="1" kern="0" dirty="0" err="1">
                <a:solidFill>
                  <a:srgbClr val="A50021"/>
                </a:solidFill>
                <a:latin typeface="Times New Roman" pitchFamily="18" charset="0"/>
                <a:cs typeface="Times New Roman" pitchFamily="18" charset="0"/>
              </a:rPr>
              <a:t>Thí</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nghiệm</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lai</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một</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cặp</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tính</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trạng</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của</a:t>
            </a:r>
            <a:r>
              <a:rPr lang="en-US" b="1" kern="0" dirty="0">
                <a:solidFill>
                  <a:srgbClr val="A50021"/>
                </a:solidFill>
                <a:latin typeface="Times New Roman" pitchFamily="18" charset="0"/>
                <a:cs typeface="Times New Roman" pitchFamily="18" charset="0"/>
              </a:rPr>
              <a:t> Mendel</a:t>
            </a:r>
          </a:p>
        </p:txBody>
      </p:sp>
      <p:sp>
        <p:nvSpPr>
          <p:cNvPr id="9" name="Rectangle 3">
            <a:extLst>
              <a:ext uri="{FF2B5EF4-FFF2-40B4-BE49-F238E27FC236}">
                <a16:creationId xmlns:a16="http://schemas.microsoft.com/office/drawing/2014/main" id="{0F3C48B0-DFA1-4619-BC78-CB67094AA19C}"/>
              </a:ext>
            </a:extLst>
          </p:cNvPr>
          <p:cNvSpPr txBox="1">
            <a:spLocks noChangeArrowheads="1"/>
          </p:cNvSpPr>
          <p:nvPr/>
        </p:nvSpPr>
        <p:spPr bwMode="auto">
          <a:xfrm>
            <a:off x="335900" y="3094037"/>
            <a:ext cx="8628588" cy="1190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just" eaLnBrk="1" hangingPunct="1">
              <a:buFontTx/>
              <a:buNone/>
            </a:pPr>
            <a:r>
              <a:rPr lang="en-US" b="1" kern="0" dirty="0">
                <a:solidFill>
                  <a:srgbClr val="A50021"/>
                </a:solidFill>
                <a:latin typeface="Times New Roman" pitchFamily="18" charset="0"/>
                <a:cs typeface="Times New Roman" pitchFamily="18" charset="0"/>
              </a:rPr>
              <a:t>3. </a:t>
            </a:r>
            <a:r>
              <a:rPr lang="en-US" b="1" kern="0" dirty="0" err="1">
                <a:solidFill>
                  <a:srgbClr val="A50021"/>
                </a:solidFill>
                <a:latin typeface="Times New Roman" pitchFamily="18" charset="0"/>
                <a:cs typeface="Times New Roman" pitchFamily="18" charset="0"/>
              </a:rPr>
              <a:t>Phân</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biệt</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một</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số</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thuật</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ngữ</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và</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giải</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thích</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một</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số</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kí</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hiệu</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thường</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dùng</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trong</a:t>
            </a:r>
            <a:r>
              <a:rPr lang="en-US" b="1" kern="0" dirty="0">
                <a:solidFill>
                  <a:srgbClr val="A50021"/>
                </a:solidFill>
                <a:latin typeface="Times New Roman" pitchFamily="18" charset="0"/>
                <a:cs typeface="Times New Roman" pitchFamily="18" charset="0"/>
              </a:rPr>
              <a:t> di </a:t>
            </a:r>
            <a:r>
              <a:rPr lang="en-US" b="1" kern="0" dirty="0" err="1">
                <a:solidFill>
                  <a:srgbClr val="A50021"/>
                </a:solidFill>
                <a:latin typeface="Times New Roman" pitchFamily="18" charset="0"/>
                <a:cs typeface="Times New Roman" pitchFamily="18" charset="0"/>
              </a:rPr>
              <a:t>truyền</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học</a:t>
            </a:r>
            <a:endParaRPr lang="en-US" b="1" kern="0" dirty="0">
              <a:solidFill>
                <a:srgbClr val="A50021"/>
              </a:solidFill>
              <a:latin typeface="Times New Roman" pitchFamily="18" charset="0"/>
              <a:cs typeface="Times New Roman" pitchFamily="18" charset="0"/>
            </a:endParaRPr>
          </a:p>
        </p:txBody>
      </p:sp>
      <p:sp>
        <p:nvSpPr>
          <p:cNvPr id="10" name="Rectangle 3">
            <a:extLst>
              <a:ext uri="{FF2B5EF4-FFF2-40B4-BE49-F238E27FC236}">
                <a16:creationId xmlns:a16="http://schemas.microsoft.com/office/drawing/2014/main" id="{438FBF7F-24E9-4EC4-B95D-A1985788C3F9}"/>
              </a:ext>
            </a:extLst>
          </p:cNvPr>
          <p:cNvSpPr txBox="1">
            <a:spLocks noChangeArrowheads="1"/>
          </p:cNvSpPr>
          <p:nvPr/>
        </p:nvSpPr>
        <p:spPr bwMode="auto">
          <a:xfrm>
            <a:off x="329186" y="4209717"/>
            <a:ext cx="8628588"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just" eaLnBrk="1" hangingPunct="1">
              <a:buFontTx/>
              <a:buNone/>
            </a:pPr>
            <a:r>
              <a:rPr lang="en-US" b="1" kern="0" dirty="0">
                <a:solidFill>
                  <a:srgbClr val="A50021"/>
                </a:solidFill>
                <a:latin typeface="Times New Roman" pitchFamily="18" charset="0"/>
                <a:cs typeface="Times New Roman" pitchFamily="18" charset="0"/>
              </a:rPr>
              <a:t>4. </a:t>
            </a:r>
            <a:r>
              <a:rPr lang="en-US" b="1" kern="0" dirty="0" err="1">
                <a:solidFill>
                  <a:srgbClr val="A50021"/>
                </a:solidFill>
                <a:latin typeface="Times New Roman" pitchFamily="18" charset="0"/>
                <a:cs typeface="Times New Roman" pitchFamily="18" charset="0"/>
              </a:rPr>
              <a:t>Tìm</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hiểu</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về</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phép</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lai</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phân</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tích</a:t>
            </a:r>
            <a:endParaRPr lang="en-US" b="1" kern="0" dirty="0">
              <a:solidFill>
                <a:srgbClr val="A50021"/>
              </a:solidFill>
              <a:latin typeface="Times New Roman" pitchFamily="18" charset="0"/>
              <a:cs typeface="Times New Roman" pitchFamily="18" charset="0"/>
            </a:endParaRPr>
          </a:p>
        </p:txBody>
      </p:sp>
    </p:spTree>
    <p:extLst>
      <p:ext uri="{BB962C8B-B14F-4D97-AF65-F5344CB8AC3E}">
        <p14:creationId xmlns:p14="http://schemas.microsoft.com/office/powerpoint/2010/main" val="175001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0BCACF-1915-4D32-9AEF-1D076B9F475A}"/>
              </a:ext>
            </a:extLst>
          </p:cNvPr>
          <p:cNvSpPr>
            <a:spLocks noGrp="1"/>
          </p:cNvSpPr>
          <p:nvPr>
            <p:ph idx="1"/>
          </p:nvPr>
        </p:nvSpPr>
        <p:spPr>
          <a:xfrm>
            <a:off x="179512" y="1653809"/>
            <a:ext cx="3384376" cy="3903333"/>
          </a:xfrm>
        </p:spPr>
        <p:txBody>
          <a:bodyPr/>
          <a:lstStyle/>
          <a:p>
            <a:pPr marL="0" indent="0" algn="just">
              <a:buNone/>
            </a:pPr>
            <a:r>
              <a:rPr lang="en-US" sz="2800" b="1" dirty="0">
                <a:solidFill>
                  <a:srgbClr val="002060"/>
                </a:solidFill>
                <a:latin typeface="Times New Roman" panose="02020603050405020304" pitchFamily="18" charset="0"/>
                <a:cs typeface="Times New Roman" panose="02020603050405020304" pitchFamily="18" charset="0"/>
              </a:rPr>
              <a:t>Quan </a:t>
            </a:r>
            <a:r>
              <a:rPr lang="en-US" sz="2800" b="1" dirty="0" err="1">
                <a:solidFill>
                  <a:srgbClr val="002060"/>
                </a:solidFill>
                <a:latin typeface="Times New Roman" panose="02020603050405020304" pitchFamily="18" charset="0"/>
                <a:cs typeface="Times New Roman" panose="02020603050405020304" pitchFamily="18" charset="0"/>
              </a:rPr>
              <a:t>sát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hình</a:t>
            </a:r>
            <a:r>
              <a:rPr lang="en-US" sz="2800" b="1" dirty="0">
                <a:solidFill>
                  <a:srgbClr val="002060"/>
                </a:solidFill>
                <a:latin typeface="Times New Roman" panose="02020603050405020304" pitchFamily="18" charset="0"/>
                <a:cs typeface="Times New Roman" panose="02020603050405020304" pitchFamily="18" charset="0"/>
              </a:rPr>
              <a:t> 36.2 </a:t>
            </a:r>
            <a:r>
              <a:rPr lang="en-US" sz="2800" b="1" dirty="0" err="1">
                <a:solidFill>
                  <a:srgbClr val="002060"/>
                </a:solidFill>
                <a:latin typeface="Times New Roman" panose="02020603050405020304" pitchFamily="18" charset="0"/>
                <a:cs typeface="Times New Roman" panose="02020603050405020304" pitchFamily="18" charset="0"/>
              </a:rPr>
              <a:t>hãy</a:t>
            </a:r>
            <a:r>
              <a:rPr lang="en-US" sz="2800" b="1" dirty="0">
                <a:solidFill>
                  <a:srgbClr val="002060"/>
                </a:solidFill>
                <a:latin typeface="Times New Roman" panose="02020603050405020304" pitchFamily="18" charset="0"/>
                <a:cs typeface="Times New Roman" panose="02020603050405020304" pitchFamily="18" charset="0"/>
              </a:rPr>
              <a:t>:</a:t>
            </a:r>
          </a:p>
          <a:p>
            <a:pPr marL="0" indent="0" algn="just">
              <a:buNone/>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mendel</a:t>
            </a:r>
            <a:endParaRPr lang="en-US" sz="2800" dirty="0">
              <a:latin typeface="Times New Roman" panose="02020603050405020304" pitchFamily="18" charset="0"/>
              <a:cs typeface="Times New Roman" panose="02020603050405020304" pitchFamily="18" charset="0"/>
            </a:endParaRPr>
          </a:p>
          <a:p>
            <a:pPr marL="0" indent="0" algn="just">
              <a:buNone/>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endParaRPr lang="en-US" sz="28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AB0EC401-7BA9-484E-9D70-05663A9A4BD7}"/>
              </a:ext>
            </a:extLst>
          </p:cNvPr>
          <p:cNvSpPr txBox="1">
            <a:spLocks noChangeArrowheads="1"/>
          </p:cNvSpPr>
          <p:nvPr/>
        </p:nvSpPr>
        <p:spPr bwMode="auto">
          <a:xfrm>
            <a:off x="515412" y="70764"/>
            <a:ext cx="8628588"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just" eaLnBrk="1" hangingPunct="1">
              <a:buFontTx/>
              <a:buNone/>
            </a:pPr>
            <a:r>
              <a:rPr lang="en-US" b="1" kern="0" dirty="0">
                <a:solidFill>
                  <a:srgbClr val="A50021"/>
                </a:solidFill>
                <a:latin typeface="Times New Roman" pitchFamily="18" charset="0"/>
                <a:cs typeface="Times New Roman" pitchFamily="18" charset="0"/>
              </a:rPr>
              <a:t>4. </a:t>
            </a:r>
            <a:r>
              <a:rPr lang="en-US" b="1" kern="0" dirty="0" err="1">
                <a:solidFill>
                  <a:srgbClr val="A50021"/>
                </a:solidFill>
                <a:latin typeface="Times New Roman" pitchFamily="18" charset="0"/>
                <a:cs typeface="Times New Roman" pitchFamily="18" charset="0"/>
              </a:rPr>
              <a:t>Tìm</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hiểu</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về</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phép</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lai</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phân</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tích</a:t>
            </a:r>
            <a:endParaRPr lang="en-US" b="1" kern="0" dirty="0">
              <a:solidFill>
                <a:srgbClr val="A50021"/>
              </a:solidFill>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id="{AA1C0127-3C2A-4759-A07F-2BE1A7FF0F45}"/>
              </a:ext>
            </a:extLst>
          </p:cNvPr>
          <p:cNvPicPr>
            <a:picLocks noChangeAspect="1"/>
          </p:cNvPicPr>
          <p:nvPr/>
        </p:nvPicPr>
        <p:blipFill>
          <a:blip r:embed="rId2"/>
          <a:stretch>
            <a:fillRect/>
          </a:stretch>
        </p:blipFill>
        <p:spPr>
          <a:xfrm>
            <a:off x="3667177" y="908720"/>
            <a:ext cx="5021533" cy="5256584"/>
          </a:xfrm>
          <a:prstGeom prst="rect">
            <a:avLst/>
          </a:prstGeom>
        </p:spPr>
      </p:pic>
    </p:spTree>
    <p:extLst>
      <p:ext uri="{BB962C8B-B14F-4D97-AF65-F5344CB8AC3E}">
        <p14:creationId xmlns:p14="http://schemas.microsoft.com/office/powerpoint/2010/main" val="110303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0EC401-7BA9-484E-9D70-05663A9A4BD7}"/>
              </a:ext>
            </a:extLst>
          </p:cNvPr>
          <p:cNvSpPr txBox="1">
            <a:spLocks noChangeArrowheads="1"/>
          </p:cNvSpPr>
          <p:nvPr/>
        </p:nvSpPr>
        <p:spPr bwMode="auto">
          <a:xfrm>
            <a:off x="515412" y="70764"/>
            <a:ext cx="8628588"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just" eaLnBrk="1" hangingPunct="1">
              <a:buFontTx/>
              <a:buNone/>
            </a:pPr>
            <a:r>
              <a:rPr lang="en-US" b="1" kern="0" dirty="0">
                <a:solidFill>
                  <a:srgbClr val="A50021"/>
                </a:solidFill>
                <a:latin typeface="Times New Roman" pitchFamily="18" charset="0"/>
                <a:cs typeface="Times New Roman" pitchFamily="18" charset="0"/>
              </a:rPr>
              <a:t>4. </a:t>
            </a:r>
            <a:r>
              <a:rPr lang="en-US" b="1" kern="0" dirty="0" err="1">
                <a:solidFill>
                  <a:srgbClr val="A50021"/>
                </a:solidFill>
                <a:latin typeface="Times New Roman" pitchFamily="18" charset="0"/>
                <a:cs typeface="Times New Roman" pitchFamily="18" charset="0"/>
              </a:rPr>
              <a:t>Tìm</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hiểu</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về</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phép</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lai</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phân</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tích</a:t>
            </a:r>
            <a:endParaRPr lang="en-US" b="1" kern="0" dirty="0">
              <a:solidFill>
                <a:srgbClr val="A50021"/>
              </a:solidFill>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id="{AA1C0127-3C2A-4759-A07F-2BE1A7FF0F45}"/>
              </a:ext>
            </a:extLst>
          </p:cNvPr>
          <p:cNvPicPr>
            <a:picLocks noChangeAspect="1"/>
          </p:cNvPicPr>
          <p:nvPr/>
        </p:nvPicPr>
        <p:blipFill>
          <a:blip r:embed="rId2"/>
          <a:stretch>
            <a:fillRect/>
          </a:stretch>
        </p:blipFill>
        <p:spPr>
          <a:xfrm>
            <a:off x="4755690" y="980728"/>
            <a:ext cx="4221052" cy="5085442"/>
          </a:xfrm>
          <a:prstGeom prst="rect">
            <a:avLst/>
          </a:prstGeom>
        </p:spPr>
      </p:pic>
      <p:sp>
        <p:nvSpPr>
          <p:cNvPr id="7" name="Content Placeholder 2">
            <a:extLst>
              <a:ext uri="{FF2B5EF4-FFF2-40B4-BE49-F238E27FC236}">
                <a16:creationId xmlns:a16="http://schemas.microsoft.com/office/drawing/2014/main" id="{B3A448E2-725C-44F8-912D-A547D70776F3}"/>
              </a:ext>
            </a:extLst>
          </p:cNvPr>
          <p:cNvSpPr>
            <a:spLocks noGrp="1"/>
          </p:cNvSpPr>
          <p:nvPr>
            <p:ph idx="1"/>
          </p:nvPr>
        </p:nvSpPr>
        <p:spPr>
          <a:xfrm>
            <a:off x="102906" y="980728"/>
            <a:ext cx="4692773" cy="5472608"/>
          </a:xfrm>
        </p:spPr>
        <p:txBody>
          <a:bodyPr/>
          <a:lstStyle/>
          <a:p>
            <a:pPr marL="0" indent="0">
              <a:buNone/>
            </a:pPr>
            <a:r>
              <a:rPr lang="en-US" b="1" dirty="0" err="1">
                <a:latin typeface="Times New Roman" panose="02020603050405020304" pitchFamily="18" charset="0"/>
                <a:cs typeface="Times New Roman" panose="02020603050405020304" pitchFamily="18" charset="0"/>
              </a:rPr>
              <a:t>Trường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hợp</a:t>
            </a:r>
            <a:r>
              <a:rPr lang="en-US" b="1" dirty="0">
                <a:latin typeface="Times New Roman" panose="02020603050405020304" pitchFamily="18" charset="0"/>
                <a:cs typeface="Times New Roman" panose="02020603050405020304" pitchFamily="18" charset="0"/>
              </a:rPr>
              <a:t> 1:</a:t>
            </a:r>
          </a:p>
          <a:p>
            <a:pPr marL="0" indent="465138" algn="just">
              <a:buNone/>
            </a:pPr>
            <a:r>
              <a:rPr lang="en-US" dirty="0" err="1">
                <a:latin typeface="Times New Roman" panose="02020603050405020304" pitchFamily="18" charset="0"/>
                <a:cs typeface="Times New Roman" panose="02020603050405020304" pitchFamily="18" charset="0"/>
              </a:rPr>
              <a:t>Nếu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quả</a:t>
            </a:r>
            <a:r>
              <a:rPr lang="en-US" dirty="0">
                <a:latin typeface="Times New Roman" panose="02020603050405020304" pitchFamily="18" charset="0"/>
                <a:cs typeface="Times New Roman" panose="02020603050405020304" pitchFamily="18" charset="0"/>
              </a:rPr>
              <a:t> Fa </a:t>
            </a:r>
            <a:r>
              <a:rPr lang="en-US" dirty="0" err="1">
                <a:latin typeface="Times New Roman" panose="02020603050405020304" pitchFamily="18" charset="0"/>
                <a:cs typeface="Times New Roman" panose="02020603050405020304" pitchFamily="18" charset="0"/>
              </a:rPr>
              <a:t>đồng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tính</a:t>
            </a:r>
            <a:r>
              <a:rPr lang="en-US" dirty="0">
                <a:latin typeface="Times New Roman" panose="02020603050405020304" pitchFamily="18" charset="0"/>
                <a:cs typeface="Times New Roman" panose="02020603050405020304" pitchFamily="18" charset="0"/>
              </a:rPr>
              <a:t> (100%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kiểu</a:t>
            </a:r>
            <a:r>
              <a:rPr lang="en-US" dirty="0">
                <a:latin typeface="Times New Roman" panose="02020603050405020304" pitchFamily="18" charset="0"/>
                <a:cs typeface="Times New Roman" panose="02020603050405020304" pitchFamily="18" charset="0"/>
              </a:rPr>
              <a:t> gene AA (</a:t>
            </a:r>
            <a:r>
              <a:rPr lang="en-US" dirty="0" err="1">
                <a:latin typeface="Times New Roman" panose="02020603050405020304" pitchFamily="18" charset="0"/>
                <a:cs typeface="Times New Roman" panose="02020603050405020304" pitchFamily="18" charset="0"/>
              </a:rPr>
              <a:t>đồng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trội</a:t>
            </a:r>
            <a:r>
              <a:rPr lang="en-US" dirty="0">
                <a:latin typeface="Times New Roman" panose="02020603050405020304" pitchFamily="18" charset="0"/>
                <a:cs typeface="Times New Roman" panose="02020603050405020304" pitchFamily="18" charset="0"/>
              </a:rPr>
              <a:t>)</a:t>
            </a:r>
          </a:p>
          <a:p>
            <a:pPr marL="0" indent="0">
              <a:buNone/>
            </a:pPr>
            <a:r>
              <a:rPr lang="en-US" dirty="0">
                <a:latin typeface="Times New Roman" panose="02020603050405020304" pitchFamily="18" charset="0"/>
                <a:cs typeface="Times New Roman" panose="02020603050405020304" pitchFamily="18" charset="0"/>
              </a:rPr>
              <a:t>P</a:t>
            </a:r>
            <a:r>
              <a:rPr lang="en-US" baseline="-25000" dirty="0">
                <a:latin typeface="Times New Roman" panose="02020603050405020304" pitchFamily="18" charset="0"/>
                <a:cs typeface="Times New Roman" panose="02020603050405020304" pitchFamily="18" charset="0"/>
              </a:rPr>
              <a:t>T/C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tím</a:t>
            </a:r>
            <a:r>
              <a:rPr lang="en-US" dirty="0">
                <a:latin typeface="Times New Roman" panose="02020603050405020304" pitchFamily="18" charset="0"/>
                <a:cs typeface="Times New Roman" panose="02020603050405020304" pitchFamily="18" charset="0"/>
              </a:rPr>
              <a:t>  x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trắng</a:t>
            </a:r>
            <a:endParaRPr lang="en-US" dirty="0">
              <a:latin typeface="Times New Roman" panose="02020603050405020304" pitchFamily="18" charset="0"/>
              <a:cs typeface="Times New Roman" panose="02020603050405020304" pitchFamily="18" charset="0"/>
            </a:endParaRPr>
          </a:p>
          <a:p>
            <a:pPr marL="0" indent="1258888">
              <a:buNone/>
              <a:tabLst>
                <a:tab pos="3373438" algn="l"/>
              </a:tabLst>
            </a:pPr>
            <a:r>
              <a:rPr lang="en-US" dirty="0">
                <a:latin typeface="Times New Roman" panose="02020603050405020304" pitchFamily="18" charset="0"/>
                <a:cs typeface="Times New Roman" panose="02020603050405020304" pitchFamily="18" charset="0"/>
              </a:rPr>
              <a:t>  AA	aa</a:t>
            </a:r>
          </a:p>
          <a:p>
            <a:pPr marL="0" indent="0">
              <a:buNone/>
            </a:pPr>
            <a:r>
              <a:rPr lang="en-US" dirty="0" err="1">
                <a:latin typeface="Times New Roman" panose="02020603050405020304" pitchFamily="18" charset="0"/>
                <a:cs typeface="Times New Roman" panose="02020603050405020304" pitchFamily="18" charset="0"/>
              </a:rPr>
              <a:t>Gp</a:t>
            </a:r>
            <a:r>
              <a:rPr lang="en-US" dirty="0">
                <a:latin typeface="Times New Roman" panose="02020603050405020304" pitchFamily="18" charset="0"/>
                <a:cs typeface="Times New Roman" panose="02020603050405020304" pitchFamily="18" charset="0"/>
              </a:rPr>
              <a:t>:           A               </a:t>
            </a:r>
            <a:r>
              <a:rPr lang="en-US" dirty="0" err="1">
                <a:latin typeface="Times New Roman" panose="02020603050405020304" pitchFamily="18" charset="0"/>
                <a:cs typeface="Times New Roman" panose="02020603050405020304" pitchFamily="18" charset="0"/>
              </a:rPr>
              <a:t>a</a:t>
            </a: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F</a:t>
            </a:r>
            <a:r>
              <a:rPr lang="en-US" baseline="-25000" dirty="0">
                <a:latin typeface="Times New Roman" panose="02020603050405020304" pitchFamily="18" charset="0"/>
                <a:cs typeface="Times New Roman" panose="02020603050405020304" pitchFamily="18" charset="0"/>
              </a:rPr>
              <a:t>a </a:t>
            </a:r>
            <a:r>
              <a:rPr lang="en-US" dirty="0">
                <a:latin typeface="Times New Roman" panose="02020603050405020304" pitchFamily="18" charset="0"/>
                <a:cs typeface="Times New Roman" panose="02020603050405020304" pitchFamily="18" charset="0"/>
              </a:rPr>
              <a:t>:       Aa (100%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tím</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00171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0EC401-7BA9-484E-9D70-05663A9A4BD7}"/>
              </a:ext>
            </a:extLst>
          </p:cNvPr>
          <p:cNvSpPr txBox="1">
            <a:spLocks noChangeArrowheads="1"/>
          </p:cNvSpPr>
          <p:nvPr/>
        </p:nvSpPr>
        <p:spPr bwMode="auto">
          <a:xfrm>
            <a:off x="515412" y="70764"/>
            <a:ext cx="8628588"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just" eaLnBrk="1" hangingPunct="1">
              <a:buFontTx/>
              <a:buNone/>
            </a:pPr>
            <a:r>
              <a:rPr lang="en-US" b="1" kern="0" dirty="0">
                <a:solidFill>
                  <a:srgbClr val="A50021"/>
                </a:solidFill>
                <a:latin typeface="Times New Roman" pitchFamily="18" charset="0"/>
                <a:cs typeface="Times New Roman" pitchFamily="18" charset="0"/>
              </a:rPr>
              <a:t>4. </a:t>
            </a:r>
            <a:r>
              <a:rPr lang="en-US" b="1" kern="0" dirty="0" err="1">
                <a:solidFill>
                  <a:srgbClr val="A50021"/>
                </a:solidFill>
                <a:latin typeface="Times New Roman" pitchFamily="18" charset="0"/>
                <a:cs typeface="Times New Roman" pitchFamily="18" charset="0"/>
              </a:rPr>
              <a:t>Tìm</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hiểu</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về</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phép</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lai</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phân</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tích</a:t>
            </a:r>
            <a:endParaRPr lang="en-US" b="1" kern="0" dirty="0">
              <a:solidFill>
                <a:srgbClr val="A50021"/>
              </a:solidFill>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id="{AA1C0127-3C2A-4759-A07F-2BE1A7FF0F45}"/>
              </a:ext>
            </a:extLst>
          </p:cNvPr>
          <p:cNvPicPr>
            <a:picLocks noChangeAspect="1"/>
          </p:cNvPicPr>
          <p:nvPr/>
        </p:nvPicPr>
        <p:blipFill>
          <a:blip r:embed="rId2"/>
          <a:stretch>
            <a:fillRect/>
          </a:stretch>
        </p:blipFill>
        <p:spPr>
          <a:xfrm>
            <a:off x="4755690" y="980728"/>
            <a:ext cx="4221052" cy="5085442"/>
          </a:xfrm>
          <a:prstGeom prst="rect">
            <a:avLst/>
          </a:prstGeom>
        </p:spPr>
      </p:pic>
      <p:sp>
        <p:nvSpPr>
          <p:cNvPr id="7" name="Content Placeholder 2">
            <a:extLst>
              <a:ext uri="{FF2B5EF4-FFF2-40B4-BE49-F238E27FC236}">
                <a16:creationId xmlns:a16="http://schemas.microsoft.com/office/drawing/2014/main" id="{B3A448E2-725C-44F8-912D-A547D70776F3}"/>
              </a:ext>
            </a:extLst>
          </p:cNvPr>
          <p:cNvSpPr>
            <a:spLocks noGrp="1"/>
          </p:cNvSpPr>
          <p:nvPr>
            <p:ph idx="1"/>
          </p:nvPr>
        </p:nvSpPr>
        <p:spPr>
          <a:xfrm>
            <a:off x="167259" y="692696"/>
            <a:ext cx="4588432" cy="6094540"/>
          </a:xfrm>
        </p:spPr>
        <p:txBody>
          <a:bodyPr/>
          <a:lstStyle/>
          <a:p>
            <a:pPr marL="0" indent="0">
              <a:buNone/>
            </a:pPr>
            <a:r>
              <a:rPr lang="en-US" b="1" dirty="0" err="1">
                <a:latin typeface="Times New Roman" panose="02020603050405020304" pitchFamily="18" charset="0"/>
                <a:cs typeface="Times New Roman" panose="02020603050405020304" pitchFamily="18" charset="0"/>
              </a:rPr>
              <a:t>Trường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hợp</a:t>
            </a:r>
            <a:r>
              <a:rPr lang="en-US" b="1" dirty="0">
                <a:latin typeface="Times New Roman" panose="02020603050405020304" pitchFamily="18" charset="0"/>
                <a:cs typeface="Times New Roman" panose="02020603050405020304" pitchFamily="18" charset="0"/>
              </a:rPr>
              <a:t> 2:</a:t>
            </a:r>
          </a:p>
          <a:p>
            <a:pPr marL="0" indent="404813" algn="just">
              <a:buNone/>
            </a:pPr>
            <a:r>
              <a:rPr lang="en-US" dirty="0" err="1">
                <a:latin typeface="Times New Roman" panose="02020603050405020304" pitchFamily="18" charset="0"/>
                <a:cs typeface="Times New Roman" panose="02020603050405020304" pitchFamily="18" charset="0"/>
              </a:rPr>
              <a:t>Nếu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quả</a:t>
            </a:r>
            <a:r>
              <a:rPr lang="en-US" dirty="0">
                <a:latin typeface="Times New Roman" panose="02020603050405020304" pitchFamily="18" charset="0"/>
                <a:cs typeface="Times New Roman" panose="02020603050405020304" pitchFamily="18" charset="0"/>
              </a:rPr>
              <a:t> Fa </a:t>
            </a:r>
            <a:r>
              <a:rPr lang="en-US" dirty="0" err="1">
                <a:latin typeface="Times New Roman" panose="02020603050405020304" pitchFamily="18" charset="0"/>
                <a:cs typeface="Times New Roman" panose="02020603050405020304" pitchFamily="18" charset="0"/>
              </a:rPr>
              <a:t>phân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tỉ</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lệ</a:t>
            </a:r>
            <a:r>
              <a:rPr lang="en-US" dirty="0">
                <a:latin typeface="Times New Roman" panose="02020603050405020304" pitchFamily="18" charset="0"/>
                <a:cs typeface="Times New Roman" panose="02020603050405020304" pitchFamily="18" charset="0"/>
              </a:rPr>
              <a:t> 1 : 1 (50%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tím</a:t>
            </a:r>
            <a:r>
              <a:rPr lang="en-US" dirty="0">
                <a:latin typeface="Times New Roman" panose="02020603050405020304" pitchFamily="18" charset="0"/>
                <a:cs typeface="Times New Roman" panose="02020603050405020304" pitchFamily="18" charset="0"/>
              </a:rPr>
              <a:t> : 50%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kiểu</a:t>
            </a:r>
            <a:r>
              <a:rPr lang="en-US" dirty="0">
                <a:latin typeface="Times New Roman" panose="02020603050405020304" pitchFamily="18" charset="0"/>
                <a:cs typeface="Times New Roman" panose="02020603050405020304" pitchFamily="18" charset="0"/>
              </a:rPr>
              <a:t> gene Aa (</a:t>
            </a:r>
            <a:r>
              <a:rPr lang="en-US" dirty="0" err="1">
                <a:latin typeface="Times New Roman" panose="02020603050405020304" pitchFamily="18" charset="0"/>
                <a:cs typeface="Times New Roman" panose="02020603050405020304" pitchFamily="18" charset="0"/>
              </a:rPr>
              <a:t>dị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tử</a:t>
            </a:r>
            <a:r>
              <a:rPr lang="en-US" dirty="0">
                <a:latin typeface="Times New Roman" panose="02020603050405020304" pitchFamily="18" charset="0"/>
                <a:cs typeface="Times New Roman" panose="02020603050405020304" pitchFamily="18" charset="0"/>
              </a:rPr>
              <a:t>)</a:t>
            </a:r>
          </a:p>
          <a:p>
            <a:pPr marL="0" indent="0">
              <a:buNone/>
            </a:pPr>
            <a:r>
              <a:rPr lang="en-US" dirty="0">
                <a:latin typeface="Times New Roman" panose="02020603050405020304" pitchFamily="18" charset="0"/>
                <a:cs typeface="Times New Roman" panose="02020603050405020304" pitchFamily="18" charset="0"/>
              </a:rPr>
              <a:t>P: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tím</a:t>
            </a:r>
            <a:r>
              <a:rPr lang="en-US" dirty="0">
                <a:latin typeface="Times New Roman" panose="02020603050405020304" pitchFamily="18" charset="0"/>
                <a:cs typeface="Times New Roman" panose="02020603050405020304" pitchFamily="18" charset="0"/>
              </a:rPr>
              <a:t>  x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trắng</a:t>
            </a: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              Aa               </a:t>
            </a:r>
            <a:r>
              <a:rPr lang="en-US" dirty="0" err="1">
                <a:latin typeface="Times New Roman" panose="02020603050405020304" pitchFamily="18" charset="0"/>
                <a:cs typeface="Times New Roman" panose="02020603050405020304" pitchFamily="18" charset="0"/>
              </a:rPr>
              <a:t>aa</a:t>
            </a: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G</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A : a              </a:t>
            </a:r>
            <a:r>
              <a:rPr lang="en-US" dirty="0" err="1">
                <a:latin typeface="Times New Roman" panose="02020603050405020304" pitchFamily="18" charset="0"/>
                <a:cs typeface="Times New Roman" panose="02020603050405020304" pitchFamily="18" charset="0"/>
              </a:rPr>
              <a:t>a</a:t>
            </a:r>
            <a:endParaRPr lang="en-US" dirty="0">
              <a:latin typeface="Times New Roman" panose="02020603050405020304" pitchFamily="18" charset="0"/>
              <a:cs typeface="Times New Roman" panose="02020603050405020304" pitchFamily="18" charset="0"/>
            </a:endParaRPr>
          </a:p>
          <a:p>
            <a:pPr marL="974725" indent="-974725">
              <a:buNone/>
            </a:pPr>
            <a:r>
              <a:rPr lang="en-US" dirty="0">
                <a:latin typeface="Times New Roman" panose="02020603050405020304" pitchFamily="18" charset="0"/>
                <a:cs typeface="Times New Roman" panose="02020603050405020304" pitchFamily="18" charset="0"/>
              </a:rPr>
              <a:t>F</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1Aa : 1aa</a:t>
            </a:r>
          </a:p>
          <a:p>
            <a:pPr marL="974725" indent="-974725">
              <a:buNone/>
            </a:pPr>
            <a:r>
              <a:rPr lang="en-US" dirty="0">
                <a:latin typeface="Times New Roman" panose="02020603050405020304" pitchFamily="18" charset="0"/>
                <a:cs typeface="Times New Roman" panose="02020603050405020304" pitchFamily="18" charset="0"/>
              </a:rPr>
              <a:t>    (1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tím</a:t>
            </a:r>
            <a:r>
              <a:rPr lang="en-US" dirty="0">
                <a:latin typeface="Times New Roman" panose="02020603050405020304" pitchFamily="18" charset="0"/>
                <a:cs typeface="Times New Roman" panose="02020603050405020304" pitchFamily="18" charset="0"/>
              </a:rPr>
              <a:t> : 1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trắng</a:t>
            </a:r>
            <a:r>
              <a:rPr lang="en-US" dirty="0">
                <a:latin typeface="Times New Roman" panose="02020603050405020304" pitchFamily="18" charset="0"/>
                <a:cs typeface="Times New Roman" panose="02020603050405020304" pitchFamily="18" charset="0"/>
              </a:rPr>
              <a:t>)</a:t>
            </a:r>
          </a:p>
          <a:p>
            <a:pPr marL="0"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559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0EC401-7BA9-484E-9D70-05663A9A4BD7}"/>
              </a:ext>
            </a:extLst>
          </p:cNvPr>
          <p:cNvSpPr txBox="1">
            <a:spLocks noChangeArrowheads="1"/>
          </p:cNvSpPr>
          <p:nvPr/>
        </p:nvSpPr>
        <p:spPr bwMode="auto">
          <a:xfrm>
            <a:off x="515412" y="70764"/>
            <a:ext cx="8628588"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just" eaLnBrk="1" hangingPunct="1">
              <a:buFontTx/>
              <a:buNone/>
            </a:pPr>
            <a:r>
              <a:rPr lang="en-US" b="1" kern="0" dirty="0">
                <a:solidFill>
                  <a:srgbClr val="A50021"/>
                </a:solidFill>
                <a:latin typeface="Times New Roman" pitchFamily="18" charset="0"/>
                <a:cs typeface="Times New Roman" pitchFamily="18" charset="0"/>
              </a:rPr>
              <a:t>4. </a:t>
            </a:r>
            <a:r>
              <a:rPr lang="en-US" b="1" kern="0" dirty="0" err="1">
                <a:solidFill>
                  <a:srgbClr val="A50021"/>
                </a:solidFill>
                <a:latin typeface="Times New Roman" pitchFamily="18" charset="0"/>
                <a:cs typeface="Times New Roman" pitchFamily="18" charset="0"/>
              </a:rPr>
              <a:t>Tìm</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hiểu</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về</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phép</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lai</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phân</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tích</a:t>
            </a:r>
            <a:endParaRPr lang="en-US" b="1" kern="0" dirty="0">
              <a:solidFill>
                <a:srgbClr val="A50021"/>
              </a:solidFill>
              <a:latin typeface="Times New Roman" pitchFamily="18" charset="0"/>
              <a:cs typeface="Times New Roman" pitchFamily="18" charset="0"/>
            </a:endParaRPr>
          </a:p>
        </p:txBody>
      </p:sp>
      <p:sp>
        <p:nvSpPr>
          <p:cNvPr id="2" name="Content Placeholder 1">
            <a:extLst>
              <a:ext uri="{FF2B5EF4-FFF2-40B4-BE49-F238E27FC236}">
                <a16:creationId xmlns:a16="http://schemas.microsoft.com/office/drawing/2014/main" id="{99EEC53B-463C-4AD5-BA17-6BDF3887A0D9}"/>
              </a:ext>
            </a:extLst>
          </p:cNvPr>
          <p:cNvSpPr>
            <a:spLocks noGrp="1"/>
          </p:cNvSpPr>
          <p:nvPr>
            <p:ph idx="1"/>
          </p:nvPr>
        </p:nvSpPr>
        <p:spPr>
          <a:xfrm>
            <a:off x="0" y="705029"/>
            <a:ext cx="5940152" cy="6152971"/>
          </a:xfrm>
        </p:spPr>
        <p:txBody>
          <a:bodyPr/>
          <a:lstStyle/>
          <a:p>
            <a:pPr marL="0" indent="0" algn="just">
              <a:buNone/>
            </a:pPr>
            <a:r>
              <a:rPr lang="en-US" sz="3000" dirty="0">
                <a:latin typeface="Times New Roman" panose="02020603050405020304" pitchFamily="18" charset="0"/>
                <a:cs typeface="Times New Roman" panose="02020603050405020304" pitchFamily="18" charset="0"/>
              </a:rPr>
              <a:t>- Lai </a:t>
            </a:r>
            <a:r>
              <a:rPr lang="en-US" sz="3000" dirty="0" err="1">
                <a:latin typeface="Times New Roman" panose="02020603050405020304" pitchFamily="18" charset="0"/>
                <a:cs typeface="Times New Roman" panose="02020603050405020304" pitchFamily="18" charset="0"/>
              </a:rPr>
              <a:t>phân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tích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phép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lai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giữa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mang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tính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trạng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trội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chưa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biết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kiểu</a:t>
            </a:r>
            <a:r>
              <a:rPr lang="en-US" sz="3000" dirty="0">
                <a:latin typeface="Times New Roman" panose="02020603050405020304" pitchFamily="18" charset="0"/>
                <a:cs typeface="Times New Roman" panose="02020603050405020304" pitchFamily="18" charset="0"/>
              </a:rPr>
              <a:t> gene </a:t>
            </a:r>
            <a:r>
              <a:rPr lang="en-US" sz="3000" dirty="0" err="1">
                <a:latin typeface="Times New Roman" panose="02020603050405020304" pitchFamily="18" charset="0"/>
                <a:cs typeface="Times New Roman" panose="02020603050405020304" pitchFamily="18" charset="0"/>
              </a:rPr>
              <a:t>với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mang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tính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trạng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lặn</a:t>
            </a:r>
            <a:r>
              <a:rPr lang="en-US" sz="3000" dirty="0">
                <a:latin typeface="Times New Roman" panose="02020603050405020304" pitchFamily="18" charset="0"/>
                <a:cs typeface="Times New Roman" panose="02020603050405020304" pitchFamily="18" charset="0"/>
              </a:rPr>
              <a:t>:</a:t>
            </a:r>
          </a:p>
          <a:p>
            <a:pPr marL="0" indent="0" algn="just">
              <a:buNone/>
            </a:pP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Nếu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phép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lai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đồng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tính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thì</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mang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tính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trạng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trội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kiểu</a:t>
            </a:r>
            <a:r>
              <a:rPr lang="en-US" sz="3000" dirty="0">
                <a:latin typeface="Times New Roman" panose="02020603050405020304" pitchFamily="18" charset="0"/>
                <a:cs typeface="Times New Roman" panose="02020603050405020304" pitchFamily="18" charset="0"/>
              </a:rPr>
              <a:t> gen </a:t>
            </a:r>
            <a:r>
              <a:rPr lang="en-US" sz="3000" dirty="0" err="1">
                <a:latin typeface="Times New Roman" panose="02020603050405020304" pitchFamily="18" charset="0"/>
                <a:cs typeface="Times New Roman" panose="02020603050405020304" pitchFamily="18" charset="0"/>
              </a:rPr>
              <a:t>đồng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hợp</a:t>
            </a:r>
            <a:r>
              <a:rPr lang="en-US" sz="3000" dirty="0">
                <a:latin typeface="Times New Roman" panose="02020603050405020304" pitchFamily="18" charset="0"/>
                <a:cs typeface="Times New Roman" panose="02020603050405020304" pitchFamily="18" charset="0"/>
              </a:rPr>
              <a:t>.</a:t>
            </a:r>
          </a:p>
          <a:p>
            <a:pPr marL="0" indent="0" algn="just">
              <a:buNone/>
            </a:pP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Nếu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phép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lai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tính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thì</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mang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tính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trạng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trội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kiểu</a:t>
            </a:r>
            <a:r>
              <a:rPr lang="en-US" sz="3000" dirty="0">
                <a:latin typeface="Times New Roman" panose="02020603050405020304" pitchFamily="18" charset="0"/>
                <a:cs typeface="Times New Roman" panose="02020603050405020304" pitchFamily="18" charset="0"/>
              </a:rPr>
              <a:t> gen </a:t>
            </a:r>
            <a:r>
              <a:rPr lang="en-US" sz="3000" dirty="0" err="1">
                <a:latin typeface="Times New Roman" panose="02020603050405020304" pitchFamily="18" charset="0"/>
                <a:cs typeface="Times New Roman" panose="02020603050405020304" pitchFamily="18" charset="0"/>
              </a:rPr>
              <a:t>dị</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hợp</a:t>
            </a:r>
            <a:r>
              <a:rPr lang="en-US" sz="3000" dirty="0">
                <a:latin typeface="Times New Roman" panose="02020603050405020304" pitchFamily="18" charset="0"/>
                <a:cs typeface="Times New Roman" panose="02020603050405020304" pitchFamily="18" charset="0"/>
              </a:rPr>
              <a:t>.</a:t>
            </a:r>
          </a:p>
          <a:p>
            <a:pPr marL="0" indent="0" algn="just">
              <a:buNone/>
            </a:pP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Vai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trò</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phép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lai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tích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giúp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định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đem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lai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thuần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chủng</a:t>
            </a:r>
            <a:r>
              <a:rPr lang="en-US" sz="3000" dirty="0">
                <a:latin typeface="Times New Roman" panose="02020603050405020304" pitchFamily="18" charset="0"/>
                <a:cs typeface="Times New Roman" panose="02020603050405020304" pitchFamily="18" charset="0"/>
              </a:rPr>
              <a:t> hay </a:t>
            </a:r>
            <a:r>
              <a:rPr lang="en-US" sz="3000" dirty="0" err="1">
                <a:latin typeface="Times New Roman" panose="02020603050405020304" pitchFamily="18" charset="0"/>
                <a:cs typeface="Times New Roman" panose="02020603050405020304" pitchFamily="18" charset="0"/>
              </a:rPr>
              <a:t>không</a:t>
            </a:r>
            <a:endParaRPr lang="en-US" sz="30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D254F207-A2BB-49CB-92C5-145A4E3F1DB2}"/>
              </a:ext>
            </a:extLst>
          </p:cNvPr>
          <p:cNvPicPr>
            <a:picLocks noChangeAspect="1"/>
          </p:cNvPicPr>
          <p:nvPr/>
        </p:nvPicPr>
        <p:blipFill>
          <a:blip r:embed="rId2"/>
          <a:stretch>
            <a:fillRect/>
          </a:stretch>
        </p:blipFill>
        <p:spPr>
          <a:xfrm>
            <a:off x="6045786" y="1556792"/>
            <a:ext cx="2965912" cy="3573274"/>
          </a:xfrm>
          <a:prstGeom prst="rect">
            <a:avLst/>
          </a:prstGeom>
        </p:spPr>
      </p:pic>
      <p:pic>
        <p:nvPicPr>
          <p:cNvPr id="9" name="Picture 10" descr="Tay viÕt ">
            <a:extLst>
              <a:ext uri="{FF2B5EF4-FFF2-40B4-BE49-F238E27FC236}">
                <a16:creationId xmlns:a16="http://schemas.microsoft.com/office/drawing/2014/main" id="{FE9FB272-7F1A-40B5-80E1-6605617F577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7911774" y="-28652"/>
            <a:ext cx="909227" cy="1108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977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181891"/>
            <a:ext cx="9108706"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gn="just" eaLnBrk="1" hangingPunct="1">
              <a:buFontTx/>
              <a:buNone/>
            </a:pPr>
            <a:r>
              <a:rPr lang="en-US" sz="2900" b="1" kern="0" dirty="0" err="1">
                <a:solidFill>
                  <a:srgbClr val="FF0000"/>
                </a:solidFill>
                <a:latin typeface="Times New Roman" panose="02020603050405020304" pitchFamily="18" charset="0"/>
                <a:cs typeface="Times New Roman" pitchFamily="18" charset="0"/>
              </a:rPr>
              <a:t>BÀI</a:t>
            </a:r>
            <a:r>
              <a:rPr lang="en-US" sz="2900" b="1" kern="0" dirty="0">
                <a:solidFill>
                  <a:srgbClr val="FF0000"/>
                </a:solidFill>
                <a:latin typeface="Times New Roman" panose="02020603050405020304" pitchFamily="18" charset="0"/>
                <a:cs typeface="Times New Roman" pitchFamily="18" charset="0"/>
              </a:rPr>
              <a:t> 36. CÁC QUY LUẬT DI TRUYỀN CỦA MENDEL</a:t>
            </a:r>
          </a:p>
        </p:txBody>
      </p:sp>
      <p:sp>
        <p:nvSpPr>
          <p:cNvPr id="7" name="Rectangle 3"/>
          <p:cNvSpPr txBox="1">
            <a:spLocks noChangeArrowheads="1"/>
          </p:cNvSpPr>
          <p:nvPr/>
        </p:nvSpPr>
        <p:spPr bwMode="auto">
          <a:xfrm>
            <a:off x="156388" y="851816"/>
            <a:ext cx="88081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gn="just" eaLnBrk="1" hangingPunct="1">
              <a:buFontTx/>
              <a:buNone/>
            </a:pPr>
            <a:r>
              <a:rPr lang="en-US" b="1" kern="0" dirty="0">
                <a:solidFill>
                  <a:srgbClr val="000099"/>
                </a:solidFill>
                <a:latin typeface="Times New Roman" pitchFamily="18" charset="0"/>
                <a:cs typeface="Times New Roman" pitchFamily="18" charset="0"/>
              </a:rPr>
              <a:t>I - </a:t>
            </a:r>
            <a:r>
              <a:rPr lang="en-US" b="1" kern="0" dirty="0" err="1">
                <a:solidFill>
                  <a:srgbClr val="000099"/>
                </a:solidFill>
                <a:latin typeface="Times New Roman" pitchFamily="18" charset="0"/>
                <a:cs typeface="Times New Roman" pitchFamily="18" charset="0"/>
              </a:rPr>
              <a:t>MENĐEL</a:t>
            </a:r>
            <a:r>
              <a:rPr lang="en-US" b="1" kern="0" dirty="0">
                <a:solidFill>
                  <a:srgbClr val="000099"/>
                </a:solidFill>
                <a:latin typeface="Times New Roman" pitchFamily="18" charset="0"/>
                <a:cs typeface="Times New Roman" pitchFamily="18" charset="0"/>
              </a:rPr>
              <a:t> </a:t>
            </a:r>
            <a:r>
              <a:rPr lang="en-US" b="1" kern="0" dirty="0" err="1">
                <a:solidFill>
                  <a:srgbClr val="000099"/>
                </a:solidFill>
                <a:latin typeface="Times New Roman" pitchFamily="18" charset="0"/>
                <a:cs typeface="Times New Roman" pitchFamily="18" charset="0"/>
              </a:rPr>
              <a:t>VÀ</a:t>
            </a:r>
            <a:r>
              <a:rPr lang="en-US" b="1" kern="0" dirty="0">
                <a:solidFill>
                  <a:srgbClr val="000099"/>
                </a:solidFill>
                <a:latin typeface="Times New Roman" pitchFamily="18" charset="0"/>
                <a:cs typeface="Times New Roman" pitchFamily="18" charset="0"/>
              </a:rPr>
              <a:t> </a:t>
            </a:r>
            <a:r>
              <a:rPr lang="en-US" b="1" kern="0" dirty="0" err="1">
                <a:solidFill>
                  <a:srgbClr val="000099"/>
                </a:solidFill>
                <a:latin typeface="Times New Roman" pitchFamily="18" charset="0"/>
                <a:cs typeface="Times New Roman" pitchFamily="18" charset="0"/>
              </a:rPr>
              <a:t>THÍ</a:t>
            </a:r>
            <a:r>
              <a:rPr lang="en-US" b="1" kern="0" dirty="0">
                <a:solidFill>
                  <a:srgbClr val="000099"/>
                </a:solidFill>
                <a:latin typeface="Times New Roman" pitchFamily="18" charset="0"/>
                <a:cs typeface="Times New Roman" pitchFamily="18" charset="0"/>
              </a:rPr>
              <a:t> </a:t>
            </a:r>
            <a:r>
              <a:rPr lang="en-US" b="1" kern="0" dirty="0" err="1">
                <a:solidFill>
                  <a:srgbClr val="000099"/>
                </a:solidFill>
                <a:latin typeface="Times New Roman" pitchFamily="18" charset="0"/>
                <a:cs typeface="Times New Roman" pitchFamily="18" charset="0"/>
              </a:rPr>
              <a:t>NGHIỆM</a:t>
            </a:r>
            <a:r>
              <a:rPr lang="en-US" b="1" kern="0" dirty="0">
                <a:solidFill>
                  <a:srgbClr val="000099"/>
                </a:solidFill>
                <a:latin typeface="Times New Roman" pitchFamily="18" charset="0"/>
                <a:cs typeface="Times New Roman" pitchFamily="18" charset="0"/>
              </a:rPr>
              <a:t> LAI </a:t>
            </a:r>
            <a:r>
              <a:rPr lang="en-US" b="1" kern="0" dirty="0" err="1">
                <a:solidFill>
                  <a:srgbClr val="000099"/>
                </a:solidFill>
                <a:latin typeface="Times New Roman" pitchFamily="18" charset="0"/>
                <a:cs typeface="Times New Roman" pitchFamily="18" charset="0"/>
              </a:rPr>
              <a:t>MỘT</a:t>
            </a:r>
            <a:r>
              <a:rPr lang="en-US" b="1" kern="0" dirty="0">
                <a:solidFill>
                  <a:srgbClr val="000099"/>
                </a:solidFill>
                <a:latin typeface="Times New Roman" pitchFamily="18" charset="0"/>
                <a:cs typeface="Times New Roman" pitchFamily="18" charset="0"/>
              </a:rPr>
              <a:t> </a:t>
            </a:r>
            <a:r>
              <a:rPr lang="en-US" b="1" kern="0" dirty="0" err="1">
                <a:solidFill>
                  <a:srgbClr val="000099"/>
                </a:solidFill>
                <a:latin typeface="Times New Roman" pitchFamily="18" charset="0"/>
                <a:cs typeface="Times New Roman" pitchFamily="18" charset="0"/>
              </a:rPr>
              <a:t>CẶP</a:t>
            </a:r>
            <a:r>
              <a:rPr lang="en-US" b="1" kern="0" dirty="0">
                <a:solidFill>
                  <a:srgbClr val="000099"/>
                </a:solidFill>
                <a:latin typeface="Times New Roman" pitchFamily="18" charset="0"/>
                <a:cs typeface="Times New Roman" pitchFamily="18" charset="0"/>
              </a:rPr>
              <a:t> </a:t>
            </a:r>
            <a:r>
              <a:rPr lang="en-US" b="1" kern="0" dirty="0" err="1">
                <a:solidFill>
                  <a:srgbClr val="000099"/>
                </a:solidFill>
                <a:latin typeface="Times New Roman" pitchFamily="18" charset="0"/>
                <a:cs typeface="Times New Roman" pitchFamily="18" charset="0"/>
              </a:rPr>
              <a:t>TÍNH</a:t>
            </a:r>
            <a:r>
              <a:rPr lang="en-US" b="1" kern="0" dirty="0">
                <a:solidFill>
                  <a:srgbClr val="000099"/>
                </a:solidFill>
                <a:latin typeface="Times New Roman" pitchFamily="18" charset="0"/>
                <a:cs typeface="Times New Roman" pitchFamily="18" charset="0"/>
              </a:rPr>
              <a:t> </a:t>
            </a:r>
            <a:r>
              <a:rPr lang="en-US" b="1" kern="0" dirty="0" err="1">
                <a:solidFill>
                  <a:srgbClr val="000099"/>
                </a:solidFill>
                <a:latin typeface="Times New Roman" pitchFamily="18" charset="0"/>
                <a:cs typeface="Times New Roman" pitchFamily="18" charset="0"/>
              </a:rPr>
              <a:t>TRẠNG</a:t>
            </a:r>
            <a:endParaRPr lang="en-US" b="1" kern="0" dirty="0">
              <a:solidFill>
                <a:srgbClr val="000099"/>
              </a:solidFill>
              <a:latin typeface="Times New Roman" pitchFamily="18" charset="0"/>
              <a:cs typeface="Times New Roman" pitchFamily="18" charset="0"/>
            </a:endParaRPr>
          </a:p>
        </p:txBody>
      </p:sp>
      <p:sp>
        <p:nvSpPr>
          <p:cNvPr id="8" name="Rectangle 3"/>
          <p:cNvSpPr txBox="1">
            <a:spLocks noChangeArrowheads="1"/>
          </p:cNvSpPr>
          <p:nvPr/>
        </p:nvSpPr>
        <p:spPr bwMode="auto">
          <a:xfrm>
            <a:off x="335900" y="1903634"/>
            <a:ext cx="88081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buFontTx/>
              <a:buNone/>
            </a:pPr>
            <a:r>
              <a:rPr lang="en-US" b="1" kern="0" dirty="0">
                <a:solidFill>
                  <a:srgbClr val="A50021"/>
                </a:solidFill>
                <a:latin typeface="Times New Roman" pitchFamily="18" charset="0"/>
                <a:cs typeface="Times New Roman" pitchFamily="18" charset="0"/>
              </a:rPr>
              <a:t>1. </a:t>
            </a:r>
            <a:r>
              <a:rPr lang="en-US" b="1" kern="0" dirty="0" err="1">
                <a:solidFill>
                  <a:srgbClr val="A50021"/>
                </a:solidFill>
                <a:latin typeface="Times New Roman" pitchFamily="18" charset="0"/>
                <a:cs typeface="Times New Roman" pitchFamily="18" charset="0"/>
              </a:rPr>
              <a:t>Tìm</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hiểu</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phương</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pháp</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nghiên</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cứu</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của</a:t>
            </a:r>
            <a:r>
              <a:rPr lang="en-US" b="1" kern="0" dirty="0">
                <a:solidFill>
                  <a:srgbClr val="A50021"/>
                </a:solidFill>
                <a:latin typeface="Times New Roman" pitchFamily="18" charset="0"/>
                <a:cs typeface="Times New Roman" pitchFamily="18" charset="0"/>
              </a:rPr>
              <a:t> Mendel</a:t>
            </a:r>
          </a:p>
        </p:txBody>
      </p:sp>
      <p:sp>
        <p:nvSpPr>
          <p:cNvPr id="13" name="Rectangle 3">
            <a:extLst>
              <a:ext uri="{FF2B5EF4-FFF2-40B4-BE49-F238E27FC236}">
                <a16:creationId xmlns:a16="http://schemas.microsoft.com/office/drawing/2014/main" id="{26E4175D-E6AE-49F3-ABCC-76DE1D7E3E6E}"/>
              </a:ext>
            </a:extLst>
          </p:cNvPr>
          <p:cNvSpPr txBox="1">
            <a:spLocks noChangeArrowheads="1"/>
          </p:cNvSpPr>
          <p:nvPr/>
        </p:nvSpPr>
        <p:spPr bwMode="auto">
          <a:xfrm>
            <a:off x="335900" y="2469940"/>
            <a:ext cx="88081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buFontTx/>
              <a:buNone/>
            </a:pPr>
            <a:r>
              <a:rPr lang="en-US" b="1" kern="0" dirty="0">
                <a:solidFill>
                  <a:srgbClr val="A50021"/>
                </a:solidFill>
                <a:latin typeface="Times New Roman" pitchFamily="18" charset="0"/>
                <a:cs typeface="Times New Roman" pitchFamily="18" charset="0"/>
              </a:rPr>
              <a:t>2. </a:t>
            </a:r>
            <a:r>
              <a:rPr lang="en-US" b="1" kern="0" dirty="0" err="1">
                <a:solidFill>
                  <a:srgbClr val="A50021"/>
                </a:solidFill>
                <a:latin typeface="Times New Roman" pitchFamily="18" charset="0"/>
                <a:cs typeface="Times New Roman" pitchFamily="18" charset="0"/>
              </a:rPr>
              <a:t>Thí</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nghiệm</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lai</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một</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cặp</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tính</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trạng</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của</a:t>
            </a:r>
            <a:r>
              <a:rPr lang="en-US" b="1" kern="0" dirty="0">
                <a:solidFill>
                  <a:srgbClr val="A50021"/>
                </a:solidFill>
                <a:latin typeface="Times New Roman" pitchFamily="18" charset="0"/>
                <a:cs typeface="Times New Roman" pitchFamily="18" charset="0"/>
              </a:rPr>
              <a:t> Mendel</a:t>
            </a:r>
          </a:p>
        </p:txBody>
      </p:sp>
      <p:sp>
        <p:nvSpPr>
          <p:cNvPr id="9" name="Rectangle 3">
            <a:extLst>
              <a:ext uri="{FF2B5EF4-FFF2-40B4-BE49-F238E27FC236}">
                <a16:creationId xmlns:a16="http://schemas.microsoft.com/office/drawing/2014/main" id="{0F3C48B0-DFA1-4619-BC78-CB67094AA19C}"/>
              </a:ext>
            </a:extLst>
          </p:cNvPr>
          <p:cNvSpPr txBox="1">
            <a:spLocks noChangeArrowheads="1"/>
          </p:cNvSpPr>
          <p:nvPr/>
        </p:nvSpPr>
        <p:spPr bwMode="auto">
          <a:xfrm>
            <a:off x="335900" y="3094037"/>
            <a:ext cx="8628588" cy="1190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just" eaLnBrk="1" hangingPunct="1">
              <a:buFontTx/>
              <a:buNone/>
            </a:pPr>
            <a:r>
              <a:rPr lang="en-US" b="1" kern="0" dirty="0">
                <a:solidFill>
                  <a:srgbClr val="A50021"/>
                </a:solidFill>
                <a:latin typeface="Times New Roman" pitchFamily="18" charset="0"/>
                <a:cs typeface="Times New Roman" pitchFamily="18" charset="0"/>
              </a:rPr>
              <a:t>3. </a:t>
            </a:r>
            <a:r>
              <a:rPr lang="en-US" b="1" kern="0" dirty="0" err="1">
                <a:solidFill>
                  <a:srgbClr val="A50021"/>
                </a:solidFill>
                <a:latin typeface="Times New Roman" pitchFamily="18" charset="0"/>
                <a:cs typeface="Times New Roman" pitchFamily="18" charset="0"/>
              </a:rPr>
              <a:t>Phân</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biệt</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một</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số</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thuật</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ngữ</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và</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giải</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thích</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một</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số</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kí</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hiệu</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thường</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dùng</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trong</a:t>
            </a:r>
            <a:r>
              <a:rPr lang="en-US" b="1" kern="0" dirty="0">
                <a:solidFill>
                  <a:srgbClr val="A50021"/>
                </a:solidFill>
                <a:latin typeface="Times New Roman" pitchFamily="18" charset="0"/>
                <a:cs typeface="Times New Roman" pitchFamily="18" charset="0"/>
              </a:rPr>
              <a:t> di </a:t>
            </a:r>
            <a:r>
              <a:rPr lang="en-US" b="1" kern="0" dirty="0" err="1">
                <a:solidFill>
                  <a:srgbClr val="A50021"/>
                </a:solidFill>
                <a:latin typeface="Times New Roman" pitchFamily="18" charset="0"/>
                <a:cs typeface="Times New Roman" pitchFamily="18" charset="0"/>
              </a:rPr>
              <a:t>truyền</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học</a:t>
            </a:r>
            <a:endParaRPr lang="en-US" b="1" kern="0" dirty="0">
              <a:solidFill>
                <a:srgbClr val="A50021"/>
              </a:solidFill>
              <a:latin typeface="Times New Roman" pitchFamily="18" charset="0"/>
              <a:cs typeface="Times New Roman" pitchFamily="18" charset="0"/>
            </a:endParaRPr>
          </a:p>
        </p:txBody>
      </p:sp>
      <p:sp>
        <p:nvSpPr>
          <p:cNvPr id="10" name="Rectangle 3">
            <a:extLst>
              <a:ext uri="{FF2B5EF4-FFF2-40B4-BE49-F238E27FC236}">
                <a16:creationId xmlns:a16="http://schemas.microsoft.com/office/drawing/2014/main" id="{438FBF7F-24E9-4EC4-B95D-A1985788C3F9}"/>
              </a:ext>
            </a:extLst>
          </p:cNvPr>
          <p:cNvSpPr txBox="1">
            <a:spLocks noChangeArrowheads="1"/>
          </p:cNvSpPr>
          <p:nvPr/>
        </p:nvSpPr>
        <p:spPr bwMode="auto">
          <a:xfrm>
            <a:off x="329186" y="4209717"/>
            <a:ext cx="8628588"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just" eaLnBrk="1" hangingPunct="1">
              <a:buFontTx/>
              <a:buNone/>
            </a:pPr>
            <a:r>
              <a:rPr lang="en-US" b="1" kern="0" dirty="0">
                <a:solidFill>
                  <a:srgbClr val="A50021"/>
                </a:solidFill>
                <a:latin typeface="Times New Roman" pitchFamily="18" charset="0"/>
                <a:cs typeface="Times New Roman" pitchFamily="18" charset="0"/>
              </a:rPr>
              <a:t>4. </a:t>
            </a:r>
            <a:r>
              <a:rPr lang="en-US" b="1" kern="0" dirty="0" err="1">
                <a:solidFill>
                  <a:srgbClr val="A50021"/>
                </a:solidFill>
                <a:latin typeface="Times New Roman" pitchFamily="18" charset="0"/>
                <a:cs typeface="Times New Roman" pitchFamily="18" charset="0"/>
              </a:rPr>
              <a:t>Tìm</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hiểu</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về</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phép</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lai</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phân</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tích</a:t>
            </a:r>
            <a:endParaRPr lang="en-US" b="1" kern="0" dirty="0">
              <a:solidFill>
                <a:srgbClr val="A50021"/>
              </a:solidFill>
              <a:latin typeface="Times New Roman" pitchFamily="18" charset="0"/>
              <a:cs typeface="Times New Roman" pitchFamily="18" charset="0"/>
            </a:endParaRPr>
          </a:p>
        </p:txBody>
      </p:sp>
      <p:sp>
        <p:nvSpPr>
          <p:cNvPr id="11" name="Rectangle 3">
            <a:extLst>
              <a:ext uri="{FF2B5EF4-FFF2-40B4-BE49-F238E27FC236}">
                <a16:creationId xmlns:a16="http://schemas.microsoft.com/office/drawing/2014/main" id="{6C4C0984-4525-45DE-87F9-559D3DE57B10}"/>
              </a:ext>
            </a:extLst>
          </p:cNvPr>
          <p:cNvSpPr txBox="1">
            <a:spLocks noChangeArrowheads="1"/>
          </p:cNvSpPr>
          <p:nvPr/>
        </p:nvSpPr>
        <p:spPr bwMode="auto">
          <a:xfrm>
            <a:off x="239430" y="4871019"/>
            <a:ext cx="88081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gn="just" eaLnBrk="1" hangingPunct="1">
              <a:buFontTx/>
              <a:buNone/>
            </a:pPr>
            <a:r>
              <a:rPr lang="en-US" b="1" kern="0" dirty="0">
                <a:solidFill>
                  <a:srgbClr val="000099"/>
                </a:solidFill>
                <a:latin typeface="Times New Roman" pitchFamily="18" charset="0"/>
                <a:cs typeface="Times New Roman" pitchFamily="18" charset="0"/>
              </a:rPr>
              <a:t>II - THÍ NGHIỆM LAI HAI CẶP TÍNH TRẠNG</a:t>
            </a:r>
          </a:p>
        </p:txBody>
      </p:sp>
    </p:spTree>
    <p:extLst>
      <p:ext uri="{BB962C8B-B14F-4D97-AF65-F5344CB8AC3E}">
        <p14:creationId xmlns:p14="http://schemas.microsoft.com/office/powerpoint/2010/main" val="4145324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3275856" y="188640"/>
            <a:ext cx="216024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buFontTx/>
              <a:buNone/>
            </a:pPr>
            <a:r>
              <a:rPr lang="en-US" sz="2800" b="1" kern="0" dirty="0" err="1">
                <a:solidFill>
                  <a:srgbClr val="FF0000"/>
                </a:solidFill>
                <a:latin typeface="Times New Roman" panose="02020603050405020304" pitchFamily="18" charset="0"/>
                <a:cs typeface="Times New Roman" pitchFamily="18" charset="0"/>
              </a:rPr>
              <a:t>MỤC</a:t>
            </a:r>
            <a:r>
              <a:rPr lang="en-US" sz="2800" b="1" kern="0" dirty="0">
                <a:solidFill>
                  <a:srgbClr val="FF0000"/>
                </a:solidFill>
                <a:latin typeface="Times New Roman" panose="02020603050405020304" pitchFamily="18" charset="0"/>
                <a:cs typeface="Times New Roman" pitchFamily="18" charset="0"/>
              </a:rPr>
              <a:t> </a:t>
            </a:r>
            <a:r>
              <a:rPr lang="en-US" sz="2800" b="1" kern="0" dirty="0" err="1">
                <a:solidFill>
                  <a:srgbClr val="FF0000"/>
                </a:solidFill>
                <a:latin typeface="Times New Roman" panose="02020603050405020304" pitchFamily="18" charset="0"/>
                <a:cs typeface="Times New Roman" pitchFamily="18" charset="0"/>
              </a:rPr>
              <a:t>TIÊU</a:t>
            </a:r>
            <a:endParaRPr lang="en-US" sz="2800" b="1" kern="0" dirty="0">
              <a:solidFill>
                <a:srgbClr val="FF0000"/>
              </a:solidFill>
              <a:latin typeface="Times New Roman" pitchFamily="18" charset="0"/>
              <a:cs typeface="Times New Roman" pitchFamily="18" charset="0"/>
            </a:endParaRPr>
          </a:p>
        </p:txBody>
      </p:sp>
      <p:sp>
        <p:nvSpPr>
          <p:cNvPr id="5" name="Rectangle 4"/>
          <p:cNvSpPr/>
          <p:nvPr/>
        </p:nvSpPr>
        <p:spPr>
          <a:xfrm>
            <a:off x="251520" y="840052"/>
            <a:ext cx="8784976" cy="892552"/>
          </a:xfrm>
          <a:prstGeom prst="rect">
            <a:avLst/>
          </a:prstGeom>
        </p:spPr>
        <p:txBody>
          <a:bodyPr wrap="square">
            <a:spAutoFit/>
          </a:bodyPr>
          <a:lstStyle/>
          <a:p>
            <a:pPr marL="342900" indent="-342900" algn="just">
              <a:buFontTx/>
              <a:buChar char="-"/>
            </a:pPr>
            <a:r>
              <a:rPr lang="en-US" sz="2600" dirty="0" err="1">
                <a:solidFill>
                  <a:srgbClr val="000099"/>
                </a:solidFill>
                <a:latin typeface="Times New Roman" panose="02020603050405020304" pitchFamily="18" charset="0"/>
                <a:cs typeface="Times New Roman" panose="02020603050405020304" pitchFamily="18" charset="0"/>
              </a:rPr>
              <a:t>Nêu</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được</a:t>
            </a:r>
            <a:r>
              <a:rPr lang="en-US" sz="2600" dirty="0">
                <a:solidFill>
                  <a:srgbClr val="000099"/>
                </a:solidFill>
                <a:latin typeface="Times New Roman" panose="02020603050405020304" pitchFamily="18" charset="0"/>
                <a:cs typeface="Times New Roman" panose="02020603050405020304" pitchFamily="18" charset="0"/>
              </a:rPr>
              <a:t> ý </a:t>
            </a:r>
            <a:r>
              <a:rPr lang="en-US" sz="2600" dirty="0" err="1">
                <a:solidFill>
                  <a:srgbClr val="000099"/>
                </a:solidFill>
                <a:latin typeface="Times New Roman" panose="02020603050405020304" pitchFamily="18" charset="0"/>
                <a:cs typeface="Times New Roman" panose="02020603050405020304" pitchFamily="18" charset="0"/>
              </a:rPr>
              <a:t>tưởng</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của</a:t>
            </a:r>
            <a:r>
              <a:rPr lang="en-US" sz="2600" dirty="0">
                <a:solidFill>
                  <a:srgbClr val="000099"/>
                </a:solidFill>
                <a:latin typeface="Times New Roman" panose="02020603050405020304" pitchFamily="18" charset="0"/>
                <a:cs typeface="Times New Roman" panose="02020603050405020304" pitchFamily="18" charset="0"/>
              </a:rPr>
              <a:t> Mendel </a:t>
            </a:r>
            <a:r>
              <a:rPr lang="en-US" sz="2600" dirty="0" err="1">
                <a:solidFill>
                  <a:srgbClr val="000099"/>
                </a:solidFill>
                <a:latin typeface="Times New Roman" panose="02020603050405020304" pitchFamily="18" charset="0"/>
                <a:cs typeface="Times New Roman" panose="02020603050405020304" pitchFamily="18" charset="0"/>
              </a:rPr>
              <a:t>là</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cơ</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sở</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cho</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những</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nghiên</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cứu</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về</a:t>
            </a:r>
            <a:r>
              <a:rPr lang="en-US" sz="2600" dirty="0">
                <a:solidFill>
                  <a:srgbClr val="000099"/>
                </a:solidFill>
                <a:latin typeface="Times New Roman" panose="02020603050405020304" pitchFamily="18" charset="0"/>
                <a:cs typeface="Times New Roman" panose="02020603050405020304" pitchFamily="18" charset="0"/>
              </a:rPr>
              <a:t> di </a:t>
            </a:r>
            <a:r>
              <a:rPr lang="en-US" sz="2600" dirty="0" err="1">
                <a:solidFill>
                  <a:srgbClr val="000099"/>
                </a:solidFill>
                <a:latin typeface="Times New Roman" panose="02020603050405020304" pitchFamily="18" charset="0"/>
                <a:cs typeface="Times New Roman" panose="02020603050405020304" pitchFamily="18" charset="0"/>
              </a:rPr>
              <a:t>truyền</a:t>
            </a:r>
            <a:r>
              <a:rPr lang="en-US" sz="2600" dirty="0">
                <a:solidFill>
                  <a:srgbClr val="000099"/>
                </a:solidFill>
                <a:latin typeface="Times New Roman" panose="02020603050405020304" pitchFamily="18" charset="0"/>
                <a:cs typeface="Times New Roman" panose="02020603050405020304" pitchFamily="18" charset="0"/>
              </a:rPr>
              <a:t> (gene).</a:t>
            </a:r>
          </a:p>
        </p:txBody>
      </p:sp>
      <p:sp>
        <p:nvSpPr>
          <p:cNvPr id="6" name="Rectangle 5"/>
          <p:cNvSpPr/>
          <p:nvPr/>
        </p:nvSpPr>
        <p:spPr>
          <a:xfrm>
            <a:off x="273630" y="1660704"/>
            <a:ext cx="8784976" cy="892552"/>
          </a:xfrm>
          <a:prstGeom prst="rect">
            <a:avLst/>
          </a:prstGeom>
        </p:spPr>
        <p:txBody>
          <a:bodyPr wrap="square">
            <a:spAutoFit/>
          </a:bodyPr>
          <a:lstStyle/>
          <a:p>
            <a:pPr marL="342900" indent="-342900" algn="just">
              <a:buFontTx/>
              <a:buChar char="-"/>
            </a:pPr>
            <a:r>
              <a:rPr lang="en-US" sz="2600" dirty="0" err="1">
                <a:solidFill>
                  <a:srgbClr val="000099"/>
                </a:solidFill>
                <a:latin typeface="Times New Roman" panose="02020603050405020304" pitchFamily="18" charset="0"/>
                <a:cs typeface="Times New Roman" panose="02020603050405020304" pitchFamily="18" charset="0"/>
              </a:rPr>
              <a:t>Dựa</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vào</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thí</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nghiệm</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lai</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một</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cặp</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tính</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trạng</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nêu</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được</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các</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thuật</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ngữ</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trong</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nghiên</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cứu</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các</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quy</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luật</a:t>
            </a:r>
            <a:r>
              <a:rPr lang="en-US" sz="2600" dirty="0">
                <a:solidFill>
                  <a:srgbClr val="000099"/>
                </a:solidFill>
                <a:latin typeface="Times New Roman" panose="02020603050405020304" pitchFamily="18" charset="0"/>
                <a:cs typeface="Times New Roman" panose="02020603050405020304" pitchFamily="18" charset="0"/>
              </a:rPr>
              <a:t> di </a:t>
            </a:r>
            <a:r>
              <a:rPr lang="en-US" sz="2600" dirty="0" err="1">
                <a:solidFill>
                  <a:srgbClr val="000099"/>
                </a:solidFill>
                <a:latin typeface="Times New Roman" panose="02020603050405020304" pitchFamily="18" charset="0"/>
                <a:cs typeface="Times New Roman" panose="02020603050405020304" pitchFamily="18" charset="0"/>
              </a:rPr>
              <a:t>truyền</a:t>
            </a:r>
            <a:r>
              <a:rPr lang="en-US" sz="2600" dirty="0">
                <a:solidFill>
                  <a:srgbClr val="000099"/>
                </a:solidFill>
                <a:latin typeface="Times New Roman" panose="02020603050405020304" pitchFamily="18" charset="0"/>
                <a:cs typeface="Times New Roman" panose="02020603050405020304" pitchFamily="18" charset="0"/>
              </a:rPr>
              <a:t>.</a:t>
            </a:r>
          </a:p>
        </p:txBody>
      </p:sp>
      <p:sp>
        <p:nvSpPr>
          <p:cNvPr id="7" name="Rectangle 6"/>
          <p:cNvSpPr/>
          <p:nvPr/>
        </p:nvSpPr>
        <p:spPr>
          <a:xfrm>
            <a:off x="251520" y="2521518"/>
            <a:ext cx="8784976" cy="892552"/>
          </a:xfrm>
          <a:prstGeom prst="rect">
            <a:avLst/>
          </a:prstGeom>
        </p:spPr>
        <p:txBody>
          <a:bodyPr wrap="square">
            <a:spAutoFit/>
          </a:bodyPr>
          <a:lstStyle/>
          <a:p>
            <a:pPr marL="342900" indent="-342900" algn="just">
              <a:buFontTx/>
              <a:buChar char="-"/>
            </a:pPr>
            <a:r>
              <a:rPr lang="en-US" sz="2600" dirty="0" err="1">
                <a:solidFill>
                  <a:srgbClr val="000099"/>
                </a:solidFill>
                <a:latin typeface="Times New Roman" panose="02020603050405020304" pitchFamily="18" charset="0"/>
                <a:cs typeface="Times New Roman" panose="02020603050405020304" pitchFamily="18" charset="0"/>
              </a:rPr>
              <a:t>Phân</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biệt</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sử</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dụng</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được</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một</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số</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kí</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hiệu</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trong</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nghiên</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cứu</a:t>
            </a:r>
            <a:r>
              <a:rPr lang="en-US" sz="2600" dirty="0">
                <a:solidFill>
                  <a:srgbClr val="000099"/>
                </a:solidFill>
                <a:latin typeface="Times New Roman" panose="02020603050405020304" pitchFamily="18" charset="0"/>
                <a:cs typeface="Times New Roman" panose="02020603050405020304" pitchFamily="18" charset="0"/>
              </a:rPr>
              <a:t> di </a:t>
            </a:r>
            <a:r>
              <a:rPr lang="en-US" sz="2600" dirty="0" err="1">
                <a:solidFill>
                  <a:srgbClr val="000099"/>
                </a:solidFill>
                <a:latin typeface="Times New Roman" panose="02020603050405020304" pitchFamily="18" charset="0"/>
                <a:cs typeface="Times New Roman" panose="02020603050405020304" pitchFamily="18" charset="0"/>
              </a:rPr>
              <a:t>truyền</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học</a:t>
            </a:r>
            <a:r>
              <a:rPr lang="en-US" sz="2600" dirty="0">
                <a:solidFill>
                  <a:srgbClr val="000099"/>
                </a:solidFill>
                <a:latin typeface="Times New Roman" panose="02020603050405020304" pitchFamily="18" charset="0"/>
                <a:cs typeface="Times New Roman" panose="02020603050405020304" pitchFamily="18" charset="0"/>
              </a:rPr>
              <a:t> (P, F…..)</a:t>
            </a:r>
          </a:p>
        </p:txBody>
      </p:sp>
      <p:sp>
        <p:nvSpPr>
          <p:cNvPr id="8" name="Rectangle 7"/>
          <p:cNvSpPr/>
          <p:nvPr/>
        </p:nvSpPr>
        <p:spPr>
          <a:xfrm>
            <a:off x="235293" y="3382332"/>
            <a:ext cx="8784976" cy="1292662"/>
          </a:xfrm>
          <a:prstGeom prst="rect">
            <a:avLst/>
          </a:prstGeom>
        </p:spPr>
        <p:txBody>
          <a:bodyPr wrap="square">
            <a:spAutoFit/>
          </a:bodyPr>
          <a:lstStyle/>
          <a:p>
            <a:pPr marL="342900" indent="-342900" algn="just">
              <a:buFontTx/>
              <a:buChar char="-"/>
            </a:pPr>
            <a:r>
              <a:rPr lang="en-US" sz="2600" dirty="0" err="1">
                <a:solidFill>
                  <a:srgbClr val="000099"/>
                </a:solidFill>
                <a:latin typeface="Times New Roman" panose="02020603050405020304" pitchFamily="18" charset="0"/>
                <a:cs typeface="Times New Roman" panose="02020603050405020304" pitchFamily="18" charset="0"/>
              </a:rPr>
              <a:t>Dựa</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vào</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công</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thức</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lai</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một</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cặp</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tính</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trạng</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và</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kết</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quả</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lai</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trong</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thí</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nghiệm</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của</a:t>
            </a:r>
            <a:r>
              <a:rPr lang="en-US" sz="2600" dirty="0">
                <a:solidFill>
                  <a:srgbClr val="000099"/>
                </a:solidFill>
                <a:latin typeface="Times New Roman" panose="02020603050405020304" pitchFamily="18" charset="0"/>
                <a:cs typeface="Times New Roman" panose="02020603050405020304" pitchFamily="18" charset="0"/>
              </a:rPr>
              <a:t> Mendel, </a:t>
            </a:r>
            <a:r>
              <a:rPr lang="en-US" sz="2600" dirty="0" err="1">
                <a:solidFill>
                  <a:srgbClr val="000099"/>
                </a:solidFill>
                <a:latin typeface="Times New Roman" panose="02020603050405020304" pitchFamily="18" charset="0"/>
                <a:cs typeface="Times New Roman" panose="02020603050405020304" pitchFamily="18" charset="0"/>
              </a:rPr>
              <a:t>phát</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biểu</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được</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quy</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luật</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phân</a:t>
            </a:r>
            <a:r>
              <a:rPr lang="en-US" sz="2600" dirty="0">
                <a:solidFill>
                  <a:srgbClr val="000099"/>
                </a:solidFill>
                <a:latin typeface="Times New Roman" panose="02020603050405020304" pitchFamily="18" charset="0"/>
                <a:cs typeface="Times New Roman" panose="02020603050405020304" pitchFamily="18" charset="0"/>
              </a:rPr>
              <a:t> li; </a:t>
            </a:r>
            <a:r>
              <a:rPr lang="en-US" sz="2600" dirty="0" err="1">
                <a:solidFill>
                  <a:srgbClr val="000099"/>
                </a:solidFill>
                <a:latin typeface="Times New Roman" panose="02020603050405020304" pitchFamily="18" charset="0"/>
                <a:cs typeface="Times New Roman" panose="02020603050405020304" pitchFamily="18" charset="0"/>
              </a:rPr>
              <a:t>giải</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thích</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được</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kết</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quả</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thí</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nghiệm</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theo</a:t>
            </a:r>
            <a:r>
              <a:rPr lang="en-US" sz="2600" dirty="0">
                <a:solidFill>
                  <a:srgbClr val="000099"/>
                </a:solidFill>
                <a:latin typeface="Times New Roman" panose="02020603050405020304" pitchFamily="18" charset="0"/>
                <a:cs typeface="Times New Roman" panose="02020603050405020304" pitchFamily="18" charset="0"/>
              </a:rPr>
              <a:t> Mendel.</a:t>
            </a:r>
          </a:p>
        </p:txBody>
      </p:sp>
      <p:sp>
        <p:nvSpPr>
          <p:cNvPr id="9" name="Rectangle 8"/>
          <p:cNvSpPr/>
          <p:nvPr/>
        </p:nvSpPr>
        <p:spPr>
          <a:xfrm>
            <a:off x="219066" y="4648299"/>
            <a:ext cx="8784976" cy="892552"/>
          </a:xfrm>
          <a:prstGeom prst="rect">
            <a:avLst/>
          </a:prstGeom>
        </p:spPr>
        <p:txBody>
          <a:bodyPr wrap="square">
            <a:spAutoFit/>
          </a:bodyPr>
          <a:lstStyle/>
          <a:p>
            <a:pPr marL="342900" indent="-342900" algn="just">
              <a:buFontTx/>
              <a:buChar char="-"/>
            </a:pPr>
            <a:r>
              <a:rPr lang="en-US" sz="2600" dirty="0" err="1">
                <a:solidFill>
                  <a:srgbClr val="000099"/>
                </a:solidFill>
                <a:latin typeface="Times New Roman" panose="02020603050405020304" pitchFamily="18" charset="0"/>
                <a:cs typeface="Times New Roman" panose="02020603050405020304" pitchFamily="18" charset="0"/>
              </a:rPr>
              <a:t>Trình</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bày</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được</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thí</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nghiệm</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lai</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phân</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tích</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Nêu</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được</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vai</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trò</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của</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phép</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lai</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phân</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tích</a:t>
            </a:r>
            <a:r>
              <a:rPr lang="en-US" sz="2600" dirty="0">
                <a:solidFill>
                  <a:srgbClr val="000099"/>
                </a:solidFill>
                <a:latin typeface="Times New Roman" panose="02020603050405020304" pitchFamily="18" charset="0"/>
                <a:cs typeface="Times New Roman" panose="02020603050405020304" pitchFamily="18" charset="0"/>
              </a:rPr>
              <a:t>.</a:t>
            </a:r>
          </a:p>
        </p:txBody>
      </p:sp>
      <p:sp>
        <p:nvSpPr>
          <p:cNvPr id="10" name="Rectangle 9"/>
          <p:cNvSpPr/>
          <p:nvPr/>
        </p:nvSpPr>
        <p:spPr>
          <a:xfrm>
            <a:off x="265109" y="5479296"/>
            <a:ext cx="8784976" cy="1292662"/>
          </a:xfrm>
          <a:prstGeom prst="rect">
            <a:avLst/>
          </a:prstGeom>
        </p:spPr>
        <p:txBody>
          <a:bodyPr wrap="square">
            <a:spAutoFit/>
          </a:bodyPr>
          <a:lstStyle/>
          <a:p>
            <a:pPr algn="just"/>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Dựa</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vào</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công</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thức</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lai</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hai</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cặp</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tính</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trạng</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và</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kết</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quả</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lai</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trong</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thí</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nghiệm</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của</a:t>
            </a:r>
            <a:r>
              <a:rPr lang="en-US" sz="2600" dirty="0">
                <a:solidFill>
                  <a:srgbClr val="000099"/>
                </a:solidFill>
                <a:latin typeface="Times New Roman" panose="02020603050405020304" pitchFamily="18" charset="0"/>
                <a:cs typeface="Times New Roman" panose="02020603050405020304" pitchFamily="18" charset="0"/>
              </a:rPr>
              <a:t> Mendel, </a:t>
            </a:r>
            <a:r>
              <a:rPr lang="en-US" sz="2600" dirty="0" err="1">
                <a:solidFill>
                  <a:srgbClr val="000099"/>
                </a:solidFill>
                <a:latin typeface="Times New Roman" panose="02020603050405020304" pitchFamily="18" charset="0"/>
                <a:cs typeface="Times New Roman" panose="02020603050405020304" pitchFamily="18" charset="0"/>
              </a:rPr>
              <a:t>phát</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biểu</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được</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quy</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luật</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phân</a:t>
            </a:r>
            <a:r>
              <a:rPr lang="en-US" sz="2600" dirty="0">
                <a:solidFill>
                  <a:srgbClr val="000099"/>
                </a:solidFill>
                <a:latin typeface="Times New Roman" panose="02020603050405020304" pitchFamily="18" charset="0"/>
                <a:cs typeface="Times New Roman" panose="02020603050405020304" pitchFamily="18" charset="0"/>
              </a:rPr>
              <a:t> li </a:t>
            </a:r>
            <a:r>
              <a:rPr lang="en-US" sz="2600" dirty="0" err="1">
                <a:solidFill>
                  <a:srgbClr val="000099"/>
                </a:solidFill>
                <a:latin typeface="Times New Roman" panose="02020603050405020304" pitchFamily="18" charset="0"/>
                <a:cs typeface="Times New Roman" panose="02020603050405020304" pitchFamily="18" charset="0"/>
              </a:rPr>
              <a:t>độc</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lập</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và</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tổ</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hợp</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tự</a:t>
            </a:r>
            <a:r>
              <a:rPr lang="en-US" sz="2600" dirty="0">
                <a:solidFill>
                  <a:srgbClr val="000099"/>
                </a:solidFill>
                <a:latin typeface="Times New Roman" panose="02020603050405020304" pitchFamily="18" charset="0"/>
                <a:cs typeface="Times New Roman" panose="02020603050405020304" pitchFamily="18" charset="0"/>
              </a:rPr>
              <a:t> do. </a:t>
            </a:r>
            <a:r>
              <a:rPr lang="en-US" sz="2600" dirty="0" err="1">
                <a:solidFill>
                  <a:srgbClr val="000099"/>
                </a:solidFill>
                <a:latin typeface="Times New Roman" panose="02020603050405020304" pitchFamily="18" charset="0"/>
                <a:cs typeface="Times New Roman" panose="02020603050405020304" pitchFamily="18" charset="0"/>
              </a:rPr>
              <a:t>Giải</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thích</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được</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kết</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quả</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thí</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nghiệm</a:t>
            </a:r>
            <a:r>
              <a:rPr lang="en-US" sz="2600" dirty="0">
                <a:solidFill>
                  <a:srgbClr val="000099"/>
                </a:solidFill>
                <a:latin typeface="Times New Roman" panose="02020603050405020304" pitchFamily="18" charset="0"/>
                <a:cs typeface="Times New Roman" panose="02020603050405020304" pitchFamily="18" charset="0"/>
              </a:rPr>
              <a:t> </a:t>
            </a:r>
            <a:r>
              <a:rPr lang="en-US" sz="2600" dirty="0" err="1">
                <a:solidFill>
                  <a:srgbClr val="000099"/>
                </a:solidFill>
                <a:latin typeface="Times New Roman" panose="02020603050405020304" pitchFamily="18" charset="0"/>
                <a:cs typeface="Times New Roman" panose="02020603050405020304" pitchFamily="18" charset="0"/>
              </a:rPr>
              <a:t>theo</a:t>
            </a:r>
            <a:r>
              <a:rPr lang="en-US" sz="2600" dirty="0">
                <a:solidFill>
                  <a:srgbClr val="000099"/>
                </a:solidFill>
                <a:latin typeface="Times New Roman" panose="02020603050405020304" pitchFamily="18" charset="0"/>
                <a:cs typeface="Times New Roman" panose="02020603050405020304" pitchFamily="18" charset="0"/>
              </a:rPr>
              <a:t> Mendel.</a:t>
            </a:r>
          </a:p>
        </p:txBody>
      </p:sp>
    </p:spTree>
    <p:extLst>
      <p:ext uri="{BB962C8B-B14F-4D97-AF65-F5344CB8AC3E}">
        <p14:creationId xmlns:p14="http://schemas.microsoft.com/office/powerpoint/2010/main" val="292253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144218" y="181891"/>
            <a:ext cx="8964488"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buFontTx/>
              <a:buNone/>
            </a:pPr>
            <a:r>
              <a:rPr lang="en-US" sz="2800" b="1" kern="0" dirty="0" err="1">
                <a:solidFill>
                  <a:srgbClr val="FF0000"/>
                </a:solidFill>
                <a:latin typeface="Times New Roman" panose="02020603050405020304" pitchFamily="18" charset="0"/>
                <a:cs typeface="Times New Roman" pitchFamily="18" charset="0"/>
              </a:rPr>
              <a:t>BÀI</a:t>
            </a:r>
            <a:r>
              <a:rPr lang="en-US" sz="2800" b="1" kern="0" dirty="0">
                <a:solidFill>
                  <a:srgbClr val="FF0000"/>
                </a:solidFill>
                <a:latin typeface="Times New Roman" panose="02020603050405020304" pitchFamily="18" charset="0"/>
                <a:cs typeface="Times New Roman" pitchFamily="18" charset="0"/>
              </a:rPr>
              <a:t> 36. </a:t>
            </a:r>
            <a:r>
              <a:rPr lang="en-US" sz="2800" b="1" kern="0" dirty="0" err="1">
                <a:solidFill>
                  <a:srgbClr val="FF0000"/>
                </a:solidFill>
                <a:latin typeface="Times New Roman" panose="02020603050405020304" pitchFamily="18" charset="0"/>
                <a:cs typeface="Times New Roman" pitchFamily="18" charset="0"/>
              </a:rPr>
              <a:t>CÁC</a:t>
            </a:r>
            <a:r>
              <a:rPr lang="en-US" sz="2800" b="1" kern="0" dirty="0">
                <a:solidFill>
                  <a:srgbClr val="FF0000"/>
                </a:solidFill>
                <a:latin typeface="Times New Roman" panose="02020603050405020304" pitchFamily="18" charset="0"/>
                <a:cs typeface="Times New Roman" pitchFamily="18" charset="0"/>
              </a:rPr>
              <a:t> </a:t>
            </a:r>
            <a:r>
              <a:rPr lang="en-US" sz="2800" b="1" kern="0" dirty="0" err="1">
                <a:solidFill>
                  <a:srgbClr val="FF0000"/>
                </a:solidFill>
                <a:latin typeface="Times New Roman" panose="02020603050405020304" pitchFamily="18" charset="0"/>
                <a:cs typeface="Times New Roman" pitchFamily="18" charset="0"/>
              </a:rPr>
              <a:t>QUY</a:t>
            </a:r>
            <a:r>
              <a:rPr lang="en-US" sz="2800" b="1" kern="0" dirty="0">
                <a:solidFill>
                  <a:srgbClr val="FF0000"/>
                </a:solidFill>
                <a:latin typeface="Times New Roman" panose="02020603050405020304" pitchFamily="18" charset="0"/>
                <a:cs typeface="Times New Roman" pitchFamily="18" charset="0"/>
              </a:rPr>
              <a:t> </a:t>
            </a:r>
            <a:r>
              <a:rPr lang="en-US" sz="2800" b="1" kern="0" dirty="0" err="1">
                <a:solidFill>
                  <a:srgbClr val="FF0000"/>
                </a:solidFill>
                <a:latin typeface="Times New Roman" panose="02020603050405020304" pitchFamily="18" charset="0"/>
                <a:cs typeface="Times New Roman" pitchFamily="18" charset="0"/>
              </a:rPr>
              <a:t>LUẬT</a:t>
            </a:r>
            <a:r>
              <a:rPr lang="en-US" sz="2800" b="1" kern="0" dirty="0">
                <a:solidFill>
                  <a:srgbClr val="FF0000"/>
                </a:solidFill>
                <a:latin typeface="Times New Roman" panose="02020603050405020304" pitchFamily="18" charset="0"/>
                <a:cs typeface="Times New Roman" pitchFamily="18" charset="0"/>
              </a:rPr>
              <a:t> DI </a:t>
            </a:r>
            <a:r>
              <a:rPr lang="en-US" sz="2800" b="1" kern="0" dirty="0" err="1">
                <a:solidFill>
                  <a:srgbClr val="FF0000"/>
                </a:solidFill>
                <a:latin typeface="Times New Roman" panose="02020603050405020304" pitchFamily="18" charset="0"/>
                <a:cs typeface="Times New Roman" pitchFamily="18" charset="0"/>
              </a:rPr>
              <a:t>TRUYỀN</a:t>
            </a:r>
            <a:r>
              <a:rPr lang="en-US" sz="2800" b="1" kern="0" dirty="0">
                <a:solidFill>
                  <a:srgbClr val="FF0000"/>
                </a:solidFill>
                <a:latin typeface="Times New Roman" panose="02020603050405020304" pitchFamily="18" charset="0"/>
                <a:cs typeface="Times New Roman" pitchFamily="18" charset="0"/>
              </a:rPr>
              <a:t> </a:t>
            </a:r>
            <a:r>
              <a:rPr lang="en-US" sz="2800" b="1" kern="0" dirty="0" err="1">
                <a:solidFill>
                  <a:srgbClr val="FF0000"/>
                </a:solidFill>
                <a:latin typeface="Times New Roman" panose="02020603050405020304" pitchFamily="18" charset="0"/>
                <a:cs typeface="Times New Roman" pitchFamily="18" charset="0"/>
              </a:rPr>
              <a:t>CỦA</a:t>
            </a:r>
            <a:r>
              <a:rPr lang="en-US" sz="2800" b="1" kern="0" dirty="0">
                <a:solidFill>
                  <a:srgbClr val="FF0000"/>
                </a:solidFill>
                <a:latin typeface="Times New Roman" panose="02020603050405020304" pitchFamily="18" charset="0"/>
                <a:cs typeface="Times New Roman" pitchFamily="18" charset="0"/>
              </a:rPr>
              <a:t> </a:t>
            </a:r>
            <a:r>
              <a:rPr lang="en-US" sz="2800" b="1" kern="0" dirty="0" err="1">
                <a:solidFill>
                  <a:srgbClr val="FF0000"/>
                </a:solidFill>
                <a:latin typeface="Times New Roman" panose="02020603050405020304" pitchFamily="18" charset="0"/>
                <a:cs typeface="Times New Roman" pitchFamily="18" charset="0"/>
              </a:rPr>
              <a:t>MENĐEL</a:t>
            </a:r>
            <a:endParaRPr lang="en-US" sz="2800" b="1" kern="0" dirty="0">
              <a:solidFill>
                <a:srgbClr val="FF0000"/>
              </a:solidFill>
              <a:latin typeface="Times New Roman" pitchFamily="18" charset="0"/>
              <a:cs typeface="Times New Roman" pitchFamily="18" charset="0"/>
            </a:endParaRPr>
          </a:p>
        </p:txBody>
      </p:sp>
      <p:sp>
        <p:nvSpPr>
          <p:cNvPr id="7" name="Rectangle 3"/>
          <p:cNvSpPr txBox="1">
            <a:spLocks noChangeArrowheads="1"/>
          </p:cNvSpPr>
          <p:nvPr/>
        </p:nvSpPr>
        <p:spPr bwMode="auto">
          <a:xfrm>
            <a:off x="156388" y="851816"/>
            <a:ext cx="864096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buFontTx/>
              <a:buNone/>
            </a:pPr>
            <a:r>
              <a:rPr lang="en-US" sz="2400" b="1" kern="0" dirty="0">
                <a:solidFill>
                  <a:srgbClr val="000099"/>
                </a:solidFill>
                <a:latin typeface="Times New Roman" pitchFamily="18" charset="0"/>
                <a:cs typeface="Times New Roman" pitchFamily="18" charset="0"/>
              </a:rPr>
              <a:t>II – </a:t>
            </a:r>
            <a:r>
              <a:rPr lang="en-US" sz="2400" b="1" kern="0" dirty="0" err="1">
                <a:solidFill>
                  <a:srgbClr val="000099"/>
                </a:solidFill>
                <a:latin typeface="Times New Roman" pitchFamily="18" charset="0"/>
                <a:cs typeface="Times New Roman" pitchFamily="18" charset="0"/>
              </a:rPr>
              <a:t>THÍ</a:t>
            </a:r>
            <a:r>
              <a:rPr lang="en-US" sz="2400" b="1" kern="0" dirty="0">
                <a:solidFill>
                  <a:srgbClr val="000099"/>
                </a:solidFill>
                <a:latin typeface="Times New Roman" pitchFamily="18" charset="0"/>
                <a:cs typeface="Times New Roman" pitchFamily="18" charset="0"/>
              </a:rPr>
              <a:t> </a:t>
            </a:r>
            <a:r>
              <a:rPr lang="en-US" sz="2400" b="1" kern="0" dirty="0" err="1">
                <a:solidFill>
                  <a:srgbClr val="000099"/>
                </a:solidFill>
                <a:latin typeface="Times New Roman" pitchFamily="18" charset="0"/>
                <a:cs typeface="Times New Roman" pitchFamily="18" charset="0"/>
              </a:rPr>
              <a:t>NGHIỆM</a:t>
            </a:r>
            <a:r>
              <a:rPr lang="en-US" sz="2400" b="1" kern="0" dirty="0">
                <a:solidFill>
                  <a:srgbClr val="000099"/>
                </a:solidFill>
                <a:latin typeface="Times New Roman" pitchFamily="18" charset="0"/>
                <a:cs typeface="Times New Roman" pitchFamily="18" charset="0"/>
              </a:rPr>
              <a:t> LAI HAI </a:t>
            </a:r>
            <a:r>
              <a:rPr lang="en-US" sz="2400" b="1" kern="0" dirty="0" err="1">
                <a:solidFill>
                  <a:srgbClr val="000099"/>
                </a:solidFill>
                <a:latin typeface="Times New Roman" pitchFamily="18" charset="0"/>
                <a:cs typeface="Times New Roman" pitchFamily="18" charset="0"/>
              </a:rPr>
              <a:t>CẶP</a:t>
            </a:r>
            <a:r>
              <a:rPr lang="en-US" sz="2400" b="1" kern="0" dirty="0">
                <a:solidFill>
                  <a:srgbClr val="000099"/>
                </a:solidFill>
                <a:latin typeface="Times New Roman" pitchFamily="18" charset="0"/>
                <a:cs typeface="Times New Roman" pitchFamily="18" charset="0"/>
              </a:rPr>
              <a:t> </a:t>
            </a:r>
            <a:r>
              <a:rPr lang="en-US" sz="2400" b="1" kern="0" dirty="0" err="1">
                <a:solidFill>
                  <a:srgbClr val="000099"/>
                </a:solidFill>
                <a:latin typeface="Times New Roman" pitchFamily="18" charset="0"/>
                <a:cs typeface="Times New Roman" pitchFamily="18" charset="0"/>
              </a:rPr>
              <a:t>TÍNH</a:t>
            </a:r>
            <a:r>
              <a:rPr lang="en-US" sz="2400" b="1" kern="0" dirty="0">
                <a:solidFill>
                  <a:srgbClr val="000099"/>
                </a:solidFill>
                <a:latin typeface="Times New Roman" pitchFamily="18" charset="0"/>
                <a:cs typeface="Times New Roman" pitchFamily="18" charset="0"/>
              </a:rPr>
              <a:t> </a:t>
            </a:r>
            <a:r>
              <a:rPr lang="en-US" sz="2400" b="1" kern="0" dirty="0" err="1">
                <a:solidFill>
                  <a:srgbClr val="000099"/>
                </a:solidFill>
                <a:latin typeface="Times New Roman" pitchFamily="18" charset="0"/>
                <a:cs typeface="Times New Roman" pitchFamily="18" charset="0"/>
              </a:rPr>
              <a:t>TRẠNG</a:t>
            </a:r>
            <a:endParaRPr lang="en-US" sz="2400" b="1" kern="0" dirty="0">
              <a:solidFill>
                <a:srgbClr val="000099"/>
              </a:solidFill>
              <a:latin typeface="Times New Roman" pitchFamily="18" charset="0"/>
              <a:cs typeface="Times New Roman" pitchFamily="18" charset="0"/>
            </a:endParaRPr>
          </a:p>
        </p:txBody>
      </p:sp>
      <p:sp>
        <p:nvSpPr>
          <p:cNvPr id="8" name="Rectangle 3"/>
          <p:cNvSpPr txBox="1">
            <a:spLocks noChangeArrowheads="1"/>
          </p:cNvSpPr>
          <p:nvPr/>
        </p:nvSpPr>
        <p:spPr bwMode="auto">
          <a:xfrm>
            <a:off x="467544" y="1238392"/>
            <a:ext cx="7704856"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buFontTx/>
              <a:buNone/>
            </a:pPr>
            <a:r>
              <a:rPr lang="en-US" sz="2400" b="1" kern="0" dirty="0" err="1">
                <a:solidFill>
                  <a:srgbClr val="A50021"/>
                </a:solidFill>
                <a:latin typeface="Times New Roman" pitchFamily="18" charset="0"/>
                <a:cs typeface="Times New Roman" pitchFamily="18" charset="0"/>
              </a:rPr>
              <a:t>Tìm</a:t>
            </a:r>
            <a:r>
              <a:rPr lang="en-US" sz="2400" b="1" kern="0" dirty="0">
                <a:solidFill>
                  <a:srgbClr val="A50021"/>
                </a:solidFill>
                <a:latin typeface="Times New Roman" pitchFamily="18" charset="0"/>
                <a:cs typeface="Times New Roman" pitchFamily="18" charset="0"/>
              </a:rPr>
              <a:t> </a:t>
            </a:r>
            <a:r>
              <a:rPr lang="en-US" sz="2400" b="1" kern="0" dirty="0" err="1">
                <a:solidFill>
                  <a:srgbClr val="A50021"/>
                </a:solidFill>
                <a:latin typeface="Times New Roman" pitchFamily="18" charset="0"/>
                <a:cs typeface="Times New Roman" pitchFamily="18" charset="0"/>
              </a:rPr>
              <a:t>hiểu</a:t>
            </a:r>
            <a:r>
              <a:rPr lang="en-US" sz="2400" b="1" kern="0" dirty="0">
                <a:solidFill>
                  <a:srgbClr val="A50021"/>
                </a:solidFill>
                <a:latin typeface="Times New Roman" pitchFamily="18" charset="0"/>
                <a:cs typeface="Times New Roman" pitchFamily="18" charset="0"/>
              </a:rPr>
              <a:t> </a:t>
            </a:r>
            <a:r>
              <a:rPr lang="en-US" sz="2400" b="1" kern="0" dirty="0" err="1">
                <a:solidFill>
                  <a:srgbClr val="A50021"/>
                </a:solidFill>
                <a:latin typeface="Times New Roman" pitchFamily="18" charset="0"/>
                <a:cs typeface="Times New Roman" pitchFamily="18" charset="0"/>
              </a:rPr>
              <a:t>thí</a:t>
            </a:r>
            <a:r>
              <a:rPr lang="en-US" sz="2400" b="1" kern="0" dirty="0">
                <a:solidFill>
                  <a:srgbClr val="A50021"/>
                </a:solidFill>
                <a:latin typeface="Times New Roman" pitchFamily="18" charset="0"/>
                <a:cs typeface="Times New Roman" pitchFamily="18" charset="0"/>
              </a:rPr>
              <a:t> </a:t>
            </a:r>
            <a:r>
              <a:rPr lang="en-US" sz="2400" b="1" kern="0" dirty="0" err="1">
                <a:solidFill>
                  <a:srgbClr val="A50021"/>
                </a:solidFill>
                <a:latin typeface="Times New Roman" pitchFamily="18" charset="0"/>
                <a:cs typeface="Times New Roman" pitchFamily="18" charset="0"/>
              </a:rPr>
              <a:t>nghiệm</a:t>
            </a:r>
            <a:r>
              <a:rPr lang="en-US" sz="2400" b="1" kern="0" dirty="0">
                <a:solidFill>
                  <a:srgbClr val="A50021"/>
                </a:solidFill>
                <a:latin typeface="Times New Roman" pitchFamily="18" charset="0"/>
                <a:cs typeface="Times New Roman" pitchFamily="18" charset="0"/>
              </a:rPr>
              <a:t> </a:t>
            </a:r>
            <a:r>
              <a:rPr lang="en-US" sz="2400" b="1" kern="0" dirty="0" err="1">
                <a:solidFill>
                  <a:srgbClr val="A50021"/>
                </a:solidFill>
                <a:latin typeface="Times New Roman" pitchFamily="18" charset="0"/>
                <a:cs typeface="Times New Roman" pitchFamily="18" charset="0"/>
              </a:rPr>
              <a:t>lai</a:t>
            </a:r>
            <a:r>
              <a:rPr lang="en-US" sz="2400" b="1" kern="0" dirty="0">
                <a:solidFill>
                  <a:srgbClr val="A50021"/>
                </a:solidFill>
                <a:latin typeface="Times New Roman" pitchFamily="18" charset="0"/>
                <a:cs typeface="Times New Roman" pitchFamily="18" charset="0"/>
              </a:rPr>
              <a:t> </a:t>
            </a:r>
            <a:r>
              <a:rPr lang="en-US" sz="2400" b="1" kern="0" dirty="0" err="1">
                <a:solidFill>
                  <a:srgbClr val="A50021"/>
                </a:solidFill>
                <a:latin typeface="Times New Roman" pitchFamily="18" charset="0"/>
                <a:cs typeface="Times New Roman" pitchFamily="18" charset="0"/>
              </a:rPr>
              <a:t>hai</a:t>
            </a:r>
            <a:r>
              <a:rPr lang="en-US" sz="2400" b="1" kern="0" dirty="0">
                <a:solidFill>
                  <a:srgbClr val="A50021"/>
                </a:solidFill>
                <a:latin typeface="Times New Roman" pitchFamily="18" charset="0"/>
                <a:cs typeface="Times New Roman" pitchFamily="18" charset="0"/>
              </a:rPr>
              <a:t> </a:t>
            </a:r>
            <a:r>
              <a:rPr lang="vi-VN" sz="2400" b="1" kern="0" dirty="0">
                <a:solidFill>
                  <a:srgbClr val="A50021"/>
                </a:solidFill>
                <a:latin typeface="Times New Roman" pitchFamily="18" charset="0"/>
                <a:cs typeface="Times New Roman" pitchFamily="18" charset="0"/>
              </a:rPr>
              <a:t>cặp tính trạng </a:t>
            </a:r>
            <a:r>
              <a:rPr lang="en-US" sz="2400" b="1" kern="0" dirty="0" err="1">
                <a:solidFill>
                  <a:srgbClr val="A50021"/>
                </a:solidFill>
                <a:latin typeface="Times New Roman" pitchFamily="18" charset="0"/>
                <a:cs typeface="Times New Roman" pitchFamily="18" charset="0"/>
              </a:rPr>
              <a:t>của</a:t>
            </a:r>
            <a:r>
              <a:rPr lang="en-US" sz="2400" b="1" kern="0" dirty="0">
                <a:solidFill>
                  <a:srgbClr val="A50021"/>
                </a:solidFill>
                <a:latin typeface="Times New Roman" pitchFamily="18" charset="0"/>
                <a:cs typeface="Times New Roman" pitchFamily="18" charset="0"/>
              </a:rPr>
              <a:t> </a:t>
            </a:r>
            <a:r>
              <a:rPr lang="en-US" sz="2400" b="1" kern="0" dirty="0" err="1">
                <a:solidFill>
                  <a:srgbClr val="A50021"/>
                </a:solidFill>
                <a:latin typeface="Times New Roman" pitchFamily="18" charset="0"/>
                <a:cs typeface="Times New Roman" pitchFamily="18" charset="0"/>
              </a:rPr>
              <a:t>Menđel</a:t>
            </a:r>
            <a:endParaRPr lang="en-US" sz="2400" b="1" kern="0" dirty="0">
              <a:solidFill>
                <a:srgbClr val="A50021"/>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59A51580-D147-4F67-942F-5B62DB792E45}"/>
              </a:ext>
            </a:extLst>
          </p:cNvPr>
          <p:cNvPicPr>
            <a:picLocks noChangeAspect="1"/>
          </p:cNvPicPr>
          <p:nvPr/>
        </p:nvPicPr>
        <p:blipFill>
          <a:blip r:embed="rId2"/>
          <a:stretch>
            <a:fillRect/>
          </a:stretch>
        </p:blipFill>
        <p:spPr>
          <a:xfrm>
            <a:off x="0" y="1908317"/>
            <a:ext cx="9108706" cy="3896947"/>
          </a:xfrm>
          <a:prstGeom prst="rect">
            <a:avLst/>
          </a:prstGeom>
        </p:spPr>
      </p:pic>
    </p:spTree>
    <p:extLst>
      <p:ext uri="{BB962C8B-B14F-4D97-AF65-F5344CB8AC3E}">
        <p14:creationId xmlns:p14="http://schemas.microsoft.com/office/powerpoint/2010/main" val="31753615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9EAC624-3EE6-4DF6-BC4B-AD5258F5E0F2}"/>
              </a:ext>
            </a:extLst>
          </p:cNvPr>
          <p:cNvPicPr>
            <a:picLocks noChangeAspect="1"/>
          </p:cNvPicPr>
          <p:nvPr/>
        </p:nvPicPr>
        <p:blipFill>
          <a:blip r:embed="rId2"/>
          <a:stretch>
            <a:fillRect/>
          </a:stretch>
        </p:blipFill>
        <p:spPr>
          <a:xfrm>
            <a:off x="107504" y="26784"/>
            <a:ext cx="4824536" cy="6792754"/>
          </a:xfrm>
          <a:prstGeom prst="rect">
            <a:avLst/>
          </a:prstGeom>
        </p:spPr>
      </p:pic>
      <p:sp>
        <p:nvSpPr>
          <p:cNvPr id="12" name="Speech Bubble: Rectangle with Corners Rounded 11">
            <a:extLst>
              <a:ext uri="{FF2B5EF4-FFF2-40B4-BE49-F238E27FC236}">
                <a16:creationId xmlns:a16="http://schemas.microsoft.com/office/drawing/2014/main" id="{ED9156A0-FA4E-4793-AE24-73D65936DCE9}"/>
              </a:ext>
            </a:extLst>
          </p:cNvPr>
          <p:cNvSpPr/>
          <p:nvPr/>
        </p:nvSpPr>
        <p:spPr>
          <a:xfrm>
            <a:off x="5292080" y="836712"/>
            <a:ext cx="3384376" cy="3024336"/>
          </a:xfrm>
          <a:prstGeom prst="wedgeRoundRectCallout">
            <a:avLst>
              <a:gd name="adj1" fmla="val -57194"/>
              <a:gd name="adj2" fmla="val 6725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chemeClr val="tx1"/>
                </a:solidFill>
                <a:latin typeface="Times New Roman" panose="02020603050405020304" pitchFamily="18" charset="0"/>
                <a:cs typeface="Times New Roman" panose="02020603050405020304" pitchFamily="18" charset="0"/>
              </a:rPr>
              <a:t>Hình</a:t>
            </a:r>
            <a:r>
              <a:rPr lang="en-US" sz="3200" dirty="0">
                <a:solidFill>
                  <a:schemeClr val="tx1"/>
                </a:solidFill>
                <a:latin typeface="Times New Roman" panose="02020603050405020304" pitchFamily="18" charset="0"/>
                <a:cs typeface="Times New Roman" panose="02020603050405020304" pitchFamily="18" charset="0"/>
              </a:rPr>
              <a:t> 36.3. </a:t>
            </a:r>
            <a:r>
              <a:rPr lang="en-US" sz="3200" dirty="0" err="1">
                <a:solidFill>
                  <a:schemeClr val="tx1"/>
                </a:solidFill>
                <a:latin typeface="Times New Roman" panose="02020603050405020304" pitchFamily="18" charset="0"/>
                <a:cs typeface="Times New Roman" panose="02020603050405020304" pitchFamily="18" charset="0"/>
              </a:rPr>
              <a:t>Sơ</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đồ</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giải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thích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kết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quả</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thí</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nghiệm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lai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hai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cặp</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tính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trạng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của</a:t>
            </a:r>
            <a:r>
              <a:rPr lang="en-US" sz="3200" dirty="0">
                <a:solidFill>
                  <a:schemeClr val="tx1"/>
                </a:solidFill>
                <a:latin typeface="Times New Roman" panose="02020603050405020304" pitchFamily="18" charset="0"/>
                <a:cs typeface="Times New Roman" panose="02020603050405020304" pitchFamily="18" charset="0"/>
              </a:rPr>
              <a:t> Mendel.  </a:t>
            </a:r>
          </a:p>
        </p:txBody>
      </p:sp>
    </p:spTree>
    <p:extLst>
      <p:ext uri="{BB962C8B-B14F-4D97-AF65-F5344CB8AC3E}">
        <p14:creationId xmlns:p14="http://schemas.microsoft.com/office/powerpoint/2010/main" val="20552641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5970C-1745-42BC-8119-76A7ABD191C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077D1EB-AF14-4DB7-960F-701323759C6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4088A0B-F5FB-49B8-8681-E3003A678562}"/>
              </a:ext>
            </a:extLst>
          </p:cNvPr>
          <p:cNvPicPr>
            <a:picLocks noChangeAspect="1"/>
          </p:cNvPicPr>
          <p:nvPr/>
        </p:nvPicPr>
        <p:blipFill>
          <a:blip r:embed="rId2"/>
          <a:stretch>
            <a:fillRect/>
          </a:stretch>
        </p:blipFill>
        <p:spPr>
          <a:xfrm>
            <a:off x="179512" y="188640"/>
            <a:ext cx="8856984" cy="6480720"/>
          </a:xfrm>
          <a:prstGeom prst="rect">
            <a:avLst/>
          </a:prstGeom>
        </p:spPr>
      </p:pic>
    </p:spTree>
    <p:extLst>
      <p:ext uri="{BB962C8B-B14F-4D97-AF65-F5344CB8AC3E}">
        <p14:creationId xmlns:p14="http://schemas.microsoft.com/office/powerpoint/2010/main" val="4922738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658EB-5D9F-46A9-AC84-A02BC7D3F8CE}"/>
              </a:ext>
            </a:extLst>
          </p:cNvPr>
          <p:cNvSpPr>
            <a:spLocks noGrp="1"/>
          </p:cNvSpPr>
          <p:nvPr>
            <p:ph type="title"/>
          </p:nvPr>
        </p:nvSpPr>
        <p:spPr>
          <a:xfrm>
            <a:off x="611560" y="97756"/>
            <a:ext cx="8064896" cy="561812"/>
          </a:xfrm>
        </p:spPr>
        <p:txBody>
          <a:bodyPr/>
          <a:lstStyle/>
          <a:p>
            <a:pPr algn="just"/>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Thí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nghiệm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cặp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Mendel </a:t>
            </a:r>
          </a:p>
        </p:txBody>
      </p:sp>
      <p:pic>
        <p:nvPicPr>
          <p:cNvPr id="5" name="Picture 4">
            <a:extLst>
              <a:ext uri="{FF2B5EF4-FFF2-40B4-BE49-F238E27FC236}">
                <a16:creationId xmlns:a16="http://schemas.microsoft.com/office/drawing/2014/main" id="{C068A79F-ACD5-43EA-8D29-4A9BC3E07ED9}"/>
              </a:ext>
            </a:extLst>
          </p:cNvPr>
          <p:cNvPicPr>
            <a:picLocks noChangeAspect="1"/>
          </p:cNvPicPr>
          <p:nvPr/>
        </p:nvPicPr>
        <p:blipFill>
          <a:blip r:embed="rId2"/>
          <a:stretch>
            <a:fillRect/>
          </a:stretch>
        </p:blipFill>
        <p:spPr>
          <a:xfrm>
            <a:off x="4162759" y="659568"/>
            <a:ext cx="4828489" cy="2361655"/>
          </a:xfrm>
          <a:prstGeom prst="rect">
            <a:avLst/>
          </a:prstGeom>
        </p:spPr>
      </p:pic>
      <p:pic>
        <p:nvPicPr>
          <p:cNvPr id="9" name="Picture 8">
            <a:extLst>
              <a:ext uri="{FF2B5EF4-FFF2-40B4-BE49-F238E27FC236}">
                <a16:creationId xmlns:a16="http://schemas.microsoft.com/office/drawing/2014/main" id="{C209E0BA-EBC7-4795-BC79-0708C3803B32}"/>
              </a:ext>
            </a:extLst>
          </p:cNvPr>
          <p:cNvPicPr>
            <a:picLocks noChangeAspect="1"/>
          </p:cNvPicPr>
          <p:nvPr/>
        </p:nvPicPr>
        <p:blipFill>
          <a:blip r:embed="rId3"/>
          <a:stretch>
            <a:fillRect/>
          </a:stretch>
        </p:blipFill>
        <p:spPr>
          <a:xfrm>
            <a:off x="179513" y="980728"/>
            <a:ext cx="3888431" cy="5832223"/>
          </a:xfrm>
          <a:prstGeom prst="rect">
            <a:avLst/>
          </a:prstGeom>
        </p:spPr>
      </p:pic>
      <p:sp>
        <p:nvSpPr>
          <p:cNvPr id="14" name="Content Placeholder 2">
            <a:extLst>
              <a:ext uri="{FF2B5EF4-FFF2-40B4-BE49-F238E27FC236}">
                <a16:creationId xmlns:a16="http://schemas.microsoft.com/office/drawing/2014/main" id="{224EDEC7-0CCE-4133-B7BF-2F1AA6D59892}"/>
              </a:ext>
            </a:extLst>
          </p:cNvPr>
          <p:cNvSpPr>
            <a:spLocks noGrp="1"/>
          </p:cNvSpPr>
          <p:nvPr>
            <p:ph idx="1"/>
          </p:nvPr>
        </p:nvSpPr>
        <p:spPr>
          <a:xfrm>
            <a:off x="4283969" y="3376293"/>
            <a:ext cx="4753624" cy="3383951"/>
          </a:xfrm>
        </p:spPr>
        <p:txBody>
          <a:bodyPr/>
          <a:lstStyle/>
          <a:p>
            <a:pPr marL="0" indent="0">
              <a:lnSpc>
                <a:spcPct val="150000"/>
              </a:lnSpc>
              <a:buNone/>
            </a:pPr>
            <a:r>
              <a:rPr lang="en-US" sz="2000" dirty="0">
                <a:latin typeface="Times New Roman" panose="02020603050405020304" pitchFamily="18" charset="0"/>
                <a:cs typeface="Times New Roman" panose="02020603050405020304" pitchFamily="18" charset="0"/>
              </a:rPr>
              <a:t>P</a:t>
            </a:r>
            <a:r>
              <a:rPr lang="en-US" sz="2000" baseline="-25000" dirty="0">
                <a:latin typeface="Times New Roman" panose="02020603050405020304" pitchFamily="18" charset="0"/>
                <a:cs typeface="Times New Roman" panose="02020603050405020304" pitchFamily="18" charset="0"/>
              </a:rPr>
              <a:t>T/C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vỏ</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trơn</a:t>
            </a:r>
            <a:r>
              <a:rPr lang="en-US" sz="2000" dirty="0">
                <a:latin typeface="Times New Roman" panose="02020603050405020304" pitchFamily="18" charset="0"/>
                <a:cs typeface="Times New Roman" panose="02020603050405020304" pitchFamily="18" charset="0"/>
              </a:rPr>
              <a:t> x </a:t>
            </a:r>
            <a:r>
              <a:rPr lang="en-US" sz="2000" dirty="0" err="1">
                <a:latin typeface="Times New Roman" panose="02020603050405020304" pitchFamily="18" charset="0"/>
                <a:cs typeface="Times New Roman" panose="02020603050405020304" pitchFamily="18" charset="0"/>
              </a:rPr>
              <a:t>Hạt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vỏ</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nhăn</a:t>
            </a:r>
            <a:endParaRPr lang="en-US" sz="2000" dirty="0">
              <a:latin typeface="Times New Roman" panose="02020603050405020304" pitchFamily="18" charset="0"/>
              <a:cs typeface="Times New Roman" panose="02020603050405020304" pitchFamily="18" charset="0"/>
            </a:endParaRPr>
          </a:p>
          <a:p>
            <a:pPr marL="0" indent="0">
              <a:lnSpc>
                <a:spcPct val="150000"/>
              </a:lnSpc>
              <a:buNone/>
            </a:pPr>
            <a:r>
              <a:rPr lang="en-US" sz="2000" dirty="0">
                <a:latin typeface="Times New Roman" panose="02020603050405020304" pitchFamily="18" charset="0"/>
                <a:cs typeface="Times New Roman" panose="02020603050405020304" pitchFamily="18" charset="0"/>
              </a:rPr>
              <a:t>F</a:t>
            </a:r>
            <a:r>
              <a:rPr lang="en-US" sz="2000" baseline="-25000" dirty="0">
                <a:latin typeface="Times New Roman" panose="02020603050405020304" pitchFamily="18" charset="0"/>
                <a:cs typeface="Times New Roman" panose="02020603050405020304" pitchFamily="18" charset="0"/>
              </a:rPr>
              <a:t>1</a:t>
            </a:r>
            <a:r>
              <a:rPr lang="en-US" sz="2000" dirty="0">
                <a:latin typeface="Times New Roman" panose="02020603050405020304" pitchFamily="18" charset="0"/>
                <a:cs typeface="Times New Roman" panose="02020603050405020304" pitchFamily="18" charset="0"/>
              </a:rPr>
              <a:t>:            100% </a:t>
            </a:r>
            <a:r>
              <a:rPr lang="en-US" sz="2000" dirty="0" err="1">
                <a:latin typeface="Times New Roman" panose="02020603050405020304" pitchFamily="18" charset="0"/>
                <a:cs typeface="Times New Roman" panose="02020603050405020304" pitchFamily="18" charset="0"/>
              </a:rPr>
              <a:t>Hạt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vỏ</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trơn</a:t>
            </a:r>
            <a:endParaRPr lang="en-US" sz="2000" dirty="0">
              <a:latin typeface="Times New Roman" panose="02020603050405020304" pitchFamily="18" charset="0"/>
              <a:cs typeface="Times New Roman" panose="02020603050405020304" pitchFamily="18" charset="0"/>
            </a:endParaRPr>
          </a:p>
          <a:p>
            <a:pPr marL="0" indent="0">
              <a:lnSpc>
                <a:spcPct val="150000"/>
              </a:lnSpc>
              <a:buNone/>
            </a:pPr>
            <a:r>
              <a:rPr lang="en-US" sz="2000" dirty="0">
                <a:latin typeface="Times New Roman" panose="02020603050405020304" pitchFamily="18" charset="0"/>
                <a:cs typeface="Times New Roman" panose="02020603050405020304" pitchFamily="18" charset="0"/>
              </a:rPr>
              <a:t>F</a:t>
            </a:r>
            <a:r>
              <a:rPr lang="en-US" sz="2000" baseline="-25000" dirty="0">
                <a:latin typeface="Times New Roman" panose="02020603050405020304" pitchFamily="18" charset="0"/>
                <a:cs typeface="Times New Roman" panose="02020603050405020304" pitchFamily="18" charset="0"/>
              </a:rPr>
              <a:t>1</a:t>
            </a:r>
            <a:r>
              <a:rPr lang="en-US" sz="2000" dirty="0">
                <a:latin typeface="Times New Roman" panose="02020603050405020304" pitchFamily="18" charset="0"/>
                <a:cs typeface="Times New Roman" panose="02020603050405020304" pitchFamily="18" charset="0"/>
              </a:rPr>
              <a:t> x F</a:t>
            </a:r>
            <a:r>
              <a:rPr lang="en-US" sz="2000" baseline="-25000" dirty="0">
                <a:latin typeface="Times New Roman" panose="02020603050405020304" pitchFamily="18" charset="0"/>
                <a:cs typeface="Times New Roman" panose="02020603050405020304" pitchFamily="18" charset="0"/>
              </a:rPr>
              <a:t>1</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vỏ</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trơn</a:t>
            </a:r>
            <a:r>
              <a:rPr lang="en-US" sz="2000" dirty="0">
                <a:latin typeface="Times New Roman" panose="02020603050405020304" pitchFamily="18" charset="0"/>
                <a:cs typeface="Times New Roman" panose="02020603050405020304" pitchFamily="18" charset="0"/>
              </a:rPr>
              <a:t> x </a:t>
            </a:r>
            <a:r>
              <a:rPr lang="en-US" sz="2000" dirty="0" err="1">
                <a:latin typeface="Times New Roman" panose="02020603050405020304" pitchFamily="18" charset="0"/>
                <a:cs typeface="Times New Roman" panose="02020603050405020304" pitchFamily="18" charset="0"/>
              </a:rPr>
              <a:t>hạt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vỏ</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trơn</a:t>
            </a:r>
            <a:endParaRPr lang="en-US" sz="2000" dirty="0">
              <a:latin typeface="Times New Roman" panose="02020603050405020304" pitchFamily="18" charset="0"/>
              <a:cs typeface="Times New Roman" panose="02020603050405020304" pitchFamily="18" charset="0"/>
            </a:endParaRPr>
          </a:p>
          <a:p>
            <a:pPr marL="0" indent="0">
              <a:lnSpc>
                <a:spcPct val="150000"/>
              </a:lnSpc>
              <a:buNone/>
            </a:pPr>
            <a:r>
              <a:rPr lang="en-US" sz="2000" dirty="0">
                <a:solidFill>
                  <a:srgbClr val="0070C0"/>
                </a:solidFill>
                <a:latin typeface="Times New Roman" panose="02020603050405020304" pitchFamily="18" charset="0"/>
                <a:cs typeface="Times New Roman" panose="02020603050405020304" pitchFamily="18" charset="0"/>
              </a:rPr>
              <a:t>F2: 9 </a:t>
            </a:r>
            <a:r>
              <a:rPr lang="en-US" sz="2000" dirty="0" err="1">
                <a:solidFill>
                  <a:srgbClr val="0070C0"/>
                </a:solidFill>
                <a:latin typeface="Times New Roman" panose="02020603050405020304" pitchFamily="18" charset="0"/>
                <a:cs typeface="Times New Roman" panose="02020603050405020304" pitchFamily="18" charset="0"/>
              </a:rPr>
              <a:t>vàng</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trơn</a:t>
            </a:r>
            <a:r>
              <a:rPr lang="en-US" sz="2000" dirty="0">
                <a:solidFill>
                  <a:srgbClr val="0070C0"/>
                </a:solidFill>
                <a:latin typeface="Times New Roman" panose="02020603050405020304" pitchFamily="18" charset="0"/>
                <a:cs typeface="Times New Roman" panose="02020603050405020304" pitchFamily="18" charset="0"/>
              </a:rPr>
              <a:t> : 3 </a:t>
            </a:r>
            <a:r>
              <a:rPr lang="en-US" sz="2000" dirty="0" err="1">
                <a:solidFill>
                  <a:srgbClr val="0070C0"/>
                </a:solidFill>
                <a:latin typeface="Times New Roman" panose="02020603050405020304" pitchFamily="18" charset="0"/>
                <a:cs typeface="Times New Roman" panose="02020603050405020304" pitchFamily="18" charset="0"/>
              </a:rPr>
              <a:t>vàng</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nhăn</a:t>
            </a:r>
            <a:r>
              <a:rPr lang="en-US" sz="2000" dirty="0">
                <a:solidFill>
                  <a:srgbClr val="0070C0"/>
                </a:solidFill>
                <a:latin typeface="Times New Roman" panose="02020603050405020304" pitchFamily="18" charset="0"/>
                <a:cs typeface="Times New Roman" panose="02020603050405020304" pitchFamily="18" charset="0"/>
              </a:rPr>
              <a:t> : 3 </a:t>
            </a:r>
            <a:r>
              <a:rPr lang="en-US" sz="2000" dirty="0" err="1">
                <a:solidFill>
                  <a:srgbClr val="0070C0"/>
                </a:solidFill>
                <a:latin typeface="Times New Roman" panose="02020603050405020304" pitchFamily="18" charset="0"/>
                <a:cs typeface="Times New Roman" panose="02020603050405020304" pitchFamily="18" charset="0"/>
              </a:rPr>
              <a:t>xanh</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trơn</a:t>
            </a:r>
            <a:r>
              <a:rPr lang="en-US" sz="2000" dirty="0">
                <a:solidFill>
                  <a:srgbClr val="0070C0"/>
                </a:solidFill>
                <a:latin typeface="Times New Roman" panose="02020603050405020304" pitchFamily="18" charset="0"/>
                <a:cs typeface="Times New Roman" panose="02020603050405020304" pitchFamily="18" charset="0"/>
              </a:rPr>
              <a:t> : 1 </a:t>
            </a:r>
            <a:r>
              <a:rPr lang="en-US" sz="2000" dirty="0" err="1">
                <a:solidFill>
                  <a:srgbClr val="0070C0"/>
                </a:solidFill>
                <a:latin typeface="Times New Roman" panose="02020603050405020304" pitchFamily="18" charset="0"/>
                <a:cs typeface="Times New Roman" panose="02020603050405020304" pitchFamily="18" charset="0"/>
              </a:rPr>
              <a:t>xanh</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nhăn</a:t>
            </a:r>
            <a:endParaRPr lang="en-US" sz="2000" dirty="0">
              <a:solidFill>
                <a:srgbClr val="0070C0"/>
              </a:solidFill>
              <a:latin typeface="Times New Roman" panose="02020603050405020304" pitchFamily="18" charset="0"/>
              <a:cs typeface="Times New Roman" panose="02020603050405020304" pitchFamily="18" charset="0"/>
            </a:endParaRPr>
          </a:p>
          <a:p>
            <a:pPr marL="0" indent="0">
              <a:lnSpc>
                <a:spcPct val="150000"/>
              </a:lnSpc>
              <a:buNone/>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690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4">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195736" y="82905"/>
            <a:ext cx="4176464" cy="4616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PHIẾU HỌC TẬP </a:t>
            </a:r>
          </a:p>
        </p:txBody>
      </p:sp>
      <p:sp>
        <p:nvSpPr>
          <p:cNvPr id="7" name="Text Box 8"/>
          <p:cNvSpPr txBox="1">
            <a:spLocks noChangeArrowheads="1"/>
          </p:cNvSpPr>
          <p:nvPr/>
        </p:nvSpPr>
        <p:spPr bwMode="auto">
          <a:xfrm>
            <a:off x="252351" y="624445"/>
            <a:ext cx="865337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indent="465138" eaLnBrk="0" hangingPunct="0">
              <a:spcBef>
                <a:spcPct val="50000"/>
              </a:spcBef>
            </a:pPr>
            <a:r>
              <a:rPr lang="en-US" altLang="en-US" sz="2800" b="1" dirty="0" err="1">
                <a:solidFill>
                  <a:srgbClr val="6600CC"/>
                </a:solidFill>
                <a:latin typeface="Times New Roman" panose="02020603050405020304" pitchFamily="18" charset="0"/>
                <a:cs typeface="Times New Roman" panose="02020603050405020304" pitchFamily="18" charset="0"/>
              </a:rPr>
              <a:t>Phân</a:t>
            </a:r>
            <a:r>
              <a:rPr lang="en-US" altLang="en-US" sz="2800" b="1" dirty="0">
                <a:solidFill>
                  <a:srgbClr val="6600CC"/>
                </a:solidFill>
                <a:latin typeface="Times New Roman" panose="02020603050405020304" pitchFamily="18" charset="0"/>
                <a:cs typeface="Times New Roman" panose="02020603050405020304" pitchFamily="18" charset="0"/>
              </a:rPr>
              <a:t> </a:t>
            </a:r>
            <a:r>
              <a:rPr lang="en-US" altLang="en-US" sz="2800" b="1" dirty="0" err="1">
                <a:solidFill>
                  <a:srgbClr val="6600CC"/>
                </a:solidFill>
                <a:latin typeface="Times New Roman" panose="02020603050405020304" pitchFamily="18" charset="0"/>
                <a:cs typeface="Times New Roman" panose="02020603050405020304" pitchFamily="18" charset="0"/>
              </a:rPr>
              <a:t>tích</a:t>
            </a:r>
            <a:r>
              <a:rPr lang="en-US" altLang="en-US" sz="2800" b="1" dirty="0">
                <a:solidFill>
                  <a:srgbClr val="6600CC"/>
                </a:solidFill>
                <a:latin typeface="Times New Roman" panose="02020603050405020304" pitchFamily="18" charset="0"/>
                <a:cs typeface="Times New Roman" panose="02020603050405020304" pitchFamily="18" charset="0"/>
              </a:rPr>
              <a:t> </a:t>
            </a:r>
            <a:r>
              <a:rPr lang="en-US" altLang="en-US" sz="2800" b="1" dirty="0" err="1">
                <a:solidFill>
                  <a:srgbClr val="6600CC"/>
                </a:solidFill>
                <a:latin typeface="Times New Roman" panose="02020603050405020304" pitchFamily="18" charset="0"/>
                <a:cs typeface="Times New Roman" panose="02020603050405020304" pitchFamily="18" charset="0"/>
              </a:rPr>
              <a:t>kết</a:t>
            </a:r>
            <a:r>
              <a:rPr lang="en-US" altLang="en-US" sz="2800" b="1" dirty="0">
                <a:solidFill>
                  <a:srgbClr val="6600CC"/>
                </a:solidFill>
                <a:latin typeface="Times New Roman" panose="02020603050405020304" pitchFamily="18" charset="0"/>
                <a:cs typeface="Times New Roman" panose="02020603050405020304" pitchFamily="18" charset="0"/>
              </a:rPr>
              <a:t> </a:t>
            </a:r>
            <a:r>
              <a:rPr lang="en-US" altLang="en-US" sz="2800" b="1" dirty="0" err="1">
                <a:solidFill>
                  <a:srgbClr val="6600CC"/>
                </a:solidFill>
                <a:latin typeface="Times New Roman" panose="02020603050405020304" pitchFamily="18" charset="0"/>
                <a:cs typeface="Times New Roman" panose="02020603050405020304" pitchFamily="18" charset="0"/>
              </a:rPr>
              <a:t>quả</a:t>
            </a:r>
            <a:r>
              <a:rPr lang="en-US" altLang="en-US" sz="2800" b="1" dirty="0">
                <a:solidFill>
                  <a:srgbClr val="6600CC"/>
                </a:solidFill>
                <a:latin typeface="Times New Roman" panose="02020603050405020304" pitchFamily="18" charset="0"/>
                <a:cs typeface="Times New Roman" panose="02020603050405020304" pitchFamily="18" charset="0"/>
              </a:rPr>
              <a:t> </a:t>
            </a:r>
            <a:r>
              <a:rPr lang="en-US" altLang="en-US" sz="2800" b="1" dirty="0" err="1">
                <a:solidFill>
                  <a:srgbClr val="6600CC"/>
                </a:solidFill>
                <a:latin typeface="Times New Roman" panose="02020603050405020304" pitchFamily="18" charset="0"/>
                <a:cs typeface="Times New Roman" panose="02020603050405020304" pitchFamily="18" charset="0"/>
              </a:rPr>
              <a:t>thí</a:t>
            </a:r>
            <a:r>
              <a:rPr lang="en-US" altLang="en-US" sz="2800" b="1" dirty="0">
                <a:solidFill>
                  <a:srgbClr val="6600CC"/>
                </a:solidFill>
                <a:latin typeface="Times New Roman" panose="02020603050405020304" pitchFamily="18" charset="0"/>
                <a:cs typeface="Times New Roman" panose="02020603050405020304" pitchFamily="18" charset="0"/>
              </a:rPr>
              <a:t> </a:t>
            </a:r>
            <a:r>
              <a:rPr lang="en-US" altLang="en-US" sz="2800" b="1" dirty="0" err="1">
                <a:solidFill>
                  <a:srgbClr val="6600CC"/>
                </a:solidFill>
                <a:latin typeface="Times New Roman" panose="02020603050405020304" pitchFamily="18" charset="0"/>
                <a:cs typeface="Times New Roman" panose="02020603050405020304" pitchFamily="18" charset="0"/>
              </a:rPr>
              <a:t>nghiệm</a:t>
            </a:r>
            <a:r>
              <a:rPr lang="en-US" altLang="en-US" sz="2800" b="1" dirty="0">
                <a:solidFill>
                  <a:srgbClr val="6600CC"/>
                </a:solidFill>
                <a:latin typeface="Times New Roman" panose="02020603050405020304" pitchFamily="18" charset="0"/>
                <a:cs typeface="Times New Roman" panose="02020603050405020304" pitchFamily="18" charset="0"/>
              </a:rPr>
              <a:t> </a:t>
            </a:r>
            <a:r>
              <a:rPr lang="en-US" altLang="en-US" sz="2800" b="1" dirty="0" err="1">
                <a:solidFill>
                  <a:srgbClr val="6600CC"/>
                </a:solidFill>
                <a:latin typeface="Times New Roman" panose="02020603050405020304" pitchFamily="18" charset="0"/>
                <a:cs typeface="Times New Roman" panose="02020603050405020304" pitchFamily="18" charset="0"/>
              </a:rPr>
              <a:t>của</a:t>
            </a:r>
            <a:r>
              <a:rPr lang="en-US" altLang="en-US" sz="2800" b="1" dirty="0">
                <a:solidFill>
                  <a:srgbClr val="6600CC"/>
                </a:solidFill>
                <a:latin typeface="Times New Roman" panose="02020603050405020304" pitchFamily="18" charset="0"/>
                <a:cs typeface="Times New Roman" panose="02020603050405020304" pitchFamily="18" charset="0"/>
              </a:rPr>
              <a:t> Mendel. </a:t>
            </a:r>
            <a:r>
              <a:rPr lang="en-US" altLang="en-US" sz="2800" b="1" dirty="0" err="1">
                <a:solidFill>
                  <a:srgbClr val="6600CC"/>
                </a:solidFill>
                <a:latin typeface="Times New Roman" panose="02020603050405020304" pitchFamily="18" charset="0"/>
                <a:cs typeface="Times New Roman" panose="02020603050405020304" pitchFamily="18" charset="0"/>
              </a:rPr>
              <a:t>Dựa</a:t>
            </a:r>
            <a:r>
              <a:rPr lang="en-US" altLang="en-US" sz="2800" b="1" dirty="0">
                <a:solidFill>
                  <a:srgbClr val="6600CC"/>
                </a:solidFill>
                <a:latin typeface="Times New Roman" panose="02020603050405020304" pitchFamily="18" charset="0"/>
                <a:cs typeface="Times New Roman" panose="02020603050405020304" pitchFamily="18" charset="0"/>
              </a:rPr>
              <a:t> </a:t>
            </a:r>
            <a:r>
              <a:rPr lang="en-US" altLang="en-US" sz="2800" b="1" dirty="0" err="1">
                <a:solidFill>
                  <a:srgbClr val="6600CC"/>
                </a:solidFill>
                <a:latin typeface="Times New Roman" panose="02020603050405020304" pitchFamily="18" charset="0"/>
                <a:cs typeface="Times New Roman" panose="02020603050405020304" pitchFamily="18" charset="0"/>
              </a:rPr>
              <a:t>vào</a:t>
            </a:r>
            <a:r>
              <a:rPr lang="en-US" altLang="en-US" sz="2800" b="1" dirty="0">
                <a:solidFill>
                  <a:srgbClr val="6600CC"/>
                </a:solidFill>
                <a:latin typeface="Times New Roman" panose="02020603050405020304" pitchFamily="18" charset="0"/>
                <a:cs typeface="Times New Roman" panose="02020603050405020304" pitchFamily="18" charset="0"/>
              </a:rPr>
              <a:t> </a:t>
            </a:r>
            <a:r>
              <a:rPr lang="en-US" altLang="en-US" sz="2800" b="1" dirty="0" err="1">
                <a:solidFill>
                  <a:srgbClr val="6600CC"/>
                </a:solidFill>
                <a:latin typeface="Times New Roman" panose="02020603050405020304" pitchFamily="18" charset="0"/>
                <a:cs typeface="Times New Roman" panose="02020603050405020304" pitchFamily="18" charset="0"/>
              </a:rPr>
              <a:t>thông</a:t>
            </a:r>
            <a:r>
              <a:rPr lang="en-US" altLang="en-US" sz="2800" b="1" dirty="0">
                <a:solidFill>
                  <a:srgbClr val="6600CC"/>
                </a:solidFill>
                <a:latin typeface="Times New Roman" panose="02020603050405020304" pitchFamily="18" charset="0"/>
                <a:cs typeface="Times New Roman" panose="02020603050405020304" pitchFamily="18" charset="0"/>
              </a:rPr>
              <a:t> tin  </a:t>
            </a:r>
            <a:r>
              <a:rPr lang="en-US" altLang="en-US" sz="2800" b="1" dirty="0" err="1">
                <a:solidFill>
                  <a:srgbClr val="6600CC"/>
                </a:solidFill>
                <a:latin typeface="Times New Roman" panose="02020603050405020304" pitchFamily="18" charset="0"/>
                <a:cs typeface="Times New Roman" panose="02020603050405020304" pitchFamily="18" charset="0"/>
              </a:rPr>
              <a:t>bảng</a:t>
            </a:r>
            <a:r>
              <a:rPr lang="en-US" altLang="en-US" sz="2800" b="1" dirty="0">
                <a:solidFill>
                  <a:srgbClr val="6600CC"/>
                </a:solidFill>
                <a:latin typeface="Times New Roman" panose="02020603050405020304" pitchFamily="18" charset="0"/>
                <a:cs typeface="Times New Roman" panose="02020603050405020304" pitchFamily="18" charset="0"/>
              </a:rPr>
              <a:t> </a:t>
            </a:r>
            <a:r>
              <a:rPr lang="en-US" altLang="en-US" sz="2800" b="1" dirty="0" err="1">
                <a:solidFill>
                  <a:srgbClr val="6600CC"/>
                </a:solidFill>
                <a:latin typeface="Times New Roman" panose="02020603050405020304" pitchFamily="18" charset="0"/>
                <a:cs typeface="Times New Roman" panose="02020603050405020304" pitchFamily="18" charset="0"/>
              </a:rPr>
              <a:t>Pennet</a:t>
            </a:r>
            <a:r>
              <a:rPr lang="en-US" altLang="en-US" sz="2800" b="1" dirty="0">
                <a:solidFill>
                  <a:srgbClr val="6600CC"/>
                </a:solidFill>
                <a:latin typeface="Times New Roman" panose="02020603050405020304" pitchFamily="18" charset="0"/>
                <a:cs typeface="Times New Roman" panose="02020603050405020304" pitchFamily="18" charset="0"/>
              </a:rPr>
              <a:t>:</a:t>
            </a:r>
          </a:p>
        </p:txBody>
      </p:sp>
      <p:graphicFrame>
        <p:nvGraphicFramePr>
          <p:cNvPr id="10" name="Group 53"/>
          <p:cNvGraphicFramePr>
            <a:graphicFrameLocks noGrp="1"/>
          </p:cNvGraphicFramePr>
          <p:nvPr/>
        </p:nvGraphicFramePr>
        <p:xfrm>
          <a:off x="241314" y="1834712"/>
          <a:ext cx="8650152" cy="3682519"/>
        </p:xfrm>
        <a:graphic>
          <a:graphicData uri="http://schemas.openxmlformats.org/drawingml/2006/table">
            <a:tbl>
              <a:tblPr/>
              <a:tblGrid>
                <a:gridCol w="2883384">
                  <a:extLst>
                    <a:ext uri="{9D8B030D-6E8A-4147-A177-3AD203B41FA5}">
                      <a16:colId xmlns:a16="http://schemas.microsoft.com/office/drawing/2014/main" val="20000"/>
                    </a:ext>
                  </a:extLst>
                </a:gridCol>
                <a:gridCol w="2883384">
                  <a:extLst>
                    <a:ext uri="{9D8B030D-6E8A-4147-A177-3AD203B41FA5}">
                      <a16:colId xmlns:a16="http://schemas.microsoft.com/office/drawing/2014/main" val="20001"/>
                    </a:ext>
                  </a:extLst>
                </a:gridCol>
                <a:gridCol w="2883384">
                  <a:extLst>
                    <a:ext uri="{9D8B030D-6E8A-4147-A177-3AD203B41FA5}">
                      <a16:colId xmlns:a16="http://schemas.microsoft.com/office/drawing/2014/main" val="20002"/>
                    </a:ext>
                  </a:extLst>
                </a:gridCol>
              </a:tblGrid>
              <a:tr h="110067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Kiểu</a:t>
                      </a:r>
                      <a:r>
                        <a:rPr kumimoji="0" lang="en-US" altLang="en-US" sz="24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hình</a:t>
                      </a:r>
                      <a:r>
                        <a:rPr kumimoji="0" lang="en-US" altLang="en-US" sz="24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F2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Tỉ</a:t>
                      </a:r>
                      <a:r>
                        <a:rPr kumimoji="0" lang="en-US" altLang="en-US" sz="24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lệ</a:t>
                      </a:r>
                      <a:r>
                        <a:rPr kumimoji="0" lang="en-US" altLang="en-US" sz="24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kiểu</a:t>
                      </a:r>
                      <a:r>
                        <a:rPr kumimoji="0" lang="en-US" altLang="en-US" sz="24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hình</a:t>
                      </a:r>
                      <a:r>
                        <a:rPr kumimoji="0" lang="en-US" altLang="en-US" sz="24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F2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Tỉ</a:t>
                      </a:r>
                      <a:r>
                        <a:rPr kumimoji="0" lang="en-US" altLang="en-US" sz="24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lệ</a:t>
                      </a:r>
                      <a:r>
                        <a:rPr kumimoji="0" lang="en-US" altLang="en-US" sz="24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từng</a:t>
                      </a:r>
                      <a:r>
                        <a:rPr kumimoji="0" lang="en-US" altLang="en-US" sz="24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cặp</a:t>
                      </a:r>
                      <a:r>
                        <a:rPr kumimoji="0" lang="en-US" altLang="en-US" sz="24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tính</a:t>
                      </a:r>
                      <a:r>
                        <a:rPr kumimoji="0" lang="en-US" altLang="en-US" sz="24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trạng</a:t>
                      </a:r>
                      <a:r>
                        <a:rPr kumimoji="0" lang="en-US" altLang="en-US" sz="24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ở F2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454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Vàng-trơn</a:t>
                      </a:r>
                      <a:endPar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9/16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4">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Vàng</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xanh</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=3/1</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Trơn</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nhăn</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=3/1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454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Vàng-nhăn</a:t>
                      </a:r>
                      <a:endPar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3/16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454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Xanh-trơn</a:t>
                      </a:r>
                      <a:endPar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3/16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454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Xanh-nhăn</a:t>
                      </a:r>
                      <a:endPar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4910203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43609" y="5283454"/>
            <a:ext cx="7848871" cy="1111586"/>
          </a:xfrm>
          <a:prstGeom prst="rect">
            <a:avLst/>
          </a:prstGeom>
        </p:spPr>
        <p:txBody>
          <a:bodyPr wrap="square">
            <a:spAutoFit/>
          </a:bodyPr>
          <a:lstStyle/>
          <a:p>
            <a:pPr indent="465138" algn="just">
              <a:lnSpc>
                <a:spcPct val="115000"/>
              </a:lnSpc>
              <a:spcAft>
                <a:spcPts val="1000"/>
              </a:spcAft>
            </a:pPr>
            <a:r>
              <a:rPr lang="nl-NL" sz="3000"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Các cặp tính trạng ( màu sắc, hình dạng) di truyền độc lập với nhau:</a:t>
            </a:r>
          </a:p>
        </p:txBody>
      </p:sp>
      <p:sp>
        <p:nvSpPr>
          <p:cNvPr id="9" name="Rectangle 8"/>
          <p:cNvSpPr/>
          <p:nvPr/>
        </p:nvSpPr>
        <p:spPr>
          <a:xfrm>
            <a:off x="284993" y="2654838"/>
            <a:ext cx="8712967" cy="1043171"/>
          </a:xfrm>
          <a:prstGeom prst="rect">
            <a:avLst/>
          </a:prstGeom>
        </p:spPr>
        <p:txBody>
          <a:bodyPr wrap="square">
            <a:spAutoFit/>
          </a:bodyPr>
          <a:lstStyle/>
          <a:p>
            <a:pPr algn="just">
              <a:lnSpc>
                <a:spcPct val="115000"/>
              </a:lnSpc>
              <a:spcAft>
                <a:spcPts val="1000"/>
              </a:spcAft>
            </a:pPr>
            <a:r>
              <a:rPr lang="nl-NL" sz="2800"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Tỉ lệ kiểu hình ở F</a:t>
            </a:r>
            <a:r>
              <a:rPr lang="nl-NL" sz="2800" baseline="-25000"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2</a:t>
            </a:r>
            <a:r>
              <a:rPr lang="nl-NL" sz="2800"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của phép lai hai cặp tính trạng chính bằng </a:t>
            </a:r>
            <a:r>
              <a:rPr lang="nl-NL"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tích tỉ lệ </a:t>
            </a:r>
            <a:r>
              <a:rPr lang="nl-NL" sz="2800"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kiểu hình ở phép lai một cặp tính trạng</a:t>
            </a:r>
            <a:endParaRPr lang="en-US" sz="2800" dirty="0">
              <a:solidFill>
                <a:srgbClr val="000099"/>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11" name="Rectangle 10"/>
          <p:cNvSpPr/>
          <p:nvPr/>
        </p:nvSpPr>
        <p:spPr>
          <a:xfrm>
            <a:off x="861055" y="3960950"/>
            <a:ext cx="7560841" cy="1171411"/>
          </a:xfrm>
          <a:prstGeom prst="rect">
            <a:avLst/>
          </a:prstGeom>
        </p:spPr>
        <p:txBody>
          <a:bodyPr wrap="square">
            <a:spAutoFit/>
          </a:bodyPr>
          <a:lstStyle/>
          <a:p>
            <a:pPr algn="ctr">
              <a:lnSpc>
                <a:spcPct val="115000"/>
              </a:lnSpc>
              <a:spcAft>
                <a:spcPts val="1000"/>
              </a:spcAft>
            </a:pPr>
            <a:r>
              <a:rPr lang="nl-NL"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Xét chung 2 cặp tính trạng tỉ lệ phân li:</a:t>
            </a:r>
          </a:p>
          <a:p>
            <a:pPr algn="ctr">
              <a:lnSpc>
                <a:spcPct val="115000"/>
              </a:lnSpc>
              <a:spcAft>
                <a:spcPts val="1000"/>
              </a:spcAft>
            </a:pPr>
            <a:r>
              <a:rPr lang="nl-NL"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9VT : 3VN : 3XT : 1XN = (3V :1X) x ( 3T: 1N).</a:t>
            </a:r>
            <a:endParaRPr lang="en-US" sz="28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12" name="Rounded Rectangle 11"/>
          <p:cNvSpPr/>
          <p:nvPr/>
        </p:nvSpPr>
        <p:spPr>
          <a:xfrm>
            <a:off x="107504" y="188640"/>
            <a:ext cx="9036496" cy="11167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83567" y="251448"/>
            <a:ext cx="8280920" cy="954107"/>
          </a:xfrm>
          <a:prstGeom prst="rect">
            <a:avLst/>
          </a:prstGeom>
        </p:spPr>
        <p:txBody>
          <a:bodyPr wrap="square">
            <a:spAutoFit/>
          </a:bodyPr>
          <a:lstStyle/>
          <a:p>
            <a:r>
              <a:rPr lang="vi-VN" sz="2800" dirty="0">
                <a:solidFill>
                  <a:srgbClr val="FF0000"/>
                </a:solidFill>
                <a:latin typeface="Times New Roman" panose="02020603050405020304" pitchFamily="18" charset="0"/>
                <a:cs typeface="Times New Roman" panose="02020603050405020304" pitchFamily="18" charset="0"/>
              </a:rPr>
              <a:t>Nhận xét mối tương quan về kiểu hình ở F2 của phép lai một cặp tính trạng và phép lai hai cặp tính trạng</a:t>
            </a:r>
            <a:r>
              <a:rPr lang="en-US" sz="2800" dirty="0">
                <a:solidFill>
                  <a:srgbClr val="FF0000"/>
                </a:solidFill>
                <a:latin typeface="Times New Roman" panose="02020603050405020304" pitchFamily="18" charset="0"/>
                <a:cs typeface="Times New Roman" panose="02020603050405020304" pitchFamily="18" charset="0"/>
              </a:rPr>
              <a:t>?</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0FA40CE6-183A-420E-AAF4-6CEEAD5F7C9B}"/>
              </a:ext>
            </a:extLst>
          </p:cNvPr>
          <p:cNvSpPr/>
          <p:nvPr/>
        </p:nvSpPr>
        <p:spPr>
          <a:xfrm>
            <a:off x="220754" y="1468496"/>
            <a:ext cx="8763781" cy="1043171"/>
          </a:xfrm>
          <a:prstGeom prst="rect">
            <a:avLst/>
          </a:prstGeom>
        </p:spPr>
        <p:txBody>
          <a:bodyPr wrap="square">
            <a:spAutoFit/>
          </a:bodyPr>
          <a:lstStyle/>
          <a:p>
            <a:pPr algn="just">
              <a:lnSpc>
                <a:spcPct val="115000"/>
              </a:lnSpc>
              <a:spcAft>
                <a:spcPts val="1000"/>
              </a:spcAft>
            </a:pPr>
            <a:r>
              <a:rPr lang="nl-NL" sz="2800" dirty="0">
                <a:solidFill>
                  <a:srgbClr val="000099"/>
                </a:solidFill>
                <a:latin typeface="Times New Roman" panose="02020603050405020304" pitchFamily="18" charset="0"/>
                <a:ea typeface="Arial" panose="020B0604020202020204" pitchFamily="34" charset="0"/>
                <a:cs typeface="Times New Roman" panose="02020603050405020304" pitchFamily="18" charset="0"/>
              </a:rPr>
              <a:t>- Tỉ lệ kiểu hình của từng cặp tính trạng ở hai thí nghiệm giống nhau </a:t>
            </a:r>
            <a:endParaRPr lang="en-US" sz="2800" dirty="0">
              <a:solidFill>
                <a:srgbClr val="000099"/>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2" name="Arrow: Right 1">
            <a:extLst>
              <a:ext uri="{FF2B5EF4-FFF2-40B4-BE49-F238E27FC236}">
                <a16:creationId xmlns:a16="http://schemas.microsoft.com/office/drawing/2014/main" id="{116E58D1-4C64-4DBD-BBB1-44B12D3FF101}"/>
              </a:ext>
            </a:extLst>
          </p:cNvPr>
          <p:cNvSpPr/>
          <p:nvPr/>
        </p:nvSpPr>
        <p:spPr>
          <a:xfrm>
            <a:off x="251520" y="5625243"/>
            <a:ext cx="576062"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748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658EB-5D9F-46A9-AC84-A02BC7D3F8CE}"/>
              </a:ext>
            </a:extLst>
          </p:cNvPr>
          <p:cNvSpPr>
            <a:spLocks noGrp="1"/>
          </p:cNvSpPr>
          <p:nvPr>
            <p:ph type="title"/>
          </p:nvPr>
        </p:nvSpPr>
        <p:spPr>
          <a:xfrm>
            <a:off x="323528" y="54756"/>
            <a:ext cx="6480720" cy="634082"/>
          </a:xfrm>
        </p:spPr>
        <p:txBody>
          <a:bodyPr/>
          <a:lstStyle/>
          <a:p>
            <a:pPr algn="just"/>
            <a:r>
              <a:rPr lang="en-US" sz="3200" b="1" dirty="0">
                <a:latin typeface="Times New Roman" panose="02020603050405020304" pitchFamily="18" charset="0"/>
                <a:cs typeface="Times New Roman" panose="02020603050405020304" pitchFamily="18" charset="0"/>
              </a:rPr>
              <a:t>b. </a:t>
            </a:r>
            <a:r>
              <a:rPr lang="en-US" sz="3200" b="1" dirty="0" err="1">
                <a:latin typeface="Times New Roman" panose="02020603050405020304" pitchFamily="18" charset="0"/>
                <a:cs typeface="Times New Roman" panose="02020603050405020304" pitchFamily="18" charset="0"/>
              </a:rPr>
              <a:t>Giải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thích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nghiệm</a:t>
            </a:r>
            <a:endParaRPr lang="en-US" sz="3200"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1136073E-CB92-4BAC-936C-0DE499042829}"/>
              </a:ext>
            </a:extLst>
          </p:cNvPr>
          <p:cNvPicPr>
            <a:picLocks noChangeAspect="1"/>
          </p:cNvPicPr>
          <p:nvPr/>
        </p:nvPicPr>
        <p:blipFill>
          <a:blip r:embed="rId2"/>
          <a:stretch>
            <a:fillRect/>
          </a:stretch>
        </p:blipFill>
        <p:spPr>
          <a:xfrm>
            <a:off x="111732" y="980726"/>
            <a:ext cx="3646291" cy="5231433"/>
          </a:xfrm>
          <a:prstGeom prst="rect">
            <a:avLst/>
          </a:prstGeom>
        </p:spPr>
      </p:pic>
      <p:sp>
        <p:nvSpPr>
          <p:cNvPr id="5" name="Content Placeholder 2">
            <a:extLst>
              <a:ext uri="{FF2B5EF4-FFF2-40B4-BE49-F238E27FC236}">
                <a16:creationId xmlns:a16="http://schemas.microsoft.com/office/drawing/2014/main" id="{6A973A0E-B6BE-4689-BFBF-792F878F6D16}"/>
              </a:ext>
            </a:extLst>
          </p:cNvPr>
          <p:cNvSpPr txBox="1">
            <a:spLocks/>
          </p:cNvSpPr>
          <p:nvPr/>
        </p:nvSpPr>
        <p:spPr bwMode="auto">
          <a:xfrm>
            <a:off x="3910596" y="904152"/>
            <a:ext cx="4779195" cy="2236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buFontTx/>
              <a:buNone/>
            </a:pPr>
            <a:r>
              <a:rPr lang="en-US" sz="2000" kern="0" dirty="0">
                <a:latin typeface="Times New Roman" panose="02020603050405020304" pitchFamily="18" charset="0"/>
                <a:cs typeface="Times New Roman" panose="02020603050405020304" pitchFamily="18" charset="0"/>
              </a:rPr>
              <a:t>P</a:t>
            </a:r>
            <a:r>
              <a:rPr lang="en-US" sz="2000" kern="0" baseline="-25000" dirty="0">
                <a:latin typeface="Times New Roman" panose="02020603050405020304" pitchFamily="18" charset="0"/>
                <a:cs typeface="Times New Roman" panose="02020603050405020304" pitchFamily="18" charset="0"/>
              </a:rPr>
              <a:t>T/C</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Hạt</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vàng</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vỏ</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trơn</a:t>
            </a:r>
            <a:r>
              <a:rPr lang="en-US" sz="2000" kern="0" dirty="0">
                <a:latin typeface="Times New Roman" panose="02020603050405020304" pitchFamily="18" charset="0"/>
                <a:cs typeface="Times New Roman" panose="02020603050405020304" pitchFamily="18" charset="0"/>
              </a:rPr>
              <a:t> x </a:t>
            </a:r>
            <a:r>
              <a:rPr lang="en-US" sz="2000" kern="0" dirty="0" err="1">
                <a:latin typeface="Times New Roman" panose="02020603050405020304" pitchFamily="18" charset="0"/>
                <a:cs typeface="Times New Roman" panose="02020603050405020304" pitchFamily="18" charset="0"/>
              </a:rPr>
              <a:t>Hạt</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xanh</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vỏ</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nhăn</a:t>
            </a:r>
            <a:endParaRPr lang="en-US" sz="2000" kern="0" dirty="0">
              <a:latin typeface="Times New Roman" panose="02020603050405020304" pitchFamily="18" charset="0"/>
              <a:cs typeface="Times New Roman" panose="02020603050405020304" pitchFamily="18" charset="0"/>
            </a:endParaRPr>
          </a:p>
          <a:p>
            <a:pPr marL="0" indent="0">
              <a:buFontTx/>
              <a:buNone/>
            </a:pPr>
            <a:r>
              <a:rPr lang="en-US" sz="2000" kern="0" dirty="0">
                <a:latin typeface="Times New Roman" panose="02020603050405020304" pitchFamily="18" charset="0"/>
                <a:cs typeface="Times New Roman" panose="02020603050405020304" pitchFamily="18" charset="0"/>
              </a:rPr>
              <a:t>F</a:t>
            </a:r>
            <a:r>
              <a:rPr lang="en-US" sz="2000" kern="0" baseline="-25000" dirty="0">
                <a:latin typeface="Times New Roman" panose="02020603050405020304" pitchFamily="18" charset="0"/>
                <a:cs typeface="Times New Roman" panose="02020603050405020304" pitchFamily="18" charset="0"/>
              </a:rPr>
              <a:t>1</a:t>
            </a:r>
            <a:r>
              <a:rPr lang="en-US" sz="2000" kern="0" dirty="0">
                <a:latin typeface="Times New Roman" panose="02020603050405020304" pitchFamily="18" charset="0"/>
                <a:cs typeface="Times New Roman" panose="02020603050405020304" pitchFamily="18" charset="0"/>
              </a:rPr>
              <a:t>:            100% </a:t>
            </a:r>
            <a:r>
              <a:rPr lang="en-US" sz="2000" kern="0" dirty="0" err="1">
                <a:latin typeface="Times New Roman" panose="02020603050405020304" pitchFamily="18" charset="0"/>
                <a:cs typeface="Times New Roman" panose="02020603050405020304" pitchFamily="18" charset="0"/>
              </a:rPr>
              <a:t>Hạt</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vàng</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vỏ</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trơn</a:t>
            </a:r>
            <a:endParaRPr lang="en-US" sz="2000" kern="0" dirty="0">
              <a:latin typeface="Times New Roman" panose="02020603050405020304" pitchFamily="18" charset="0"/>
              <a:cs typeface="Times New Roman" panose="02020603050405020304" pitchFamily="18" charset="0"/>
            </a:endParaRPr>
          </a:p>
          <a:p>
            <a:pPr marL="0" indent="0">
              <a:buFontTx/>
              <a:buNone/>
            </a:pPr>
            <a:r>
              <a:rPr lang="en-US" sz="2000" kern="0" dirty="0">
                <a:latin typeface="Times New Roman" panose="02020603050405020304" pitchFamily="18" charset="0"/>
                <a:cs typeface="Times New Roman" panose="02020603050405020304" pitchFamily="18" charset="0"/>
              </a:rPr>
              <a:t>F</a:t>
            </a:r>
            <a:r>
              <a:rPr lang="en-US" sz="2000" kern="0" baseline="-25000" dirty="0">
                <a:latin typeface="Times New Roman" panose="02020603050405020304" pitchFamily="18" charset="0"/>
                <a:cs typeface="Times New Roman" panose="02020603050405020304" pitchFamily="18" charset="0"/>
              </a:rPr>
              <a:t>1</a:t>
            </a:r>
            <a:r>
              <a:rPr lang="en-US" sz="2000" kern="0" dirty="0">
                <a:latin typeface="Times New Roman" panose="02020603050405020304" pitchFamily="18" charset="0"/>
                <a:cs typeface="Times New Roman" panose="02020603050405020304" pitchFamily="18" charset="0"/>
              </a:rPr>
              <a:t> x F</a:t>
            </a:r>
            <a:r>
              <a:rPr lang="en-US" sz="2000" kern="0" baseline="-25000" dirty="0">
                <a:latin typeface="Times New Roman" panose="02020603050405020304" pitchFamily="18" charset="0"/>
                <a:cs typeface="Times New Roman" panose="02020603050405020304" pitchFamily="18" charset="0"/>
              </a:rPr>
              <a:t>1</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hạt</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vàng</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vỏ</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trơn</a:t>
            </a:r>
            <a:r>
              <a:rPr lang="en-US" sz="2000" kern="0" dirty="0">
                <a:latin typeface="Times New Roman" panose="02020603050405020304" pitchFamily="18" charset="0"/>
                <a:cs typeface="Times New Roman" panose="02020603050405020304" pitchFamily="18" charset="0"/>
              </a:rPr>
              <a:t> x </a:t>
            </a:r>
            <a:r>
              <a:rPr lang="en-US" sz="2000" kern="0" dirty="0" err="1">
                <a:latin typeface="Times New Roman" panose="02020603050405020304" pitchFamily="18" charset="0"/>
                <a:cs typeface="Times New Roman" panose="02020603050405020304" pitchFamily="18" charset="0"/>
              </a:rPr>
              <a:t>hạt</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vàng</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vỏ</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trơn</a:t>
            </a:r>
            <a:endParaRPr lang="en-US" sz="2000" kern="0" dirty="0">
              <a:latin typeface="Times New Roman" panose="02020603050405020304" pitchFamily="18" charset="0"/>
              <a:cs typeface="Times New Roman" panose="02020603050405020304" pitchFamily="18" charset="0"/>
            </a:endParaRPr>
          </a:p>
          <a:p>
            <a:pPr marL="0" indent="0">
              <a:buFontTx/>
              <a:buNone/>
            </a:pPr>
            <a:r>
              <a:rPr lang="en-US" sz="2000" kern="0" dirty="0">
                <a:solidFill>
                  <a:srgbClr val="0070C0"/>
                </a:solidFill>
                <a:latin typeface="Times New Roman" panose="02020603050405020304" pitchFamily="18" charset="0"/>
                <a:cs typeface="Times New Roman" panose="02020603050405020304" pitchFamily="18" charset="0"/>
              </a:rPr>
              <a:t>F2: 9 </a:t>
            </a:r>
            <a:r>
              <a:rPr lang="en-US" sz="2000" kern="0" dirty="0" err="1">
                <a:solidFill>
                  <a:srgbClr val="0070C0"/>
                </a:solidFill>
                <a:latin typeface="Times New Roman" panose="02020603050405020304" pitchFamily="18" charset="0"/>
                <a:cs typeface="Times New Roman" panose="02020603050405020304" pitchFamily="18" charset="0"/>
              </a:rPr>
              <a:t>vàng</a:t>
            </a:r>
            <a:r>
              <a:rPr lang="en-US" sz="2000" kern="0" dirty="0">
                <a:solidFill>
                  <a:srgbClr val="0070C0"/>
                </a:solidFill>
                <a:latin typeface="Times New Roman" panose="02020603050405020304" pitchFamily="18" charset="0"/>
                <a:cs typeface="Times New Roman" panose="02020603050405020304" pitchFamily="18" charset="0"/>
              </a:rPr>
              <a:t>, </a:t>
            </a:r>
            <a:r>
              <a:rPr lang="en-US" sz="2000" kern="0" dirty="0" err="1">
                <a:solidFill>
                  <a:srgbClr val="0070C0"/>
                </a:solidFill>
                <a:latin typeface="Times New Roman" panose="02020603050405020304" pitchFamily="18" charset="0"/>
                <a:cs typeface="Times New Roman" panose="02020603050405020304" pitchFamily="18" charset="0"/>
              </a:rPr>
              <a:t>trơn</a:t>
            </a:r>
            <a:r>
              <a:rPr lang="en-US" sz="2000" kern="0" dirty="0">
                <a:solidFill>
                  <a:srgbClr val="0070C0"/>
                </a:solidFill>
                <a:latin typeface="Times New Roman" panose="02020603050405020304" pitchFamily="18" charset="0"/>
                <a:cs typeface="Times New Roman" panose="02020603050405020304" pitchFamily="18" charset="0"/>
              </a:rPr>
              <a:t> : 3 </a:t>
            </a:r>
            <a:r>
              <a:rPr lang="en-US" sz="2000" kern="0" dirty="0" err="1">
                <a:solidFill>
                  <a:srgbClr val="0070C0"/>
                </a:solidFill>
                <a:latin typeface="Times New Roman" panose="02020603050405020304" pitchFamily="18" charset="0"/>
                <a:cs typeface="Times New Roman" panose="02020603050405020304" pitchFamily="18" charset="0"/>
              </a:rPr>
              <a:t>vàng</a:t>
            </a:r>
            <a:r>
              <a:rPr lang="en-US" sz="2000" kern="0" dirty="0">
                <a:solidFill>
                  <a:srgbClr val="0070C0"/>
                </a:solidFill>
                <a:latin typeface="Times New Roman" panose="02020603050405020304" pitchFamily="18" charset="0"/>
                <a:cs typeface="Times New Roman" panose="02020603050405020304" pitchFamily="18" charset="0"/>
              </a:rPr>
              <a:t>, </a:t>
            </a:r>
            <a:r>
              <a:rPr lang="en-US" sz="2000" kern="0" dirty="0" err="1">
                <a:solidFill>
                  <a:srgbClr val="0070C0"/>
                </a:solidFill>
                <a:latin typeface="Times New Roman" panose="02020603050405020304" pitchFamily="18" charset="0"/>
                <a:cs typeface="Times New Roman" panose="02020603050405020304" pitchFamily="18" charset="0"/>
              </a:rPr>
              <a:t>nhăn</a:t>
            </a:r>
            <a:r>
              <a:rPr lang="en-US" sz="2000" kern="0" dirty="0">
                <a:solidFill>
                  <a:srgbClr val="0070C0"/>
                </a:solidFill>
                <a:latin typeface="Times New Roman" panose="02020603050405020304" pitchFamily="18" charset="0"/>
                <a:cs typeface="Times New Roman" panose="02020603050405020304" pitchFamily="18" charset="0"/>
              </a:rPr>
              <a:t> : 3 </a:t>
            </a:r>
            <a:r>
              <a:rPr lang="en-US" sz="2000" kern="0" dirty="0" err="1">
                <a:solidFill>
                  <a:srgbClr val="0070C0"/>
                </a:solidFill>
                <a:latin typeface="Times New Roman" panose="02020603050405020304" pitchFamily="18" charset="0"/>
                <a:cs typeface="Times New Roman" panose="02020603050405020304" pitchFamily="18" charset="0"/>
              </a:rPr>
              <a:t>xanh</a:t>
            </a:r>
            <a:r>
              <a:rPr lang="en-US" sz="2000" kern="0" dirty="0">
                <a:solidFill>
                  <a:srgbClr val="0070C0"/>
                </a:solidFill>
                <a:latin typeface="Times New Roman" panose="02020603050405020304" pitchFamily="18" charset="0"/>
                <a:cs typeface="Times New Roman" panose="02020603050405020304" pitchFamily="18" charset="0"/>
              </a:rPr>
              <a:t>, </a:t>
            </a:r>
            <a:r>
              <a:rPr lang="en-US" sz="2000" kern="0" dirty="0" err="1">
                <a:solidFill>
                  <a:srgbClr val="0070C0"/>
                </a:solidFill>
                <a:latin typeface="Times New Roman" panose="02020603050405020304" pitchFamily="18" charset="0"/>
                <a:cs typeface="Times New Roman" panose="02020603050405020304" pitchFamily="18" charset="0"/>
              </a:rPr>
              <a:t>trơn</a:t>
            </a:r>
            <a:r>
              <a:rPr lang="en-US" sz="2000" kern="0" dirty="0">
                <a:solidFill>
                  <a:srgbClr val="0070C0"/>
                </a:solidFill>
                <a:latin typeface="Times New Roman" panose="02020603050405020304" pitchFamily="18" charset="0"/>
                <a:cs typeface="Times New Roman" panose="02020603050405020304" pitchFamily="18" charset="0"/>
              </a:rPr>
              <a:t> : 1 </a:t>
            </a:r>
            <a:r>
              <a:rPr lang="en-US" sz="2000" kern="0" dirty="0" err="1">
                <a:solidFill>
                  <a:srgbClr val="0070C0"/>
                </a:solidFill>
                <a:latin typeface="Times New Roman" panose="02020603050405020304" pitchFamily="18" charset="0"/>
                <a:cs typeface="Times New Roman" panose="02020603050405020304" pitchFamily="18" charset="0"/>
              </a:rPr>
              <a:t>xanh</a:t>
            </a:r>
            <a:r>
              <a:rPr lang="en-US" sz="2000" kern="0" dirty="0">
                <a:solidFill>
                  <a:srgbClr val="0070C0"/>
                </a:solidFill>
                <a:latin typeface="Times New Roman" panose="02020603050405020304" pitchFamily="18" charset="0"/>
                <a:cs typeface="Times New Roman" panose="02020603050405020304" pitchFamily="18" charset="0"/>
              </a:rPr>
              <a:t>, </a:t>
            </a:r>
            <a:r>
              <a:rPr lang="en-US" sz="2000" kern="0" dirty="0" err="1">
                <a:solidFill>
                  <a:srgbClr val="0070C0"/>
                </a:solidFill>
                <a:latin typeface="Times New Roman" panose="02020603050405020304" pitchFamily="18" charset="0"/>
                <a:cs typeface="Times New Roman" panose="02020603050405020304" pitchFamily="18" charset="0"/>
              </a:rPr>
              <a:t>nhăn</a:t>
            </a:r>
            <a:endParaRPr lang="en-US" sz="2000" kern="0" dirty="0">
              <a:solidFill>
                <a:srgbClr val="0070C0"/>
              </a:solidFill>
              <a:latin typeface="Times New Roman" panose="02020603050405020304" pitchFamily="18" charset="0"/>
              <a:cs typeface="Times New Roman" panose="02020603050405020304" pitchFamily="18" charset="0"/>
            </a:endParaRPr>
          </a:p>
          <a:p>
            <a:pPr marL="0" indent="0">
              <a:buFontTx/>
              <a:buNone/>
            </a:pPr>
            <a:endParaRPr lang="en-US" sz="2000" kern="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529C52F8-5813-488D-BD72-F8D530788D1C}"/>
              </a:ext>
            </a:extLst>
          </p:cNvPr>
          <p:cNvSpPr/>
          <p:nvPr/>
        </p:nvSpPr>
        <p:spPr>
          <a:xfrm>
            <a:off x="3808881" y="2903946"/>
            <a:ext cx="5145215" cy="1384995"/>
          </a:xfrm>
          <a:prstGeom prst="rect">
            <a:avLst/>
          </a:prstGeom>
        </p:spPr>
        <p:txBody>
          <a:bodyPr wrap="square">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Mendel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rằng</a:t>
            </a:r>
            <a:r>
              <a:rPr lang="en-US" sz="2800"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mỗi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tính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trạng</a:t>
            </a:r>
            <a:r>
              <a:rPr lang="en-US" sz="2800" dirty="0">
                <a:solidFill>
                  <a:srgbClr val="FF0000"/>
                </a:solidFill>
                <a:latin typeface="Times New Roman" panose="02020603050405020304" pitchFamily="18" charset="0"/>
                <a:cs typeface="Times New Roman" panose="02020603050405020304" pitchFamily="18" charset="0"/>
              </a:rPr>
              <a:t> do </a:t>
            </a:r>
            <a:r>
              <a:rPr lang="en-US" sz="2800" b="1" dirty="0" err="1">
                <a:solidFill>
                  <a:srgbClr val="FF0000"/>
                </a:solidFill>
                <a:latin typeface="Times New Roman" panose="02020603050405020304" pitchFamily="18" charset="0"/>
                <a:cs typeface="Times New Roman" panose="02020603050405020304" pitchFamily="18" charset="0"/>
              </a:rPr>
              <a:t>một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cặp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tố</a:t>
            </a:r>
            <a:r>
              <a:rPr lang="en-US" sz="2800" b="1" dirty="0">
                <a:solidFill>
                  <a:srgbClr val="FF0000"/>
                </a:solidFill>
                <a:latin typeface="Times New Roman" panose="02020603050405020304" pitchFamily="18" charset="0"/>
                <a:cs typeface="Times New Roman" panose="02020603050405020304" pitchFamily="18" charset="0"/>
              </a:rPr>
              <a:t> di </a:t>
            </a:r>
            <a:r>
              <a:rPr lang="en-US" sz="2800" b="1" dirty="0" err="1">
                <a:solidFill>
                  <a:srgbClr val="FF0000"/>
                </a:solidFill>
                <a:latin typeface="Times New Roman" panose="02020603050405020304" pitchFamily="18" charset="0"/>
                <a:cs typeface="Times New Roman" panose="02020603050405020304" pitchFamily="18" charset="0"/>
              </a:rPr>
              <a:t>truyền</a:t>
            </a:r>
            <a:r>
              <a:rPr lang="en-US" sz="2800" dirty="0">
                <a:solidFill>
                  <a:srgbClr val="FF0000"/>
                </a:solidFill>
                <a:latin typeface="Times New Roman" panose="02020603050405020304" pitchFamily="18" charset="0"/>
                <a:cs typeface="Times New Roman" panose="02020603050405020304" pitchFamily="18" charset="0"/>
              </a:rPr>
              <a:t> (gene) </a:t>
            </a:r>
            <a:r>
              <a:rPr lang="en-US" sz="2800" dirty="0" err="1">
                <a:solidFill>
                  <a:srgbClr val="FF0000"/>
                </a:solidFill>
                <a:latin typeface="Times New Roman" panose="02020603050405020304" pitchFamily="18" charset="0"/>
                <a:cs typeface="Times New Roman" panose="02020603050405020304" pitchFamily="18" charset="0"/>
              </a:rPr>
              <a:t>quy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định</a:t>
            </a:r>
            <a:r>
              <a:rPr lang="en-US" sz="2800" dirty="0">
                <a:solidFill>
                  <a:srgbClr val="FF0000"/>
                </a:solidFill>
                <a:latin typeface="Times New Roman" panose="02020603050405020304" pitchFamily="18" charset="0"/>
                <a:cs typeface="Times New Roman" panose="02020603050405020304" pitchFamily="18" charset="0"/>
              </a:rPr>
              <a:t>. </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AB7891FA-E297-4947-99FD-262421F8FC01}"/>
              </a:ext>
            </a:extLst>
          </p:cNvPr>
          <p:cNvSpPr/>
          <p:nvPr/>
        </p:nvSpPr>
        <p:spPr>
          <a:xfrm>
            <a:off x="3867555" y="4655267"/>
            <a:ext cx="5145215" cy="1815882"/>
          </a:xfrm>
          <a:prstGeom prst="rect">
            <a:avLst/>
          </a:prstGeom>
        </p:spPr>
        <p:txBody>
          <a:bodyPr wrap="square">
            <a:spAutoFit/>
          </a:bodyPr>
          <a:lstStyle/>
          <a:p>
            <a:pPr algn="just"/>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Vàng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tính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trạng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trội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xanh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tính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trạng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lặn</a:t>
            </a:r>
            <a:endParaRPr lang="en-US" sz="2800" dirty="0">
              <a:solidFill>
                <a:srgbClr val="7030A0"/>
              </a:solidFill>
              <a:latin typeface="Times New Roman" panose="02020603050405020304" pitchFamily="18" charset="0"/>
              <a:cs typeface="Times New Roman" panose="02020603050405020304" pitchFamily="18" charset="0"/>
            </a:endParaRPr>
          </a:p>
          <a:p>
            <a:pPr algn="just"/>
            <a:r>
              <a:rPr lang="en-US" sz="2800" dirty="0">
                <a:solidFill>
                  <a:srgbClr val="7030A0"/>
                </a:solidFill>
                <a:latin typeface="Times New Roman" panose="02020603050405020304" pitchFamily="18" charset="0"/>
                <a:cs typeface="Times New Roman" panose="02020603050405020304" pitchFamily="18" charset="0"/>
              </a:rPr>
              <a:t> - </a:t>
            </a:r>
            <a:r>
              <a:rPr lang="en-US" sz="2800" dirty="0" err="1">
                <a:solidFill>
                  <a:srgbClr val="7030A0"/>
                </a:solidFill>
                <a:latin typeface="Times New Roman" panose="02020603050405020304" pitchFamily="18" charset="0"/>
                <a:cs typeface="Times New Roman" panose="02020603050405020304" pitchFamily="18" charset="0"/>
              </a:rPr>
              <a:t>Trơn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tính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trạng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trội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nhăn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tính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trạng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lặn</a:t>
            </a:r>
            <a:endParaRPr lang="vi-VN" sz="2800" dirty="0">
              <a:solidFill>
                <a:srgbClr val="7030A0"/>
              </a:solidFill>
              <a:latin typeface="Times New Roman" panose="02020603050405020304" pitchFamily="18" charset="0"/>
              <a:cs typeface="Times New Roman" panose="02020603050405020304" pitchFamily="18" charset="0"/>
            </a:endParaRPr>
          </a:p>
        </p:txBody>
      </p:sp>
      <p:sp>
        <p:nvSpPr>
          <p:cNvPr id="4" name="Arrow: Right 3">
            <a:extLst>
              <a:ext uri="{FF2B5EF4-FFF2-40B4-BE49-F238E27FC236}">
                <a16:creationId xmlns:a16="http://schemas.microsoft.com/office/drawing/2014/main" id="{CBD97872-AF87-4F55-BC2C-F5623C217091}"/>
              </a:ext>
            </a:extLst>
          </p:cNvPr>
          <p:cNvSpPr/>
          <p:nvPr/>
        </p:nvSpPr>
        <p:spPr>
          <a:xfrm>
            <a:off x="3406540" y="5421476"/>
            <a:ext cx="504056" cy="2834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229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179512" y="0"/>
            <a:ext cx="8208912"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gn="ctr" eaLnBrk="1" hangingPunct="1">
              <a:buFontTx/>
              <a:buNone/>
            </a:pPr>
            <a:r>
              <a:rPr lang="en-US" sz="2800" b="1" kern="0" dirty="0" err="1">
                <a:solidFill>
                  <a:srgbClr val="000099"/>
                </a:solidFill>
                <a:latin typeface="Times New Roman" pitchFamily="18" charset="0"/>
                <a:cs typeface="Times New Roman" pitchFamily="18" charset="0"/>
              </a:rPr>
              <a:t>Giải</a:t>
            </a:r>
            <a:r>
              <a:rPr lang="en-US" sz="2800" b="1" kern="0" dirty="0">
                <a:solidFill>
                  <a:srgbClr val="000099"/>
                </a:solidFill>
                <a:latin typeface="Times New Roman" pitchFamily="18" charset="0"/>
                <a:cs typeface="Times New Roman" pitchFamily="18" charset="0"/>
              </a:rPr>
              <a:t> </a:t>
            </a:r>
            <a:r>
              <a:rPr lang="en-US" sz="2800" b="1" kern="0" dirty="0" err="1">
                <a:solidFill>
                  <a:srgbClr val="000099"/>
                </a:solidFill>
                <a:latin typeface="Times New Roman" pitchFamily="18" charset="0"/>
                <a:cs typeface="Times New Roman" pitchFamily="18" charset="0"/>
              </a:rPr>
              <a:t>thích</a:t>
            </a:r>
            <a:r>
              <a:rPr lang="en-US" sz="2800" b="1" kern="0" dirty="0">
                <a:solidFill>
                  <a:srgbClr val="000099"/>
                </a:solidFill>
                <a:latin typeface="Times New Roman" pitchFamily="18" charset="0"/>
                <a:cs typeface="Times New Roman" pitchFamily="18" charset="0"/>
              </a:rPr>
              <a:t> </a:t>
            </a:r>
            <a:r>
              <a:rPr lang="en-US" sz="2800" b="1" kern="0" dirty="0" err="1">
                <a:solidFill>
                  <a:srgbClr val="000099"/>
                </a:solidFill>
                <a:latin typeface="Times New Roman" pitchFamily="18" charset="0"/>
                <a:cs typeface="Times New Roman" pitchFamily="18" charset="0"/>
              </a:rPr>
              <a:t>kết</a:t>
            </a:r>
            <a:r>
              <a:rPr lang="en-US" sz="2800" b="1" kern="0" dirty="0">
                <a:solidFill>
                  <a:srgbClr val="000099"/>
                </a:solidFill>
                <a:latin typeface="Times New Roman" pitchFamily="18" charset="0"/>
                <a:cs typeface="Times New Roman" pitchFamily="18" charset="0"/>
              </a:rPr>
              <a:t> </a:t>
            </a:r>
            <a:r>
              <a:rPr lang="en-US" sz="2800" b="1" kern="0" dirty="0" err="1">
                <a:solidFill>
                  <a:srgbClr val="000099"/>
                </a:solidFill>
                <a:latin typeface="Times New Roman" pitchFamily="18" charset="0"/>
                <a:cs typeface="Times New Roman" pitchFamily="18" charset="0"/>
              </a:rPr>
              <a:t>quả</a:t>
            </a:r>
            <a:r>
              <a:rPr lang="en-US" sz="2800" b="1" kern="0" dirty="0">
                <a:solidFill>
                  <a:srgbClr val="000099"/>
                </a:solidFill>
                <a:latin typeface="Times New Roman" pitchFamily="18" charset="0"/>
                <a:cs typeface="Times New Roman" pitchFamily="18" charset="0"/>
              </a:rPr>
              <a:t> </a:t>
            </a:r>
            <a:r>
              <a:rPr lang="en-US" sz="2800" b="1" kern="0" dirty="0" err="1">
                <a:solidFill>
                  <a:srgbClr val="000099"/>
                </a:solidFill>
                <a:latin typeface="Times New Roman" pitchFamily="18" charset="0"/>
                <a:cs typeface="Times New Roman" pitchFamily="18" charset="0"/>
              </a:rPr>
              <a:t>thí</a:t>
            </a:r>
            <a:r>
              <a:rPr lang="en-US" sz="2800" b="1" kern="0" dirty="0">
                <a:solidFill>
                  <a:srgbClr val="000099"/>
                </a:solidFill>
                <a:latin typeface="Times New Roman" pitchFamily="18" charset="0"/>
                <a:cs typeface="Times New Roman" pitchFamily="18" charset="0"/>
              </a:rPr>
              <a:t> </a:t>
            </a:r>
            <a:r>
              <a:rPr lang="en-US" sz="2800" b="1" kern="0" dirty="0" err="1">
                <a:solidFill>
                  <a:srgbClr val="000099"/>
                </a:solidFill>
                <a:latin typeface="Times New Roman" pitchFamily="18" charset="0"/>
                <a:cs typeface="Times New Roman" pitchFamily="18" charset="0"/>
              </a:rPr>
              <a:t>nghiệm</a:t>
            </a:r>
            <a:r>
              <a:rPr lang="en-US" sz="2800" b="1" kern="0" dirty="0">
                <a:solidFill>
                  <a:srgbClr val="000099"/>
                </a:solidFill>
                <a:latin typeface="Times New Roman" pitchFamily="18" charset="0"/>
                <a:cs typeface="Times New Roman" pitchFamily="18" charset="0"/>
              </a:rPr>
              <a:t>:</a:t>
            </a:r>
          </a:p>
        </p:txBody>
      </p:sp>
      <p:sp>
        <p:nvSpPr>
          <p:cNvPr id="5" name="Rectangle 4"/>
          <p:cNvSpPr/>
          <p:nvPr/>
        </p:nvSpPr>
        <p:spPr>
          <a:xfrm>
            <a:off x="1354455" y="772326"/>
            <a:ext cx="6071591" cy="523220"/>
          </a:xfrm>
          <a:prstGeom prst="rect">
            <a:avLst/>
          </a:prstGeom>
        </p:spPr>
        <p:txBody>
          <a:bodyPr wrap="square">
            <a:spAutoFit/>
          </a:bodyPr>
          <a:lstStyle/>
          <a:p>
            <a:pPr algn="just"/>
            <a:r>
              <a:rPr lang="en-US" sz="2800" dirty="0" err="1">
                <a:solidFill>
                  <a:srgbClr val="FF0000"/>
                </a:solidFill>
                <a:latin typeface="Times New Roman" panose="02020603050405020304" pitchFamily="18" charset="0"/>
                <a:cs typeface="Times New Roman" panose="02020603050405020304" pitchFamily="18" charset="0"/>
              </a:rPr>
              <a:t>Kí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tố</a:t>
            </a:r>
            <a:r>
              <a:rPr lang="en-US" sz="2800" dirty="0">
                <a:solidFill>
                  <a:srgbClr val="FF0000"/>
                </a:solidFill>
                <a:latin typeface="Times New Roman" panose="02020603050405020304" pitchFamily="18" charset="0"/>
                <a:cs typeface="Times New Roman" panose="02020603050405020304" pitchFamily="18" charset="0"/>
              </a:rPr>
              <a:t> di </a:t>
            </a:r>
            <a:r>
              <a:rPr lang="en-US" sz="2800" dirty="0" err="1">
                <a:solidFill>
                  <a:srgbClr val="FF0000"/>
                </a:solidFill>
                <a:latin typeface="Times New Roman" panose="02020603050405020304" pitchFamily="18" charset="0"/>
                <a:cs typeface="Times New Roman" panose="02020603050405020304" pitchFamily="18" charset="0"/>
              </a:rPr>
              <a:t>truyền</a:t>
            </a:r>
            <a:r>
              <a:rPr lang="en-US" sz="2800" dirty="0">
                <a:solidFill>
                  <a:srgbClr val="FF0000"/>
                </a:solidFill>
                <a:latin typeface="Times New Roman" panose="02020603050405020304" pitchFamily="18" charset="0"/>
                <a:cs typeface="Times New Roman" panose="02020603050405020304" pitchFamily="18" charset="0"/>
              </a:rPr>
              <a:t>:</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6" name="Text Box 6"/>
          <p:cNvSpPr txBox="1">
            <a:spLocks noChangeArrowheads="1"/>
          </p:cNvSpPr>
          <p:nvPr/>
        </p:nvSpPr>
        <p:spPr bwMode="auto">
          <a:xfrm>
            <a:off x="846044" y="1660525"/>
            <a:ext cx="3962400"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800" b="1" dirty="0">
                <a:solidFill>
                  <a:srgbClr val="FF3300"/>
                </a:solidFill>
                <a:latin typeface="Times New Roman" panose="02020603050405020304" pitchFamily="18" charset="0"/>
                <a:cs typeface="Times New Roman" panose="02020603050405020304" pitchFamily="18" charset="0"/>
              </a:rPr>
              <a:t>R</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định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hạt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vàng</a:t>
            </a:r>
            <a:r>
              <a:rPr lang="en-US" altLang="en-US" sz="2800" dirty="0">
                <a:latin typeface="Times New Roman" panose="02020603050405020304" pitchFamily="18" charset="0"/>
                <a:cs typeface="Times New Roman" panose="02020603050405020304" pitchFamily="18" charset="0"/>
              </a:rPr>
              <a:t> </a:t>
            </a:r>
          </a:p>
          <a:p>
            <a:pPr>
              <a:spcBef>
                <a:spcPct val="50000"/>
              </a:spcBef>
            </a:pPr>
            <a:r>
              <a:rPr lang="en-US" altLang="en-US" sz="2800" b="1" dirty="0">
                <a:solidFill>
                  <a:srgbClr val="0000FF"/>
                </a:solidFill>
                <a:latin typeface="Times New Roman" panose="02020603050405020304" pitchFamily="18" charset="0"/>
                <a:cs typeface="Times New Roman" panose="02020603050405020304" pitchFamily="18" charset="0"/>
              </a:rPr>
              <a:t>r</a:t>
            </a:r>
            <a:r>
              <a:rPr lang="en-US" altLang="en-US" sz="2800" b="1" dirty="0">
                <a:latin typeface="Times New Roman" panose="02020603050405020304" pitchFamily="18" charset="0"/>
                <a:cs typeface="Times New Roman" panose="02020603050405020304" pitchFamily="18" charset="0"/>
              </a:rPr>
              <a: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định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hạt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xanh</a:t>
            </a:r>
            <a:r>
              <a:rPr lang="en-US" altLang="en-US" sz="2800" dirty="0">
                <a:latin typeface="Times New Roman" panose="02020603050405020304" pitchFamily="18" charset="0"/>
                <a:cs typeface="Times New Roman" panose="02020603050405020304" pitchFamily="18" charset="0"/>
              </a:rPr>
              <a:t>.</a:t>
            </a:r>
          </a:p>
          <a:p>
            <a:pPr>
              <a:spcBef>
                <a:spcPct val="50000"/>
              </a:spcBef>
            </a:pPr>
            <a:r>
              <a:rPr lang="en-US" altLang="en-US" sz="2800" b="1" dirty="0">
                <a:solidFill>
                  <a:srgbClr val="FF3300"/>
                </a:solidFill>
                <a:latin typeface="Times New Roman" panose="02020603050405020304" pitchFamily="18" charset="0"/>
                <a:cs typeface="Times New Roman" panose="02020603050405020304" pitchFamily="18" charset="0"/>
              </a:rPr>
              <a:t>Y</a:t>
            </a:r>
            <a:r>
              <a:rPr lang="en-US" altLang="en-US" sz="2800" b="1" dirty="0">
                <a:latin typeface="Times New Roman" panose="02020603050405020304" pitchFamily="18" charset="0"/>
                <a:cs typeface="Times New Roman" panose="02020603050405020304" pitchFamily="18" charset="0"/>
              </a:rPr>
              <a: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định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vỏ</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trơn</a:t>
            </a:r>
            <a:endParaRPr lang="en-US" altLang="en-US" sz="2800" dirty="0">
              <a:latin typeface="Times New Roman" panose="02020603050405020304" pitchFamily="18" charset="0"/>
              <a:cs typeface="Times New Roman" panose="02020603050405020304" pitchFamily="18" charset="0"/>
            </a:endParaRPr>
          </a:p>
          <a:p>
            <a:pPr>
              <a:spcBef>
                <a:spcPct val="50000"/>
              </a:spcBef>
            </a:pPr>
            <a:r>
              <a:rPr lang="en-US" altLang="en-US" sz="2800" b="1" dirty="0">
                <a:solidFill>
                  <a:srgbClr val="0000FF"/>
                </a:solidFill>
                <a:latin typeface="Times New Roman" panose="02020603050405020304" pitchFamily="18" charset="0"/>
                <a:cs typeface="Times New Roman" panose="02020603050405020304" pitchFamily="18" charset="0"/>
              </a:rPr>
              <a:t>y</a:t>
            </a:r>
            <a:r>
              <a:rPr lang="en-US" altLang="en-US" sz="2800" b="1" dirty="0">
                <a:latin typeface="Times New Roman" panose="02020603050405020304" pitchFamily="18" charset="0"/>
                <a:cs typeface="Times New Roman" panose="02020603050405020304" pitchFamily="18" charset="0"/>
              </a:rPr>
              <a: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định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vỏ</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nhăn</a:t>
            </a:r>
            <a:endParaRPr lang="en-US" altLang="en-US" sz="2800" dirty="0">
              <a:latin typeface="Times New Roman" panose="02020603050405020304" pitchFamily="18" charset="0"/>
              <a:cs typeface="Times New Roman" panose="02020603050405020304" pitchFamily="18" charset="0"/>
            </a:endParaRPr>
          </a:p>
        </p:txBody>
      </p:sp>
      <p:sp>
        <p:nvSpPr>
          <p:cNvPr id="7" name="AutoShape 10"/>
          <p:cNvSpPr>
            <a:spLocks/>
          </p:cNvSpPr>
          <p:nvPr/>
        </p:nvSpPr>
        <p:spPr bwMode="auto">
          <a:xfrm>
            <a:off x="539552" y="1803382"/>
            <a:ext cx="306492" cy="2176497"/>
          </a:xfrm>
          <a:prstGeom prst="leftBrace">
            <a:avLst>
              <a:gd name="adj1" fmla="val 61111"/>
              <a:gd name="adj2" fmla="val 50000"/>
            </a:avLst>
          </a:prstGeom>
          <a:gradFill rotWithShape="1">
            <a:gsLst>
              <a:gs pos="0">
                <a:srgbClr val="00FFFF"/>
              </a:gs>
              <a:gs pos="50000">
                <a:schemeClr val="bg1"/>
              </a:gs>
              <a:gs pos="100000">
                <a:srgbClr val="00FF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2800"/>
          </a:p>
        </p:txBody>
      </p:sp>
      <p:sp>
        <p:nvSpPr>
          <p:cNvPr id="8" name="AutoShape 7"/>
          <p:cNvSpPr>
            <a:spLocks noChangeArrowheads="1"/>
          </p:cNvSpPr>
          <p:nvPr/>
        </p:nvSpPr>
        <p:spPr bwMode="auto">
          <a:xfrm>
            <a:off x="4450560" y="2097185"/>
            <a:ext cx="4342860" cy="1763712"/>
          </a:xfrm>
          <a:prstGeom prst="doubleWave">
            <a:avLst>
              <a:gd name="adj1" fmla="val 6500"/>
              <a:gd name="adj2" fmla="val 0"/>
            </a:avLst>
          </a:prstGeom>
          <a:gradFill rotWithShape="1">
            <a:gsLst>
              <a:gs pos="0">
                <a:srgbClr val="CCFFFF"/>
              </a:gs>
              <a:gs pos="50000">
                <a:schemeClr val="bg1"/>
              </a:gs>
              <a:gs pos="100000">
                <a:srgbClr val="CCFF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dirty="0" err="1">
                <a:solidFill>
                  <a:srgbClr val="6600CC"/>
                </a:solidFill>
                <a:latin typeface="Times New Roman" panose="02020603050405020304" pitchFamily="18" charset="0"/>
                <a:cs typeface="Times New Roman" panose="02020603050405020304" pitchFamily="18" charset="0"/>
              </a:rPr>
              <a:t>Vậy</a:t>
            </a:r>
            <a:r>
              <a:rPr lang="en-US" sz="2800" b="1" dirty="0">
                <a:solidFill>
                  <a:srgbClr val="6600CC"/>
                </a:solidFill>
                <a:latin typeface="Times New Roman" panose="02020603050405020304" pitchFamily="18" charset="0"/>
                <a:cs typeface="Times New Roman" panose="02020603050405020304" pitchFamily="18" charset="0"/>
              </a:rPr>
              <a:t> </a:t>
            </a:r>
            <a:r>
              <a:rPr lang="en-US" sz="2800" b="1" dirty="0" err="1">
                <a:solidFill>
                  <a:srgbClr val="6600CC"/>
                </a:solidFill>
                <a:latin typeface="Times New Roman" panose="02020603050405020304" pitchFamily="18" charset="0"/>
                <a:cs typeface="Times New Roman" panose="02020603050405020304" pitchFamily="18" charset="0"/>
              </a:rPr>
              <a:t>cơ</a:t>
            </a:r>
            <a:r>
              <a:rPr lang="en-US" sz="2800" b="1" dirty="0">
                <a:solidFill>
                  <a:srgbClr val="6600CC"/>
                </a:solidFill>
                <a:latin typeface="Times New Roman" panose="02020603050405020304" pitchFamily="18" charset="0"/>
                <a:cs typeface="Times New Roman" panose="02020603050405020304" pitchFamily="18" charset="0"/>
              </a:rPr>
              <a:t> </a:t>
            </a:r>
            <a:r>
              <a:rPr lang="en-US" sz="2800" b="1" dirty="0" err="1">
                <a:solidFill>
                  <a:srgbClr val="6600CC"/>
                </a:solidFill>
                <a:latin typeface="Times New Roman" panose="02020603050405020304" pitchFamily="18" charset="0"/>
                <a:cs typeface="Times New Roman" panose="02020603050405020304" pitchFamily="18" charset="0"/>
              </a:rPr>
              <a:t>thể</a:t>
            </a:r>
            <a:r>
              <a:rPr lang="en-US" sz="2800" b="1" dirty="0">
                <a:solidFill>
                  <a:srgbClr val="6600CC"/>
                </a:solidFill>
                <a:latin typeface="Times New Roman" panose="02020603050405020304" pitchFamily="18" charset="0"/>
                <a:cs typeface="Times New Roman" panose="02020603050405020304" pitchFamily="18" charset="0"/>
              </a:rPr>
              <a:t> P  </a:t>
            </a:r>
            <a:r>
              <a:rPr lang="en-US" sz="2800" b="1" dirty="0" err="1">
                <a:solidFill>
                  <a:srgbClr val="6600CC"/>
                </a:solidFill>
                <a:latin typeface="Times New Roman" panose="02020603050405020304" pitchFamily="18" charset="0"/>
                <a:cs typeface="Times New Roman" panose="02020603050405020304" pitchFamily="18" charset="0"/>
              </a:rPr>
              <a:t>thuần</a:t>
            </a:r>
            <a:r>
              <a:rPr lang="en-US" sz="2800" b="1" dirty="0">
                <a:solidFill>
                  <a:srgbClr val="6600CC"/>
                </a:solidFill>
                <a:latin typeface="Times New Roman" panose="02020603050405020304" pitchFamily="18" charset="0"/>
                <a:cs typeface="Times New Roman" panose="02020603050405020304" pitchFamily="18" charset="0"/>
              </a:rPr>
              <a:t> </a:t>
            </a:r>
            <a:r>
              <a:rPr lang="en-US" sz="2800" b="1" dirty="0" err="1">
                <a:solidFill>
                  <a:srgbClr val="6600CC"/>
                </a:solidFill>
                <a:latin typeface="Times New Roman" panose="02020603050405020304" pitchFamily="18" charset="0"/>
                <a:cs typeface="Times New Roman" panose="02020603050405020304" pitchFamily="18" charset="0"/>
              </a:rPr>
              <a:t>chủng</a:t>
            </a:r>
            <a:r>
              <a:rPr lang="en-US" sz="2800" b="1" dirty="0">
                <a:solidFill>
                  <a:srgbClr val="6600CC"/>
                </a:solidFill>
                <a:latin typeface="Times New Roman" panose="02020603050405020304" pitchFamily="18" charset="0"/>
                <a:cs typeface="Times New Roman" panose="02020603050405020304" pitchFamily="18" charset="0"/>
              </a:rPr>
              <a:t> </a:t>
            </a:r>
          </a:p>
          <a:p>
            <a:pPr algn="ctr">
              <a:defRPr/>
            </a:pPr>
            <a:r>
              <a:rPr lang="en-US" sz="2800" b="1" dirty="0" err="1">
                <a:solidFill>
                  <a:srgbClr val="6600CC"/>
                </a:solidFill>
                <a:latin typeface="Times New Roman" panose="02020603050405020304" pitchFamily="18" charset="0"/>
                <a:cs typeface="Times New Roman" panose="02020603050405020304" pitchFamily="18" charset="0"/>
              </a:rPr>
              <a:t>có</a:t>
            </a:r>
            <a:r>
              <a:rPr lang="en-US" sz="2800" b="1" dirty="0">
                <a:solidFill>
                  <a:srgbClr val="6600CC"/>
                </a:solidFill>
                <a:latin typeface="Times New Roman" panose="02020603050405020304" pitchFamily="18" charset="0"/>
                <a:cs typeface="Times New Roman" panose="02020603050405020304" pitchFamily="18" charset="0"/>
              </a:rPr>
              <a:t> </a:t>
            </a:r>
            <a:r>
              <a:rPr lang="en-US" sz="2800" b="1" dirty="0" err="1">
                <a:solidFill>
                  <a:srgbClr val="6600CC"/>
                </a:solidFill>
                <a:latin typeface="Times New Roman" panose="02020603050405020304" pitchFamily="18" charset="0"/>
                <a:cs typeface="Times New Roman" panose="02020603050405020304" pitchFamily="18" charset="0"/>
              </a:rPr>
              <a:t>kiểu</a:t>
            </a:r>
            <a:r>
              <a:rPr lang="en-US" sz="2800" b="1" dirty="0">
                <a:solidFill>
                  <a:srgbClr val="6600CC"/>
                </a:solidFill>
                <a:latin typeface="Times New Roman" panose="02020603050405020304" pitchFamily="18" charset="0"/>
                <a:cs typeface="Times New Roman" panose="02020603050405020304" pitchFamily="18" charset="0"/>
              </a:rPr>
              <a:t> gen </a:t>
            </a:r>
            <a:r>
              <a:rPr lang="en-US" sz="2800" b="1" dirty="0" err="1">
                <a:solidFill>
                  <a:srgbClr val="6600CC"/>
                </a:solidFill>
                <a:latin typeface="Times New Roman" panose="02020603050405020304" pitchFamily="18" charset="0"/>
                <a:cs typeface="Times New Roman" panose="02020603050405020304" pitchFamily="18" charset="0"/>
              </a:rPr>
              <a:t>như</a:t>
            </a:r>
            <a:r>
              <a:rPr lang="en-US" sz="2800" b="1" dirty="0">
                <a:solidFill>
                  <a:srgbClr val="6600CC"/>
                </a:solidFill>
                <a:latin typeface="Times New Roman" panose="02020603050405020304" pitchFamily="18" charset="0"/>
                <a:cs typeface="Times New Roman" panose="02020603050405020304" pitchFamily="18" charset="0"/>
              </a:rPr>
              <a:t> </a:t>
            </a:r>
            <a:r>
              <a:rPr lang="en-US" sz="2800" b="1" dirty="0" err="1">
                <a:solidFill>
                  <a:srgbClr val="6600CC"/>
                </a:solidFill>
                <a:latin typeface="Times New Roman" panose="02020603050405020304" pitchFamily="18" charset="0"/>
                <a:cs typeface="Times New Roman" panose="02020603050405020304" pitchFamily="18" charset="0"/>
              </a:rPr>
              <a:t>thế</a:t>
            </a:r>
            <a:r>
              <a:rPr lang="en-US" sz="2800" b="1" dirty="0">
                <a:solidFill>
                  <a:srgbClr val="6600CC"/>
                </a:solidFill>
                <a:latin typeface="Times New Roman" panose="02020603050405020304" pitchFamily="18" charset="0"/>
                <a:cs typeface="Times New Roman" panose="02020603050405020304" pitchFamily="18" charset="0"/>
              </a:rPr>
              <a:t> </a:t>
            </a:r>
            <a:r>
              <a:rPr lang="en-US" sz="2800" b="1" dirty="0" err="1">
                <a:solidFill>
                  <a:srgbClr val="6600CC"/>
                </a:solidFill>
                <a:latin typeface="Times New Roman" panose="02020603050405020304" pitchFamily="18" charset="0"/>
                <a:cs typeface="Times New Roman" panose="02020603050405020304" pitchFamily="18" charset="0"/>
              </a:rPr>
              <a:t>nào</a:t>
            </a:r>
            <a:r>
              <a:rPr lang="en-US" sz="2800" b="1" dirty="0">
                <a:solidFill>
                  <a:srgbClr val="6600CC"/>
                </a:solidFill>
                <a:latin typeface="Times New Roman" panose="02020603050405020304" pitchFamily="18" charset="0"/>
                <a:cs typeface="Times New Roman" panose="02020603050405020304" pitchFamily="18" charset="0"/>
              </a:rPr>
              <a:t>?</a:t>
            </a:r>
          </a:p>
        </p:txBody>
      </p:sp>
      <p:sp>
        <p:nvSpPr>
          <p:cNvPr id="9" name="Text Box 9"/>
          <p:cNvSpPr txBox="1">
            <a:spLocks noChangeArrowheads="1"/>
          </p:cNvSpPr>
          <p:nvPr/>
        </p:nvSpPr>
        <p:spPr bwMode="auto">
          <a:xfrm>
            <a:off x="2751044" y="4470677"/>
            <a:ext cx="5421356"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2800" dirty="0">
                <a:latin typeface="Times New Roman" panose="02020603050405020304" pitchFamily="18" charset="0"/>
                <a:cs typeface="Times New Roman" panose="02020603050405020304" pitchFamily="18" charset="0"/>
              </a:rPr>
              <a:t>-&gt; </a:t>
            </a:r>
            <a:r>
              <a:rPr lang="en-US" altLang="en-US" sz="2800" b="1" dirty="0" err="1">
                <a:latin typeface="Times New Roman" panose="02020603050405020304" pitchFamily="18" charset="0"/>
                <a:cs typeface="Times New Roman" panose="02020603050405020304" pitchFamily="18" charset="0"/>
              </a:rPr>
              <a:t>Kiểu</a:t>
            </a:r>
            <a:r>
              <a:rPr lang="en-US" altLang="en-US" sz="2800" b="1" dirty="0">
                <a:latin typeface="Times New Roman" panose="02020603050405020304" pitchFamily="18" charset="0"/>
                <a:cs typeface="Times New Roman" panose="02020603050405020304" pitchFamily="18" charset="0"/>
              </a:rPr>
              <a:t> gen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P </a:t>
            </a:r>
            <a:r>
              <a:rPr lang="en-US" altLang="en-US" sz="2800" b="1" dirty="0" err="1">
                <a:latin typeface="Times New Roman" panose="02020603050405020304" pitchFamily="18" charset="0"/>
                <a:cs typeface="Times New Roman" panose="02020603050405020304" pitchFamily="18" charset="0"/>
              </a:rPr>
              <a:t>thuần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chủng</a:t>
            </a:r>
            <a:endParaRPr lang="en-US" altLang="en-US" sz="2800" b="1" dirty="0">
              <a:latin typeface="Times New Roman" panose="02020603050405020304" pitchFamily="18" charset="0"/>
              <a:cs typeface="Times New Roman" panose="02020603050405020304" pitchFamily="18" charset="0"/>
            </a:endParaRPr>
          </a:p>
          <a:p>
            <a:pPr>
              <a:spcBef>
                <a:spcPct val="50000"/>
              </a:spcBef>
            </a:pPr>
            <a:r>
              <a:rPr lang="en-US" altLang="en-US" sz="2800" dirty="0" err="1">
                <a:latin typeface="Times New Roman" panose="02020603050405020304" pitchFamily="18" charset="0"/>
                <a:cs typeface="Times New Roman" panose="02020603050405020304" pitchFamily="18" charset="0"/>
              </a:rPr>
              <a:t>Hạt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vỏ</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trơn</a:t>
            </a:r>
            <a:r>
              <a:rPr lang="en-US" altLang="en-US" sz="2800" dirty="0">
                <a:solidFill>
                  <a:srgbClr val="0000CC"/>
                </a:solidFill>
                <a:latin typeface="Times New Roman" panose="02020603050405020304" pitchFamily="18" charset="0"/>
                <a:cs typeface="Times New Roman" panose="02020603050405020304" pitchFamily="18" charset="0"/>
              </a:rPr>
              <a:t> :     </a:t>
            </a:r>
            <a:r>
              <a:rPr lang="en-US" altLang="en-US" sz="2800" b="1" dirty="0" err="1">
                <a:solidFill>
                  <a:srgbClr val="FF3300"/>
                </a:solidFill>
                <a:latin typeface="Times New Roman" panose="02020603050405020304" pitchFamily="18" charset="0"/>
                <a:cs typeface="Times New Roman" panose="02020603050405020304" pitchFamily="18" charset="0"/>
              </a:rPr>
              <a:t>RRYY</a:t>
            </a:r>
            <a:endParaRPr lang="en-US" altLang="en-US" sz="2800" b="1" dirty="0">
              <a:solidFill>
                <a:srgbClr val="FF3300"/>
              </a:solidFill>
              <a:latin typeface="Times New Roman" panose="02020603050405020304" pitchFamily="18" charset="0"/>
              <a:cs typeface="Times New Roman" panose="02020603050405020304" pitchFamily="18" charset="0"/>
            </a:endParaRPr>
          </a:p>
          <a:p>
            <a:pPr>
              <a:spcBef>
                <a:spcPct val="50000"/>
              </a:spcBef>
            </a:pPr>
            <a:r>
              <a:rPr lang="en-US" altLang="en-US" sz="2800" dirty="0" err="1">
                <a:latin typeface="Times New Roman" panose="02020603050405020304" pitchFamily="18" charset="0"/>
                <a:cs typeface="Times New Roman" panose="02020603050405020304" pitchFamily="18" charset="0"/>
              </a:rPr>
              <a:t>Hạt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xanh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vỏ</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nhăn</a:t>
            </a:r>
            <a:r>
              <a:rPr lang="en-US" altLang="en-US" sz="2800" dirty="0">
                <a:solidFill>
                  <a:srgbClr val="0000CC"/>
                </a:solidFill>
                <a:latin typeface="Times New Roman" panose="02020603050405020304" pitchFamily="18" charset="0"/>
                <a:cs typeface="Times New Roman" panose="02020603050405020304" pitchFamily="18" charset="0"/>
              </a:rPr>
              <a:t> :      </a:t>
            </a:r>
            <a:r>
              <a:rPr lang="en-US" altLang="en-US" sz="2800" b="1" dirty="0" err="1">
                <a:solidFill>
                  <a:srgbClr val="0000FF"/>
                </a:solidFill>
                <a:latin typeface="Times New Roman" panose="02020603050405020304" pitchFamily="18" charset="0"/>
                <a:cs typeface="Times New Roman" panose="02020603050405020304" pitchFamily="18" charset="0"/>
              </a:rPr>
              <a:t>rryy</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10" name="AutoShape 11"/>
          <p:cNvSpPr>
            <a:spLocks/>
          </p:cNvSpPr>
          <p:nvPr/>
        </p:nvSpPr>
        <p:spPr bwMode="auto">
          <a:xfrm>
            <a:off x="2476224" y="5210650"/>
            <a:ext cx="304800" cy="964733"/>
          </a:xfrm>
          <a:prstGeom prst="leftBrace">
            <a:avLst>
              <a:gd name="adj1" fmla="val 33333"/>
              <a:gd name="adj2" fmla="val 50000"/>
            </a:avLst>
          </a:prstGeom>
          <a:gradFill rotWithShape="1">
            <a:gsLst>
              <a:gs pos="0">
                <a:srgbClr val="00FFFF"/>
              </a:gs>
              <a:gs pos="50000">
                <a:schemeClr val="bg1"/>
              </a:gs>
              <a:gs pos="100000">
                <a:srgbClr val="00FF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Tree>
    <p:extLst>
      <p:ext uri="{BB962C8B-B14F-4D97-AF65-F5344CB8AC3E}">
        <p14:creationId xmlns:p14="http://schemas.microsoft.com/office/powerpoint/2010/main" val="263924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658EB-5D9F-46A9-AC84-A02BC7D3F8CE}"/>
              </a:ext>
            </a:extLst>
          </p:cNvPr>
          <p:cNvSpPr>
            <a:spLocks noGrp="1"/>
          </p:cNvSpPr>
          <p:nvPr>
            <p:ph type="title"/>
          </p:nvPr>
        </p:nvSpPr>
        <p:spPr>
          <a:xfrm>
            <a:off x="323528" y="54756"/>
            <a:ext cx="2376264" cy="634082"/>
          </a:xfrm>
        </p:spPr>
        <p:txBody>
          <a:bodyPr/>
          <a:lstStyle/>
          <a:p>
            <a:pPr algn="just"/>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đồ</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lai</a:t>
            </a:r>
            <a:endParaRPr lang="en-US" sz="3200"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1136073E-CB92-4BAC-936C-0DE499042829}"/>
              </a:ext>
            </a:extLst>
          </p:cNvPr>
          <p:cNvPicPr>
            <a:picLocks noChangeAspect="1"/>
          </p:cNvPicPr>
          <p:nvPr/>
        </p:nvPicPr>
        <p:blipFill>
          <a:blip r:embed="rId2"/>
          <a:stretch>
            <a:fillRect/>
          </a:stretch>
        </p:blipFill>
        <p:spPr>
          <a:xfrm>
            <a:off x="185857" y="987095"/>
            <a:ext cx="4089834" cy="5231433"/>
          </a:xfrm>
          <a:prstGeom prst="rect">
            <a:avLst/>
          </a:prstGeom>
        </p:spPr>
      </p:pic>
      <p:sp>
        <p:nvSpPr>
          <p:cNvPr id="7" name="Content Placeholder 2">
            <a:extLst>
              <a:ext uri="{FF2B5EF4-FFF2-40B4-BE49-F238E27FC236}">
                <a16:creationId xmlns:a16="http://schemas.microsoft.com/office/drawing/2014/main" id="{C6DD93FC-1815-443A-8E0D-F2FCA50B5365}"/>
              </a:ext>
            </a:extLst>
          </p:cNvPr>
          <p:cNvSpPr>
            <a:spLocks noGrp="1"/>
          </p:cNvSpPr>
          <p:nvPr>
            <p:ph idx="1"/>
          </p:nvPr>
        </p:nvSpPr>
        <p:spPr>
          <a:xfrm>
            <a:off x="4275691" y="1020042"/>
            <a:ext cx="4876127" cy="3346242"/>
          </a:xfrm>
        </p:spPr>
        <p:txBody>
          <a:bodyPr/>
          <a:lstStyle/>
          <a:p>
            <a:pPr marL="0" indent="0">
              <a:buNone/>
            </a:pPr>
            <a:r>
              <a:rPr lang="en-US" sz="2000" dirty="0">
                <a:latin typeface="Times New Roman" panose="02020603050405020304" pitchFamily="18" charset="0"/>
                <a:cs typeface="Times New Roman" panose="02020603050405020304" pitchFamily="18" charset="0"/>
              </a:rPr>
              <a:t>P</a:t>
            </a:r>
            <a:r>
              <a:rPr lang="en-US" sz="2000" baseline="-25000" dirty="0">
                <a:latin typeface="Times New Roman" panose="02020603050405020304" pitchFamily="18" charset="0"/>
                <a:cs typeface="Times New Roman" panose="02020603050405020304" pitchFamily="18" charset="0"/>
              </a:rPr>
              <a:t>T/C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vỏ</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trơn</a:t>
            </a:r>
            <a:r>
              <a:rPr lang="en-US" sz="2000" dirty="0">
                <a:latin typeface="Times New Roman" panose="02020603050405020304" pitchFamily="18" charset="0"/>
                <a:cs typeface="Times New Roman" panose="02020603050405020304" pitchFamily="18" charset="0"/>
              </a:rPr>
              <a:t> x </a:t>
            </a:r>
            <a:r>
              <a:rPr lang="en-US" sz="2000" dirty="0" err="1">
                <a:latin typeface="Times New Roman" panose="02020603050405020304" pitchFamily="18" charset="0"/>
                <a:cs typeface="Times New Roman" panose="02020603050405020304" pitchFamily="18" charset="0"/>
              </a:rPr>
              <a:t>Hạt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vỏ</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nhăn</a:t>
            </a:r>
            <a:endParaRPr lang="en-US" sz="2000" dirty="0">
              <a:latin typeface="Times New Roman" panose="02020603050405020304" pitchFamily="18" charset="0"/>
              <a:cs typeface="Times New Roman" panose="02020603050405020304" pitchFamily="18" charset="0"/>
            </a:endParaRPr>
          </a:p>
          <a:p>
            <a:pPr marL="0" indent="0">
              <a:buNone/>
            </a:pPr>
            <a:r>
              <a:rPr lang="en-US" sz="2000" dirty="0">
                <a:latin typeface="Times New Roman" panose="02020603050405020304" pitchFamily="18" charset="0"/>
                <a:cs typeface="Times New Roman" panose="02020603050405020304" pitchFamily="18" charset="0"/>
              </a:rPr>
              <a:t>                     RRYY                       </a:t>
            </a:r>
            <a:r>
              <a:rPr lang="en-US" sz="2000" dirty="0" err="1">
                <a:latin typeface="Times New Roman" panose="02020603050405020304" pitchFamily="18" charset="0"/>
                <a:cs typeface="Times New Roman" panose="02020603050405020304" pitchFamily="18" charset="0"/>
              </a:rPr>
              <a:t>rryy</a:t>
            </a:r>
            <a:endParaRPr lang="en-US" sz="2000" dirty="0">
              <a:latin typeface="Times New Roman" panose="02020603050405020304" pitchFamily="18" charset="0"/>
              <a:cs typeface="Times New Roman" panose="02020603050405020304" pitchFamily="18" charset="0"/>
            </a:endParaRPr>
          </a:p>
          <a:p>
            <a:pPr marL="0" indent="0">
              <a:buNone/>
            </a:pPr>
            <a:r>
              <a:rPr lang="en-US" sz="2000" dirty="0">
                <a:latin typeface="Times New Roman" panose="02020603050405020304" pitchFamily="18" charset="0"/>
                <a:cs typeface="Times New Roman" panose="02020603050405020304" pitchFamily="18" charset="0"/>
              </a:rPr>
              <a:t>G</a:t>
            </a:r>
            <a:r>
              <a:rPr lang="en-US" sz="2000" baseline="-25000" dirty="0">
                <a:latin typeface="Times New Roman" panose="02020603050405020304" pitchFamily="18" charset="0"/>
                <a:cs typeface="Times New Roman" panose="02020603050405020304" pitchFamily="18" charset="0"/>
              </a:rPr>
              <a:t>P</a:t>
            </a:r>
            <a:r>
              <a:rPr lang="en-US" sz="2000" dirty="0">
                <a:latin typeface="Times New Roman" panose="02020603050405020304" pitchFamily="18" charset="0"/>
                <a:cs typeface="Times New Roman" panose="02020603050405020304" pitchFamily="18" charset="0"/>
              </a:rPr>
              <a:t>:                  RY                           </a:t>
            </a:r>
            <a:r>
              <a:rPr lang="en-US" sz="2000" dirty="0" err="1">
                <a:latin typeface="Times New Roman" panose="02020603050405020304" pitchFamily="18" charset="0"/>
                <a:cs typeface="Times New Roman" panose="02020603050405020304" pitchFamily="18" charset="0"/>
              </a:rPr>
              <a:t>ry</a:t>
            </a:r>
            <a:endParaRPr lang="en-US" sz="2000" dirty="0">
              <a:latin typeface="Times New Roman" panose="02020603050405020304" pitchFamily="18" charset="0"/>
              <a:cs typeface="Times New Roman" panose="02020603050405020304" pitchFamily="18" charset="0"/>
            </a:endParaRPr>
          </a:p>
          <a:p>
            <a:pPr marL="0" indent="0">
              <a:buNone/>
            </a:pPr>
            <a:r>
              <a:rPr lang="en-US" sz="2000" dirty="0">
                <a:latin typeface="Times New Roman" panose="02020603050405020304" pitchFamily="18" charset="0"/>
                <a:cs typeface="Times New Roman" panose="02020603050405020304" pitchFamily="18" charset="0"/>
              </a:rPr>
              <a:t>F</a:t>
            </a:r>
            <a:r>
              <a:rPr lang="en-US" sz="2000" baseline="-25000" dirty="0">
                <a:latin typeface="Times New Roman" panose="02020603050405020304" pitchFamily="18" charset="0"/>
                <a:cs typeface="Times New Roman" panose="02020603050405020304" pitchFamily="18" charset="0"/>
              </a:rPr>
              <a:t>1</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RrYy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kiểu</a:t>
            </a:r>
            <a:r>
              <a:rPr lang="en-US" sz="2000" dirty="0">
                <a:latin typeface="Times New Roman" panose="02020603050405020304" pitchFamily="18" charset="0"/>
                <a:cs typeface="Times New Roman" panose="02020603050405020304" pitchFamily="18" charset="0"/>
              </a:rPr>
              <a:t> gen)</a:t>
            </a:r>
          </a:p>
          <a:p>
            <a:pPr marL="0" indent="0">
              <a:buNone/>
            </a:pPr>
            <a:r>
              <a:rPr lang="en-US" sz="2000" dirty="0">
                <a:latin typeface="Times New Roman" panose="02020603050405020304" pitchFamily="18" charset="0"/>
                <a:cs typeface="Times New Roman" panose="02020603050405020304" pitchFamily="18" charset="0"/>
              </a:rPr>
              <a:t>             100% </a:t>
            </a:r>
            <a:r>
              <a:rPr lang="en-US" sz="2000" dirty="0" err="1">
                <a:latin typeface="Times New Roman" panose="02020603050405020304" pitchFamily="18" charset="0"/>
                <a:cs typeface="Times New Roman" panose="02020603050405020304" pitchFamily="18" charset="0"/>
              </a:rPr>
              <a:t>Hạt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vỏ</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a:t>
            </a:r>
          </a:p>
          <a:p>
            <a:pPr marL="0" indent="0">
              <a:buNone/>
            </a:pPr>
            <a:r>
              <a:rPr lang="en-US" sz="2000" dirty="0">
                <a:latin typeface="Times New Roman" panose="02020603050405020304" pitchFamily="18" charset="0"/>
                <a:cs typeface="Times New Roman" panose="02020603050405020304" pitchFamily="18" charset="0"/>
              </a:rPr>
              <a:t>F</a:t>
            </a:r>
            <a:r>
              <a:rPr lang="en-US" sz="2000" baseline="-25000" dirty="0">
                <a:latin typeface="Times New Roman" panose="02020603050405020304" pitchFamily="18" charset="0"/>
                <a:cs typeface="Times New Roman" panose="02020603050405020304" pitchFamily="18" charset="0"/>
              </a:rPr>
              <a:t>1</a:t>
            </a:r>
            <a:r>
              <a:rPr lang="en-US" sz="2000" dirty="0">
                <a:latin typeface="Times New Roman" panose="02020603050405020304" pitchFamily="18" charset="0"/>
                <a:cs typeface="Times New Roman" panose="02020603050405020304" pitchFamily="18" charset="0"/>
              </a:rPr>
              <a:t> x F</a:t>
            </a:r>
            <a:r>
              <a:rPr lang="en-US" sz="2000" baseline="-25000" dirty="0">
                <a:latin typeface="Times New Roman" panose="02020603050405020304" pitchFamily="18" charset="0"/>
                <a:cs typeface="Times New Roman" panose="02020603050405020304" pitchFamily="18" charset="0"/>
              </a:rPr>
              <a:t>1</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vỏ</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trơn</a:t>
            </a:r>
            <a:r>
              <a:rPr lang="en-US" sz="2000" dirty="0">
                <a:latin typeface="Times New Roman" panose="02020603050405020304" pitchFamily="18" charset="0"/>
                <a:cs typeface="Times New Roman" panose="02020603050405020304" pitchFamily="18" charset="0"/>
              </a:rPr>
              <a:t> x </a:t>
            </a:r>
            <a:r>
              <a:rPr lang="en-US" sz="2000" dirty="0" err="1">
                <a:latin typeface="Times New Roman" panose="02020603050405020304" pitchFamily="18" charset="0"/>
                <a:cs typeface="Times New Roman" panose="02020603050405020304" pitchFamily="18" charset="0"/>
              </a:rPr>
              <a:t>hạt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vỏ</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trơn</a:t>
            </a:r>
            <a:endParaRPr lang="en-US" sz="2000" dirty="0">
              <a:latin typeface="Times New Roman" panose="02020603050405020304" pitchFamily="18" charset="0"/>
              <a:cs typeface="Times New Roman" panose="02020603050405020304" pitchFamily="18" charset="0"/>
            </a:endParaRPr>
          </a:p>
          <a:p>
            <a:pPr marL="0" indent="0">
              <a:buNone/>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RrYy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RrYy</a:t>
            </a:r>
            <a:endParaRPr lang="en-US" sz="2000" dirty="0">
              <a:latin typeface="Times New Roman" panose="02020603050405020304" pitchFamily="18" charset="0"/>
              <a:cs typeface="Times New Roman" panose="02020603050405020304" pitchFamily="18" charset="0"/>
            </a:endParaRPr>
          </a:p>
          <a:p>
            <a:pPr marL="0" indent="0">
              <a:buNone/>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1950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Text Box 4"/>
          <p:cNvSpPr txBox="1">
            <a:spLocks noChangeArrowheads="1"/>
          </p:cNvSpPr>
          <p:nvPr/>
        </p:nvSpPr>
        <p:spPr bwMode="auto">
          <a:xfrm>
            <a:off x="1071563" y="1066051"/>
            <a:ext cx="4876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sz="2800" b="1" dirty="0" err="1">
                <a:solidFill>
                  <a:srgbClr val="000000"/>
                </a:solidFill>
                <a:latin typeface="Times New Roman" panose="02020603050405020304" pitchFamily="18" charset="0"/>
                <a:cs typeface="Times New Roman" panose="02020603050405020304" pitchFamily="18" charset="0"/>
              </a:rPr>
              <a:t>Xét</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cơ</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thể</a:t>
            </a:r>
            <a:r>
              <a:rPr lang="en-US" altLang="en-US" sz="2800" b="1" dirty="0">
                <a:solidFill>
                  <a:srgbClr val="000000"/>
                </a:solidFill>
                <a:latin typeface="Times New Roman" panose="02020603050405020304" pitchFamily="18" charset="0"/>
                <a:cs typeface="Times New Roman" panose="02020603050405020304" pitchFamily="18" charset="0"/>
              </a:rPr>
              <a:t> F</a:t>
            </a:r>
            <a:r>
              <a:rPr lang="en-US" altLang="en-US" sz="2800" b="1" baseline="-25000" dirty="0">
                <a:solidFill>
                  <a:srgbClr val="000000"/>
                </a:solidFill>
                <a:latin typeface="Times New Roman" panose="02020603050405020304" pitchFamily="18" charset="0"/>
                <a:cs typeface="Times New Roman" panose="02020603050405020304" pitchFamily="18" charset="0"/>
              </a:rPr>
              <a:t>1</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dị</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hợp</a:t>
            </a:r>
            <a:r>
              <a:rPr lang="en-US" altLang="en-US" sz="2800" b="1" dirty="0">
                <a:solidFill>
                  <a:srgbClr val="000000"/>
                </a:solidFill>
                <a:latin typeface="Times New Roman" panose="02020603050405020304" pitchFamily="18" charset="0"/>
                <a:cs typeface="Times New Roman" panose="02020603050405020304" pitchFamily="18" charset="0"/>
              </a:rPr>
              <a:t> 2 </a:t>
            </a:r>
            <a:r>
              <a:rPr lang="en-US" altLang="en-US" sz="2800" b="1" dirty="0" err="1">
                <a:solidFill>
                  <a:srgbClr val="000000"/>
                </a:solidFill>
                <a:latin typeface="Times New Roman" panose="02020603050405020304" pitchFamily="18" charset="0"/>
                <a:cs typeface="Times New Roman" panose="02020603050405020304" pitchFamily="18" charset="0"/>
              </a:rPr>
              <a:t>cặp</a:t>
            </a:r>
            <a:r>
              <a:rPr lang="en-US" altLang="en-US" sz="2800" b="1" dirty="0">
                <a:solidFill>
                  <a:srgbClr val="000000"/>
                </a:solidFill>
                <a:latin typeface="Times New Roman" panose="02020603050405020304" pitchFamily="18" charset="0"/>
                <a:cs typeface="Times New Roman" panose="02020603050405020304" pitchFamily="18" charset="0"/>
              </a:rPr>
              <a:t> gen:</a:t>
            </a:r>
          </a:p>
        </p:txBody>
      </p:sp>
      <p:sp>
        <p:nvSpPr>
          <p:cNvPr id="33797" name="Text Box 5"/>
          <p:cNvSpPr txBox="1">
            <a:spLocks noChangeArrowheads="1"/>
          </p:cNvSpPr>
          <p:nvPr/>
        </p:nvSpPr>
        <p:spPr bwMode="auto">
          <a:xfrm>
            <a:off x="5619750" y="1095523"/>
            <a:ext cx="1676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RrYy</a:t>
            </a:r>
            <a:endParaRPr lang="en-US" altLang="en-US" sz="2800" b="1" dirty="0">
              <a:solidFill>
                <a:srgbClr val="0000CC"/>
              </a:solidFill>
              <a:latin typeface="Times New Roman" panose="02020603050405020304" pitchFamily="18" charset="0"/>
              <a:cs typeface="Times New Roman" panose="02020603050405020304" pitchFamily="18" charset="0"/>
            </a:endParaRPr>
          </a:p>
        </p:txBody>
      </p:sp>
      <p:sp>
        <p:nvSpPr>
          <p:cNvPr id="33798" name="Text Box 6"/>
          <p:cNvSpPr txBox="1">
            <a:spLocks noChangeArrowheads="1"/>
          </p:cNvSpPr>
          <p:nvPr/>
        </p:nvSpPr>
        <p:spPr bwMode="auto">
          <a:xfrm>
            <a:off x="552128" y="1679436"/>
            <a:ext cx="760127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6600CC"/>
                </a:solidFill>
                <a:latin typeface="Times New Roman" panose="02020603050405020304" pitchFamily="18" charset="0"/>
                <a:cs typeface="Times New Roman" panose="02020603050405020304" pitchFamily="18" charset="0"/>
              </a:rPr>
              <a:t>Cách</a:t>
            </a:r>
            <a:r>
              <a:rPr lang="en-US" altLang="en-US" sz="2800" b="1" i="1" dirty="0">
                <a:solidFill>
                  <a:srgbClr val="6600CC"/>
                </a:solidFill>
                <a:latin typeface="Times New Roman" panose="02020603050405020304" pitchFamily="18" charset="0"/>
                <a:cs typeface="Times New Roman" panose="02020603050405020304" pitchFamily="18" charset="0"/>
              </a:rPr>
              <a:t> </a:t>
            </a:r>
            <a:r>
              <a:rPr lang="en-US" altLang="en-US" sz="2800" b="1" i="1" dirty="0" err="1">
                <a:solidFill>
                  <a:srgbClr val="6600CC"/>
                </a:solidFill>
                <a:latin typeface="Times New Roman" panose="02020603050405020304" pitchFamily="18" charset="0"/>
                <a:cs typeface="Times New Roman" panose="02020603050405020304" pitchFamily="18" charset="0"/>
              </a:rPr>
              <a:t>tạo</a:t>
            </a:r>
            <a:r>
              <a:rPr lang="en-US" altLang="en-US" sz="2800" b="1" i="1" dirty="0">
                <a:solidFill>
                  <a:srgbClr val="6600CC"/>
                </a:solidFill>
                <a:latin typeface="Times New Roman" panose="02020603050405020304" pitchFamily="18" charset="0"/>
                <a:cs typeface="Times New Roman" panose="02020603050405020304" pitchFamily="18" charset="0"/>
              </a:rPr>
              <a:t> </a:t>
            </a:r>
            <a:r>
              <a:rPr lang="en-US" altLang="en-US" sz="2800" b="1" i="1" dirty="0" err="1">
                <a:solidFill>
                  <a:srgbClr val="6600CC"/>
                </a:solidFill>
                <a:latin typeface="Times New Roman" panose="02020603050405020304" pitchFamily="18" charset="0"/>
                <a:cs typeface="Times New Roman" panose="02020603050405020304" pitchFamily="18" charset="0"/>
              </a:rPr>
              <a:t>giao</a:t>
            </a:r>
            <a:r>
              <a:rPr lang="en-US" altLang="en-US" sz="2800" b="1" i="1" dirty="0">
                <a:solidFill>
                  <a:srgbClr val="6600CC"/>
                </a:solidFill>
                <a:latin typeface="Times New Roman" panose="02020603050405020304" pitchFamily="18" charset="0"/>
                <a:cs typeface="Times New Roman" panose="02020603050405020304" pitchFamily="18" charset="0"/>
              </a:rPr>
              <a:t> </a:t>
            </a:r>
            <a:r>
              <a:rPr lang="en-US" altLang="en-US" sz="2800" b="1" i="1" dirty="0" err="1">
                <a:solidFill>
                  <a:srgbClr val="6600CC"/>
                </a:solidFill>
                <a:latin typeface="Times New Roman" panose="02020603050405020304" pitchFamily="18" charset="0"/>
                <a:cs typeface="Times New Roman" panose="02020603050405020304" pitchFamily="18" charset="0"/>
              </a:rPr>
              <a:t>tử</a:t>
            </a:r>
            <a:r>
              <a:rPr lang="en-US" altLang="en-US" sz="2800" b="1" i="1" dirty="0">
                <a:solidFill>
                  <a:srgbClr val="6600CC"/>
                </a:solidFill>
                <a:latin typeface="Times New Roman" panose="02020603050405020304" pitchFamily="18" charset="0"/>
                <a:cs typeface="Times New Roman" panose="02020603050405020304" pitchFamily="18" charset="0"/>
              </a:rPr>
              <a:t> </a:t>
            </a:r>
            <a:r>
              <a:rPr lang="en-US" altLang="en-US" sz="2800" b="1" i="1" dirty="0" err="1">
                <a:solidFill>
                  <a:srgbClr val="6600CC"/>
                </a:solidFill>
                <a:latin typeface="Times New Roman" panose="02020603050405020304" pitchFamily="18" charset="0"/>
                <a:cs typeface="Times New Roman" panose="02020603050405020304" pitchFamily="18" charset="0"/>
              </a:rPr>
              <a:t>từ</a:t>
            </a:r>
            <a:r>
              <a:rPr lang="en-US" altLang="en-US" sz="2800" b="1" i="1" dirty="0">
                <a:solidFill>
                  <a:srgbClr val="6600CC"/>
                </a:solidFill>
                <a:latin typeface="Times New Roman" panose="02020603050405020304" pitchFamily="18" charset="0"/>
                <a:cs typeface="Times New Roman" panose="02020603050405020304" pitchFamily="18" charset="0"/>
              </a:rPr>
              <a:t> </a:t>
            </a:r>
            <a:r>
              <a:rPr lang="en-US" altLang="en-US" sz="2800" b="1" i="1" dirty="0" err="1">
                <a:solidFill>
                  <a:srgbClr val="6600CC"/>
                </a:solidFill>
                <a:latin typeface="Times New Roman" panose="02020603050405020304" pitchFamily="18" charset="0"/>
                <a:cs typeface="Times New Roman" panose="02020603050405020304" pitchFamily="18" charset="0"/>
              </a:rPr>
              <a:t>cơ</a:t>
            </a:r>
            <a:r>
              <a:rPr lang="en-US" altLang="en-US" sz="2800" b="1" i="1" dirty="0">
                <a:solidFill>
                  <a:srgbClr val="6600CC"/>
                </a:solidFill>
                <a:latin typeface="Times New Roman" panose="02020603050405020304" pitchFamily="18" charset="0"/>
                <a:cs typeface="Times New Roman" panose="02020603050405020304" pitchFamily="18" charset="0"/>
              </a:rPr>
              <a:t> </a:t>
            </a:r>
            <a:r>
              <a:rPr lang="en-US" altLang="en-US" sz="2800" b="1" i="1" dirty="0" err="1">
                <a:solidFill>
                  <a:srgbClr val="6600CC"/>
                </a:solidFill>
                <a:latin typeface="Times New Roman" panose="02020603050405020304" pitchFamily="18" charset="0"/>
                <a:cs typeface="Times New Roman" panose="02020603050405020304" pitchFamily="18" charset="0"/>
              </a:rPr>
              <a:t>thể</a:t>
            </a:r>
            <a:r>
              <a:rPr lang="en-US" altLang="en-US" sz="2800" b="1" i="1" dirty="0">
                <a:solidFill>
                  <a:srgbClr val="6600CC"/>
                </a:solidFill>
                <a:latin typeface="Times New Roman" panose="02020603050405020304" pitchFamily="18" charset="0"/>
                <a:cs typeface="Times New Roman" panose="02020603050405020304" pitchFamily="18" charset="0"/>
              </a:rPr>
              <a:t> </a:t>
            </a:r>
            <a:r>
              <a:rPr lang="en-US" altLang="en-US" sz="2800" b="1" i="1" dirty="0" err="1">
                <a:solidFill>
                  <a:srgbClr val="6600CC"/>
                </a:solidFill>
                <a:latin typeface="Times New Roman" panose="02020603050405020304" pitchFamily="18" charset="0"/>
                <a:cs typeface="Times New Roman" panose="02020603050405020304" pitchFamily="18" charset="0"/>
              </a:rPr>
              <a:t>dị</a:t>
            </a:r>
            <a:r>
              <a:rPr lang="en-US" altLang="en-US" sz="2800" b="1" i="1" dirty="0">
                <a:solidFill>
                  <a:srgbClr val="6600CC"/>
                </a:solidFill>
                <a:latin typeface="Times New Roman" panose="02020603050405020304" pitchFamily="18" charset="0"/>
                <a:cs typeface="Times New Roman" panose="02020603050405020304" pitchFamily="18" charset="0"/>
              </a:rPr>
              <a:t> </a:t>
            </a:r>
            <a:r>
              <a:rPr lang="en-US" altLang="en-US" sz="2800" b="1" i="1" dirty="0" err="1">
                <a:solidFill>
                  <a:srgbClr val="6600CC"/>
                </a:solidFill>
                <a:latin typeface="Times New Roman" panose="02020603050405020304" pitchFamily="18" charset="0"/>
                <a:cs typeface="Times New Roman" panose="02020603050405020304" pitchFamily="18" charset="0"/>
              </a:rPr>
              <a:t>hợp</a:t>
            </a:r>
            <a:r>
              <a:rPr lang="en-US" altLang="en-US" sz="2800" b="1" i="1" dirty="0">
                <a:solidFill>
                  <a:srgbClr val="6600CC"/>
                </a:solidFill>
                <a:latin typeface="Times New Roman" panose="02020603050405020304" pitchFamily="18" charset="0"/>
                <a:cs typeface="Times New Roman" panose="02020603050405020304" pitchFamily="18" charset="0"/>
              </a:rPr>
              <a:t> 2 </a:t>
            </a:r>
            <a:r>
              <a:rPr lang="en-US" altLang="en-US" sz="2800" b="1" i="1" dirty="0" err="1">
                <a:solidFill>
                  <a:srgbClr val="6600CC"/>
                </a:solidFill>
                <a:latin typeface="Times New Roman" panose="02020603050405020304" pitchFamily="18" charset="0"/>
                <a:cs typeface="Times New Roman" panose="02020603050405020304" pitchFamily="18" charset="0"/>
              </a:rPr>
              <a:t>cặp</a:t>
            </a:r>
            <a:r>
              <a:rPr lang="en-US" altLang="en-US" sz="2800" b="1" i="1" dirty="0">
                <a:solidFill>
                  <a:srgbClr val="6600CC"/>
                </a:solidFill>
                <a:latin typeface="Times New Roman" panose="02020603050405020304" pitchFamily="18" charset="0"/>
                <a:cs typeface="Times New Roman" panose="02020603050405020304" pitchFamily="18" charset="0"/>
              </a:rPr>
              <a:t> gen:</a:t>
            </a:r>
          </a:p>
        </p:txBody>
      </p:sp>
      <p:sp>
        <p:nvSpPr>
          <p:cNvPr id="33799" name="Text Box 7"/>
          <p:cNvSpPr txBox="1">
            <a:spLocks noChangeArrowheads="1"/>
          </p:cNvSpPr>
          <p:nvPr/>
        </p:nvSpPr>
        <p:spPr bwMode="auto">
          <a:xfrm>
            <a:off x="1409700" y="3559969"/>
            <a:ext cx="167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sz="2800" b="1" dirty="0" err="1">
                <a:solidFill>
                  <a:srgbClr val="FF0000"/>
                </a:solidFill>
                <a:latin typeface="Times New Roman" panose="02020603050405020304" pitchFamily="18" charset="0"/>
                <a:cs typeface="Times New Roman" panose="02020603050405020304" pitchFamily="18" charset="0"/>
              </a:rPr>
              <a:t>R</a:t>
            </a:r>
            <a:r>
              <a:rPr lang="en-US" altLang="en-US" sz="2800" b="1" dirty="0" err="1">
                <a:solidFill>
                  <a:srgbClr val="000099"/>
                </a:solidFill>
                <a:latin typeface="Times New Roman" panose="02020603050405020304" pitchFamily="18" charset="0"/>
                <a:cs typeface="Times New Roman" panose="02020603050405020304" pitchFamily="18" charset="0"/>
              </a:rPr>
              <a:t>r</a:t>
            </a:r>
            <a:r>
              <a:rPr lang="en-US" altLang="en-US" sz="2800" b="1" dirty="0" err="1">
                <a:solidFill>
                  <a:srgbClr val="FF0000"/>
                </a:solidFill>
                <a:latin typeface="Times New Roman" panose="02020603050405020304" pitchFamily="18" charset="0"/>
                <a:cs typeface="Times New Roman" panose="02020603050405020304" pitchFamily="18" charset="0"/>
              </a:rPr>
              <a:t>Y</a:t>
            </a:r>
            <a:r>
              <a:rPr lang="en-US" altLang="en-US" sz="2800" b="1" dirty="0" err="1">
                <a:solidFill>
                  <a:srgbClr val="000099"/>
                </a:solidFill>
                <a:latin typeface="Times New Roman" panose="02020603050405020304" pitchFamily="18" charset="0"/>
                <a:cs typeface="Times New Roman" panose="02020603050405020304" pitchFamily="18" charset="0"/>
              </a:rPr>
              <a:t>y</a:t>
            </a:r>
            <a:endParaRPr lang="en-US" altLang="en-US" sz="2800" b="1" dirty="0">
              <a:solidFill>
                <a:srgbClr val="000099"/>
              </a:solidFill>
              <a:latin typeface="Times New Roman" panose="02020603050405020304" pitchFamily="18" charset="0"/>
              <a:cs typeface="Times New Roman" panose="02020603050405020304" pitchFamily="18" charset="0"/>
            </a:endParaRPr>
          </a:p>
        </p:txBody>
      </p:sp>
      <p:sp>
        <p:nvSpPr>
          <p:cNvPr id="33800" name="Line 8"/>
          <p:cNvSpPr>
            <a:spLocks noChangeShapeType="1"/>
          </p:cNvSpPr>
          <p:nvPr/>
        </p:nvSpPr>
        <p:spPr bwMode="auto">
          <a:xfrm flipV="1">
            <a:off x="2438400" y="3276600"/>
            <a:ext cx="6858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a:solidFill>
                <a:srgbClr val="000000"/>
              </a:solidFill>
              <a:latin typeface="Arial" panose="020B0604020202020204" pitchFamily="34" charset="0"/>
              <a:cs typeface="Arial" panose="020B0604020202020204" pitchFamily="34" charset="0"/>
            </a:endParaRPr>
          </a:p>
        </p:txBody>
      </p:sp>
      <p:sp>
        <p:nvSpPr>
          <p:cNvPr id="33801" name="Line 9"/>
          <p:cNvSpPr>
            <a:spLocks noChangeShapeType="1"/>
          </p:cNvSpPr>
          <p:nvPr/>
        </p:nvSpPr>
        <p:spPr bwMode="auto">
          <a:xfrm>
            <a:off x="2438400" y="3962400"/>
            <a:ext cx="7620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a:solidFill>
                <a:srgbClr val="000000"/>
              </a:solidFill>
              <a:latin typeface="Arial" panose="020B0604020202020204" pitchFamily="34" charset="0"/>
              <a:cs typeface="Arial" panose="020B0604020202020204" pitchFamily="34" charset="0"/>
            </a:endParaRPr>
          </a:p>
        </p:txBody>
      </p:sp>
      <p:sp>
        <p:nvSpPr>
          <p:cNvPr id="33802" name="Text Box 10"/>
          <p:cNvSpPr txBox="1">
            <a:spLocks noChangeArrowheads="1"/>
          </p:cNvSpPr>
          <p:nvPr/>
        </p:nvSpPr>
        <p:spPr bwMode="auto">
          <a:xfrm>
            <a:off x="3205163" y="2895600"/>
            <a:ext cx="609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sz="2800" b="1" dirty="0">
                <a:solidFill>
                  <a:srgbClr val="FF3300"/>
                </a:solidFill>
                <a:latin typeface="Times New Roman" panose="02020603050405020304" pitchFamily="18" charset="0"/>
                <a:cs typeface="Times New Roman" panose="02020603050405020304" pitchFamily="18" charset="0"/>
              </a:rPr>
              <a:t>R</a:t>
            </a:r>
          </a:p>
        </p:txBody>
      </p:sp>
      <p:sp>
        <p:nvSpPr>
          <p:cNvPr id="33803" name="Text Box 11"/>
          <p:cNvSpPr txBox="1">
            <a:spLocks noChangeArrowheads="1"/>
          </p:cNvSpPr>
          <p:nvPr/>
        </p:nvSpPr>
        <p:spPr bwMode="auto">
          <a:xfrm>
            <a:off x="3276600" y="4114800"/>
            <a:ext cx="533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sz="2800" b="1" dirty="0">
                <a:solidFill>
                  <a:srgbClr val="0000CC"/>
                </a:solidFill>
                <a:latin typeface="Times New Roman" panose="02020603050405020304" pitchFamily="18" charset="0"/>
                <a:cs typeface="Times New Roman" panose="02020603050405020304" pitchFamily="18" charset="0"/>
              </a:rPr>
              <a:t>r</a:t>
            </a:r>
          </a:p>
        </p:txBody>
      </p:sp>
      <p:sp>
        <p:nvSpPr>
          <p:cNvPr id="33805" name="Line 13"/>
          <p:cNvSpPr>
            <a:spLocks noChangeShapeType="1"/>
          </p:cNvSpPr>
          <p:nvPr/>
        </p:nvSpPr>
        <p:spPr bwMode="auto">
          <a:xfrm flipV="1">
            <a:off x="3581400" y="2906973"/>
            <a:ext cx="6858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a:solidFill>
                <a:srgbClr val="000000"/>
              </a:solidFill>
              <a:latin typeface="Arial" panose="020B0604020202020204" pitchFamily="34" charset="0"/>
              <a:cs typeface="Arial" panose="020B0604020202020204" pitchFamily="34" charset="0"/>
            </a:endParaRPr>
          </a:p>
        </p:txBody>
      </p:sp>
      <p:sp>
        <p:nvSpPr>
          <p:cNvPr id="33806" name="Line 14"/>
          <p:cNvSpPr>
            <a:spLocks noChangeShapeType="1"/>
          </p:cNvSpPr>
          <p:nvPr/>
        </p:nvSpPr>
        <p:spPr bwMode="auto">
          <a:xfrm>
            <a:off x="3581400" y="3245110"/>
            <a:ext cx="7620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a:solidFill>
                <a:srgbClr val="000000"/>
              </a:solidFill>
              <a:latin typeface="Arial" panose="020B0604020202020204" pitchFamily="34" charset="0"/>
              <a:cs typeface="Arial" panose="020B0604020202020204" pitchFamily="34" charset="0"/>
            </a:endParaRPr>
          </a:p>
        </p:txBody>
      </p:sp>
      <p:sp>
        <p:nvSpPr>
          <p:cNvPr id="33807" name="Line 15"/>
          <p:cNvSpPr>
            <a:spLocks noChangeShapeType="1"/>
          </p:cNvSpPr>
          <p:nvPr/>
        </p:nvSpPr>
        <p:spPr bwMode="auto">
          <a:xfrm flipV="1">
            <a:off x="3657600" y="4038600"/>
            <a:ext cx="7620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a:solidFill>
                <a:srgbClr val="000000"/>
              </a:solidFill>
              <a:latin typeface="Arial" panose="020B0604020202020204" pitchFamily="34" charset="0"/>
              <a:cs typeface="Arial" panose="020B0604020202020204" pitchFamily="34" charset="0"/>
            </a:endParaRPr>
          </a:p>
        </p:txBody>
      </p:sp>
      <p:sp>
        <p:nvSpPr>
          <p:cNvPr id="33808" name="Line 16"/>
          <p:cNvSpPr>
            <a:spLocks noChangeShapeType="1"/>
          </p:cNvSpPr>
          <p:nvPr/>
        </p:nvSpPr>
        <p:spPr bwMode="auto">
          <a:xfrm>
            <a:off x="3657600" y="4572000"/>
            <a:ext cx="5334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a:solidFill>
                <a:srgbClr val="000000"/>
              </a:solidFill>
              <a:latin typeface="Arial" panose="020B0604020202020204" pitchFamily="34" charset="0"/>
              <a:cs typeface="Arial" panose="020B0604020202020204" pitchFamily="34" charset="0"/>
            </a:endParaRPr>
          </a:p>
        </p:txBody>
      </p:sp>
      <p:sp>
        <p:nvSpPr>
          <p:cNvPr id="33809" name="Text Box 17"/>
          <p:cNvSpPr txBox="1">
            <a:spLocks noChangeArrowheads="1"/>
          </p:cNvSpPr>
          <p:nvPr/>
        </p:nvSpPr>
        <p:spPr bwMode="auto">
          <a:xfrm>
            <a:off x="4348163" y="2578360"/>
            <a:ext cx="457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sz="2800" b="1" dirty="0">
                <a:solidFill>
                  <a:srgbClr val="FF3300"/>
                </a:solidFill>
                <a:latin typeface="Times New Roman" panose="02020603050405020304" pitchFamily="18" charset="0"/>
                <a:cs typeface="Times New Roman" panose="02020603050405020304" pitchFamily="18" charset="0"/>
              </a:rPr>
              <a:t>Y</a:t>
            </a:r>
          </a:p>
        </p:txBody>
      </p:sp>
      <p:sp>
        <p:nvSpPr>
          <p:cNvPr id="33810" name="Text Box 18"/>
          <p:cNvSpPr txBox="1">
            <a:spLocks noChangeArrowheads="1"/>
          </p:cNvSpPr>
          <p:nvPr/>
        </p:nvSpPr>
        <p:spPr bwMode="auto">
          <a:xfrm>
            <a:off x="4343400" y="3345123"/>
            <a:ext cx="685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sz="2800" b="1" dirty="0">
                <a:solidFill>
                  <a:srgbClr val="0000CC"/>
                </a:solidFill>
                <a:latin typeface="Times New Roman" panose="02020603050405020304" pitchFamily="18" charset="0"/>
                <a:cs typeface="Times New Roman" panose="02020603050405020304" pitchFamily="18" charset="0"/>
              </a:rPr>
              <a:t>y</a:t>
            </a:r>
          </a:p>
        </p:txBody>
      </p:sp>
      <p:sp>
        <p:nvSpPr>
          <p:cNvPr id="33811" name="Text Box 19"/>
          <p:cNvSpPr txBox="1">
            <a:spLocks noChangeArrowheads="1"/>
          </p:cNvSpPr>
          <p:nvPr/>
        </p:nvSpPr>
        <p:spPr bwMode="auto">
          <a:xfrm>
            <a:off x="4267200" y="3810000"/>
            <a:ext cx="685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dirty="0">
                <a:solidFill>
                  <a:srgbClr val="000000"/>
                </a:solidFill>
              </a:rPr>
              <a:t> </a:t>
            </a:r>
            <a:r>
              <a:rPr lang="en-US" altLang="en-US" sz="2800" b="1" dirty="0">
                <a:solidFill>
                  <a:srgbClr val="FF3300"/>
                </a:solidFill>
                <a:latin typeface="Times New Roman" panose="02020603050405020304" pitchFamily="18" charset="0"/>
                <a:cs typeface="Times New Roman" panose="02020603050405020304" pitchFamily="18" charset="0"/>
              </a:rPr>
              <a:t>Y</a:t>
            </a:r>
          </a:p>
        </p:txBody>
      </p:sp>
      <p:sp>
        <p:nvSpPr>
          <p:cNvPr id="33813" name="Text Box 21"/>
          <p:cNvSpPr txBox="1">
            <a:spLocks noChangeArrowheads="1"/>
          </p:cNvSpPr>
          <p:nvPr/>
        </p:nvSpPr>
        <p:spPr bwMode="auto">
          <a:xfrm>
            <a:off x="4267200" y="4724400"/>
            <a:ext cx="762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dirty="0">
                <a:solidFill>
                  <a:srgbClr val="000000"/>
                </a:solidFill>
              </a:rPr>
              <a:t> </a:t>
            </a:r>
            <a:r>
              <a:rPr lang="en-US" altLang="en-US" sz="2800" b="1" dirty="0">
                <a:solidFill>
                  <a:srgbClr val="0000CC"/>
                </a:solidFill>
                <a:latin typeface="Times New Roman" panose="02020603050405020304" pitchFamily="18" charset="0"/>
                <a:cs typeface="Times New Roman" panose="02020603050405020304" pitchFamily="18" charset="0"/>
              </a:rPr>
              <a:t>y</a:t>
            </a:r>
          </a:p>
        </p:txBody>
      </p:sp>
      <p:sp>
        <p:nvSpPr>
          <p:cNvPr id="33814" name="AutoShape 22"/>
          <p:cNvSpPr>
            <a:spLocks/>
          </p:cNvSpPr>
          <p:nvPr/>
        </p:nvSpPr>
        <p:spPr bwMode="auto">
          <a:xfrm>
            <a:off x="4724400" y="2667000"/>
            <a:ext cx="381000" cy="2743200"/>
          </a:xfrm>
          <a:prstGeom prst="rightBrace">
            <a:avLst>
              <a:gd name="adj1" fmla="val 60000"/>
              <a:gd name="adj2" fmla="val 50000"/>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endParaRPr lang="en-US" altLang="en-US">
              <a:solidFill>
                <a:srgbClr val="000000"/>
              </a:solidFill>
            </a:endParaRPr>
          </a:p>
        </p:txBody>
      </p:sp>
      <p:sp>
        <p:nvSpPr>
          <p:cNvPr id="33815" name="Line 23"/>
          <p:cNvSpPr>
            <a:spLocks noChangeShapeType="1"/>
          </p:cNvSpPr>
          <p:nvPr/>
        </p:nvSpPr>
        <p:spPr bwMode="auto">
          <a:xfrm>
            <a:off x="5314950" y="3938588"/>
            <a:ext cx="609600" cy="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a:solidFill>
                <a:srgbClr val="000000"/>
              </a:solidFill>
              <a:latin typeface="Arial" panose="020B0604020202020204" pitchFamily="34" charset="0"/>
              <a:cs typeface="Arial" panose="020B0604020202020204" pitchFamily="34" charset="0"/>
            </a:endParaRPr>
          </a:p>
        </p:txBody>
      </p:sp>
      <p:sp>
        <p:nvSpPr>
          <p:cNvPr id="33816" name="Text Box 24"/>
          <p:cNvSpPr txBox="1">
            <a:spLocks noChangeArrowheads="1"/>
          </p:cNvSpPr>
          <p:nvPr/>
        </p:nvSpPr>
        <p:spPr bwMode="auto">
          <a:xfrm>
            <a:off x="5924550" y="2382054"/>
            <a:ext cx="11430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sz="2800" b="1" i="1" dirty="0">
                <a:solidFill>
                  <a:srgbClr val="6600CC"/>
                </a:solidFill>
                <a:latin typeface="Times New Roman" panose="02020603050405020304" pitchFamily="18" charset="0"/>
                <a:cs typeface="Times New Roman" panose="02020603050405020304" pitchFamily="18" charset="0"/>
              </a:rPr>
              <a:t>4 </a:t>
            </a:r>
            <a:r>
              <a:rPr lang="en-US" altLang="en-US" sz="2800" b="1" i="1" dirty="0" err="1">
                <a:solidFill>
                  <a:srgbClr val="6600CC"/>
                </a:solidFill>
                <a:latin typeface="Times New Roman" panose="02020603050405020304" pitchFamily="18" charset="0"/>
                <a:cs typeface="Times New Roman" panose="02020603050405020304" pitchFamily="18" charset="0"/>
              </a:rPr>
              <a:t>loại</a:t>
            </a:r>
            <a:r>
              <a:rPr lang="en-US" altLang="en-US" sz="2800" b="1" i="1" dirty="0">
                <a:solidFill>
                  <a:srgbClr val="6600CC"/>
                </a:solidFill>
                <a:latin typeface="Times New Roman" panose="02020603050405020304" pitchFamily="18" charset="0"/>
                <a:cs typeface="Times New Roman" panose="02020603050405020304" pitchFamily="18" charset="0"/>
              </a:rPr>
              <a:t> </a:t>
            </a:r>
            <a:r>
              <a:rPr lang="en-US" altLang="en-US" sz="2800" b="1" i="1" dirty="0" err="1">
                <a:solidFill>
                  <a:srgbClr val="6600CC"/>
                </a:solidFill>
                <a:latin typeface="Times New Roman" panose="02020603050405020304" pitchFamily="18" charset="0"/>
                <a:cs typeface="Times New Roman" panose="02020603050405020304" pitchFamily="18" charset="0"/>
              </a:rPr>
              <a:t>giao</a:t>
            </a:r>
            <a:r>
              <a:rPr lang="en-US" altLang="en-US" sz="2800" b="1" i="1" dirty="0">
                <a:solidFill>
                  <a:srgbClr val="6600CC"/>
                </a:solidFill>
                <a:latin typeface="Times New Roman" panose="02020603050405020304" pitchFamily="18" charset="0"/>
                <a:cs typeface="Times New Roman" panose="02020603050405020304" pitchFamily="18" charset="0"/>
              </a:rPr>
              <a:t> </a:t>
            </a:r>
            <a:r>
              <a:rPr lang="en-US" altLang="en-US" sz="2800" b="1" i="1" dirty="0" err="1">
                <a:solidFill>
                  <a:srgbClr val="6600CC"/>
                </a:solidFill>
                <a:latin typeface="Times New Roman" panose="02020603050405020304" pitchFamily="18" charset="0"/>
                <a:cs typeface="Times New Roman" panose="02020603050405020304" pitchFamily="18" charset="0"/>
              </a:rPr>
              <a:t>tử</a:t>
            </a:r>
            <a:r>
              <a:rPr lang="en-US" altLang="en-US" sz="2800" b="1" i="1" dirty="0">
                <a:solidFill>
                  <a:srgbClr val="6600CC"/>
                </a:solidFill>
                <a:latin typeface="Times New Roman" panose="02020603050405020304" pitchFamily="18" charset="0"/>
                <a:cs typeface="Times New Roman" panose="02020603050405020304" pitchFamily="18" charset="0"/>
              </a:rPr>
              <a:t> </a:t>
            </a:r>
            <a:r>
              <a:rPr lang="en-US" altLang="en-US" sz="2800" b="1" i="1" dirty="0" err="1">
                <a:solidFill>
                  <a:srgbClr val="6600CC"/>
                </a:solidFill>
                <a:latin typeface="Times New Roman" panose="02020603050405020304" pitchFamily="18" charset="0"/>
                <a:cs typeface="Times New Roman" panose="02020603050405020304" pitchFamily="18" charset="0"/>
              </a:rPr>
              <a:t>tạo</a:t>
            </a:r>
            <a:r>
              <a:rPr lang="en-US" altLang="en-US" sz="2800" b="1" i="1" dirty="0">
                <a:solidFill>
                  <a:srgbClr val="6600CC"/>
                </a:solidFill>
                <a:latin typeface="Times New Roman" panose="02020603050405020304" pitchFamily="18" charset="0"/>
                <a:cs typeface="Times New Roman" panose="02020603050405020304" pitchFamily="18" charset="0"/>
              </a:rPr>
              <a:t> </a:t>
            </a:r>
            <a:r>
              <a:rPr lang="en-US" altLang="en-US" sz="2800" b="1" i="1" dirty="0" err="1">
                <a:solidFill>
                  <a:srgbClr val="6600CC"/>
                </a:solidFill>
                <a:latin typeface="Times New Roman" panose="02020603050405020304" pitchFamily="18" charset="0"/>
                <a:cs typeface="Times New Roman" panose="02020603050405020304" pitchFamily="18" charset="0"/>
              </a:rPr>
              <a:t>thành</a:t>
            </a:r>
            <a:r>
              <a:rPr lang="en-US" altLang="en-US" sz="2800" b="1" i="1" dirty="0">
                <a:solidFill>
                  <a:srgbClr val="6600CC"/>
                </a:solidFill>
                <a:latin typeface="Times New Roman" panose="02020603050405020304" pitchFamily="18" charset="0"/>
                <a:cs typeface="Times New Roman" panose="02020603050405020304" pitchFamily="18" charset="0"/>
              </a:rPr>
              <a:t> </a:t>
            </a:r>
            <a:r>
              <a:rPr lang="en-US" altLang="en-US" sz="2800" b="1" i="1" dirty="0" err="1">
                <a:solidFill>
                  <a:srgbClr val="6600CC"/>
                </a:solidFill>
                <a:latin typeface="Times New Roman" panose="02020603050405020304" pitchFamily="18" charset="0"/>
                <a:cs typeface="Times New Roman" panose="02020603050405020304" pitchFamily="18" charset="0"/>
              </a:rPr>
              <a:t>với</a:t>
            </a:r>
            <a:r>
              <a:rPr lang="en-US" altLang="en-US" sz="2800" b="1" i="1" dirty="0">
                <a:solidFill>
                  <a:srgbClr val="6600CC"/>
                </a:solidFill>
                <a:latin typeface="Times New Roman" panose="02020603050405020304" pitchFamily="18" charset="0"/>
                <a:cs typeface="Times New Roman" panose="02020603050405020304" pitchFamily="18" charset="0"/>
              </a:rPr>
              <a:t> </a:t>
            </a:r>
            <a:r>
              <a:rPr lang="en-US" altLang="en-US" sz="2800" b="1" i="1" dirty="0" err="1">
                <a:solidFill>
                  <a:srgbClr val="6600CC"/>
                </a:solidFill>
                <a:latin typeface="Times New Roman" panose="02020603050405020304" pitchFamily="18" charset="0"/>
                <a:cs typeface="Times New Roman" panose="02020603050405020304" pitchFamily="18" charset="0"/>
              </a:rPr>
              <a:t>tỉ</a:t>
            </a:r>
            <a:r>
              <a:rPr lang="en-US" altLang="en-US" sz="2800" b="1" i="1" dirty="0">
                <a:solidFill>
                  <a:srgbClr val="6600CC"/>
                </a:solidFill>
                <a:latin typeface="Times New Roman" panose="02020603050405020304" pitchFamily="18" charset="0"/>
                <a:cs typeface="Times New Roman" panose="02020603050405020304" pitchFamily="18" charset="0"/>
              </a:rPr>
              <a:t> </a:t>
            </a:r>
            <a:r>
              <a:rPr lang="en-US" altLang="en-US" sz="2800" b="1" i="1" dirty="0" err="1">
                <a:solidFill>
                  <a:srgbClr val="6600CC"/>
                </a:solidFill>
                <a:latin typeface="Times New Roman" panose="02020603050405020304" pitchFamily="18" charset="0"/>
                <a:cs typeface="Times New Roman" panose="02020603050405020304" pitchFamily="18" charset="0"/>
              </a:rPr>
              <a:t>lệ</a:t>
            </a:r>
            <a:r>
              <a:rPr lang="en-US" altLang="en-US" sz="2800" b="1" i="1" dirty="0">
                <a:solidFill>
                  <a:srgbClr val="6600CC"/>
                </a:solidFill>
                <a:latin typeface="Times New Roman" panose="02020603050405020304" pitchFamily="18" charset="0"/>
                <a:cs typeface="Times New Roman" panose="02020603050405020304" pitchFamily="18" charset="0"/>
              </a:rPr>
              <a:t> </a:t>
            </a:r>
            <a:r>
              <a:rPr lang="en-US" altLang="en-US" sz="2800" b="1" i="1" dirty="0" err="1">
                <a:solidFill>
                  <a:srgbClr val="6600CC"/>
                </a:solidFill>
                <a:latin typeface="Times New Roman" panose="02020603050405020304" pitchFamily="18" charset="0"/>
                <a:cs typeface="Times New Roman" panose="02020603050405020304" pitchFamily="18" charset="0"/>
              </a:rPr>
              <a:t>mỗi</a:t>
            </a:r>
            <a:r>
              <a:rPr lang="en-US" altLang="en-US" sz="2800" b="1" i="1" dirty="0">
                <a:solidFill>
                  <a:srgbClr val="6600CC"/>
                </a:solidFill>
                <a:latin typeface="Times New Roman" panose="02020603050405020304" pitchFamily="18" charset="0"/>
                <a:cs typeface="Times New Roman" panose="02020603050405020304" pitchFamily="18" charset="0"/>
              </a:rPr>
              <a:t> </a:t>
            </a:r>
            <a:r>
              <a:rPr lang="en-US" altLang="en-US" sz="2800" b="1" i="1" dirty="0" err="1">
                <a:solidFill>
                  <a:srgbClr val="6600CC"/>
                </a:solidFill>
                <a:latin typeface="Times New Roman" panose="02020603050405020304" pitchFamily="18" charset="0"/>
                <a:cs typeface="Times New Roman" panose="02020603050405020304" pitchFamily="18" charset="0"/>
              </a:rPr>
              <a:t>loại</a:t>
            </a:r>
            <a:r>
              <a:rPr lang="en-US" altLang="en-US" sz="2800" b="1" i="1" dirty="0">
                <a:solidFill>
                  <a:srgbClr val="6600CC"/>
                </a:solidFill>
                <a:latin typeface="Times New Roman" panose="02020603050405020304" pitchFamily="18" charset="0"/>
                <a:cs typeface="Times New Roman" panose="02020603050405020304" pitchFamily="18" charset="0"/>
              </a:rPr>
              <a:t> </a:t>
            </a:r>
            <a:r>
              <a:rPr lang="en-US" altLang="en-US" sz="2800" b="1" i="1" dirty="0" err="1">
                <a:solidFill>
                  <a:srgbClr val="6600CC"/>
                </a:solidFill>
                <a:latin typeface="Times New Roman" panose="02020603050405020304" pitchFamily="18" charset="0"/>
                <a:cs typeface="Times New Roman" panose="02020603050405020304" pitchFamily="18" charset="0"/>
              </a:rPr>
              <a:t>chiếm</a:t>
            </a:r>
            <a:r>
              <a:rPr lang="en-US" altLang="en-US" sz="2800" b="1" i="1" dirty="0">
                <a:solidFill>
                  <a:srgbClr val="6600CC"/>
                </a:solidFill>
                <a:latin typeface="Times New Roman" panose="02020603050405020304" pitchFamily="18" charset="0"/>
                <a:cs typeface="Times New Roman" panose="02020603050405020304" pitchFamily="18" charset="0"/>
              </a:rPr>
              <a:t> 1/4 </a:t>
            </a:r>
          </a:p>
        </p:txBody>
      </p:sp>
      <p:sp>
        <p:nvSpPr>
          <p:cNvPr id="33817" name="AutoShape 25"/>
          <p:cNvSpPr>
            <a:spLocks/>
          </p:cNvSpPr>
          <p:nvPr/>
        </p:nvSpPr>
        <p:spPr bwMode="auto">
          <a:xfrm>
            <a:off x="7162800" y="2614613"/>
            <a:ext cx="381000" cy="2667000"/>
          </a:xfrm>
          <a:prstGeom prst="leftBrace">
            <a:avLst>
              <a:gd name="adj1" fmla="val 58333"/>
              <a:gd name="adj2" fmla="val 50000"/>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endParaRPr lang="en-US" altLang="en-US">
              <a:solidFill>
                <a:srgbClr val="000000"/>
              </a:solidFill>
            </a:endParaRPr>
          </a:p>
        </p:txBody>
      </p:sp>
      <p:sp>
        <p:nvSpPr>
          <p:cNvPr id="33818" name="Text Box 26"/>
          <p:cNvSpPr txBox="1">
            <a:spLocks noChangeArrowheads="1"/>
          </p:cNvSpPr>
          <p:nvPr/>
        </p:nvSpPr>
        <p:spPr bwMode="auto">
          <a:xfrm>
            <a:off x="7772400" y="2514600"/>
            <a:ext cx="137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sz="2800" b="1" dirty="0">
                <a:solidFill>
                  <a:srgbClr val="FF3300"/>
                </a:solidFill>
                <a:latin typeface="Times New Roman" panose="02020603050405020304" pitchFamily="18" charset="0"/>
                <a:cs typeface="Times New Roman" panose="02020603050405020304" pitchFamily="18" charset="0"/>
              </a:rPr>
              <a:t>¼ RY</a:t>
            </a:r>
          </a:p>
        </p:txBody>
      </p:sp>
      <p:sp>
        <p:nvSpPr>
          <p:cNvPr id="33819" name="Text Box 27"/>
          <p:cNvSpPr txBox="1">
            <a:spLocks noChangeArrowheads="1"/>
          </p:cNvSpPr>
          <p:nvPr/>
        </p:nvSpPr>
        <p:spPr bwMode="auto">
          <a:xfrm>
            <a:off x="7772400" y="3300413"/>
            <a:ext cx="104807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sz="2800" b="1" dirty="0">
                <a:solidFill>
                  <a:srgbClr val="FF3300"/>
                </a:solidFill>
                <a:latin typeface="Times New Roman" panose="02020603050405020304" pitchFamily="18" charset="0"/>
                <a:cs typeface="Times New Roman" panose="02020603050405020304" pitchFamily="18" charset="0"/>
              </a:rPr>
              <a:t>¼ R</a:t>
            </a:r>
            <a:r>
              <a:rPr lang="en-US" altLang="en-US" sz="2800" b="1" dirty="0">
                <a:solidFill>
                  <a:srgbClr val="000099"/>
                </a:solidFill>
                <a:latin typeface="Times New Roman" panose="02020603050405020304" pitchFamily="18" charset="0"/>
                <a:cs typeface="Times New Roman" panose="02020603050405020304" pitchFamily="18" charset="0"/>
              </a:rPr>
              <a:t>y</a:t>
            </a:r>
          </a:p>
        </p:txBody>
      </p:sp>
      <p:sp>
        <p:nvSpPr>
          <p:cNvPr id="33820" name="Text Box 28"/>
          <p:cNvSpPr txBox="1">
            <a:spLocks noChangeArrowheads="1"/>
          </p:cNvSpPr>
          <p:nvPr/>
        </p:nvSpPr>
        <p:spPr bwMode="auto">
          <a:xfrm>
            <a:off x="7658100" y="4044018"/>
            <a:ext cx="116237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dirty="0">
                <a:solidFill>
                  <a:srgbClr val="000000"/>
                </a:solidFill>
              </a:rPr>
              <a:t> </a:t>
            </a:r>
            <a:r>
              <a:rPr lang="en-US" altLang="en-US" sz="2400" b="1" dirty="0">
                <a:solidFill>
                  <a:srgbClr val="000000"/>
                </a:solidFill>
              </a:rPr>
              <a:t> ¼ </a:t>
            </a:r>
            <a:r>
              <a:rPr lang="en-US" altLang="en-US" sz="2800" b="1" dirty="0" err="1">
                <a:solidFill>
                  <a:srgbClr val="0000CC"/>
                </a:solidFill>
                <a:latin typeface="Times New Roman" panose="02020603050405020304" pitchFamily="18" charset="0"/>
                <a:cs typeface="Times New Roman" panose="02020603050405020304" pitchFamily="18" charset="0"/>
              </a:rPr>
              <a:t>r</a:t>
            </a:r>
            <a:r>
              <a:rPr lang="en-US" altLang="en-US" sz="2800" b="1" dirty="0" err="1">
                <a:solidFill>
                  <a:srgbClr val="FF3300"/>
                </a:solidFill>
                <a:latin typeface="Times New Roman" panose="02020603050405020304" pitchFamily="18" charset="0"/>
                <a:cs typeface="Times New Roman" panose="02020603050405020304" pitchFamily="18" charset="0"/>
              </a:rPr>
              <a:t>Y</a:t>
            </a:r>
            <a:endParaRPr lang="en-US" altLang="en-US" sz="2800" b="1" dirty="0">
              <a:solidFill>
                <a:srgbClr val="FF3300"/>
              </a:solidFill>
              <a:latin typeface="Times New Roman" panose="02020603050405020304" pitchFamily="18" charset="0"/>
              <a:cs typeface="Times New Roman" panose="02020603050405020304" pitchFamily="18" charset="0"/>
            </a:endParaRPr>
          </a:p>
        </p:txBody>
      </p:sp>
      <p:sp>
        <p:nvSpPr>
          <p:cNvPr id="33821" name="Text Box 29"/>
          <p:cNvSpPr txBox="1">
            <a:spLocks noChangeArrowheads="1"/>
          </p:cNvSpPr>
          <p:nvPr/>
        </p:nvSpPr>
        <p:spPr bwMode="auto">
          <a:xfrm>
            <a:off x="7848600" y="4824413"/>
            <a:ext cx="97187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sz="2800" b="1" dirty="0">
                <a:solidFill>
                  <a:srgbClr val="0000CC"/>
                </a:solidFill>
                <a:latin typeface="Times New Roman" panose="02020603050405020304" pitchFamily="18" charset="0"/>
                <a:cs typeface="Times New Roman" panose="02020603050405020304" pitchFamily="18" charset="0"/>
              </a:rPr>
              <a:t>¼ </a:t>
            </a:r>
            <a:r>
              <a:rPr lang="en-US" altLang="en-US" sz="2800" b="1" dirty="0" err="1">
                <a:solidFill>
                  <a:srgbClr val="0000CC"/>
                </a:solidFill>
                <a:latin typeface="Times New Roman" panose="02020603050405020304" pitchFamily="18" charset="0"/>
                <a:cs typeface="Times New Roman" panose="02020603050405020304" pitchFamily="18" charset="0"/>
              </a:rPr>
              <a:t>ry</a:t>
            </a:r>
            <a:endParaRPr lang="en-US" altLang="en-US" sz="28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68220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80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80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80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80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380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80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8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80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80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80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8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38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381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381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381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381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381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381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382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38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8" grpId="0"/>
      <p:bldP spid="33799" grpId="0"/>
      <p:bldP spid="33800" grpId="0" animBg="1"/>
      <p:bldP spid="33801" grpId="0" animBg="1"/>
      <p:bldP spid="33802" grpId="0"/>
      <p:bldP spid="33803" grpId="0"/>
      <p:bldP spid="33805" grpId="0" animBg="1"/>
      <p:bldP spid="33806" grpId="0" animBg="1"/>
      <p:bldP spid="33807" grpId="0" animBg="1"/>
      <p:bldP spid="33808" grpId="0" animBg="1"/>
      <p:bldP spid="33809" grpId="0"/>
      <p:bldP spid="33810" grpId="0"/>
      <p:bldP spid="33811" grpId="0"/>
      <p:bldP spid="33813" grpId="0"/>
      <p:bldP spid="33814" grpId="0" animBg="1"/>
      <p:bldP spid="33815" grpId="0" animBg="1"/>
      <p:bldP spid="33816" grpId="0"/>
      <p:bldP spid="33817" grpId="0" animBg="1"/>
      <p:bldP spid="33818" grpId="0"/>
      <p:bldP spid="33819" grpId="0"/>
      <p:bldP spid="33820" grpId="0"/>
      <p:bldP spid="338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181891"/>
            <a:ext cx="9108706"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gn="just" eaLnBrk="1" hangingPunct="1">
              <a:buFontTx/>
              <a:buNone/>
            </a:pPr>
            <a:r>
              <a:rPr lang="en-US" sz="2900" b="1" kern="0" dirty="0" err="1">
                <a:solidFill>
                  <a:srgbClr val="FF0000"/>
                </a:solidFill>
                <a:latin typeface="Times New Roman" panose="02020603050405020304" pitchFamily="18" charset="0"/>
                <a:cs typeface="Times New Roman" pitchFamily="18" charset="0"/>
              </a:rPr>
              <a:t>BÀI</a:t>
            </a:r>
            <a:r>
              <a:rPr lang="en-US" sz="2900" b="1" kern="0" dirty="0">
                <a:solidFill>
                  <a:srgbClr val="FF0000"/>
                </a:solidFill>
                <a:latin typeface="Times New Roman" panose="02020603050405020304" pitchFamily="18" charset="0"/>
                <a:cs typeface="Times New Roman" pitchFamily="18" charset="0"/>
              </a:rPr>
              <a:t> 36. CÁC QUY LUẬT DI TRUYỀN CỦA MENDEL</a:t>
            </a:r>
          </a:p>
        </p:txBody>
      </p:sp>
      <p:sp>
        <p:nvSpPr>
          <p:cNvPr id="7" name="Rectangle 3"/>
          <p:cNvSpPr txBox="1">
            <a:spLocks noChangeArrowheads="1"/>
          </p:cNvSpPr>
          <p:nvPr/>
        </p:nvSpPr>
        <p:spPr bwMode="auto">
          <a:xfrm>
            <a:off x="156388" y="851816"/>
            <a:ext cx="88081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gn="just" eaLnBrk="1" hangingPunct="1">
              <a:buFontTx/>
              <a:buNone/>
            </a:pPr>
            <a:r>
              <a:rPr lang="en-US" b="1" kern="0" dirty="0">
                <a:solidFill>
                  <a:srgbClr val="000099"/>
                </a:solidFill>
                <a:latin typeface="Times New Roman" pitchFamily="18" charset="0"/>
                <a:cs typeface="Times New Roman" pitchFamily="18" charset="0"/>
              </a:rPr>
              <a:t>I - </a:t>
            </a:r>
            <a:r>
              <a:rPr lang="en-US" b="1" kern="0" dirty="0" err="1">
                <a:solidFill>
                  <a:srgbClr val="000099"/>
                </a:solidFill>
                <a:latin typeface="Times New Roman" pitchFamily="18" charset="0"/>
                <a:cs typeface="Times New Roman" pitchFamily="18" charset="0"/>
              </a:rPr>
              <a:t>MENĐEL</a:t>
            </a:r>
            <a:r>
              <a:rPr lang="en-US" b="1" kern="0" dirty="0">
                <a:solidFill>
                  <a:srgbClr val="000099"/>
                </a:solidFill>
                <a:latin typeface="Times New Roman" pitchFamily="18" charset="0"/>
                <a:cs typeface="Times New Roman" pitchFamily="18" charset="0"/>
              </a:rPr>
              <a:t> </a:t>
            </a:r>
            <a:r>
              <a:rPr lang="en-US" b="1" kern="0" dirty="0" err="1">
                <a:solidFill>
                  <a:srgbClr val="000099"/>
                </a:solidFill>
                <a:latin typeface="Times New Roman" pitchFamily="18" charset="0"/>
                <a:cs typeface="Times New Roman" pitchFamily="18" charset="0"/>
              </a:rPr>
              <a:t>VÀ</a:t>
            </a:r>
            <a:r>
              <a:rPr lang="en-US" b="1" kern="0" dirty="0">
                <a:solidFill>
                  <a:srgbClr val="000099"/>
                </a:solidFill>
                <a:latin typeface="Times New Roman" pitchFamily="18" charset="0"/>
                <a:cs typeface="Times New Roman" pitchFamily="18" charset="0"/>
              </a:rPr>
              <a:t> </a:t>
            </a:r>
            <a:r>
              <a:rPr lang="en-US" b="1" kern="0" dirty="0" err="1">
                <a:solidFill>
                  <a:srgbClr val="000099"/>
                </a:solidFill>
                <a:latin typeface="Times New Roman" pitchFamily="18" charset="0"/>
                <a:cs typeface="Times New Roman" pitchFamily="18" charset="0"/>
              </a:rPr>
              <a:t>THÍ</a:t>
            </a:r>
            <a:r>
              <a:rPr lang="en-US" b="1" kern="0" dirty="0">
                <a:solidFill>
                  <a:srgbClr val="000099"/>
                </a:solidFill>
                <a:latin typeface="Times New Roman" pitchFamily="18" charset="0"/>
                <a:cs typeface="Times New Roman" pitchFamily="18" charset="0"/>
              </a:rPr>
              <a:t> </a:t>
            </a:r>
            <a:r>
              <a:rPr lang="en-US" b="1" kern="0" dirty="0" err="1">
                <a:solidFill>
                  <a:srgbClr val="000099"/>
                </a:solidFill>
                <a:latin typeface="Times New Roman" pitchFamily="18" charset="0"/>
                <a:cs typeface="Times New Roman" pitchFamily="18" charset="0"/>
              </a:rPr>
              <a:t>NGHIỆM</a:t>
            </a:r>
            <a:r>
              <a:rPr lang="en-US" b="1" kern="0" dirty="0">
                <a:solidFill>
                  <a:srgbClr val="000099"/>
                </a:solidFill>
                <a:latin typeface="Times New Roman" pitchFamily="18" charset="0"/>
                <a:cs typeface="Times New Roman" pitchFamily="18" charset="0"/>
              </a:rPr>
              <a:t> LAI </a:t>
            </a:r>
            <a:r>
              <a:rPr lang="en-US" b="1" kern="0" dirty="0" err="1">
                <a:solidFill>
                  <a:srgbClr val="000099"/>
                </a:solidFill>
                <a:latin typeface="Times New Roman" pitchFamily="18" charset="0"/>
                <a:cs typeface="Times New Roman" pitchFamily="18" charset="0"/>
              </a:rPr>
              <a:t>MỘT</a:t>
            </a:r>
            <a:r>
              <a:rPr lang="en-US" b="1" kern="0" dirty="0">
                <a:solidFill>
                  <a:srgbClr val="000099"/>
                </a:solidFill>
                <a:latin typeface="Times New Roman" pitchFamily="18" charset="0"/>
                <a:cs typeface="Times New Roman" pitchFamily="18" charset="0"/>
              </a:rPr>
              <a:t> </a:t>
            </a:r>
            <a:r>
              <a:rPr lang="en-US" b="1" kern="0" dirty="0" err="1">
                <a:solidFill>
                  <a:srgbClr val="000099"/>
                </a:solidFill>
                <a:latin typeface="Times New Roman" pitchFamily="18" charset="0"/>
                <a:cs typeface="Times New Roman" pitchFamily="18" charset="0"/>
              </a:rPr>
              <a:t>CẶP</a:t>
            </a:r>
            <a:r>
              <a:rPr lang="en-US" b="1" kern="0" dirty="0">
                <a:solidFill>
                  <a:srgbClr val="000099"/>
                </a:solidFill>
                <a:latin typeface="Times New Roman" pitchFamily="18" charset="0"/>
                <a:cs typeface="Times New Roman" pitchFamily="18" charset="0"/>
              </a:rPr>
              <a:t> </a:t>
            </a:r>
            <a:r>
              <a:rPr lang="en-US" b="1" kern="0" dirty="0" err="1">
                <a:solidFill>
                  <a:srgbClr val="000099"/>
                </a:solidFill>
                <a:latin typeface="Times New Roman" pitchFamily="18" charset="0"/>
                <a:cs typeface="Times New Roman" pitchFamily="18" charset="0"/>
              </a:rPr>
              <a:t>TÍNH</a:t>
            </a:r>
            <a:r>
              <a:rPr lang="en-US" b="1" kern="0" dirty="0">
                <a:solidFill>
                  <a:srgbClr val="000099"/>
                </a:solidFill>
                <a:latin typeface="Times New Roman" pitchFamily="18" charset="0"/>
                <a:cs typeface="Times New Roman" pitchFamily="18" charset="0"/>
              </a:rPr>
              <a:t> </a:t>
            </a:r>
            <a:r>
              <a:rPr lang="en-US" b="1" kern="0" dirty="0" err="1">
                <a:solidFill>
                  <a:srgbClr val="000099"/>
                </a:solidFill>
                <a:latin typeface="Times New Roman" pitchFamily="18" charset="0"/>
                <a:cs typeface="Times New Roman" pitchFamily="18" charset="0"/>
              </a:rPr>
              <a:t>TRẠNG</a:t>
            </a:r>
            <a:endParaRPr lang="en-US" b="1" kern="0" dirty="0">
              <a:solidFill>
                <a:srgbClr val="000099"/>
              </a:solidFill>
              <a:latin typeface="Times New Roman" pitchFamily="18" charset="0"/>
              <a:cs typeface="Times New Roman" pitchFamily="18" charset="0"/>
            </a:endParaRPr>
          </a:p>
        </p:txBody>
      </p:sp>
      <p:sp>
        <p:nvSpPr>
          <p:cNvPr id="8" name="Rectangle 3"/>
          <p:cNvSpPr txBox="1">
            <a:spLocks noChangeArrowheads="1"/>
          </p:cNvSpPr>
          <p:nvPr/>
        </p:nvSpPr>
        <p:spPr bwMode="auto">
          <a:xfrm>
            <a:off x="300606" y="1996392"/>
            <a:ext cx="88081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buFontTx/>
              <a:buNone/>
            </a:pPr>
            <a:r>
              <a:rPr lang="en-US" b="1" kern="0" dirty="0">
                <a:solidFill>
                  <a:srgbClr val="A50021"/>
                </a:solidFill>
                <a:latin typeface="Times New Roman" pitchFamily="18" charset="0"/>
                <a:cs typeface="Times New Roman" pitchFamily="18" charset="0"/>
              </a:rPr>
              <a:t>1. </a:t>
            </a:r>
            <a:r>
              <a:rPr lang="en-US" b="1" kern="0" dirty="0" err="1">
                <a:solidFill>
                  <a:srgbClr val="A50021"/>
                </a:solidFill>
                <a:latin typeface="Times New Roman" pitchFamily="18" charset="0"/>
                <a:cs typeface="Times New Roman" pitchFamily="18" charset="0"/>
              </a:rPr>
              <a:t>Tìm</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hiểu</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phương</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pháp</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nghiên</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cứu</a:t>
            </a:r>
            <a:r>
              <a:rPr lang="en-US" b="1" kern="0" dirty="0">
                <a:solidFill>
                  <a:srgbClr val="A50021"/>
                </a:solidFill>
                <a:latin typeface="Times New Roman" pitchFamily="18" charset="0"/>
                <a:cs typeface="Times New Roman" pitchFamily="18" charset="0"/>
              </a:rPr>
              <a:t> </a:t>
            </a:r>
            <a:r>
              <a:rPr lang="en-US" b="1" kern="0" dirty="0" err="1">
                <a:solidFill>
                  <a:srgbClr val="A50021"/>
                </a:solidFill>
                <a:latin typeface="Times New Roman" pitchFamily="18" charset="0"/>
                <a:cs typeface="Times New Roman" pitchFamily="18" charset="0"/>
              </a:rPr>
              <a:t>của</a:t>
            </a:r>
            <a:r>
              <a:rPr lang="en-US" b="1" kern="0" dirty="0">
                <a:solidFill>
                  <a:srgbClr val="A50021"/>
                </a:solidFill>
                <a:latin typeface="Times New Roman" pitchFamily="18" charset="0"/>
                <a:cs typeface="Times New Roman" pitchFamily="18" charset="0"/>
              </a:rPr>
              <a:t> Mendel</a:t>
            </a:r>
          </a:p>
        </p:txBody>
      </p:sp>
      <p:sp>
        <p:nvSpPr>
          <p:cNvPr id="9" name="Rectangle 8"/>
          <p:cNvSpPr/>
          <p:nvPr/>
        </p:nvSpPr>
        <p:spPr>
          <a:xfrm>
            <a:off x="867104" y="3140968"/>
            <a:ext cx="7219540" cy="684803"/>
          </a:xfrm>
          <a:prstGeom prst="rect">
            <a:avLst/>
          </a:prstGeom>
          <a:noFill/>
        </p:spPr>
        <p:txBody>
          <a:bodyPr wrap="none" lIns="68580" tIns="34290" rIns="68580" bIns="34290">
            <a:spAutoFit/>
          </a:bodyPr>
          <a:lstStyle/>
          <a:p>
            <a:pPr algn="ctr" fontAlgn="auto">
              <a:spcBef>
                <a:spcPts val="0"/>
              </a:spcBef>
              <a:spcAft>
                <a:spcPts val="0"/>
              </a:spcAft>
            </a:pPr>
            <a:r>
              <a:rPr lang="en-US" sz="4000" b="1" dirty="0" err="1">
                <a:ln w="6600">
                  <a:solidFill>
                    <a:srgbClr val="ED7D31"/>
                  </a:solidFill>
                  <a:prstDash val="solid"/>
                </a:ln>
                <a:effectLst>
                  <a:outerShdw dist="38100" dir="2700000" algn="tl" rotWithShape="0">
                    <a:srgbClr val="ED7D31"/>
                  </a:outerShdw>
                </a:effectLst>
                <a:latin typeface="Times New Roman" panose="02020603050405020304" pitchFamily="18" charset="0"/>
                <a:cs typeface="Times New Roman" panose="02020603050405020304" pitchFamily="18" charset="0"/>
              </a:rPr>
              <a:t>TR</a:t>
            </a:r>
            <a:r>
              <a:rPr lang="vi-VN" sz="4000" b="1" dirty="0">
                <a:ln w="6600">
                  <a:solidFill>
                    <a:srgbClr val="ED7D31"/>
                  </a:solidFill>
                  <a:prstDash val="solid"/>
                </a:ln>
                <a:effectLst>
                  <a:outerShdw dist="38100" dir="2700000" algn="tl" rotWithShape="0">
                    <a:srgbClr val="ED7D31"/>
                  </a:outerShdw>
                </a:effectLst>
                <a:latin typeface="Times New Roman" panose="02020603050405020304" pitchFamily="18" charset="0"/>
                <a:cs typeface="Times New Roman" panose="02020603050405020304" pitchFamily="18" charset="0"/>
              </a:rPr>
              <a:t>Ò CHƠI HỘP QUÀ BÍ MẬT</a:t>
            </a:r>
            <a:endParaRPr lang="en-US" sz="4000" b="1" dirty="0">
              <a:ln w="6600">
                <a:solidFill>
                  <a:srgbClr val="ED7D31"/>
                </a:solidFill>
                <a:prstDash val="solid"/>
              </a:ln>
              <a:effectLst>
                <a:outerShdw dist="38100" dir="2700000" algn="tl" rotWithShape="0">
                  <a:srgbClr val="ED7D31"/>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214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9"/>
                                        </p:tgtEl>
                                        <p:attrNameLst>
                                          <p:attrName>ppt_x</p:attrName>
                                          <p:attrName>ppt_y</p:attrName>
                                        </p:attrNameLst>
                                      </p:cBhvr>
                                    </p:animMotion>
                                    <p:animRot by="1500000">
                                      <p:cBhvr>
                                        <p:cTn id="7" dur="125" fill="hold">
                                          <p:stCondLst>
                                            <p:cond delay="0"/>
                                          </p:stCondLst>
                                        </p:cTn>
                                        <p:tgtEl>
                                          <p:spTgt spid="9"/>
                                        </p:tgtEl>
                                        <p:attrNameLst>
                                          <p:attrName>r</p:attrName>
                                        </p:attrNameLst>
                                      </p:cBhvr>
                                    </p:animRot>
                                    <p:animRot by="-1500000">
                                      <p:cBhvr>
                                        <p:cTn id="8" dur="125" fill="hold">
                                          <p:stCondLst>
                                            <p:cond delay="125"/>
                                          </p:stCondLst>
                                        </p:cTn>
                                        <p:tgtEl>
                                          <p:spTgt spid="9"/>
                                        </p:tgtEl>
                                        <p:attrNameLst>
                                          <p:attrName>r</p:attrName>
                                        </p:attrNameLst>
                                      </p:cBhvr>
                                    </p:animRot>
                                    <p:animRot by="-1500000">
                                      <p:cBhvr>
                                        <p:cTn id="9" dur="125" fill="hold">
                                          <p:stCondLst>
                                            <p:cond delay="250"/>
                                          </p:stCondLst>
                                        </p:cTn>
                                        <p:tgtEl>
                                          <p:spTgt spid="9"/>
                                        </p:tgtEl>
                                        <p:attrNameLst>
                                          <p:attrName>r</p:attrName>
                                        </p:attrNameLst>
                                      </p:cBhvr>
                                    </p:animRot>
                                    <p:animRot by="1500000">
                                      <p:cBhvr>
                                        <p:cTn id="10" dur="125" fill="hold">
                                          <p:stCondLst>
                                            <p:cond delay="375"/>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 Box 3"/>
          <p:cNvSpPr txBox="1">
            <a:spLocks noChangeArrowheads="1"/>
          </p:cNvSpPr>
          <p:nvPr/>
        </p:nvSpPr>
        <p:spPr bwMode="auto">
          <a:xfrm>
            <a:off x="179512" y="745660"/>
            <a:ext cx="89644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sz="2800" b="1" dirty="0">
                <a:solidFill>
                  <a:srgbClr val="000000"/>
                </a:solidFill>
                <a:latin typeface="Times New Roman" panose="02020603050405020304" pitchFamily="18" charset="0"/>
                <a:cs typeface="Times New Roman" panose="02020603050405020304" pitchFamily="18" charset="0"/>
              </a:rPr>
              <a:t>F</a:t>
            </a:r>
            <a:r>
              <a:rPr lang="en-US" altLang="en-US" sz="2800" b="1" baseline="-25000" dirty="0">
                <a:solidFill>
                  <a:srgbClr val="000000"/>
                </a:solidFill>
                <a:latin typeface="Times New Roman" panose="02020603050405020304" pitchFamily="18" charset="0"/>
                <a:cs typeface="Times New Roman" panose="02020603050405020304" pitchFamily="18" charset="0"/>
              </a:rPr>
              <a:t>1</a:t>
            </a:r>
            <a:r>
              <a:rPr lang="en-US" altLang="en-US" sz="2800" b="1" dirty="0">
                <a:solidFill>
                  <a:srgbClr val="000000"/>
                </a:solidFill>
                <a:latin typeface="Times New Roman" panose="02020603050405020304" pitchFamily="18" charset="0"/>
                <a:cs typeface="Times New Roman" panose="02020603050405020304" pitchFamily="18" charset="0"/>
              </a:rPr>
              <a:t>  x F</a:t>
            </a:r>
            <a:r>
              <a:rPr lang="en-US" altLang="en-US" sz="2800" b="1" baseline="-25000" dirty="0">
                <a:solidFill>
                  <a:srgbClr val="000000"/>
                </a:solidFill>
                <a:latin typeface="Times New Roman" panose="02020603050405020304" pitchFamily="18" charset="0"/>
                <a:cs typeface="Times New Roman" panose="02020603050405020304" pitchFamily="18" charset="0"/>
              </a:rPr>
              <a:t>1</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R</a:t>
            </a:r>
            <a:r>
              <a:rPr lang="en-US" altLang="en-US" sz="2800" b="1" dirty="0" err="1">
                <a:solidFill>
                  <a:srgbClr val="000099"/>
                </a:solidFill>
                <a:latin typeface="Times New Roman" panose="02020603050405020304" pitchFamily="18" charset="0"/>
                <a:cs typeface="Times New Roman" panose="02020603050405020304" pitchFamily="18" charset="0"/>
              </a:rPr>
              <a:t>r</a:t>
            </a:r>
            <a:r>
              <a:rPr lang="en-US" altLang="en-US" sz="2800" b="1" dirty="0" err="1">
                <a:solidFill>
                  <a:srgbClr val="FF3300"/>
                </a:solidFill>
                <a:latin typeface="Times New Roman" panose="02020603050405020304" pitchFamily="18" charset="0"/>
                <a:cs typeface="Times New Roman" panose="02020603050405020304" pitchFamily="18" charset="0"/>
              </a:rPr>
              <a:t>Y</a:t>
            </a:r>
            <a:r>
              <a:rPr lang="en-US" altLang="en-US" sz="2800" b="1" dirty="0" err="1">
                <a:solidFill>
                  <a:srgbClr val="000099"/>
                </a:solidFill>
                <a:latin typeface="Times New Roman" panose="02020603050405020304" pitchFamily="18" charset="0"/>
                <a:cs typeface="Times New Roman" panose="02020603050405020304" pitchFamily="18" charset="0"/>
              </a:rPr>
              <a:t>y</a:t>
            </a:r>
            <a:r>
              <a:rPr lang="en-US" altLang="en-US" sz="2800" b="1" dirty="0">
                <a:solidFill>
                  <a:srgbClr val="000000"/>
                </a:solidFill>
                <a:latin typeface="Times New Roman" panose="02020603050405020304" pitchFamily="18" charset="0"/>
                <a:cs typeface="Times New Roman" panose="02020603050405020304" pitchFamily="18" charset="0"/>
              </a:rPr>
              <a:t> ( </a:t>
            </a:r>
            <a:r>
              <a:rPr lang="en-US" altLang="en-US" sz="2800" b="1" dirty="0" err="1">
                <a:solidFill>
                  <a:srgbClr val="000000"/>
                </a:solidFill>
                <a:latin typeface="Times New Roman" panose="02020603050405020304" pitchFamily="18" charset="0"/>
                <a:cs typeface="Times New Roman" panose="02020603050405020304" pitchFamily="18" charset="0"/>
              </a:rPr>
              <a:t>Vàng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trơn</a:t>
            </a:r>
            <a:r>
              <a:rPr lang="en-US" altLang="en-US" sz="2800" b="1" dirty="0">
                <a:solidFill>
                  <a:srgbClr val="000000"/>
                </a:solidFill>
                <a:latin typeface="Times New Roman" panose="02020603050405020304" pitchFamily="18" charset="0"/>
                <a:cs typeface="Times New Roman" panose="02020603050405020304" pitchFamily="18" charset="0"/>
              </a:rPr>
              <a:t>)   x  </a:t>
            </a:r>
            <a:r>
              <a:rPr lang="en-US" altLang="en-US" sz="2800" b="1" dirty="0" err="1">
                <a:solidFill>
                  <a:srgbClr val="FF3300"/>
                </a:solidFill>
                <a:latin typeface="Times New Roman" panose="02020603050405020304" pitchFamily="18" charset="0"/>
                <a:cs typeface="Times New Roman" panose="02020603050405020304" pitchFamily="18" charset="0"/>
              </a:rPr>
              <a:t>R</a:t>
            </a:r>
            <a:r>
              <a:rPr lang="en-US" altLang="en-US" sz="2800" b="1" dirty="0" err="1">
                <a:solidFill>
                  <a:srgbClr val="000099"/>
                </a:solidFill>
                <a:latin typeface="Times New Roman" panose="02020603050405020304" pitchFamily="18" charset="0"/>
                <a:cs typeface="Times New Roman" panose="02020603050405020304" pitchFamily="18" charset="0"/>
              </a:rPr>
              <a:t>r</a:t>
            </a:r>
            <a:r>
              <a:rPr lang="en-US" altLang="en-US" sz="2800" b="1" dirty="0" err="1">
                <a:solidFill>
                  <a:srgbClr val="FF3300"/>
                </a:solidFill>
                <a:latin typeface="Times New Roman" panose="02020603050405020304" pitchFamily="18" charset="0"/>
                <a:cs typeface="Times New Roman" panose="02020603050405020304" pitchFamily="18" charset="0"/>
              </a:rPr>
              <a:t>Y</a:t>
            </a:r>
            <a:r>
              <a:rPr lang="en-US" altLang="en-US" sz="2800" b="1" dirty="0" err="1">
                <a:solidFill>
                  <a:srgbClr val="000099"/>
                </a:solidFill>
                <a:latin typeface="Times New Roman" panose="02020603050405020304" pitchFamily="18" charset="0"/>
                <a:cs typeface="Times New Roman" panose="02020603050405020304" pitchFamily="18" charset="0"/>
              </a:rPr>
              <a:t>y</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a:solidFill>
                  <a:srgbClr val="000000"/>
                </a:solidFill>
                <a:latin typeface="Times New Roman" panose="02020603050405020304" pitchFamily="18" charset="0"/>
                <a:cs typeface="Times New Roman" panose="02020603050405020304" pitchFamily="18" charset="0"/>
              </a:rPr>
              <a:t> ( </a:t>
            </a:r>
            <a:r>
              <a:rPr lang="en-US" altLang="en-US" sz="2800" b="1" dirty="0" err="1">
                <a:solidFill>
                  <a:srgbClr val="000000"/>
                </a:solidFill>
                <a:latin typeface="Times New Roman" panose="02020603050405020304" pitchFamily="18" charset="0"/>
                <a:cs typeface="Times New Roman" panose="02020603050405020304" pitchFamily="18" charset="0"/>
              </a:rPr>
              <a:t>Vàng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trơn</a:t>
            </a:r>
            <a:r>
              <a:rPr lang="en-US" altLang="en-US" sz="2800" b="1" dirty="0">
                <a:solidFill>
                  <a:srgbClr val="000000"/>
                </a:solidFill>
                <a:latin typeface="Times New Roman" panose="02020603050405020304" pitchFamily="18" charset="0"/>
                <a:cs typeface="Times New Roman" panose="02020603050405020304" pitchFamily="18" charset="0"/>
              </a:rPr>
              <a:t> )</a:t>
            </a:r>
          </a:p>
        </p:txBody>
      </p:sp>
      <p:sp>
        <p:nvSpPr>
          <p:cNvPr id="32772" name="Text Box 4"/>
          <p:cNvSpPr txBox="1">
            <a:spLocks noChangeArrowheads="1"/>
          </p:cNvSpPr>
          <p:nvPr/>
        </p:nvSpPr>
        <p:spPr bwMode="auto">
          <a:xfrm>
            <a:off x="581646" y="1616858"/>
            <a:ext cx="14709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sz="2400" b="1" dirty="0">
                <a:solidFill>
                  <a:srgbClr val="000000"/>
                </a:solidFill>
                <a:latin typeface="Times New Roman" panose="02020603050405020304" pitchFamily="18" charset="0"/>
                <a:cs typeface="Times New Roman" panose="02020603050405020304" pitchFamily="18" charset="0"/>
              </a:rPr>
              <a:t>G( F</a:t>
            </a:r>
            <a:r>
              <a:rPr lang="en-US" altLang="en-US" sz="2400" b="1" baseline="-25000" dirty="0">
                <a:solidFill>
                  <a:srgbClr val="000000"/>
                </a:solidFill>
                <a:latin typeface="Times New Roman" panose="02020603050405020304" pitchFamily="18" charset="0"/>
                <a:cs typeface="Times New Roman" panose="02020603050405020304" pitchFamily="18" charset="0"/>
              </a:rPr>
              <a:t>1</a:t>
            </a:r>
            <a:r>
              <a:rPr lang="en-US" altLang="en-US" sz="2400" b="1" dirty="0">
                <a:solidFill>
                  <a:srgbClr val="000000"/>
                </a:solidFill>
                <a:latin typeface="Times New Roman" panose="02020603050405020304" pitchFamily="18" charset="0"/>
                <a:cs typeface="Times New Roman" panose="02020603050405020304" pitchFamily="18" charset="0"/>
              </a:rPr>
              <a:t>):</a:t>
            </a:r>
          </a:p>
        </p:txBody>
      </p:sp>
      <p:sp>
        <p:nvSpPr>
          <p:cNvPr id="32773" name="Text Box 5"/>
          <p:cNvSpPr txBox="1">
            <a:spLocks noChangeArrowheads="1"/>
          </p:cNvSpPr>
          <p:nvPr/>
        </p:nvSpPr>
        <p:spPr bwMode="auto">
          <a:xfrm>
            <a:off x="1747838" y="1609725"/>
            <a:ext cx="33004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sz="2400" b="1" dirty="0">
                <a:solidFill>
                  <a:srgbClr val="FF3300"/>
                </a:solidFill>
                <a:latin typeface="Times New Roman" panose="02020603050405020304" pitchFamily="18" charset="0"/>
                <a:cs typeface="Times New Roman" panose="02020603050405020304" pitchFamily="18" charset="0"/>
              </a:rPr>
              <a:t>¼ RY</a:t>
            </a:r>
            <a:r>
              <a:rPr lang="en-US" altLang="en-US" sz="2400" b="1" dirty="0">
                <a:solidFill>
                  <a:srgbClr val="000000"/>
                </a:solidFill>
                <a:latin typeface="Times New Roman" panose="02020603050405020304" pitchFamily="18" charset="0"/>
                <a:cs typeface="Times New Roman" panose="02020603050405020304" pitchFamily="18" charset="0"/>
              </a:rPr>
              <a:t>, ¼ </a:t>
            </a:r>
            <a:r>
              <a:rPr lang="en-US" altLang="en-US" sz="2400" b="1" dirty="0">
                <a:solidFill>
                  <a:srgbClr val="FF3300"/>
                </a:solidFill>
                <a:latin typeface="Times New Roman" panose="02020603050405020304" pitchFamily="18" charset="0"/>
                <a:cs typeface="Times New Roman" panose="02020603050405020304" pitchFamily="18" charset="0"/>
              </a:rPr>
              <a:t>R</a:t>
            </a:r>
            <a:r>
              <a:rPr lang="en-US" altLang="en-US" sz="2400" b="1" dirty="0">
                <a:solidFill>
                  <a:srgbClr val="000099"/>
                </a:solidFill>
                <a:latin typeface="Times New Roman" panose="02020603050405020304" pitchFamily="18" charset="0"/>
                <a:cs typeface="Times New Roman" panose="02020603050405020304" pitchFamily="18" charset="0"/>
              </a:rPr>
              <a:t>y</a:t>
            </a:r>
            <a:r>
              <a:rPr lang="en-US" altLang="en-US" sz="2400" b="1" dirty="0">
                <a:solidFill>
                  <a:srgbClr val="000000"/>
                </a:solidFill>
                <a:latin typeface="Times New Roman" panose="02020603050405020304" pitchFamily="18" charset="0"/>
                <a:cs typeface="Times New Roman" panose="02020603050405020304" pitchFamily="18" charset="0"/>
              </a:rPr>
              <a:t>,  ¼ </a:t>
            </a:r>
            <a:r>
              <a:rPr lang="en-US" altLang="en-US" sz="2400" b="1" dirty="0" err="1">
                <a:solidFill>
                  <a:srgbClr val="0000CC"/>
                </a:solidFill>
                <a:latin typeface="Times New Roman" panose="02020603050405020304" pitchFamily="18" charset="0"/>
                <a:cs typeface="Times New Roman" panose="02020603050405020304" pitchFamily="18" charset="0"/>
              </a:rPr>
              <a:t>r</a:t>
            </a:r>
            <a:r>
              <a:rPr lang="en-US" altLang="en-US" sz="2400" b="1" dirty="0" err="1">
                <a:solidFill>
                  <a:srgbClr val="FF0000"/>
                </a:solidFill>
                <a:latin typeface="Times New Roman" panose="02020603050405020304" pitchFamily="18" charset="0"/>
                <a:cs typeface="Times New Roman" panose="02020603050405020304" pitchFamily="18" charset="0"/>
              </a:rPr>
              <a:t>Y</a:t>
            </a:r>
            <a:r>
              <a:rPr lang="en-US" altLang="en-US" sz="2400" b="1" dirty="0">
                <a:solidFill>
                  <a:srgbClr val="000000"/>
                </a:solidFill>
                <a:latin typeface="Times New Roman" panose="02020603050405020304" pitchFamily="18" charset="0"/>
                <a:cs typeface="Times New Roman" panose="02020603050405020304" pitchFamily="18" charset="0"/>
              </a:rPr>
              <a:t>, ¼ </a:t>
            </a:r>
            <a:r>
              <a:rPr lang="en-US" altLang="en-US" sz="2400" b="1" dirty="0" err="1">
                <a:solidFill>
                  <a:srgbClr val="0000CC"/>
                </a:solidFill>
                <a:latin typeface="Times New Roman" panose="02020603050405020304" pitchFamily="18" charset="0"/>
                <a:cs typeface="Times New Roman" panose="02020603050405020304" pitchFamily="18" charset="0"/>
              </a:rPr>
              <a:t>ry</a:t>
            </a:r>
            <a:endParaRPr lang="en-US" altLang="en-US" sz="2400" b="1" dirty="0">
              <a:solidFill>
                <a:srgbClr val="0000CC"/>
              </a:solidFill>
              <a:latin typeface="Times New Roman" panose="02020603050405020304" pitchFamily="18" charset="0"/>
              <a:cs typeface="Times New Roman" panose="02020603050405020304" pitchFamily="18" charset="0"/>
            </a:endParaRPr>
          </a:p>
        </p:txBody>
      </p:sp>
      <p:sp>
        <p:nvSpPr>
          <p:cNvPr id="32774" name="Text Box 6"/>
          <p:cNvSpPr txBox="1">
            <a:spLocks noChangeArrowheads="1"/>
          </p:cNvSpPr>
          <p:nvPr/>
        </p:nvSpPr>
        <p:spPr bwMode="auto">
          <a:xfrm>
            <a:off x="5233988" y="1662113"/>
            <a:ext cx="3730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sz="2400" b="1" dirty="0">
                <a:solidFill>
                  <a:srgbClr val="FF3300"/>
                </a:solidFill>
                <a:latin typeface="Times New Roman" panose="02020603050405020304" pitchFamily="18" charset="0"/>
                <a:cs typeface="Times New Roman" panose="02020603050405020304" pitchFamily="18" charset="0"/>
              </a:rPr>
              <a:t>¼ RY,</a:t>
            </a:r>
            <a:r>
              <a:rPr lang="en-US" altLang="en-US" sz="2400" b="1" dirty="0">
                <a:solidFill>
                  <a:srgbClr val="000000"/>
                </a:solidFill>
                <a:latin typeface="Times New Roman" panose="02020603050405020304" pitchFamily="18" charset="0"/>
                <a:cs typeface="Times New Roman" panose="02020603050405020304" pitchFamily="18" charset="0"/>
              </a:rPr>
              <a:t> ¼ </a:t>
            </a:r>
            <a:r>
              <a:rPr lang="en-US" altLang="en-US" sz="2400" b="1" dirty="0">
                <a:solidFill>
                  <a:srgbClr val="FF3300"/>
                </a:solidFill>
                <a:latin typeface="Times New Roman" panose="02020603050405020304" pitchFamily="18" charset="0"/>
                <a:cs typeface="Times New Roman" panose="02020603050405020304" pitchFamily="18" charset="0"/>
              </a:rPr>
              <a:t>R</a:t>
            </a:r>
            <a:r>
              <a:rPr lang="en-US" altLang="en-US" sz="2400" b="1" dirty="0">
                <a:solidFill>
                  <a:srgbClr val="000099"/>
                </a:solidFill>
                <a:latin typeface="Times New Roman" panose="02020603050405020304" pitchFamily="18" charset="0"/>
                <a:cs typeface="Times New Roman" panose="02020603050405020304" pitchFamily="18" charset="0"/>
              </a:rPr>
              <a:t>y</a:t>
            </a:r>
            <a:r>
              <a:rPr lang="en-US" altLang="en-US" sz="2400" b="1" dirty="0">
                <a:solidFill>
                  <a:srgbClr val="000000"/>
                </a:solidFill>
                <a:latin typeface="Times New Roman" panose="02020603050405020304" pitchFamily="18" charset="0"/>
                <a:cs typeface="Times New Roman" panose="02020603050405020304" pitchFamily="18" charset="0"/>
              </a:rPr>
              <a:t>,  ¼ </a:t>
            </a:r>
            <a:r>
              <a:rPr lang="en-US" altLang="en-US" sz="2400" b="1" dirty="0" err="1">
                <a:solidFill>
                  <a:srgbClr val="0000CC"/>
                </a:solidFill>
                <a:latin typeface="Times New Roman" panose="02020603050405020304" pitchFamily="18" charset="0"/>
                <a:cs typeface="Times New Roman" panose="02020603050405020304" pitchFamily="18" charset="0"/>
              </a:rPr>
              <a:t>r</a:t>
            </a:r>
            <a:r>
              <a:rPr lang="en-US" altLang="en-US" sz="2400" b="1" dirty="0" err="1">
                <a:solidFill>
                  <a:srgbClr val="FF0000"/>
                </a:solidFill>
                <a:latin typeface="Times New Roman" panose="02020603050405020304" pitchFamily="18" charset="0"/>
                <a:cs typeface="Times New Roman" panose="02020603050405020304" pitchFamily="18" charset="0"/>
              </a:rPr>
              <a:t>Y</a:t>
            </a:r>
            <a:r>
              <a:rPr lang="en-US" altLang="en-US" sz="2400" b="1" dirty="0">
                <a:solidFill>
                  <a:srgbClr val="000000"/>
                </a:solidFill>
                <a:latin typeface="Times New Roman" panose="02020603050405020304" pitchFamily="18" charset="0"/>
                <a:cs typeface="Times New Roman" panose="02020603050405020304" pitchFamily="18" charset="0"/>
              </a:rPr>
              <a:t>, ¼ </a:t>
            </a:r>
            <a:r>
              <a:rPr lang="en-US" altLang="en-US" sz="2400" b="1" dirty="0" err="1">
                <a:solidFill>
                  <a:srgbClr val="0000CC"/>
                </a:solidFill>
                <a:latin typeface="Times New Roman" panose="02020603050405020304" pitchFamily="18" charset="0"/>
                <a:cs typeface="Times New Roman" panose="02020603050405020304" pitchFamily="18" charset="0"/>
              </a:rPr>
              <a:t>ry</a:t>
            </a:r>
            <a:endParaRPr lang="en-US" altLang="en-US" sz="2400" b="1" dirty="0">
              <a:solidFill>
                <a:srgbClr val="0000CC"/>
              </a:solidFill>
              <a:latin typeface="Times New Roman" panose="02020603050405020304" pitchFamily="18" charset="0"/>
              <a:cs typeface="Times New Roman" panose="02020603050405020304" pitchFamily="18" charset="0"/>
            </a:endParaRPr>
          </a:p>
        </p:txBody>
      </p:sp>
      <p:sp>
        <p:nvSpPr>
          <p:cNvPr id="32775" name="Text Box 7"/>
          <p:cNvSpPr txBox="1">
            <a:spLocks noChangeArrowheads="1"/>
          </p:cNvSpPr>
          <p:nvPr/>
        </p:nvSpPr>
        <p:spPr bwMode="auto">
          <a:xfrm>
            <a:off x="1371600" y="2209800"/>
            <a:ext cx="990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sz="2400" b="1" dirty="0">
                <a:solidFill>
                  <a:srgbClr val="000000"/>
                </a:solidFill>
                <a:latin typeface="Times New Roman" panose="02020603050405020304" pitchFamily="18" charset="0"/>
                <a:cs typeface="Times New Roman" panose="02020603050405020304" pitchFamily="18" charset="0"/>
              </a:rPr>
              <a:t>F</a:t>
            </a:r>
            <a:r>
              <a:rPr lang="en-US" altLang="en-US" sz="2400" b="1" baseline="-25000" dirty="0">
                <a:solidFill>
                  <a:srgbClr val="000000"/>
                </a:solidFill>
                <a:latin typeface="Times New Roman" panose="02020603050405020304" pitchFamily="18" charset="0"/>
                <a:cs typeface="Times New Roman" panose="02020603050405020304" pitchFamily="18" charset="0"/>
              </a:rPr>
              <a:t>2</a:t>
            </a:r>
            <a:r>
              <a:rPr lang="en-US" altLang="en-US" sz="3200" b="1" baseline="-25000" dirty="0">
                <a:solidFill>
                  <a:srgbClr val="000000"/>
                </a:solidFill>
                <a:latin typeface="Times New Roman" panose="02020603050405020304" pitchFamily="18" charset="0"/>
                <a:cs typeface="Times New Roman" panose="02020603050405020304" pitchFamily="18" charset="0"/>
              </a:rPr>
              <a:t> </a:t>
            </a:r>
            <a:r>
              <a:rPr lang="en-US" altLang="en-US" sz="2800" b="1" baseline="-25000" dirty="0">
                <a:solidFill>
                  <a:srgbClr val="000000"/>
                </a:solidFill>
                <a:latin typeface="Times New Roman" panose="02020603050405020304" pitchFamily="18" charset="0"/>
                <a:cs typeface="Times New Roman" panose="02020603050405020304" pitchFamily="18" charset="0"/>
              </a:rPr>
              <a:t>:</a:t>
            </a:r>
            <a:endParaRPr lang="en-US" altLang="en-US" sz="2800" b="1" dirty="0">
              <a:solidFill>
                <a:srgbClr val="000000"/>
              </a:solidFill>
              <a:latin typeface="Times New Roman" panose="02020603050405020304" pitchFamily="18" charset="0"/>
              <a:cs typeface="Times New Roman" panose="02020603050405020304" pitchFamily="18" charset="0"/>
            </a:endParaRPr>
          </a:p>
        </p:txBody>
      </p:sp>
      <p:sp>
        <p:nvSpPr>
          <p:cNvPr id="32776" name="Text Box 8"/>
          <p:cNvSpPr txBox="1">
            <a:spLocks noChangeArrowheads="1"/>
          </p:cNvSpPr>
          <p:nvPr/>
        </p:nvSpPr>
        <p:spPr bwMode="auto">
          <a:xfrm>
            <a:off x="2057400" y="2286000"/>
            <a:ext cx="3276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sz="2400" b="1" dirty="0" err="1">
                <a:solidFill>
                  <a:srgbClr val="6600CC"/>
                </a:solidFill>
                <a:latin typeface="Times New Roman" panose="02020603050405020304" pitchFamily="18" charset="0"/>
                <a:cs typeface="Times New Roman" panose="02020603050405020304" pitchFamily="18" charset="0"/>
              </a:rPr>
              <a:t>Lập</a:t>
            </a:r>
            <a:r>
              <a:rPr lang="en-US" altLang="en-US" sz="2400" b="1" dirty="0">
                <a:solidFill>
                  <a:srgbClr val="6600CC"/>
                </a:solidFill>
                <a:latin typeface="Times New Roman" panose="02020603050405020304" pitchFamily="18" charset="0"/>
                <a:cs typeface="Times New Roman" panose="02020603050405020304" pitchFamily="18" charset="0"/>
              </a:rPr>
              <a:t> </a:t>
            </a:r>
            <a:r>
              <a:rPr lang="en-US" altLang="en-US" sz="2400" b="1" dirty="0" err="1">
                <a:solidFill>
                  <a:srgbClr val="6600CC"/>
                </a:solidFill>
                <a:latin typeface="Times New Roman" panose="02020603050405020304" pitchFamily="18" charset="0"/>
                <a:cs typeface="Times New Roman" panose="02020603050405020304" pitchFamily="18" charset="0"/>
              </a:rPr>
              <a:t>bảng</a:t>
            </a:r>
            <a:r>
              <a:rPr lang="en-US" altLang="en-US" sz="2400" b="1" dirty="0">
                <a:solidFill>
                  <a:srgbClr val="6600CC"/>
                </a:solidFill>
                <a:latin typeface="Times New Roman" panose="02020603050405020304" pitchFamily="18" charset="0"/>
                <a:cs typeface="Times New Roman" panose="02020603050405020304" pitchFamily="18" charset="0"/>
              </a:rPr>
              <a:t> </a:t>
            </a:r>
            <a:r>
              <a:rPr lang="en-US" altLang="en-US" sz="2400" b="1" dirty="0" err="1">
                <a:solidFill>
                  <a:srgbClr val="6600CC"/>
                </a:solidFill>
                <a:latin typeface="Times New Roman" panose="02020603050405020304" pitchFamily="18" charset="0"/>
                <a:cs typeface="Times New Roman" panose="02020603050405020304" pitchFamily="18" charset="0"/>
              </a:rPr>
              <a:t>Pennet</a:t>
            </a:r>
            <a:endParaRPr lang="en-US" altLang="en-US" sz="2400" b="1" dirty="0">
              <a:solidFill>
                <a:srgbClr val="6600CC"/>
              </a:solidFill>
              <a:latin typeface="Times New Roman" panose="02020603050405020304" pitchFamily="18" charset="0"/>
              <a:cs typeface="Times New Roman" panose="02020603050405020304" pitchFamily="18" charset="0"/>
            </a:endParaRPr>
          </a:p>
        </p:txBody>
      </p:sp>
      <p:graphicFrame>
        <p:nvGraphicFramePr>
          <p:cNvPr id="32821" name="Group 53"/>
          <p:cNvGraphicFramePr>
            <a:graphicFrameLocks noGrp="1"/>
          </p:cNvGraphicFramePr>
          <p:nvPr/>
        </p:nvGraphicFramePr>
        <p:xfrm>
          <a:off x="885477" y="2947764"/>
          <a:ext cx="7944545" cy="3705671"/>
        </p:xfrm>
        <a:graphic>
          <a:graphicData uri="http://schemas.openxmlformats.org/drawingml/2006/table">
            <a:tbl>
              <a:tblPr/>
              <a:tblGrid>
                <a:gridCol w="1588909">
                  <a:extLst>
                    <a:ext uri="{9D8B030D-6E8A-4147-A177-3AD203B41FA5}">
                      <a16:colId xmlns:a16="http://schemas.microsoft.com/office/drawing/2014/main" val="20000"/>
                    </a:ext>
                  </a:extLst>
                </a:gridCol>
                <a:gridCol w="1588909">
                  <a:extLst>
                    <a:ext uri="{9D8B030D-6E8A-4147-A177-3AD203B41FA5}">
                      <a16:colId xmlns:a16="http://schemas.microsoft.com/office/drawing/2014/main" val="20001"/>
                    </a:ext>
                  </a:extLst>
                </a:gridCol>
                <a:gridCol w="1732841">
                  <a:extLst>
                    <a:ext uri="{9D8B030D-6E8A-4147-A177-3AD203B41FA5}">
                      <a16:colId xmlns:a16="http://schemas.microsoft.com/office/drawing/2014/main" val="20002"/>
                    </a:ext>
                  </a:extLst>
                </a:gridCol>
                <a:gridCol w="1444977">
                  <a:extLst>
                    <a:ext uri="{9D8B030D-6E8A-4147-A177-3AD203B41FA5}">
                      <a16:colId xmlns:a16="http://schemas.microsoft.com/office/drawing/2014/main" val="20003"/>
                    </a:ext>
                  </a:extLst>
                </a:gridCol>
                <a:gridCol w="1588909">
                  <a:extLst>
                    <a:ext uri="{9D8B030D-6E8A-4147-A177-3AD203B41FA5}">
                      <a16:colId xmlns:a16="http://schemas.microsoft.com/office/drawing/2014/main" val="20004"/>
                    </a:ext>
                  </a:extLst>
                </a:gridCol>
              </a:tblGrid>
              <a:tr h="905831">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rgbClr val="6600CC"/>
                          </a:solidFill>
                          <a:effectLst/>
                          <a:latin typeface="Times New Roman" panose="02020603050405020304" pitchFamily="18" charset="0"/>
                          <a:cs typeface="Times New Roman" panose="02020603050405020304" pitchFamily="18" charset="0"/>
                        </a:rPr>
                        <a:t>♀</a:t>
                      </a:r>
                      <a:r>
                        <a:rPr kumimoji="0" lang="en-US" altLang="en-US" sz="2400" b="0" i="0" u="none" strike="noStrike" cap="none" normalizeH="0" baseline="0" dirty="0">
                          <a:ln>
                            <a:noFill/>
                          </a:ln>
                          <a:solidFill>
                            <a:srgbClr val="6600CC"/>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a:ln>
                            <a:noFill/>
                          </a:ln>
                          <a:solidFill>
                            <a:srgbClr val="6600CC"/>
                          </a:solidFill>
                          <a:effectLst/>
                          <a:latin typeface="Times New Roman" panose="02020603050405020304" pitchFamily="18" charset="0"/>
                          <a:cs typeface="Times New Roman" panose="02020603050405020304" pitchFamily="18" charset="0"/>
                        </a:rPr>
                        <a:t>♂</a:t>
                      </a:r>
                      <a:endParaRPr kumimoji="0" lang="en-US" altLang="en-US" sz="2400" b="1" i="0" u="none" strike="noStrike" cap="none" normalizeH="0" baseline="0" dirty="0">
                        <a:ln>
                          <a:noFill/>
                        </a:ln>
                        <a:solidFill>
                          <a:srgbClr val="6600CC"/>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99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99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99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99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32818" name="Line 50"/>
          <p:cNvSpPr>
            <a:spLocks noChangeShapeType="1"/>
          </p:cNvSpPr>
          <p:nvPr/>
        </p:nvSpPr>
        <p:spPr bwMode="auto">
          <a:xfrm>
            <a:off x="1102519" y="3088510"/>
            <a:ext cx="1252537" cy="6810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a:solidFill>
                <a:srgbClr val="000000"/>
              </a:solidFill>
              <a:latin typeface="Arial" panose="020B0604020202020204" pitchFamily="34" charset="0"/>
              <a:cs typeface="Arial" panose="020B0604020202020204" pitchFamily="34" charset="0"/>
            </a:endParaRPr>
          </a:p>
        </p:txBody>
      </p:sp>
      <p:sp>
        <p:nvSpPr>
          <p:cNvPr id="32822" name="Text Box 54"/>
          <p:cNvSpPr txBox="1">
            <a:spLocks noChangeArrowheads="1"/>
          </p:cNvSpPr>
          <p:nvPr/>
        </p:nvSpPr>
        <p:spPr bwMode="auto">
          <a:xfrm>
            <a:off x="2833687" y="3143249"/>
            <a:ext cx="93821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sz="2400" b="1" dirty="0">
                <a:solidFill>
                  <a:srgbClr val="FF3300"/>
                </a:solidFill>
              </a:rPr>
              <a:t>¼ RY</a:t>
            </a:r>
          </a:p>
        </p:txBody>
      </p:sp>
      <p:sp>
        <p:nvSpPr>
          <p:cNvPr id="32824" name="Text Box 56"/>
          <p:cNvSpPr txBox="1">
            <a:spLocks noChangeArrowheads="1"/>
          </p:cNvSpPr>
          <p:nvPr/>
        </p:nvSpPr>
        <p:spPr bwMode="auto">
          <a:xfrm>
            <a:off x="947737" y="4645967"/>
            <a:ext cx="16430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sz="2400" b="1" dirty="0">
                <a:solidFill>
                  <a:srgbClr val="FF3300"/>
                </a:solidFill>
              </a:rPr>
              <a:t> ¼ R</a:t>
            </a:r>
            <a:r>
              <a:rPr lang="en-US" altLang="en-US" sz="2400" b="1" dirty="0">
                <a:solidFill>
                  <a:srgbClr val="000099"/>
                </a:solidFill>
              </a:rPr>
              <a:t>y</a:t>
            </a:r>
          </a:p>
        </p:txBody>
      </p:sp>
      <p:sp>
        <p:nvSpPr>
          <p:cNvPr id="32825" name="Text Box 57"/>
          <p:cNvSpPr txBox="1">
            <a:spLocks noChangeArrowheads="1"/>
          </p:cNvSpPr>
          <p:nvPr/>
        </p:nvSpPr>
        <p:spPr bwMode="auto">
          <a:xfrm>
            <a:off x="983456" y="5396113"/>
            <a:ext cx="1371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sz="2400" b="1" dirty="0">
                <a:solidFill>
                  <a:srgbClr val="000000"/>
                </a:solidFill>
              </a:rPr>
              <a:t> ¼ </a:t>
            </a:r>
            <a:r>
              <a:rPr lang="en-US" altLang="en-US" sz="2400" b="1" dirty="0" err="1">
                <a:solidFill>
                  <a:srgbClr val="0000CC"/>
                </a:solidFill>
              </a:rPr>
              <a:t>r</a:t>
            </a:r>
            <a:r>
              <a:rPr lang="en-US" altLang="en-US" sz="2400" b="1" dirty="0" err="1">
                <a:solidFill>
                  <a:srgbClr val="FF0000"/>
                </a:solidFill>
              </a:rPr>
              <a:t>Y</a:t>
            </a:r>
            <a:endParaRPr lang="en-US" altLang="en-US" sz="2400" b="1" dirty="0">
              <a:solidFill>
                <a:srgbClr val="FF0000"/>
              </a:solidFill>
            </a:endParaRPr>
          </a:p>
        </p:txBody>
      </p:sp>
      <p:sp>
        <p:nvSpPr>
          <p:cNvPr id="32826" name="Text Box 58"/>
          <p:cNvSpPr txBox="1">
            <a:spLocks noChangeArrowheads="1"/>
          </p:cNvSpPr>
          <p:nvPr/>
        </p:nvSpPr>
        <p:spPr bwMode="auto">
          <a:xfrm>
            <a:off x="5681007" y="3134057"/>
            <a:ext cx="10096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dirty="0">
                <a:solidFill>
                  <a:srgbClr val="000000"/>
                </a:solidFill>
              </a:rPr>
              <a:t> </a:t>
            </a:r>
            <a:r>
              <a:rPr lang="en-US" altLang="en-US" sz="2400" b="1" dirty="0">
                <a:solidFill>
                  <a:srgbClr val="000000"/>
                </a:solidFill>
              </a:rPr>
              <a:t> </a:t>
            </a:r>
            <a:r>
              <a:rPr lang="en-US" altLang="en-US" sz="2400" b="1" dirty="0">
                <a:solidFill>
                  <a:srgbClr val="0000CC"/>
                </a:solidFill>
              </a:rPr>
              <a:t>¼ </a:t>
            </a:r>
            <a:r>
              <a:rPr lang="en-US" altLang="en-US" sz="2400" b="1" dirty="0" err="1">
                <a:solidFill>
                  <a:srgbClr val="0000CC"/>
                </a:solidFill>
              </a:rPr>
              <a:t>r</a:t>
            </a:r>
            <a:r>
              <a:rPr lang="en-US" altLang="en-US" sz="2400" b="1" dirty="0" err="1">
                <a:solidFill>
                  <a:srgbClr val="FF0000"/>
                </a:solidFill>
              </a:rPr>
              <a:t>Y</a:t>
            </a:r>
            <a:endParaRPr lang="en-US" altLang="en-US" sz="2400" b="1" dirty="0">
              <a:solidFill>
                <a:srgbClr val="FF0000"/>
              </a:solidFill>
            </a:endParaRPr>
          </a:p>
        </p:txBody>
      </p:sp>
      <p:sp>
        <p:nvSpPr>
          <p:cNvPr id="32827" name="Text Box 59"/>
          <p:cNvSpPr txBox="1">
            <a:spLocks noChangeArrowheads="1"/>
          </p:cNvSpPr>
          <p:nvPr/>
        </p:nvSpPr>
        <p:spPr bwMode="auto">
          <a:xfrm>
            <a:off x="1143656" y="6106159"/>
            <a:ext cx="10144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sz="2400" b="1" dirty="0">
                <a:solidFill>
                  <a:srgbClr val="0000CC"/>
                </a:solidFill>
              </a:rPr>
              <a:t>¼ </a:t>
            </a:r>
            <a:r>
              <a:rPr lang="en-US" altLang="en-US" sz="2400" b="1" dirty="0" err="1">
                <a:solidFill>
                  <a:srgbClr val="0000CC"/>
                </a:solidFill>
              </a:rPr>
              <a:t>ry</a:t>
            </a:r>
            <a:endParaRPr lang="en-US" altLang="en-US" sz="2400" b="1" dirty="0">
              <a:solidFill>
                <a:srgbClr val="0000CC"/>
              </a:solidFill>
            </a:endParaRPr>
          </a:p>
        </p:txBody>
      </p:sp>
      <p:sp>
        <p:nvSpPr>
          <p:cNvPr id="32828" name="Text Box 60"/>
          <p:cNvSpPr txBox="1">
            <a:spLocks noChangeArrowheads="1"/>
          </p:cNvSpPr>
          <p:nvPr/>
        </p:nvSpPr>
        <p:spPr bwMode="auto">
          <a:xfrm>
            <a:off x="7589095" y="3123559"/>
            <a:ext cx="100012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sz="2400" b="1" dirty="0">
                <a:solidFill>
                  <a:srgbClr val="0000CC"/>
                </a:solidFill>
              </a:rPr>
              <a:t>¼ </a:t>
            </a:r>
            <a:r>
              <a:rPr lang="en-US" altLang="en-US" sz="2400" b="1" dirty="0" err="1">
                <a:solidFill>
                  <a:srgbClr val="0000CC"/>
                </a:solidFill>
              </a:rPr>
              <a:t>ry</a:t>
            </a:r>
            <a:endParaRPr lang="en-US" altLang="en-US" sz="2400" b="1" dirty="0">
              <a:solidFill>
                <a:srgbClr val="0000CC"/>
              </a:solidFill>
            </a:endParaRPr>
          </a:p>
        </p:txBody>
      </p:sp>
      <p:sp>
        <p:nvSpPr>
          <p:cNvPr id="32829" name="Text Box 61"/>
          <p:cNvSpPr txBox="1">
            <a:spLocks noChangeArrowheads="1"/>
          </p:cNvSpPr>
          <p:nvPr/>
        </p:nvSpPr>
        <p:spPr bwMode="auto">
          <a:xfrm>
            <a:off x="1148418" y="3941415"/>
            <a:ext cx="10096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sz="2400" b="1" dirty="0">
                <a:solidFill>
                  <a:srgbClr val="FF3300"/>
                </a:solidFill>
              </a:rPr>
              <a:t>¼ RY</a:t>
            </a:r>
          </a:p>
        </p:txBody>
      </p:sp>
      <p:sp>
        <p:nvSpPr>
          <p:cNvPr id="32830" name="Text Box 62"/>
          <p:cNvSpPr txBox="1">
            <a:spLocks noChangeArrowheads="1"/>
          </p:cNvSpPr>
          <p:nvPr/>
        </p:nvSpPr>
        <p:spPr bwMode="auto">
          <a:xfrm>
            <a:off x="3977174" y="4707522"/>
            <a:ext cx="162335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sz="2000" dirty="0">
                <a:latin typeface="Times New Roman" panose="02020603050405020304" pitchFamily="18" charset="0"/>
                <a:cs typeface="Times New Roman" panose="02020603050405020304" pitchFamily="18" charset="0"/>
              </a:rPr>
              <a:t>1/16 </a:t>
            </a:r>
            <a:r>
              <a:rPr lang="en-US" altLang="en-US" sz="2000" dirty="0" err="1">
                <a:solidFill>
                  <a:srgbClr val="FF3300"/>
                </a:solidFill>
                <a:latin typeface="Times New Roman" panose="02020603050405020304" pitchFamily="18" charset="0"/>
                <a:cs typeface="Times New Roman" panose="02020603050405020304" pitchFamily="18" charset="0"/>
              </a:rPr>
              <a:t>RR</a:t>
            </a:r>
            <a:r>
              <a:rPr lang="en-US" altLang="en-US" sz="2000" dirty="0" err="1">
                <a:solidFill>
                  <a:srgbClr val="000099"/>
                </a:solidFill>
                <a:latin typeface="Times New Roman" panose="02020603050405020304" pitchFamily="18" charset="0"/>
                <a:cs typeface="Times New Roman" panose="02020603050405020304" pitchFamily="18" charset="0"/>
              </a:rPr>
              <a:t>yy</a:t>
            </a:r>
            <a:endParaRPr lang="en-US" altLang="en-US" sz="2000" dirty="0">
              <a:solidFill>
                <a:srgbClr val="000099"/>
              </a:solidFill>
              <a:latin typeface="Times New Roman" panose="02020603050405020304" pitchFamily="18" charset="0"/>
              <a:cs typeface="Times New Roman" panose="02020603050405020304" pitchFamily="18" charset="0"/>
            </a:endParaRPr>
          </a:p>
        </p:txBody>
      </p:sp>
      <p:sp>
        <p:nvSpPr>
          <p:cNvPr id="32831" name="Line 63"/>
          <p:cNvSpPr>
            <a:spLocks noChangeShapeType="1"/>
          </p:cNvSpPr>
          <p:nvPr/>
        </p:nvSpPr>
        <p:spPr bwMode="auto">
          <a:xfrm>
            <a:off x="4572000" y="3505200"/>
            <a:ext cx="0" cy="11407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a:solidFill>
                <a:srgbClr val="000000"/>
              </a:solidFill>
              <a:latin typeface="Arial" panose="020B0604020202020204" pitchFamily="34" charset="0"/>
              <a:cs typeface="Arial" panose="020B0604020202020204" pitchFamily="34" charset="0"/>
            </a:endParaRPr>
          </a:p>
        </p:txBody>
      </p:sp>
      <p:sp>
        <p:nvSpPr>
          <p:cNvPr id="32832" name="Line 64"/>
          <p:cNvSpPr>
            <a:spLocks noChangeShapeType="1"/>
          </p:cNvSpPr>
          <p:nvPr/>
        </p:nvSpPr>
        <p:spPr bwMode="auto">
          <a:xfrm>
            <a:off x="2065418" y="4898052"/>
            <a:ext cx="2000250" cy="190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a:solidFill>
                <a:srgbClr val="000000"/>
              </a:solidFill>
              <a:latin typeface="Arial" panose="020B0604020202020204" pitchFamily="34" charset="0"/>
              <a:cs typeface="Arial" panose="020B0604020202020204" pitchFamily="34" charset="0"/>
            </a:endParaRPr>
          </a:p>
        </p:txBody>
      </p:sp>
      <p:sp>
        <p:nvSpPr>
          <p:cNvPr id="32833" name="Text Box 65"/>
          <p:cNvSpPr txBox="1">
            <a:spLocks noChangeArrowheads="1"/>
          </p:cNvSpPr>
          <p:nvPr/>
        </p:nvSpPr>
        <p:spPr bwMode="auto">
          <a:xfrm>
            <a:off x="5143331" y="4757315"/>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dirty="0">
                <a:solidFill>
                  <a:srgbClr val="000000"/>
                </a:solidFill>
              </a:rPr>
              <a:t>(V-N)</a:t>
            </a:r>
          </a:p>
        </p:txBody>
      </p:sp>
      <p:sp>
        <p:nvSpPr>
          <p:cNvPr id="23" name="Rectangle 3"/>
          <p:cNvSpPr txBox="1">
            <a:spLocks noChangeArrowheads="1"/>
          </p:cNvSpPr>
          <p:nvPr/>
        </p:nvSpPr>
        <p:spPr bwMode="auto">
          <a:xfrm>
            <a:off x="377280" y="80318"/>
            <a:ext cx="8568952"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gn="ctr" eaLnBrk="1" hangingPunct="1">
              <a:buFontTx/>
              <a:buNone/>
            </a:pPr>
            <a:r>
              <a:rPr lang="en-US" sz="2800" b="1" kern="0" dirty="0" err="1">
                <a:solidFill>
                  <a:srgbClr val="000099"/>
                </a:solidFill>
                <a:latin typeface="Times New Roman" pitchFamily="18" charset="0"/>
                <a:cs typeface="Times New Roman" pitchFamily="18" charset="0"/>
              </a:rPr>
              <a:t>Viết</a:t>
            </a:r>
            <a:r>
              <a:rPr lang="en-US" sz="2800" b="1" kern="0" dirty="0">
                <a:solidFill>
                  <a:srgbClr val="000099"/>
                </a:solidFill>
                <a:latin typeface="Times New Roman" pitchFamily="18" charset="0"/>
                <a:cs typeface="Times New Roman" pitchFamily="18" charset="0"/>
              </a:rPr>
              <a:t> </a:t>
            </a:r>
            <a:r>
              <a:rPr lang="en-US" sz="2800" b="1" kern="0" dirty="0" err="1">
                <a:solidFill>
                  <a:srgbClr val="000099"/>
                </a:solidFill>
                <a:latin typeface="Times New Roman" pitchFamily="18" charset="0"/>
                <a:cs typeface="Times New Roman" pitchFamily="18" charset="0"/>
              </a:rPr>
              <a:t>sơ</a:t>
            </a:r>
            <a:r>
              <a:rPr lang="en-US" sz="2800" b="1" kern="0" dirty="0">
                <a:solidFill>
                  <a:srgbClr val="000099"/>
                </a:solidFill>
                <a:latin typeface="Times New Roman" pitchFamily="18" charset="0"/>
                <a:cs typeface="Times New Roman" pitchFamily="18" charset="0"/>
              </a:rPr>
              <a:t> </a:t>
            </a:r>
            <a:r>
              <a:rPr lang="en-US" sz="2800" b="1" kern="0" dirty="0" err="1">
                <a:solidFill>
                  <a:srgbClr val="000099"/>
                </a:solidFill>
                <a:latin typeface="Times New Roman" pitchFamily="18" charset="0"/>
                <a:cs typeface="Times New Roman" pitchFamily="18" charset="0"/>
              </a:rPr>
              <a:t>đồ</a:t>
            </a:r>
            <a:r>
              <a:rPr lang="en-US" sz="2800" b="1" kern="0" dirty="0">
                <a:solidFill>
                  <a:srgbClr val="000099"/>
                </a:solidFill>
                <a:latin typeface="Times New Roman" pitchFamily="18" charset="0"/>
                <a:cs typeface="Times New Roman" pitchFamily="18" charset="0"/>
              </a:rPr>
              <a:t> </a:t>
            </a:r>
            <a:r>
              <a:rPr lang="en-US" sz="2800" b="1" kern="0" dirty="0" err="1">
                <a:solidFill>
                  <a:srgbClr val="000099"/>
                </a:solidFill>
                <a:latin typeface="Times New Roman" pitchFamily="18" charset="0"/>
                <a:cs typeface="Times New Roman" pitchFamily="18" charset="0"/>
              </a:rPr>
              <a:t>lai</a:t>
            </a:r>
            <a:r>
              <a:rPr lang="en-US" sz="2800" b="1" kern="0" dirty="0">
                <a:solidFill>
                  <a:srgbClr val="000099"/>
                </a:solidFill>
                <a:latin typeface="Times New Roman" pitchFamily="18" charset="0"/>
                <a:cs typeface="Times New Roman" pitchFamily="18" charset="0"/>
              </a:rPr>
              <a:t> </a:t>
            </a:r>
            <a:r>
              <a:rPr lang="en-US" sz="2800" b="1" kern="0" dirty="0" err="1">
                <a:solidFill>
                  <a:srgbClr val="000099"/>
                </a:solidFill>
                <a:latin typeface="Times New Roman" pitchFamily="18" charset="0"/>
                <a:cs typeface="Times New Roman" pitchFamily="18" charset="0"/>
              </a:rPr>
              <a:t>khi</a:t>
            </a:r>
            <a:r>
              <a:rPr lang="en-US" sz="2800" b="1" kern="0" dirty="0">
                <a:solidFill>
                  <a:srgbClr val="000099"/>
                </a:solidFill>
                <a:latin typeface="Times New Roman" pitchFamily="18" charset="0"/>
                <a:cs typeface="Times New Roman" pitchFamily="18" charset="0"/>
              </a:rPr>
              <a:t> </a:t>
            </a:r>
            <a:r>
              <a:rPr lang="en-US" sz="2800" b="1" kern="0" dirty="0" err="1">
                <a:solidFill>
                  <a:srgbClr val="000099"/>
                </a:solidFill>
                <a:latin typeface="Times New Roman" pitchFamily="18" charset="0"/>
                <a:cs typeface="Times New Roman" pitchFamily="18" charset="0"/>
              </a:rPr>
              <a:t>cho</a:t>
            </a:r>
            <a:r>
              <a:rPr lang="en-US" sz="2800" b="1" kern="0" dirty="0">
                <a:solidFill>
                  <a:srgbClr val="000099"/>
                </a:solidFill>
                <a:latin typeface="Times New Roman" pitchFamily="18" charset="0"/>
                <a:cs typeface="Times New Roman" pitchFamily="18" charset="0"/>
              </a:rPr>
              <a:t>       </a:t>
            </a:r>
            <a:r>
              <a:rPr lang="en-US" sz="2800" b="1" kern="0" dirty="0" err="1">
                <a:solidFill>
                  <a:srgbClr val="000099"/>
                </a:solidFill>
                <a:latin typeface="Times New Roman" pitchFamily="18" charset="0"/>
                <a:cs typeface="Times New Roman" pitchFamily="18" charset="0"/>
              </a:rPr>
              <a:t>tự</a:t>
            </a:r>
            <a:r>
              <a:rPr lang="en-US" sz="2800" b="1" kern="0" dirty="0">
                <a:solidFill>
                  <a:srgbClr val="000099"/>
                </a:solidFill>
                <a:latin typeface="Times New Roman" pitchFamily="18" charset="0"/>
                <a:cs typeface="Times New Roman" pitchFamily="18" charset="0"/>
              </a:rPr>
              <a:t> </a:t>
            </a:r>
            <a:r>
              <a:rPr lang="en-US" sz="2800" b="1" kern="0" dirty="0" err="1">
                <a:solidFill>
                  <a:srgbClr val="000099"/>
                </a:solidFill>
                <a:latin typeface="Times New Roman" pitchFamily="18" charset="0"/>
                <a:cs typeface="Times New Roman" pitchFamily="18" charset="0"/>
              </a:rPr>
              <a:t>thụ</a:t>
            </a:r>
            <a:r>
              <a:rPr lang="en-US" sz="2800" b="1" kern="0" dirty="0">
                <a:solidFill>
                  <a:srgbClr val="000099"/>
                </a:solidFill>
                <a:latin typeface="Times New Roman" pitchFamily="18" charset="0"/>
                <a:cs typeface="Times New Roman" pitchFamily="18" charset="0"/>
              </a:rPr>
              <a:t> </a:t>
            </a:r>
            <a:r>
              <a:rPr lang="en-US" sz="2800" b="1" kern="0" dirty="0" err="1">
                <a:solidFill>
                  <a:srgbClr val="000099"/>
                </a:solidFill>
                <a:latin typeface="Times New Roman" pitchFamily="18" charset="0"/>
                <a:cs typeface="Times New Roman" pitchFamily="18" charset="0"/>
              </a:rPr>
              <a:t>phấn</a:t>
            </a:r>
            <a:r>
              <a:rPr lang="en-US" sz="2800" b="1" kern="0" dirty="0">
                <a:solidFill>
                  <a:srgbClr val="000099"/>
                </a:solidFill>
                <a:latin typeface="Times New Roman" pitchFamily="18" charset="0"/>
                <a:cs typeface="Times New Roman" pitchFamily="18" charset="0"/>
              </a:rPr>
              <a:t>: </a:t>
            </a:r>
          </a:p>
        </p:txBody>
      </p:sp>
      <p:sp>
        <p:nvSpPr>
          <p:cNvPr id="24" name="Text Box 24"/>
          <p:cNvSpPr txBox="1">
            <a:spLocks noChangeArrowheads="1"/>
          </p:cNvSpPr>
          <p:nvPr/>
        </p:nvSpPr>
        <p:spPr bwMode="auto">
          <a:xfrm>
            <a:off x="5048250" y="72057"/>
            <a:ext cx="64807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800" b="1" dirty="0">
                <a:latin typeface="Times New Roman" panose="02020603050405020304" pitchFamily="18" charset="0"/>
                <a:cs typeface="Times New Roman" panose="02020603050405020304" pitchFamily="18" charset="0"/>
              </a:rPr>
              <a:t>F</a:t>
            </a:r>
            <a:r>
              <a:rPr lang="en-US" altLang="en-US" sz="2800" b="1" baseline="-25000" dirty="0">
                <a:latin typeface="Times New Roman" panose="02020603050405020304" pitchFamily="18" charset="0"/>
                <a:cs typeface="Times New Roman" panose="02020603050405020304" pitchFamily="18" charset="0"/>
              </a:rPr>
              <a:t>1</a:t>
            </a:r>
            <a:endParaRPr lang="en-US" altLang="en-US" sz="2800" b="1" dirty="0">
              <a:latin typeface="Times New Roman" panose="02020603050405020304" pitchFamily="18" charset="0"/>
              <a:cs typeface="Times New Roman" panose="02020603050405020304" pitchFamily="18" charset="0"/>
            </a:endParaRPr>
          </a:p>
        </p:txBody>
      </p:sp>
      <p:sp>
        <p:nvSpPr>
          <p:cNvPr id="25" name="Line 16"/>
          <p:cNvSpPr>
            <a:spLocks noChangeShapeType="1"/>
          </p:cNvSpPr>
          <p:nvPr/>
        </p:nvSpPr>
        <p:spPr bwMode="auto">
          <a:xfrm>
            <a:off x="4987196" y="1159850"/>
            <a:ext cx="0" cy="11261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endParaRPr lang="en-US">
              <a:solidFill>
                <a:srgbClr val="000000"/>
              </a:solidFill>
              <a:latin typeface="Arial" panose="020B0604020202020204" pitchFamily="34" charset="0"/>
              <a:cs typeface="Arial" panose="020B0604020202020204" pitchFamily="34" charset="0"/>
            </a:endParaRPr>
          </a:p>
        </p:txBody>
      </p:sp>
      <p:sp>
        <p:nvSpPr>
          <p:cNvPr id="26" name="Text Box 58"/>
          <p:cNvSpPr txBox="1">
            <a:spLocks noChangeArrowheads="1"/>
          </p:cNvSpPr>
          <p:nvPr/>
        </p:nvSpPr>
        <p:spPr bwMode="auto">
          <a:xfrm>
            <a:off x="4031456" y="3029248"/>
            <a:ext cx="10810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dirty="0">
                <a:solidFill>
                  <a:srgbClr val="000000"/>
                </a:solidFill>
              </a:rPr>
              <a:t> </a:t>
            </a:r>
            <a:r>
              <a:rPr lang="en-US" altLang="en-US" sz="2400" b="1" dirty="0">
                <a:solidFill>
                  <a:srgbClr val="000000"/>
                </a:solidFill>
              </a:rPr>
              <a:t> ¼ </a:t>
            </a:r>
            <a:r>
              <a:rPr lang="en-US" altLang="en-US" sz="2400" b="1" dirty="0">
                <a:solidFill>
                  <a:srgbClr val="FF0000"/>
                </a:solidFill>
              </a:rPr>
              <a:t>R</a:t>
            </a:r>
            <a:r>
              <a:rPr lang="en-US" altLang="en-US" sz="2400" b="1" dirty="0">
                <a:solidFill>
                  <a:srgbClr val="0000CC"/>
                </a:solidFill>
              </a:rPr>
              <a:t>y</a:t>
            </a:r>
            <a:endParaRPr lang="en-US" altLang="en-US" sz="2400" b="1" dirty="0">
              <a:solidFill>
                <a:srgbClr val="FF3300"/>
              </a:solidFill>
            </a:endParaRPr>
          </a:p>
        </p:txBody>
      </p:sp>
    </p:spTree>
    <p:extLst>
      <p:ext uri="{BB962C8B-B14F-4D97-AF65-F5344CB8AC3E}">
        <p14:creationId xmlns:p14="http://schemas.microsoft.com/office/powerpoint/2010/main" val="125087693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77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8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8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8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8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8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8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8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8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8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28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8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83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8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5" grpId="0"/>
      <p:bldP spid="32776" grpId="0"/>
      <p:bldP spid="32818" grpId="0" animBg="1"/>
      <p:bldP spid="32822" grpId="0"/>
      <p:bldP spid="32824" grpId="0"/>
      <p:bldP spid="32825" grpId="0"/>
      <p:bldP spid="32826" grpId="0"/>
      <p:bldP spid="32827" grpId="0"/>
      <p:bldP spid="32828" grpId="0"/>
      <p:bldP spid="32829" grpId="0"/>
      <p:bldP spid="32830" grpId="0"/>
      <p:bldP spid="32831" grpId="0" animBg="1"/>
      <p:bldP spid="32832" grpId="0" animBg="1"/>
      <p:bldP spid="32833" grpId="0"/>
      <p:bldP spid="2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 Box 3"/>
          <p:cNvSpPr txBox="1">
            <a:spLocks noChangeArrowheads="1"/>
          </p:cNvSpPr>
          <p:nvPr/>
        </p:nvSpPr>
        <p:spPr bwMode="auto">
          <a:xfrm>
            <a:off x="140018" y="609177"/>
            <a:ext cx="89644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sz="2800" b="1" dirty="0">
                <a:solidFill>
                  <a:srgbClr val="000000"/>
                </a:solidFill>
                <a:latin typeface="Times New Roman" panose="02020603050405020304" pitchFamily="18" charset="0"/>
                <a:cs typeface="Times New Roman" panose="02020603050405020304" pitchFamily="18" charset="0"/>
              </a:rPr>
              <a:t>F</a:t>
            </a:r>
            <a:r>
              <a:rPr lang="en-US" altLang="en-US" sz="2800" b="1" baseline="-25000" dirty="0">
                <a:solidFill>
                  <a:srgbClr val="000000"/>
                </a:solidFill>
                <a:latin typeface="Times New Roman" panose="02020603050405020304" pitchFamily="18" charset="0"/>
                <a:cs typeface="Times New Roman" panose="02020603050405020304" pitchFamily="18" charset="0"/>
              </a:rPr>
              <a:t>1</a:t>
            </a:r>
            <a:r>
              <a:rPr lang="en-US" altLang="en-US" sz="2800" b="1" dirty="0">
                <a:solidFill>
                  <a:srgbClr val="000000"/>
                </a:solidFill>
                <a:latin typeface="Times New Roman" panose="02020603050405020304" pitchFamily="18" charset="0"/>
                <a:cs typeface="Times New Roman" panose="02020603050405020304" pitchFamily="18" charset="0"/>
              </a:rPr>
              <a:t>  x F</a:t>
            </a:r>
            <a:r>
              <a:rPr lang="en-US" altLang="en-US" sz="2800" b="1" baseline="-25000" dirty="0">
                <a:solidFill>
                  <a:srgbClr val="000000"/>
                </a:solidFill>
                <a:latin typeface="Times New Roman" panose="02020603050405020304" pitchFamily="18" charset="0"/>
                <a:cs typeface="Times New Roman" panose="02020603050405020304" pitchFamily="18" charset="0"/>
              </a:rPr>
              <a:t>1</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R</a:t>
            </a:r>
            <a:r>
              <a:rPr lang="en-US" altLang="en-US" sz="2800" b="1" dirty="0" err="1">
                <a:solidFill>
                  <a:srgbClr val="000099"/>
                </a:solidFill>
                <a:latin typeface="Times New Roman" panose="02020603050405020304" pitchFamily="18" charset="0"/>
                <a:cs typeface="Times New Roman" panose="02020603050405020304" pitchFamily="18" charset="0"/>
              </a:rPr>
              <a:t>r</a:t>
            </a:r>
            <a:r>
              <a:rPr lang="en-US" altLang="en-US" sz="2800" b="1" dirty="0" err="1">
                <a:solidFill>
                  <a:srgbClr val="FF3300"/>
                </a:solidFill>
                <a:latin typeface="Times New Roman" panose="02020603050405020304" pitchFamily="18" charset="0"/>
                <a:cs typeface="Times New Roman" panose="02020603050405020304" pitchFamily="18" charset="0"/>
              </a:rPr>
              <a:t>Y</a:t>
            </a:r>
            <a:r>
              <a:rPr lang="en-US" altLang="en-US" sz="2800" b="1" dirty="0" err="1">
                <a:solidFill>
                  <a:srgbClr val="000099"/>
                </a:solidFill>
                <a:latin typeface="Times New Roman" panose="02020603050405020304" pitchFamily="18" charset="0"/>
                <a:cs typeface="Times New Roman" panose="02020603050405020304" pitchFamily="18" charset="0"/>
              </a:rPr>
              <a:t>y</a:t>
            </a:r>
            <a:r>
              <a:rPr lang="en-US" altLang="en-US" sz="2800" b="1" dirty="0">
                <a:solidFill>
                  <a:srgbClr val="000000"/>
                </a:solidFill>
                <a:latin typeface="Times New Roman" panose="02020603050405020304" pitchFamily="18" charset="0"/>
                <a:cs typeface="Times New Roman" panose="02020603050405020304" pitchFamily="18" charset="0"/>
              </a:rPr>
              <a:t> ( </a:t>
            </a:r>
            <a:r>
              <a:rPr lang="en-US" altLang="en-US" sz="2800" b="1" dirty="0" err="1">
                <a:solidFill>
                  <a:srgbClr val="000000"/>
                </a:solidFill>
                <a:latin typeface="Times New Roman" panose="02020603050405020304" pitchFamily="18" charset="0"/>
                <a:cs typeface="Times New Roman" panose="02020603050405020304" pitchFamily="18" charset="0"/>
              </a:rPr>
              <a:t>Vàng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trơn</a:t>
            </a:r>
            <a:r>
              <a:rPr lang="en-US" altLang="en-US" sz="2800" b="1" dirty="0">
                <a:solidFill>
                  <a:srgbClr val="000000"/>
                </a:solidFill>
                <a:latin typeface="Times New Roman" panose="02020603050405020304" pitchFamily="18" charset="0"/>
                <a:cs typeface="Times New Roman" panose="02020603050405020304" pitchFamily="18" charset="0"/>
              </a:rPr>
              <a:t>)   x  </a:t>
            </a:r>
            <a:r>
              <a:rPr lang="en-US" altLang="en-US" sz="2800" b="1" dirty="0" err="1">
                <a:solidFill>
                  <a:srgbClr val="FF3300"/>
                </a:solidFill>
                <a:latin typeface="Times New Roman" panose="02020603050405020304" pitchFamily="18" charset="0"/>
                <a:cs typeface="Times New Roman" panose="02020603050405020304" pitchFamily="18" charset="0"/>
              </a:rPr>
              <a:t>R</a:t>
            </a:r>
            <a:r>
              <a:rPr lang="en-US" altLang="en-US" sz="2800" b="1" dirty="0" err="1">
                <a:solidFill>
                  <a:srgbClr val="000099"/>
                </a:solidFill>
                <a:latin typeface="Times New Roman" panose="02020603050405020304" pitchFamily="18" charset="0"/>
                <a:cs typeface="Times New Roman" panose="02020603050405020304" pitchFamily="18" charset="0"/>
              </a:rPr>
              <a:t>r</a:t>
            </a:r>
            <a:r>
              <a:rPr lang="en-US" altLang="en-US" sz="2800" b="1" dirty="0" err="1">
                <a:solidFill>
                  <a:srgbClr val="FF3300"/>
                </a:solidFill>
                <a:latin typeface="Times New Roman" panose="02020603050405020304" pitchFamily="18" charset="0"/>
                <a:cs typeface="Times New Roman" panose="02020603050405020304" pitchFamily="18" charset="0"/>
              </a:rPr>
              <a:t>Y</a:t>
            </a:r>
            <a:r>
              <a:rPr lang="en-US" altLang="en-US" sz="2800" b="1" dirty="0" err="1">
                <a:solidFill>
                  <a:srgbClr val="000099"/>
                </a:solidFill>
                <a:latin typeface="Times New Roman" panose="02020603050405020304" pitchFamily="18" charset="0"/>
                <a:cs typeface="Times New Roman" panose="02020603050405020304" pitchFamily="18" charset="0"/>
              </a:rPr>
              <a:t>y</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a:solidFill>
                  <a:srgbClr val="000000"/>
                </a:solidFill>
                <a:latin typeface="Times New Roman" panose="02020603050405020304" pitchFamily="18" charset="0"/>
                <a:cs typeface="Times New Roman" panose="02020603050405020304" pitchFamily="18" charset="0"/>
              </a:rPr>
              <a:t> ( </a:t>
            </a:r>
            <a:r>
              <a:rPr lang="en-US" altLang="en-US" sz="2800" b="1" dirty="0" err="1">
                <a:solidFill>
                  <a:srgbClr val="000000"/>
                </a:solidFill>
                <a:latin typeface="Times New Roman" panose="02020603050405020304" pitchFamily="18" charset="0"/>
                <a:cs typeface="Times New Roman" panose="02020603050405020304" pitchFamily="18" charset="0"/>
              </a:rPr>
              <a:t>Vàng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trơn</a:t>
            </a:r>
            <a:r>
              <a:rPr lang="en-US" altLang="en-US" sz="2800" b="1" dirty="0">
                <a:solidFill>
                  <a:srgbClr val="000000"/>
                </a:solidFill>
                <a:latin typeface="Times New Roman" panose="02020603050405020304" pitchFamily="18" charset="0"/>
                <a:cs typeface="Times New Roman" panose="02020603050405020304" pitchFamily="18" charset="0"/>
              </a:rPr>
              <a:t> )</a:t>
            </a:r>
          </a:p>
        </p:txBody>
      </p:sp>
      <p:sp>
        <p:nvSpPr>
          <p:cNvPr id="32772" name="Text Box 4"/>
          <p:cNvSpPr txBox="1">
            <a:spLocks noChangeArrowheads="1"/>
          </p:cNvSpPr>
          <p:nvPr/>
        </p:nvSpPr>
        <p:spPr bwMode="auto">
          <a:xfrm>
            <a:off x="144055" y="1477268"/>
            <a:ext cx="14709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sz="2400" b="1" dirty="0">
                <a:solidFill>
                  <a:srgbClr val="000000"/>
                </a:solidFill>
                <a:latin typeface="Times New Roman" panose="02020603050405020304" pitchFamily="18" charset="0"/>
                <a:cs typeface="Times New Roman" panose="02020603050405020304" pitchFamily="18" charset="0"/>
              </a:rPr>
              <a:t>G( F</a:t>
            </a:r>
            <a:r>
              <a:rPr lang="en-US" altLang="en-US" sz="2400" b="1" baseline="-25000" dirty="0">
                <a:solidFill>
                  <a:srgbClr val="000000"/>
                </a:solidFill>
                <a:latin typeface="Times New Roman" panose="02020603050405020304" pitchFamily="18" charset="0"/>
                <a:cs typeface="Times New Roman" panose="02020603050405020304" pitchFamily="18" charset="0"/>
              </a:rPr>
              <a:t>1</a:t>
            </a:r>
            <a:r>
              <a:rPr lang="en-US" altLang="en-US" sz="2400" b="1" dirty="0">
                <a:solidFill>
                  <a:srgbClr val="000000"/>
                </a:solidFill>
                <a:latin typeface="Times New Roman" panose="02020603050405020304" pitchFamily="18" charset="0"/>
                <a:cs typeface="Times New Roman" panose="02020603050405020304" pitchFamily="18" charset="0"/>
              </a:rPr>
              <a:t>):</a:t>
            </a:r>
          </a:p>
        </p:txBody>
      </p:sp>
      <p:sp>
        <p:nvSpPr>
          <p:cNvPr id="32773" name="Text Box 5"/>
          <p:cNvSpPr txBox="1">
            <a:spLocks noChangeArrowheads="1"/>
          </p:cNvSpPr>
          <p:nvPr/>
        </p:nvSpPr>
        <p:spPr bwMode="auto">
          <a:xfrm>
            <a:off x="1476195" y="1518005"/>
            <a:ext cx="33004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sz="2400" b="1" dirty="0">
                <a:solidFill>
                  <a:srgbClr val="FF3300"/>
                </a:solidFill>
                <a:latin typeface="Times New Roman" panose="02020603050405020304" pitchFamily="18" charset="0"/>
                <a:cs typeface="Times New Roman" panose="02020603050405020304" pitchFamily="18" charset="0"/>
              </a:rPr>
              <a:t>¼ RY</a:t>
            </a:r>
            <a:r>
              <a:rPr lang="en-US" altLang="en-US" sz="2400" b="1" dirty="0">
                <a:solidFill>
                  <a:srgbClr val="000000"/>
                </a:solidFill>
                <a:latin typeface="Times New Roman" panose="02020603050405020304" pitchFamily="18" charset="0"/>
                <a:cs typeface="Times New Roman" panose="02020603050405020304" pitchFamily="18" charset="0"/>
              </a:rPr>
              <a:t>, ¼ </a:t>
            </a:r>
            <a:r>
              <a:rPr lang="en-US" altLang="en-US" sz="2400" b="1" dirty="0">
                <a:solidFill>
                  <a:srgbClr val="FF3300"/>
                </a:solidFill>
                <a:latin typeface="Times New Roman" panose="02020603050405020304" pitchFamily="18" charset="0"/>
                <a:cs typeface="Times New Roman" panose="02020603050405020304" pitchFamily="18" charset="0"/>
              </a:rPr>
              <a:t>R</a:t>
            </a:r>
            <a:r>
              <a:rPr lang="en-US" altLang="en-US" sz="2400" b="1" dirty="0">
                <a:solidFill>
                  <a:srgbClr val="000099"/>
                </a:solidFill>
                <a:latin typeface="Times New Roman" panose="02020603050405020304" pitchFamily="18" charset="0"/>
                <a:cs typeface="Times New Roman" panose="02020603050405020304" pitchFamily="18" charset="0"/>
              </a:rPr>
              <a:t>y</a:t>
            </a:r>
            <a:r>
              <a:rPr lang="en-US" altLang="en-US" sz="2400" b="1" dirty="0">
                <a:solidFill>
                  <a:srgbClr val="000000"/>
                </a:solidFill>
                <a:latin typeface="Times New Roman" panose="02020603050405020304" pitchFamily="18" charset="0"/>
                <a:cs typeface="Times New Roman" panose="02020603050405020304" pitchFamily="18" charset="0"/>
              </a:rPr>
              <a:t>,  ¼ </a:t>
            </a:r>
            <a:r>
              <a:rPr lang="en-US" altLang="en-US" sz="2400" b="1" dirty="0" err="1">
                <a:solidFill>
                  <a:srgbClr val="0000CC"/>
                </a:solidFill>
                <a:latin typeface="Times New Roman" panose="02020603050405020304" pitchFamily="18" charset="0"/>
                <a:cs typeface="Times New Roman" panose="02020603050405020304" pitchFamily="18" charset="0"/>
              </a:rPr>
              <a:t>r</a:t>
            </a:r>
            <a:r>
              <a:rPr lang="en-US" altLang="en-US" sz="2400" b="1" dirty="0" err="1">
                <a:solidFill>
                  <a:srgbClr val="FF0000"/>
                </a:solidFill>
                <a:latin typeface="Times New Roman" panose="02020603050405020304" pitchFamily="18" charset="0"/>
                <a:cs typeface="Times New Roman" panose="02020603050405020304" pitchFamily="18" charset="0"/>
              </a:rPr>
              <a:t>Y</a:t>
            </a:r>
            <a:r>
              <a:rPr lang="en-US" altLang="en-US" sz="2400" b="1" dirty="0">
                <a:solidFill>
                  <a:srgbClr val="000000"/>
                </a:solidFill>
                <a:latin typeface="Times New Roman" panose="02020603050405020304" pitchFamily="18" charset="0"/>
                <a:cs typeface="Times New Roman" panose="02020603050405020304" pitchFamily="18" charset="0"/>
              </a:rPr>
              <a:t>, ¼ </a:t>
            </a:r>
            <a:r>
              <a:rPr lang="en-US" altLang="en-US" sz="2400" b="1" dirty="0" err="1">
                <a:solidFill>
                  <a:srgbClr val="0000CC"/>
                </a:solidFill>
                <a:latin typeface="Times New Roman" panose="02020603050405020304" pitchFamily="18" charset="0"/>
                <a:cs typeface="Times New Roman" panose="02020603050405020304" pitchFamily="18" charset="0"/>
              </a:rPr>
              <a:t>ry</a:t>
            </a:r>
            <a:endParaRPr lang="en-US" altLang="en-US" sz="2400" b="1" dirty="0">
              <a:solidFill>
                <a:srgbClr val="0000CC"/>
              </a:solidFill>
              <a:latin typeface="Times New Roman" panose="02020603050405020304" pitchFamily="18" charset="0"/>
              <a:cs typeface="Times New Roman" panose="02020603050405020304" pitchFamily="18" charset="0"/>
            </a:endParaRPr>
          </a:p>
        </p:txBody>
      </p:sp>
      <p:sp>
        <p:nvSpPr>
          <p:cNvPr id="32774" name="Text Box 6"/>
          <p:cNvSpPr txBox="1">
            <a:spLocks noChangeArrowheads="1"/>
          </p:cNvSpPr>
          <p:nvPr/>
        </p:nvSpPr>
        <p:spPr bwMode="auto">
          <a:xfrm>
            <a:off x="3635896" y="2095928"/>
            <a:ext cx="546861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sz="2400" b="1" dirty="0" err="1">
                <a:solidFill>
                  <a:srgbClr val="FF0066"/>
                </a:solidFill>
                <a:latin typeface="Times New Roman" panose="02020603050405020304" pitchFamily="18" charset="0"/>
                <a:cs typeface="Times New Roman" panose="02020603050405020304" pitchFamily="18" charset="0"/>
              </a:rPr>
              <a:t>Giải</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thích</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tại</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sao</a:t>
            </a:r>
            <a:r>
              <a:rPr lang="en-US" altLang="en-US" sz="2400" b="1" dirty="0">
                <a:solidFill>
                  <a:srgbClr val="FF0066"/>
                </a:solidFill>
                <a:latin typeface="Times New Roman" panose="02020603050405020304" pitchFamily="18" charset="0"/>
                <a:cs typeface="Times New Roman" panose="02020603050405020304" pitchFamily="18" charset="0"/>
              </a:rPr>
              <a:t> ở F</a:t>
            </a:r>
            <a:r>
              <a:rPr lang="en-US" altLang="en-US" sz="2400" b="1" baseline="-25000" dirty="0">
                <a:solidFill>
                  <a:srgbClr val="FF0066"/>
                </a:solidFill>
                <a:latin typeface="Times New Roman" panose="02020603050405020304" pitchFamily="18" charset="0"/>
                <a:cs typeface="Times New Roman" panose="02020603050405020304" pitchFamily="18" charset="0"/>
              </a:rPr>
              <a:t>2</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lại</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có</a:t>
            </a:r>
            <a:r>
              <a:rPr lang="en-US" altLang="en-US" sz="2400" b="1" dirty="0">
                <a:solidFill>
                  <a:srgbClr val="FF0066"/>
                </a:solidFill>
                <a:latin typeface="Times New Roman" panose="02020603050405020304" pitchFamily="18" charset="0"/>
                <a:cs typeface="Times New Roman" panose="02020603050405020304" pitchFamily="18" charset="0"/>
              </a:rPr>
              <a:t> 16 </a:t>
            </a:r>
            <a:r>
              <a:rPr lang="en-US" altLang="en-US" sz="2400" b="1" dirty="0" err="1">
                <a:solidFill>
                  <a:srgbClr val="FF0066"/>
                </a:solidFill>
                <a:latin typeface="Times New Roman" panose="02020603050405020304" pitchFamily="18" charset="0"/>
                <a:cs typeface="Times New Roman" panose="02020603050405020304" pitchFamily="18" charset="0"/>
              </a:rPr>
              <a:t>hợp</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tử</a:t>
            </a:r>
            <a:r>
              <a:rPr lang="en-US" altLang="en-US" sz="2400" b="1" dirty="0">
                <a:solidFill>
                  <a:srgbClr val="FF0066"/>
                </a:solidFill>
                <a:latin typeface="Times New Roman" panose="02020603050405020304" pitchFamily="18" charset="0"/>
                <a:cs typeface="Times New Roman" panose="02020603050405020304" pitchFamily="18" charset="0"/>
              </a:rPr>
              <a:t>?</a:t>
            </a:r>
          </a:p>
        </p:txBody>
      </p:sp>
      <p:sp>
        <p:nvSpPr>
          <p:cNvPr id="32775" name="Text Box 7"/>
          <p:cNvSpPr txBox="1">
            <a:spLocks noChangeArrowheads="1"/>
          </p:cNvSpPr>
          <p:nvPr/>
        </p:nvSpPr>
        <p:spPr bwMode="auto">
          <a:xfrm>
            <a:off x="154462" y="2060339"/>
            <a:ext cx="990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sz="2400" b="1" dirty="0">
                <a:solidFill>
                  <a:srgbClr val="000000"/>
                </a:solidFill>
                <a:latin typeface="Times New Roman" panose="02020603050405020304" pitchFamily="18" charset="0"/>
                <a:cs typeface="Times New Roman" panose="02020603050405020304" pitchFamily="18" charset="0"/>
              </a:rPr>
              <a:t>F</a:t>
            </a:r>
            <a:r>
              <a:rPr lang="en-US" altLang="en-US" sz="2400" b="1" baseline="-25000" dirty="0">
                <a:solidFill>
                  <a:srgbClr val="000000"/>
                </a:solidFill>
                <a:latin typeface="Times New Roman" panose="02020603050405020304" pitchFamily="18" charset="0"/>
                <a:cs typeface="Times New Roman" panose="02020603050405020304" pitchFamily="18" charset="0"/>
              </a:rPr>
              <a:t>2</a:t>
            </a:r>
            <a:r>
              <a:rPr lang="en-US" altLang="en-US" sz="3200" b="1" baseline="-25000" dirty="0">
                <a:solidFill>
                  <a:srgbClr val="000000"/>
                </a:solidFill>
                <a:latin typeface="Times New Roman" panose="02020603050405020304" pitchFamily="18" charset="0"/>
                <a:cs typeface="Times New Roman" panose="02020603050405020304" pitchFamily="18" charset="0"/>
              </a:rPr>
              <a:t> </a:t>
            </a:r>
            <a:r>
              <a:rPr lang="en-US" altLang="en-US" sz="2800" b="1" baseline="-25000" dirty="0">
                <a:solidFill>
                  <a:srgbClr val="000000"/>
                </a:solidFill>
                <a:latin typeface="Times New Roman" panose="02020603050405020304" pitchFamily="18" charset="0"/>
                <a:cs typeface="Times New Roman" panose="02020603050405020304" pitchFamily="18" charset="0"/>
              </a:rPr>
              <a:t>:</a:t>
            </a:r>
            <a:endParaRPr lang="en-US" altLang="en-US" sz="2800" b="1" dirty="0">
              <a:solidFill>
                <a:srgbClr val="000000"/>
              </a:solidFill>
              <a:latin typeface="Times New Roman" panose="02020603050405020304" pitchFamily="18" charset="0"/>
              <a:cs typeface="Times New Roman" panose="02020603050405020304" pitchFamily="18" charset="0"/>
            </a:endParaRPr>
          </a:p>
        </p:txBody>
      </p:sp>
      <p:sp>
        <p:nvSpPr>
          <p:cNvPr id="32776" name="Text Box 8"/>
          <p:cNvSpPr txBox="1">
            <a:spLocks noChangeArrowheads="1"/>
          </p:cNvSpPr>
          <p:nvPr/>
        </p:nvSpPr>
        <p:spPr bwMode="auto">
          <a:xfrm>
            <a:off x="840262" y="2136539"/>
            <a:ext cx="26923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sz="2400" b="1" dirty="0" err="1">
                <a:solidFill>
                  <a:srgbClr val="6600CC"/>
                </a:solidFill>
                <a:latin typeface="Times New Roman" panose="02020603050405020304" pitchFamily="18" charset="0"/>
                <a:cs typeface="Times New Roman" panose="02020603050405020304" pitchFamily="18" charset="0"/>
              </a:rPr>
              <a:t>Lập</a:t>
            </a:r>
            <a:r>
              <a:rPr lang="en-US" altLang="en-US" sz="2400" b="1" dirty="0">
                <a:solidFill>
                  <a:srgbClr val="6600CC"/>
                </a:solidFill>
                <a:latin typeface="Times New Roman" panose="02020603050405020304" pitchFamily="18" charset="0"/>
                <a:cs typeface="Times New Roman" panose="02020603050405020304" pitchFamily="18" charset="0"/>
              </a:rPr>
              <a:t> </a:t>
            </a:r>
            <a:r>
              <a:rPr lang="en-US" altLang="en-US" sz="2400" b="1" dirty="0" err="1">
                <a:solidFill>
                  <a:srgbClr val="6600CC"/>
                </a:solidFill>
                <a:latin typeface="Times New Roman" panose="02020603050405020304" pitchFamily="18" charset="0"/>
                <a:cs typeface="Times New Roman" panose="02020603050405020304" pitchFamily="18" charset="0"/>
              </a:rPr>
              <a:t>bảng</a:t>
            </a:r>
            <a:r>
              <a:rPr lang="en-US" altLang="en-US" sz="2400" b="1" dirty="0">
                <a:solidFill>
                  <a:srgbClr val="6600CC"/>
                </a:solidFill>
                <a:latin typeface="Times New Roman" panose="02020603050405020304" pitchFamily="18" charset="0"/>
                <a:cs typeface="Times New Roman" panose="02020603050405020304" pitchFamily="18" charset="0"/>
              </a:rPr>
              <a:t> </a:t>
            </a:r>
            <a:r>
              <a:rPr lang="en-US" altLang="en-US" sz="2400" b="1" dirty="0" err="1">
                <a:solidFill>
                  <a:srgbClr val="6600CC"/>
                </a:solidFill>
                <a:latin typeface="Times New Roman" panose="02020603050405020304" pitchFamily="18" charset="0"/>
                <a:cs typeface="Times New Roman" panose="02020603050405020304" pitchFamily="18" charset="0"/>
              </a:rPr>
              <a:t>Pennet</a:t>
            </a:r>
            <a:endParaRPr lang="en-US" altLang="en-US" sz="2400" b="1" dirty="0">
              <a:solidFill>
                <a:srgbClr val="6600CC"/>
              </a:solidFill>
              <a:latin typeface="Times New Roman" panose="02020603050405020304" pitchFamily="18" charset="0"/>
              <a:cs typeface="Times New Roman" panose="02020603050405020304" pitchFamily="18" charset="0"/>
            </a:endParaRPr>
          </a:p>
        </p:txBody>
      </p:sp>
      <p:graphicFrame>
        <p:nvGraphicFramePr>
          <p:cNvPr id="32821" name="Group 53"/>
          <p:cNvGraphicFramePr>
            <a:graphicFrameLocks noGrp="1"/>
          </p:cNvGraphicFramePr>
          <p:nvPr>
            <p:extLst>
              <p:ext uri="{D42A27DB-BD31-4B8C-83A1-F6EECF244321}">
                <p14:modId xmlns:p14="http://schemas.microsoft.com/office/powerpoint/2010/main" val="1892909350"/>
              </p:ext>
            </p:extLst>
          </p:nvPr>
        </p:nvGraphicFramePr>
        <p:xfrm>
          <a:off x="131518" y="2653858"/>
          <a:ext cx="7320802" cy="3744720"/>
        </p:xfrm>
        <a:graphic>
          <a:graphicData uri="http://schemas.openxmlformats.org/drawingml/2006/table">
            <a:tbl>
              <a:tblPr/>
              <a:tblGrid>
                <a:gridCol w="1279662">
                  <a:extLst>
                    <a:ext uri="{9D8B030D-6E8A-4147-A177-3AD203B41FA5}">
                      <a16:colId xmlns:a16="http://schemas.microsoft.com/office/drawing/2014/main" val="20000"/>
                    </a:ext>
                  </a:extLst>
                </a:gridCol>
                <a:gridCol w="1576644">
                  <a:extLst>
                    <a:ext uri="{9D8B030D-6E8A-4147-A177-3AD203B41FA5}">
                      <a16:colId xmlns:a16="http://schemas.microsoft.com/office/drawing/2014/main" val="20001"/>
                    </a:ext>
                  </a:extLst>
                </a:gridCol>
                <a:gridCol w="1512168">
                  <a:extLst>
                    <a:ext uri="{9D8B030D-6E8A-4147-A177-3AD203B41FA5}">
                      <a16:colId xmlns:a16="http://schemas.microsoft.com/office/drawing/2014/main" val="20002"/>
                    </a:ext>
                  </a:extLst>
                </a:gridCol>
                <a:gridCol w="1440160">
                  <a:extLst>
                    <a:ext uri="{9D8B030D-6E8A-4147-A177-3AD203B41FA5}">
                      <a16:colId xmlns:a16="http://schemas.microsoft.com/office/drawing/2014/main" val="20003"/>
                    </a:ext>
                  </a:extLst>
                </a:gridCol>
                <a:gridCol w="1512168">
                  <a:extLst>
                    <a:ext uri="{9D8B030D-6E8A-4147-A177-3AD203B41FA5}">
                      <a16:colId xmlns:a16="http://schemas.microsoft.com/office/drawing/2014/main" val="20004"/>
                    </a:ext>
                  </a:extLst>
                </a:gridCol>
              </a:tblGrid>
              <a:tr h="905831">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rgbClr val="6600CC"/>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a:ln>
                            <a:noFill/>
                          </a:ln>
                          <a:solidFill>
                            <a:srgbClr val="6600CC"/>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a:ln>
                            <a:noFill/>
                          </a:ln>
                          <a:solidFill>
                            <a:srgbClr val="6600CC"/>
                          </a:solidFill>
                          <a:effectLst/>
                          <a:latin typeface="Times New Roman" panose="02020603050405020304" pitchFamily="18" charset="0"/>
                          <a:cs typeface="Times New Roman" panose="02020603050405020304" pitchFamily="18"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99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1/16 RRYY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1/16 </a:t>
                      </a:r>
                      <a:r>
                        <a:rPr kumimoji="0" lang="en-US" alt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RRYy</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1/16 </a:t>
                      </a:r>
                      <a:r>
                        <a:rPr kumimoji="0" lang="en-US" alt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RrYY</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1/16 </a:t>
                      </a:r>
                      <a:r>
                        <a:rPr kumimoji="0" lang="en-US" alt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RrYy</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99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1/16 </a:t>
                      </a:r>
                      <a:r>
                        <a:rPr kumimoji="0" lang="en-US" alt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RRYy</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1/16 </a:t>
                      </a:r>
                      <a:r>
                        <a:rPr kumimoji="0" lang="en-US" alt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RrYy</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1/16 </a:t>
                      </a:r>
                      <a:r>
                        <a:rPr kumimoji="0" lang="en-US" alt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Rryy</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99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1/16 </a:t>
                      </a:r>
                      <a:r>
                        <a:rPr kumimoji="0" lang="en-US" alt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RrYY</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1/16 </a:t>
                      </a:r>
                      <a:r>
                        <a:rPr kumimoji="0" lang="en-US" alt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RrYy</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1/16 </a:t>
                      </a:r>
                      <a:r>
                        <a:rPr kumimoji="0" lang="en-US" alt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rrYY</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1/16 </a:t>
                      </a:r>
                      <a:r>
                        <a:rPr kumimoji="0" lang="en-US" alt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rrYy</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99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1/16 </a:t>
                      </a:r>
                      <a:r>
                        <a:rPr kumimoji="0" lang="en-US" alt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RrYy</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1/16 </a:t>
                      </a:r>
                      <a:r>
                        <a:rPr kumimoji="0" lang="en-US" alt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Rryy</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1/16 </a:t>
                      </a:r>
                      <a:r>
                        <a:rPr kumimoji="0" lang="en-US" alt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rrYy</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1/16 </a:t>
                      </a:r>
                      <a:r>
                        <a:rPr kumimoji="0" lang="en-US" alt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rryy</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32818" name="Line 50"/>
          <p:cNvSpPr>
            <a:spLocks noChangeShapeType="1"/>
          </p:cNvSpPr>
          <p:nvPr/>
        </p:nvSpPr>
        <p:spPr bwMode="auto">
          <a:xfrm>
            <a:off x="143552" y="2676662"/>
            <a:ext cx="1248758" cy="84718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a:solidFill>
                <a:srgbClr val="000000"/>
              </a:solidFill>
              <a:latin typeface="Arial" panose="020B0604020202020204" pitchFamily="34" charset="0"/>
              <a:cs typeface="Arial" panose="020B0604020202020204" pitchFamily="34" charset="0"/>
            </a:endParaRPr>
          </a:p>
        </p:txBody>
      </p:sp>
      <p:sp>
        <p:nvSpPr>
          <p:cNvPr id="32822" name="Text Box 54"/>
          <p:cNvSpPr txBox="1">
            <a:spLocks noChangeArrowheads="1"/>
          </p:cNvSpPr>
          <p:nvPr/>
        </p:nvSpPr>
        <p:spPr bwMode="auto">
          <a:xfrm>
            <a:off x="1634431" y="2962593"/>
            <a:ext cx="93821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sz="2400" b="1" dirty="0">
                <a:solidFill>
                  <a:srgbClr val="FF3300"/>
                </a:solidFill>
                <a:latin typeface="Times New Roman" panose="02020603050405020304" pitchFamily="18" charset="0"/>
                <a:cs typeface="Times New Roman" panose="02020603050405020304" pitchFamily="18" charset="0"/>
              </a:rPr>
              <a:t>¼ RY</a:t>
            </a:r>
          </a:p>
        </p:txBody>
      </p:sp>
      <p:sp>
        <p:nvSpPr>
          <p:cNvPr id="32824" name="Text Box 56"/>
          <p:cNvSpPr txBox="1">
            <a:spLocks noChangeArrowheads="1"/>
          </p:cNvSpPr>
          <p:nvPr/>
        </p:nvSpPr>
        <p:spPr bwMode="auto">
          <a:xfrm>
            <a:off x="294475" y="4393833"/>
            <a:ext cx="16430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sz="2400" b="1" dirty="0">
                <a:solidFill>
                  <a:srgbClr val="FF3300"/>
                </a:solidFill>
                <a:latin typeface="Times New Roman" panose="02020603050405020304" pitchFamily="18" charset="0"/>
                <a:cs typeface="Times New Roman" panose="02020603050405020304" pitchFamily="18" charset="0"/>
              </a:rPr>
              <a:t> ¼ R</a:t>
            </a:r>
            <a:r>
              <a:rPr lang="en-US" altLang="en-US" sz="2400" b="1" dirty="0">
                <a:solidFill>
                  <a:srgbClr val="000099"/>
                </a:solidFill>
                <a:latin typeface="Times New Roman" panose="02020603050405020304" pitchFamily="18" charset="0"/>
                <a:cs typeface="Times New Roman" panose="02020603050405020304" pitchFamily="18" charset="0"/>
              </a:rPr>
              <a:t>y</a:t>
            </a:r>
          </a:p>
        </p:txBody>
      </p:sp>
      <p:sp>
        <p:nvSpPr>
          <p:cNvPr id="32825" name="Text Box 57"/>
          <p:cNvSpPr txBox="1">
            <a:spLocks noChangeArrowheads="1"/>
          </p:cNvSpPr>
          <p:nvPr/>
        </p:nvSpPr>
        <p:spPr bwMode="auto">
          <a:xfrm>
            <a:off x="330194" y="5143979"/>
            <a:ext cx="1371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sz="2400" b="1" dirty="0">
                <a:solidFill>
                  <a:srgbClr val="000000"/>
                </a:solidFill>
              </a:rPr>
              <a:t> </a:t>
            </a:r>
            <a:r>
              <a:rPr lang="en-US" altLang="en-US" sz="2400" b="1" dirty="0">
                <a:solidFill>
                  <a:srgbClr val="000000"/>
                </a:solidFill>
                <a:latin typeface="Times New Roman" panose="02020603050405020304" pitchFamily="18" charset="0"/>
                <a:cs typeface="Times New Roman" panose="02020603050405020304" pitchFamily="18" charset="0"/>
              </a:rPr>
              <a:t>¼ </a:t>
            </a:r>
            <a:r>
              <a:rPr lang="en-US" altLang="en-US" sz="2400" b="1" dirty="0" err="1">
                <a:solidFill>
                  <a:srgbClr val="0000CC"/>
                </a:solidFill>
                <a:latin typeface="Times New Roman" panose="02020603050405020304" pitchFamily="18" charset="0"/>
                <a:cs typeface="Times New Roman" panose="02020603050405020304" pitchFamily="18" charset="0"/>
              </a:rPr>
              <a:t>r</a:t>
            </a:r>
            <a:r>
              <a:rPr lang="en-US" altLang="en-US" sz="2400" b="1" dirty="0" err="1">
                <a:solidFill>
                  <a:srgbClr val="FF0000"/>
                </a:solidFill>
                <a:latin typeface="Times New Roman" panose="02020603050405020304" pitchFamily="18" charset="0"/>
                <a:cs typeface="Times New Roman" panose="02020603050405020304" pitchFamily="18" charset="0"/>
              </a:rPr>
              <a:t>Y</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32826" name="Text Box 58"/>
          <p:cNvSpPr txBox="1">
            <a:spLocks noChangeArrowheads="1"/>
          </p:cNvSpPr>
          <p:nvPr/>
        </p:nvSpPr>
        <p:spPr bwMode="auto">
          <a:xfrm>
            <a:off x="4481751" y="2953401"/>
            <a:ext cx="10096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dirty="0">
                <a:solidFill>
                  <a:srgbClr val="000000"/>
                </a:solidFill>
              </a:rPr>
              <a:t> </a:t>
            </a:r>
            <a:r>
              <a:rPr lang="en-US" altLang="en-US" sz="2400" b="1" dirty="0">
                <a:solidFill>
                  <a:srgbClr val="000000"/>
                </a:solidFill>
              </a:rPr>
              <a:t> </a:t>
            </a:r>
            <a:r>
              <a:rPr lang="en-US" altLang="en-US" sz="2400" b="1" dirty="0">
                <a:solidFill>
                  <a:srgbClr val="0000CC"/>
                </a:solidFill>
                <a:latin typeface="Times New Roman" panose="02020603050405020304" pitchFamily="18" charset="0"/>
                <a:cs typeface="Times New Roman" panose="02020603050405020304" pitchFamily="18" charset="0"/>
              </a:rPr>
              <a:t>¼ </a:t>
            </a:r>
            <a:r>
              <a:rPr lang="en-US" altLang="en-US" sz="2400" b="1" dirty="0" err="1">
                <a:solidFill>
                  <a:srgbClr val="0000CC"/>
                </a:solidFill>
                <a:latin typeface="Times New Roman" panose="02020603050405020304" pitchFamily="18" charset="0"/>
                <a:cs typeface="Times New Roman" panose="02020603050405020304" pitchFamily="18" charset="0"/>
              </a:rPr>
              <a:t>r</a:t>
            </a:r>
            <a:r>
              <a:rPr lang="en-US" altLang="en-US" sz="2400" b="1" dirty="0" err="1">
                <a:solidFill>
                  <a:srgbClr val="FF0000"/>
                </a:solidFill>
                <a:latin typeface="Times New Roman" panose="02020603050405020304" pitchFamily="18" charset="0"/>
                <a:cs typeface="Times New Roman" panose="02020603050405020304" pitchFamily="18" charset="0"/>
              </a:rPr>
              <a:t>Y</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32827" name="Text Box 59"/>
          <p:cNvSpPr txBox="1">
            <a:spLocks noChangeArrowheads="1"/>
          </p:cNvSpPr>
          <p:nvPr/>
        </p:nvSpPr>
        <p:spPr bwMode="auto">
          <a:xfrm>
            <a:off x="405341" y="5852327"/>
            <a:ext cx="10144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sz="2400" b="1" dirty="0">
                <a:solidFill>
                  <a:srgbClr val="0000CC"/>
                </a:solidFill>
                <a:latin typeface="Times New Roman" panose="02020603050405020304" pitchFamily="18" charset="0"/>
                <a:cs typeface="Times New Roman" panose="02020603050405020304" pitchFamily="18" charset="0"/>
              </a:rPr>
              <a:t>¼ </a:t>
            </a:r>
            <a:r>
              <a:rPr lang="en-US" altLang="en-US" sz="2400" b="1" dirty="0" err="1">
                <a:solidFill>
                  <a:srgbClr val="0000CC"/>
                </a:solidFill>
                <a:latin typeface="Times New Roman" panose="02020603050405020304" pitchFamily="18" charset="0"/>
                <a:cs typeface="Times New Roman" panose="02020603050405020304" pitchFamily="18" charset="0"/>
              </a:rPr>
              <a:t>ry</a:t>
            </a:r>
            <a:endParaRPr lang="en-US" altLang="en-US" sz="2400" b="1" dirty="0">
              <a:solidFill>
                <a:srgbClr val="0000CC"/>
              </a:solidFill>
              <a:latin typeface="Times New Roman" panose="02020603050405020304" pitchFamily="18" charset="0"/>
              <a:cs typeface="Times New Roman" panose="02020603050405020304" pitchFamily="18" charset="0"/>
            </a:endParaRPr>
          </a:p>
        </p:txBody>
      </p:sp>
      <p:sp>
        <p:nvSpPr>
          <p:cNvPr id="32828" name="Text Box 60"/>
          <p:cNvSpPr txBox="1">
            <a:spLocks noChangeArrowheads="1"/>
          </p:cNvSpPr>
          <p:nvPr/>
        </p:nvSpPr>
        <p:spPr bwMode="auto">
          <a:xfrm>
            <a:off x="6389839" y="2942903"/>
            <a:ext cx="100012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sz="2400" b="1" dirty="0">
                <a:solidFill>
                  <a:srgbClr val="0000CC"/>
                </a:solidFill>
                <a:latin typeface="Times New Roman" panose="02020603050405020304" pitchFamily="18" charset="0"/>
                <a:cs typeface="Times New Roman" panose="02020603050405020304" pitchFamily="18" charset="0"/>
              </a:rPr>
              <a:t>¼ </a:t>
            </a:r>
            <a:r>
              <a:rPr lang="en-US" altLang="en-US" sz="2400" b="1" dirty="0" err="1">
                <a:solidFill>
                  <a:srgbClr val="0000CC"/>
                </a:solidFill>
                <a:latin typeface="Times New Roman" panose="02020603050405020304" pitchFamily="18" charset="0"/>
                <a:cs typeface="Times New Roman" panose="02020603050405020304" pitchFamily="18" charset="0"/>
              </a:rPr>
              <a:t>ry</a:t>
            </a:r>
            <a:endParaRPr lang="en-US" altLang="en-US" sz="2400" b="1" dirty="0">
              <a:solidFill>
                <a:srgbClr val="0000CC"/>
              </a:solidFill>
              <a:latin typeface="Times New Roman" panose="02020603050405020304" pitchFamily="18" charset="0"/>
              <a:cs typeface="Times New Roman" panose="02020603050405020304" pitchFamily="18" charset="0"/>
            </a:endParaRPr>
          </a:p>
        </p:txBody>
      </p:sp>
      <p:sp>
        <p:nvSpPr>
          <p:cNvPr id="32829" name="Text Box 61"/>
          <p:cNvSpPr txBox="1">
            <a:spLocks noChangeArrowheads="1"/>
          </p:cNvSpPr>
          <p:nvPr/>
        </p:nvSpPr>
        <p:spPr bwMode="auto">
          <a:xfrm>
            <a:off x="382660" y="3689281"/>
            <a:ext cx="10096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sz="2400" b="1" dirty="0">
                <a:solidFill>
                  <a:srgbClr val="FF3300"/>
                </a:solidFill>
                <a:latin typeface="Times New Roman" panose="02020603050405020304" pitchFamily="18" charset="0"/>
                <a:cs typeface="Times New Roman" panose="02020603050405020304" pitchFamily="18" charset="0"/>
              </a:rPr>
              <a:t>¼ RY</a:t>
            </a:r>
          </a:p>
        </p:txBody>
      </p:sp>
      <p:sp>
        <p:nvSpPr>
          <p:cNvPr id="32830" name="Text Box 62"/>
          <p:cNvSpPr txBox="1">
            <a:spLocks noChangeArrowheads="1"/>
          </p:cNvSpPr>
          <p:nvPr/>
        </p:nvSpPr>
        <p:spPr bwMode="auto">
          <a:xfrm>
            <a:off x="3126401" y="4228398"/>
            <a:ext cx="1623357"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sz="2000" dirty="0">
                <a:latin typeface="Times New Roman" panose="02020603050405020304" pitchFamily="18" charset="0"/>
                <a:cs typeface="Times New Roman" panose="02020603050405020304" pitchFamily="18" charset="0"/>
              </a:rPr>
              <a:t>1/16 </a:t>
            </a:r>
            <a:r>
              <a:rPr lang="en-US" altLang="en-US" sz="2000" dirty="0" err="1">
                <a:latin typeface="Times New Roman" panose="02020603050405020304" pitchFamily="18" charset="0"/>
                <a:cs typeface="Times New Roman" panose="02020603050405020304" pitchFamily="18" charset="0"/>
              </a:rPr>
              <a:t>RRyy</a:t>
            </a:r>
            <a:endParaRPr lang="en-US" altLang="en-US" sz="2000" dirty="0">
              <a:latin typeface="Times New Roman" panose="02020603050405020304" pitchFamily="18" charset="0"/>
              <a:cs typeface="Times New Roman" panose="02020603050405020304" pitchFamily="18" charset="0"/>
            </a:endParaRPr>
          </a:p>
          <a:p>
            <a:pPr eaLnBrk="0" hangingPunct="0">
              <a:spcBef>
                <a:spcPct val="50000"/>
              </a:spcBef>
            </a:pPr>
            <a:endParaRPr lang="en-US" altLang="en-US" sz="2000" dirty="0">
              <a:solidFill>
                <a:srgbClr val="000099"/>
              </a:solidFill>
              <a:latin typeface="Times New Roman" panose="02020603050405020304" pitchFamily="18" charset="0"/>
              <a:cs typeface="Times New Roman" panose="02020603050405020304" pitchFamily="18" charset="0"/>
            </a:endParaRPr>
          </a:p>
        </p:txBody>
      </p:sp>
      <p:sp>
        <p:nvSpPr>
          <p:cNvPr id="32833" name="Text Box 65"/>
          <p:cNvSpPr txBox="1">
            <a:spLocks noChangeArrowheads="1"/>
          </p:cNvSpPr>
          <p:nvPr/>
        </p:nvSpPr>
        <p:spPr bwMode="auto">
          <a:xfrm>
            <a:off x="3051727" y="4542955"/>
            <a:ext cx="145494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dirty="0">
                <a:solidFill>
                  <a:srgbClr val="000099"/>
                </a:solidFill>
              </a:rPr>
              <a:t>(</a:t>
            </a:r>
            <a:r>
              <a:rPr lang="en-US" altLang="en-US" dirty="0" err="1">
                <a:solidFill>
                  <a:srgbClr val="000099"/>
                </a:solidFill>
              </a:rPr>
              <a:t>vàng-nhăn</a:t>
            </a:r>
            <a:r>
              <a:rPr lang="en-US" altLang="en-US" dirty="0">
                <a:solidFill>
                  <a:srgbClr val="000099"/>
                </a:solidFill>
              </a:rPr>
              <a:t>)</a:t>
            </a:r>
          </a:p>
        </p:txBody>
      </p:sp>
      <p:sp>
        <p:nvSpPr>
          <p:cNvPr id="23" name="Rectangle 3"/>
          <p:cNvSpPr txBox="1">
            <a:spLocks noChangeArrowheads="1"/>
          </p:cNvSpPr>
          <p:nvPr/>
        </p:nvSpPr>
        <p:spPr bwMode="auto">
          <a:xfrm>
            <a:off x="581646" y="37635"/>
            <a:ext cx="8568952"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gn="ctr" eaLnBrk="1" hangingPunct="1">
              <a:buFontTx/>
              <a:buNone/>
            </a:pPr>
            <a:r>
              <a:rPr lang="en-US" sz="2800" b="1" kern="0" dirty="0" err="1">
                <a:solidFill>
                  <a:srgbClr val="000099"/>
                </a:solidFill>
                <a:latin typeface="Times New Roman" pitchFamily="18" charset="0"/>
                <a:cs typeface="Times New Roman" pitchFamily="18" charset="0"/>
              </a:rPr>
              <a:t>Viết</a:t>
            </a:r>
            <a:r>
              <a:rPr lang="en-US" sz="2800" b="1" kern="0" dirty="0">
                <a:solidFill>
                  <a:srgbClr val="000099"/>
                </a:solidFill>
                <a:latin typeface="Times New Roman" pitchFamily="18" charset="0"/>
                <a:cs typeface="Times New Roman" pitchFamily="18" charset="0"/>
              </a:rPr>
              <a:t> </a:t>
            </a:r>
            <a:r>
              <a:rPr lang="en-US" sz="2800" b="1" kern="0" dirty="0" err="1">
                <a:solidFill>
                  <a:srgbClr val="000099"/>
                </a:solidFill>
                <a:latin typeface="Times New Roman" pitchFamily="18" charset="0"/>
                <a:cs typeface="Times New Roman" pitchFamily="18" charset="0"/>
              </a:rPr>
              <a:t>sơ</a:t>
            </a:r>
            <a:r>
              <a:rPr lang="en-US" sz="2800" b="1" kern="0" dirty="0">
                <a:solidFill>
                  <a:srgbClr val="000099"/>
                </a:solidFill>
                <a:latin typeface="Times New Roman" pitchFamily="18" charset="0"/>
                <a:cs typeface="Times New Roman" pitchFamily="18" charset="0"/>
              </a:rPr>
              <a:t> </a:t>
            </a:r>
            <a:r>
              <a:rPr lang="en-US" sz="2800" b="1" kern="0" dirty="0" err="1">
                <a:solidFill>
                  <a:srgbClr val="000099"/>
                </a:solidFill>
                <a:latin typeface="Times New Roman" pitchFamily="18" charset="0"/>
                <a:cs typeface="Times New Roman" pitchFamily="18" charset="0"/>
              </a:rPr>
              <a:t>đồ</a:t>
            </a:r>
            <a:r>
              <a:rPr lang="en-US" sz="2800" b="1" kern="0" dirty="0">
                <a:solidFill>
                  <a:srgbClr val="000099"/>
                </a:solidFill>
                <a:latin typeface="Times New Roman" pitchFamily="18" charset="0"/>
                <a:cs typeface="Times New Roman" pitchFamily="18" charset="0"/>
              </a:rPr>
              <a:t> </a:t>
            </a:r>
            <a:r>
              <a:rPr lang="en-US" sz="2800" b="1" kern="0" dirty="0" err="1">
                <a:solidFill>
                  <a:srgbClr val="000099"/>
                </a:solidFill>
                <a:latin typeface="Times New Roman" pitchFamily="18" charset="0"/>
                <a:cs typeface="Times New Roman" pitchFamily="18" charset="0"/>
              </a:rPr>
              <a:t>lai</a:t>
            </a:r>
            <a:r>
              <a:rPr lang="en-US" sz="2800" b="1" kern="0" dirty="0">
                <a:solidFill>
                  <a:srgbClr val="000099"/>
                </a:solidFill>
                <a:latin typeface="Times New Roman" pitchFamily="18" charset="0"/>
                <a:cs typeface="Times New Roman" pitchFamily="18" charset="0"/>
              </a:rPr>
              <a:t> </a:t>
            </a:r>
            <a:r>
              <a:rPr lang="en-US" sz="2800" b="1" kern="0" dirty="0" err="1">
                <a:solidFill>
                  <a:srgbClr val="000099"/>
                </a:solidFill>
                <a:latin typeface="Times New Roman" pitchFamily="18" charset="0"/>
                <a:cs typeface="Times New Roman" pitchFamily="18" charset="0"/>
              </a:rPr>
              <a:t>khi</a:t>
            </a:r>
            <a:r>
              <a:rPr lang="en-US" sz="2800" b="1" kern="0" dirty="0">
                <a:solidFill>
                  <a:srgbClr val="000099"/>
                </a:solidFill>
                <a:latin typeface="Times New Roman" pitchFamily="18" charset="0"/>
                <a:cs typeface="Times New Roman" pitchFamily="18" charset="0"/>
              </a:rPr>
              <a:t> </a:t>
            </a:r>
            <a:r>
              <a:rPr lang="en-US" sz="2800" b="1" kern="0" dirty="0" err="1">
                <a:solidFill>
                  <a:srgbClr val="000099"/>
                </a:solidFill>
                <a:latin typeface="Times New Roman" pitchFamily="18" charset="0"/>
                <a:cs typeface="Times New Roman" pitchFamily="18" charset="0"/>
              </a:rPr>
              <a:t>cho</a:t>
            </a:r>
            <a:r>
              <a:rPr lang="en-US" sz="2800" b="1" kern="0" dirty="0">
                <a:solidFill>
                  <a:srgbClr val="000099"/>
                </a:solidFill>
                <a:latin typeface="Times New Roman" pitchFamily="18" charset="0"/>
                <a:cs typeface="Times New Roman" pitchFamily="18" charset="0"/>
              </a:rPr>
              <a:t>       </a:t>
            </a:r>
            <a:r>
              <a:rPr lang="en-US" sz="2800" b="1" kern="0" dirty="0" err="1">
                <a:solidFill>
                  <a:srgbClr val="000099"/>
                </a:solidFill>
                <a:latin typeface="Times New Roman" pitchFamily="18" charset="0"/>
                <a:cs typeface="Times New Roman" pitchFamily="18" charset="0"/>
              </a:rPr>
              <a:t>tự</a:t>
            </a:r>
            <a:r>
              <a:rPr lang="en-US" sz="2800" b="1" kern="0" dirty="0">
                <a:solidFill>
                  <a:srgbClr val="000099"/>
                </a:solidFill>
                <a:latin typeface="Times New Roman" pitchFamily="18" charset="0"/>
                <a:cs typeface="Times New Roman" pitchFamily="18" charset="0"/>
              </a:rPr>
              <a:t> </a:t>
            </a:r>
            <a:r>
              <a:rPr lang="en-US" sz="2800" b="1" kern="0" dirty="0" err="1">
                <a:solidFill>
                  <a:srgbClr val="000099"/>
                </a:solidFill>
                <a:latin typeface="Times New Roman" pitchFamily="18" charset="0"/>
                <a:cs typeface="Times New Roman" pitchFamily="18" charset="0"/>
              </a:rPr>
              <a:t>thụ</a:t>
            </a:r>
            <a:r>
              <a:rPr lang="en-US" sz="2800" b="1" kern="0" dirty="0">
                <a:solidFill>
                  <a:srgbClr val="000099"/>
                </a:solidFill>
                <a:latin typeface="Times New Roman" pitchFamily="18" charset="0"/>
                <a:cs typeface="Times New Roman" pitchFamily="18" charset="0"/>
              </a:rPr>
              <a:t> </a:t>
            </a:r>
            <a:r>
              <a:rPr lang="en-US" sz="2800" b="1" kern="0" dirty="0" err="1">
                <a:solidFill>
                  <a:srgbClr val="000099"/>
                </a:solidFill>
                <a:latin typeface="Times New Roman" pitchFamily="18" charset="0"/>
                <a:cs typeface="Times New Roman" pitchFamily="18" charset="0"/>
              </a:rPr>
              <a:t>phấn</a:t>
            </a:r>
            <a:r>
              <a:rPr lang="en-US" sz="2800" b="1" kern="0" dirty="0">
                <a:solidFill>
                  <a:srgbClr val="000099"/>
                </a:solidFill>
                <a:latin typeface="Times New Roman" pitchFamily="18" charset="0"/>
                <a:cs typeface="Times New Roman" pitchFamily="18" charset="0"/>
              </a:rPr>
              <a:t>: </a:t>
            </a:r>
          </a:p>
        </p:txBody>
      </p:sp>
      <p:sp>
        <p:nvSpPr>
          <p:cNvPr id="24" name="Text Box 24"/>
          <p:cNvSpPr txBox="1">
            <a:spLocks noChangeArrowheads="1"/>
          </p:cNvSpPr>
          <p:nvPr/>
        </p:nvSpPr>
        <p:spPr bwMode="auto">
          <a:xfrm>
            <a:off x="5304210" y="39734"/>
            <a:ext cx="64807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800" b="1" dirty="0">
                <a:solidFill>
                  <a:srgbClr val="000000"/>
                </a:solidFill>
                <a:latin typeface="Times New Roman" panose="02020603050405020304" pitchFamily="18" charset="0"/>
                <a:cs typeface="Times New Roman" panose="02020603050405020304" pitchFamily="18" charset="0"/>
              </a:rPr>
              <a:t>F</a:t>
            </a:r>
            <a:r>
              <a:rPr lang="en-US" altLang="en-US" sz="2800" b="1" baseline="-25000" dirty="0">
                <a:solidFill>
                  <a:srgbClr val="000000"/>
                </a:solidFill>
                <a:latin typeface="Times New Roman" panose="02020603050405020304" pitchFamily="18" charset="0"/>
                <a:cs typeface="Times New Roman" panose="02020603050405020304" pitchFamily="18" charset="0"/>
              </a:rPr>
              <a:t>1</a:t>
            </a:r>
            <a:endParaRPr lang="en-US" altLang="en-US" sz="2800" b="1" dirty="0">
              <a:solidFill>
                <a:srgbClr val="000000"/>
              </a:solidFill>
              <a:latin typeface="Times New Roman" panose="02020603050405020304" pitchFamily="18" charset="0"/>
              <a:cs typeface="Times New Roman" panose="02020603050405020304" pitchFamily="18" charset="0"/>
            </a:endParaRPr>
          </a:p>
        </p:txBody>
      </p:sp>
      <p:sp>
        <p:nvSpPr>
          <p:cNvPr id="25" name="Line 16"/>
          <p:cNvSpPr>
            <a:spLocks noChangeShapeType="1"/>
          </p:cNvSpPr>
          <p:nvPr/>
        </p:nvSpPr>
        <p:spPr bwMode="auto">
          <a:xfrm>
            <a:off x="4903129" y="1022061"/>
            <a:ext cx="0" cy="11261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endParaRPr lang="en-US">
              <a:solidFill>
                <a:srgbClr val="000000"/>
              </a:solidFill>
              <a:latin typeface="Arial" panose="020B0604020202020204" pitchFamily="34" charset="0"/>
              <a:cs typeface="Arial" panose="020B0604020202020204" pitchFamily="34" charset="0"/>
            </a:endParaRPr>
          </a:p>
        </p:txBody>
      </p:sp>
      <p:sp>
        <p:nvSpPr>
          <p:cNvPr id="26" name="Text Box 58"/>
          <p:cNvSpPr txBox="1">
            <a:spLocks noChangeArrowheads="1"/>
          </p:cNvSpPr>
          <p:nvPr/>
        </p:nvSpPr>
        <p:spPr bwMode="auto">
          <a:xfrm>
            <a:off x="2832200" y="2848592"/>
            <a:ext cx="10810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dirty="0">
                <a:solidFill>
                  <a:srgbClr val="000000"/>
                </a:solidFill>
              </a:rPr>
              <a:t> </a:t>
            </a:r>
            <a:r>
              <a:rPr lang="en-US" altLang="en-US" sz="2400" b="1" dirty="0">
                <a:solidFill>
                  <a:srgbClr val="000000"/>
                </a:solidFill>
              </a:rPr>
              <a:t> </a:t>
            </a:r>
            <a:r>
              <a:rPr lang="en-US" altLang="en-US" sz="2400" b="1" dirty="0">
                <a:solidFill>
                  <a:srgbClr val="000000"/>
                </a:solidFill>
                <a:latin typeface="Times New Roman" panose="02020603050405020304" pitchFamily="18" charset="0"/>
                <a:cs typeface="Times New Roman" panose="02020603050405020304" pitchFamily="18" charset="0"/>
              </a:rPr>
              <a:t>¼ </a:t>
            </a:r>
            <a:r>
              <a:rPr lang="en-US" altLang="en-US" sz="2400" b="1" dirty="0">
                <a:solidFill>
                  <a:srgbClr val="FF0000"/>
                </a:solidFill>
                <a:latin typeface="Times New Roman" panose="02020603050405020304" pitchFamily="18" charset="0"/>
                <a:cs typeface="Times New Roman" panose="02020603050405020304" pitchFamily="18" charset="0"/>
              </a:rPr>
              <a:t>R</a:t>
            </a:r>
            <a:r>
              <a:rPr lang="en-US" altLang="en-US" sz="2400" b="1" dirty="0">
                <a:solidFill>
                  <a:srgbClr val="0000CC"/>
                </a:solidFill>
                <a:latin typeface="Times New Roman" panose="02020603050405020304" pitchFamily="18" charset="0"/>
                <a:cs typeface="Times New Roman" panose="02020603050405020304" pitchFamily="18" charset="0"/>
              </a:rPr>
              <a:t>y</a:t>
            </a:r>
            <a:endParaRPr lang="en-US" altLang="en-US" sz="2400" b="1" dirty="0">
              <a:solidFill>
                <a:srgbClr val="FF3300"/>
              </a:solidFill>
              <a:latin typeface="Times New Roman" panose="02020603050405020304" pitchFamily="18" charset="0"/>
              <a:cs typeface="Times New Roman" panose="02020603050405020304" pitchFamily="18" charset="0"/>
            </a:endParaRPr>
          </a:p>
        </p:txBody>
      </p:sp>
      <p:sp>
        <p:nvSpPr>
          <p:cNvPr id="28" name="Text Box 61">
            <a:extLst>
              <a:ext uri="{FF2B5EF4-FFF2-40B4-BE49-F238E27FC236}">
                <a16:creationId xmlns:a16="http://schemas.microsoft.com/office/drawing/2014/main" id="{DF5942EF-B22B-4F58-BCD1-21C0512E3A6E}"/>
              </a:ext>
            </a:extLst>
          </p:cNvPr>
          <p:cNvSpPr txBox="1">
            <a:spLocks noChangeArrowheads="1"/>
          </p:cNvSpPr>
          <p:nvPr/>
        </p:nvSpPr>
        <p:spPr bwMode="auto">
          <a:xfrm>
            <a:off x="1409621" y="3787649"/>
            <a:ext cx="159778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vàng-trơn</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t>
            </a:r>
          </a:p>
        </p:txBody>
      </p:sp>
      <p:sp>
        <p:nvSpPr>
          <p:cNvPr id="29" name="Text Box 61">
            <a:extLst>
              <a:ext uri="{FF2B5EF4-FFF2-40B4-BE49-F238E27FC236}">
                <a16:creationId xmlns:a16="http://schemas.microsoft.com/office/drawing/2014/main" id="{2D3873CE-AB54-4E04-BF2D-A86DBE83A919}"/>
              </a:ext>
            </a:extLst>
          </p:cNvPr>
          <p:cNvSpPr txBox="1">
            <a:spLocks noChangeArrowheads="1"/>
          </p:cNvSpPr>
          <p:nvPr/>
        </p:nvSpPr>
        <p:spPr bwMode="auto">
          <a:xfrm>
            <a:off x="2932452" y="3821533"/>
            <a:ext cx="159778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vàng-trơn</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t>
            </a:r>
          </a:p>
        </p:txBody>
      </p:sp>
      <p:sp>
        <p:nvSpPr>
          <p:cNvPr id="30" name="Text Box 61">
            <a:extLst>
              <a:ext uri="{FF2B5EF4-FFF2-40B4-BE49-F238E27FC236}">
                <a16:creationId xmlns:a16="http://schemas.microsoft.com/office/drawing/2014/main" id="{9338250B-8BC4-4AA0-AB8B-09F5E7916BFA}"/>
              </a:ext>
            </a:extLst>
          </p:cNvPr>
          <p:cNvSpPr txBox="1">
            <a:spLocks noChangeArrowheads="1"/>
          </p:cNvSpPr>
          <p:nvPr/>
        </p:nvSpPr>
        <p:spPr bwMode="auto">
          <a:xfrm>
            <a:off x="4436615" y="3787011"/>
            <a:ext cx="159778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vàng-trơn</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t>
            </a:r>
          </a:p>
        </p:txBody>
      </p:sp>
      <p:sp>
        <p:nvSpPr>
          <p:cNvPr id="31" name="Text Box 61">
            <a:extLst>
              <a:ext uri="{FF2B5EF4-FFF2-40B4-BE49-F238E27FC236}">
                <a16:creationId xmlns:a16="http://schemas.microsoft.com/office/drawing/2014/main" id="{68694AF7-AC36-4538-B635-C6EE27CEF49C}"/>
              </a:ext>
            </a:extLst>
          </p:cNvPr>
          <p:cNvSpPr txBox="1">
            <a:spLocks noChangeArrowheads="1"/>
          </p:cNvSpPr>
          <p:nvPr/>
        </p:nvSpPr>
        <p:spPr bwMode="auto">
          <a:xfrm>
            <a:off x="5882359" y="3793441"/>
            <a:ext cx="159778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vàng-trơn</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t>
            </a:r>
          </a:p>
        </p:txBody>
      </p:sp>
      <p:sp>
        <p:nvSpPr>
          <p:cNvPr id="32" name="Text Box 61">
            <a:extLst>
              <a:ext uri="{FF2B5EF4-FFF2-40B4-BE49-F238E27FC236}">
                <a16:creationId xmlns:a16="http://schemas.microsoft.com/office/drawing/2014/main" id="{5B370F9B-F91C-4AF3-B8BB-5686C3CC2F85}"/>
              </a:ext>
            </a:extLst>
          </p:cNvPr>
          <p:cNvSpPr txBox="1">
            <a:spLocks noChangeArrowheads="1"/>
          </p:cNvSpPr>
          <p:nvPr/>
        </p:nvSpPr>
        <p:spPr bwMode="auto">
          <a:xfrm>
            <a:off x="1430497" y="4507780"/>
            <a:ext cx="159778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vàng-trơn</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t>
            </a:r>
          </a:p>
        </p:txBody>
      </p:sp>
      <p:sp>
        <p:nvSpPr>
          <p:cNvPr id="33" name="Text Box 61">
            <a:extLst>
              <a:ext uri="{FF2B5EF4-FFF2-40B4-BE49-F238E27FC236}">
                <a16:creationId xmlns:a16="http://schemas.microsoft.com/office/drawing/2014/main" id="{41B88B97-0EFF-4262-9CF1-B011538B4A33}"/>
              </a:ext>
            </a:extLst>
          </p:cNvPr>
          <p:cNvSpPr txBox="1">
            <a:spLocks noChangeArrowheads="1"/>
          </p:cNvSpPr>
          <p:nvPr/>
        </p:nvSpPr>
        <p:spPr bwMode="auto">
          <a:xfrm>
            <a:off x="1430497" y="5183385"/>
            <a:ext cx="159778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vàng-trơn</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t>
            </a:r>
          </a:p>
        </p:txBody>
      </p:sp>
      <p:sp>
        <p:nvSpPr>
          <p:cNvPr id="34" name="Text Box 61">
            <a:extLst>
              <a:ext uri="{FF2B5EF4-FFF2-40B4-BE49-F238E27FC236}">
                <a16:creationId xmlns:a16="http://schemas.microsoft.com/office/drawing/2014/main" id="{6535EFBA-06CF-4BA5-B45C-C2ED28BE7736}"/>
              </a:ext>
            </a:extLst>
          </p:cNvPr>
          <p:cNvSpPr txBox="1">
            <a:spLocks noChangeArrowheads="1"/>
          </p:cNvSpPr>
          <p:nvPr/>
        </p:nvSpPr>
        <p:spPr bwMode="auto">
          <a:xfrm>
            <a:off x="4431069" y="4501436"/>
            <a:ext cx="159778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vàng-trơn</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t>
            </a:r>
          </a:p>
        </p:txBody>
      </p:sp>
      <p:sp>
        <p:nvSpPr>
          <p:cNvPr id="35" name="Text Box 61">
            <a:extLst>
              <a:ext uri="{FF2B5EF4-FFF2-40B4-BE49-F238E27FC236}">
                <a16:creationId xmlns:a16="http://schemas.microsoft.com/office/drawing/2014/main" id="{A5016D29-E381-4D24-BC57-B3CA803D11E2}"/>
              </a:ext>
            </a:extLst>
          </p:cNvPr>
          <p:cNvSpPr txBox="1">
            <a:spLocks noChangeArrowheads="1"/>
          </p:cNvSpPr>
          <p:nvPr/>
        </p:nvSpPr>
        <p:spPr bwMode="auto">
          <a:xfrm>
            <a:off x="1349661" y="5901949"/>
            <a:ext cx="159778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vàng-trơn</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t>
            </a:r>
          </a:p>
        </p:txBody>
      </p:sp>
      <p:sp>
        <p:nvSpPr>
          <p:cNvPr id="36" name="Text Box 61">
            <a:extLst>
              <a:ext uri="{FF2B5EF4-FFF2-40B4-BE49-F238E27FC236}">
                <a16:creationId xmlns:a16="http://schemas.microsoft.com/office/drawing/2014/main" id="{E8CBA7C1-3899-4C46-B022-9158DC046A47}"/>
              </a:ext>
            </a:extLst>
          </p:cNvPr>
          <p:cNvSpPr txBox="1">
            <a:spLocks noChangeArrowheads="1"/>
          </p:cNvSpPr>
          <p:nvPr/>
        </p:nvSpPr>
        <p:spPr bwMode="auto">
          <a:xfrm>
            <a:off x="2968894" y="5196627"/>
            <a:ext cx="159778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vàng-trơn</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t>
            </a:r>
          </a:p>
        </p:txBody>
      </p:sp>
      <p:sp>
        <p:nvSpPr>
          <p:cNvPr id="37" name="Text Box 65">
            <a:extLst>
              <a:ext uri="{FF2B5EF4-FFF2-40B4-BE49-F238E27FC236}">
                <a16:creationId xmlns:a16="http://schemas.microsoft.com/office/drawing/2014/main" id="{9CA6EC27-4529-42DA-B531-1ACAF7D1CFEB}"/>
              </a:ext>
            </a:extLst>
          </p:cNvPr>
          <p:cNvSpPr txBox="1">
            <a:spLocks noChangeArrowheads="1"/>
          </p:cNvSpPr>
          <p:nvPr/>
        </p:nvSpPr>
        <p:spPr bwMode="auto">
          <a:xfrm>
            <a:off x="5946162" y="4572242"/>
            <a:ext cx="145494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dirty="0">
                <a:solidFill>
                  <a:srgbClr val="000099"/>
                </a:solidFill>
              </a:rPr>
              <a:t>(</a:t>
            </a:r>
            <a:r>
              <a:rPr lang="en-US" altLang="en-US" dirty="0" err="1">
                <a:solidFill>
                  <a:srgbClr val="000099"/>
                </a:solidFill>
              </a:rPr>
              <a:t>vàng-nhăn</a:t>
            </a:r>
            <a:r>
              <a:rPr lang="en-US" altLang="en-US" dirty="0">
                <a:solidFill>
                  <a:srgbClr val="000099"/>
                </a:solidFill>
              </a:rPr>
              <a:t>)</a:t>
            </a:r>
          </a:p>
        </p:txBody>
      </p:sp>
      <p:sp>
        <p:nvSpPr>
          <p:cNvPr id="38" name="Text Box 65">
            <a:extLst>
              <a:ext uri="{FF2B5EF4-FFF2-40B4-BE49-F238E27FC236}">
                <a16:creationId xmlns:a16="http://schemas.microsoft.com/office/drawing/2014/main" id="{EFDB8AC5-3ECA-47D7-A630-E09EA7BB7A1F}"/>
              </a:ext>
            </a:extLst>
          </p:cNvPr>
          <p:cNvSpPr txBox="1">
            <a:spLocks noChangeArrowheads="1"/>
          </p:cNvSpPr>
          <p:nvPr/>
        </p:nvSpPr>
        <p:spPr bwMode="auto">
          <a:xfrm>
            <a:off x="3017750" y="5935395"/>
            <a:ext cx="145494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dirty="0">
                <a:solidFill>
                  <a:srgbClr val="000099"/>
                </a:solidFill>
              </a:rPr>
              <a:t>(</a:t>
            </a:r>
            <a:r>
              <a:rPr lang="en-US" altLang="en-US" dirty="0" err="1">
                <a:solidFill>
                  <a:srgbClr val="000099"/>
                </a:solidFill>
              </a:rPr>
              <a:t>vàng-nhăn</a:t>
            </a:r>
            <a:r>
              <a:rPr lang="en-US" altLang="en-US" dirty="0">
                <a:solidFill>
                  <a:srgbClr val="000099"/>
                </a:solidFill>
              </a:rPr>
              <a:t>)</a:t>
            </a:r>
          </a:p>
        </p:txBody>
      </p:sp>
      <p:sp>
        <p:nvSpPr>
          <p:cNvPr id="39" name="Text Box 61">
            <a:extLst>
              <a:ext uri="{FF2B5EF4-FFF2-40B4-BE49-F238E27FC236}">
                <a16:creationId xmlns:a16="http://schemas.microsoft.com/office/drawing/2014/main" id="{4360E584-4313-4B9C-B8B2-92FE354F821D}"/>
              </a:ext>
            </a:extLst>
          </p:cNvPr>
          <p:cNvSpPr txBox="1">
            <a:spLocks noChangeArrowheads="1"/>
          </p:cNvSpPr>
          <p:nvPr/>
        </p:nvSpPr>
        <p:spPr bwMode="auto">
          <a:xfrm>
            <a:off x="5849159" y="5940852"/>
            <a:ext cx="17386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a:t>
            </a:r>
            <a:r>
              <a:rPr kumimoji="0" lang="en-US" altLang="en-US" sz="2400" b="0"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xanh-nhăn</a:t>
            </a:r>
            <a:r>
              <a:rPr kumimoji="0" lang="en-US" altLang="en-US" sz="2400" b="0"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a:t>
            </a:r>
          </a:p>
        </p:txBody>
      </p:sp>
      <p:sp>
        <p:nvSpPr>
          <p:cNvPr id="40" name="Text Box 61">
            <a:extLst>
              <a:ext uri="{FF2B5EF4-FFF2-40B4-BE49-F238E27FC236}">
                <a16:creationId xmlns:a16="http://schemas.microsoft.com/office/drawing/2014/main" id="{93EC13C3-EB14-403C-8011-ED3BA4508BC0}"/>
              </a:ext>
            </a:extLst>
          </p:cNvPr>
          <p:cNvSpPr txBox="1">
            <a:spLocks noChangeArrowheads="1"/>
          </p:cNvSpPr>
          <p:nvPr/>
        </p:nvSpPr>
        <p:spPr bwMode="auto">
          <a:xfrm>
            <a:off x="5920363" y="5232308"/>
            <a:ext cx="159778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pPr>
            <a:r>
              <a:rPr kumimoji="0" lang="en-US" altLang="en-US" sz="2400" b="0" i="0" u="none" strike="noStrike" cap="none" normalizeH="0" baseline="0" dirty="0">
                <a:ln>
                  <a:noFill/>
                </a:ln>
                <a:solidFill>
                  <a:srgbClr val="00B0F0"/>
                </a:solidFill>
                <a:effectLst/>
                <a:latin typeface="Times New Roman" panose="02020603050405020304" pitchFamily="18" charset="0"/>
                <a:cs typeface="Times New Roman" panose="02020603050405020304" pitchFamily="18" charset="0"/>
              </a:rPr>
              <a:t>(</a:t>
            </a:r>
            <a:r>
              <a:rPr kumimoji="0" lang="en-US" altLang="en-US" sz="2400" b="0" i="0" u="none" strike="noStrike" cap="none" normalizeH="0" baseline="0" dirty="0" err="1">
                <a:ln>
                  <a:noFill/>
                </a:ln>
                <a:solidFill>
                  <a:srgbClr val="00B0F0"/>
                </a:solidFill>
                <a:effectLst/>
                <a:latin typeface="Times New Roman" panose="02020603050405020304" pitchFamily="18" charset="0"/>
                <a:cs typeface="Times New Roman" panose="02020603050405020304" pitchFamily="18" charset="0"/>
              </a:rPr>
              <a:t>xanh-trơn</a:t>
            </a:r>
            <a:r>
              <a:rPr kumimoji="0" lang="en-US" altLang="en-US" sz="2400" b="0" i="0" u="none" strike="noStrike" cap="none" normalizeH="0" baseline="0" dirty="0">
                <a:ln>
                  <a:noFill/>
                </a:ln>
                <a:solidFill>
                  <a:srgbClr val="00B0F0"/>
                </a:solidFill>
                <a:effectLst/>
                <a:latin typeface="Times New Roman" panose="02020603050405020304" pitchFamily="18" charset="0"/>
                <a:cs typeface="Times New Roman" panose="02020603050405020304" pitchFamily="18" charset="0"/>
              </a:rPr>
              <a:t>)</a:t>
            </a:r>
            <a:endPar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sp>
        <p:nvSpPr>
          <p:cNvPr id="41" name="Text Box 61">
            <a:extLst>
              <a:ext uri="{FF2B5EF4-FFF2-40B4-BE49-F238E27FC236}">
                <a16:creationId xmlns:a16="http://schemas.microsoft.com/office/drawing/2014/main" id="{AD21EFE9-E715-45C0-90B3-F46D29781C8F}"/>
              </a:ext>
            </a:extLst>
          </p:cNvPr>
          <p:cNvSpPr txBox="1">
            <a:spLocks noChangeArrowheads="1"/>
          </p:cNvSpPr>
          <p:nvPr/>
        </p:nvSpPr>
        <p:spPr bwMode="auto">
          <a:xfrm>
            <a:off x="4444691" y="5942834"/>
            <a:ext cx="159778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pPr>
            <a:r>
              <a:rPr kumimoji="0" lang="en-US" altLang="en-US" sz="2400" b="0" i="0" u="none" strike="noStrike" cap="none" normalizeH="0" baseline="0" dirty="0">
                <a:ln>
                  <a:noFill/>
                </a:ln>
                <a:solidFill>
                  <a:srgbClr val="00B0F0"/>
                </a:solidFill>
                <a:effectLst/>
                <a:latin typeface="Times New Roman" panose="02020603050405020304" pitchFamily="18" charset="0"/>
                <a:cs typeface="Times New Roman" panose="02020603050405020304" pitchFamily="18" charset="0"/>
              </a:rPr>
              <a:t>(</a:t>
            </a:r>
            <a:r>
              <a:rPr kumimoji="0" lang="en-US" altLang="en-US" sz="2400" b="0" i="0" u="none" strike="noStrike" cap="none" normalizeH="0" baseline="0" dirty="0" err="1">
                <a:ln>
                  <a:noFill/>
                </a:ln>
                <a:solidFill>
                  <a:srgbClr val="00B0F0"/>
                </a:solidFill>
                <a:effectLst/>
                <a:latin typeface="Times New Roman" panose="02020603050405020304" pitchFamily="18" charset="0"/>
                <a:cs typeface="Times New Roman" panose="02020603050405020304" pitchFamily="18" charset="0"/>
              </a:rPr>
              <a:t>xanh-trơn</a:t>
            </a:r>
            <a:r>
              <a:rPr kumimoji="0" lang="en-US" altLang="en-US" sz="2400" b="0" i="0" u="none" strike="noStrike" cap="none" normalizeH="0" baseline="0" dirty="0">
                <a:ln>
                  <a:noFill/>
                </a:ln>
                <a:solidFill>
                  <a:srgbClr val="00B0F0"/>
                </a:solidFill>
                <a:effectLst/>
                <a:latin typeface="Times New Roman" panose="02020603050405020304" pitchFamily="18" charset="0"/>
                <a:cs typeface="Times New Roman" panose="02020603050405020304" pitchFamily="18" charset="0"/>
              </a:rPr>
              <a:t>)</a:t>
            </a:r>
            <a:endPar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sp>
        <p:nvSpPr>
          <p:cNvPr id="42" name="Text Box 61">
            <a:extLst>
              <a:ext uri="{FF2B5EF4-FFF2-40B4-BE49-F238E27FC236}">
                <a16:creationId xmlns:a16="http://schemas.microsoft.com/office/drawing/2014/main" id="{B6EDAA24-ACAC-4013-824A-04586D6AB9D9}"/>
              </a:ext>
            </a:extLst>
          </p:cNvPr>
          <p:cNvSpPr txBox="1">
            <a:spLocks noChangeArrowheads="1"/>
          </p:cNvSpPr>
          <p:nvPr/>
        </p:nvSpPr>
        <p:spPr bwMode="auto">
          <a:xfrm>
            <a:off x="4522281" y="5222268"/>
            <a:ext cx="159778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pPr>
            <a:r>
              <a:rPr kumimoji="0" lang="en-US" altLang="en-US" sz="2400" b="0" i="0" u="none" strike="noStrike" cap="none" normalizeH="0" baseline="0" dirty="0">
                <a:ln>
                  <a:noFill/>
                </a:ln>
                <a:solidFill>
                  <a:srgbClr val="00B0F0"/>
                </a:solidFill>
                <a:effectLst/>
                <a:latin typeface="Times New Roman" panose="02020603050405020304" pitchFamily="18" charset="0"/>
                <a:cs typeface="Times New Roman" panose="02020603050405020304" pitchFamily="18" charset="0"/>
              </a:rPr>
              <a:t>(</a:t>
            </a:r>
            <a:r>
              <a:rPr kumimoji="0" lang="en-US" altLang="en-US" sz="2400" b="0" i="0" u="none" strike="noStrike" cap="none" normalizeH="0" baseline="0" dirty="0" err="1">
                <a:ln>
                  <a:noFill/>
                </a:ln>
                <a:solidFill>
                  <a:srgbClr val="00B0F0"/>
                </a:solidFill>
                <a:effectLst/>
                <a:latin typeface="Times New Roman" panose="02020603050405020304" pitchFamily="18" charset="0"/>
                <a:cs typeface="Times New Roman" panose="02020603050405020304" pitchFamily="18" charset="0"/>
              </a:rPr>
              <a:t>xanh-trơn</a:t>
            </a:r>
            <a:r>
              <a:rPr kumimoji="0" lang="en-US" altLang="en-US" sz="2400" b="0" i="0" u="none" strike="noStrike" cap="none" normalizeH="0" baseline="0" dirty="0">
                <a:ln>
                  <a:noFill/>
                </a:ln>
                <a:solidFill>
                  <a:srgbClr val="00B0F0"/>
                </a:solidFill>
                <a:effectLst/>
                <a:latin typeface="Times New Roman" panose="02020603050405020304" pitchFamily="18" charset="0"/>
                <a:cs typeface="Times New Roman" panose="02020603050405020304" pitchFamily="18" charset="0"/>
              </a:rPr>
              <a:t>)</a:t>
            </a:r>
            <a:endPar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sp>
        <p:nvSpPr>
          <p:cNvPr id="43" name="Text Box 6">
            <a:extLst>
              <a:ext uri="{FF2B5EF4-FFF2-40B4-BE49-F238E27FC236}">
                <a16:creationId xmlns:a16="http://schemas.microsoft.com/office/drawing/2014/main" id="{E386466B-7FB5-42BF-8573-63405859647D}"/>
              </a:ext>
            </a:extLst>
          </p:cNvPr>
          <p:cNvSpPr txBox="1">
            <a:spLocks noChangeArrowheads="1"/>
          </p:cNvSpPr>
          <p:nvPr/>
        </p:nvSpPr>
        <p:spPr bwMode="auto">
          <a:xfrm>
            <a:off x="5185631" y="1557235"/>
            <a:ext cx="3730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sz="2400" b="1" dirty="0">
                <a:solidFill>
                  <a:srgbClr val="FF3300"/>
                </a:solidFill>
                <a:latin typeface="Times New Roman" panose="02020603050405020304" pitchFamily="18" charset="0"/>
                <a:cs typeface="Times New Roman" panose="02020603050405020304" pitchFamily="18" charset="0"/>
              </a:rPr>
              <a:t>¼ RY,</a:t>
            </a:r>
            <a:r>
              <a:rPr lang="en-US" altLang="en-US" sz="2400" b="1" dirty="0">
                <a:solidFill>
                  <a:srgbClr val="000000"/>
                </a:solidFill>
                <a:latin typeface="Times New Roman" panose="02020603050405020304" pitchFamily="18" charset="0"/>
                <a:cs typeface="Times New Roman" panose="02020603050405020304" pitchFamily="18" charset="0"/>
              </a:rPr>
              <a:t> ¼ </a:t>
            </a:r>
            <a:r>
              <a:rPr lang="en-US" altLang="en-US" sz="2400" b="1" dirty="0">
                <a:solidFill>
                  <a:srgbClr val="FF3300"/>
                </a:solidFill>
                <a:latin typeface="Times New Roman" panose="02020603050405020304" pitchFamily="18" charset="0"/>
                <a:cs typeface="Times New Roman" panose="02020603050405020304" pitchFamily="18" charset="0"/>
              </a:rPr>
              <a:t>R</a:t>
            </a:r>
            <a:r>
              <a:rPr lang="en-US" altLang="en-US" sz="2400" b="1" dirty="0">
                <a:solidFill>
                  <a:srgbClr val="000099"/>
                </a:solidFill>
                <a:latin typeface="Times New Roman" panose="02020603050405020304" pitchFamily="18" charset="0"/>
                <a:cs typeface="Times New Roman" panose="02020603050405020304" pitchFamily="18" charset="0"/>
              </a:rPr>
              <a:t>y</a:t>
            </a:r>
            <a:r>
              <a:rPr lang="en-US" altLang="en-US" sz="2400" b="1" dirty="0">
                <a:solidFill>
                  <a:srgbClr val="000000"/>
                </a:solidFill>
                <a:latin typeface="Times New Roman" panose="02020603050405020304" pitchFamily="18" charset="0"/>
                <a:cs typeface="Times New Roman" panose="02020603050405020304" pitchFamily="18" charset="0"/>
              </a:rPr>
              <a:t>,  ¼ </a:t>
            </a:r>
            <a:r>
              <a:rPr lang="en-US" altLang="en-US" sz="2400" b="1" dirty="0" err="1">
                <a:solidFill>
                  <a:srgbClr val="0000CC"/>
                </a:solidFill>
                <a:latin typeface="Times New Roman" panose="02020603050405020304" pitchFamily="18" charset="0"/>
                <a:cs typeface="Times New Roman" panose="02020603050405020304" pitchFamily="18" charset="0"/>
              </a:rPr>
              <a:t>r</a:t>
            </a:r>
            <a:r>
              <a:rPr lang="en-US" altLang="en-US" sz="2400" b="1" dirty="0" err="1">
                <a:solidFill>
                  <a:srgbClr val="FF0000"/>
                </a:solidFill>
                <a:latin typeface="Times New Roman" panose="02020603050405020304" pitchFamily="18" charset="0"/>
                <a:cs typeface="Times New Roman" panose="02020603050405020304" pitchFamily="18" charset="0"/>
              </a:rPr>
              <a:t>Y</a:t>
            </a:r>
            <a:r>
              <a:rPr lang="en-US" altLang="en-US" sz="2400" b="1" dirty="0">
                <a:solidFill>
                  <a:srgbClr val="000000"/>
                </a:solidFill>
                <a:latin typeface="Times New Roman" panose="02020603050405020304" pitchFamily="18" charset="0"/>
                <a:cs typeface="Times New Roman" panose="02020603050405020304" pitchFamily="18" charset="0"/>
              </a:rPr>
              <a:t>, ¼ </a:t>
            </a:r>
            <a:r>
              <a:rPr lang="en-US" altLang="en-US" sz="2400" b="1" dirty="0" err="1">
                <a:solidFill>
                  <a:srgbClr val="0000CC"/>
                </a:solidFill>
                <a:latin typeface="Times New Roman" panose="02020603050405020304" pitchFamily="18" charset="0"/>
                <a:cs typeface="Times New Roman" panose="02020603050405020304" pitchFamily="18" charset="0"/>
              </a:rPr>
              <a:t>ry</a:t>
            </a:r>
            <a:endParaRPr lang="en-US" altLang="en-US" sz="2400" b="1" dirty="0">
              <a:solidFill>
                <a:srgbClr val="0000CC"/>
              </a:solidFill>
              <a:latin typeface="Times New Roman" panose="02020603050405020304" pitchFamily="18" charset="0"/>
              <a:cs typeface="Times New Roman" panose="02020603050405020304" pitchFamily="18" charset="0"/>
            </a:endParaRPr>
          </a:p>
        </p:txBody>
      </p:sp>
      <p:sp>
        <p:nvSpPr>
          <p:cNvPr id="44" name="Text Box 6">
            <a:extLst>
              <a:ext uri="{FF2B5EF4-FFF2-40B4-BE49-F238E27FC236}">
                <a16:creationId xmlns:a16="http://schemas.microsoft.com/office/drawing/2014/main" id="{423E023B-6ECA-4009-88BD-C64BB7AF7BEE}"/>
              </a:ext>
            </a:extLst>
          </p:cNvPr>
          <p:cNvSpPr txBox="1">
            <a:spLocks noChangeArrowheads="1"/>
          </p:cNvSpPr>
          <p:nvPr/>
        </p:nvSpPr>
        <p:spPr bwMode="auto">
          <a:xfrm>
            <a:off x="7485657" y="2873925"/>
            <a:ext cx="1514791" cy="3021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lnSpc>
                <a:spcPct val="150000"/>
              </a:lnSpc>
              <a:spcBef>
                <a:spcPct val="50000"/>
              </a:spcBef>
            </a:pPr>
            <a:r>
              <a:rPr lang="en-US" altLang="en-US" sz="2600" dirty="0" err="1">
                <a:latin typeface="Times New Roman" panose="02020603050405020304" pitchFamily="18" charset="0"/>
                <a:cs typeface="Times New Roman" panose="02020603050405020304" pitchFamily="18" charset="0"/>
              </a:rPr>
              <a:t>Số</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hợp</a:t>
            </a:r>
            <a:r>
              <a:rPr lang="en-US" altLang="en-US" sz="2600" dirty="0">
                <a:latin typeface="Times New Roman" panose="02020603050405020304" pitchFamily="18" charset="0"/>
                <a:cs typeface="Times New Roman" panose="02020603050405020304" pitchFamily="18" charset="0"/>
              </a:rPr>
              <a:t> </a:t>
            </a:r>
            <a:r>
              <a:rPr lang="en-US" altLang="en-US" sz="2600" dirty="0" err="1">
                <a:latin typeface="Times New Roman" panose="02020603050405020304" pitchFamily="18" charset="0"/>
                <a:cs typeface="Times New Roman" panose="02020603050405020304" pitchFamily="18" charset="0"/>
              </a:rPr>
              <a:t>tử</a:t>
            </a:r>
            <a:r>
              <a:rPr lang="en-US" altLang="en-US" sz="2600" dirty="0">
                <a:latin typeface="Times New Roman" panose="02020603050405020304" pitchFamily="18" charset="0"/>
                <a:cs typeface="Times New Roman" panose="02020603050405020304" pitchFamily="18" charset="0"/>
              </a:rPr>
              <a:t> ở F</a:t>
            </a:r>
            <a:r>
              <a:rPr lang="en-US" altLang="en-US" sz="2600" baseline="-25000" dirty="0">
                <a:latin typeface="Times New Roman" panose="02020603050405020304" pitchFamily="18" charset="0"/>
                <a:cs typeface="Times New Roman" panose="02020603050405020304" pitchFamily="18" charset="0"/>
              </a:rPr>
              <a:t>2</a:t>
            </a:r>
            <a:r>
              <a:rPr lang="en-US" altLang="en-US" sz="2600" dirty="0">
                <a:latin typeface="Times New Roman" panose="02020603050405020304" pitchFamily="18" charset="0"/>
                <a:cs typeface="Times New Roman" panose="02020603050405020304" pitchFamily="18" charset="0"/>
              </a:rPr>
              <a:t> = 4 </a:t>
            </a:r>
            <a:r>
              <a:rPr lang="en-US" altLang="en-US" sz="2600" dirty="0" err="1">
                <a:latin typeface="Times New Roman" panose="02020603050405020304" pitchFamily="18" charset="0"/>
                <a:cs typeface="Times New Roman" panose="02020603050405020304" pitchFamily="18" charset="0"/>
              </a:rPr>
              <a:t>gt</a:t>
            </a:r>
            <a:r>
              <a:rPr lang="en-US" altLang="en-US" sz="2600" dirty="0">
                <a:latin typeface="Times New Roman" panose="02020603050405020304" pitchFamily="18" charset="0"/>
                <a:cs typeface="Times New Roman" panose="02020603050405020304" pitchFamily="18" charset="0"/>
              </a:rPr>
              <a:t>(♂) x 4 </a:t>
            </a:r>
            <a:r>
              <a:rPr lang="en-US" altLang="en-US" sz="2600" dirty="0" err="1">
                <a:latin typeface="Times New Roman" panose="02020603050405020304" pitchFamily="18" charset="0"/>
                <a:cs typeface="Times New Roman" panose="02020603050405020304" pitchFamily="18" charset="0"/>
              </a:rPr>
              <a:t>gt</a:t>
            </a:r>
            <a:r>
              <a:rPr lang="en-US" altLang="en-US" sz="2600" dirty="0">
                <a:latin typeface="Times New Roman" panose="02020603050405020304" pitchFamily="18" charset="0"/>
                <a:cs typeface="Times New Roman" panose="02020603050405020304" pitchFamily="18" charset="0"/>
              </a:rPr>
              <a:t>(♀) = 16</a:t>
            </a:r>
          </a:p>
        </p:txBody>
      </p:sp>
    </p:spTree>
    <p:extLst>
      <p:ext uri="{BB962C8B-B14F-4D97-AF65-F5344CB8AC3E}">
        <p14:creationId xmlns:p14="http://schemas.microsoft.com/office/powerpoint/2010/main" val="251505322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8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77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4" grpId="0"/>
      <p:bldP spid="32833"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821" name="Group 53"/>
          <p:cNvGraphicFramePr>
            <a:graphicFrameLocks noGrp="1"/>
          </p:cNvGraphicFramePr>
          <p:nvPr>
            <p:extLst>
              <p:ext uri="{D42A27DB-BD31-4B8C-83A1-F6EECF244321}">
                <p14:modId xmlns:p14="http://schemas.microsoft.com/office/powerpoint/2010/main" val="2388459855"/>
              </p:ext>
            </p:extLst>
          </p:nvPr>
        </p:nvGraphicFramePr>
        <p:xfrm>
          <a:off x="851044" y="285416"/>
          <a:ext cx="7320802" cy="3744720"/>
        </p:xfrm>
        <a:graphic>
          <a:graphicData uri="http://schemas.openxmlformats.org/drawingml/2006/table">
            <a:tbl>
              <a:tblPr/>
              <a:tblGrid>
                <a:gridCol w="1279662">
                  <a:extLst>
                    <a:ext uri="{9D8B030D-6E8A-4147-A177-3AD203B41FA5}">
                      <a16:colId xmlns:a16="http://schemas.microsoft.com/office/drawing/2014/main" val="20000"/>
                    </a:ext>
                  </a:extLst>
                </a:gridCol>
                <a:gridCol w="1576644">
                  <a:extLst>
                    <a:ext uri="{9D8B030D-6E8A-4147-A177-3AD203B41FA5}">
                      <a16:colId xmlns:a16="http://schemas.microsoft.com/office/drawing/2014/main" val="20001"/>
                    </a:ext>
                  </a:extLst>
                </a:gridCol>
                <a:gridCol w="1512168">
                  <a:extLst>
                    <a:ext uri="{9D8B030D-6E8A-4147-A177-3AD203B41FA5}">
                      <a16:colId xmlns:a16="http://schemas.microsoft.com/office/drawing/2014/main" val="20002"/>
                    </a:ext>
                  </a:extLst>
                </a:gridCol>
                <a:gridCol w="1440160">
                  <a:extLst>
                    <a:ext uri="{9D8B030D-6E8A-4147-A177-3AD203B41FA5}">
                      <a16:colId xmlns:a16="http://schemas.microsoft.com/office/drawing/2014/main" val="20003"/>
                    </a:ext>
                  </a:extLst>
                </a:gridCol>
                <a:gridCol w="1512168">
                  <a:extLst>
                    <a:ext uri="{9D8B030D-6E8A-4147-A177-3AD203B41FA5}">
                      <a16:colId xmlns:a16="http://schemas.microsoft.com/office/drawing/2014/main" val="20004"/>
                    </a:ext>
                  </a:extLst>
                </a:gridCol>
              </a:tblGrid>
              <a:tr h="905831">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rgbClr val="6600CC"/>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a:ln>
                            <a:noFill/>
                          </a:ln>
                          <a:solidFill>
                            <a:srgbClr val="6600CC"/>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a:ln>
                            <a:noFill/>
                          </a:ln>
                          <a:solidFill>
                            <a:srgbClr val="6600CC"/>
                          </a:solidFill>
                          <a:effectLst/>
                          <a:latin typeface="Times New Roman" panose="02020603050405020304" pitchFamily="18" charset="0"/>
                          <a:cs typeface="Times New Roman" panose="02020603050405020304" pitchFamily="18"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99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1/16 RRYY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1/16 </a:t>
                      </a:r>
                      <a:r>
                        <a:rPr kumimoji="0" lang="en-US" alt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RRYy</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1/16 </a:t>
                      </a:r>
                      <a:r>
                        <a:rPr kumimoji="0" lang="en-US" alt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RrYY</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1/16 </a:t>
                      </a:r>
                      <a:r>
                        <a:rPr kumimoji="0" lang="en-US" alt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RrYy</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99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1/16 </a:t>
                      </a:r>
                      <a:r>
                        <a:rPr kumimoji="0" lang="en-US" alt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RRYy</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1/16 </a:t>
                      </a:r>
                      <a:r>
                        <a:rPr kumimoji="0" lang="en-US" alt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RrYy</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1/16 </a:t>
                      </a:r>
                      <a:r>
                        <a:rPr kumimoji="0" lang="en-US" alt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Rryy</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99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1/16 </a:t>
                      </a:r>
                      <a:r>
                        <a:rPr kumimoji="0" lang="en-US" alt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RrYY</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1/16 </a:t>
                      </a:r>
                      <a:r>
                        <a:rPr kumimoji="0" lang="en-US" alt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RrYy</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1/16 </a:t>
                      </a:r>
                      <a:r>
                        <a:rPr kumimoji="0" lang="en-US" alt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rrYY</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1/16 </a:t>
                      </a:r>
                      <a:r>
                        <a:rPr kumimoji="0" lang="en-US" alt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rrYy</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99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1/16 </a:t>
                      </a:r>
                      <a:r>
                        <a:rPr kumimoji="0" lang="en-US" alt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RrYy</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1/16 </a:t>
                      </a:r>
                      <a:r>
                        <a:rPr kumimoji="0" lang="en-US" alt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Rryy</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1/16 </a:t>
                      </a:r>
                      <a:r>
                        <a:rPr kumimoji="0" lang="en-US" alt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rrYy</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1/16 </a:t>
                      </a:r>
                      <a:r>
                        <a:rPr kumimoji="0" lang="en-US" alt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rryy</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32818" name="Line 50"/>
          <p:cNvSpPr>
            <a:spLocks noChangeShapeType="1"/>
          </p:cNvSpPr>
          <p:nvPr/>
        </p:nvSpPr>
        <p:spPr bwMode="auto">
          <a:xfrm>
            <a:off x="845643" y="381701"/>
            <a:ext cx="1248758" cy="84718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a:solidFill>
                <a:srgbClr val="000000"/>
              </a:solidFill>
              <a:latin typeface="Arial" panose="020B0604020202020204" pitchFamily="34" charset="0"/>
              <a:cs typeface="Arial" panose="020B0604020202020204" pitchFamily="34" charset="0"/>
            </a:endParaRPr>
          </a:p>
        </p:txBody>
      </p:sp>
      <p:sp>
        <p:nvSpPr>
          <p:cNvPr id="32822" name="Text Box 54"/>
          <p:cNvSpPr txBox="1">
            <a:spLocks noChangeArrowheads="1"/>
          </p:cNvSpPr>
          <p:nvPr/>
        </p:nvSpPr>
        <p:spPr bwMode="auto">
          <a:xfrm>
            <a:off x="2353957" y="594151"/>
            <a:ext cx="93821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sz="2400" b="1" dirty="0">
                <a:solidFill>
                  <a:srgbClr val="FF3300"/>
                </a:solidFill>
                <a:latin typeface="Times New Roman" panose="02020603050405020304" pitchFamily="18" charset="0"/>
                <a:cs typeface="Times New Roman" panose="02020603050405020304" pitchFamily="18" charset="0"/>
              </a:rPr>
              <a:t>¼ RY</a:t>
            </a:r>
          </a:p>
        </p:txBody>
      </p:sp>
      <p:sp>
        <p:nvSpPr>
          <p:cNvPr id="32824" name="Text Box 56"/>
          <p:cNvSpPr txBox="1">
            <a:spLocks noChangeArrowheads="1"/>
          </p:cNvSpPr>
          <p:nvPr/>
        </p:nvSpPr>
        <p:spPr bwMode="auto">
          <a:xfrm>
            <a:off x="925793" y="1997787"/>
            <a:ext cx="16430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sz="2400" b="1" dirty="0">
                <a:solidFill>
                  <a:srgbClr val="FF3300"/>
                </a:solidFill>
                <a:latin typeface="Times New Roman" panose="02020603050405020304" pitchFamily="18" charset="0"/>
                <a:cs typeface="Times New Roman" panose="02020603050405020304" pitchFamily="18" charset="0"/>
              </a:rPr>
              <a:t> ¼ R</a:t>
            </a:r>
            <a:r>
              <a:rPr lang="en-US" altLang="en-US" sz="2400" b="1" dirty="0">
                <a:solidFill>
                  <a:srgbClr val="000099"/>
                </a:solidFill>
                <a:latin typeface="Times New Roman" panose="02020603050405020304" pitchFamily="18" charset="0"/>
                <a:cs typeface="Times New Roman" panose="02020603050405020304" pitchFamily="18" charset="0"/>
              </a:rPr>
              <a:t>y</a:t>
            </a:r>
          </a:p>
        </p:txBody>
      </p:sp>
      <p:sp>
        <p:nvSpPr>
          <p:cNvPr id="32825" name="Text Box 57"/>
          <p:cNvSpPr txBox="1">
            <a:spLocks noChangeArrowheads="1"/>
          </p:cNvSpPr>
          <p:nvPr/>
        </p:nvSpPr>
        <p:spPr bwMode="auto">
          <a:xfrm>
            <a:off x="961512" y="2747933"/>
            <a:ext cx="1371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sz="2400" b="1" dirty="0">
                <a:solidFill>
                  <a:srgbClr val="000000"/>
                </a:solidFill>
              </a:rPr>
              <a:t> </a:t>
            </a:r>
            <a:r>
              <a:rPr lang="en-US" altLang="en-US" sz="2400" b="1" dirty="0">
                <a:solidFill>
                  <a:srgbClr val="000000"/>
                </a:solidFill>
                <a:latin typeface="Times New Roman" panose="02020603050405020304" pitchFamily="18" charset="0"/>
                <a:cs typeface="Times New Roman" panose="02020603050405020304" pitchFamily="18" charset="0"/>
              </a:rPr>
              <a:t>¼ </a:t>
            </a:r>
            <a:r>
              <a:rPr lang="en-US" altLang="en-US" sz="2400" b="1" dirty="0" err="1">
                <a:solidFill>
                  <a:srgbClr val="0000CC"/>
                </a:solidFill>
                <a:latin typeface="Times New Roman" panose="02020603050405020304" pitchFamily="18" charset="0"/>
                <a:cs typeface="Times New Roman" panose="02020603050405020304" pitchFamily="18" charset="0"/>
              </a:rPr>
              <a:t>r</a:t>
            </a:r>
            <a:r>
              <a:rPr lang="en-US" altLang="en-US" sz="2400" b="1" dirty="0" err="1">
                <a:solidFill>
                  <a:srgbClr val="FF0000"/>
                </a:solidFill>
                <a:latin typeface="Times New Roman" panose="02020603050405020304" pitchFamily="18" charset="0"/>
                <a:cs typeface="Times New Roman" panose="02020603050405020304" pitchFamily="18" charset="0"/>
              </a:rPr>
              <a:t>Y</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32826" name="Text Box 58"/>
          <p:cNvSpPr txBox="1">
            <a:spLocks noChangeArrowheads="1"/>
          </p:cNvSpPr>
          <p:nvPr/>
        </p:nvSpPr>
        <p:spPr bwMode="auto">
          <a:xfrm>
            <a:off x="5201277" y="584959"/>
            <a:ext cx="10096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dirty="0">
                <a:solidFill>
                  <a:srgbClr val="000000"/>
                </a:solidFill>
              </a:rPr>
              <a:t> </a:t>
            </a:r>
            <a:r>
              <a:rPr lang="en-US" altLang="en-US" sz="2400" b="1" dirty="0">
                <a:solidFill>
                  <a:srgbClr val="000000"/>
                </a:solidFill>
              </a:rPr>
              <a:t> </a:t>
            </a:r>
            <a:r>
              <a:rPr lang="en-US" altLang="en-US" sz="2400" b="1" dirty="0">
                <a:solidFill>
                  <a:srgbClr val="0000CC"/>
                </a:solidFill>
                <a:latin typeface="Times New Roman" panose="02020603050405020304" pitchFamily="18" charset="0"/>
                <a:cs typeface="Times New Roman" panose="02020603050405020304" pitchFamily="18" charset="0"/>
              </a:rPr>
              <a:t>¼ </a:t>
            </a:r>
            <a:r>
              <a:rPr lang="en-US" altLang="en-US" sz="2400" b="1" dirty="0" err="1">
                <a:solidFill>
                  <a:srgbClr val="0000CC"/>
                </a:solidFill>
                <a:latin typeface="Times New Roman" panose="02020603050405020304" pitchFamily="18" charset="0"/>
                <a:cs typeface="Times New Roman" panose="02020603050405020304" pitchFamily="18" charset="0"/>
              </a:rPr>
              <a:t>r</a:t>
            </a:r>
            <a:r>
              <a:rPr lang="en-US" altLang="en-US" sz="2400" b="1" dirty="0" err="1">
                <a:solidFill>
                  <a:srgbClr val="FF0000"/>
                </a:solidFill>
                <a:latin typeface="Times New Roman" panose="02020603050405020304" pitchFamily="18" charset="0"/>
                <a:cs typeface="Times New Roman" panose="02020603050405020304" pitchFamily="18" charset="0"/>
              </a:rPr>
              <a:t>Y</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32827" name="Text Box 59"/>
          <p:cNvSpPr txBox="1">
            <a:spLocks noChangeArrowheads="1"/>
          </p:cNvSpPr>
          <p:nvPr/>
        </p:nvSpPr>
        <p:spPr bwMode="auto">
          <a:xfrm>
            <a:off x="1036659" y="3456281"/>
            <a:ext cx="10144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sz="2400" b="1" dirty="0">
                <a:solidFill>
                  <a:srgbClr val="0000CC"/>
                </a:solidFill>
                <a:latin typeface="Times New Roman" panose="02020603050405020304" pitchFamily="18" charset="0"/>
                <a:cs typeface="Times New Roman" panose="02020603050405020304" pitchFamily="18" charset="0"/>
              </a:rPr>
              <a:t>¼ </a:t>
            </a:r>
            <a:r>
              <a:rPr lang="en-US" altLang="en-US" sz="2400" b="1" dirty="0" err="1">
                <a:solidFill>
                  <a:srgbClr val="0000CC"/>
                </a:solidFill>
                <a:latin typeface="Times New Roman" panose="02020603050405020304" pitchFamily="18" charset="0"/>
                <a:cs typeface="Times New Roman" panose="02020603050405020304" pitchFamily="18" charset="0"/>
              </a:rPr>
              <a:t>ry</a:t>
            </a:r>
            <a:endParaRPr lang="en-US" altLang="en-US" sz="2400" b="1" dirty="0">
              <a:solidFill>
                <a:srgbClr val="0000CC"/>
              </a:solidFill>
              <a:latin typeface="Times New Roman" panose="02020603050405020304" pitchFamily="18" charset="0"/>
              <a:cs typeface="Times New Roman" panose="02020603050405020304" pitchFamily="18" charset="0"/>
            </a:endParaRPr>
          </a:p>
        </p:txBody>
      </p:sp>
      <p:sp>
        <p:nvSpPr>
          <p:cNvPr id="32828" name="Text Box 60"/>
          <p:cNvSpPr txBox="1">
            <a:spLocks noChangeArrowheads="1"/>
          </p:cNvSpPr>
          <p:nvPr/>
        </p:nvSpPr>
        <p:spPr bwMode="auto">
          <a:xfrm>
            <a:off x="7109365" y="574461"/>
            <a:ext cx="100012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sz="2400" b="1" dirty="0">
                <a:solidFill>
                  <a:srgbClr val="0000CC"/>
                </a:solidFill>
                <a:latin typeface="Times New Roman" panose="02020603050405020304" pitchFamily="18" charset="0"/>
                <a:cs typeface="Times New Roman" panose="02020603050405020304" pitchFamily="18" charset="0"/>
              </a:rPr>
              <a:t>¼ </a:t>
            </a:r>
            <a:r>
              <a:rPr lang="en-US" altLang="en-US" sz="2400" b="1" dirty="0" err="1">
                <a:solidFill>
                  <a:srgbClr val="0000CC"/>
                </a:solidFill>
                <a:latin typeface="Times New Roman" panose="02020603050405020304" pitchFamily="18" charset="0"/>
                <a:cs typeface="Times New Roman" panose="02020603050405020304" pitchFamily="18" charset="0"/>
              </a:rPr>
              <a:t>ry</a:t>
            </a:r>
            <a:endParaRPr lang="en-US" altLang="en-US" sz="2400" b="1" dirty="0">
              <a:solidFill>
                <a:srgbClr val="0000CC"/>
              </a:solidFill>
              <a:latin typeface="Times New Roman" panose="02020603050405020304" pitchFamily="18" charset="0"/>
              <a:cs typeface="Times New Roman" panose="02020603050405020304" pitchFamily="18" charset="0"/>
            </a:endParaRPr>
          </a:p>
        </p:txBody>
      </p:sp>
      <p:sp>
        <p:nvSpPr>
          <p:cNvPr id="32829" name="Text Box 61"/>
          <p:cNvSpPr txBox="1">
            <a:spLocks noChangeArrowheads="1"/>
          </p:cNvSpPr>
          <p:nvPr/>
        </p:nvSpPr>
        <p:spPr bwMode="auto">
          <a:xfrm>
            <a:off x="1013978" y="1293235"/>
            <a:ext cx="10096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sz="2400" b="1" dirty="0">
                <a:solidFill>
                  <a:srgbClr val="FF3300"/>
                </a:solidFill>
                <a:latin typeface="Times New Roman" panose="02020603050405020304" pitchFamily="18" charset="0"/>
                <a:cs typeface="Times New Roman" panose="02020603050405020304" pitchFamily="18" charset="0"/>
              </a:rPr>
              <a:t>¼ RY</a:t>
            </a:r>
          </a:p>
        </p:txBody>
      </p:sp>
      <p:sp>
        <p:nvSpPr>
          <p:cNvPr id="32830" name="Text Box 62"/>
          <p:cNvSpPr txBox="1">
            <a:spLocks noChangeArrowheads="1"/>
          </p:cNvSpPr>
          <p:nvPr/>
        </p:nvSpPr>
        <p:spPr bwMode="auto">
          <a:xfrm>
            <a:off x="3845927" y="1859956"/>
            <a:ext cx="1623357"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sz="2000" dirty="0">
                <a:latin typeface="Times New Roman" panose="02020603050405020304" pitchFamily="18" charset="0"/>
                <a:cs typeface="Times New Roman" panose="02020603050405020304" pitchFamily="18" charset="0"/>
              </a:rPr>
              <a:t>1/16 </a:t>
            </a:r>
            <a:r>
              <a:rPr lang="en-US" altLang="en-US" sz="2000" dirty="0" err="1">
                <a:latin typeface="Times New Roman" panose="02020603050405020304" pitchFamily="18" charset="0"/>
                <a:cs typeface="Times New Roman" panose="02020603050405020304" pitchFamily="18" charset="0"/>
              </a:rPr>
              <a:t>RRyy</a:t>
            </a:r>
            <a:endParaRPr lang="en-US" altLang="en-US" sz="2000" dirty="0">
              <a:latin typeface="Times New Roman" panose="02020603050405020304" pitchFamily="18" charset="0"/>
              <a:cs typeface="Times New Roman" panose="02020603050405020304" pitchFamily="18" charset="0"/>
            </a:endParaRPr>
          </a:p>
          <a:p>
            <a:pPr eaLnBrk="0" hangingPunct="0">
              <a:spcBef>
                <a:spcPct val="50000"/>
              </a:spcBef>
            </a:pPr>
            <a:endParaRPr lang="en-US" altLang="en-US" sz="2000" dirty="0">
              <a:solidFill>
                <a:srgbClr val="000099"/>
              </a:solidFill>
              <a:latin typeface="Times New Roman" panose="02020603050405020304" pitchFamily="18" charset="0"/>
              <a:cs typeface="Times New Roman" panose="02020603050405020304" pitchFamily="18" charset="0"/>
            </a:endParaRPr>
          </a:p>
        </p:txBody>
      </p:sp>
      <p:sp>
        <p:nvSpPr>
          <p:cNvPr id="32833" name="Text Box 65"/>
          <p:cNvSpPr txBox="1">
            <a:spLocks noChangeArrowheads="1"/>
          </p:cNvSpPr>
          <p:nvPr/>
        </p:nvSpPr>
        <p:spPr bwMode="auto">
          <a:xfrm>
            <a:off x="3757462" y="2233780"/>
            <a:ext cx="145494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dirty="0">
                <a:solidFill>
                  <a:srgbClr val="000099"/>
                </a:solidFill>
              </a:rPr>
              <a:t>(</a:t>
            </a:r>
            <a:r>
              <a:rPr lang="en-US" altLang="en-US" dirty="0" err="1">
                <a:solidFill>
                  <a:srgbClr val="000099"/>
                </a:solidFill>
              </a:rPr>
              <a:t>vàng-nhăn</a:t>
            </a:r>
            <a:r>
              <a:rPr lang="en-US" altLang="en-US" dirty="0">
                <a:solidFill>
                  <a:srgbClr val="000099"/>
                </a:solidFill>
              </a:rPr>
              <a:t>)</a:t>
            </a:r>
          </a:p>
        </p:txBody>
      </p:sp>
      <p:sp>
        <p:nvSpPr>
          <p:cNvPr id="26" name="Text Box 58"/>
          <p:cNvSpPr txBox="1">
            <a:spLocks noChangeArrowheads="1"/>
          </p:cNvSpPr>
          <p:nvPr/>
        </p:nvSpPr>
        <p:spPr bwMode="auto">
          <a:xfrm>
            <a:off x="3551726" y="480150"/>
            <a:ext cx="10810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dirty="0">
                <a:solidFill>
                  <a:srgbClr val="000000"/>
                </a:solidFill>
              </a:rPr>
              <a:t> </a:t>
            </a:r>
            <a:r>
              <a:rPr lang="en-US" altLang="en-US" sz="2400" b="1" dirty="0">
                <a:solidFill>
                  <a:srgbClr val="000000"/>
                </a:solidFill>
              </a:rPr>
              <a:t> </a:t>
            </a:r>
            <a:r>
              <a:rPr lang="en-US" altLang="en-US" sz="2400" b="1" dirty="0">
                <a:solidFill>
                  <a:srgbClr val="000000"/>
                </a:solidFill>
                <a:latin typeface="Times New Roman" panose="02020603050405020304" pitchFamily="18" charset="0"/>
                <a:cs typeface="Times New Roman" panose="02020603050405020304" pitchFamily="18" charset="0"/>
              </a:rPr>
              <a:t>¼ </a:t>
            </a:r>
            <a:r>
              <a:rPr lang="en-US" altLang="en-US" sz="2400" b="1" dirty="0">
                <a:solidFill>
                  <a:srgbClr val="FF0000"/>
                </a:solidFill>
                <a:latin typeface="Times New Roman" panose="02020603050405020304" pitchFamily="18" charset="0"/>
                <a:cs typeface="Times New Roman" panose="02020603050405020304" pitchFamily="18" charset="0"/>
              </a:rPr>
              <a:t>R</a:t>
            </a:r>
            <a:r>
              <a:rPr lang="en-US" altLang="en-US" sz="2400" b="1" dirty="0">
                <a:solidFill>
                  <a:srgbClr val="0000CC"/>
                </a:solidFill>
                <a:latin typeface="Times New Roman" panose="02020603050405020304" pitchFamily="18" charset="0"/>
                <a:cs typeface="Times New Roman" panose="02020603050405020304" pitchFamily="18" charset="0"/>
              </a:rPr>
              <a:t>y</a:t>
            </a:r>
            <a:endParaRPr lang="en-US" altLang="en-US" sz="2400" b="1" dirty="0">
              <a:solidFill>
                <a:srgbClr val="FF3300"/>
              </a:solidFill>
              <a:latin typeface="Times New Roman" panose="02020603050405020304" pitchFamily="18" charset="0"/>
              <a:cs typeface="Times New Roman" panose="02020603050405020304" pitchFamily="18" charset="0"/>
            </a:endParaRPr>
          </a:p>
        </p:txBody>
      </p:sp>
      <p:sp>
        <p:nvSpPr>
          <p:cNvPr id="28" name="Text Box 61">
            <a:extLst>
              <a:ext uri="{FF2B5EF4-FFF2-40B4-BE49-F238E27FC236}">
                <a16:creationId xmlns:a16="http://schemas.microsoft.com/office/drawing/2014/main" id="{DF5942EF-B22B-4F58-BCD1-21C0512E3A6E}"/>
              </a:ext>
            </a:extLst>
          </p:cNvPr>
          <p:cNvSpPr txBox="1">
            <a:spLocks noChangeArrowheads="1"/>
          </p:cNvSpPr>
          <p:nvPr/>
        </p:nvSpPr>
        <p:spPr bwMode="auto">
          <a:xfrm>
            <a:off x="2129147" y="1419207"/>
            <a:ext cx="159778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vàng-trơn</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t>
            </a:r>
          </a:p>
        </p:txBody>
      </p:sp>
      <p:sp>
        <p:nvSpPr>
          <p:cNvPr id="29" name="Text Box 61">
            <a:extLst>
              <a:ext uri="{FF2B5EF4-FFF2-40B4-BE49-F238E27FC236}">
                <a16:creationId xmlns:a16="http://schemas.microsoft.com/office/drawing/2014/main" id="{2D3873CE-AB54-4E04-BF2D-A86DBE83A919}"/>
              </a:ext>
            </a:extLst>
          </p:cNvPr>
          <p:cNvSpPr txBox="1">
            <a:spLocks noChangeArrowheads="1"/>
          </p:cNvSpPr>
          <p:nvPr/>
        </p:nvSpPr>
        <p:spPr bwMode="auto">
          <a:xfrm>
            <a:off x="3651978" y="1453091"/>
            <a:ext cx="159778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vàng-trơn</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t>
            </a:r>
          </a:p>
        </p:txBody>
      </p:sp>
      <p:sp>
        <p:nvSpPr>
          <p:cNvPr id="30" name="Text Box 61">
            <a:extLst>
              <a:ext uri="{FF2B5EF4-FFF2-40B4-BE49-F238E27FC236}">
                <a16:creationId xmlns:a16="http://schemas.microsoft.com/office/drawing/2014/main" id="{9338250B-8BC4-4AA0-AB8B-09F5E7916BFA}"/>
              </a:ext>
            </a:extLst>
          </p:cNvPr>
          <p:cNvSpPr txBox="1">
            <a:spLocks noChangeArrowheads="1"/>
          </p:cNvSpPr>
          <p:nvPr/>
        </p:nvSpPr>
        <p:spPr bwMode="auto">
          <a:xfrm>
            <a:off x="5156141" y="1418569"/>
            <a:ext cx="159778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vàng-trơn</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t>
            </a:r>
          </a:p>
        </p:txBody>
      </p:sp>
      <p:sp>
        <p:nvSpPr>
          <p:cNvPr id="31" name="Text Box 61">
            <a:extLst>
              <a:ext uri="{FF2B5EF4-FFF2-40B4-BE49-F238E27FC236}">
                <a16:creationId xmlns:a16="http://schemas.microsoft.com/office/drawing/2014/main" id="{68694AF7-AC36-4538-B635-C6EE27CEF49C}"/>
              </a:ext>
            </a:extLst>
          </p:cNvPr>
          <p:cNvSpPr txBox="1">
            <a:spLocks noChangeArrowheads="1"/>
          </p:cNvSpPr>
          <p:nvPr/>
        </p:nvSpPr>
        <p:spPr bwMode="auto">
          <a:xfrm>
            <a:off x="6601885" y="1424999"/>
            <a:ext cx="159778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vàng-trơn</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t>
            </a:r>
          </a:p>
        </p:txBody>
      </p:sp>
      <p:sp>
        <p:nvSpPr>
          <p:cNvPr id="32" name="Text Box 61">
            <a:extLst>
              <a:ext uri="{FF2B5EF4-FFF2-40B4-BE49-F238E27FC236}">
                <a16:creationId xmlns:a16="http://schemas.microsoft.com/office/drawing/2014/main" id="{5B370F9B-F91C-4AF3-B8BB-5686C3CC2F85}"/>
              </a:ext>
            </a:extLst>
          </p:cNvPr>
          <p:cNvSpPr txBox="1">
            <a:spLocks noChangeArrowheads="1"/>
          </p:cNvSpPr>
          <p:nvPr/>
        </p:nvSpPr>
        <p:spPr bwMode="auto">
          <a:xfrm>
            <a:off x="2150023" y="2139338"/>
            <a:ext cx="159778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vàng-trơn</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t>
            </a:r>
          </a:p>
        </p:txBody>
      </p:sp>
      <p:sp>
        <p:nvSpPr>
          <p:cNvPr id="33" name="Text Box 61">
            <a:extLst>
              <a:ext uri="{FF2B5EF4-FFF2-40B4-BE49-F238E27FC236}">
                <a16:creationId xmlns:a16="http://schemas.microsoft.com/office/drawing/2014/main" id="{41B88B97-0EFF-4262-9CF1-B011538B4A33}"/>
              </a:ext>
            </a:extLst>
          </p:cNvPr>
          <p:cNvSpPr txBox="1">
            <a:spLocks noChangeArrowheads="1"/>
          </p:cNvSpPr>
          <p:nvPr/>
        </p:nvSpPr>
        <p:spPr bwMode="auto">
          <a:xfrm>
            <a:off x="2150023" y="2844923"/>
            <a:ext cx="159778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vàng-trơn</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t>
            </a:r>
          </a:p>
        </p:txBody>
      </p:sp>
      <p:sp>
        <p:nvSpPr>
          <p:cNvPr id="34" name="Text Box 61">
            <a:extLst>
              <a:ext uri="{FF2B5EF4-FFF2-40B4-BE49-F238E27FC236}">
                <a16:creationId xmlns:a16="http://schemas.microsoft.com/office/drawing/2014/main" id="{6535EFBA-06CF-4BA5-B45C-C2ED28BE7736}"/>
              </a:ext>
            </a:extLst>
          </p:cNvPr>
          <p:cNvSpPr txBox="1">
            <a:spLocks noChangeArrowheads="1"/>
          </p:cNvSpPr>
          <p:nvPr/>
        </p:nvSpPr>
        <p:spPr bwMode="auto">
          <a:xfrm>
            <a:off x="5150595" y="2132994"/>
            <a:ext cx="159778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vàng-trơn</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t>
            </a:r>
          </a:p>
        </p:txBody>
      </p:sp>
      <p:sp>
        <p:nvSpPr>
          <p:cNvPr id="35" name="Text Box 61">
            <a:extLst>
              <a:ext uri="{FF2B5EF4-FFF2-40B4-BE49-F238E27FC236}">
                <a16:creationId xmlns:a16="http://schemas.microsoft.com/office/drawing/2014/main" id="{A5016D29-E381-4D24-BC57-B3CA803D11E2}"/>
              </a:ext>
            </a:extLst>
          </p:cNvPr>
          <p:cNvSpPr txBox="1">
            <a:spLocks noChangeArrowheads="1"/>
          </p:cNvSpPr>
          <p:nvPr/>
        </p:nvSpPr>
        <p:spPr bwMode="auto">
          <a:xfrm>
            <a:off x="2069187" y="3533507"/>
            <a:ext cx="159778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vàng-trơn</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t>
            </a:r>
          </a:p>
        </p:txBody>
      </p:sp>
      <p:sp>
        <p:nvSpPr>
          <p:cNvPr id="36" name="Text Box 61">
            <a:extLst>
              <a:ext uri="{FF2B5EF4-FFF2-40B4-BE49-F238E27FC236}">
                <a16:creationId xmlns:a16="http://schemas.microsoft.com/office/drawing/2014/main" id="{E8CBA7C1-3899-4C46-B022-9158DC046A47}"/>
              </a:ext>
            </a:extLst>
          </p:cNvPr>
          <p:cNvSpPr txBox="1">
            <a:spLocks noChangeArrowheads="1"/>
          </p:cNvSpPr>
          <p:nvPr/>
        </p:nvSpPr>
        <p:spPr bwMode="auto">
          <a:xfrm>
            <a:off x="3688420" y="2858165"/>
            <a:ext cx="159778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vàng-trơn</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t>
            </a:r>
          </a:p>
        </p:txBody>
      </p:sp>
      <p:sp>
        <p:nvSpPr>
          <p:cNvPr id="37" name="Text Box 65">
            <a:extLst>
              <a:ext uri="{FF2B5EF4-FFF2-40B4-BE49-F238E27FC236}">
                <a16:creationId xmlns:a16="http://schemas.microsoft.com/office/drawing/2014/main" id="{9CA6EC27-4529-42DA-B531-1ACAF7D1CFEB}"/>
              </a:ext>
            </a:extLst>
          </p:cNvPr>
          <p:cNvSpPr txBox="1">
            <a:spLocks noChangeArrowheads="1"/>
          </p:cNvSpPr>
          <p:nvPr/>
        </p:nvSpPr>
        <p:spPr bwMode="auto">
          <a:xfrm>
            <a:off x="6665688" y="2203800"/>
            <a:ext cx="145494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dirty="0">
                <a:solidFill>
                  <a:srgbClr val="000099"/>
                </a:solidFill>
              </a:rPr>
              <a:t>(</a:t>
            </a:r>
            <a:r>
              <a:rPr lang="en-US" altLang="en-US" dirty="0" err="1">
                <a:solidFill>
                  <a:srgbClr val="000099"/>
                </a:solidFill>
              </a:rPr>
              <a:t>vàng-nhăn</a:t>
            </a:r>
            <a:r>
              <a:rPr lang="en-US" altLang="en-US" dirty="0">
                <a:solidFill>
                  <a:srgbClr val="000099"/>
                </a:solidFill>
              </a:rPr>
              <a:t>)</a:t>
            </a:r>
          </a:p>
        </p:txBody>
      </p:sp>
      <p:sp>
        <p:nvSpPr>
          <p:cNvPr id="38" name="Text Box 65">
            <a:extLst>
              <a:ext uri="{FF2B5EF4-FFF2-40B4-BE49-F238E27FC236}">
                <a16:creationId xmlns:a16="http://schemas.microsoft.com/office/drawing/2014/main" id="{EFDB8AC5-3ECA-47D7-A630-E09EA7BB7A1F}"/>
              </a:ext>
            </a:extLst>
          </p:cNvPr>
          <p:cNvSpPr txBox="1">
            <a:spLocks noChangeArrowheads="1"/>
          </p:cNvSpPr>
          <p:nvPr/>
        </p:nvSpPr>
        <p:spPr bwMode="auto">
          <a:xfrm>
            <a:off x="3706573" y="3625840"/>
            <a:ext cx="145494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dirty="0">
                <a:solidFill>
                  <a:srgbClr val="000099"/>
                </a:solidFill>
              </a:rPr>
              <a:t>(</a:t>
            </a:r>
            <a:r>
              <a:rPr lang="en-US" altLang="en-US" dirty="0" err="1">
                <a:solidFill>
                  <a:srgbClr val="000099"/>
                </a:solidFill>
              </a:rPr>
              <a:t>vàng-nhăn</a:t>
            </a:r>
            <a:r>
              <a:rPr lang="en-US" altLang="en-US" dirty="0">
                <a:solidFill>
                  <a:srgbClr val="000099"/>
                </a:solidFill>
              </a:rPr>
              <a:t>)</a:t>
            </a:r>
          </a:p>
        </p:txBody>
      </p:sp>
      <p:sp>
        <p:nvSpPr>
          <p:cNvPr id="39" name="Text Box 61">
            <a:extLst>
              <a:ext uri="{FF2B5EF4-FFF2-40B4-BE49-F238E27FC236}">
                <a16:creationId xmlns:a16="http://schemas.microsoft.com/office/drawing/2014/main" id="{4360E584-4313-4B9C-B8B2-92FE354F821D}"/>
              </a:ext>
            </a:extLst>
          </p:cNvPr>
          <p:cNvSpPr txBox="1">
            <a:spLocks noChangeArrowheads="1"/>
          </p:cNvSpPr>
          <p:nvPr/>
        </p:nvSpPr>
        <p:spPr bwMode="auto">
          <a:xfrm>
            <a:off x="6568685" y="3572410"/>
            <a:ext cx="17386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a:t>
            </a:r>
            <a:r>
              <a:rPr kumimoji="0" lang="en-US" altLang="en-US" sz="2400" b="0" i="0" u="none" strike="noStrike" cap="none" normalizeH="0" baseline="0" dirty="0" err="1">
                <a:ln>
                  <a:noFill/>
                </a:ln>
                <a:solidFill>
                  <a:srgbClr val="7030A0"/>
                </a:solidFill>
                <a:effectLst/>
                <a:latin typeface="Times New Roman" panose="02020603050405020304" pitchFamily="18" charset="0"/>
                <a:cs typeface="Times New Roman" panose="02020603050405020304" pitchFamily="18" charset="0"/>
              </a:rPr>
              <a:t>xanh-nhăn</a:t>
            </a:r>
            <a:r>
              <a:rPr kumimoji="0" lang="en-US" altLang="en-US" sz="2400" b="0"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rPr>
              <a:t>)</a:t>
            </a:r>
          </a:p>
        </p:txBody>
      </p:sp>
      <p:sp>
        <p:nvSpPr>
          <p:cNvPr id="40" name="Text Box 61">
            <a:extLst>
              <a:ext uri="{FF2B5EF4-FFF2-40B4-BE49-F238E27FC236}">
                <a16:creationId xmlns:a16="http://schemas.microsoft.com/office/drawing/2014/main" id="{93EC13C3-EB14-403C-8011-ED3BA4508BC0}"/>
              </a:ext>
            </a:extLst>
          </p:cNvPr>
          <p:cNvSpPr txBox="1">
            <a:spLocks noChangeArrowheads="1"/>
          </p:cNvSpPr>
          <p:nvPr/>
        </p:nvSpPr>
        <p:spPr bwMode="auto">
          <a:xfrm>
            <a:off x="6639889" y="2863866"/>
            <a:ext cx="159778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pPr>
            <a:r>
              <a:rPr kumimoji="0" lang="en-US" altLang="en-US" sz="2400" b="0" i="0" u="none" strike="noStrike" cap="none" normalizeH="0" baseline="0" dirty="0">
                <a:ln>
                  <a:noFill/>
                </a:ln>
                <a:solidFill>
                  <a:srgbClr val="00B0F0"/>
                </a:solidFill>
                <a:effectLst/>
                <a:latin typeface="Times New Roman" panose="02020603050405020304" pitchFamily="18" charset="0"/>
                <a:cs typeface="Times New Roman" panose="02020603050405020304" pitchFamily="18" charset="0"/>
              </a:rPr>
              <a:t>(</a:t>
            </a:r>
            <a:r>
              <a:rPr kumimoji="0" lang="en-US" altLang="en-US" sz="2400" b="0" i="0" u="none" strike="noStrike" cap="none" normalizeH="0" baseline="0" dirty="0" err="1">
                <a:ln>
                  <a:noFill/>
                </a:ln>
                <a:solidFill>
                  <a:srgbClr val="00B0F0"/>
                </a:solidFill>
                <a:effectLst/>
                <a:latin typeface="Times New Roman" panose="02020603050405020304" pitchFamily="18" charset="0"/>
                <a:cs typeface="Times New Roman" panose="02020603050405020304" pitchFamily="18" charset="0"/>
              </a:rPr>
              <a:t>xanh-trơn</a:t>
            </a:r>
            <a:r>
              <a:rPr kumimoji="0" lang="en-US" altLang="en-US" sz="2400" b="0" i="0" u="none" strike="noStrike" cap="none" normalizeH="0" baseline="0" dirty="0">
                <a:ln>
                  <a:noFill/>
                </a:ln>
                <a:solidFill>
                  <a:srgbClr val="00B0F0"/>
                </a:solidFill>
                <a:effectLst/>
                <a:latin typeface="Times New Roman" panose="02020603050405020304" pitchFamily="18" charset="0"/>
                <a:cs typeface="Times New Roman" panose="02020603050405020304" pitchFamily="18" charset="0"/>
              </a:rPr>
              <a:t>)</a:t>
            </a:r>
            <a:endPar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sp>
        <p:nvSpPr>
          <p:cNvPr id="41" name="Text Box 61">
            <a:extLst>
              <a:ext uri="{FF2B5EF4-FFF2-40B4-BE49-F238E27FC236}">
                <a16:creationId xmlns:a16="http://schemas.microsoft.com/office/drawing/2014/main" id="{AD21EFE9-E715-45C0-90B3-F46D29781C8F}"/>
              </a:ext>
            </a:extLst>
          </p:cNvPr>
          <p:cNvSpPr txBox="1">
            <a:spLocks noChangeArrowheads="1"/>
          </p:cNvSpPr>
          <p:nvPr/>
        </p:nvSpPr>
        <p:spPr bwMode="auto">
          <a:xfrm>
            <a:off x="5164217" y="3574392"/>
            <a:ext cx="159778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pPr>
            <a:r>
              <a:rPr kumimoji="0" lang="en-US" altLang="en-US" sz="2400" b="0" i="0" u="none" strike="noStrike" cap="none" normalizeH="0" baseline="0" dirty="0">
                <a:ln>
                  <a:noFill/>
                </a:ln>
                <a:solidFill>
                  <a:srgbClr val="00B0F0"/>
                </a:solidFill>
                <a:effectLst/>
                <a:latin typeface="Times New Roman" panose="02020603050405020304" pitchFamily="18" charset="0"/>
                <a:cs typeface="Times New Roman" panose="02020603050405020304" pitchFamily="18" charset="0"/>
              </a:rPr>
              <a:t>(</a:t>
            </a:r>
            <a:r>
              <a:rPr kumimoji="0" lang="en-US" altLang="en-US" sz="2400" b="0" i="0" u="none" strike="noStrike" cap="none" normalizeH="0" baseline="0" dirty="0" err="1">
                <a:ln>
                  <a:noFill/>
                </a:ln>
                <a:solidFill>
                  <a:srgbClr val="00B0F0"/>
                </a:solidFill>
                <a:effectLst/>
                <a:latin typeface="Times New Roman" panose="02020603050405020304" pitchFamily="18" charset="0"/>
                <a:cs typeface="Times New Roman" panose="02020603050405020304" pitchFamily="18" charset="0"/>
              </a:rPr>
              <a:t>xanh-trơn</a:t>
            </a:r>
            <a:r>
              <a:rPr kumimoji="0" lang="en-US" altLang="en-US" sz="2400" b="0" i="0" u="none" strike="noStrike" cap="none" normalizeH="0" baseline="0" dirty="0">
                <a:ln>
                  <a:noFill/>
                </a:ln>
                <a:solidFill>
                  <a:srgbClr val="00B0F0"/>
                </a:solidFill>
                <a:effectLst/>
                <a:latin typeface="Times New Roman" panose="02020603050405020304" pitchFamily="18" charset="0"/>
                <a:cs typeface="Times New Roman" panose="02020603050405020304" pitchFamily="18" charset="0"/>
              </a:rPr>
              <a:t>)</a:t>
            </a:r>
            <a:endPar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sp>
        <p:nvSpPr>
          <p:cNvPr id="42" name="Text Box 61">
            <a:extLst>
              <a:ext uri="{FF2B5EF4-FFF2-40B4-BE49-F238E27FC236}">
                <a16:creationId xmlns:a16="http://schemas.microsoft.com/office/drawing/2014/main" id="{B6EDAA24-ACAC-4013-824A-04586D6AB9D9}"/>
              </a:ext>
            </a:extLst>
          </p:cNvPr>
          <p:cNvSpPr txBox="1">
            <a:spLocks noChangeArrowheads="1"/>
          </p:cNvSpPr>
          <p:nvPr/>
        </p:nvSpPr>
        <p:spPr bwMode="auto">
          <a:xfrm>
            <a:off x="5241807" y="2853826"/>
            <a:ext cx="159778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pPr>
            <a:r>
              <a:rPr kumimoji="0" lang="en-US" altLang="en-US" sz="2400" b="0" i="0" u="none" strike="noStrike" cap="none" normalizeH="0" baseline="0" dirty="0">
                <a:ln>
                  <a:noFill/>
                </a:ln>
                <a:solidFill>
                  <a:srgbClr val="00B0F0"/>
                </a:solidFill>
                <a:effectLst/>
                <a:latin typeface="Times New Roman" panose="02020603050405020304" pitchFamily="18" charset="0"/>
                <a:cs typeface="Times New Roman" panose="02020603050405020304" pitchFamily="18" charset="0"/>
              </a:rPr>
              <a:t>(</a:t>
            </a:r>
            <a:r>
              <a:rPr kumimoji="0" lang="en-US" altLang="en-US" sz="2400" b="0" i="0" u="none" strike="noStrike" cap="none" normalizeH="0" baseline="0" dirty="0" err="1">
                <a:ln>
                  <a:noFill/>
                </a:ln>
                <a:solidFill>
                  <a:srgbClr val="00B0F0"/>
                </a:solidFill>
                <a:effectLst/>
                <a:latin typeface="Times New Roman" panose="02020603050405020304" pitchFamily="18" charset="0"/>
                <a:cs typeface="Times New Roman" panose="02020603050405020304" pitchFamily="18" charset="0"/>
              </a:rPr>
              <a:t>xanh-trơn</a:t>
            </a:r>
            <a:r>
              <a:rPr kumimoji="0" lang="en-US" altLang="en-US" sz="2400" b="0" i="0" u="none" strike="noStrike" cap="none" normalizeH="0" baseline="0" dirty="0">
                <a:ln>
                  <a:noFill/>
                </a:ln>
                <a:solidFill>
                  <a:srgbClr val="00B0F0"/>
                </a:solidFill>
                <a:effectLst/>
                <a:latin typeface="Times New Roman" panose="02020603050405020304" pitchFamily="18" charset="0"/>
                <a:cs typeface="Times New Roman" panose="02020603050405020304" pitchFamily="18" charset="0"/>
              </a:rPr>
              <a:t>)</a:t>
            </a:r>
            <a:endPar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sp>
        <p:nvSpPr>
          <p:cNvPr id="45" name="Text Box 6">
            <a:extLst>
              <a:ext uri="{FF2B5EF4-FFF2-40B4-BE49-F238E27FC236}">
                <a16:creationId xmlns:a16="http://schemas.microsoft.com/office/drawing/2014/main" id="{BA9538D5-1EE1-4222-916C-17DEC3990838}"/>
              </a:ext>
            </a:extLst>
          </p:cNvPr>
          <p:cNvSpPr txBox="1">
            <a:spLocks noChangeArrowheads="1"/>
          </p:cNvSpPr>
          <p:nvPr/>
        </p:nvSpPr>
        <p:spPr bwMode="auto">
          <a:xfrm>
            <a:off x="443096" y="4013285"/>
            <a:ext cx="2256696" cy="289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sz="2600" dirty="0">
                <a:solidFill>
                  <a:srgbClr val="7030A0"/>
                </a:solidFill>
                <a:latin typeface="Times New Roman" panose="02020603050405020304" pitchFamily="18" charset="0"/>
                <a:cs typeface="Times New Roman" panose="02020603050405020304" pitchFamily="18" charset="0"/>
              </a:rPr>
              <a:t>1RRYY</a:t>
            </a:r>
          </a:p>
          <a:p>
            <a:pPr eaLnBrk="0" hangingPunct="0">
              <a:spcBef>
                <a:spcPct val="50000"/>
              </a:spcBef>
            </a:pPr>
            <a:r>
              <a:rPr lang="en-US" altLang="en-US" sz="2600" dirty="0">
                <a:solidFill>
                  <a:srgbClr val="7030A0"/>
                </a:solidFill>
                <a:latin typeface="Times New Roman" panose="02020603050405020304" pitchFamily="18" charset="0"/>
                <a:cs typeface="Times New Roman" panose="02020603050405020304" pitchFamily="18" charset="0"/>
              </a:rPr>
              <a:t>2RrYY</a:t>
            </a:r>
          </a:p>
          <a:p>
            <a:pPr eaLnBrk="0" hangingPunct="0">
              <a:spcBef>
                <a:spcPct val="50000"/>
              </a:spcBef>
            </a:pPr>
            <a:r>
              <a:rPr lang="en-US" altLang="en-US" sz="2600" dirty="0">
                <a:solidFill>
                  <a:srgbClr val="7030A0"/>
                </a:solidFill>
                <a:latin typeface="Times New Roman" panose="02020603050405020304" pitchFamily="18" charset="0"/>
                <a:cs typeface="Times New Roman" panose="02020603050405020304" pitchFamily="18" charset="0"/>
              </a:rPr>
              <a:t>2RRYy</a:t>
            </a:r>
          </a:p>
          <a:p>
            <a:pPr eaLnBrk="0" hangingPunct="0">
              <a:spcBef>
                <a:spcPct val="50000"/>
              </a:spcBef>
            </a:pPr>
            <a:r>
              <a:rPr lang="en-US" altLang="en-US" sz="2600" dirty="0">
                <a:solidFill>
                  <a:srgbClr val="7030A0"/>
                </a:solidFill>
                <a:latin typeface="Times New Roman" panose="02020603050405020304" pitchFamily="18" charset="0"/>
                <a:cs typeface="Times New Roman" panose="02020603050405020304" pitchFamily="18" charset="0"/>
              </a:rPr>
              <a:t>4RrYy</a:t>
            </a:r>
          </a:p>
          <a:p>
            <a:pPr eaLnBrk="0" hangingPunct="0">
              <a:spcBef>
                <a:spcPct val="50000"/>
              </a:spcBef>
            </a:pPr>
            <a:r>
              <a:rPr lang="en-US" altLang="en-US" sz="2600" dirty="0">
                <a:solidFill>
                  <a:srgbClr val="FF0000"/>
                </a:solidFill>
                <a:latin typeface="Times New Roman" panose="02020603050405020304" pitchFamily="18" charset="0"/>
                <a:cs typeface="Times New Roman" panose="02020603050405020304" pitchFamily="18" charset="0"/>
              </a:rPr>
              <a:t>9 V-T (9 R-Y-)</a:t>
            </a:r>
          </a:p>
        </p:txBody>
      </p:sp>
      <p:sp>
        <p:nvSpPr>
          <p:cNvPr id="46" name="Text Box 6">
            <a:extLst>
              <a:ext uri="{FF2B5EF4-FFF2-40B4-BE49-F238E27FC236}">
                <a16:creationId xmlns:a16="http://schemas.microsoft.com/office/drawing/2014/main" id="{E6A4C19D-1763-4429-B5E2-9E26D4C470F9}"/>
              </a:ext>
            </a:extLst>
          </p:cNvPr>
          <p:cNvSpPr txBox="1">
            <a:spLocks noChangeArrowheads="1"/>
          </p:cNvSpPr>
          <p:nvPr/>
        </p:nvSpPr>
        <p:spPr bwMode="auto">
          <a:xfrm>
            <a:off x="2538620" y="4030136"/>
            <a:ext cx="2256696" cy="289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sz="2600" dirty="0">
                <a:solidFill>
                  <a:srgbClr val="7030A0"/>
                </a:solidFill>
                <a:latin typeface="Times New Roman" panose="02020603050405020304" pitchFamily="18" charset="0"/>
                <a:cs typeface="Times New Roman" panose="02020603050405020304" pitchFamily="18" charset="0"/>
              </a:rPr>
              <a:t> </a:t>
            </a:r>
          </a:p>
          <a:p>
            <a:pPr eaLnBrk="0" hangingPunct="0">
              <a:spcBef>
                <a:spcPct val="50000"/>
              </a:spcBef>
            </a:pPr>
            <a:r>
              <a:rPr lang="en-US" altLang="en-US" sz="2600" dirty="0">
                <a:solidFill>
                  <a:srgbClr val="7030A0"/>
                </a:solidFill>
                <a:latin typeface="Times New Roman" panose="02020603050405020304" pitchFamily="18" charset="0"/>
                <a:cs typeface="Times New Roman" panose="02020603050405020304" pitchFamily="18" charset="0"/>
              </a:rPr>
              <a:t> </a:t>
            </a:r>
          </a:p>
          <a:p>
            <a:pPr eaLnBrk="0" hangingPunct="0">
              <a:spcBef>
                <a:spcPct val="50000"/>
              </a:spcBef>
            </a:pPr>
            <a:r>
              <a:rPr lang="en-US" altLang="en-US" sz="2600" dirty="0">
                <a:solidFill>
                  <a:srgbClr val="7030A0"/>
                </a:solidFill>
                <a:latin typeface="Times New Roman" panose="02020603050405020304" pitchFamily="18" charset="0"/>
                <a:cs typeface="Times New Roman" panose="02020603050405020304" pitchFamily="18" charset="0"/>
              </a:rPr>
              <a:t>1RRyy</a:t>
            </a:r>
          </a:p>
          <a:p>
            <a:pPr eaLnBrk="0" hangingPunct="0">
              <a:spcBef>
                <a:spcPct val="50000"/>
              </a:spcBef>
            </a:pPr>
            <a:r>
              <a:rPr lang="en-US" altLang="en-US" sz="2600" dirty="0">
                <a:solidFill>
                  <a:srgbClr val="7030A0"/>
                </a:solidFill>
                <a:latin typeface="Times New Roman" panose="02020603050405020304" pitchFamily="18" charset="0"/>
                <a:cs typeface="Times New Roman" panose="02020603050405020304" pitchFamily="18" charset="0"/>
              </a:rPr>
              <a:t>2Rryy</a:t>
            </a:r>
          </a:p>
          <a:p>
            <a:pPr eaLnBrk="0" hangingPunct="0">
              <a:spcBef>
                <a:spcPct val="50000"/>
              </a:spcBef>
            </a:pPr>
            <a:r>
              <a:rPr lang="en-US" altLang="en-US" sz="2600" dirty="0">
                <a:solidFill>
                  <a:srgbClr val="FF0000"/>
                </a:solidFill>
                <a:latin typeface="Times New Roman" panose="02020603050405020304" pitchFamily="18" charset="0"/>
                <a:cs typeface="Times New Roman" panose="02020603050405020304" pitchFamily="18" charset="0"/>
              </a:rPr>
              <a:t>3 V-N (3 R-</a:t>
            </a:r>
            <a:r>
              <a:rPr lang="en-US" altLang="en-US" sz="2600" dirty="0" err="1">
                <a:solidFill>
                  <a:srgbClr val="FF0000"/>
                </a:solidFill>
                <a:latin typeface="Times New Roman" panose="02020603050405020304" pitchFamily="18" charset="0"/>
                <a:cs typeface="Times New Roman" panose="02020603050405020304" pitchFamily="18" charset="0"/>
              </a:rPr>
              <a:t>yy</a:t>
            </a:r>
            <a:r>
              <a:rPr lang="en-US" altLang="en-US" sz="2600" dirty="0">
                <a:solidFill>
                  <a:srgbClr val="FF0000"/>
                </a:solidFill>
                <a:latin typeface="Times New Roman" panose="02020603050405020304" pitchFamily="18" charset="0"/>
                <a:cs typeface="Times New Roman" panose="02020603050405020304" pitchFamily="18" charset="0"/>
              </a:rPr>
              <a:t>)</a:t>
            </a:r>
          </a:p>
        </p:txBody>
      </p:sp>
      <p:sp>
        <p:nvSpPr>
          <p:cNvPr id="47" name="Text Box 6">
            <a:extLst>
              <a:ext uri="{FF2B5EF4-FFF2-40B4-BE49-F238E27FC236}">
                <a16:creationId xmlns:a16="http://schemas.microsoft.com/office/drawing/2014/main" id="{CE0E5B47-BD55-4920-93AD-22A77A86C405}"/>
              </a:ext>
            </a:extLst>
          </p:cNvPr>
          <p:cNvSpPr txBox="1">
            <a:spLocks noChangeArrowheads="1"/>
          </p:cNvSpPr>
          <p:nvPr/>
        </p:nvSpPr>
        <p:spPr bwMode="auto">
          <a:xfrm>
            <a:off x="4647598" y="4030136"/>
            <a:ext cx="2256696" cy="289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sz="2600" dirty="0">
                <a:solidFill>
                  <a:srgbClr val="7030A0"/>
                </a:solidFill>
                <a:latin typeface="Times New Roman" panose="02020603050405020304" pitchFamily="18" charset="0"/>
                <a:cs typeface="Times New Roman" panose="02020603050405020304" pitchFamily="18" charset="0"/>
              </a:rPr>
              <a:t> </a:t>
            </a:r>
          </a:p>
          <a:p>
            <a:pPr eaLnBrk="0" hangingPunct="0">
              <a:spcBef>
                <a:spcPct val="50000"/>
              </a:spcBef>
            </a:pPr>
            <a:r>
              <a:rPr lang="en-US" altLang="en-US" sz="2600" dirty="0">
                <a:solidFill>
                  <a:srgbClr val="7030A0"/>
                </a:solidFill>
                <a:latin typeface="Times New Roman" panose="02020603050405020304" pitchFamily="18" charset="0"/>
                <a:cs typeface="Times New Roman" panose="02020603050405020304" pitchFamily="18" charset="0"/>
              </a:rPr>
              <a:t> </a:t>
            </a:r>
          </a:p>
          <a:p>
            <a:pPr eaLnBrk="0" hangingPunct="0">
              <a:spcBef>
                <a:spcPct val="50000"/>
              </a:spcBef>
            </a:pPr>
            <a:r>
              <a:rPr lang="en-US" altLang="en-US" sz="2600" dirty="0">
                <a:solidFill>
                  <a:srgbClr val="7030A0"/>
                </a:solidFill>
                <a:latin typeface="Times New Roman" panose="02020603050405020304" pitchFamily="18" charset="0"/>
                <a:cs typeface="Times New Roman" panose="02020603050405020304" pitchFamily="18" charset="0"/>
              </a:rPr>
              <a:t>1rrYY</a:t>
            </a:r>
          </a:p>
          <a:p>
            <a:pPr eaLnBrk="0" hangingPunct="0">
              <a:spcBef>
                <a:spcPct val="50000"/>
              </a:spcBef>
            </a:pPr>
            <a:r>
              <a:rPr lang="en-US" altLang="en-US" sz="2600" dirty="0">
                <a:solidFill>
                  <a:srgbClr val="7030A0"/>
                </a:solidFill>
                <a:latin typeface="Times New Roman" panose="02020603050405020304" pitchFamily="18" charset="0"/>
                <a:cs typeface="Times New Roman" panose="02020603050405020304" pitchFamily="18" charset="0"/>
              </a:rPr>
              <a:t>2rrYy</a:t>
            </a:r>
          </a:p>
          <a:p>
            <a:pPr eaLnBrk="0" hangingPunct="0">
              <a:spcBef>
                <a:spcPct val="50000"/>
              </a:spcBef>
            </a:pPr>
            <a:r>
              <a:rPr lang="en-US" altLang="en-US" sz="2600" dirty="0">
                <a:solidFill>
                  <a:srgbClr val="FF0000"/>
                </a:solidFill>
                <a:latin typeface="Times New Roman" panose="02020603050405020304" pitchFamily="18" charset="0"/>
                <a:cs typeface="Times New Roman" panose="02020603050405020304" pitchFamily="18" charset="0"/>
              </a:rPr>
              <a:t>3 X-T (3 </a:t>
            </a:r>
            <a:r>
              <a:rPr lang="en-US" altLang="en-US" sz="2600" dirty="0" err="1">
                <a:solidFill>
                  <a:srgbClr val="FF0000"/>
                </a:solidFill>
                <a:latin typeface="Times New Roman" panose="02020603050405020304" pitchFamily="18" charset="0"/>
                <a:cs typeface="Times New Roman" panose="02020603050405020304" pitchFamily="18" charset="0"/>
              </a:rPr>
              <a:t>rrY</a:t>
            </a:r>
            <a:r>
              <a:rPr lang="en-US" altLang="en-US" sz="2600" dirty="0">
                <a:solidFill>
                  <a:srgbClr val="FF0000"/>
                </a:solidFill>
                <a:latin typeface="Times New Roman" panose="02020603050405020304" pitchFamily="18" charset="0"/>
                <a:cs typeface="Times New Roman" panose="02020603050405020304" pitchFamily="18" charset="0"/>
              </a:rPr>
              <a:t>-)</a:t>
            </a:r>
          </a:p>
        </p:txBody>
      </p:sp>
      <p:sp>
        <p:nvSpPr>
          <p:cNvPr id="48" name="Text Box 6">
            <a:extLst>
              <a:ext uri="{FF2B5EF4-FFF2-40B4-BE49-F238E27FC236}">
                <a16:creationId xmlns:a16="http://schemas.microsoft.com/office/drawing/2014/main" id="{7C8A57B8-B66D-46DB-8BF4-8E826CD45136}"/>
              </a:ext>
            </a:extLst>
          </p:cNvPr>
          <p:cNvSpPr txBox="1">
            <a:spLocks noChangeArrowheads="1"/>
          </p:cNvSpPr>
          <p:nvPr/>
        </p:nvSpPr>
        <p:spPr bwMode="auto">
          <a:xfrm>
            <a:off x="6772353" y="4065100"/>
            <a:ext cx="2256696" cy="289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sz="2600" dirty="0">
                <a:solidFill>
                  <a:srgbClr val="7030A0"/>
                </a:solidFill>
                <a:latin typeface="Times New Roman" panose="02020603050405020304" pitchFamily="18" charset="0"/>
                <a:cs typeface="Times New Roman" panose="02020603050405020304" pitchFamily="18" charset="0"/>
              </a:rPr>
              <a:t> </a:t>
            </a:r>
          </a:p>
          <a:p>
            <a:pPr eaLnBrk="0" hangingPunct="0">
              <a:spcBef>
                <a:spcPct val="50000"/>
              </a:spcBef>
            </a:pPr>
            <a:r>
              <a:rPr lang="en-US" altLang="en-US" sz="2600" dirty="0">
                <a:solidFill>
                  <a:srgbClr val="7030A0"/>
                </a:solidFill>
                <a:latin typeface="Times New Roman" panose="02020603050405020304" pitchFamily="18" charset="0"/>
                <a:cs typeface="Times New Roman" panose="02020603050405020304" pitchFamily="18" charset="0"/>
              </a:rPr>
              <a:t> </a:t>
            </a:r>
          </a:p>
          <a:p>
            <a:pPr eaLnBrk="0" hangingPunct="0">
              <a:spcBef>
                <a:spcPct val="50000"/>
              </a:spcBef>
            </a:pPr>
            <a:r>
              <a:rPr lang="en-US" altLang="en-US" sz="2600" dirty="0">
                <a:solidFill>
                  <a:srgbClr val="7030A0"/>
                </a:solidFill>
                <a:latin typeface="Times New Roman" panose="02020603050405020304" pitchFamily="18" charset="0"/>
                <a:cs typeface="Times New Roman" panose="02020603050405020304" pitchFamily="18" charset="0"/>
              </a:rPr>
              <a:t> </a:t>
            </a:r>
          </a:p>
          <a:p>
            <a:pPr eaLnBrk="0" hangingPunct="0">
              <a:spcBef>
                <a:spcPct val="50000"/>
              </a:spcBef>
            </a:pPr>
            <a:r>
              <a:rPr lang="en-US" altLang="en-US" sz="2600" dirty="0">
                <a:solidFill>
                  <a:srgbClr val="7030A0"/>
                </a:solidFill>
                <a:latin typeface="Times New Roman" panose="02020603050405020304" pitchFamily="18" charset="0"/>
                <a:cs typeface="Times New Roman" panose="02020603050405020304" pitchFamily="18" charset="0"/>
              </a:rPr>
              <a:t>1rryy</a:t>
            </a:r>
          </a:p>
          <a:p>
            <a:pPr eaLnBrk="0" hangingPunct="0">
              <a:spcBef>
                <a:spcPct val="50000"/>
              </a:spcBef>
            </a:pPr>
            <a:r>
              <a:rPr lang="en-US" altLang="en-US" sz="2600" dirty="0">
                <a:solidFill>
                  <a:srgbClr val="FF0000"/>
                </a:solidFill>
                <a:latin typeface="Times New Roman" panose="02020603050405020304" pitchFamily="18" charset="0"/>
                <a:cs typeface="Times New Roman" panose="02020603050405020304" pitchFamily="18" charset="0"/>
              </a:rPr>
              <a:t>3 X-N (3 </a:t>
            </a:r>
            <a:r>
              <a:rPr lang="en-US" altLang="en-US" sz="2600" dirty="0" err="1">
                <a:solidFill>
                  <a:srgbClr val="FF0000"/>
                </a:solidFill>
                <a:latin typeface="Times New Roman" panose="02020603050405020304" pitchFamily="18" charset="0"/>
                <a:cs typeface="Times New Roman" panose="02020603050405020304" pitchFamily="18" charset="0"/>
              </a:rPr>
              <a:t>rryy</a:t>
            </a:r>
            <a:r>
              <a:rPr lang="en-US" altLang="en-US" sz="26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0044530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8DDC19-6C94-4A3D-96A2-6162A1DFCFCD}"/>
              </a:ext>
            </a:extLst>
          </p:cNvPr>
          <p:cNvPicPr>
            <a:picLocks noChangeAspect="1"/>
          </p:cNvPicPr>
          <p:nvPr/>
        </p:nvPicPr>
        <p:blipFill>
          <a:blip r:embed="rId2"/>
          <a:stretch>
            <a:fillRect/>
          </a:stretch>
        </p:blipFill>
        <p:spPr>
          <a:xfrm>
            <a:off x="0" y="857250"/>
            <a:ext cx="4314825" cy="5143500"/>
          </a:xfrm>
          <a:prstGeom prst="rect">
            <a:avLst/>
          </a:prstGeom>
        </p:spPr>
      </p:pic>
      <p:pic>
        <p:nvPicPr>
          <p:cNvPr id="7" name="Picture 6">
            <a:extLst>
              <a:ext uri="{FF2B5EF4-FFF2-40B4-BE49-F238E27FC236}">
                <a16:creationId xmlns:a16="http://schemas.microsoft.com/office/drawing/2014/main" id="{C1BD5D46-B70B-458B-86FF-2721F2271D5E}"/>
              </a:ext>
            </a:extLst>
          </p:cNvPr>
          <p:cNvPicPr>
            <a:picLocks noChangeAspect="1"/>
          </p:cNvPicPr>
          <p:nvPr/>
        </p:nvPicPr>
        <p:blipFill>
          <a:blip r:embed="rId3"/>
          <a:stretch>
            <a:fillRect/>
          </a:stretch>
        </p:blipFill>
        <p:spPr>
          <a:xfrm>
            <a:off x="4329081" y="998035"/>
            <a:ext cx="4712291" cy="4861930"/>
          </a:xfrm>
          <a:prstGeom prst="rect">
            <a:avLst/>
          </a:prstGeom>
        </p:spPr>
      </p:pic>
      <p:sp>
        <p:nvSpPr>
          <p:cNvPr id="8" name="Title 1">
            <a:extLst>
              <a:ext uri="{FF2B5EF4-FFF2-40B4-BE49-F238E27FC236}">
                <a16:creationId xmlns:a16="http://schemas.microsoft.com/office/drawing/2014/main" id="{5E6E6D1B-0C02-4EAA-94B4-5D08E7AC28A9}"/>
              </a:ext>
            </a:extLst>
          </p:cNvPr>
          <p:cNvSpPr txBox="1">
            <a:spLocks/>
          </p:cNvSpPr>
          <p:nvPr/>
        </p:nvSpPr>
        <p:spPr>
          <a:xfrm>
            <a:off x="611560" y="97756"/>
            <a:ext cx="8064896" cy="56181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lgn="just"/>
            <a:r>
              <a:rPr lang="en-US" sz="2800" b="1" kern="0" dirty="0">
                <a:latin typeface="Times New Roman" panose="02020603050405020304" pitchFamily="18" charset="0"/>
                <a:cs typeface="Times New Roman" panose="02020603050405020304" pitchFamily="18" charset="0"/>
              </a:rPr>
              <a:t>a. </a:t>
            </a:r>
            <a:r>
              <a:rPr lang="en-US" sz="2800" b="1" kern="0" dirty="0" err="1">
                <a:latin typeface="Times New Roman" panose="02020603050405020304" pitchFamily="18" charset="0"/>
                <a:cs typeface="Times New Roman" panose="02020603050405020304" pitchFamily="18" charset="0"/>
              </a:rPr>
              <a:t>Thí</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nghiệm</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lai</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hai</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cặp</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tính</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trạng</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của</a:t>
            </a:r>
            <a:r>
              <a:rPr lang="en-US" sz="2800" b="1" kern="0" dirty="0">
                <a:latin typeface="Times New Roman" panose="02020603050405020304" pitchFamily="18" charset="0"/>
                <a:cs typeface="Times New Roman" panose="02020603050405020304" pitchFamily="18" charset="0"/>
              </a:rPr>
              <a:t> Mendel </a:t>
            </a:r>
          </a:p>
        </p:txBody>
      </p:sp>
    </p:spTree>
    <p:extLst>
      <p:ext uri="{BB962C8B-B14F-4D97-AF65-F5344CB8AC3E}">
        <p14:creationId xmlns:p14="http://schemas.microsoft.com/office/powerpoint/2010/main" val="17596033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33370-715E-4470-94B9-026C1072D1D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FD549B4-E2DA-4581-BD5B-9A2D4C8FFBD9}"/>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CED3B471-154C-4FB9-A1BC-3058A7EF2383}"/>
              </a:ext>
            </a:extLst>
          </p:cNvPr>
          <p:cNvPicPr>
            <a:picLocks noChangeAspect="1"/>
          </p:cNvPicPr>
          <p:nvPr/>
        </p:nvPicPr>
        <p:blipFill>
          <a:blip r:embed="rId2"/>
          <a:stretch>
            <a:fillRect/>
          </a:stretch>
        </p:blipFill>
        <p:spPr>
          <a:xfrm>
            <a:off x="179512" y="258291"/>
            <a:ext cx="8784976" cy="6325071"/>
          </a:xfrm>
          <a:prstGeom prst="rect">
            <a:avLst/>
          </a:prstGeom>
        </p:spPr>
      </p:pic>
    </p:spTree>
    <p:extLst>
      <p:ext uri="{BB962C8B-B14F-4D97-AF65-F5344CB8AC3E}">
        <p14:creationId xmlns:p14="http://schemas.microsoft.com/office/powerpoint/2010/main" val="37094700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2" y="404664"/>
            <a:ext cx="8640960" cy="4031873"/>
          </a:xfrm>
          <a:prstGeom prst="rect">
            <a:avLst/>
          </a:prstGeom>
        </p:spPr>
        <p:txBody>
          <a:bodyPr wrap="square">
            <a:spAutoFit/>
          </a:bodyPr>
          <a:lstStyle/>
          <a:p>
            <a:pPr algn="ctr"/>
            <a:r>
              <a:rPr lang="vi-VN" sz="3200" b="1" dirty="0">
                <a:solidFill>
                  <a:srgbClr val="FF0000"/>
                </a:solidFill>
                <a:latin typeface="Times New Roman" panose="02020603050405020304" pitchFamily="18" charset="0"/>
                <a:cs typeface="Times New Roman" panose="02020603050405020304" pitchFamily="18" charset="0"/>
              </a:rPr>
              <a:t>Luyện tập:</a:t>
            </a:r>
            <a:endParaRPr lang="en-US" sz="3200" b="1" dirty="0">
              <a:solidFill>
                <a:srgbClr val="FF0000"/>
              </a:solidFill>
              <a:latin typeface="Times New Roman" panose="02020603050405020304" pitchFamily="18" charset="0"/>
              <a:cs typeface="Times New Roman" panose="02020603050405020304" pitchFamily="18" charset="0"/>
            </a:endParaRPr>
          </a:p>
          <a:p>
            <a:pPr algn="just"/>
            <a:r>
              <a:rPr lang="vi-VN" sz="3200" dirty="0">
                <a:solidFill>
                  <a:srgbClr val="000099"/>
                </a:solidFill>
                <a:latin typeface="Times New Roman" panose="02020603050405020304" pitchFamily="18" charset="0"/>
                <a:cs typeface="Times New Roman" panose="02020603050405020304" pitchFamily="18" charset="0"/>
              </a:rPr>
              <a:t> Ở bí, quả tròn, hoa vàng là hai tính trạng trội hoàn toàn so với quả dài, hoa trắng. Sự di truyền của hai cặp tính trạng trên tuân theo quy luật phân li độc lập của Mendel. Cho cây bí quả tròn, hoa vàng thuần chủng lai với cây bí quả dài, hoa trắng. Xác định kiểu gene, kiểu hình của P</a:t>
            </a:r>
            <a:r>
              <a:rPr lang="vi-VN" sz="3200" baseline="-25000" dirty="0">
                <a:solidFill>
                  <a:srgbClr val="000099"/>
                </a:solidFill>
                <a:latin typeface="Times New Roman" panose="02020603050405020304" pitchFamily="18" charset="0"/>
                <a:cs typeface="Times New Roman" panose="02020603050405020304" pitchFamily="18" charset="0"/>
              </a:rPr>
              <a:t>t/c</a:t>
            </a:r>
            <a:r>
              <a:rPr lang="vi-VN" sz="3200" dirty="0">
                <a:solidFill>
                  <a:srgbClr val="000099"/>
                </a:solidFill>
                <a:latin typeface="Times New Roman" panose="02020603050405020304" pitchFamily="18" charset="0"/>
                <a:cs typeface="Times New Roman" panose="02020603050405020304" pitchFamily="18" charset="0"/>
              </a:rPr>
              <a:t> và lập sơ đồ lai từ P</a:t>
            </a:r>
            <a:r>
              <a:rPr lang="vi-VN" sz="3200" baseline="-25000" dirty="0">
                <a:solidFill>
                  <a:srgbClr val="000099"/>
                </a:solidFill>
                <a:latin typeface="Times New Roman" panose="02020603050405020304" pitchFamily="18" charset="0"/>
                <a:cs typeface="Times New Roman" panose="02020603050405020304" pitchFamily="18" charset="0"/>
              </a:rPr>
              <a:t>t/c</a:t>
            </a:r>
            <a:r>
              <a:rPr lang="vi-VN" sz="3200" dirty="0">
                <a:solidFill>
                  <a:srgbClr val="000099"/>
                </a:solidFill>
                <a:latin typeface="Times New Roman" panose="02020603050405020304" pitchFamily="18" charset="0"/>
                <a:cs typeface="Times New Roman" panose="02020603050405020304" pitchFamily="18" charset="0"/>
              </a:rPr>
              <a:t> đến F</a:t>
            </a:r>
            <a:r>
              <a:rPr lang="vi-VN" sz="3200" baseline="-25000" dirty="0">
                <a:solidFill>
                  <a:srgbClr val="000099"/>
                </a:solidFill>
                <a:latin typeface="Times New Roman" panose="02020603050405020304" pitchFamily="18" charset="0"/>
                <a:cs typeface="Times New Roman" panose="02020603050405020304" pitchFamily="18" charset="0"/>
              </a:rPr>
              <a:t>2</a:t>
            </a:r>
            <a:endParaRPr lang="en-US" sz="3200" dirty="0">
              <a:solidFill>
                <a:srgbClr val="00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99984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A0387-A84E-43EA-8C23-0815D7F96B70}"/>
              </a:ext>
            </a:extLst>
          </p:cNvPr>
          <p:cNvSpPr>
            <a:spLocks noGrp="1"/>
          </p:cNvSpPr>
          <p:nvPr>
            <p:ph type="title"/>
          </p:nvPr>
        </p:nvSpPr>
        <p:spPr>
          <a:xfrm>
            <a:off x="3851920" y="505819"/>
            <a:ext cx="3754760" cy="346050"/>
          </a:xfrm>
        </p:spPr>
        <p:txBody>
          <a:bodyPr/>
          <a:lstStyle/>
          <a:p>
            <a:r>
              <a:rPr lang="en-US" sz="2800" dirty="0" err="1">
                <a:solidFill>
                  <a:srgbClr val="FF0000"/>
                </a:solidFill>
                <a:latin typeface="Times New Roman" panose="02020603050405020304" pitchFamily="18" charset="0"/>
                <a:cs typeface="Times New Roman" panose="02020603050405020304" pitchFamily="18" charset="0"/>
              </a:rPr>
              <a:t>Giải</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7" name="Content Placeholder 6">
            <a:extLst>
              <a:ext uri="{FF2B5EF4-FFF2-40B4-BE49-F238E27FC236}">
                <a16:creationId xmlns:a16="http://schemas.microsoft.com/office/drawing/2014/main" id="{0FECE16A-880D-4BBA-8C3D-8DFCA764E7CD}"/>
              </a:ext>
            </a:extLst>
          </p:cNvPr>
          <p:cNvPicPr>
            <a:picLocks noGrp="1" noChangeAspect="1"/>
          </p:cNvPicPr>
          <p:nvPr>
            <p:ph idx="1"/>
          </p:nvPr>
        </p:nvPicPr>
        <p:blipFill>
          <a:blip r:embed="rId2"/>
          <a:stretch>
            <a:fillRect/>
          </a:stretch>
        </p:blipFill>
        <p:spPr>
          <a:xfrm>
            <a:off x="674601" y="3400054"/>
            <a:ext cx="7822569" cy="3400053"/>
          </a:xfrm>
        </p:spPr>
      </p:pic>
      <p:pic>
        <p:nvPicPr>
          <p:cNvPr id="5" name="Picture 4">
            <a:extLst>
              <a:ext uri="{FF2B5EF4-FFF2-40B4-BE49-F238E27FC236}">
                <a16:creationId xmlns:a16="http://schemas.microsoft.com/office/drawing/2014/main" id="{9D51310C-3B13-4228-989A-9AF211D703F0}"/>
              </a:ext>
            </a:extLst>
          </p:cNvPr>
          <p:cNvPicPr>
            <a:picLocks noChangeAspect="1"/>
          </p:cNvPicPr>
          <p:nvPr/>
        </p:nvPicPr>
        <p:blipFill>
          <a:blip r:embed="rId3"/>
          <a:stretch>
            <a:fillRect/>
          </a:stretch>
        </p:blipFill>
        <p:spPr>
          <a:xfrm>
            <a:off x="409422" y="87686"/>
            <a:ext cx="4176464" cy="3312368"/>
          </a:xfrm>
          <a:prstGeom prst="rect">
            <a:avLst/>
          </a:prstGeom>
        </p:spPr>
      </p:pic>
    </p:spTree>
    <p:extLst>
      <p:ext uri="{BB962C8B-B14F-4D97-AF65-F5344CB8AC3E}">
        <p14:creationId xmlns:p14="http://schemas.microsoft.com/office/powerpoint/2010/main" val="3896838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735533" y="125959"/>
            <a:ext cx="4483427"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gn="ctr" eaLnBrk="1" hangingPunct="1">
              <a:buFontTx/>
              <a:buNone/>
            </a:pPr>
            <a:r>
              <a:rPr lang="en-US" sz="2800" b="1" kern="0" dirty="0" err="1">
                <a:solidFill>
                  <a:srgbClr val="000099"/>
                </a:solidFill>
                <a:latin typeface="Times New Roman" pitchFamily="18" charset="0"/>
                <a:cs typeface="Times New Roman" pitchFamily="18" charset="0"/>
              </a:rPr>
              <a:t>Sơ</a:t>
            </a:r>
            <a:r>
              <a:rPr lang="en-US" sz="2800" b="1" kern="0" dirty="0">
                <a:solidFill>
                  <a:srgbClr val="000099"/>
                </a:solidFill>
                <a:latin typeface="Times New Roman" pitchFamily="18" charset="0"/>
                <a:cs typeface="Times New Roman" pitchFamily="18" charset="0"/>
              </a:rPr>
              <a:t> </a:t>
            </a:r>
            <a:r>
              <a:rPr lang="en-US" sz="2800" b="1" kern="0" dirty="0" err="1">
                <a:solidFill>
                  <a:srgbClr val="000099"/>
                </a:solidFill>
                <a:latin typeface="Times New Roman" pitchFamily="18" charset="0"/>
                <a:cs typeface="Times New Roman" pitchFamily="18" charset="0"/>
              </a:rPr>
              <a:t>đồ</a:t>
            </a:r>
            <a:r>
              <a:rPr lang="en-US" sz="2800" b="1" kern="0" dirty="0">
                <a:solidFill>
                  <a:srgbClr val="000099"/>
                </a:solidFill>
                <a:latin typeface="Times New Roman" pitchFamily="18" charset="0"/>
                <a:cs typeface="Times New Roman" pitchFamily="18" charset="0"/>
              </a:rPr>
              <a:t> </a:t>
            </a:r>
            <a:r>
              <a:rPr lang="en-US" sz="2800" b="1" kern="0" dirty="0" err="1">
                <a:solidFill>
                  <a:srgbClr val="000099"/>
                </a:solidFill>
                <a:latin typeface="Times New Roman" pitchFamily="18" charset="0"/>
                <a:cs typeface="Times New Roman" pitchFamily="18" charset="0"/>
              </a:rPr>
              <a:t>lai</a:t>
            </a:r>
            <a:r>
              <a:rPr lang="en-US" sz="2800" b="1" kern="0" dirty="0">
                <a:solidFill>
                  <a:srgbClr val="000099"/>
                </a:solidFill>
                <a:latin typeface="Times New Roman" pitchFamily="18" charset="0"/>
                <a:cs typeface="Times New Roman" pitchFamily="18" charset="0"/>
              </a:rPr>
              <a:t> </a:t>
            </a:r>
            <a:r>
              <a:rPr lang="en-US" sz="2800" b="1" kern="0" dirty="0" err="1">
                <a:solidFill>
                  <a:srgbClr val="000099"/>
                </a:solidFill>
                <a:latin typeface="Times New Roman" pitchFamily="18" charset="0"/>
                <a:cs typeface="Times New Roman" pitchFamily="18" charset="0"/>
              </a:rPr>
              <a:t>từ</a:t>
            </a:r>
            <a:endParaRPr lang="en-US" sz="2800" b="1" kern="0" dirty="0">
              <a:solidFill>
                <a:srgbClr val="000099"/>
              </a:solidFill>
              <a:latin typeface="Times New Roman" pitchFamily="18" charset="0"/>
              <a:cs typeface="Times New Roman" pitchFamily="18" charset="0"/>
            </a:endParaRPr>
          </a:p>
        </p:txBody>
      </p:sp>
      <p:sp>
        <p:nvSpPr>
          <p:cNvPr id="7" name="Text Box 5"/>
          <p:cNvSpPr txBox="1">
            <a:spLocks noChangeArrowheads="1"/>
          </p:cNvSpPr>
          <p:nvPr/>
        </p:nvSpPr>
        <p:spPr bwMode="auto">
          <a:xfrm>
            <a:off x="1905000" y="1292623"/>
            <a:ext cx="68385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AABB</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aabb</a:t>
            </a: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9" name="Text Box 15"/>
          <p:cNvSpPr txBox="1">
            <a:spLocks noChangeArrowheads="1"/>
          </p:cNvSpPr>
          <p:nvPr/>
        </p:nvSpPr>
        <p:spPr bwMode="auto">
          <a:xfrm>
            <a:off x="328029" y="1997339"/>
            <a:ext cx="8150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800" b="1" dirty="0">
                <a:solidFill>
                  <a:srgbClr val="FF0000"/>
                </a:solidFill>
                <a:latin typeface="Times New Roman" panose="02020603050405020304" pitchFamily="18" charset="0"/>
                <a:cs typeface="Times New Roman" panose="02020603050405020304" pitchFamily="18" charset="0"/>
              </a:rPr>
              <a:t>G</a:t>
            </a:r>
            <a:r>
              <a:rPr lang="en-US" altLang="en-US" sz="2800" b="1" baseline="-25000" dirty="0">
                <a:solidFill>
                  <a:srgbClr val="FF0000"/>
                </a:solidFill>
                <a:latin typeface="Times New Roman" panose="02020603050405020304" pitchFamily="18" charset="0"/>
                <a:cs typeface="Times New Roman" panose="02020603050405020304" pitchFamily="18" charset="0"/>
              </a:rPr>
              <a:t>P </a:t>
            </a:r>
            <a:r>
              <a:rPr lang="en-US" altLang="en-US" sz="2800" b="1" dirty="0">
                <a:solidFill>
                  <a:srgbClr val="FF0000"/>
                </a:solidFill>
                <a:latin typeface="Times New Roman" panose="02020603050405020304" pitchFamily="18" charset="0"/>
                <a:cs typeface="Times New Roman" panose="02020603050405020304" pitchFamily="18" charset="0"/>
              </a:rPr>
              <a:t>:</a:t>
            </a:r>
          </a:p>
        </p:txBody>
      </p:sp>
      <p:sp>
        <p:nvSpPr>
          <p:cNvPr id="10" name="Text Box 22"/>
          <p:cNvSpPr txBox="1">
            <a:spLocks noChangeArrowheads="1"/>
          </p:cNvSpPr>
          <p:nvPr/>
        </p:nvSpPr>
        <p:spPr bwMode="auto">
          <a:xfrm>
            <a:off x="3076908" y="2123684"/>
            <a:ext cx="838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000" b="1" dirty="0">
                <a:solidFill>
                  <a:srgbClr val="FF3300"/>
                </a:solidFill>
                <a:latin typeface="Times New Roman" panose="02020603050405020304" pitchFamily="18" charset="0"/>
                <a:cs typeface="Times New Roman" panose="02020603050405020304" pitchFamily="18" charset="0"/>
              </a:rPr>
              <a:t>AB</a:t>
            </a:r>
          </a:p>
        </p:txBody>
      </p:sp>
      <p:sp>
        <p:nvSpPr>
          <p:cNvPr id="11" name="Text Box 22"/>
          <p:cNvSpPr txBox="1">
            <a:spLocks noChangeArrowheads="1"/>
          </p:cNvSpPr>
          <p:nvPr/>
        </p:nvSpPr>
        <p:spPr bwMode="auto">
          <a:xfrm>
            <a:off x="6899005" y="2041525"/>
            <a:ext cx="838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000" b="1" dirty="0">
                <a:solidFill>
                  <a:srgbClr val="000099"/>
                </a:solidFill>
                <a:latin typeface="Times New Roman" panose="02020603050405020304" pitchFamily="18" charset="0"/>
                <a:cs typeface="Times New Roman" panose="02020603050405020304" pitchFamily="18" charset="0"/>
              </a:rPr>
              <a:t>ab</a:t>
            </a:r>
          </a:p>
        </p:txBody>
      </p:sp>
      <p:sp>
        <p:nvSpPr>
          <p:cNvPr id="12" name="Line 16"/>
          <p:cNvSpPr>
            <a:spLocks noChangeShapeType="1"/>
          </p:cNvSpPr>
          <p:nvPr/>
        </p:nvSpPr>
        <p:spPr bwMode="auto">
          <a:xfrm>
            <a:off x="5218960" y="1509862"/>
            <a:ext cx="0" cy="11261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endParaRPr lang="en-US">
              <a:solidFill>
                <a:srgbClr val="000000"/>
              </a:solidFill>
              <a:latin typeface="Arial" panose="020B0604020202020204" pitchFamily="34" charset="0"/>
              <a:cs typeface="Arial" panose="020B0604020202020204" pitchFamily="34" charset="0"/>
            </a:endParaRPr>
          </a:p>
        </p:txBody>
      </p:sp>
      <p:sp>
        <p:nvSpPr>
          <p:cNvPr id="13" name="Text Box 24"/>
          <p:cNvSpPr txBox="1">
            <a:spLocks noChangeArrowheads="1"/>
          </p:cNvSpPr>
          <p:nvPr/>
        </p:nvSpPr>
        <p:spPr bwMode="auto">
          <a:xfrm>
            <a:off x="392633" y="2809405"/>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b="1" dirty="0">
                <a:solidFill>
                  <a:srgbClr val="000000"/>
                </a:solidFill>
              </a:rPr>
              <a:t>F</a:t>
            </a:r>
            <a:r>
              <a:rPr lang="en-US" altLang="en-US" sz="2400" b="1" baseline="-25000" dirty="0">
                <a:solidFill>
                  <a:srgbClr val="000000"/>
                </a:solidFill>
              </a:rPr>
              <a:t>1</a:t>
            </a:r>
            <a:endParaRPr lang="en-US" altLang="en-US" sz="2400" b="1" dirty="0">
              <a:solidFill>
                <a:srgbClr val="000000"/>
              </a:solidFill>
            </a:endParaRPr>
          </a:p>
        </p:txBody>
      </p:sp>
      <p:sp>
        <p:nvSpPr>
          <p:cNvPr id="14" name="Text Box 39"/>
          <p:cNvSpPr txBox="1">
            <a:spLocks noChangeArrowheads="1"/>
          </p:cNvSpPr>
          <p:nvPr/>
        </p:nvSpPr>
        <p:spPr bwMode="auto">
          <a:xfrm>
            <a:off x="2353409" y="2825403"/>
            <a:ext cx="1600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b="1" dirty="0" err="1">
                <a:solidFill>
                  <a:srgbClr val="000000"/>
                </a:solidFill>
                <a:latin typeface="Times New Roman" panose="02020603050405020304" pitchFamily="18" charset="0"/>
                <a:cs typeface="Times New Roman" panose="02020603050405020304" pitchFamily="18" charset="0"/>
              </a:rPr>
              <a:t>Kiểu</a:t>
            </a:r>
            <a:r>
              <a:rPr lang="en-US" altLang="en-US" sz="2400" b="1" dirty="0">
                <a:solidFill>
                  <a:srgbClr val="000000"/>
                </a:solidFill>
                <a:latin typeface="Times New Roman" panose="02020603050405020304" pitchFamily="18" charset="0"/>
                <a:cs typeface="Times New Roman" panose="02020603050405020304" pitchFamily="18" charset="0"/>
              </a:rPr>
              <a:t> gen :</a:t>
            </a:r>
          </a:p>
        </p:txBody>
      </p:sp>
      <p:sp>
        <p:nvSpPr>
          <p:cNvPr id="15" name="Text Box 30"/>
          <p:cNvSpPr txBox="1">
            <a:spLocks noChangeArrowheads="1"/>
          </p:cNvSpPr>
          <p:nvPr/>
        </p:nvSpPr>
        <p:spPr bwMode="auto">
          <a:xfrm>
            <a:off x="4715609" y="2825403"/>
            <a:ext cx="1676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b="1" dirty="0" err="1">
                <a:solidFill>
                  <a:srgbClr val="000000"/>
                </a:solidFill>
                <a:latin typeface="Times New Roman" panose="02020603050405020304" pitchFamily="18" charset="0"/>
                <a:cs typeface="Times New Roman" panose="02020603050405020304" pitchFamily="18" charset="0"/>
              </a:rPr>
              <a:t>AaBb</a:t>
            </a:r>
            <a:endParaRPr lang="en-US" altLang="en-US" sz="2400" b="1" dirty="0">
              <a:solidFill>
                <a:srgbClr val="0000CC"/>
              </a:solidFill>
              <a:latin typeface="Times New Roman" panose="02020603050405020304" pitchFamily="18" charset="0"/>
              <a:cs typeface="Times New Roman" panose="02020603050405020304" pitchFamily="18" charset="0"/>
            </a:endParaRPr>
          </a:p>
        </p:txBody>
      </p:sp>
      <p:sp>
        <p:nvSpPr>
          <p:cNvPr id="16" name="Text Box 40"/>
          <p:cNvSpPr txBox="1">
            <a:spLocks noChangeArrowheads="1"/>
          </p:cNvSpPr>
          <p:nvPr/>
        </p:nvSpPr>
        <p:spPr bwMode="auto">
          <a:xfrm>
            <a:off x="2358172" y="3358803"/>
            <a:ext cx="1752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b="1" dirty="0" err="1">
                <a:solidFill>
                  <a:srgbClr val="000000"/>
                </a:solidFill>
                <a:latin typeface="Times New Roman" panose="02020603050405020304" pitchFamily="18" charset="0"/>
                <a:cs typeface="Times New Roman" panose="02020603050405020304" pitchFamily="18" charset="0"/>
              </a:rPr>
              <a:t>Kiểu</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hình</a:t>
            </a:r>
            <a:r>
              <a:rPr lang="en-US" altLang="en-US" sz="2400" b="1" dirty="0">
                <a:solidFill>
                  <a:srgbClr val="000000"/>
                </a:solidFill>
                <a:latin typeface="Times New Roman" panose="02020603050405020304" pitchFamily="18" charset="0"/>
                <a:cs typeface="Times New Roman" panose="02020603050405020304" pitchFamily="18" charset="0"/>
              </a:rPr>
              <a:t> :</a:t>
            </a:r>
          </a:p>
        </p:txBody>
      </p:sp>
      <p:sp>
        <p:nvSpPr>
          <p:cNvPr id="17" name="Text Box 41"/>
          <p:cNvSpPr txBox="1">
            <a:spLocks noChangeArrowheads="1"/>
          </p:cNvSpPr>
          <p:nvPr/>
        </p:nvSpPr>
        <p:spPr bwMode="auto">
          <a:xfrm>
            <a:off x="4410808" y="3358803"/>
            <a:ext cx="380607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b="1" dirty="0">
                <a:solidFill>
                  <a:srgbClr val="000000"/>
                </a:solidFill>
                <a:latin typeface="Times New Roman" panose="02020603050405020304" pitchFamily="18" charset="0"/>
                <a:cs typeface="Times New Roman" panose="02020603050405020304" pitchFamily="18" charset="0"/>
              </a:rPr>
              <a:t>100% </a:t>
            </a:r>
            <a:r>
              <a:rPr lang="en-US" altLang="en-US" sz="2400" b="1" dirty="0" err="1">
                <a:solidFill>
                  <a:srgbClr val="000000"/>
                </a:solidFill>
                <a:latin typeface="Times New Roman" panose="02020603050405020304" pitchFamily="18" charset="0"/>
                <a:cs typeface="Times New Roman" panose="02020603050405020304" pitchFamily="18" charset="0"/>
              </a:rPr>
              <a:t>Quả</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tròn</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hoa</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vàng</a:t>
            </a:r>
            <a:endParaRPr lang="en-US" altLang="en-US" sz="2400" b="1" dirty="0">
              <a:solidFill>
                <a:srgbClr val="000000"/>
              </a:solidFill>
              <a:latin typeface="Times New Roman" panose="02020603050405020304" pitchFamily="18" charset="0"/>
              <a:cs typeface="Times New Roman" panose="02020603050405020304" pitchFamily="18" charset="0"/>
            </a:endParaRPr>
          </a:p>
        </p:txBody>
      </p:sp>
      <p:sp>
        <p:nvSpPr>
          <p:cNvPr id="20" name="Rectangle 19"/>
          <p:cNvSpPr>
            <a:spLocks noChangeArrowheads="1"/>
          </p:cNvSpPr>
          <p:nvPr/>
        </p:nvSpPr>
        <p:spPr bwMode="auto">
          <a:xfrm>
            <a:off x="179512" y="832216"/>
            <a:ext cx="84497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pt-BR" altLang="en-US" sz="2800" b="1" dirty="0">
                <a:solidFill>
                  <a:srgbClr val="000000"/>
                </a:solidFill>
                <a:latin typeface="Times New Roman" panose="02020603050405020304" pitchFamily="18" charset="0"/>
                <a:cs typeface="Times New Roman" panose="02020603050405020304" pitchFamily="18" charset="0"/>
              </a:rPr>
              <a:t>P(t/c) :      Quả tròn , hoa vàng   x   Quả dài, hoa trắng</a:t>
            </a:r>
            <a:endParaRPr lang="en-US" altLang="en-US" sz="2800" b="1" dirty="0">
              <a:solidFill>
                <a:srgbClr val="000000"/>
              </a:solidFill>
              <a:latin typeface="Times New Roman" panose="02020603050405020304" pitchFamily="18" charset="0"/>
              <a:cs typeface="Times New Roman" panose="02020603050405020304" pitchFamily="18" charset="0"/>
            </a:endParaRPr>
          </a:p>
        </p:txBody>
      </p:sp>
      <p:sp>
        <p:nvSpPr>
          <p:cNvPr id="18" name="Text Box 3">
            <a:extLst>
              <a:ext uri="{FF2B5EF4-FFF2-40B4-BE49-F238E27FC236}">
                <a16:creationId xmlns:a16="http://schemas.microsoft.com/office/drawing/2014/main" id="{B1822377-BDFC-49D2-8C1F-CC67F13FAE38}"/>
              </a:ext>
            </a:extLst>
          </p:cNvPr>
          <p:cNvSpPr txBox="1">
            <a:spLocks noChangeArrowheads="1"/>
          </p:cNvSpPr>
          <p:nvPr/>
        </p:nvSpPr>
        <p:spPr bwMode="auto">
          <a:xfrm>
            <a:off x="328029" y="3901905"/>
            <a:ext cx="89644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sz="2800" b="1" dirty="0">
                <a:solidFill>
                  <a:srgbClr val="000000"/>
                </a:solidFill>
                <a:latin typeface="Times New Roman" panose="02020603050405020304" pitchFamily="18" charset="0"/>
                <a:cs typeface="Times New Roman" panose="02020603050405020304" pitchFamily="18" charset="0"/>
              </a:rPr>
              <a:t>F</a:t>
            </a:r>
            <a:r>
              <a:rPr lang="en-US" altLang="en-US" sz="2800" b="1" baseline="-25000" dirty="0">
                <a:solidFill>
                  <a:srgbClr val="000000"/>
                </a:solidFill>
                <a:latin typeface="Times New Roman" panose="02020603050405020304" pitchFamily="18" charset="0"/>
                <a:cs typeface="Times New Roman" panose="02020603050405020304" pitchFamily="18" charset="0"/>
              </a:rPr>
              <a:t>1</a:t>
            </a:r>
            <a:r>
              <a:rPr lang="en-US" altLang="en-US" sz="2800" b="1" dirty="0">
                <a:solidFill>
                  <a:srgbClr val="000000"/>
                </a:solidFill>
                <a:latin typeface="Times New Roman" panose="02020603050405020304" pitchFamily="18" charset="0"/>
                <a:cs typeface="Times New Roman" panose="02020603050405020304" pitchFamily="18" charset="0"/>
              </a:rPr>
              <a:t>  x F</a:t>
            </a:r>
            <a:r>
              <a:rPr lang="en-US" altLang="en-US" sz="2800" b="1" baseline="-25000" dirty="0">
                <a:solidFill>
                  <a:srgbClr val="000000"/>
                </a:solidFill>
                <a:latin typeface="Times New Roman" panose="02020603050405020304" pitchFamily="18" charset="0"/>
                <a:cs typeface="Times New Roman" panose="02020603050405020304" pitchFamily="18" charset="0"/>
              </a:rPr>
              <a:t>1</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AaBb</a:t>
            </a:r>
            <a:r>
              <a:rPr lang="en-US" altLang="en-US" sz="2800" b="1" dirty="0">
                <a:solidFill>
                  <a:srgbClr val="000000"/>
                </a:solidFill>
                <a:latin typeface="Times New Roman" panose="02020603050405020304" pitchFamily="18" charset="0"/>
                <a:cs typeface="Times New Roman" panose="02020603050405020304" pitchFamily="18" charset="0"/>
              </a:rPr>
              <a:t> ( </a:t>
            </a:r>
            <a:r>
              <a:rPr lang="en-US" altLang="en-US" sz="2800" b="1" dirty="0" err="1">
                <a:solidFill>
                  <a:srgbClr val="000000"/>
                </a:solidFill>
                <a:latin typeface="Times New Roman" panose="02020603050405020304" pitchFamily="18" charset="0"/>
                <a:cs typeface="Times New Roman" panose="02020603050405020304" pitchFamily="18" charset="0"/>
              </a:rPr>
              <a:t>tròn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vàng</a:t>
            </a:r>
            <a:r>
              <a:rPr lang="en-US" altLang="en-US" sz="2800" b="1" dirty="0">
                <a:solidFill>
                  <a:srgbClr val="000000"/>
                </a:solidFill>
                <a:latin typeface="Times New Roman" panose="02020603050405020304" pitchFamily="18" charset="0"/>
                <a:cs typeface="Times New Roman" panose="02020603050405020304" pitchFamily="18" charset="0"/>
              </a:rPr>
              <a:t>)   x  </a:t>
            </a:r>
            <a:r>
              <a:rPr lang="en-US" altLang="en-US" sz="2800" b="1" dirty="0" err="1">
                <a:solidFill>
                  <a:srgbClr val="FF3300"/>
                </a:solidFill>
                <a:latin typeface="Times New Roman" panose="02020603050405020304" pitchFamily="18" charset="0"/>
                <a:cs typeface="Times New Roman" panose="02020603050405020304" pitchFamily="18" charset="0"/>
              </a:rPr>
              <a:t>AaBb</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a:solidFill>
                  <a:srgbClr val="000000"/>
                </a:solidFill>
                <a:latin typeface="Times New Roman" panose="02020603050405020304" pitchFamily="18" charset="0"/>
                <a:cs typeface="Times New Roman" panose="02020603050405020304" pitchFamily="18" charset="0"/>
              </a:rPr>
              <a:t> ( </a:t>
            </a:r>
            <a:r>
              <a:rPr lang="en-US" altLang="en-US" sz="2800" b="1" dirty="0" err="1">
                <a:solidFill>
                  <a:srgbClr val="000000"/>
                </a:solidFill>
                <a:latin typeface="Times New Roman" panose="02020603050405020304" pitchFamily="18" charset="0"/>
                <a:cs typeface="Times New Roman" panose="02020603050405020304" pitchFamily="18" charset="0"/>
              </a:rPr>
              <a:t>tròn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vàng</a:t>
            </a:r>
            <a:r>
              <a:rPr lang="en-US" altLang="en-US" sz="2800" b="1" dirty="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6943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P spid="14" grpId="0"/>
      <p:bldP spid="15" grpId="0"/>
      <p:bldP spid="16" grpId="0"/>
      <p:bldP spid="17" grpId="0"/>
      <p:bldP spid="1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264CC5FB-BFC6-4D7C-8DEC-D803B5FF270E}"/>
              </a:ext>
            </a:extLst>
          </p:cNvPr>
          <p:cNvSpPr txBox="1">
            <a:spLocks noChangeArrowheads="1"/>
          </p:cNvSpPr>
          <p:nvPr/>
        </p:nvSpPr>
        <p:spPr bwMode="auto">
          <a:xfrm>
            <a:off x="315645" y="1164396"/>
            <a:ext cx="14709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sz="2400" b="1" dirty="0">
                <a:solidFill>
                  <a:srgbClr val="000000"/>
                </a:solidFill>
                <a:latin typeface="Times New Roman" panose="02020603050405020304" pitchFamily="18" charset="0"/>
                <a:cs typeface="Times New Roman" panose="02020603050405020304" pitchFamily="18" charset="0"/>
              </a:rPr>
              <a:t>G( F</a:t>
            </a:r>
            <a:r>
              <a:rPr lang="en-US" altLang="en-US" sz="2400" b="1" baseline="-25000" dirty="0">
                <a:solidFill>
                  <a:srgbClr val="000000"/>
                </a:solidFill>
                <a:latin typeface="Times New Roman" panose="02020603050405020304" pitchFamily="18" charset="0"/>
                <a:cs typeface="Times New Roman" panose="02020603050405020304" pitchFamily="18" charset="0"/>
              </a:rPr>
              <a:t>1</a:t>
            </a:r>
            <a:r>
              <a:rPr lang="en-US" altLang="en-US" sz="2400" b="1" dirty="0">
                <a:solidFill>
                  <a:srgbClr val="000000"/>
                </a:solidFill>
                <a:latin typeface="Times New Roman" panose="02020603050405020304" pitchFamily="18" charset="0"/>
                <a:cs typeface="Times New Roman" panose="02020603050405020304" pitchFamily="18" charset="0"/>
              </a:rPr>
              <a:t>):</a:t>
            </a:r>
          </a:p>
        </p:txBody>
      </p:sp>
      <p:sp>
        <p:nvSpPr>
          <p:cNvPr id="5" name="Text Box 5">
            <a:extLst>
              <a:ext uri="{FF2B5EF4-FFF2-40B4-BE49-F238E27FC236}">
                <a16:creationId xmlns:a16="http://schemas.microsoft.com/office/drawing/2014/main" id="{3E0FE5D4-1AFE-4DD8-8E68-61FCFE36039E}"/>
              </a:ext>
            </a:extLst>
          </p:cNvPr>
          <p:cNvSpPr txBox="1">
            <a:spLocks noChangeArrowheads="1"/>
          </p:cNvSpPr>
          <p:nvPr/>
        </p:nvSpPr>
        <p:spPr bwMode="auto">
          <a:xfrm>
            <a:off x="1501046" y="1164396"/>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sz="2400" b="1" dirty="0">
                <a:solidFill>
                  <a:srgbClr val="FF3300"/>
                </a:solidFill>
                <a:latin typeface="Times New Roman" panose="02020603050405020304" pitchFamily="18" charset="0"/>
                <a:cs typeface="Times New Roman" panose="02020603050405020304" pitchFamily="18" charset="0"/>
              </a:rPr>
              <a:t>¼ AB</a:t>
            </a:r>
            <a:r>
              <a:rPr lang="en-US" altLang="en-US" sz="2400" b="1" dirty="0">
                <a:solidFill>
                  <a:srgbClr val="000000"/>
                </a:solidFill>
                <a:latin typeface="Times New Roman" panose="02020603050405020304" pitchFamily="18" charset="0"/>
                <a:cs typeface="Times New Roman" panose="02020603050405020304" pitchFamily="18" charset="0"/>
              </a:rPr>
              <a:t>, ¼ </a:t>
            </a:r>
            <a:r>
              <a:rPr lang="en-US" altLang="en-US" sz="2400" b="1" dirty="0">
                <a:solidFill>
                  <a:srgbClr val="FF3300"/>
                </a:solidFill>
                <a:latin typeface="Times New Roman" panose="02020603050405020304" pitchFamily="18" charset="0"/>
                <a:cs typeface="Times New Roman" panose="02020603050405020304" pitchFamily="18" charset="0"/>
              </a:rPr>
              <a:t>Ab</a:t>
            </a:r>
            <a:r>
              <a:rPr lang="en-US" altLang="en-US" sz="2400" b="1" dirty="0">
                <a:solidFill>
                  <a:srgbClr val="000000"/>
                </a:solidFill>
                <a:latin typeface="Times New Roman" panose="02020603050405020304" pitchFamily="18" charset="0"/>
                <a:cs typeface="Times New Roman" panose="02020603050405020304" pitchFamily="18" charset="0"/>
              </a:rPr>
              <a:t>,  ¼ </a:t>
            </a:r>
            <a:r>
              <a:rPr lang="en-US" altLang="en-US" sz="2400" b="1" dirty="0" err="1">
                <a:solidFill>
                  <a:srgbClr val="0000CC"/>
                </a:solidFill>
                <a:latin typeface="Times New Roman" panose="02020603050405020304" pitchFamily="18" charset="0"/>
                <a:cs typeface="Times New Roman" panose="02020603050405020304" pitchFamily="18" charset="0"/>
              </a:rPr>
              <a:t>aB</a:t>
            </a:r>
            <a:r>
              <a:rPr lang="en-US" altLang="en-US" sz="2400" b="1" dirty="0">
                <a:solidFill>
                  <a:srgbClr val="000000"/>
                </a:solidFill>
                <a:latin typeface="Times New Roman" panose="02020603050405020304" pitchFamily="18" charset="0"/>
                <a:cs typeface="Times New Roman" panose="02020603050405020304" pitchFamily="18" charset="0"/>
              </a:rPr>
              <a:t>, ¼ </a:t>
            </a:r>
            <a:r>
              <a:rPr lang="en-US" altLang="en-US" sz="2400" b="1" dirty="0">
                <a:solidFill>
                  <a:srgbClr val="0000CC"/>
                </a:solidFill>
                <a:latin typeface="Times New Roman" panose="02020603050405020304" pitchFamily="18" charset="0"/>
                <a:cs typeface="Times New Roman" panose="02020603050405020304" pitchFamily="18" charset="0"/>
              </a:rPr>
              <a:t>ab</a:t>
            </a:r>
          </a:p>
        </p:txBody>
      </p:sp>
      <p:sp>
        <p:nvSpPr>
          <p:cNvPr id="6" name="Text Box 6">
            <a:extLst>
              <a:ext uri="{FF2B5EF4-FFF2-40B4-BE49-F238E27FC236}">
                <a16:creationId xmlns:a16="http://schemas.microsoft.com/office/drawing/2014/main" id="{619232FA-D1FC-439C-BA77-B2798505886D}"/>
              </a:ext>
            </a:extLst>
          </p:cNvPr>
          <p:cNvSpPr txBox="1">
            <a:spLocks noChangeArrowheads="1"/>
          </p:cNvSpPr>
          <p:nvPr/>
        </p:nvSpPr>
        <p:spPr bwMode="auto">
          <a:xfrm>
            <a:off x="5084172" y="1214407"/>
            <a:ext cx="3730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sz="2400" b="1" dirty="0">
                <a:solidFill>
                  <a:srgbClr val="FF3300"/>
                </a:solidFill>
                <a:latin typeface="Times New Roman" panose="02020603050405020304" pitchFamily="18" charset="0"/>
                <a:cs typeface="Times New Roman" panose="02020603050405020304" pitchFamily="18" charset="0"/>
              </a:rPr>
              <a:t>¼ AB,</a:t>
            </a:r>
            <a:r>
              <a:rPr lang="en-US" altLang="en-US" sz="2400" b="1" dirty="0">
                <a:solidFill>
                  <a:srgbClr val="000000"/>
                </a:solidFill>
                <a:latin typeface="Times New Roman" panose="02020603050405020304" pitchFamily="18" charset="0"/>
                <a:cs typeface="Times New Roman" panose="02020603050405020304" pitchFamily="18" charset="0"/>
              </a:rPr>
              <a:t> ¼ </a:t>
            </a:r>
            <a:r>
              <a:rPr lang="en-US" altLang="en-US" sz="2400" b="1" dirty="0">
                <a:solidFill>
                  <a:srgbClr val="FF3300"/>
                </a:solidFill>
                <a:latin typeface="Times New Roman" panose="02020603050405020304" pitchFamily="18" charset="0"/>
                <a:cs typeface="Times New Roman" panose="02020603050405020304" pitchFamily="18" charset="0"/>
              </a:rPr>
              <a:t>Ab</a:t>
            </a:r>
            <a:r>
              <a:rPr lang="en-US" altLang="en-US" sz="2400" b="1" dirty="0">
                <a:solidFill>
                  <a:srgbClr val="000000"/>
                </a:solidFill>
                <a:latin typeface="Times New Roman" panose="02020603050405020304" pitchFamily="18" charset="0"/>
                <a:cs typeface="Times New Roman" panose="02020603050405020304" pitchFamily="18" charset="0"/>
              </a:rPr>
              <a:t>,  ¼ </a:t>
            </a:r>
            <a:r>
              <a:rPr lang="en-US" altLang="en-US" sz="2400" b="1" dirty="0" err="1">
                <a:solidFill>
                  <a:srgbClr val="0000CC"/>
                </a:solidFill>
                <a:latin typeface="Times New Roman" panose="02020603050405020304" pitchFamily="18" charset="0"/>
                <a:cs typeface="Times New Roman" panose="02020603050405020304" pitchFamily="18" charset="0"/>
              </a:rPr>
              <a:t>aB</a:t>
            </a:r>
            <a:r>
              <a:rPr lang="en-US" altLang="en-US" sz="2400" b="1" dirty="0">
                <a:solidFill>
                  <a:srgbClr val="000000"/>
                </a:solidFill>
                <a:latin typeface="Times New Roman" panose="02020603050405020304" pitchFamily="18" charset="0"/>
                <a:cs typeface="Times New Roman" panose="02020603050405020304" pitchFamily="18" charset="0"/>
              </a:rPr>
              <a:t>, ¼ </a:t>
            </a:r>
            <a:r>
              <a:rPr lang="en-US" altLang="en-US" sz="2400" b="1" dirty="0">
                <a:solidFill>
                  <a:srgbClr val="0000CC"/>
                </a:solidFill>
                <a:latin typeface="Times New Roman" panose="02020603050405020304" pitchFamily="18" charset="0"/>
                <a:cs typeface="Times New Roman" panose="02020603050405020304" pitchFamily="18" charset="0"/>
              </a:rPr>
              <a:t>ab</a:t>
            </a:r>
          </a:p>
        </p:txBody>
      </p:sp>
      <p:sp>
        <p:nvSpPr>
          <p:cNvPr id="7" name="Text Box 8">
            <a:extLst>
              <a:ext uri="{FF2B5EF4-FFF2-40B4-BE49-F238E27FC236}">
                <a16:creationId xmlns:a16="http://schemas.microsoft.com/office/drawing/2014/main" id="{351350F6-18C5-4E6F-9DD5-A64B0D79D38D}"/>
              </a:ext>
            </a:extLst>
          </p:cNvPr>
          <p:cNvSpPr txBox="1">
            <a:spLocks noChangeArrowheads="1"/>
          </p:cNvSpPr>
          <p:nvPr/>
        </p:nvSpPr>
        <p:spPr bwMode="auto">
          <a:xfrm>
            <a:off x="1956413" y="2000694"/>
            <a:ext cx="568295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sz="2400" b="1" dirty="0" err="1">
                <a:solidFill>
                  <a:srgbClr val="6600CC"/>
                </a:solidFill>
                <a:latin typeface="Times New Roman" panose="02020603050405020304" pitchFamily="18" charset="0"/>
                <a:cs typeface="Times New Roman" panose="02020603050405020304" pitchFamily="18" charset="0"/>
              </a:rPr>
              <a:t>Lập</a:t>
            </a:r>
            <a:r>
              <a:rPr lang="en-US" altLang="en-US" sz="2400" b="1" dirty="0">
                <a:solidFill>
                  <a:srgbClr val="6600CC"/>
                </a:solidFill>
                <a:latin typeface="Times New Roman" panose="02020603050405020304" pitchFamily="18" charset="0"/>
                <a:cs typeface="Times New Roman" panose="02020603050405020304" pitchFamily="18" charset="0"/>
              </a:rPr>
              <a:t> </a:t>
            </a:r>
            <a:r>
              <a:rPr lang="en-US" altLang="en-US" sz="2400" b="1" dirty="0" err="1">
                <a:solidFill>
                  <a:srgbClr val="6600CC"/>
                </a:solidFill>
                <a:latin typeface="Times New Roman" panose="02020603050405020304" pitchFamily="18" charset="0"/>
                <a:cs typeface="Times New Roman" panose="02020603050405020304" pitchFamily="18" charset="0"/>
              </a:rPr>
              <a:t>bảng</a:t>
            </a:r>
            <a:r>
              <a:rPr lang="en-US" altLang="en-US" sz="2400" b="1" dirty="0">
                <a:solidFill>
                  <a:srgbClr val="6600CC"/>
                </a:solidFill>
                <a:latin typeface="Times New Roman" panose="02020603050405020304" pitchFamily="18" charset="0"/>
                <a:cs typeface="Times New Roman" panose="02020603050405020304" pitchFamily="18" charset="0"/>
              </a:rPr>
              <a:t> </a:t>
            </a:r>
            <a:r>
              <a:rPr lang="en-US" altLang="en-US" sz="2400" b="1" dirty="0" err="1">
                <a:solidFill>
                  <a:srgbClr val="6600CC"/>
                </a:solidFill>
                <a:latin typeface="Times New Roman" panose="02020603050405020304" pitchFamily="18" charset="0"/>
                <a:cs typeface="Times New Roman" panose="02020603050405020304" pitchFamily="18" charset="0"/>
              </a:rPr>
              <a:t>Pennet</a:t>
            </a:r>
            <a:r>
              <a:rPr lang="en-US" altLang="en-US" sz="2400" b="1" dirty="0">
                <a:solidFill>
                  <a:srgbClr val="6600CC"/>
                </a:solidFill>
                <a:latin typeface="Times New Roman" panose="02020603050405020304" pitchFamily="18" charset="0"/>
                <a:cs typeface="Times New Roman" panose="02020603050405020304" pitchFamily="18" charset="0"/>
              </a:rPr>
              <a:t>, </a:t>
            </a:r>
            <a:r>
              <a:rPr lang="en-US" altLang="en-US" sz="2400" b="1" dirty="0" err="1">
                <a:solidFill>
                  <a:srgbClr val="6600CC"/>
                </a:solidFill>
                <a:latin typeface="Times New Roman" panose="02020603050405020304" pitchFamily="18" charset="0"/>
                <a:cs typeface="Times New Roman" panose="02020603050405020304" pitchFamily="18" charset="0"/>
              </a:rPr>
              <a:t>xác</a:t>
            </a:r>
            <a:r>
              <a:rPr lang="en-US" altLang="en-US" sz="2400" b="1" dirty="0">
                <a:solidFill>
                  <a:srgbClr val="6600CC"/>
                </a:solidFill>
                <a:latin typeface="Times New Roman" panose="02020603050405020304" pitchFamily="18" charset="0"/>
                <a:cs typeface="Times New Roman" panose="02020603050405020304" pitchFamily="18" charset="0"/>
              </a:rPr>
              <a:t> </a:t>
            </a:r>
            <a:r>
              <a:rPr lang="en-US" altLang="en-US" sz="2400" b="1" dirty="0" err="1">
                <a:solidFill>
                  <a:srgbClr val="6600CC"/>
                </a:solidFill>
                <a:latin typeface="Times New Roman" panose="02020603050405020304" pitchFamily="18" charset="0"/>
                <a:cs typeface="Times New Roman" panose="02020603050405020304" pitchFamily="18" charset="0"/>
              </a:rPr>
              <a:t>định</a:t>
            </a:r>
            <a:r>
              <a:rPr lang="en-US" altLang="en-US" sz="2400" b="1" dirty="0">
                <a:solidFill>
                  <a:srgbClr val="6600CC"/>
                </a:solidFill>
                <a:latin typeface="Times New Roman" panose="02020603050405020304" pitchFamily="18" charset="0"/>
                <a:cs typeface="Times New Roman" panose="02020603050405020304" pitchFamily="18" charset="0"/>
              </a:rPr>
              <a:t> </a:t>
            </a:r>
            <a:r>
              <a:rPr lang="en-US" altLang="en-US" sz="2400" b="1" dirty="0" err="1">
                <a:solidFill>
                  <a:srgbClr val="6600CC"/>
                </a:solidFill>
                <a:latin typeface="Times New Roman" panose="02020603050405020304" pitchFamily="18" charset="0"/>
                <a:cs typeface="Times New Roman" panose="02020603050405020304" pitchFamily="18" charset="0"/>
              </a:rPr>
              <a:t>được</a:t>
            </a:r>
            <a:r>
              <a:rPr lang="en-US" altLang="en-US" sz="2400" b="1" dirty="0">
                <a:solidFill>
                  <a:srgbClr val="6600CC"/>
                </a:solidFill>
                <a:latin typeface="Times New Roman" panose="02020603050405020304" pitchFamily="18" charset="0"/>
                <a:cs typeface="Times New Roman" panose="02020603050405020304" pitchFamily="18" charset="0"/>
              </a:rPr>
              <a:t> </a:t>
            </a:r>
            <a:r>
              <a:rPr lang="en-US" altLang="en-US" sz="2400" b="1" dirty="0" err="1">
                <a:solidFill>
                  <a:srgbClr val="6600CC"/>
                </a:solidFill>
                <a:latin typeface="Times New Roman" panose="02020603050405020304" pitchFamily="18" charset="0"/>
                <a:cs typeface="Times New Roman" panose="02020603050405020304" pitchFamily="18" charset="0"/>
              </a:rPr>
              <a:t>kết</a:t>
            </a:r>
            <a:r>
              <a:rPr lang="en-US" altLang="en-US" sz="2400" b="1" dirty="0">
                <a:solidFill>
                  <a:srgbClr val="6600CC"/>
                </a:solidFill>
                <a:latin typeface="Times New Roman" panose="02020603050405020304" pitchFamily="18" charset="0"/>
                <a:cs typeface="Times New Roman" panose="02020603050405020304" pitchFamily="18" charset="0"/>
              </a:rPr>
              <a:t> </a:t>
            </a:r>
            <a:r>
              <a:rPr lang="en-US" altLang="en-US" sz="2400" b="1" dirty="0" err="1">
                <a:solidFill>
                  <a:srgbClr val="6600CC"/>
                </a:solidFill>
                <a:latin typeface="Times New Roman" panose="02020603050405020304" pitchFamily="18" charset="0"/>
                <a:cs typeface="Times New Roman" panose="02020603050405020304" pitchFamily="18" charset="0"/>
              </a:rPr>
              <a:t>quả</a:t>
            </a:r>
            <a:r>
              <a:rPr lang="en-US" altLang="en-US" sz="2400" b="1" dirty="0">
                <a:solidFill>
                  <a:srgbClr val="6600CC"/>
                </a:solidFill>
                <a:latin typeface="Times New Roman" panose="02020603050405020304" pitchFamily="18" charset="0"/>
                <a:cs typeface="Times New Roman" panose="02020603050405020304" pitchFamily="18" charset="0"/>
              </a:rPr>
              <a:t>:</a:t>
            </a:r>
          </a:p>
        </p:txBody>
      </p:sp>
      <p:sp>
        <p:nvSpPr>
          <p:cNvPr id="8" name="Line 16">
            <a:extLst>
              <a:ext uri="{FF2B5EF4-FFF2-40B4-BE49-F238E27FC236}">
                <a16:creationId xmlns:a16="http://schemas.microsoft.com/office/drawing/2014/main" id="{A23C0A0D-8D43-4C4A-A7E4-6E163B350634}"/>
              </a:ext>
            </a:extLst>
          </p:cNvPr>
          <p:cNvSpPr>
            <a:spLocks noChangeShapeType="1"/>
          </p:cNvSpPr>
          <p:nvPr/>
        </p:nvSpPr>
        <p:spPr bwMode="auto">
          <a:xfrm>
            <a:off x="4967236" y="832153"/>
            <a:ext cx="0" cy="11261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endParaRPr lang="en-US">
              <a:solidFill>
                <a:srgbClr val="000000"/>
              </a:solidFill>
              <a:latin typeface="Arial" panose="020B0604020202020204" pitchFamily="34" charset="0"/>
              <a:cs typeface="Arial" panose="020B0604020202020204" pitchFamily="34" charset="0"/>
            </a:endParaRPr>
          </a:p>
        </p:txBody>
      </p:sp>
      <p:sp>
        <p:nvSpPr>
          <p:cNvPr id="9" name="Rectangle 22">
            <a:extLst>
              <a:ext uri="{FF2B5EF4-FFF2-40B4-BE49-F238E27FC236}">
                <a16:creationId xmlns:a16="http://schemas.microsoft.com/office/drawing/2014/main" id="{B93F5F3A-7DD1-4D38-91CF-866F755197C0}"/>
              </a:ext>
            </a:extLst>
          </p:cNvPr>
          <p:cNvSpPr>
            <a:spLocks noChangeArrowheads="1"/>
          </p:cNvSpPr>
          <p:nvPr/>
        </p:nvSpPr>
        <p:spPr bwMode="auto">
          <a:xfrm>
            <a:off x="179512" y="2551681"/>
            <a:ext cx="435907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r>
              <a:rPr lang="en-US" altLang="en-US" sz="2400" b="1" dirty="0" err="1">
                <a:solidFill>
                  <a:srgbClr val="FF0000"/>
                </a:solidFill>
                <a:latin typeface="Times New Roman" panose="02020603050405020304" pitchFamily="18" charset="0"/>
                <a:cs typeface="Times New Roman" panose="02020603050405020304" pitchFamily="18" charset="0"/>
              </a:rPr>
              <a:t>Tỉ</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lệ</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của</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mỗi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kiểu</a:t>
            </a:r>
            <a:r>
              <a:rPr lang="en-US" altLang="en-US" sz="2400" b="1" dirty="0">
                <a:solidFill>
                  <a:srgbClr val="FF0000"/>
                </a:solidFill>
                <a:latin typeface="Times New Roman" panose="02020603050405020304" pitchFamily="18" charset="0"/>
                <a:cs typeface="Times New Roman" panose="02020603050405020304" pitchFamily="18" charset="0"/>
              </a:rPr>
              <a:t> gene ở F2: </a:t>
            </a:r>
          </a:p>
        </p:txBody>
      </p:sp>
      <p:sp>
        <p:nvSpPr>
          <p:cNvPr id="10" name="Rectangle 22">
            <a:extLst>
              <a:ext uri="{FF2B5EF4-FFF2-40B4-BE49-F238E27FC236}">
                <a16:creationId xmlns:a16="http://schemas.microsoft.com/office/drawing/2014/main" id="{3A385406-5745-48CD-A969-DE7051217F13}"/>
              </a:ext>
            </a:extLst>
          </p:cNvPr>
          <p:cNvSpPr>
            <a:spLocks noChangeArrowheads="1"/>
          </p:cNvSpPr>
          <p:nvPr/>
        </p:nvSpPr>
        <p:spPr bwMode="auto">
          <a:xfrm>
            <a:off x="421073" y="2933523"/>
            <a:ext cx="1260136"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r>
              <a:rPr lang="en-US" altLang="en-US" sz="2400" b="1" dirty="0">
                <a:solidFill>
                  <a:srgbClr val="C00000"/>
                </a:solidFill>
                <a:latin typeface="Times New Roman" panose="02020603050405020304" pitchFamily="18" charset="0"/>
                <a:cs typeface="Times New Roman" panose="02020603050405020304" pitchFamily="18" charset="0"/>
              </a:rPr>
              <a:t>9 A-B-</a:t>
            </a:r>
          </a:p>
          <a:p>
            <a:pPr eaLnBrk="0" hangingPunct="0"/>
            <a:r>
              <a:rPr lang="en-US" altLang="en-US" sz="2400" b="1" dirty="0">
                <a:solidFill>
                  <a:srgbClr val="6600CC"/>
                </a:solidFill>
                <a:latin typeface="Times New Roman" panose="02020603050405020304" pitchFamily="18" charset="0"/>
                <a:cs typeface="Times New Roman" panose="02020603050405020304" pitchFamily="18" charset="0"/>
              </a:rPr>
              <a:t>1 AABB</a:t>
            </a:r>
          </a:p>
          <a:p>
            <a:pPr eaLnBrk="0" hangingPunct="0"/>
            <a:r>
              <a:rPr lang="en-US" altLang="en-US" sz="2400" b="1" dirty="0">
                <a:solidFill>
                  <a:srgbClr val="6600CC"/>
                </a:solidFill>
                <a:latin typeface="Times New Roman" panose="02020603050405020304" pitchFamily="18" charset="0"/>
                <a:cs typeface="Times New Roman" panose="02020603050405020304" pitchFamily="18" charset="0"/>
              </a:rPr>
              <a:t>2 </a:t>
            </a:r>
            <a:r>
              <a:rPr lang="en-US" altLang="en-US" sz="2400" b="1" dirty="0" err="1">
                <a:solidFill>
                  <a:srgbClr val="6600CC"/>
                </a:solidFill>
                <a:latin typeface="Times New Roman" panose="02020603050405020304" pitchFamily="18" charset="0"/>
                <a:cs typeface="Times New Roman" panose="02020603050405020304" pitchFamily="18" charset="0"/>
              </a:rPr>
              <a:t>AABb</a:t>
            </a:r>
            <a:endParaRPr lang="en-US" altLang="en-US" sz="2400" b="1" dirty="0">
              <a:solidFill>
                <a:srgbClr val="6600CC"/>
              </a:solidFill>
              <a:latin typeface="Times New Roman" panose="02020603050405020304" pitchFamily="18" charset="0"/>
              <a:cs typeface="Times New Roman" panose="02020603050405020304" pitchFamily="18" charset="0"/>
            </a:endParaRPr>
          </a:p>
          <a:p>
            <a:pPr eaLnBrk="0" hangingPunct="0"/>
            <a:r>
              <a:rPr lang="en-US" altLang="en-US" sz="2400" b="1" dirty="0">
                <a:solidFill>
                  <a:srgbClr val="6600CC"/>
                </a:solidFill>
                <a:latin typeface="Times New Roman" panose="02020603050405020304" pitchFamily="18" charset="0"/>
                <a:cs typeface="Times New Roman" panose="02020603050405020304" pitchFamily="18" charset="0"/>
              </a:rPr>
              <a:t>2 </a:t>
            </a:r>
            <a:r>
              <a:rPr lang="en-US" altLang="en-US" sz="2400" b="1" dirty="0" err="1">
                <a:solidFill>
                  <a:srgbClr val="6600CC"/>
                </a:solidFill>
                <a:latin typeface="Times New Roman" panose="02020603050405020304" pitchFamily="18" charset="0"/>
                <a:cs typeface="Times New Roman" panose="02020603050405020304" pitchFamily="18" charset="0"/>
              </a:rPr>
              <a:t>AaBB</a:t>
            </a:r>
            <a:endParaRPr lang="en-US" altLang="en-US" sz="2400" b="1" dirty="0">
              <a:solidFill>
                <a:srgbClr val="6600CC"/>
              </a:solidFill>
              <a:latin typeface="Times New Roman" panose="02020603050405020304" pitchFamily="18" charset="0"/>
              <a:cs typeface="Times New Roman" panose="02020603050405020304" pitchFamily="18" charset="0"/>
            </a:endParaRPr>
          </a:p>
          <a:p>
            <a:pPr eaLnBrk="0" hangingPunct="0"/>
            <a:r>
              <a:rPr lang="en-US" altLang="en-US" sz="2400" b="1" dirty="0">
                <a:solidFill>
                  <a:srgbClr val="6600CC"/>
                </a:solidFill>
                <a:latin typeface="Times New Roman" panose="02020603050405020304" pitchFamily="18" charset="0"/>
                <a:cs typeface="Times New Roman" panose="02020603050405020304" pitchFamily="18" charset="0"/>
              </a:rPr>
              <a:t>4 </a:t>
            </a:r>
            <a:r>
              <a:rPr lang="en-US" altLang="en-US" sz="2400" b="1" dirty="0" err="1">
                <a:solidFill>
                  <a:srgbClr val="6600CC"/>
                </a:solidFill>
                <a:latin typeface="Times New Roman" panose="02020603050405020304" pitchFamily="18" charset="0"/>
                <a:cs typeface="Times New Roman" panose="02020603050405020304" pitchFamily="18" charset="0"/>
              </a:rPr>
              <a:t>AaBb</a:t>
            </a:r>
            <a:endParaRPr lang="en-US" altLang="en-US" sz="2400" b="1" dirty="0">
              <a:solidFill>
                <a:srgbClr val="6600CC"/>
              </a:solidFill>
              <a:latin typeface="Times New Roman" panose="02020603050405020304" pitchFamily="18" charset="0"/>
              <a:cs typeface="Times New Roman" panose="02020603050405020304" pitchFamily="18" charset="0"/>
            </a:endParaRPr>
          </a:p>
        </p:txBody>
      </p:sp>
      <p:sp>
        <p:nvSpPr>
          <p:cNvPr id="11" name="Rectangle 22">
            <a:extLst>
              <a:ext uri="{FF2B5EF4-FFF2-40B4-BE49-F238E27FC236}">
                <a16:creationId xmlns:a16="http://schemas.microsoft.com/office/drawing/2014/main" id="{5406F99A-6378-42DF-B946-AA2FA2F27B3B}"/>
              </a:ext>
            </a:extLst>
          </p:cNvPr>
          <p:cNvSpPr>
            <a:spLocks noChangeArrowheads="1"/>
          </p:cNvSpPr>
          <p:nvPr/>
        </p:nvSpPr>
        <p:spPr bwMode="auto">
          <a:xfrm>
            <a:off x="2113590" y="2938849"/>
            <a:ext cx="126013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r>
              <a:rPr lang="en-US" altLang="en-US" sz="2400" b="1" dirty="0">
                <a:solidFill>
                  <a:srgbClr val="C00000"/>
                </a:solidFill>
                <a:latin typeface="Times New Roman" panose="02020603050405020304" pitchFamily="18" charset="0"/>
                <a:cs typeface="Times New Roman" panose="02020603050405020304" pitchFamily="18" charset="0"/>
              </a:rPr>
              <a:t>3 A-bb</a:t>
            </a:r>
          </a:p>
          <a:p>
            <a:pPr eaLnBrk="0" hangingPunct="0"/>
            <a:r>
              <a:rPr lang="en-US" altLang="en-US" sz="2400" b="1" dirty="0">
                <a:solidFill>
                  <a:srgbClr val="6600CC"/>
                </a:solidFill>
                <a:latin typeface="Times New Roman" panose="02020603050405020304" pitchFamily="18" charset="0"/>
                <a:cs typeface="Times New Roman" panose="02020603050405020304" pitchFamily="18" charset="0"/>
              </a:rPr>
              <a:t>2 </a:t>
            </a:r>
            <a:r>
              <a:rPr lang="en-US" altLang="en-US" sz="2400" b="1" dirty="0" err="1">
                <a:solidFill>
                  <a:srgbClr val="6600CC"/>
                </a:solidFill>
                <a:latin typeface="Times New Roman" panose="02020603050405020304" pitchFamily="18" charset="0"/>
                <a:cs typeface="Times New Roman" panose="02020603050405020304" pitchFamily="18" charset="0"/>
              </a:rPr>
              <a:t>Aabb</a:t>
            </a:r>
            <a:endParaRPr lang="en-US" altLang="en-US" sz="2400" b="1" dirty="0">
              <a:solidFill>
                <a:srgbClr val="6600CC"/>
              </a:solidFill>
              <a:latin typeface="Times New Roman" panose="02020603050405020304" pitchFamily="18" charset="0"/>
              <a:cs typeface="Times New Roman" panose="02020603050405020304" pitchFamily="18" charset="0"/>
            </a:endParaRPr>
          </a:p>
          <a:p>
            <a:pPr eaLnBrk="0" hangingPunct="0"/>
            <a:r>
              <a:rPr lang="en-US" altLang="en-US" sz="2400" b="1" dirty="0">
                <a:solidFill>
                  <a:srgbClr val="6600CC"/>
                </a:solidFill>
                <a:latin typeface="Times New Roman" panose="02020603050405020304" pitchFamily="18" charset="0"/>
                <a:cs typeface="Times New Roman" panose="02020603050405020304" pitchFamily="18" charset="0"/>
              </a:rPr>
              <a:t>1 </a:t>
            </a:r>
            <a:r>
              <a:rPr lang="en-US" altLang="en-US" sz="2400" b="1" dirty="0" err="1">
                <a:solidFill>
                  <a:srgbClr val="6600CC"/>
                </a:solidFill>
                <a:latin typeface="Times New Roman" panose="02020603050405020304" pitchFamily="18" charset="0"/>
                <a:cs typeface="Times New Roman" panose="02020603050405020304" pitchFamily="18" charset="0"/>
              </a:rPr>
              <a:t>AAbb</a:t>
            </a:r>
            <a:endParaRPr lang="en-US" altLang="en-US" sz="2400" b="1" dirty="0">
              <a:solidFill>
                <a:srgbClr val="6600CC"/>
              </a:solidFill>
              <a:latin typeface="Times New Roman" panose="02020603050405020304" pitchFamily="18" charset="0"/>
              <a:cs typeface="Times New Roman" panose="02020603050405020304" pitchFamily="18" charset="0"/>
            </a:endParaRPr>
          </a:p>
        </p:txBody>
      </p:sp>
      <p:sp>
        <p:nvSpPr>
          <p:cNvPr id="12" name="Rectangle 22">
            <a:extLst>
              <a:ext uri="{FF2B5EF4-FFF2-40B4-BE49-F238E27FC236}">
                <a16:creationId xmlns:a16="http://schemas.microsoft.com/office/drawing/2014/main" id="{D7FA310C-42F3-491E-87E0-CFB2853B4265}"/>
              </a:ext>
            </a:extLst>
          </p:cNvPr>
          <p:cNvSpPr>
            <a:spLocks noChangeArrowheads="1"/>
          </p:cNvSpPr>
          <p:nvPr/>
        </p:nvSpPr>
        <p:spPr bwMode="auto">
          <a:xfrm>
            <a:off x="3852300" y="2987563"/>
            <a:ext cx="126013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r>
              <a:rPr lang="en-US" altLang="en-US" sz="2400" b="1" dirty="0">
                <a:solidFill>
                  <a:srgbClr val="C00000"/>
                </a:solidFill>
                <a:latin typeface="Times New Roman" panose="02020603050405020304" pitchFamily="18" charset="0"/>
                <a:cs typeface="Times New Roman" panose="02020603050405020304" pitchFamily="18" charset="0"/>
              </a:rPr>
              <a:t>3aaB-</a:t>
            </a:r>
          </a:p>
          <a:p>
            <a:pPr eaLnBrk="0" hangingPunct="0"/>
            <a:r>
              <a:rPr lang="en-US" altLang="en-US" sz="2400" b="1" dirty="0">
                <a:solidFill>
                  <a:srgbClr val="6600CC"/>
                </a:solidFill>
                <a:latin typeface="Times New Roman" panose="02020603050405020304" pitchFamily="18" charset="0"/>
                <a:cs typeface="Times New Roman" panose="02020603050405020304" pitchFamily="18" charset="0"/>
              </a:rPr>
              <a:t>1 </a:t>
            </a:r>
            <a:r>
              <a:rPr lang="en-US" altLang="en-US" sz="2400" b="1" dirty="0" err="1">
                <a:solidFill>
                  <a:srgbClr val="6600CC"/>
                </a:solidFill>
                <a:latin typeface="Times New Roman" panose="02020603050405020304" pitchFamily="18" charset="0"/>
                <a:cs typeface="Times New Roman" panose="02020603050405020304" pitchFamily="18" charset="0"/>
              </a:rPr>
              <a:t>aaBB</a:t>
            </a:r>
            <a:endParaRPr lang="en-US" altLang="en-US" sz="2400" b="1" dirty="0">
              <a:solidFill>
                <a:srgbClr val="6600CC"/>
              </a:solidFill>
              <a:latin typeface="Times New Roman" panose="02020603050405020304" pitchFamily="18" charset="0"/>
              <a:cs typeface="Times New Roman" panose="02020603050405020304" pitchFamily="18" charset="0"/>
            </a:endParaRPr>
          </a:p>
          <a:p>
            <a:pPr eaLnBrk="0" hangingPunct="0"/>
            <a:r>
              <a:rPr lang="en-US" altLang="en-US" sz="2400" b="1" dirty="0">
                <a:solidFill>
                  <a:srgbClr val="6600CC"/>
                </a:solidFill>
                <a:latin typeface="Times New Roman" panose="02020603050405020304" pitchFamily="18" charset="0"/>
                <a:cs typeface="Times New Roman" panose="02020603050405020304" pitchFamily="18" charset="0"/>
              </a:rPr>
              <a:t>2 </a:t>
            </a:r>
            <a:r>
              <a:rPr lang="en-US" altLang="en-US" sz="2400" b="1" dirty="0" err="1">
                <a:solidFill>
                  <a:srgbClr val="6600CC"/>
                </a:solidFill>
                <a:latin typeface="Times New Roman" panose="02020603050405020304" pitchFamily="18" charset="0"/>
                <a:cs typeface="Times New Roman" panose="02020603050405020304" pitchFamily="18" charset="0"/>
              </a:rPr>
              <a:t>aaBb</a:t>
            </a:r>
            <a:endParaRPr lang="en-US" altLang="en-US" sz="2400" b="1" dirty="0">
              <a:solidFill>
                <a:srgbClr val="6600CC"/>
              </a:solidFill>
              <a:latin typeface="Times New Roman" panose="02020603050405020304" pitchFamily="18" charset="0"/>
              <a:cs typeface="Times New Roman" panose="02020603050405020304" pitchFamily="18" charset="0"/>
            </a:endParaRPr>
          </a:p>
        </p:txBody>
      </p:sp>
      <p:sp>
        <p:nvSpPr>
          <p:cNvPr id="13" name="Rectangle 22">
            <a:extLst>
              <a:ext uri="{FF2B5EF4-FFF2-40B4-BE49-F238E27FC236}">
                <a16:creationId xmlns:a16="http://schemas.microsoft.com/office/drawing/2014/main" id="{71071816-8B40-4B7A-B9AD-00D8A00D1A27}"/>
              </a:ext>
            </a:extLst>
          </p:cNvPr>
          <p:cNvSpPr>
            <a:spLocks noChangeArrowheads="1"/>
          </p:cNvSpPr>
          <p:nvPr/>
        </p:nvSpPr>
        <p:spPr bwMode="auto">
          <a:xfrm>
            <a:off x="5625590" y="2991389"/>
            <a:ext cx="126013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r>
              <a:rPr lang="en-US" altLang="en-US" sz="2400" b="1" dirty="0">
                <a:solidFill>
                  <a:srgbClr val="6600CC"/>
                </a:solidFill>
                <a:latin typeface="Times New Roman" panose="02020603050405020304" pitchFamily="18" charset="0"/>
                <a:cs typeface="Times New Roman" panose="02020603050405020304" pitchFamily="18" charset="0"/>
              </a:rPr>
              <a:t>1 </a:t>
            </a:r>
            <a:r>
              <a:rPr lang="en-US" altLang="en-US" sz="2400" b="1" dirty="0" err="1">
                <a:solidFill>
                  <a:srgbClr val="6600CC"/>
                </a:solidFill>
                <a:latin typeface="Times New Roman" panose="02020603050405020304" pitchFamily="18" charset="0"/>
                <a:cs typeface="Times New Roman" panose="02020603050405020304" pitchFamily="18" charset="0"/>
              </a:rPr>
              <a:t>aabb</a:t>
            </a:r>
            <a:endParaRPr lang="en-US" altLang="en-US" sz="2400" b="1" dirty="0">
              <a:solidFill>
                <a:srgbClr val="6600CC"/>
              </a:solidFill>
              <a:latin typeface="Times New Roman" panose="02020603050405020304" pitchFamily="18" charset="0"/>
              <a:cs typeface="Times New Roman" panose="02020603050405020304" pitchFamily="18" charset="0"/>
            </a:endParaRPr>
          </a:p>
        </p:txBody>
      </p:sp>
      <p:sp>
        <p:nvSpPr>
          <p:cNvPr id="14" name="Rectangle 24">
            <a:extLst>
              <a:ext uri="{FF2B5EF4-FFF2-40B4-BE49-F238E27FC236}">
                <a16:creationId xmlns:a16="http://schemas.microsoft.com/office/drawing/2014/main" id="{75257076-6BAF-4AE1-A4D4-09182B8930F9}"/>
              </a:ext>
            </a:extLst>
          </p:cNvPr>
          <p:cNvSpPr>
            <a:spLocks noChangeArrowheads="1"/>
          </p:cNvSpPr>
          <p:nvPr/>
        </p:nvSpPr>
        <p:spPr bwMode="auto">
          <a:xfrm>
            <a:off x="288472" y="4867095"/>
            <a:ext cx="460619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r>
              <a:rPr lang="en-US" altLang="en-US" sz="2400" b="1" dirty="0" err="1">
                <a:solidFill>
                  <a:srgbClr val="FF0000"/>
                </a:solidFill>
                <a:latin typeface="Times New Roman" panose="02020603050405020304" pitchFamily="18" charset="0"/>
                <a:cs typeface="Times New Roman" panose="02020603050405020304" pitchFamily="18" charset="0"/>
              </a:rPr>
              <a:t>Tỉ</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lệ</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của</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mỗi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kiểu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hình</a:t>
            </a:r>
            <a:r>
              <a:rPr lang="en-US" altLang="en-US" sz="2400" b="1" dirty="0">
                <a:solidFill>
                  <a:srgbClr val="FF0000"/>
                </a:solidFill>
                <a:latin typeface="Times New Roman" panose="02020603050405020304" pitchFamily="18" charset="0"/>
                <a:cs typeface="Times New Roman" panose="02020603050405020304" pitchFamily="18" charset="0"/>
              </a:rPr>
              <a:t> ở F2: </a:t>
            </a:r>
          </a:p>
        </p:txBody>
      </p:sp>
      <p:sp>
        <p:nvSpPr>
          <p:cNvPr id="15" name="Rectangle 24">
            <a:extLst>
              <a:ext uri="{FF2B5EF4-FFF2-40B4-BE49-F238E27FC236}">
                <a16:creationId xmlns:a16="http://schemas.microsoft.com/office/drawing/2014/main" id="{550EFC15-7CF0-4A41-BDDE-43C94682A335}"/>
              </a:ext>
            </a:extLst>
          </p:cNvPr>
          <p:cNvSpPr>
            <a:spLocks noChangeArrowheads="1"/>
          </p:cNvSpPr>
          <p:nvPr/>
        </p:nvSpPr>
        <p:spPr bwMode="auto">
          <a:xfrm>
            <a:off x="449949" y="5462771"/>
            <a:ext cx="734657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r>
              <a:rPr lang="en-US" altLang="en-US" sz="2400" b="1" dirty="0">
                <a:solidFill>
                  <a:srgbClr val="6600CC"/>
                </a:solidFill>
                <a:latin typeface="Times New Roman" panose="02020603050405020304" pitchFamily="18" charset="0"/>
                <a:cs typeface="Times New Roman" panose="02020603050405020304" pitchFamily="18" charset="0"/>
              </a:rPr>
              <a:t>9 </a:t>
            </a:r>
            <a:r>
              <a:rPr lang="en-US" altLang="en-US" sz="2400" b="1" dirty="0" err="1">
                <a:solidFill>
                  <a:srgbClr val="6600CC"/>
                </a:solidFill>
                <a:latin typeface="Times New Roman" panose="02020603050405020304" pitchFamily="18" charset="0"/>
                <a:cs typeface="Times New Roman" panose="02020603050405020304" pitchFamily="18" charset="0"/>
              </a:rPr>
              <a:t>tròn</a:t>
            </a:r>
            <a:r>
              <a:rPr lang="en-US" altLang="en-US" sz="2400" b="1" dirty="0">
                <a:solidFill>
                  <a:srgbClr val="6600CC"/>
                </a:solidFill>
                <a:latin typeface="Times New Roman" panose="02020603050405020304" pitchFamily="18" charset="0"/>
                <a:cs typeface="Times New Roman" panose="02020603050405020304" pitchFamily="18" charset="0"/>
              </a:rPr>
              <a:t>, </a:t>
            </a:r>
            <a:r>
              <a:rPr lang="en-US" altLang="en-US" sz="2400" b="1" dirty="0" err="1">
                <a:solidFill>
                  <a:srgbClr val="6600CC"/>
                </a:solidFill>
                <a:latin typeface="Times New Roman" panose="02020603050405020304" pitchFamily="18" charset="0"/>
                <a:cs typeface="Times New Roman" panose="02020603050405020304" pitchFamily="18" charset="0"/>
              </a:rPr>
              <a:t>vàng</a:t>
            </a:r>
            <a:r>
              <a:rPr lang="en-US" altLang="en-US" sz="2400" b="1" dirty="0">
                <a:solidFill>
                  <a:srgbClr val="6600CC"/>
                </a:solidFill>
                <a:latin typeface="Times New Roman" panose="02020603050405020304" pitchFamily="18" charset="0"/>
                <a:cs typeface="Times New Roman" panose="02020603050405020304" pitchFamily="18" charset="0"/>
              </a:rPr>
              <a:t> : 3 </a:t>
            </a:r>
            <a:r>
              <a:rPr lang="en-US" altLang="en-US" sz="2400" b="1" dirty="0" err="1">
                <a:solidFill>
                  <a:srgbClr val="6600CC"/>
                </a:solidFill>
                <a:latin typeface="Times New Roman" panose="02020603050405020304" pitchFamily="18" charset="0"/>
                <a:cs typeface="Times New Roman" panose="02020603050405020304" pitchFamily="18" charset="0"/>
              </a:rPr>
              <a:t>tròn</a:t>
            </a:r>
            <a:r>
              <a:rPr lang="en-US" altLang="en-US" sz="2400" b="1" dirty="0">
                <a:solidFill>
                  <a:srgbClr val="6600CC"/>
                </a:solidFill>
                <a:latin typeface="Times New Roman" panose="02020603050405020304" pitchFamily="18" charset="0"/>
                <a:cs typeface="Times New Roman" panose="02020603050405020304" pitchFamily="18" charset="0"/>
              </a:rPr>
              <a:t>, </a:t>
            </a:r>
            <a:r>
              <a:rPr lang="en-US" altLang="en-US" sz="2400" b="1" dirty="0" err="1">
                <a:solidFill>
                  <a:srgbClr val="6600CC"/>
                </a:solidFill>
                <a:latin typeface="Times New Roman" panose="02020603050405020304" pitchFamily="18" charset="0"/>
                <a:cs typeface="Times New Roman" panose="02020603050405020304" pitchFamily="18" charset="0"/>
              </a:rPr>
              <a:t>trắng</a:t>
            </a:r>
            <a:r>
              <a:rPr lang="en-US" altLang="en-US" sz="2400" b="1" dirty="0">
                <a:solidFill>
                  <a:srgbClr val="6600CC"/>
                </a:solidFill>
                <a:latin typeface="Times New Roman" panose="02020603050405020304" pitchFamily="18" charset="0"/>
                <a:cs typeface="Times New Roman" panose="02020603050405020304" pitchFamily="18" charset="0"/>
              </a:rPr>
              <a:t> : 3 </a:t>
            </a:r>
            <a:r>
              <a:rPr lang="en-US" altLang="en-US" sz="2400" b="1" dirty="0" err="1">
                <a:solidFill>
                  <a:srgbClr val="6600CC"/>
                </a:solidFill>
                <a:latin typeface="Times New Roman" panose="02020603050405020304" pitchFamily="18" charset="0"/>
                <a:cs typeface="Times New Roman" panose="02020603050405020304" pitchFamily="18" charset="0"/>
              </a:rPr>
              <a:t>dài</a:t>
            </a:r>
            <a:r>
              <a:rPr lang="en-US" altLang="en-US" sz="2400" b="1" dirty="0">
                <a:solidFill>
                  <a:srgbClr val="6600CC"/>
                </a:solidFill>
                <a:latin typeface="Times New Roman" panose="02020603050405020304" pitchFamily="18" charset="0"/>
                <a:cs typeface="Times New Roman" panose="02020603050405020304" pitchFamily="18" charset="0"/>
              </a:rPr>
              <a:t>, </a:t>
            </a:r>
            <a:r>
              <a:rPr lang="en-US" altLang="en-US" sz="2400" b="1" dirty="0" err="1">
                <a:solidFill>
                  <a:srgbClr val="6600CC"/>
                </a:solidFill>
                <a:latin typeface="Times New Roman" panose="02020603050405020304" pitchFamily="18" charset="0"/>
                <a:cs typeface="Times New Roman" panose="02020603050405020304" pitchFamily="18" charset="0"/>
              </a:rPr>
              <a:t>vàng</a:t>
            </a:r>
            <a:r>
              <a:rPr lang="en-US" altLang="en-US" sz="2400" b="1" dirty="0">
                <a:solidFill>
                  <a:srgbClr val="6600CC"/>
                </a:solidFill>
                <a:latin typeface="Times New Roman" panose="02020603050405020304" pitchFamily="18" charset="0"/>
                <a:cs typeface="Times New Roman" panose="02020603050405020304" pitchFamily="18" charset="0"/>
              </a:rPr>
              <a:t> : 1 </a:t>
            </a:r>
            <a:r>
              <a:rPr lang="en-US" altLang="en-US" sz="2400" b="1" dirty="0" err="1">
                <a:solidFill>
                  <a:srgbClr val="6600CC"/>
                </a:solidFill>
                <a:latin typeface="Times New Roman" panose="02020603050405020304" pitchFamily="18" charset="0"/>
                <a:cs typeface="Times New Roman" panose="02020603050405020304" pitchFamily="18" charset="0"/>
              </a:rPr>
              <a:t>dài</a:t>
            </a:r>
            <a:r>
              <a:rPr lang="en-US" altLang="en-US" sz="2400" b="1" dirty="0">
                <a:solidFill>
                  <a:srgbClr val="6600CC"/>
                </a:solidFill>
                <a:latin typeface="Times New Roman" panose="02020603050405020304" pitchFamily="18" charset="0"/>
                <a:cs typeface="Times New Roman" panose="02020603050405020304" pitchFamily="18" charset="0"/>
              </a:rPr>
              <a:t>, </a:t>
            </a:r>
            <a:r>
              <a:rPr lang="en-US" altLang="en-US" sz="2400" b="1" dirty="0" err="1">
                <a:solidFill>
                  <a:srgbClr val="6600CC"/>
                </a:solidFill>
                <a:latin typeface="Times New Roman" panose="02020603050405020304" pitchFamily="18" charset="0"/>
                <a:cs typeface="Times New Roman" panose="02020603050405020304" pitchFamily="18" charset="0"/>
              </a:rPr>
              <a:t>trắng</a:t>
            </a:r>
            <a:endParaRPr lang="en-US" altLang="en-US" sz="2400" b="1" dirty="0">
              <a:solidFill>
                <a:srgbClr val="6600CC"/>
              </a:solidFill>
              <a:latin typeface="Times New Roman" panose="02020603050405020304" pitchFamily="18" charset="0"/>
              <a:cs typeface="Times New Roman" panose="02020603050405020304" pitchFamily="18" charset="0"/>
            </a:endParaRPr>
          </a:p>
        </p:txBody>
      </p:sp>
      <p:sp>
        <p:nvSpPr>
          <p:cNvPr id="16" name="Text Box 3">
            <a:extLst>
              <a:ext uri="{FF2B5EF4-FFF2-40B4-BE49-F238E27FC236}">
                <a16:creationId xmlns:a16="http://schemas.microsoft.com/office/drawing/2014/main" id="{9490A09F-DE93-414B-B6A7-2281E2D784EE}"/>
              </a:ext>
            </a:extLst>
          </p:cNvPr>
          <p:cNvSpPr txBox="1">
            <a:spLocks noChangeArrowheads="1"/>
          </p:cNvSpPr>
          <p:nvPr/>
        </p:nvSpPr>
        <p:spPr bwMode="auto">
          <a:xfrm>
            <a:off x="315645" y="333812"/>
            <a:ext cx="89644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n-US" sz="2800" b="1" dirty="0">
                <a:solidFill>
                  <a:srgbClr val="000000"/>
                </a:solidFill>
                <a:latin typeface="Times New Roman" panose="02020603050405020304" pitchFamily="18" charset="0"/>
                <a:cs typeface="Times New Roman" panose="02020603050405020304" pitchFamily="18" charset="0"/>
              </a:rPr>
              <a:t>F</a:t>
            </a:r>
            <a:r>
              <a:rPr lang="en-US" altLang="en-US" sz="2800" b="1" baseline="-25000" dirty="0">
                <a:solidFill>
                  <a:srgbClr val="000000"/>
                </a:solidFill>
                <a:latin typeface="Times New Roman" panose="02020603050405020304" pitchFamily="18" charset="0"/>
                <a:cs typeface="Times New Roman" panose="02020603050405020304" pitchFamily="18" charset="0"/>
              </a:rPr>
              <a:t>1</a:t>
            </a:r>
            <a:r>
              <a:rPr lang="en-US" altLang="en-US" sz="2800" b="1" dirty="0">
                <a:solidFill>
                  <a:srgbClr val="000000"/>
                </a:solidFill>
                <a:latin typeface="Times New Roman" panose="02020603050405020304" pitchFamily="18" charset="0"/>
                <a:cs typeface="Times New Roman" panose="02020603050405020304" pitchFamily="18" charset="0"/>
              </a:rPr>
              <a:t>  x F</a:t>
            </a:r>
            <a:r>
              <a:rPr lang="en-US" altLang="en-US" sz="2800" b="1" baseline="-25000" dirty="0">
                <a:solidFill>
                  <a:srgbClr val="000000"/>
                </a:solidFill>
                <a:latin typeface="Times New Roman" panose="02020603050405020304" pitchFamily="18" charset="0"/>
                <a:cs typeface="Times New Roman" panose="02020603050405020304" pitchFamily="18" charset="0"/>
              </a:rPr>
              <a:t>1</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AaBb</a:t>
            </a:r>
            <a:r>
              <a:rPr lang="en-US" altLang="en-US" sz="2800" b="1" dirty="0">
                <a:solidFill>
                  <a:srgbClr val="000000"/>
                </a:solidFill>
                <a:latin typeface="Times New Roman" panose="02020603050405020304" pitchFamily="18" charset="0"/>
                <a:cs typeface="Times New Roman" panose="02020603050405020304" pitchFamily="18" charset="0"/>
              </a:rPr>
              <a:t> ( </a:t>
            </a:r>
            <a:r>
              <a:rPr lang="en-US" altLang="en-US" sz="2800" b="1" dirty="0" err="1">
                <a:solidFill>
                  <a:srgbClr val="000000"/>
                </a:solidFill>
                <a:latin typeface="Times New Roman" panose="02020603050405020304" pitchFamily="18" charset="0"/>
                <a:cs typeface="Times New Roman" panose="02020603050405020304" pitchFamily="18" charset="0"/>
              </a:rPr>
              <a:t>tròn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vàng</a:t>
            </a:r>
            <a:r>
              <a:rPr lang="en-US" altLang="en-US" sz="2800" b="1" dirty="0">
                <a:solidFill>
                  <a:srgbClr val="000000"/>
                </a:solidFill>
                <a:latin typeface="Times New Roman" panose="02020603050405020304" pitchFamily="18" charset="0"/>
                <a:cs typeface="Times New Roman" panose="02020603050405020304" pitchFamily="18" charset="0"/>
              </a:rPr>
              <a:t>)   x  </a:t>
            </a:r>
            <a:r>
              <a:rPr lang="en-US" altLang="en-US" sz="2800" b="1" dirty="0" err="1">
                <a:solidFill>
                  <a:srgbClr val="FF3300"/>
                </a:solidFill>
                <a:latin typeface="Times New Roman" panose="02020603050405020304" pitchFamily="18" charset="0"/>
                <a:cs typeface="Times New Roman" panose="02020603050405020304" pitchFamily="18" charset="0"/>
              </a:rPr>
              <a:t>AaBb</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a:solidFill>
                  <a:srgbClr val="000000"/>
                </a:solidFill>
                <a:latin typeface="Times New Roman" panose="02020603050405020304" pitchFamily="18" charset="0"/>
                <a:cs typeface="Times New Roman" panose="02020603050405020304" pitchFamily="18" charset="0"/>
              </a:rPr>
              <a:t> ( </a:t>
            </a:r>
            <a:r>
              <a:rPr lang="en-US" altLang="en-US" sz="2800" b="1" dirty="0" err="1">
                <a:solidFill>
                  <a:srgbClr val="000000"/>
                </a:solidFill>
                <a:latin typeface="Times New Roman" panose="02020603050405020304" pitchFamily="18" charset="0"/>
                <a:cs typeface="Times New Roman" panose="02020603050405020304" pitchFamily="18" charset="0"/>
              </a:rPr>
              <a:t>tròn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vàng</a:t>
            </a:r>
            <a:r>
              <a:rPr lang="en-US" altLang="en-US" sz="2800" b="1" dirty="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6340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animBg="1"/>
      <p:bldP spid="9" grpId="0"/>
      <p:bldP spid="10" grpId="0"/>
      <p:bldP spid="11" grpId="0"/>
      <p:bldP spid="12" grpId="0"/>
      <p:bldP spid="13" grpId="0"/>
      <p:bldP spid="14" grpId="0"/>
      <p:bldP spid="15" grpId="0"/>
      <p:bldP spid="1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404664"/>
            <a:ext cx="8136904" cy="3046988"/>
          </a:xfrm>
          <a:prstGeom prst="rect">
            <a:avLst/>
          </a:prstGeom>
        </p:spPr>
        <p:txBody>
          <a:bodyPr wrap="square">
            <a:spAutoFit/>
          </a:bodyPr>
          <a:lstStyle/>
          <a:p>
            <a:pPr algn="ctr"/>
            <a:r>
              <a:rPr lang="vi-VN" sz="3200" b="1" dirty="0">
                <a:solidFill>
                  <a:srgbClr val="FF0000"/>
                </a:solidFill>
                <a:latin typeface="Times New Roman" panose="02020603050405020304" pitchFamily="18" charset="0"/>
                <a:cs typeface="Times New Roman" panose="02020603050405020304" pitchFamily="18" charset="0"/>
              </a:rPr>
              <a:t>Vận dụng:</a:t>
            </a:r>
            <a:r>
              <a:rPr lang="vi-VN" sz="3200" dirty="0">
                <a:solidFill>
                  <a:srgbClr val="FF0000"/>
                </a:solidFill>
                <a:latin typeface="Times New Roman" panose="02020603050405020304" pitchFamily="18" charset="0"/>
                <a:cs typeface="Times New Roman" panose="02020603050405020304" pitchFamily="18" charset="0"/>
              </a:rPr>
              <a:t> </a:t>
            </a:r>
            <a:endParaRPr lang="en-US" sz="3200" dirty="0">
              <a:solidFill>
                <a:srgbClr val="FF0000"/>
              </a:solidFill>
              <a:latin typeface="Times New Roman" panose="02020603050405020304" pitchFamily="18" charset="0"/>
              <a:cs typeface="Times New Roman" panose="02020603050405020304" pitchFamily="18" charset="0"/>
            </a:endParaRPr>
          </a:p>
          <a:p>
            <a:pPr algn="just"/>
            <a:r>
              <a:rPr lang="vi-VN" sz="3200" dirty="0">
                <a:solidFill>
                  <a:srgbClr val="000099"/>
                </a:solidFill>
                <a:latin typeface="Times New Roman" panose="02020603050405020304" pitchFamily="18" charset="0"/>
                <a:cs typeface="Times New Roman" panose="02020603050405020304" pitchFamily="18" charset="0"/>
              </a:rPr>
              <a:t>Ở người, biết allele </a:t>
            </a:r>
            <a:r>
              <a:rPr lang="vi-VN" sz="3200" dirty="0">
                <a:solidFill>
                  <a:srgbClr val="FF0000"/>
                </a:solidFill>
                <a:latin typeface="Times New Roman" panose="02020603050405020304" pitchFamily="18" charset="0"/>
                <a:cs typeface="Times New Roman" panose="02020603050405020304" pitchFamily="18" charset="0"/>
              </a:rPr>
              <a:t>m</a:t>
            </a:r>
            <a:r>
              <a:rPr lang="vi-VN" sz="3200" dirty="0">
                <a:solidFill>
                  <a:srgbClr val="000099"/>
                </a:solidFill>
                <a:latin typeface="Times New Roman" panose="02020603050405020304" pitchFamily="18" charset="0"/>
                <a:cs typeface="Times New Roman" panose="02020603050405020304" pitchFamily="18" charset="0"/>
              </a:rPr>
              <a:t> quy định bệnh mù màu, allele </a:t>
            </a:r>
            <a:r>
              <a:rPr lang="vi-VN" sz="3200" dirty="0">
                <a:solidFill>
                  <a:srgbClr val="FF0000"/>
                </a:solidFill>
                <a:latin typeface="Times New Roman" panose="02020603050405020304" pitchFamily="18" charset="0"/>
                <a:cs typeface="Times New Roman" panose="02020603050405020304" pitchFamily="18" charset="0"/>
              </a:rPr>
              <a:t>M </a:t>
            </a:r>
            <a:r>
              <a:rPr lang="vi-VN" sz="3200" dirty="0">
                <a:solidFill>
                  <a:srgbClr val="000099"/>
                </a:solidFill>
                <a:latin typeface="Times New Roman" panose="02020603050405020304" pitchFamily="18" charset="0"/>
                <a:cs typeface="Times New Roman" panose="02020603050405020304" pitchFamily="18" charset="0"/>
              </a:rPr>
              <a:t>quy định tính trạng bình thường. Một gia đình có bố mẹ bình thường thì các con của họ có khả năng mắc bệnh mù màu hay không? Giải thích</a:t>
            </a:r>
            <a:endParaRPr lang="en-US" sz="3200" dirty="0">
              <a:solidFill>
                <a:srgbClr val="00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7355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475706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1285875"/>
            <a:ext cx="5715000" cy="4286250"/>
          </a:xfrm>
          <a:prstGeom prst="rect">
            <a:avLst/>
          </a:prstGeom>
        </p:spPr>
      </p:pic>
      <p:sp>
        <p:nvSpPr>
          <p:cNvPr id="12" name="Snip Diagonal Corner Rectangle 11"/>
          <p:cNvSpPr/>
          <p:nvPr/>
        </p:nvSpPr>
        <p:spPr>
          <a:xfrm>
            <a:off x="227862" y="1703953"/>
            <a:ext cx="8664617"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vi-VN" sz="3200" b="1" dirty="0">
                <a:solidFill>
                  <a:schemeClr val="tx1"/>
                </a:solidFill>
                <a:latin typeface="Times New Roman" panose="02020603050405020304" pitchFamily="18" charset="0"/>
                <a:cs typeface="Times New Roman" panose="02020603050405020304" pitchFamily="18" charset="0"/>
              </a:rPr>
              <a:t>Câu 1. Ai là người đặt nền món</a:t>
            </a:r>
            <a:r>
              <a:rPr lang="en-US" sz="3200" b="1" dirty="0">
                <a:solidFill>
                  <a:schemeClr val="tx1"/>
                </a:solidFill>
                <a:latin typeface="Times New Roman" panose="02020603050405020304" pitchFamily="18" charset="0"/>
                <a:cs typeface="Times New Roman" panose="02020603050405020304" pitchFamily="18" charset="0"/>
              </a:rPr>
              <a:t>g</a:t>
            </a:r>
            <a:r>
              <a:rPr lang="vi-VN" sz="3200" b="1" dirty="0">
                <a:solidFill>
                  <a:schemeClr val="tx1"/>
                </a:solidFill>
                <a:latin typeface="Times New Roman" panose="02020603050405020304" pitchFamily="18" charset="0"/>
                <a:cs typeface="Times New Roman" panose="02020603050405020304" pitchFamily="18" charset="0"/>
              </a:rPr>
              <a:t> cho di truyền học hiện đại? </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52867" y="373330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vi-VN" sz="3200" b="1" dirty="0">
                <a:solidFill>
                  <a:srgbClr val="002060"/>
                </a:solidFill>
                <a:latin typeface="Times New Roman" panose="02020603050405020304" pitchFamily="18" charset="0"/>
                <a:cs typeface="Times New Roman" panose="02020603050405020304" pitchFamily="18" charset="0"/>
              </a:rPr>
              <a:t>Gregor Johann Men</a:t>
            </a:r>
            <a:r>
              <a:rPr lang="en-US" sz="3200" b="1" dirty="0">
                <a:solidFill>
                  <a:srgbClr val="002060"/>
                </a:solidFill>
                <a:latin typeface="Times New Roman" panose="02020603050405020304" pitchFamily="18" charset="0"/>
                <a:cs typeface="Times New Roman" panose="02020603050405020304" pitchFamily="18" charset="0"/>
              </a:rPr>
              <a:t>d</a:t>
            </a:r>
            <a:r>
              <a:rPr lang="vi-VN" sz="3200" b="1" dirty="0">
                <a:solidFill>
                  <a:srgbClr val="002060"/>
                </a:solidFill>
                <a:latin typeface="Times New Roman" panose="02020603050405020304" pitchFamily="18" charset="0"/>
                <a:cs typeface="Times New Roman" panose="02020603050405020304" pitchFamily="18" charset="0"/>
              </a:rPr>
              <a:t>el</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3349296" y="3117377"/>
            <a:ext cx="2445413" cy="623248"/>
          </a:xfrm>
          <a:prstGeom prst="rect">
            <a:avLst/>
          </a:prstGeom>
          <a:noFill/>
        </p:spPr>
        <p:txBody>
          <a:bodyPr wrap="none" lIns="68580" tIns="34290" rIns="68580" bIns="34290">
            <a:spAutoFit/>
          </a:bodyPr>
          <a:lstStyle/>
          <a:p>
            <a:pPr algn="ctr" fontAlgn="auto">
              <a:spcBef>
                <a:spcPts val="0"/>
              </a:spcBef>
              <a:spcAft>
                <a:spcPts val="0"/>
              </a:spcAft>
            </a:pPr>
            <a:r>
              <a:rPr lang="vi-VN" sz="3600" b="1" dirty="0">
                <a:solidFill>
                  <a:srgbClr val="FF0000"/>
                </a:solidFill>
                <a:latin typeface="Calibri"/>
                <a:cs typeface="+mn-cs"/>
              </a:rPr>
              <a:t>Một cây bút</a:t>
            </a:r>
            <a:endParaRPr lang="en-US" sz="3600" b="1" dirty="0">
              <a:solidFill>
                <a:srgbClr val="FF0000"/>
              </a:solidFill>
              <a:latin typeface="Calibri"/>
              <a:cs typeface="+mn-cs"/>
            </a:endParaRPr>
          </a:p>
        </p:txBody>
      </p:sp>
    </p:spTree>
    <p:extLst>
      <p:ext uri="{BB962C8B-B14F-4D97-AF65-F5344CB8AC3E}">
        <p14:creationId xmlns:p14="http://schemas.microsoft.com/office/powerpoint/2010/main" val="1269674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1560" y="404664"/>
            <a:ext cx="8136904" cy="954107"/>
          </a:xfrm>
          <a:prstGeom prst="rect">
            <a:avLst/>
          </a:prstGeom>
        </p:spPr>
        <p:txBody>
          <a:bodyPr wrap="square">
            <a:spAutoFit/>
          </a:bodyPr>
          <a:lstStyle/>
          <a:p>
            <a:r>
              <a:rPr lang="en-US" sz="2800" dirty="0">
                <a:solidFill>
                  <a:srgbClr val="0070C0"/>
                </a:solidFill>
                <a:latin typeface="Times New Roman" panose="02020603050405020304" pitchFamily="18" charset="0"/>
                <a:cs typeface="Times New Roman" panose="02020603050405020304" pitchFamily="18" charset="0"/>
              </a:rPr>
              <a:t>- </a:t>
            </a:r>
            <a:r>
              <a:rPr lang="vi-VN" sz="2800" dirty="0">
                <a:solidFill>
                  <a:srgbClr val="000099"/>
                </a:solidFill>
                <a:latin typeface="Times New Roman" panose="02020603050405020304" pitchFamily="18" charset="0"/>
                <a:cs typeface="Times New Roman" panose="02020603050405020304" pitchFamily="18" charset="0"/>
              </a:rPr>
              <a:t>M</a:t>
            </a:r>
            <a:r>
              <a:rPr lang="vi-VN" sz="2800" dirty="0">
                <a:solidFill>
                  <a:srgbClr val="FF0000"/>
                </a:solidFill>
                <a:latin typeface="Times New Roman" panose="02020603050405020304" pitchFamily="18" charset="0"/>
                <a:cs typeface="Times New Roman" panose="02020603050405020304" pitchFamily="18" charset="0"/>
              </a:rPr>
              <a:t> quy định tính trạng bình thường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tính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trạng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trội</a:t>
            </a:r>
            <a:r>
              <a:rPr lang="vi-VN" sz="2800" dirty="0">
                <a:solidFill>
                  <a:srgbClr val="FF0000"/>
                </a:solidFill>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a:solidFill>
                  <a:srgbClr val="000099"/>
                </a:solidFill>
                <a:latin typeface="Times New Roman" panose="02020603050405020304" pitchFamily="18" charset="0"/>
                <a:cs typeface="Times New Roman" panose="02020603050405020304" pitchFamily="18" charset="0"/>
              </a:rPr>
              <a:t>- </a:t>
            </a:r>
            <a:r>
              <a:rPr lang="vi-VN" sz="2800" dirty="0">
                <a:solidFill>
                  <a:srgbClr val="000099"/>
                </a:solidFill>
                <a:latin typeface="Times New Roman" panose="02020603050405020304" pitchFamily="18" charset="0"/>
                <a:cs typeface="Times New Roman" panose="02020603050405020304" pitchFamily="18" charset="0"/>
              </a:rPr>
              <a:t>m</a:t>
            </a:r>
            <a:r>
              <a:rPr lang="vi-VN" sz="2800" dirty="0">
                <a:solidFill>
                  <a:srgbClr val="FF0000"/>
                </a:solidFill>
                <a:latin typeface="Times New Roman" panose="02020603050405020304" pitchFamily="18" charset="0"/>
                <a:cs typeface="Times New Roman" panose="02020603050405020304" pitchFamily="18" charset="0"/>
              </a:rPr>
              <a:t> quy định bệnh mù màu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tính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trạng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lặn</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5" name="Text Box 9"/>
          <p:cNvSpPr txBox="1">
            <a:spLocks noChangeArrowheads="1"/>
          </p:cNvSpPr>
          <p:nvPr/>
        </p:nvSpPr>
        <p:spPr bwMode="auto">
          <a:xfrm>
            <a:off x="395536" y="1524287"/>
            <a:ext cx="835292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Bố</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mẹ</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bình</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thường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có</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thể</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có</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các</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kiểu</a:t>
            </a:r>
            <a:r>
              <a:rPr lang="en-US" altLang="en-US" sz="2800" dirty="0">
                <a:solidFill>
                  <a:srgbClr val="000000"/>
                </a:solidFill>
                <a:latin typeface="Times New Roman" panose="02020603050405020304" pitchFamily="18" charset="0"/>
                <a:cs typeface="Times New Roman" panose="02020603050405020304" pitchFamily="18" charset="0"/>
              </a:rPr>
              <a:t> gene </a:t>
            </a:r>
            <a:r>
              <a:rPr lang="en-US" altLang="en-US" sz="2800" dirty="0" err="1">
                <a:solidFill>
                  <a:srgbClr val="000000"/>
                </a:solidFill>
                <a:latin typeface="Times New Roman" panose="02020603050405020304" pitchFamily="18" charset="0"/>
                <a:cs typeface="Times New Roman" panose="02020603050405020304" pitchFamily="18" charset="0"/>
              </a:rPr>
              <a:t>sau</a:t>
            </a:r>
            <a:r>
              <a:rPr lang="en-US" altLang="en-US" sz="2800" dirty="0">
                <a:solidFill>
                  <a:srgbClr val="000000"/>
                </a:solidFill>
                <a:latin typeface="Times New Roman" panose="02020603050405020304" pitchFamily="18" charset="0"/>
                <a:cs typeface="Times New Roman" panose="02020603050405020304" pitchFamily="18" charset="0"/>
              </a:rPr>
              <a:t>: MM, Mm. </a:t>
            </a:r>
            <a:r>
              <a:rPr lang="en-US" altLang="en-US" sz="2800" dirty="0" err="1">
                <a:solidFill>
                  <a:srgbClr val="000000"/>
                </a:solidFill>
                <a:latin typeface="Times New Roman" panose="02020603050405020304" pitchFamily="18" charset="0"/>
                <a:cs typeface="Times New Roman" panose="02020603050405020304" pitchFamily="18" charset="0"/>
              </a:rPr>
              <a:t>Có</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các</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trường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hợp</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sau</a:t>
            </a:r>
            <a:r>
              <a:rPr lang="en-US" altLang="en-US" sz="2800" dirty="0">
                <a:solidFill>
                  <a:srgbClr val="000000"/>
                </a:solidFill>
                <a:latin typeface="Times New Roman" panose="02020603050405020304" pitchFamily="18" charset="0"/>
                <a:cs typeface="Times New Roman" panose="02020603050405020304" pitchFamily="18" charset="0"/>
              </a:rPr>
              <a:t>: </a:t>
            </a:r>
            <a:endParaRPr lang="en-US" altLang="en-US" sz="2800" b="1" dirty="0">
              <a:solidFill>
                <a:srgbClr val="000000"/>
              </a:solidFill>
              <a:latin typeface="Times New Roman" panose="02020603050405020304" pitchFamily="18" charset="0"/>
              <a:cs typeface="Times New Roman" panose="02020603050405020304" pitchFamily="18" charset="0"/>
            </a:endParaRPr>
          </a:p>
        </p:txBody>
      </p:sp>
      <p:sp>
        <p:nvSpPr>
          <p:cNvPr id="7" name="Rectangle 3"/>
          <p:cNvSpPr>
            <a:spLocks noChangeArrowheads="1"/>
          </p:cNvSpPr>
          <p:nvPr/>
        </p:nvSpPr>
        <p:spPr bwMode="auto">
          <a:xfrm>
            <a:off x="1056904" y="2891631"/>
            <a:ext cx="36231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pt-BR" altLang="en-US" sz="2800" b="1" dirty="0">
                <a:solidFill>
                  <a:srgbClr val="000000"/>
                </a:solidFill>
                <a:latin typeface="Times New Roman" panose="02020603050405020304" pitchFamily="18" charset="0"/>
                <a:cs typeface="Times New Roman" panose="02020603050405020304" pitchFamily="18" charset="0"/>
              </a:rPr>
              <a:t>TH 1: P :  MM x  MM</a:t>
            </a:r>
            <a:endParaRPr lang="en-US" altLang="en-US" sz="2800" b="1" dirty="0">
              <a:solidFill>
                <a:srgbClr val="000000"/>
              </a:solidFill>
              <a:latin typeface="Times New Roman" panose="02020603050405020304" pitchFamily="18" charset="0"/>
              <a:cs typeface="Times New Roman" panose="02020603050405020304" pitchFamily="18" charset="0"/>
            </a:endParaRPr>
          </a:p>
        </p:txBody>
      </p:sp>
      <p:sp>
        <p:nvSpPr>
          <p:cNvPr id="8" name="Rectangle 3"/>
          <p:cNvSpPr>
            <a:spLocks noChangeArrowheads="1"/>
          </p:cNvSpPr>
          <p:nvPr/>
        </p:nvSpPr>
        <p:spPr bwMode="auto">
          <a:xfrm>
            <a:off x="1071066" y="3546427"/>
            <a:ext cx="35343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pt-BR" altLang="en-US" sz="2800" b="1" dirty="0">
                <a:solidFill>
                  <a:srgbClr val="000000"/>
                </a:solidFill>
                <a:latin typeface="Times New Roman" panose="02020603050405020304" pitchFamily="18" charset="0"/>
                <a:cs typeface="Times New Roman" panose="02020603050405020304" pitchFamily="18" charset="0"/>
              </a:rPr>
              <a:t>TH 2: P :  MM x  Mm</a:t>
            </a:r>
            <a:endParaRPr lang="en-US" altLang="en-US" sz="2800" b="1" dirty="0">
              <a:solidFill>
                <a:srgbClr val="000000"/>
              </a:solidFill>
              <a:latin typeface="Times New Roman" panose="02020603050405020304" pitchFamily="18" charset="0"/>
              <a:cs typeface="Times New Roman" panose="02020603050405020304" pitchFamily="18" charset="0"/>
            </a:endParaRPr>
          </a:p>
        </p:txBody>
      </p:sp>
      <p:sp>
        <p:nvSpPr>
          <p:cNvPr id="9" name="Rectangle 3"/>
          <p:cNvSpPr>
            <a:spLocks noChangeArrowheads="1"/>
          </p:cNvSpPr>
          <p:nvPr/>
        </p:nvSpPr>
        <p:spPr bwMode="auto">
          <a:xfrm>
            <a:off x="1109538" y="4293096"/>
            <a:ext cx="34958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pt-BR" altLang="en-US" sz="2800" b="1" dirty="0">
                <a:solidFill>
                  <a:srgbClr val="000000"/>
                </a:solidFill>
                <a:latin typeface="Times New Roman" panose="02020603050405020304" pitchFamily="18" charset="0"/>
                <a:cs typeface="Times New Roman" panose="02020603050405020304" pitchFamily="18" charset="0"/>
              </a:rPr>
              <a:t>TH 3: P :  Mm x  Mm</a:t>
            </a:r>
            <a:endParaRPr lang="en-US" altLang="en-US" sz="28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84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
          <p:cNvSpPr txBox="1">
            <a:spLocks noChangeArrowheads="1"/>
          </p:cNvSpPr>
          <p:nvPr/>
        </p:nvSpPr>
        <p:spPr bwMode="auto">
          <a:xfrm>
            <a:off x="1439056" y="2142813"/>
            <a:ext cx="68385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b="1" dirty="0">
                <a:solidFill>
                  <a:srgbClr val="FF0000"/>
                </a:solidFill>
                <a:latin typeface="Times New Roman" panose="02020603050405020304" pitchFamily="18" charset="0"/>
                <a:cs typeface="Times New Roman" panose="02020603050405020304" pitchFamily="18" charset="0"/>
              </a:rPr>
              <a:t>MM</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MM</a:t>
            </a: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9" name="Text Box 15"/>
          <p:cNvSpPr txBox="1">
            <a:spLocks noChangeArrowheads="1"/>
          </p:cNvSpPr>
          <p:nvPr/>
        </p:nvSpPr>
        <p:spPr bwMode="auto">
          <a:xfrm>
            <a:off x="601216" y="2708920"/>
            <a:ext cx="8150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800" b="1" dirty="0">
                <a:solidFill>
                  <a:srgbClr val="FF0000"/>
                </a:solidFill>
                <a:latin typeface="Times New Roman" panose="02020603050405020304" pitchFamily="18" charset="0"/>
                <a:cs typeface="Times New Roman" panose="02020603050405020304" pitchFamily="18" charset="0"/>
              </a:rPr>
              <a:t>G</a:t>
            </a:r>
            <a:r>
              <a:rPr lang="en-US" altLang="en-US" sz="2800" b="1" baseline="-25000" dirty="0">
                <a:solidFill>
                  <a:srgbClr val="FF0000"/>
                </a:solidFill>
                <a:latin typeface="Times New Roman" panose="02020603050405020304" pitchFamily="18" charset="0"/>
                <a:cs typeface="Times New Roman" panose="02020603050405020304" pitchFamily="18" charset="0"/>
              </a:rPr>
              <a:t>P </a:t>
            </a:r>
            <a:r>
              <a:rPr lang="en-US" altLang="en-US" sz="2800" b="1" dirty="0">
                <a:solidFill>
                  <a:srgbClr val="FF0000"/>
                </a:solidFill>
                <a:latin typeface="Times New Roman" panose="02020603050405020304" pitchFamily="18" charset="0"/>
                <a:cs typeface="Times New Roman" panose="02020603050405020304" pitchFamily="18" charset="0"/>
              </a:rPr>
              <a:t>:</a:t>
            </a:r>
          </a:p>
        </p:txBody>
      </p:sp>
      <p:sp>
        <p:nvSpPr>
          <p:cNvPr id="10" name="Text Box 22"/>
          <p:cNvSpPr txBox="1">
            <a:spLocks noChangeArrowheads="1"/>
          </p:cNvSpPr>
          <p:nvPr/>
        </p:nvSpPr>
        <p:spPr bwMode="auto">
          <a:xfrm>
            <a:off x="2537865" y="2797328"/>
            <a:ext cx="838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000" b="1" dirty="0">
                <a:solidFill>
                  <a:srgbClr val="FF3300"/>
                </a:solidFill>
                <a:latin typeface="Times New Roman" panose="02020603050405020304" pitchFamily="18" charset="0"/>
                <a:cs typeface="Times New Roman" panose="02020603050405020304" pitchFamily="18" charset="0"/>
              </a:rPr>
              <a:t>M</a:t>
            </a:r>
          </a:p>
        </p:txBody>
      </p:sp>
      <p:sp>
        <p:nvSpPr>
          <p:cNvPr id="11" name="Text Box 22"/>
          <p:cNvSpPr txBox="1">
            <a:spLocks noChangeArrowheads="1"/>
          </p:cNvSpPr>
          <p:nvPr/>
        </p:nvSpPr>
        <p:spPr bwMode="auto">
          <a:xfrm>
            <a:off x="5291268" y="2738283"/>
            <a:ext cx="838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000" b="1" dirty="0">
                <a:solidFill>
                  <a:srgbClr val="000099"/>
                </a:solidFill>
                <a:latin typeface="Times New Roman" panose="02020603050405020304" pitchFamily="18" charset="0"/>
                <a:cs typeface="Times New Roman" panose="02020603050405020304" pitchFamily="18" charset="0"/>
              </a:rPr>
              <a:t>M</a:t>
            </a:r>
          </a:p>
        </p:txBody>
      </p:sp>
      <p:sp>
        <p:nvSpPr>
          <p:cNvPr id="12" name="Line 16"/>
          <p:cNvSpPr>
            <a:spLocks noChangeShapeType="1"/>
          </p:cNvSpPr>
          <p:nvPr/>
        </p:nvSpPr>
        <p:spPr bwMode="auto">
          <a:xfrm>
            <a:off x="4267200" y="2142813"/>
            <a:ext cx="0" cy="11261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endParaRPr lang="en-US">
              <a:solidFill>
                <a:srgbClr val="000000"/>
              </a:solidFill>
              <a:latin typeface="Arial" panose="020B0604020202020204" pitchFamily="34" charset="0"/>
              <a:cs typeface="Arial" panose="020B0604020202020204" pitchFamily="34" charset="0"/>
            </a:endParaRPr>
          </a:p>
        </p:txBody>
      </p:sp>
      <p:sp>
        <p:nvSpPr>
          <p:cNvPr id="13" name="Text Box 24"/>
          <p:cNvSpPr txBox="1">
            <a:spLocks noChangeArrowheads="1"/>
          </p:cNvSpPr>
          <p:nvPr/>
        </p:nvSpPr>
        <p:spPr bwMode="auto">
          <a:xfrm>
            <a:off x="685800" y="38100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b="1" dirty="0">
                <a:solidFill>
                  <a:srgbClr val="000000"/>
                </a:solidFill>
              </a:rPr>
              <a:t>F</a:t>
            </a:r>
            <a:r>
              <a:rPr lang="en-US" altLang="en-US" sz="2400" b="1" baseline="-25000" dirty="0">
                <a:solidFill>
                  <a:srgbClr val="000000"/>
                </a:solidFill>
              </a:rPr>
              <a:t>1</a:t>
            </a:r>
            <a:endParaRPr lang="en-US" altLang="en-US" sz="2400" b="1" dirty="0">
              <a:solidFill>
                <a:srgbClr val="000000"/>
              </a:solidFill>
            </a:endParaRPr>
          </a:p>
        </p:txBody>
      </p:sp>
      <p:sp>
        <p:nvSpPr>
          <p:cNvPr id="14" name="Text Box 39"/>
          <p:cNvSpPr txBox="1">
            <a:spLocks noChangeArrowheads="1"/>
          </p:cNvSpPr>
          <p:nvPr/>
        </p:nvSpPr>
        <p:spPr bwMode="auto">
          <a:xfrm>
            <a:off x="1414674" y="3886200"/>
            <a:ext cx="23652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b="1" dirty="0" err="1">
                <a:solidFill>
                  <a:srgbClr val="000000"/>
                </a:solidFill>
                <a:latin typeface="Times New Roman" panose="02020603050405020304" pitchFamily="18" charset="0"/>
                <a:cs typeface="Times New Roman" panose="02020603050405020304" pitchFamily="18" charset="0"/>
              </a:rPr>
              <a:t>Tỉ</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lệ</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kiểu</a:t>
            </a:r>
            <a:r>
              <a:rPr lang="en-US" altLang="en-US" sz="2400" b="1" dirty="0">
                <a:solidFill>
                  <a:srgbClr val="000000"/>
                </a:solidFill>
                <a:latin typeface="Times New Roman" panose="02020603050405020304" pitchFamily="18" charset="0"/>
                <a:cs typeface="Times New Roman" panose="02020603050405020304" pitchFamily="18" charset="0"/>
              </a:rPr>
              <a:t> gen :</a:t>
            </a:r>
          </a:p>
        </p:txBody>
      </p:sp>
      <p:sp>
        <p:nvSpPr>
          <p:cNvPr id="15" name="Text Box 30"/>
          <p:cNvSpPr txBox="1">
            <a:spLocks noChangeArrowheads="1"/>
          </p:cNvSpPr>
          <p:nvPr/>
        </p:nvSpPr>
        <p:spPr bwMode="auto">
          <a:xfrm>
            <a:off x="4267200" y="3886200"/>
            <a:ext cx="1676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b="1" dirty="0">
                <a:solidFill>
                  <a:srgbClr val="000000"/>
                </a:solidFill>
                <a:latin typeface="Times New Roman" panose="02020603050405020304" pitchFamily="18" charset="0"/>
                <a:cs typeface="Times New Roman" panose="02020603050405020304" pitchFamily="18" charset="0"/>
              </a:rPr>
              <a:t>MM</a:t>
            </a:r>
            <a:endParaRPr lang="en-US" altLang="en-US" sz="2400" b="1" dirty="0">
              <a:solidFill>
                <a:srgbClr val="0000CC"/>
              </a:solidFill>
              <a:latin typeface="Times New Roman" panose="02020603050405020304" pitchFamily="18" charset="0"/>
              <a:cs typeface="Times New Roman" panose="02020603050405020304" pitchFamily="18" charset="0"/>
            </a:endParaRPr>
          </a:p>
        </p:txBody>
      </p:sp>
      <p:sp>
        <p:nvSpPr>
          <p:cNvPr id="16" name="Text Box 40"/>
          <p:cNvSpPr txBox="1">
            <a:spLocks noChangeArrowheads="1"/>
          </p:cNvSpPr>
          <p:nvPr/>
        </p:nvSpPr>
        <p:spPr bwMode="auto">
          <a:xfrm>
            <a:off x="1286668" y="4419600"/>
            <a:ext cx="237569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b="1" dirty="0" err="1">
                <a:solidFill>
                  <a:srgbClr val="000000"/>
                </a:solidFill>
                <a:latin typeface="Times New Roman" panose="02020603050405020304" pitchFamily="18" charset="0"/>
                <a:cs typeface="Times New Roman" panose="02020603050405020304" pitchFamily="18" charset="0"/>
              </a:rPr>
              <a:t>Tỉ</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lệ</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kiểu</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hình</a:t>
            </a:r>
            <a:r>
              <a:rPr lang="en-US" altLang="en-US" sz="2400" b="1" dirty="0">
                <a:solidFill>
                  <a:srgbClr val="000000"/>
                </a:solidFill>
                <a:latin typeface="Times New Roman" panose="02020603050405020304" pitchFamily="18" charset="0"/>
                <a:cs typeface="Times New Roman" panose="02020603050405020304" pitchFamily="18" charset="0"/>
              </a:rPr>
              <a:t> :</a:t>
            </a:r>
          </a:p>
        </p:txBody>
      </p:sp>
      <p:sp>
        <p:nvSpPr>
          <p:cNvPr id="17" name="Text Box 41"/>
          <p:cNvSpPr txBox="1">
            <a:spLocks noChangeArrowheads="1"/>
          </p:cNvSpPr>
          <p:nvPr/>
        </p:nvSpPr>
        <p:spPr bwMode="auto">
          <a:xfrm>
            <a:off x="3962399" y="4419600"/>
            <a:ext cx="380607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b="1" dirty="0">
                <a:solidFill>
                  <a:srgbClr val="000000"/>
                </a:solidFill>
                <a:latin typeface="Times New Roman" panose="02020603050405020304" pitchFamily="18" charset="0"/>
                <a:cs typeface="Times New Roman" panose="02020603050405020304" pitchFamily="18" charset="0"/>
              </a:rPr>
              <a:t>100% </a:t>
            </a:r>
            <a:r>
              <a:rPr lang="en-US" altLang="en-US" sz="2400" b="1" dirty="0" err="1">
                <a:solidFill>
                  <a:srgbClr val="000000"/>
                </a:solidFill>
                <a:latin typeface="Times New Roman" panose="02020603050405020304" pitchFamily="18" charset="0"/>
                <a:cs typeface="Times New Roman" panose="02020603050405020304" pitchFamily="18" charset="0"/>
              </a:rPr>
              <a:t>Bình</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thường</a:t>
            </a:r>
            <a:endParaRPr lang="en-US" altLang="en-US" sz="2400" b="1" dirty="0">
              <a:solidFill>
                <a:srgbClr val="000000"/>
              </a:solidFill>
              <a:latin typeface="Times New Roman" panose="02020603050405020304" pitchFamily="18" charset="0"/>
              <a:cs typeface="Times New Roman" panose="02020603050405020304" pitchFamily="18" charset="0"/>
            </a:endParaRPr>
          </a:p>
        </p:txBody>
      </p:sp>
      <p:sp>
        <p:nvSpPr>
          <p:cNvPr id="20" name="Rectangle 19"/>
          <p:cNvSpPr>
            <a:spLocks noChangeArrowheads="1"/>
          </p:cNvSpPr>
          <p:nvPr/>
        </p:nvSpPr>
        <p:spPr bwMode="auto">
          <a:xfrm>
            <a:off x="1008720" y="1578092"/>
            <a:ext cx="564712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pt-BR" altLang="en-US" sz="2800" b="1" dirty="0">
                <a:solidFill>
                  <a:srgbClr val="000000"/>
                </a:solidFill>
                <a:latin typeface="Times New Roman" panose="02020603050405020304" pitchFamily="18" charset="0"/>
                <a:cs typeface="Times New Roman" panose="02020603050405020304" pitchFamily="18" charset="0"/>
              </a:rPr>
              <a:t>P :      Bình thường  x   Bình thường</a:t>
            </a:r>
            <a:endParaRPr lang="en-US" altLang="en-US" sz="2800" b="1" dirty="0">
              <a:solidFill>
                <a:srgbClr val="000000"/>
              </a:solidFill>
              <a:latin typeface="Times New Roman" panose="02020603050405020304" pitchFamily="18" charset="0"/>
              <a:cs typeface="Times New Roman" panose="02020603050405020304" pitchFamily="18" charset="0"/>
            </a:endParaRPr>
          </a:p>
        </p:txBody>
      </p:sp>
      <p:sp>
        <p:nvSpPr>
          <p:cNvPr id="18" name="Rectangle 3"/>
          <p:cNvSpPr>
            <a:spLocks noChangeArrowheads="1"/>
          </p:cNvSpPr>
          <p:nvPr/>
        </p:nvSpPr>
        <p:spPr bwMode="auto">
          <a:xfrm>
            <a:off x="2956965" y="173272"/>
            <a:ext cx="36231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pt-BR" altLang="en-US" sz="2800" b="1" dirty="0">
                <a:solidFill>
                  <a:srgbClr val="000000"/>
                </a:solidFill>
                <a:latin typeface="Times New Roman" panose="02020603050405020304" pitchFamily="18" charset="0"/>
                <a:cs typeface="Times New Roman" panose="02020603050405020304" pitchFamily="18" charset="0"/>
              </a:rPr>
              <a:t>TH 1: P :  MM x  MM</a:t>
            </a:r>
            <a:endParaRPr lang="en-US" altLang="en-US" sz="2800" b="1" dirty="0">
              <a:solidFill>
                <a:srgbClr val="000000"/>
              </a:solidFill>
              <a:latin typeface="Times New Roman" panose="02020603050405020304" pitchFamily="18" charset="0"/>
              <a:cs typeface="Times New Roman" panose="02020603050405020304" pitchFamily="18" charset="0"/>
            </a:endParaRPr>
          </a:p>
        </p:txBody>
      </p:sp>
      <p:sp>
        <p:nvSpPr>
          <p:cNvPr id="21" name="Right Arrow 20"/>
          <p:cNvSpPr/>
          <p:nvPr/>
        </p:nvSpPr>
        <p:spPr>
          <a:xfrm>
            <a:off x="84931" y="5265155"/>
            <a:ext cx="1201737" cy="52387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US" altLang="en-US">
              <a:solidFill>
                <a:srgbClr val="FFFFFF"/>
              </a:solidFill>
            </a:endParaRPr>
          </a:p>
        </p:txBody>
      </p:sp>
      <p:sp>
        <p:nvSpPr>
          <p:cNvPr id="22" name="Text Box 41"/>
          <p:cNvSpPr txBox="1">
            <a:spLocks noChangeArrowheads="1"/>
          </p:cNvSpPr>
          <p:nvPr/>
        </p:nvSpPr>
        <p:spPr bwMode="auto">
          <a:xfrm>
            <a:off x="1759326" y="5111595"/>
            <a:ext cx="380607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b="1" dirty="0" err="1">
                <a:solidFill>
                  <a:srgbClr val="FF0000"/>
                </a:solidFill>
                <a:latin typeface="Times New Roman" panose="02020603050405020304" pitchFamily="18" charset="0"/>
                <a:cs typeface="Times New Roman" panose="02020603050405020304" pitchFamily="18" charset="0"/>
              </a:rPr>
              <a:t>Khả</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năng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mắc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bệnh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mù</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màu</a:t>
            </a:r>
            <a:r>
              <a:rPr lang="en-US" altLang="en-US" sz="2400" b="1" dirty="0">
                <a:solidFill>
                  <a:srgbClr val="FF0000"/>
                </a:solidFill>
                <a:latin typeface="Times New Roman" panose="02020603050405020304" pitchFamily="18" charset="0"/>
                <a:cs typeface="Times New Roman" panose="02020603050405020304" pitchFamily="18" charset="0"/>
              </a:rPr>
              <a:t> ở con </a:t>
            </a:r>
            <a:r>
              <a:rPr lang="en-US" altLang="en-US" sz="2400" b="1" dirty="0" err="1">
                <a:solidFill>
                  <a:srgbClr val="FF0000"/>
                </a:solidFill>
                <a:latin typeface="Times New Roman" panose="02020603050405020304" pitchFamily="18" charset="0"/>
                <a:cs typeface="Times New Roman" panose="02020603050405020304" pitchFamily="18" charset="0"/>
              </a:rPr>
              <a:t>là</a:t>
            </a:r>
            <a:r>
              <a:rPr lang="en-US" altLang="en-US" sz="2400" b="1" dirty="0">
                <a:solidFill>
                  <a:srgbClr val="FF0000"/>
                </a:solidFill>
                <a:latin typeface="Times New Roman" panose="02020603050405020304" pitchFamily="18" charset="0"/>
                <a:cs typeface="Times New Roman" panose="02020603050405020304" pitchFamily="18" charset="0"/>
              </a:rPr>
              <a:t> 0%</a:t>
            </a:r>
          </a:p>
        </p:txBody>
      </p:sp>
    </p:spTree>
    <p:extLst>
      <p:ext uri="{BB962C8B-B14F-4D97-AF65-F5344CB8AC3E}">
        <p14:creationId xmlns:p14="http://schemas.microsoft.com/office/powerpoint/2010/main" val="8972534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
          <p:cNvSpPr txBox="1">
            <a:spLocks noChangeArrowheads="1"/>
          </p:cNvSpPr>
          <p:nvPr/>
        </p:nvSpPr>
        <p:spPr bwMode="auto">
          <a:xfrm>
            <a:off x="1371600" y="2040543"/>
            <a:ext cx="68385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b="1" dirty="0">
                <a:solidFill>
                  <a:srgbClr val="FF0000"/>
                </a:solidFill>
                <a:latin typeface="Times New Roman" panose="02020603050405020304" pitchFamily="18" charset="0"/>
                <a:cs typeface="Times New Roman" panose="02020603050405020304" pitchFamily="18" charset="0"/>
              </a:rPr>
              <a:t>MM</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Mm</a:t>
            </a: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9" name="Text Box 15"/>
          <p:cNvSpPr txBox="1">
            <a:spLocks noChangeArrowheads="1"/>
          </p:cNvSpPr>
          <p:nvPr/>
        </p:nvSpPr>
        <p:spPr bwMode="auto">
          <a:xfrm>
            <a:off x="601216" y="2708920"/>
            <a:ext cx="8150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800" b="1" dirty="0">
                <a:solidFill>
                  <a:srgbClr val="FF0000"/>
                </a:solidFill>
                <a:latin typeface="Times New Roman" panose="02020603050405020304" pitchFamily="18" charset="0"/>
                <a:cs typeface="Times New Roman" panose="02020603050405020304" pitchFamily="18" charset="0"/>
              </a:rPr>
              <a:t>G</a:t>
            </a:r>
            <a:r>
              <a:rPr lang="en-US" altLang="en-US" sz="2800" b="1" baseline="-25000" dirty="0">
                <a:solidFill>
                  <a:srgbClr val="FF0000"/>
                </a:solidFill>
                <a:latin typeface="Times New Roman" panose="02020603050405020304" pitchFamily="18" charset="0"/>
                <a:cs typeface="Times New Roman" panose="02020603050405020304" pitchFamily="18" charset="0"/>
              </a:rPr>
              <a:t>P </a:t>
            </a:r>
            <a:r>
              <a:rPr lang="en-US" altLang="en-US" sz="2800" b="1" dirty="0">
                <a:solidFill>
                  <a:srgbClr val="FF0000"/>
                </a:solidFill>
                <a:latin typeface="Times New Roman" panose="02020603050405020304" pitchFamily="18" charset="0"/>
                <a:cs typeface="Times New Roman" panose="02020603050405020304" pitchFamily="18" charset="0"/>
              </a:rPr>
              <a:t>:</a:t>
            </a:r>
          </a:p>
        </p:txBody>
      </p:sp>
      <p:sp>
        <p:nvSpPr>
          <p:cNvPr id="10" name="Text Box 22"/>
          <p:cNvSpPr txBox="1">
            <a:spLocks noChangeArrowheads="1"/>
          </p:cNvSpPr>
          <p:nvPr/>
        </p:nvSpPr>
        <p:spPr bwMode="auto">
          <a:xfrm>
            <a:off x="2537865" y="2797328"/>
            <a:ext cx="838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000" b="1" dirty="0">
                <a:solidFill>
                  <a:srgbClr val="FF3300"/>
                </a:solidFill>
                <a:latin typeface="Times New Roman" panose="02020603050405020304" pitchFamily="18" charset="0"/>
                <a:cs typeface="Times New Roman" panose="02020603050405020304" pitchFamily="18" charset="0"/>
              </a:rPr>
              <a:t>M</a:t>
            </a:r>
          </a:p>
        </p:txBody>
      </p:sp>
      <p:sp>
        <p:nvSpPr>
          <p:cNvPr id="11" name="Text Box 22"/>
          <p:cNvSpPr txBox="1">
            <a:spLocks noChangeArrowheads="1"/>
          </p:cNvSpPr>
          <p:nvPr/>
        </p:nvSpPr>
        <p:spPr bwMode="auto">
          <a:xfrm>
            <a:off x="6007967" y="2708920"/>
            <a:ext cx="18638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000" b="1" dirty="0">
                <a:solidFill>
                  <a:srgbClr val="000099"/>
                </a:solidFill>
                <a:latin typeface="Times New Roman" panose="02020603050405020304" pitchFamily="18" charset="0"/>
                <a:cs typeface="Times New Roman" panose="02020603050405020304" pitchFamily="18" charset="0"/>
              </a:rPr>
              <a:t>½ M ,    ½  m</a:t>
            </a:r>
          </a:p>
        </p:txBody>
      </p:sp>
      <p:sp>
        <p:nvSpPr>
          <p:cNvPr id="12" name="Line 16"/>
          <p:cNvSpPr>
            <a:spLocks noChangeShapeType="1"/>
          </p:cNvSpPr>
          <p:nvPr/>
        </p:nvSpPr>
        <p:spPr bwMode="auto">
          <a:xfrm>
            <a:off x="4644008" y="2145845"/>
            <a:ext cx="0" cy="11261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endParaRPr lang="en-US">
              <a:solidFill>
                <a:srgbClr val="000000"/>
              </a:solidFill>
              <a:latin typeface="Arial" panose="020B0604020202020204" pitchFamily="34" charset="0"/>
              <a:cs typeface="Arial" panose="020B0604020202020204" pitchFamily="34" charset="0"/>
            </a:endParaRPr>
          </a:p>
        </p:txBody>
      </p:sp>
      <p:sp>
        <p:nvSpPr>
          <p:cNvPr id="13" name="Text Box 24"/>
          <p:cNvSpPr txBox="1">
            <a:spLocks noChangeArrowheads="1"/>
          </p:cNvSpPr>
          <p:nvPr/>
        </p:nvSpPr>
        <p:spPr bwMode="auto">
          <a:xfrm>
            <a:off x="685800" y="38100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b="1" dirty="0">
                <a:solidFill>
                  <a:srgbClr val="000000"/>
                </a:solidFill>
              </a:rPr>
              <a:t>F</a:t>
            </a:r>
            <a:r>
              <a:rPr lang="en-US" altLang="en-US" sz="2400" b="1" baseline="-25000" dirty="0">
                <a:solidFill>
                  <a:srgbClr val="000000"/>
                </a:solidFill>
              </a:rPr>
              <a:t>1</a:t>
            </a:r>
            <a:endParaRPr lang="en-US" altLang="en-US" sz="2400" b="1" dirty="0">
              <a:solidFill>
                <a:srgbClr val="000000"/>
              </a:solidFill>
            </a:endParaRPr>
          </a:p>
        </p:txBody>
      </p:sp>
      <p:sp>
        <p:nvSpPr>
          <p:cNvPr id="14" name="Text Box 39"/>
          <p:cNvSpPr txBox="1">
            <a:spLocks noChangeArrowheads="1"/>
          </p:cNvSpPr>
          <p:nvPr/>
        </p:nvSpPr>
        <p:spPr bwMode="auto">
          <a:xfrm>
            <a:off x="1904999" y="3886200"/>
            <a:ext cx="205739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b="1" dirty="0" err="1">
                <a:solidFill>
                  <a:srgbClr val="000000"/>
                </a:solidFill>
                <a:latin typeface="Times New Roman" panose="02020603050405020304" pitchFamily="18" charset="0"/>
                <a:cs typeface="Times New Roman" panose="02020603050405020304" pitchFamily="18" charset="0"/>
              </a:rPr>
              <a:t>Tỉ</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lệ</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kiểu</a:t>
            </a:r>
            <a:r>
              <a:rPr lang="en-US" altLang="en-US" sz="2400" b="1" dirty="0">
                <a:solidFill>
                  <a:srgbClr val="000000"/>
                </a:solidFill>
                <a:latin typeface="Times New Roman" panose="02020603050405020304" pitchFamily="18" charset="0"/>
                <a:cs typeface="Times New Roman" panose="02020603050405020304" pitchFamily="18" charset="0"/>
              </a:rPr>
              <a:t> gen :</a:t>
            </a:r>
          </a:p>
        </p:txBody>
      </p:sp>
      <p:sp>
        <p:nvSpPr>
          <p:cNvPr id="15" name="Text Box 30"/>
          <p:cNvSpPr txBox="1">
            <a:spLocks noChangeArrowheads="1"/>
          </p:cNvSpPr>
          <p:nvPr/>
        </p:nvSpPr>
        <p:spPr bwMode="auto">
          <a:xfrm>
            <a:off x="4267199" y="3886200"/>
            <a:ext cx="279459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b="1" dirty="0">
                <a:solidFill>
                  <a:srgbClr val="000000"/>
                </a:solidFill>
                <a:latin typeface="Times New Roman" panose="02020603050405020304" pitchFamily="18" charset="0"/>
                <a:cs typeface="Times New Roman" panose="02020603050405020304" pitchFamily="18" charset="0"/>
              </a:rPr>
              <a:t>½ MM, ½ Mm</a:t>
            </a:r>
            <a:endParaRPr lang="en-US" altLang="en-US" sz="2400" b="1" dirty="0">
              <a:solidFill>
                <a:srgbClr val="0000CC"/>
              </a:solidFill>
              <a:latin typeface="Times New Roman" panose="02020603050405020304" pitchFamily="18" charset="0"/>
              <a:cs typeface="Times New Roman" panose="02020603050405020304" pitchFamily="18" charset="0"/>
            </a:endParaRPr>
          </a:p>
        </p:txBody>
      </p:sp>
      <p:sp>
        <p:nvSpPr>
          <p:cNvPr id="16" name="Text Box 40"/>
          <p:cNvSpPr txBox="1">
            <a:spLocks noChangeArrowheads="1"/>
          </p:cNvSpPr>
          <p:nvPr/>
        </p:nvSpPr>
        <p:spPr bwMode="auto">
          <a:xfrm>
            <a:off x="1759326" y="4419600"/>
            <a:ext cx="23806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b="1" dirty="0" err="1">
                <a:solidFill>
                  <a:srgbClr val="000000"/>
                </a:solidFill>
                <a:latin typeface="Times New Roman" panose="02020603050405020304" pitchFamily="18" charset="0"/>
                <a:cs typeface="Times New Roman" panose="02020603050405020304" pitchFamily="18" charset="0"/>
              </a:rPr>
              <a:t>Tỉ</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lệ</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kiểu</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hình</a:t>
            </a:r>
            <a:r>
              <a:rPr lang="en-US" altLang="en-US" sz="2400" b="1" dirty="0">
                <a:solidFill>
                  <a:srgbClr val="000000"/>
                </a:solidFill>
                <a:latin typeface="Times New Roman" panose="02020603050405020304" pitchFamily="18" charset="0"/>
                <a:cs typeface="Times New Roman" panose="02020603050405020304" pitchFamily="18" charset="0"/>
              </a:rPr>
              <a:t> :</a:t>
            </a:r>
          </a:p>
        </p:txBody>
      </p:sp>
      <p:sp>
        <p:nvSpPr>
          <p:cNvPr id="17" name="Text Box 41"/>
          <p:cNvSpPr txBox="1">
            <a:spLocks noChangeArrowheads="1"/>
          </p:cNvSpPr>
          <p:nvPr/>
        </p:nvSpPr>
        <p:spPr bwMode="auto">
          <a:xfrm>
            <a:off x="3962399" y="4419600"/>
            <a:ext cx="380607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b="1" dirty="0">
                <a:solidFill>
                  <a:srgbClr val="000000"/>
                </a:solidFill>
                <a:latin typeface="Times New Roman" panose="02020603050405020304" pitchFamily="18" charset="0"/>
                <a:cs typeface="Times New Roman" panose="02020603050405020304" pitchFamily="18" charset="0"/>
              </a:rPr>
              <a:t>100% </a:t>
            </a:r>
            <a:r>
              <a:rPr lang="en-US" altLang="en-US" sz="2400" b="1" dirty="0" err="1">
                <a:solidFill>
                  <a:srgbClr val="000000"/>
                </a:solidFill>
                <a:latin typeface="Times New Roman" panose="02020603050405020304" pitchFamily="18" charset="0"/>
                <a:cs typeface="Times New Roman" panose="02020603050405020304" pitchFamily="18" charset="0"/>
              </a:rPr>
              <a:t>Bình</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thường</a:t>
            </a:r>
            <a:endParaRPr lang="en-US" altLang="en-US" sz="2400" b="1" dirty="0">
              <a:solidFill>
                <a:srgbClr val="000000"/>
              </a:solidFill>
              <a:latin typeface="Times New Roman" panose="02020603050405020304" pitchFamily="18" charset="0"/>
              <a:cs typeface="Times New Roman" panose="02020603050405020304" pitchFamily="18" charset="0"/>
            </a:endParaRPr>
          </a:p>
        </p:txBody>
      </p:sp>
      <p:sp>
        <p:nvSpPr>
          <p:cNvPr id="20" name="Rectangle 19"/>
          <p:cNvSpPr>
            <a:spLocks noChangeArrowheads="1"/>
          </p:cNvSpPr>
          <p:nvPr/>
        </p:nvSpPr>
        <p:spPr bwMode="auto">
          <a:xfrm>
            <a:off x="1414674" y="1655188"/>
            <a:ext cx="564712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pt-BR" altLang="en-US" sz="2800" b="1" dirty="0">
                <a:solidFill>
                  <a:srgbClr val="000000"/>
                </a:solidFill>
                <a:latin typeface="Times New Roman" panose="02020603050405020304" pitchFamily="18" charset="0"/>
                <a:cs typeface="Times New Roman" panose="02020603050405020304" pitchFamily="18" charset="0"/>
              </a:rPr>
              <a:t>P :      Bình thường  x   Bình thường</a:t>
            </a:r>
            <a:endParaRPr lang="en-US" altLang="en-US" sz="2800" b="1" dirty="0">
              <a:solidFill>
                <a:srgbClr val="000000"/>
              </a:solidFill>
              <a:latin typeface="Times New Roman" panose="02020603050405020304" pitchFamily="18" charset="0"/>
              <a:cs typeface="Times New Roman" panose="02020603050405020304" pitchFamily="18" charset="0"/>
            </a:endParaRPr>
          </a:p>
        </p:txBody>
      </p:sp>
      <p:sp>
        <p:nvSpPr>
          <p:cNvPr id="21" name="Right Arrow 20"/>
          <p:cNvSpPr/>
          <p:nvPr/>
        </p:nvSpPr>
        <p:spPr>
          <a:xfrm>
            <a:off x="84931" y="5265155"/>
            <a:ext cx="1201737" cy="52387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US" altLang="en-US">
              <a:solidFill>
                <a:srgbClr val="FFFFFF"/>
              </a:solidFill>
            </a:endParaRPr>
          </a:p>
        </p:txBody>
      </p:sp>
      <p:sp>
        <p:nvSpPr>
          <p:cNvPr id="22" name="Text Box 41"/>
          <p:cNvSpPr txBox="1">
            <a:spLocks noChangeArrowheads="1"/>
          </p:cNvSpPr>
          <p:nvPr/>
        </p:nvSpPr>
        <p:spPr bwMode="auto">
          <a:xfrm>
            <a:off x="1759326" y="5111595"/>
            <a:ext cx="380607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b="1" dirty="0" err="1">
                <a:solidFill>
                  <a:srgbClr val="FF0000"/>
                </a:solidFill>
                <a:latin typeface="Times New Roman" panose="02020603050405020304" pitchFamily="18" charset="0"/>
                <a:cs typeface="Times New Roman" panose="02020603050405020304" pitchFamily="18" charset="0"/>
              </a:rPr>
              <a:t>Khả</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năng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mắc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bệnh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mù</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màu</a:t>
            </a:r>
            <a:r>
              <a:rPr lang="en-US" altLang="en-US" sz="2400" b="1" dirty="0">
                <a:solidFill>
                  <a:srgbClr val="FF0000"/>
                </a:solidFill>
                <a:latin typeface="Times New Roman" panose="02020603050405020304" pitchFamily="18" charset="0"/>
                <a:cs typeface="Times New Roman" panose="02020603050405020304" pitchFamily="18" charset="0"/>
              </a:rPr>
              <a:t> ở con </a:t>
            </a:r>
            <a:r>
              <a:rPr lang="en-US" altLang="en-US" sz="2400" b="1" dirty="0" err="1">
                <a:solidFill>
                  <a:srgbClr val="FF0000"/>
                </a:solidFill>
                <a:latin typeface="Times New Roman" panose="02020603050405020304" pitchFamily="18" charset="0"/>
                <a:cs typeface="Times New Roman" panose="02020603050405020304" pitchFamily="18" charset="0"/>
              </a:rPr>
              <a:t>là</a:t>
            </a:r>
            <a:r>
              <a:rPr lang="en-US" altLang="en-US" sz="2400" b="1" dirty="0">
                <a:solidFill>
                  <a:srgbClr val="FF0000"/>
                </a:solidFill>
                <a:latin typeface="Times New Roman" panose="02020603050405020304" pitchFamily="18" charset="0"/>
                <a:cs typeface="Times New Roman" panose="02020603050405020304" pitchFamily="18" charset="0"/>
              </a:rPr>
              <a:t> 0%</a:t>
            </a:r>
          </a:p>
        </p:txBody>
      </p:sp>
      <p:sp>
        <p:nvSpPr>
          <p:cNvPr id="19" name="Rectangle 3"/>
          <p:cNvSpPr>
            <a:spLocks noChangeArrowheads="1"/>
          </p:cNvSpPr>
          <p:nvPr/>
        </p:nvSpPr>
        <p:spPr bwMode="auto">
          <a:xfrm>
            <a:off x="2705100" y="145705"/>
            <a:ext cx="35343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pt-BR" altLang="en-US" sz="2800" b="1" dirty="0">
                <a:solidFill>
                  <a:srgbClr val="000000"/>
                </a:solidFill>
                <a:latin typeface="Times New Roman" panose="02020603050405020304" pitchFamily="18" charset="0"/>
                <a:cs typeface="Times New Roman" panose="02020603050405020304" pitchFamily="18" charset="0"/>
              </a:rPr>
              <a:t>TH 2: P :  MM x  Mm</a:t>
            </a:r>
            <a:endParaRPr lang="en-US" altLang="en-US" sz="28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17090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
          <p:cNvSpPr txBox="1">
            <a:spLocks noChangeArrowheads="1"/>
          </p:cNvSpPr>
          <p:nvPr/>
        </p:nvSpPr>
        <p:spPr bwMode="auto">
          <a:xfrm>
            <a:off x="1371600" y="2040543"/>
            <a:ext cx="68385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b="1" dirty="0">
                <a:solidFill>
                  <a:srgbClr val="FF0000"/>
                </a:solidFill>
                <a:latin typeface="Times New Roman" panose="02020603050405020304" pitchFamily="18" charset="0"/>
                <a:cs typeface="Times New Roman" panose="02020603050405020304" pitchFamily="18" charset="0"/>
              </a:rPr>
              <a:t>Mm</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Mm</a:t>
            </a: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9" name="Text Box 15"/>
          <p:cNvSpPr txBox="1">
            <a:spLocks noChangeArrowheads="1"/>
          </p:cNvSpPr>
          <p:nvPr/>
        </p:nvSpPr>
        <p:spPr bwMode="auto">
          <a:xfrm>
            <a:off x="601216" y="2708920"/>
            <a:ext cx="8150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800" b="1" dirty="0">
                <a:solidFill>
                  <a:srgbClr val="FF0000"/>
                </a:solidFill>
                <a:latin typeface="Times New Roman" panose="02020603050405020304" pitchFamily="18" charset="0"/>
                <a:cs typeface="Times New Roman" panose="02020603050405020304" pitchFamily="18" charset="0"/>
              </a:rPr>
              <a:t>G</a:t>
            </a:r>
            <a:r>
              <a:rPr lang="en-US" altLang="en-US" sz="2800" b="1" baseline="-25000" dirty="0">
                <a:solidFill>
                  <a:srgbClr val="FF0000"/>
                </a:solidFill>
                <a:latin typeface="Times New Roman" panose="02020603050405020304" pitchFamily="18" charset="0"/>
                <a:cs typeface="Times New Roman" panose="02020603050405020304" pitchFamily="18" charset="0"/>
              </a:rPr>
              <a:t>P </a:t>
            </a:r>
            <a:r>
              <a:rPr lang="en-US" altLang="en-US" sz="2800" b="1" dirty="0">
                <a:solidFill>
                  <a:srgbClr val="FF0000"/>
                </a:solidFill>
                <a:latin typeface="Times New Roman" panose="02020603050405020304" pitchFamily="18" charset="0"/>
                <a:cs typeface="Times New Roman" panose="02020603050405020304" pitchFamily="18" charset="0"/>
              </a:rPr>
              <a:t>:</a:t>
            </a:r>
          </a:p>
        </p:txBody>
      </p:sp>
      <p:sp>
        <p:nvSpPr>
          <p:cNvPr id="10" name="Text Box 22"/>
          <p:cNvSpPr txBox="1">
            <a:spLocks noChangeArrowheads="1"/>
          </p:cNvSpPr>
          <p:nvPr/>
        </p:nvSpPr>
        <p:spPr bwMode="auto">
          <a:xfrm>
            <a:off x="2537865" y="2797328"/>
            <a:ext cx="142453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000" b="1" dirty="0">
                <a:solidFill>
                  <a:srgbClr val="FF3300"/>
                </a:solidFill>
                <a:latin typeface="Times New Roman" panose="02020603050405020304" pitchFamily="18" charset="0"/>
                <a:cs typeface="Times New Roman" panose="02020603050405020304" pitchFamily="18" charset="0"/>
              </a:rPr>
              <a:t>½ M, ½ m</a:t>
            </a:r>
          </a:p>
        </p:txBody>
      </p:sp>
      <p:sp>
        <p:nvSpPr>
          <p:cNvPr id="11" name="Text Box 22"/>
          <p:cNvSpPr txBox="1">
            <a:spLocks noChangeArrowheads="1"/>
          </p:cNvSpPr>
          <p:nvPr/>
        </p:nvSpPr>
        <p:spPr bwMode="auto">
          <a:xfrm>
            <a:off x="6007968" y="2708920"/>
            <a:ext cx="176050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000" b="1" dirty="0">
                <a:solidFill>
                  <a:srgbClr val="000099"/>
                </a:solidFill>
                <a:latin typeface="Times New Roman" panose="02020603050405020304" pitchFamily="18" charset="0"/>
                <a:cs typeface="Times New Roman" panose="02020603050405020304" pitchFamily="18" charset="0"/>
              </a:rPr>
              <a:t>½ M, ½  m</a:t>
            </a:r>
          </a:p>
        </p:txBody>
      </p:sp>
      <p:sp>
        <p:nvSpPr>
          <p:cNvPr id="12" name="Line 16"/>
          <p:cNvSpPr>
            <a:spLocks noChangeShapeType="1"/>
          </p:cNvSpPr>
          <p:nvPr/>
        </p:nvSpPr>
        <p:spPr bwMode="auto">
          <a:xfrm>
            <a:off x="4644008" y="2145845"/>
            <a:ext cx="0" cy="11261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endParaRPr lang="en-US">
              <a:solidFill>
                <a:srgbClr val="000000"/>
              </a:solidFill>
              <a:latin typeface="Arial" panose="020B0604020202020204" pitchFamily="34" charset="0"/>
              <a:cs typeface="Arial" panose="020B0604020202020204" pitchFamily="34" charset="0"/>
            </a:endParaRPr>
          </a:p>
        </p:txBody>
      </p:sp>
      <p:sp>
        <p:nvSpPr>
          <p:cNvPr id="13" name="Text Box 24"/>
          <p:cNvSpPr txBox="1">
            <a:spLocks noChangeArrowheads="1"/>
          </p:cNvSpPr>
          <p:nvPr/>
        </p:nvSpPr>
        <p:spPr bwMode="auto">
          <a:xfrm>
            <a:off x="685800" y="38100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b="1" dirty="0">
                <a:solidFill>
                  <a:srgbClr val="000000"/>
                </a:solidFill>
              </a:rPr>
              <a:t>F</a:t>
            </a:r>
            <a:r>
              <a:rPr lang="en-US" altLang="en-US" sz="2400" b="1" baseline="-25000" dirty="0">
                <a:solidFill>
                  <a:srgbClr val="000000"/>
                </a:solidFill>
              </a:rPr>
              <a:t>1</a:t>
            </a:r>
            <a:endParaRPr lang="en-US" altLang="en-US" sz="2400" b="1" dirty="0">
              <a:solidFill>
                <a:srgbClr val="000000"/>
              </a:solidFill>
            </a:endParaRPr>
          </a:p>
        </p:txBody>
      </p:sp>
      <p:sp>
        <p:nvSpPr>
          <p:cNvPr id="14" name="Text Box 39"/>
          <p:cNvSpPr txBox="1">
            <a:spLocks noChangeArrowheads="1"/>
          </p:cNvSpPr>
          <p:nvPr/>
        </p:nvSpPr>
        <p:spPr bwMode="auto">
          <a:xfrm>
            <a:off x="1414674" y="3886200"/>
            <a:ext cx="243724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b="1" dirty="0" err="1">
                <a:solidFill>
                  <a:srgbClr val="000000"/>
                </a:solidFill>
                <a:latin typeface="Times New Roman" panose="02020603050405020304" pitchFamily="18" charset="0"/>
                <a:cs typeface="Times New Roman" panose="02020603050405020304" pitchFamily="18" charset="0"/>
              </a:rPr>
              <a:t>Tỉ</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lệ</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kiểu</a:t>
            </a:r>
            <a:r>
              <a:rPr lang="en-US" altLang="en-US" sz="2400" b="1" dirty="0">
                <a:solidFill>
                  <a:srgbClr val="000000"/>
                </a:solidFill>
                <a:latin typeface="Times New Roman" panose="02020603050405020304" pitchFamily="18" charset="0"/>
                <a:cs typeface="Times New Roman" panose="02020603050405020304" pitchFamily="18" charset="0"/>
              </a:rPr>
              <a:t> gen :</a:t>
            </a:r>
          </a:p>
        </p:txBody>
      </p:sp>
      <p:sp>
        <p:nvSpPr>
          <p:cNvPr id="15" name="Text Box 30"/>
          <p:cNvSpPr txBox="1">
            <a:spLocks noChangeArrowheads="1"/>
          </p:cNvSpPr>
          <p:nvPr/>
        </p:nvSpPr>
        <p:spPr bwMode="auto">
          <a:xfrm>
            <a:off x="3839344" y="3886199"/>
            <a:ext cx="36891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b="1" dirty="0">
                <a:solidFill>
                  <a:srgbClr val="000000"/>
                </a:solidFill>
                <a:latin typeface="Times New Roman" panose="02020603050405020304" pitchFamily="18" charset="0"/>
                <a:cs typeface="Times New Roman" panose="02020603050405020304" pitchFamily="18" charset="0"/>
              </a:rPr>
              <a:t>¼ MM,   2/4  Mm,   ¼ mm</a:t>
            </a:r>
            <a:endParaRPr lang="en-US" altLang="en-US" sz="2400" b="1" dirty="0">
              <a:solidFill>
                <a:srgbClr val="0000CC"/>
              </a:solidFill>
              <a:latin typeface="Times New Roman" panose="02020603050405020304" pitchFamily="18" charset="0"/>
              <a:cs typeface="Times New Roman" panose="02020603050405020304" pitchFamily="18" charset="0"/>
            </a:endParaRPr>
          </a:p>
        </p:txBody>
      </p:sp>
      <p:sp>
        <p:nvSpPr>
          <p:cNvPr id="16" name="Text Box 40"/>
          <p:cNvSpPr txBox="1">
            <a:spLocks noChangeArrowheads="1"/>
          </p:cNvSpPr>
          <p:nvPr/>
        </p:nvSpPr>
        <p:spPr bwMode="auto">
          <a:xfrm>
            <a:off x="572522" y="4387514"/>
            <a:ext cx="237569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b="1" dirty="0" err="1">
                <a:solidFill>
                  <a:srgbClr val="000000"/>
                </a:solidFill>
                <a:latin typeface="Times New Roman" panose="02020603050405020304" pitchFamily="18" charset="0"/>
                <a:cs typeface="Times New Roman" panose="02020603050405020304" pitchFamily="18" charset="0"/>
              </a:rPr>
              <a:t>Tỉ</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lệ</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kiểu</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hình</a:t>
            </a:r>
            <a:r>
              <a:rPr lang="en-US" altLang="en-US" sz="2400" b="1" dirty="0">
                <a:solidFill>
                  <a:srgbClr val="000000"/>
                </a:solidFill>
                <a:latin typeface="Times New Roman" panose="02020603050405020304" pitchFamily="18" charset="0"/>
                <a:cs typeface="Times New Roman" panose="02020603050405020304" pitchFamily="18" charset="0"/>
              </a:rPr>
              <a:t> :</a:t>
            </a:r>
          </a:p>
        </p:txBody>
      </p:sp>
      <p:sp>
        <p:nvSpPr>
          <p:cNvPr id="17" name="Text Box 41"/>
          <p:cNvSpPr txBox="1">
            <a:spLocks noChangeArrowheads="1"/>
          </p:cNvSpPr>
          <p:nvPr/>
        </p:nvSpPr>
        <p:spPr bwMode="auto">
          <a:xfrm>
            <a:off x="2782566" y="4394335"/>
            <a:ext cx="645080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b="1" dirty="0">
                <a:solidFill>
                  <a:srgbClr val="000000"/>
                </a:solidFill>
                <a:latin typeface="Times New Roman" panose="02020603050405020304" pitchFamily="18" charset="0"/>
                <a:cs typeface="Times New Roman" panose="02020603050405020304" pitchFamily="18" charset="0"/>
              </a:rPr>
              <a:t>¾ (75%) </a:t>
            </a:r>
            <a:r>
              <a:rPr lang="en-US" altLang="en-US" sz="2400" b="1" dirty="0" err="1">
                <a:solidFill>
                  <a:srgbClr val="000000"/>
                </a:solidFill>
                <a:latin typeface="Times New Roman" panose="02020603050405020304" pitchFamily="18" charset="0"/>
                <a:cs typeface="Times New Roman" panose="02020603050405020304" pitchFamily="18" charset="0"/>
              </a:rPr>
              <a:t>Bình</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thường</a:t>
            </a:r>
            <a:r>
              <a:rPr lang="en-US" altLang="en-US" sz="2400" b="1" dirty="0">
                <a:solidFill>
                  <a:srgbClr val="000000"/>
                </a:solidFill>
                <a:latin typeface="Times New Roman" panose="02020603050405020304" pitchFamily="18" charset="0"/>
                <a:cs typeface="Times New Roman" panose="02020603050405020304" pitchFamily="18" charset="0"/>
              </a:rPr>
              <a:t> : ¼ (25 %) </a:t>
            </a:r>
            <a:r>
              <a:rPr lang="en-US" altLang="en-US" sz="2400" b="1" dirty="0" err="1">
                <a:solidFill>
                  <a:srgbClr val="000000"/>
                </a:solidFill>
                <a:latin typeface="Times New Roman" panose="02020603050405020304" pitchFamily="18" charset="0"/>
                <a:cs typeface="Times New Roman" panose="02020603050405020304" pitchFamily="18" charset="0"/>
              </a:rPr>
              <a:t>bệnh</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mù</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màu</a:t>
            </a:r>
            <a:endParaRPr lang="en-US" altLang="en-US" sz="2400" b="1" dirty="0">
              <a:solidFill>
                <a:srgbClr val="000000"/>
              </a:solidFill>
              <a:latin typeface="Times New Roman" panose="02020603050405020304" pitchFamily="18" charset="0"/>
              <a:cs typeface="Times New Roman" panose="02020603050405020304" pitchFamily="18" charset="0"/>
            </a:endParaRPr>
          </a:p>
        </p:txBody>
      </p:sp>
      <p:sp>
        <p:nvSpPr>
          <p:cNvPr id="20" name="Rectangle 19"/>
          <p:cNvSpPr>
            <a:spLocks noChangeArrowheads="1"/>
          </p:cNvSpPr>
          <p:nvPr/>
        </p:nvSpPr>
        <p:spPr bwMode="auto">
          <a:xfrm>
            <a:off x="1414674" y="1655188"/>
            <a:ext cx="564712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pt-BR" altLang="en-US" sz="2800" b="1" dirty="0">
                <a:solidFill>
                  <a:srgbClr val="000000"/>
                </a:solidFill>
                <a:latin typeface="Times New Roman" panose="02020603050405020304" pitchFamily="18" charset="0"/>
                <a:cs typeface="Times New Roman" panose="02020603050405020304" pitchFamily="18" charset="0"/>
              </a:rPr>
              <a:t>P :      Bình thường  x   Bình thường</a:t>
            </a:r>
            <a:endParaRPr lang="en-US" altLang="en-US" sz="2800" b="1" dirty="0">
              <a:solidFill>
                <a:srgbClr val="000000"/>
              </a:solidFill>
              <a:latin typeface="Times New Roman" panose="02020603050405020304" pitchFamily="18" charset="0"/>
              <a:cs typeface="Times New Roman" panose="02020603050405020304" pitchFamily="18" charset="0"/>
            </a:endParaRPr>
          </a:p>
        </p:txBody>
      </p:sp>
      <p:sp>
        <p:nvSpPr>
          <p:cNvPr id="21" name="Right Arrow 20"/>
          <p:cNvSpPr/>
          <p:nvPr/>
        </p:nvSpPr>
        <p:spPr>
          <a:xfrm>
            <a:off x="117760" y="5544850"/>
            <a:ext cx="1201737" cy="52387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US" altLang="en-US">
              <a:solidFill>
                <a:srgbClr val="FFFFFF"/>
              </a:solidFill>
            </a:endParaRPr>
          </a:p>
        </p:txBody>
      </p:sp>
      <p:sp>
        <p:nvSpPr>
          <p:cNvPr id="22" name="Text Box 41"/>
          <p:cNvSpPr txBox="1">
            <a:spLocks noChangeArrowheads="1"/>
          </p:cNvSpPr>
          <p:nvPr/>
        </p:nvSpPr>
        <p:spPr bwMode="auto">
          <a:xfrm>
            <a:off x="1565462" y="5501022"/>
            <a:ext cx="645080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b="1" dirty="0" err="1">
                <a:solidFill>
                  <a:srgbClr val="FF0000"/>
                </a:solidFill>
                <a:latin typeface="Times New Roman" panose="02020603050405020304" pitchFamily="18" charset="0"/>
                <a:cs typeface="Times New Roman" panose="02020603050405020304" pitchFamily="18" charset="0"/>
              </a:rPr>
              <a:t>Bố</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mẹ</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bình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thường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vẫn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có</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khả</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năng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sinh</a:t>
            </a:r>
            <a:r>
              <a:rPr lang="en-US" altLang="en-US" sz="2400" b="1" dirty="0">
                <a:solidFill>
                  <a:srgbClr val="FF0000"/>
                </a:solidFill>
                <a:latin typeface="Times New Roman" panose="02020603050405020304" pitchFamily="18" charset="0"/>
                <a:cs typeface="Times New Roman" panose="02020603050405020304" pitchFamily="18" charset="0"/>
              </a:rPr>
              <a:t> con </a:t>
            </a:r>
            <a:r>
              <a:rPr lang="en-US" altLang="en-US" sz="2400" b="1" dirty="0" err="1">
                <a:solidFill>
                  <a:srgbClr val="FF0000"/>
                </a:solidFill>
                <a:latin typeface="Times New Roman" panose="02020603050405020304" pitchFamily="18" charset="0"/>
                <a:cs typeface="Times New Roman" panose="02020603050405020304" pitchFamily="18" charset="0"/>
              </a:rPr>
              <a:t>mắc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bệnh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mù</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màu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tỉ</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lệ</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là</a:t>
            </a:r>
            <a:r>
              <a:rPr lang="en-US" altLang="en-US" sz="2400" b="1" dirty="0">
                <a:solidFill>
                  <a:srgbClr val="FF0000"/>
                </a:solidFill>
                <a:latin typeface="Times New Roman" panose="02020603050405020304" pitchFamily="18" charset="0"/>
                <a:cs typeface="Times New Roman" panose="02020603050405020304" pitchFamily="18" charset="0"/>
              </a:rPr>
              <a:t> 25% = 1/4</a:t>
            </a:r>
          </a:p>
        </p:txBody>
      </p:sp>
      <p:sp>
        <p:nvSpPr>
          <p:cNvPr id="19" name="Rectangle 3"/>
          <p:cNvSpPr>
            <a:spLocks noChangeArrowheads="1"/>
          </p:cNvSpPr>
          <p:nvPr/>
        </p:nvSpPr>
        <p:spPr bwMode="auto">
          <a:xfrm>
            <a:off x="3203848" y="9586"/>
            <a:ext cx="34958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pt-BR" altLang="en-US" sz="2800" b="1" dirty="0">
                <a:solidFill>
                  <a:srgbClr val="000000"/>
                </a:solidFill>
                <a:latin typeface="Times New Roman" panose="02020603050405020304" pitchFamily="18" charset="0"/>
                <a:cs typeface="Times New Roman" panose="02020603050405020304" pitchFamily="18" charset="0"/>
              </a:rPr>
              <a:t>TH 3: P :  Mm x  Mm</a:t>
            </a:r>
            <a:endParaRPr lang="en-US" altLang="en-US" sz="28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532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475706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1285875"/>
            <a:ext cx="5715000" cy="4286250"/>
          </a:xfrm>
          <a:prstGeom prst="rect">
            <a:avLst/>
          </a:prstGeom>
        </p:spPr>
      </p:pic>
      <p:sp>
        <p:nvSpPr>
          <p:cNvPr id="12" name="Snip Diagonal Corner Rectangle 11"/>
          <p:cNvSpPr/>
          <p:nvPr/>
        </p:nvSpPr>
        <p:spPr>
          <a:xfrm>
            <a:off x="467544" y="1703953"/>
            <a:ext cx="8352927"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spcBef>
                <a:spcPts val="0"/>
              </a:spcBef>
              <a:spcAft>
                <a:spcPts val="0"/>
              </a:spcAft>
              <a:defRPr/>
            </a:pPr>
            <a:r>
              <a:rPr lang="vi-VN" sz="3200" b="1" dirty="0">
                <a:solidFill>
                  <a:schemeClr val="tx1"/>
                </a:solidFill>
                <a:latin typeface="Times New Roman" panose="02020603050405020304" pitchFamily="18" charset="0"/>
                <a:cs typeface="Times New Roman" panose="02020603050405020304" pitchFamily="18" charset="0"/>
              </a:rPr>
              <a:t>Câu 2. Men</a:t>
            </a:r>
            <a:r>
              <a:rPr lang="en-US" sz="3200" b="1" dirty="0">
                <a:solidFill>
                  <a:schemeClr val="tx1"/>
                </a:solidFill>
                <a:latin typeface="Times New Roman" panose="02020603050405020304" pitchFamily="18" charset="0"/>
                <a:cs typeface="Times New Roman" panose="02020603050405020304" pitchFamily="18" charset="0"/>
              </a:rPr>
              <a:t>d</a:t>
            </a:r>
            <a:r>
              <a:rPr lang="vi-VN" sz="3200" b="1" dirty="0">
                <a:solidFill>
                  <a:schemeClr val="tx1"/>
                </a:solidFill>
                <a:latin typeface="Times New Roman" panose="02020603050405020304" pitchFamily="18" charset="0"/>
                <a:cs typeface="Times New Roman" panose="02020603050405020304" pitchFamily="18" charset="0"/>
              </a:rPr>
              <a:t>el sinh  năm </a:t>
            </a:r>
            <a:r>
              <a:rPr lang="en-US" sz="3200" b="1" dirty="0" err="1">
                <a:solidFill>
                  <a:schemeClr val="tx1"/>
                </a:solidFill>
                <a:latin typeface="Times New Roman" panose="02020603050405020304" pitchFamily="18" charset="0"/>
                <a:cs typeface="Times New Roman" panose="02020603050405020304" pitchFamily="18" charset="0"/>
              </a:rPr>
              <a:t>nào</a:t>
            </a:r>
            <a:r>
              <a:rPr lang="vi-VN" sz="3200" b="1" dirty="0">
                <a:solidFill>
                  <a:schemeClr val="tx1"/>
                </a:solidFill>
                <a:latin typeface="Times New Roman" panose="02020603050405020304" pitchFamily="18" charset="0"/>
                <a:cs typeface="Times New Roman" panose="02020603050405020304" pitchFamily="18" charset="0"/>
              </a:rPr>
              <a:t> và mất năm nào? Quê hương của ông ở đâu? </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1547662" y="3924271"/>
            <a:ext cx="6192689" cy="184588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vi-VN" sz="3200" b="1" dirty="0">
                <a:solidFill>
                  <a:schemeClr val="tx1"/>
                </a:solidFill>
                <a:latin typeface="Times New Roman" panose="02020603050405020304" pitchFamily="18" charset="0"/>
                <a:cs typeface="Times New Roman" panose="02020603050405020304" pitchFamily="18" charset="0"/>
              </a:rPr>
              <a:t>1822-1884</a:t>
            </a:r>
          </a:p>
          <a:p>
            <a:pPr algn="ctr" fontAlgn="auto">
              <a:spcBef>
                <a:spcPts val="0"/>
              </a:spcBef>
              <a:spcAft>
                <a:spcPts val="0"/>
              </a:spcAft>
            </a:pPr>
            <a:r>
              <a:rPr lang="vi-VN" sz="3200" b="1" dirty="0">
                <a:solidFill>
                  <a:schemeClr val="tx1"/>
                </a:solidFill>
                <a:latin typeface="Times New Roman" panose="02020603050405020304" pitchFamily="18" charset="0"/>
                <a:cs typeface="Times New Roman" panose="02020603050405020304" pitchFamily="18" charset="0"/>
              </a:rPr>
              <a:t>Ông sinh ra tại Vương quốc Áo, nay thuộc cộng hòa Séc</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3156134" y="3117377"/>
            <a:ext cx="2831737" cy="623248"/>
          </a:xfrm>
          <a:prstGeom prst="rect">
            <a:avLst/>
          </a:prstGeom>
          <a:noFill/>
        </p:spPr>
        <p:txBody>
          <a:bodyPr wrap="none" lIns="68580" tIns="34290" rIns="68580" bIns="34290">
            <a:spAutoFit/>
          </a:bodyPr>
          <a:lstStyle/>
          <a:p>
            <a:pPr algn="ctr" fontAlgn="auto">
              <a:spcBef>
                <a:spcPts val="0"/>
              </a:spcBef>
              <a:spcAft>
                <a:spcPts val="0"/>
              </a:spcAft>
              <a:defRPr/>
            </a:pPr>
            <a:r>
              <a:rPr lang="vi-VN" sz="3600" b="1" dirty="0">
                <a:solidFill>
                  <a:srgbClr val="FF0000"/>
                </a:solidFill>
                <a:latin typeface="Calibri" panose="020F0502020204030204"/>
                <a:cs typeface="+mn-cs"/>
              </a:rPr>
              <a:t>Một chiếc kẹo</a:t>
            </a:r>
            <a:endParaRPr lang="en-US" sz="3600" b="1" dirty="0">
              <a:solidFill>
                <a:srgbClr val="FF0000"/>
              </a:solidFill>
              <a:latin typeface="Calibri" panose="020F0502020204030204"/>
              <a:cs typeface="+mn-cs"/>
            </a:endParaRPr>
          </a:p>
        </p:txBody>
      </p:sp>
    </p:spTree>
    <p:extLst>
      <p:ext uri="{BB962C8B-B14F-4D97-AF65-F5344CB8AC3E}">
        <p14:creationId xmlns:p14="http://schemas.microsoft.com/office/powerpoint/2010/main" val="196896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475706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1285875"/>
            <a:ext cx="5715000" cy="4286250"/>
          </a:xfrm>
          <a:prstGeom prst="rect">
            <a:avLst/>
          </a:prstGeom>
        </p:spPr>
      </p:pic>
      <p:sp>
        <p:nvSpPr>
          <p:cNvPr id="12" name="Snip Diagonal Corner Rectangle 11"/>
          <p:cNvSpPr/>
          <p:nvPr/>
        </p:nvSpPr>
        <p:spPr>
          <a:xfrm>
            <a:off x="1120165" y="1703953"/>
            <a:ext cx="7031864"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vi-VN" sz="3200" b="1" dirty="0">
                <a:solidFill>
                  <a:schemeClr val="tx1"/>
                </a:solidFill>
                <a:latin typeface="Times New Roman" panose="02020603050405020304" pitchFamily="18" charset="0"/>
                <a:cs typeface="Times New Roman" panose="02020603050405020304" pitchFamily="18" charset="0"/>
              </a:rPr>
              <a:t>Câu 3. Đối tượng nghiên cứu trong các thí nghiệm của Men</a:t>
            </a:r>
            <a:r>
              <a:rPr lang="en-US" sz="3200" b="1" dirty="0">
                <a:solidFill>
                  <a:schemeClr val="tx1"/>
                </a:solidFill>
                <a:latin typeface="Times New Roman" panose="02020603050405020304" pitchFamily="18" charset="0"/>
                <a:cs typeface="Times New Roman" panose="02020603050405020304" pitchFamily="18" charset="0"/>
              </a:rPr>
              <a:t>d</a:t>
            </a:r>
            <a:r>
              <a:rPr lang="vi-VN" sz="3200" b="1" dirty="0">
                <a:solidFill>
                  <a:schemeClr val="tx1"/>
                </a:solidFill>
                <a:latin typeface="Times New Roman" panose="02020603050405020304" pitchFamily="18" charset="0"/>
                <a:cs typeface="Times New Roman" panose="02020603050405020304" pitchFamily="18" charset="0"/>
              </a:rPr>
              <a:t>el là gì?</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52867" y="373330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vi-VN" sz="3200" b="1" dirty="0">
                <a:solidFill>
                  <a:schemeClr val="tx1"/>
                </a:solidFill>
              </a:rPr>
              <a:t>Cây đậu hà lan</a:t>
            </a:r>
            <a:endParaRPr lang="en-US" sz="3200" b="1" dirty="0">
              <a:solidFill>
                <a:schemeClr val="tx1"/>
              </a:solidFill>
            </a:endParaRPr>
          </a:p>
        </p:txBody>
      </p:sp>
      <p:sp>
        <p:nvSpPr>
          <p:cNvPr id="15" name="Rectangle 14"/>
          <p:cNvSpPr/>
          <p:nvPr/>
        </p:nvSpPr>
        <p:spPr>
          <a:xfrm>
            <a:off x="2652342" y="3117377"/>
            <a:ext cx="3839321" cy="623248"/>
          </a:xfrm>
          <a:prstGeom prst="rect">
            <a:avLst/>
          </a:prstGeom>
          <a:noFill/>
        </p:spPr>
        <p:txBody>
          <a:bodyPr wrap="none" lIns="68580" tIns="34290" rIns="68580" bIns="34290">
            <a:spAutoFit/>
          </a:bodyPr>
          <a:lstStyle/>
          <a:p>
            <a:pPr algn="ctr" fontAlgn="auto">
              <a:spcBef>
                <a:spcPts val="0"/>
              </a:spcBef>
              <a:spcAft>
                <a:spcPts val="0"/>
              </a:spcAft>
              <a:defRPr/>
            </a:pPr>
            <a:r>
              <a:rPr lang="vi-VN" sz="3600" b="1" dirty="0">
                <a:solidFill>
                  <a:srgbClr val="FF0000"/>
                </a:solidFill>
                <a:latin typeface="Calibri" panose="020F0502020204030204"/>
                <a:cs typeface="+mn-cs"/>
              </a:rPr>
              <a:t>Một tràng pháo tay</a:t>
            </a:r>
            <a:endParaRPr lang="en-US" sz="3600" b="1" dirty="0">
              <a:solidFill>
                <a:srgbClr val="FF0000"/>
              </a:solidFill>
              <a:latin typeface="Calibri" panose="020F0502020204030204"/>
              <a:cs typeface="+mn-cs"/>
            </a:endParaRPr>
          </a:p>
        </p:txBody>
      </p:sp>
    </p:spTree>
    <p:extLst>
      <p:ext uri="{BB962C8B-B14F-4D97-AF65-F5344CB8AC3E}">
        <p14:creationId xmlns:p14="http://schemas.microsoft.com/office/powerpoint/2010/main" val="101246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theme/theme1.xml><?xml version="1.0" encoding="utf-8"?>
<a:theme xmlns:a="http://schemas.openxmlformats.org/drawingml/2006/main" name="1_Default Design">
  <a:themeElements>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7">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8">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9">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0">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157257081</TotalTime>
  <Pages>0</Pages>
  <Words>5012</Words>
  <Characters>0</Characters>
  <Application>Microsoft Office PowerPoint</Application>
  <DocSecurity>0</DocSecurity>
  <PresentationFormat>On-screen Show (4:3)</PresentationFormat>
  <Lines>0</Lines>
  <Paragraphs>581</Paragraphs>
  <Slides>73</Slides>
  <Notes>2</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73</vt:i4>
      </vt:variant>
    </vt:vector>
  </HeadingPairs>
  <TitlesOfParts>
    <vt:vector size="80" baseType="lpstr">
      <vt:lpstr>Arial</vt:lpstr>
      <vt:lpstr>Arial</vt:lpstr>
      <vt:lpstr>Calibri</vt:lpstr>
      <vt:lpstr>Calibri Light</vt:lpstr>
      <vt:lpstr>Times New Roman</vt:lpstr>
      <vt:lpstr>1_Default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Thí nghiệm lai hai cặp tính trạng của Mendel </vt:lpstr>
      <vt:lpstr>PowerPoint Presentation</vt:lpstr>
      <vt:lpstr>PowerPoint Presentation</vt:lpstr>
      <vt:lpstr>b. Giải thích kết quả thí nghiệm</vt:lpstr>
      <vt:lpstr>PowerPoint Presentation</vt:lpstr>
      <vt:lpstr>* Sơ đồ lai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Giải</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  LAI MỘT CẶP TÍNH TRẠNG</dc:title>
  <dc:creator>Toshiba</dc:creator>
  <cp:lastModifiedBy>Administrator</cp:lastModifiedBy>
  <cp:revision>219</cp:revision>
  <cp:lastPrinted>1899-12-30T00:00:00Z</cp:lastPrinted>
  <dcterms:created xsi:type="dcterms:W3CDTF">2016-08-09T18:46:40Z</dcterms:created>
  <dcterms:modified xsi:type="dcterms:W3CDTF">2024-10-16T14:22:35Z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1033-8.1.0.3036</vt:lpwstr>
  </property>
</Properties>
</file>