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0" r:id="rId2"/>
    <p:sldMasterId id="2147483713" r:id="rId3"/>
    <p:sldMasterId id="2147483726" r:id="rId4"/>
    <p:sldMasterId id="2147483752" r:id="rId5"/>
    <p:sldMasterId id="2147483764" r:id="rId6"/>
  </p:sldMasterIdLst>
  <p:notesMasterIdLst>
    <p:notesMasterId r:id="rId46"/>
  </p:notesMasterIdLst>
  <p:sldIdLst>
    <p:sldId id="337" r:id="rId7"/>
    <p:sldId id="339" r:id="rId8"/>
    <p:sldId id="340" r:id="rId9"/>
    <p:sldId id="343" r:id="rId10"/>
    <p:sldId id="261" r:id="rId11"/>
    <p:sldId id="317" r:id="rId12"/>
    <p:sldId id="319" r:id="rId13"/>
    <p:sldId id="351" r:id="rId14"/>
    <p:sldId id="347" r:id="rId15"/>
    <p:sldId id="346" r:id="rId16"/>
    <p:sldId id="353" r:id="rId17"/>
    <p:sldId id="328" r:id="rId18"/>
    <p:sldId id="398" r:id="rId19"/>
    <p:sldId id="354" r:id="rId20"/>
    <p:sldId id="374" r:id="rId21"/>
    <p:sldId id="329" r:id="rId22"/>
    <p:sldId id="356" r:id="rId23"/>
    <p:sldId id="274" r:id="rId24"/>
    <p:sldId id="330" r:id="rId25"/>
    <p:sldId id="359" r:id="rId26"/>
    <p:sldId id="309" r:id="rId27"/>
    <p:sldId id="399" r:id="rId28"/>
    <p:sldId id="400" r:id="rId29"/>
    <p:sldId id="332" r:id="rId30"/>
    <p:sldId id="375" r:id="rId31"/>
    <p:sldId id="360" r:id="rId32"/>
    <p:sldId id="376" r:id="rId33"/>
    <p:sldId id="397" r:id="rId34"/>
    <p:sldId id="373" r:id="rId35"/>
    <p:sldId id="361" r:id="rId36"/>
    <p:sldId id="363" r:id="rId37"/>
    <p:sldId id="364" r:id="rId38"/>
    <p:sldId id="365" r:id="rId39"/>
    <p:sldId id="366" r:id="rId40"/>
    <p:sldId id="367" r:id="rId41"/>
    <p:sldId id="368" r:id="rId42"/>
    <p:sldId id="369" r:id="rId43"/>
    <p:sldId id="370" r:id="rId44"/>
    <p:sldId id="371" r:id="rId45"/>
  </p:sldIdLst>
  <p:sldSz cx="9144000" cy="6858000" type="screen4x3"/>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37"/>
            <p14:sldId id="339"/>
            <p14:sldId id="340"/>
            <p14:sldId id="343"/>
            <p14:sldId id="261"/>
            <p14:sldId id="317"/>
            <p14:sldId id="319"/>
            <p14:sldId id="351"/>
            <p14:sldId id="347"/>
            <p14:sldId id="346"/>
            <p14:sldId id="353"/>
            <p14:sldId id="328"/>
            <p14:sldId id="398"/>
            <p14:sldId id="354"/>
            <p14:sldId id="374"/>
            <p14:sldId id="329"/>
            <p14:sldId id="356"/>
            <p14:sldId id="274"/>
            <p14:sldId id="330"/>
            <p14:sldId id="359"/>
            <p14:sldId id="309"/>
            <p14:sldId id="399"/>
            <p14:sldId id="400"/>
            <p14:sldId id="332"/>
            <p14:sldId id="375"/>
            <p14:sldId id="360"/>
            <p14:sldId id="376"/>
            <p14:sldId id="397"/>
            <p14:sldId id="373"/>
            <p14:sldId id="361"/>
            <p14:sldId id="363"/>
            <p14:sldId id="364"/>
            <p14:sldId id="365"/>
            <p14:sldId id="366"/>
            <p14:sldId id="367"/>
            <p14:sldId id="368"/>
            <p14:sldId id="369"/>
            <p14:sldId id="370"/>
            <p14:sldId id="371"/>
          </p14:sldIdLst>
        </p14:section>
        <p14:section name="Untitled Section" id="{493620FA-9B75-4C68-87DF-23964D95FFF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24" autoAdjust="0"/>
  </p:normalViewPr>
  <p:slideViewPr>
    <p:cSldViewPr>
      <p:cViewPr varScale="1">
        <p:scale>
          <a:sx n="64" d="100"/>
          <a:sy n="64" d="100"/>
        </p:scale>
        <p:origin x="1500" y="72"/>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1/14/2025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602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278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6544584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8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1611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187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029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032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793854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0351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3974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965874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0921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43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3680925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2922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05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6220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7681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010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624036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47743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4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25617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616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3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0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45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29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2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4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3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68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01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652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56"/>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36"/>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1"/>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1"/>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2"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2" y="2368551"/>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8" name="页脚占位符 7"/>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4"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8"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2"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26"/>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2025/1/14</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pPr/>
              <a:t>1/14/2025</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4570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1/14/2025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63449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52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8" y="659479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2908936" y="2419351"/>
            <a:ext cx="3547586" cy="2585323"/>
          </a:xfrm>
          <a:prstGeom prst="rect">
            <a:avLst/>
          </a:prstGeom>
          <a:noFill/>
        </p:spPr>
        <p:txBody>
          <a:bodyPr wrap="square"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7.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0.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7.png"/><Relationship Id="rId5" Type="http://schemas.microsoft.com/office/2007/relationships/media" Target="../media/media3.mp3"/><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0" name="Text Box 16"/>
          <p:cNvSpPr txBox="1">
            <a:spLocks noChangeArrowheads="1"/>
          </p:cNvSpPr>
          <p:nvPr/>
        </p:nvSpPr>
        <p:spPr bwMode="auto">
          <a:xfrm>
            <a:off x="1143000" y="381004"/>
            <a:ext cx="7543800" cy="954107"/>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0000CC"/>
                </a:solidFill>
                <a:latin typeface="Times New Roman" pitchFamily="18" charset="0"/>
                <a:cs typeface="Times New Roman" pitchFamily="18" charset="0"/>
              </a:rPr>
              <a:t>Kể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quần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sinh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vật</a:t>
            </a:r>
            <a:r>
              <a:rPr lang="en-US" sz="2800" b="1" dirty="0">
                <a:solidFill>
                  <a:srgbClr val="0000CC"/>
                </a:solidFill>
                <a:latin typeface="Times New Roman" pitchFamily="18" charset="0"/>
                <a:cs typeface="Times New Roman" pitchFamily="18" charset="0"/>
              </a:rPr>
              <a:t> ( </a:t>
            </a:r>
            <a:r>
              <a:rPr lang="en-US" sz="2800" b="1" dirty="0" err="1">
                <a:solidFill>
                  <a:srgbClr val="0000CC"/>
                </a:solidFill>
                <a:latin typeface="Times New Roman" pitchFamily="18" charset="0"/>
                <a:cs typeface="Times New Roman" pitchFamily="18" charset="0"/>
              </a:rPr>
              <a:t>có</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có</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có</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trong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một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đầm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lầy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trên</a:t>
            </a:r>
            <a:r>
              <a:rPr lang="en-US" sz="28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2" cstate="print"/>
          <a:srcRect/>
          <a:stretch>
            <a:fillRect/>
          </a:stretch>
        </p:blipFill>
        <p:spPr bwMode="auto">
          <a:xfrm>
            <a:off x="0" y="304800"/>
            <a:ext cx="1295400" cy="1066800"/>
          </a:xfrm>
          <a:prstGeom prst="rect">
            <a:avLst/>
          </a:prstGeom>
          <a:noFill/>
          <a:ln w="9525">
            <a:noFill/>
            <a:miter lim="800000"/>
            <a:headEnd/>
            <a:tailEnd/>
          </a:ln>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35110"/>
            <a:ext cx="8991600" cy="537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4E27432B-81C9-4AF7-9FAD-E6604124F504}"/>
              </a:ext>
            </a:extLst>
          </p:cNvPr>
          <p:cNvPicPr>
            <a:picLocks noChangeAspect="1"/>
          </p:cNvPicPr>
          <p:nvPr/>
        </p:nvPicPr>
        <p:blipFill>
          <a:blip r:embed="rId4"/>
          <a:stretch>
            <a:fillRect/>
          </a:stretch>
        </p:blipFill>
        <p:spPr>
          <a:xfrm>
            <a:off x="195080" y="198354"/>
            <a:ext cx="8686800" cy="1433579"/>
          </a:xfrm>
          <a:prstGeom prst="rect">
            <a:avLst/>
          </a:prstGeom>
        </p:spPr>
      </p:pic>
    </p:spTree>
    <p:extLst>
      <p:ext uri="{BB962C8B-B14F-4D97-AF65-F5344CB8AC3E}">
        <p14:creationId xmlns:p14="http://schemas.microsoft.com/office/powerpoint/2010/main" val="231491937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blinds(horizontal)">
                                      <p:cBhvr>
                                        <p:cTn id="7" dur="500"/>
                                        <p:tgtEl>
                                          <p:spTgt spid="82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60"/>
                                        </p:tgtEl>
                                        <p:attrNameLst>
                                          <p:attrName>style.visibility</p:attrName>
                                        </p:attrNameLst>
                                      </p:cBhvr>
                                      <p:to>
                                        <p:strVal val="visible"/>
                                      </p:to>
                                    </p:set>
                                    <p:animEffect transition="in" filter="fade">
                                      <p:cBhvr>
                                        <p:cTn id="12" dur="500"/>
                                        <p:tgtEl>
                                          <p:spTgt spid="8296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anho-ngam"/>
          <p:cNvPicPr>
            <a:picLocks noChangeAspect="1" noChangeArrowheads="1"/>
          </p:cNvPicPr>
          <p:nvPr/>
        </p:nvPicPr>
        <p:blipFill>
          <a:blip r:embed="rId2"/>
          <a:srcRect/>
          <a:stretch>
            <a:fillRect/>
          </a:stretch>
        </p:blipFill>
        <p:spPr bwMode="auto">
          <a:xfrm>
            <a:off x="-25400" y="-533400"/>
            <a:ext cx="9144000" cy="6832600"/>
          </a:xfrm>
          <a:prstGeom prst="rect">
            <a:avLst/>
          </a:prstGeom>
          <a:noFill/>
        </p:spPr>
      </p:pic>
      <p:sp>
        <p:nvSpPr>
          <p:cNvPr id="4" name="Rounded Rectangle 3"/>
          <p:cNvSpPr/>
          <p:nvPr/>
        </p:nvSpPr>
        <p:spPr>
          <a:xfrm>
            <a:off x="1339453" y="130471"/>
            <a:ext cx="6248400" cy="990600"/>
          </a:xfrm>
          <a:prstGeom prst="roundRect">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bg1"/>
                </a:solidFill>
                <a:latin typeface="Calibri"/>
              </a:rPr>
              <a:t>T</a:t>
            </a:r>
            <a:r>
              <a:rPr kumimoji="0" lang="en-US" sz="2800" b="1" i="0" u="none" strike="noStrike" kern="0" cap="none" spc="0" normalizeH="0" baseline="0" noProof="0" dirty="0" err="1">
                <a:ln>
                  <a:noFill/>
                </a:ln>
                <a:solidFill>
                  <a:schemeClr val="bg1"/>
                </a:solidFill>
                <a:effectLst/>
                <a:uLnTx/>
                <a:uFillTx/>
                <a:latin typeface="Calibri"/>
                <a:ea typeface="+mn-ea"/>
                <a:cs typeface="+mn-cs"/>
              </a:rPr>
              <a:t>rong</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lang="en-US" sz="2800" b="1" kern="0" dirty="0" err="1">
                <a:solidFill>
                  <a:schemeClr val="bg1"/>
                </a:solidFill>
                <a:latin typeface="Calibri"/>
              </a:rPr>
              <a:t>quần</a:t>
            </a:r>
            <a:r>
              <a:rPr lang="en-US" sz="2800" b="1" kern="0" dirty="0">
                <a:solidFill>
                  <a:schemeClr val="bg1"/>
                </a:solidFill>
                <a:latin typeface="Calibri"/>
              </a:rPr>
              <a:t> </a:t>
            </a:r>
            <a:r>
              <a:rPr lang="en-US" sz="2800" b="1" kern="0" dirty="0" err="1">
                <a:solidFill>
                  <a:schemeClr val="bg1"/>
                </a:solidFill>
                <a:latin typeface="Calibri"/>
              </a:rPr>
              <a:t>xã</a:t>
            </a:r>
            <a:r>
              <a:rPr lang="en-US" sz="2800" b="1" kern="0" dirty="0">
                <a:solidFill>
                  <a:schemeClr val="bg1"/>
                </a:solidFill>
                <a:latin typeface="Calibri"/>
              </a:rPr>
              <a:t> </a:t>
            </a:r>
            <a:r>
              <a:rPr lang="en-US" sz="2800" b="1" kern="0" dirty="0" err="1">
                <a:solidFill>
                  <a:schemeClr val="bg1"/>
                </a:solidFill>
                <a:latin typeface="Calibri"/>
              </a:rPr>
              <a:t>các</a:t>
            </a:r>
            <a:r>
              <a:rPr lang="en-US" sz="2800" b="1" kern="0" dirty="0">
                <a:solidFill>
                  <a:schemeClr val="bg1"/>
                </a:solidFill>
                <a:latin typeface="Calibri"/>
              </a:rPr>
              <a:t> </a:t>
            </a:r>
            <a:r>
              <a:rPr lang="en-US" sz="2800" b="1" kern="0" dirty="0" err="1">
                <a:solidFill>
                  <a:schemeClr val="bg1"/>
                </a:solidFill>
                <a:latin typeface="Calibri"/>
              </a:rPr>
              <a:t>quần</a:t>
            </a:r>
            <a:r>
              <a:rPr lang="en-US" sz="2800" b="1" kern="0" dirty="0">
                <a:solidFill>
                  <a:schemeClr val="bg1"/>
                </a:solidFill>
                <a:latin typeface="Calibri"/>
              </a:rPr>
              <a:t> </a:t>
            </a:r>
            <a:r>
              <a:rPr lang="en-US" sz="2800" b="1" kern="0" dirty="0" err="1">
                <a:solidFill>
                  <a:schemeClr val="bg1"/>
                </a:solidFill>
                <a:latin typeface="Calibri"/>
              </a:rPr>
              <a:t>thể</a:t>
            </a:r>
            <a:r>
              <a:rPr lang="en-US" sz="2800" b="1" kern="0" dirty="0">
                <a:solidFill>
                  <a:schemeClr val="bg1"/>
                </a:solidFill>
                <a:latin typeface="Calibri"/>
              </a:rPr>
              <a:t> </a:t>
            </a:r>
            <a:r>
              <a:rPr lang="en-US" sz="2800" b="1" kern="0" dirty="0" err="1">
                <a:solidFill>
                  <a:schemeClr val="bg1"/>
                </a:solidFill>
                <a:latin typeface="Calibri"/>
              </a:rPr>
              <a:t>có</a:t>
            </a:r>
            <a:r>
              <a:rPr lang="en-US" sz="2800" b="1" kern="0" dirty="0">
                <a:solidFill>
                  <a:schemeClr val="bg1"/>
                </a:solidFill>
                <a:latin typeface="Calibri"/>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mối</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quan</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hệ</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sinh</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thái</a:t>
            </a:r>
            <a:r>
              <a:rPr kumimoji="0" lang="en-US" sz="2800" b="1" i="0" u="none" strike="noStrike" kern="0" cap="none" spc="0" normalizeH="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như</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thế</a:t>
            </a:r>
            <a:r>
              <a:rPr kumimoji="0" lang="en-US" sz="2800" b="1" i="0" u="none" strike="noStrike" kern="0" cap="none" spc="0" normalizeH="0" baseline="0" noProof="0" dirty="0">
                <a:ln>
                  <a:noFill/>
                </a:ln>
                <a:solidFill>
                  <a:schemeClr val="bg1"/>
                </a:solidFill>
                <a:effectLst/>
                <a:uLnTx/>
                <a:uFillTx/>
                <a:latin typeface="Calibri"/>
                <a:ea typeface="+mn-ea"/>
                <a:cs typeface="+mn-cs"/>
              </a:rPr>
              <a:t> </a:t>
            </a:r>
            <a:r>
              <a:rPr kumimoji="0" lang="en-US" sz="2800" b="1" i="0" u="none" strike="noStrike" kern="0" cap="none" spc="0" normalizeH="0" baseline="0" noProof="0" dirty="0" err="1">
                <a:ln>
                  <a:noFill/>
                </a:ln>
                <a:solidFill>
                  <a:schemeClr val="bg1"/>
                </a:solidFill>
                <a:effectLst/>
                <a:uLnTx/>
                <a:uFillTx/>
                <a:latin typeface="Calibri"/>
                <a:ea typeface="+mn-ea"/>
                <a:cs typeface="+mn-cs"/>
              </a:rPr>
              <a:t>nào</a:t>
            </a:r>
            <a:r>
              <a:rPr kumimoji="0" lang="en-US" sz="2800" b="1" i="0" u="none" strike="noStrike" kern="0" cap="none" spc="0" normalizeH="0" baseline="0" noProof="0" dirty="0">
                <a:ln>
                  <a:noFill/>
                </a:ln>
                <a:solidFill>
                  <a:schemeClr val="bg1"/>
                </a:solidFill>
                <a:effectLst/>
                <a:uLnTx/>
                <a:uFillTx/>
                <a:latin typeface="Calibri"/>
                <a:ea typeface="+mn-ea"/>
                <a:cs typeface="+mn-cs"/>
              </a:rPr>
              <a:t> ?</a:t>
            </a:r>
          </a:p>
        </p:txBody>
      </p:sp>
      <p:sp>
        <p:nvSpPr>
          <p:cNvPr id="2" name="TextBox 1"/>
          <p:cNvSpPr txBox="1"/>
          <p:nvPr/>
        </p:nvSpPr>
        <p:spPr>
          <a:xfrm>
            <a:off x="2057400" y="6464300"/>
            <a:ext cx="4419600" cy="369332"/>
          </a:xfrm>
          <a:prstGeom prst="rect">
            <a:avLst/>
          </a:prstGeom>
          <a:noFill/>
        </p:spPr>
        <p:txBody>
          <a:bodyPr wrap="square" rtlCol="0">
            <a:spAutoFit/>
          </a:bodyPr>
          <a:lstStyle/>
          <a:p>
            <a:pPr algn="ctr"/>
            <a:r>
              <a:rPr lang="en-US" b="1" dirty="0"/>
              <a:t>QUẦN XÃ BÃI NGẦM SAN HÔ</a:t>
            </a:r>
          </a:p>
        </p:txBody>
      </p:sp>
      <p:grpSp>
        <p:nvGrpSpPr>
          <p:cNvPr id="5" name="Group 28">
            <a:extLst>
              <a:ext uri="{FF2B5EF4-FFF2-40B4-BE49-F238E27FC236}">
                <a16:creationId xmlns:a16="http://schemas.microsoft.com/office/drawing/2014/main" id="{E0C7CB2F-C444-4DA6-AD36-D4F2719F78BE}"/>
              </a:ext>
            </a:extLst>
          </p:cNvPr>
          <p:cNvGrpSpPr>
            <a:grpSpLocks/>
          </p:cNvGrpSpPr>
          <p:nvPr/>
        </p:nvGrpSpPr>
        <p:grpSpPr bwMode="auto">
          <a:xfrm>
            <a:off x="1173917" y="1352053"/>
            <a:ext cx="7055644" cy="1077516"/>
            <a:chOff x="112" y="2445"/>
            <a:chExt cx="5926" cy="905"/>
          </a:xfrm>
          <a:solidFill>
            <a:schemeClr val="accent4">
              <a:lumMod val="20000"/>
              <a:lumOff val="80000"/>
            </a:schemeClr>
          </a:solidFill>
        </p:grpSpPr>
        <p:sp>
          <p:nvSpPr>
            <p:cNvPr id="6" name="Text Box 6">
              <a:extLst>
                <a:ext uri="{FF2B5EF4-FFF2-40B4-BE49-F238E27FC236}">
                  <a16:creationId xmlns:a16="http://schemas.microsoft.com/office/drawing/2014/main" id="{CCFE2FC1-5DC5-484E-BFAE-AEC743447A8D}"/>
                </a:ext>
              </a:extLst>
            </p:cNvPr>
            <p:cNvSpPr txBox="1">
              <a:spLocks noChangeArrowheads="1"/>
            </p:cNvSpPr>
            <p:nvPr/>
          </p:nvSpPr>
          <p:spPr bwMode="auto">
            <a:xfrm>
              <a:off x="112" y="2445"/>
              <a:ext cx="5926" cy="905"/>
            </a:xfrm>
            <a:prstGeom prst="rect">
              <a:avLst/>
            </a:prstGeom>
            <a:grpFill/>
            <a:ln w="9525">
              <a:noFill/>
              <a:miter lim="800000"/>
              <a:headEnd/>
              <a:tailEnd/>
            </a:ln>
          </p:spPr>
          <p:txBody>
            <a:bodyPr wrap="square">
              <a:spAutoFit/>
            </a:bodyPr>
            <a:lstStyle/>
            <a:p>
              <a:pPr eaLnBrk="1" hangingPunct="1">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endParaRPr lang="en-US" sz="3200" b="1" dirty="0">
                <a:latin typeface="Times New Roman" panose="02020603050405020304" pitchFamily="18" charset="0"/>
                <a:cs typeface="Times New Roman" panose="02020603050405020304" pitchFamily="18" charset="0"/>
              </a:endParaRPr>
            </a:p>
            <a:p>
              <a:pPr eaLnBrk="1" hangingPunct="1">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endParaRPr lang="en-US" sz="3200" b="1" dirty="0">
                <a:latin typeface="Times New Roman" panose="02020603050405020304" pitchFamily="18" charset="0"/>
                <a:cs typeface="Times New Roman" panose="02020603050405020304" pitchFamily="18" charset="0"/>
              </a:endParaRPr>
            </a:p>
          </p:txBody>
        </p:sp>
        <p:sp>
          <p:nvSpPr>
            <p:cNvPr id="7" name="Line 12">
              <a:extLst>
                <a:ext uri="{FF2B5EF4-FFF2-40B4-BE49-F238E27FC236}">
                  <a16:creationId xmlns:a16="http://schemas.microsoft.com/office/drawing/2014/main" id="{D3E3B435-0333-4C44-86B9-0DCB71553B4A}"/>
                </a:ext>
              </a:extLst>
            </p:cNvPr>
            <p:cNvSpPr>
              <a:spLocks noChangeShapeType="1"/>
            </p:cNvSpPr>
            <p:nvPr/>
          </p:nvSpPr>
          <p:spPr bwMode="auto">
            <a:xfrm flipV="1">
              <a:off x="3480" y="2692"/>
              <a:ext cx="288" cy="48"/>
            </a:xfrm>
            <a:prstGeom prst="line">
              <a:avLst/>
            </a:prstGeom>
            <a:grpFill/>
            <a:ln w="9525">
              <a:solidFill>
                <a:schemeClr val="tx1"/>
              </a:solidFill>
              <a:round/>
              <a:headEnd/>
              <a:tailEnd type="triangle" w="med" len="med"/>
            </a:ln>
          </p:spPr>
          <p:txBody>
            <a:bodyPr/>
            <a:lstStyle/>
            <a:p>
              <a:endParaRPr lang="en-US" sz="3200">
                <a:latin typeface="Times New Roman" panose="02020603050405020304" pitchFamily="18" charset="0"/>
                <a:cs typeface="Times New Roman" panose="02020603050405020304" pitchFamily="18" charset="0"/>
              </a:endParaRPr>
            </a:p>
          </p:txBody>
        </p:sp>
        <p:sp>
          <p:nvSpPr>
            <p:cNvPr id="8" name="Line 13">
              <a:extLst>
                <a:ext uri="{FF2B5EF4-FFF2-40B4-BE49-F238E27FC236}">
                  <a16:creationId xmlns:a16="http://schemas.microsoft.com/office/drawing/2014/main" id="{920DFD5C-D5AF-4DF2-BBAA-6B4E24AA96AD}"/>
                </a:ext>
              </a:extLst>
            </p:cNvPr>
            <p:cNvSpPr>
              <a:spLocks noChangeShapeType="1"/>
            </p:cNvSpPr>
            <p:nvPr/>
          </p:nvSpPr>
          <p:spPr bwMode="auto">
            <a:xfrm>
              <a:off x="3480" y="2788"/>
              <a:ext cx="240" cy="288"/>
            </a:xfrm>
            <a:prstGeom prst="line">
              <a:avLst/>
            </a:prstGeom>
            <a:grpFill/>
            <a:ln w="9525">
              <a:solidFill>
                <a:schemeClr val="tx1"/>
              </a:solidFill>
              <a:round/>
              <a:headEnd/>
              <a:tailEnd type="triangle" w="med" len="med"/>
            </a:ln>
          </p:spPr>
          <p:txBody>
            <a:bodyPr/>
            <a:lstStyle/>
            <a:p>
              <a:endParaRPr lang="en-US" sz="3200">
                <a:latin typeface="Times New Roman" panose="02020603050405020304" pitchFamily="18" charset="0"/>
                <a:cs typeface="Times New Roman" panose="02020603050405020304" pitchFamily="18" charset="0"/>
              </a:endParaRPr>
            </a:p>
          </p:txBody>
        </p:sp>
      </p:grpSp>
      <p:grpSp>
        <p:nvGrpSpPr>
          <p:cNvPr id="9" name="Group 29">
            <a:extLst>
              <a:ext uri="{FF2B5EF4-FFF2-40B4-BE49-F238E27FC236}">
                <a16:creationId xmlns:a16="http://schemas.microsoft.com/office/drawing/2014/main" id="{DBFBD872-1339-42E0-A00E-FE46F97BFDF0}"/>
              </a:ext>
            </a:extLst>
          </p:cNvPr>
          <p:cNvGrpSpPr>
            <a:grpSpLocks/>
          </p:cNvGrpSpPr>
          <p:nvPr/>
        </p:nvGrpSpPr>
        <p:grpSpPr bwMode="auto">
          <a:xfrm>
            <a:off x="190500" y="2632538"/>
            <a:ext cx="8763000" cy="2062157"/>
            <a:chOff x="-736" y="3787"/>
            <a:chExt cx="7360" cy="1698"/>
          </a:xfrm>
          <a:solidFill>
            <a:schemeClr val="accent4">
              <a:lumMod val="20000"/>
              <a:lumOff val="80000"/>
            </a:schemeClr>
          </a:solidFill>
        </p:grpSpPr>
        <p:sp>
          <p:nvSpPr>
            <p:cNvPr id="10" name="Text Box 19">
              <a:extLst>
                <a:ext uri="{FF2B5EF4-FFF2-40B4-BE49-F238E27FC236}">
                  <a16:creationId xmlns:a16="http://schemas.microsoft.com/office/drawing/2014/main" id="{C769FDC2-98F1-4E41-BF96-2D0937BADE6A}"/>
                </a:ext>
              </a:extLst>
            </p:cNvPr>
            <p:cNvSpPr txBox="1">
              <a:spLocks noChangeArrowheads="1"/>
            </p:cNvSpPr>
            <p:nvPr/>
          </p:nvSpPr>
          <p:spPr bwMode="auto">
            <a:xfrm>
              <a:off x="-736" y="3787"/>
              <a:ext cx="7360" cy="1698"/>
            </a:xfrm>
            <a:prstGeom prst="rect">
              <a:avLst/>
            </a:prstGeom>
            <a:grpFill/>
            <a:ln w="9525">
              <a:noFill/>
              <a:miter lim="800000"/>
              <a:headEnd/>
              <a:tailEnd/>
            </a:ln>
          </p:spPr>
          <p:txBody>
            <a:bodyPr wrap="square">
              <a:spAutoFit/>
            </a:bodyPr>
            <a:lstStyle/>
            <a:p>
              <a:pPr marL="457200" indent="-457200" eaLnBrk="1" hangingPunct="1">
                <a:buFontTx/>
                <a:buChar char="-"/>
                <a:defRPr/>
              </a:pPr>
              <a:r>
                <a:rPr lang="en-US" sz="3200" b="1" dirty="0">
                  <a:latin typeface="Times New Roman" panose="02020603050405020304" pitchFamily="18" charset="0"/>
                  <a:cs typeface="Times New Roman" panose="02020603050405020304" pitchFamily="18" charset="0"/>
                </a:rPr>
                <a:t>Quan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     </a:t>
              </a:r>
            </a:p>
            <a:p>
              <a:pPr eaLnBrk="1" hangingPunct="1">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eaLnBrk="1" hangingPunct="1">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địch</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nửa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endParaRPr lang="en-US" sz="3200" b="1" dirty="0">
                <a:latin typeface="Times New Roman" panose="02020603050405020304" pitchFamily="18" charset="0"/>
                <a:cs typeface="Times New Roman" panose="02020603050405020304" pitchFamily="18" charset="0"/>
              </a:endParaRPr>
            </a:p>
          </p:txBody>
        </p:sp>
        <p:grpSp>
          <p:nvGrpSpPr>
            <p:cNvPr id="11" name="Group 15">
              <a:extLst>
                <a:ext uri="{FF2B5EF4-FFF2-40B4-BE49-F238E27FC236}">
                  <a16:creationId xmlns:a16="http://schemas.microsoft.com/office/drawing/2014/main" id="{DFEED8A0-DE80-4D72-84B9-D7C8A8E5EA33}"/>
                </a:ext>
              </a:extLst>
            </p:cNvPr>
            <p:cNvGrpSpPr>
              <a:grpSpLocks/>
            </p:cNvGrpSpPr>
            <p:nvPr/>
          </p:nvGrpSpPr>
          <p:grpSpPr bwMode="auto">
            <a:xfrm>
              <a:off x="-37" y="4396"/>
              <a:ext cx="426" cy="437"/>
              <a:chOff x="-10" y="3772"/>
              <a:chExt cx="416" cy="437"/>
            </a:xfrm>
            <a:grpFill/>
          </p:grpSpPr>
          <p:sp>
            <p:nvSpPr>
              <p:cNvPr id="12" name="Line 16">
                <a:extLst>
                  <a:ext uri="{FF2B5EF4-FFF2-40B4-BE49-F238E27FC236}">
                    <a16:creationId xmlns:a16="http://schemas.microsoft.com/office/drawing/2014/main" id="{9C858133-460E-4C1E-BABC-B55103456B13}"/>
                  </a:ext>
                </a:extLst>
              </p:cNvPr>
              <p:cNvSpPr>
                <a:spLocks noChangeShapeType="1"/>
              </p:cNvSpPr>
              <p:nvPr/>
            </p:nvSpPr>
            <p:spPr bwMode="auto">
              <a:xfrm flipV="1">
                <a:off x="-10" y="3772"/>
                <a:ext cx="401" cy="288"/>
              </a:xfrm>
              <a:prstGeom prst="line">
                <a:avLst/>
              </a:prstGeom>
              <a:grpFill/>
              <a:ln w="9525">
                <a:solidFill>
                  <a:schemeClr val="tx1"/>
                </a:solidFill>
                <a:round/>
                <a:headEnd/>
                <a:tailEnd type="triangle" w="med" len="med"/>
              </a:ln>
            </p:spPr>
            <p:txBody>
              <a:bodyPr/>
              <a:lstStyle/>
              <a:p>
                <a:endParaRPr lang="en-US" sz="3200" dirty="0">
                  <a:latin typeface="Times New Roman" panose="02020603050405020304" pitchFamily="18" charset="0"/>
                  <a:cs typeface="Times New Roman" panose="02020603050405020304" pitchFamily="18" charset="0"/>
                </a:endParaRPr>
              </a:p>
            </p:txBody>
          </p:sp>
          <p:sp>
            <p:nvSpPr>
              <p:cNvPr id="13" name="Line 17">
                <a:extLst>
                  <a:ext uri="{FF2B5EF4-FFF2-40B4-BE49-F238E27FC236}">
                    <a16:creationId xmlns:a16="http://schemas.microsoft.com/office/drawing/2014/main" id="{72C4E572-D395-477B-BBB2-3EF7D32D0890}"/>
                  </a:ext>
                </a:extLst>
              </p:cNvPr>
              <p:cNvSpPr>
                <a:spLocks noChangeShapeType="1"/>
              </p:cNvSpPr>
              <p:nvPr/>
            </p:nvSpPr>
            <p:spPr bwMode="auto">
              <a:xfrm>
                <a:off x="-10" y="4060"/>
                <a:ext cx="416" cy="149"/>
              </a:xfrm>
              <a:prstGeom prst="line">
                <a:avLst/>
              </a:prstGeom>
              <a:grpFill/>
              <a:ln w="9525">
                <a:solidFill>
                  <a:schemeClr val="tx1"/>
                </a:solidFill>
                <a:round/>
                <a:headEnd/>
                <a:tailEnd type="triangle" w="med" len="med"/>
              </a:ln>
            </p:spPr>
            <p:txBody>
              <a:bodyPr/>
              <a:lstStyle/>
              <a:p>
                <a:endParaRPr lang="en-US" sz="32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1541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7"/>
          <p:cNvSpPr>
            <a:spLocks noChangeArrowheads="1"/>
          </p:cNvSpPr>
          <p:nvPr/>
        </p:nvSpPr>
        <p:spPr bwMode="auto">
          <a:xfrm>
            <a:off x="0" y="0"/>
            <a:ext cx="9144000" cy="11811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Trong</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thực</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tế</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sản</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xuất</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mô</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hình</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VAC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có</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được</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gọi</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là</a:t>
            </a:r>
            <a:endParaRPr lang="en-US" sz="3200" dirty="0">
              <a:ln w="12700">
                <a:solidFill>
                  <a:srgbClr val="4E3B30">
                    <a:satMod val="155000"/>
                  </a:srgbClr>
                </a:solidFill>
                <a:prstDash val="solid"/>
              </a:ln>
              <a:solidFill>
                <a:schemeClr val="tx1"/>
              </a:solidFill>
              <a:latin typeface="Times New Roman" pitchFamily="18" charset="0"/>
              <a:cs typeface="Times New Roman" pitchFamily="18" charset="0"/>
            </a:endParaRPr>
          </a:p>
          <a:p>
            <a:pPr algn="ct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quần</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xã</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sinh</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vật</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không</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Hãy</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giải</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r>
              <a:rPr lang="en-US" sz="3200" dirty="0" err="1">
                <a:ln w="12700">
                  <a:solidFill>
                    <a:srgbClr val="4E3B30">
                      <a:satMod val="155000"/>
                    </a:srgbClr>
                  </a:solidFill>
                  <a:prstDash val="solid"/>
                </a:ln>
                <a:solidFill>
                  <a:schemeClr val="tx1"/>
                </a:solidFill>
                <a:latin typeface="Times New Roman" pitchFamily="18" charset="0"/>
                <a:cs typeface="Times New Roman" pitchFamily="18" charset="0"/>
              </a:rPr>
              <a:t>thích</a:t>
            </a:r>
            <a:r>
              <a:rPr lang="en-US" sz="3200" dirty="0">
                <a:ln w="12700">
                  <a:solidFill>
                    <a:srgbClr val="4E3B30">
                      <a:satMod val="155000"/>
                    </a:srgbClr>
                  </a:solidFill>
                  <a:prstDash val="solid"/>
                </a:ln>
                <a:solidFill>
                  <a:schemeClr val="tx1"/>
                </a:solidFill>
                <a:latin typeface="Times New Roman" pitchFamily="18" charset="0"/>
                <a:cs typeface="Times New Roman" pitchFamily="18" charset="0"/>
              </a:rPr>
              <a:t>.  </a:t>
            </a:r>
          </a:p>
        </p:txBody>
      </p:sp>
      <p:pic>
        <p:nvPicPr>
          <p:cNvPr id="11267" name="Picture 11" descr="19085_1222606554"/>
          <p:cNvPicPr>
            <a:picLocks noChangeAspect="1" noChangeArrowheads="1"/>
          </p:cNvPicPr>
          <p:nvPr/>
        </p:nvPicPr>
        <p:blipFill>
          <a:blip r:embed="rId2"/>
          <a:srcRect/>
          <a:stretch>
            <a:fillRect/>
          </a:stretch>
        </p:blipFill>
        <p:spPr bwMode="auto">
          <a:xfrm>
            <a:off x="0" y="1219200"/>
            <a:ext cx="9144000" cy="2819400"/>
          </a:xfrm>
          <a:prstGeom prst="rect">
            <a:avLst/>
          </a:prstGeom>
          <a:noFill/>
          <a:ln w="9525">
            <a:noFill/>
            <a:miter lim="800000"/>
            <a:headEnd/>
            <a:tailEnd/>
          </a:ln>
        </p:spPr>
      </p:pic>
      <p:sp>
        <p:nvSpPr>
          <p:cNvPr id="11268" name="Rectangle 12"/>
          <p:cNvSpPr>
            <a:spLocks noChangeArrowheads="1"/>
          </p:cNvSpPr>
          <p:nvPr/>
        </p:nvSpPr>
        <p:spPr bwMode="auto">
          <a:xfrm>
            <a:off x="0" y="4038600"/>
            <a:ext cx="9144000" cy="4572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Mô</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hình</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sản</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xuất</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VAC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Vườn</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Ao</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 – </a:t>
            </a:r>
            <a:r>
              <a:rPr lang="en-US" sz="3600" dirty="0" err="1">
                <a:ln w="18000">
                  <a:solidFill>
                    <a:srgbClr val="A5644E">
                      <a:satMod val="140000"/>
                    </a:srgbClr>
                  </a:solidFill>
                  <a:prstDash val="solid"/>
                  <a:miter lim="800000"/>
                </a:ln>
                <a:solidFill>
                  <a:schemeClr val="tx1"/>
                </a:solidFill>
                <a:latin typeface="Times New Roman" pitchFamily="18" charset="0"/>
                <a:cs typeface="Times New Roman" pitchFamily="18" charset="0"/>
              </a:rPr>
              <a:t>Chuồng</a:t>
            </a:r>
            <a:r>
              <a:rPr lang="en-US" sz="3600" dirty="0">
                <a:ln w="18000">
                  <a:solidFill>
                    <a:srgbClr val="A5644E">
                      <a:satMod val="140000"/>
                    </a:srgbClr>
                  </a:solidFill>
                  <a:prstDash val="solid"/>
                  <a:miter lim="800000"/>
                </a:ln>
                <a:solidFill>
                  <a:schemeClr val="tx1"/>
                </a:solidFill>
                <a:latin typeface="Times New Roman" pitchFamily="18" charset="0"/>
                <a:cs typeface="Times New Roman" pitchFamily="18" charset="0"/>
              </a:rPr>
              <a:t>)</a:t>
            </a:r>
          </a:p>
        </p:txBody>
      </p:sp>
      <p:sp>
        <p:nvSpPr>
          <p:cNvPr id="11269" name="Rectangle 13"/>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p:cNvPicPr>
            <a:picLocks noChangeAspect="1" noChangeArrowheads="1"/>
          </p:cNvPicPr>
          <p:nvPr/>
        </p:nvPicPr>
        <p:blipFill>
          <a:blip r:embed="rId3"/>
          <a:srcRect/>
          <a:stretch>
            <a:fillRect/>
          </a:stretch>
        </p:blipFill>
        <p:spPr bwMode="auto">
          <a:xfrm>
            <a:off x="2971800" y="4495800"/>
            <a:ext cx="3124200" cy="23622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4"/>
          <a:srcRect/>
          <a:stretch>
            <a:fillRect/>
          </a:stretch>
        </p:blipFill>
        <p:spPr bwMode="auto">
          <a:xfrm>
            <a:off x="0" y="4495800"/>
            <a:ext cx="2971800" cy="23622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5"/>
          <a:srcRect/>
          <a:stretch>
            <a:fillRect/>
          </a:stretch>
        </p:blipFill>
        <p:spPr bwMode="auto">
          <a:xfrm>
            <a:off x="6096000" y="4525967"/>
            <a:ext cx="3048000" cy="2332037"/>
          </a:xfrm>
          <a:prstGeom prst="rect">
            <a:avLst/>
          </a:prstGeom>
          <a:noFill/>
          <a:ln w="9525">
            <a:noFill/>
            <a:miter lim="800000"/>
            <a:headEnd/>
            <a:tailEnd/>
          </a:ln>
        </p:spPr>
      </p:pic>
      <p:sp>
        <p:nvSpPr>
          <p:cNvPr id="9" name="TextBox 8">
            <a:extLst>
              <a:ext uri="{FF2B5EF4-FFF2-40B4-BE49-F238E27FC236}">
                <a16:creationId xmlns:a16="http://schemas.microsoft.com/office/drawing/2014/main" id="{2478D7E9-FDA1-4744-B8D4-CD6EBBAF4D1F}"/>
              </a:ext>
            </a:extLst>
          </p:cNvPr>
          <p:cNvSpPr txBox="1">
            <a:spLocks noChangeArrowheads="1"/>
          </p:cNvSpPr>
          <p:nvPr/>
        </p:nvSpPr>
        <p:spPr bwMode="auto">
          <a:xfrm>
            <a:off x="304800" y="1566069"/>
            <a:ext cx="8534400" cy="1077218"/>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65138" algn="just" eaLnBrk="1" hangingPunct="1">
              <a:spcBef>
                <a:spcPct val="0"/>
              </a:spcBef>
              <a:buFontTx/>
              <a:buNone/>
            </a:pPr>
            <a:r>
              <a:rPr lang="en-US" altLang="en-US" dirty="0">
                <a:latin typeface="Times New Roman" panose="02020603050405020304" pitchFamily="18" charset="0"/>
              </a:rPr>
              <a:t>VAC </a:t>
            </a:r>
            <a:r>
              <a:rPr lang="en-US" altLang="en-US" dirty="0" err="1">
                <a:latin typeface="Times New Roman" panose="02020603050405020304" pitchFamily="18" charset="0"/>
              </a:rPr>
              <a:t>là</a:t>
            </a:r>
            <a:r>
              <a:rPr lang="en-US" altLang="en-US" dirty="0">
                <a:latin typeface="Times New Roman" panose="02020603050405020304" pitchFamily="18" charset="0"/>
              </a:rPr>
              <a:t> </a:t>
            </a:r>
            <a:r>
              <a:rPr lang="en-US" altLang="en-US" dirty="0" err="1">
                <a:latin typeface="Times New Roman" panose="02020603050405020304" pitchFamily="18" charset="0"/>
              </a:rPr>
              <a:t>quần</a:t>
            </a:r>
            <a:r>
              <a:rPr lang="en-US" altLang="en-US" dirty="0">
                <a:latin typeface="Times New Roman" panose="02020603050405020304" pitchFamily="18" charset="0"/>
              </a:rPr>
              <a:t> </a:t>
            </a:r>
            <a:r>
              <a:rPr lang="en-US" altLang="en-US" dirty="0" err="1">
                <a:latin typeface="Times New Roman" panose="02020603050405020304" pitchFamily="18" charset="0"/>
              </a:rPr>
              <a:t>xã</a:t>
            </a:r>
            <a:r>
              <a:rPr lang="en-US" altLang="en-US" dirty="0">
                <a:latin typeface="Times New Roman" panose="02020603050405020304" pitchFamily="18" charset="0"/>
              </a:rPr>
              <a:t> </a:t>
            </a:r>
            <a:r>
              <a:rPr lang="en-US" altLang="en-US" dirty="0" err="1">
                <a:latin typeface="Times New Roman" panose="02020603050405020304" pitchFamily="18" charset="0"/>
              </a:rPr>
              <a:t>sinh</a:t>
            </a:r>
            <a:r>
              <a:rPr lang="en-US" altLang="en-US" dirty="0">
                <a:latin typeface="Times New Roman" panose="02020603050405020304" pitchFamily="18" charset="0"/>
              </a:rPr>
              <a:t> </a:t>
            </a:r>
            <a:r>
              <a:rPr lang="en-US" altLang="en-US" dirty="0" err="1">
                <a:latin typeface="Times New Roman" panose="02020603050405020304" pitchFamily="18" charset="0"/>
              </a:rPr>
              <a:t>vật</a:t>
            </a:r>
            <a:r>
              <a:rPr lang="en-US" altLang="en-US" dirty="0">
                <a:latin typeface="Times New Roman" panose="02020603050405020304" pitchFamily="18" charset="0"/>
              </a:rPr>
              <a:t> </a:t>
            </a:r>
            <a:r>
              <a:rPr lang="en-US" altLang="en-US" dirty="0" err="1">
                <a:latin typeface="Times New Roman" panose="02020603050405020304" pitchFamily="18" charset="0"/>
              </a:rPr>
              <a:t>nhân</a:t>
            </a:r>
            <a:r>
              <a:rPr lang="en-US" altLang="en-US" dirty="0">
                <a:latin typeface="Times New Roman" panose="02020603050405020304" pitchFamily="18" charset="0"/>
              </a:rPr>
              <a:t> </a:t>
            </a:r>
            <a:r>
              <a:rPr lang="en-US" altLang="en-US" dirty="0" err="1">
                <a:latin typeface="Times New Roman" panose="02020603050405020304" pitchFamily="18" charset="0"/>
              </a:rPr>
              <a:t>tạo</a:t>
            </a:r>
            <a:r>
              <a:rPr lang="en-US" altLang="en-US" dirty="0">
                <a:latin typeface="Times New Roman" panose="02020603050405020304" pitchFamily="18" charset="0"/>
              </a:rPr>
              <a:t> </a:t>
            </a:r>
            <a:r>
              <a:rPr lang="en-US" altLang="en-US" dirty="0" err="1">
                <a:latin typeface="Times New Roman" panose="02020603050405020304" pitchFamily="18" charset="0"/>
              </a:rPr>
              <a:t>vì</a:t>
            </a:r>
            <a:r>
              <a:rPr lang="en-US" altLang="en-US" dirty="0">
                <a:latin typeface="Times New Roman" panose="02020603050405020304" pitchFamily="18" charset="0"/>
              </a:rPr>
              <a:t> </a:t>
            </a:r>
            <a:r>
              <a:rPr lang="en-US" altLang="en-US" dirty="0" err="1">
                <a:latin typeface="Times New Roman" panose="02020603050405020304" pitchFamily="18" charset="0"/>
              </a:rPr>
              <a:t>các</a:t>
            </a:r>
            <a:r>
              <a:rPr lang="en-US" altLang="en-US" dirty="0">
                <a:latin typeface="Times New Roman" panose="02020603050405020304" pitchFamily="18" charset="0"/>
              </a:rPr>
              <a:t> </a:t>
            </a:r>
            <a:r>
              <a:rPr lang="en-US" altLang="en-US" dirty="0" err="1">
                <a:latin typeface="Times New Roman" panose="02020603050405020304" pitchFamily="18" charset="0"/>
              </a:rPr>
              <a:t>quần</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quần</a:t>
            </a:r>
            <a:r>
              <a:rPr lang="en-US" altLang="en-US" dirty="0">
                <a:latin typeface="Times New Roman" panose="02020603050405020304" pitchFamily="18" charset="0"/>
              </a:rPr>
              <a:t> </a:t>
            </a:r>
            <a:r>
              <a:rPr lang="en-US" altLang="en-US" dirty="0" err="1">
                <a:latin typeface="Times New Roman" panose="02020603050405020304" pitchFamily="18" charset="0"/>
              </a:rPr>
              <a:t>xã</a:t>
            </a:r>
            <a:r>
              <a:rPr lang="en-US" altLang="en-US" dirty="0">
                <a:latin typeface="Times New Roman" panose="02020603050405020304" pitchFamily="18" charset="0"/>
              </a:rPr>
              <a:t> </a:t>
            </a:r>
            <a:r>
              <a:rPr lang="en-US" altLang="en-US" dirty="0" err="1">
                <a:latin typeface="Times New Roman" panose="02020603050405020304" pitchFamily="18" charset="0"/>
              </a:rPr>
              <a:t>này</a:t>
            </a:r>
            <a:r>
              <a:rPr lang="en-US" altLang="en-US" dirty="0">
                <a:latin typeface="Times New Roman" panose="02020603050405020304" pitchFamily="18" charset="0"/>
              </a:rPr>
              <a:t> </a:t>
            </a:r>
            <a:r>
              <a:rPr lang="en-US" altLang="en-US" dirty="0" err="1">
                <a:latin typeface="Times New Roman" panose="02020603050405020304" pitchFamily="18" charset="0"/>
              </a:rPr>
              <a:t>có</a:t>
            </a:r>
            <a:r>
              <a:rPr lang="en-US" altLang="en-US" dirty="0">
                <a:latin typeface="Times New Roman" panose="02020603050405020304" pitchFamily="18" charset="0"/>
              </a:rPr>
              <a:t> </a:t>
            </a:r>
            <a:r>
              <a:rPr lang="en-US" altLang="en-US" dirty="0" err="1">
                <a:latin typeface="Times New Roman" panose="02020603050405020304" pitchFamily="18" charset="0"/>
              </a:rPr>
              <a:t>mối</a:t>
            </a:r>
            <a:r>
              <a:rPr lang="en-US" altLang="en-US" dirty="0">
                <a:latin typeface="Times New Roman" panose="02020603050405020304" pitchFamily="18" charset="0"/>
              </a:rPr>
              <a:t> </a:t>
            </a:r>
            <a:r>
              <a:rPr lang="en-US" altLang="en-US" dirty="0" err="1">
                <a:latin typeface="Times New Roman" panose="02020603050405020304" pitchFamily="18" charset="0"/>
              </a:rPr>
              <a:t>quan</a:t>
            </a:r>
            <a:r>
              <a:rPr lang="en-US" altLang="en-US" dirty="0">
                <a:latin typeface="Times New Roman" panose="02020603050405020304" pitchFamily="18" charset="0"/>
              </a:rPr>
              <a:t> </a:t>
            </a:r>
            <a:r>
              <a:rPr lang="en-US" altLang="en-US" dirty="0" err="1">
                <a:latin typeface="Times New Roman" panose="02020603050405020304" pitchFamily="18" charset="0"/>
              </a:rPr>
              <a:t>hệ</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nhau</a:t>
            </a:r>
            <a:r>
              <a:rPr lang="en-US" altLang="en-US" dirty="0">
                <a:latin typeface="Times New Roman" panose="02020603050405020304" pitchFamily="18" charset="0"/>
              </a:rPr>
              <a:t>.</a:t>
            </a:r>
          </a:p>
        </p:txBody>
      </p:sp>
    </p:spTree>
    <p:extLst>
      <p:ext uri="{BB962C8B-B14F-4D97-AF65-F5344CB8AC3E}">
        <p14:creationId xmlns:p14="http://schemas.microsoft.com/office/powerpoint/2010/main" val="256615746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27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t"/>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6" name="Rectangle 6" descr="Oak"/>
          <p:cNvSpPr>
            <a:spLocks noChangeArrowheads="1"/>
          </p:cNvSpPr>
          <p:nvPr/>
        </p:nvSpPr>
        <p:spPr bwMode="auto">
          <a:xfrm>
            <a:off x="469900" y="871210"/>
            <a:ext cx="74549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66"/>
                </a:solidFill>
                <a:latin typeface="Times New Roman" pitchFamily="18" charset="0"/>
              </a:rPr>
              <a:t>II. </a:t>
            </a:r>
            <a:r>
              <a:rPr lang="en-US" sz="3200" b="1" dirty="0" err="1">
                <a:solidFill>
                  <a:srgbClr val="FF0066"/>
                </a:solidFill>
                <a:latin typeface="Times New Roman" pitchFamily="18" charset="0"/>
              </a:rPr>
              <a:t>Một</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số</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đặc</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trưng</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cơ</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bản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của</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quần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xã</a:t>
            </a:r>
            <a:endParaRPr lang="en-US" sz="3200" b="1" dirty="0">
              <a:solidFill>
                <a:srgbClr val="FF0066"/>
              </a:solidFill>
              <a:latin typeface="Times New Roman" pitchFamily="18" charset="0"/>
            </a:endParaRPr>
          </a:p>
        </p:txBody>
      </p:sp>
      <p:sp>
        <p:nvSpPr>
          <p:cNvPr id="7" name="Text Box 2"/>
          <p:cNvSpPr txBox="1">
            <a:spLocks noChangeArrowheads="1"/>
          </p:cNvSpPr>
          <p:nvPr/>
        </p:nvSpPr>
        <p:spPr bwMode="auto">
          <a:xfrm>
            <a:off x="304800" y="1451552"/>
            <a:ext cx="8534400" cy="954107"/>
          </a:xfrm>
          <a:prstGeom prst="rect">
            <a:avLst/>
          </a:prstGeom>
          <a:noFill/>
          <a:ln w="9525">
            <a:noFill/>
            <a:miter lim="800000"/>
            <a:headEnd/>
            <a:tailEnd/>
          </a:ln>
          <a:effectLst/>
        </p:spPr>
        <p:txBody>
          <a:bodyPr wrap="square">
            <a:spAutoFit/>
          </a:bodyPr>
          <a:lstStyle/>
          <a:p>
            <a:pPr algn="just"/>
            <a:r>
              <a:rPr lang="en-US" sz="2800" b="1" dirty="0" err="1">
                <a:solidFill>
                  <a:srgbClr val="9900CC"/>
                </a:solidFill>
                <a:latin typeface="Times New Roman" pitchFamily="18" charset="0"/>
              </a:rPr>
              <a:t>Nghiên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cứu</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nội</a:t>
            </a:r>
            <a:r>
              <a:rPr lang="en-US" sz="2800" b="1" dirty="0">
                <a:solidFill>
                  <a:srgbClr val="9900CC"/>
                </a:solidFill>
                <a:latin typeface="Times New Roman" pitchFamily="18" charset="0"/>
              </a:rPr>
              <a:t> dung </a:t>
            </a:r>
            <a:r>
              <a:rPr lang="en-US" sz="2800" b="1" dirty="0" err="1">
                <a:solidFill>
                  <a:srgbClr val="9900CC"/>
                </a:solidFill>
                <a:latin typeface="Times New Roman" pitchFamily="18" charset="0"/>
              </a:rPr>
              <a:t>mục</a:t>
            </a:r>
            <a:r>
              <a:rPr lang="en-US" sz="2800" b="1" dirty="0">
                <a:solidFill>
                  <a:srgbClr val="9900CC"/>
                </a:solidFill>
                <a:latin typeface="Times New Roman" pitchFamily="18" charset="0"/>
              </a:rPr>
              <a:t> II SGK </a:t>
            </a:r>
            <a:r>
              <a:rPr lang="en-US" sz="2800" b="1" dirty="0" err="1">
                <a:solidFill>
                  <a:srgbClr val="9900CC"/>
                </a:solidFill>
                <a:latin typeface="Times New Roman" pitchFamily="18" charset="0"/>
              </a:rPr>
              <a:t>trang</a:t>
            </a:r>
            <a:r>
              <a:rPr lang="en-US" sz="2800" b="1" dirty="0">
                <a:solidFill>
                  <a:srgbClr val="9900CC"/>
                </a:solidFill>
                <a:latin typeface="Times New Roman" pitchFamily="18" charset="0"/>
              </a:rPr>
              <a:t> 178 </a:t>
            </a:r>
            <a:r>
              <a:rPr lang="en-US" sz="2800" b="1" dirty="0" err="1">
                <a:solidFill>
                  <a:srgbClr val="9900CC"/>
                </a:solidFill>
                <a:latin typeface="Times New Roman" pitchFamily="18" charset="0"/>
              </a:rPr>
              <a:t>cho</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biết</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Quần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xã</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có</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những</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đặc</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trưng</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cơ</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bản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nào</a:t>
            </a:r>
            <a:r>
              <a:rPr lang="en-US" sz="2800" b="1" dirty="0">
                <a:solidFill>
                  <a:srgbClr val="FF0000"/>
                </a:solidFill>
                <a:latin typeface="Times New Roman" pitchFamily="18" charset="0"/>
              </a:rPr>
              <a:t> </a:t>
            </a:r>
            <a:r>
              <a:rPr lang="en-US" sz="2800" b="1" dirty="0">
                <a:solidFill>
                  <a:srgbClr val="9900CC"/>
                </a:solidFill>
                <a:latin typeface="Times New Roman" pitchFamily="18" charset="0"/>
              </a:rPr>
              <a:t>?</a:t>
            </a:r>
          </a:p>
        </p:txBody>
      </p:sp>
      <p:pic>
        <p:nvPicPr>
          <p:cNvPr id="3" name="Picture 2">
            <a:extLst>
              <a:ext uri="{FF2B5EF4-FFF2-40B4-BE49-F238E27FC236}">
                <a16:creationId xmlns:a16="http://schemas.microsoft.com/office/drawing/2014/main" id="{98CCA412-0337-4E39-887F-8891084EEE70}"/>
              </a:ext>
            </a:extLst>
          </p:cNvPr>
          <p:cNvPicPr>
            <a:picLocks noChangeAspect="1"/>
          </p:cNvPicPr>
          <p:nvPr/>
        </p:nvPicPr>
        <p:blipFill>
          <a:blip r:embed="rId3"/>
          <a:stretch>
            <a:fillRect/>
          </a:stretch>
        </p:blipFill>
        <p:spPr>
          <a:xfrm>
            <a:off x="2139950" y="2491445"/>
            <a:ext cx="5029200" cy="3823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36FF6-5B3A-4E96-92E9-6BD020E852D8}"/>
              </a:ext>
            </a:extLst>
          </p:cNvPr>
          <p:cNvPicPr>
            <a:picLocks noChangeAspect="1"/>
          </p:cNvPicPr>
          <p:nvPr/>
        </p:nvPicPr>
        <p:blipFill>
          <a:blip r:embed="rId2"/>
          <a:stretch>
            <a:fillRect/>
          </a:stretch>
        </p:blipFill>
        <p:spPr>
          <a:xfrm>
            <a:off x="1709737" y="228600"/>
            <a:ext cx="5724525" cy="1057275"/>
          </a:xfrm>
          <a:prstGeom prst="rect">
            <a:avLst/>
          </a:prstGeom>
        </p:spPr>
      </p:pic>
      <p:pic>
        <p:nvPicPr>
          <p:cNvPr id="5" name="Picture 4">
            <a:extLst>
              <a:ext uri="{FF2B5EF4-FFF2-40B4-BE49-F238E27FC236}">
                <a16:creationId xmlns:a16="http://schemas.microsoft.com/office/drawing/2014/main" id="{1995BBDE-A5E0-49DA-9248-B5C81C1E7DC9}"/>
              </a:ext>
            </a:extLst>
          </p:cNvPr>
          <p:cNvPicPr>
            <a:picLocks noChangeAspect="1"/>
          </p:cNvPicPr>
          <p:nvPr/>
        </p:nvPicPr>
        <p:blipFill>
          <a:blip r:embed="rId3"/>
          <a:stretch>
            <a:fillRect/>
          </a:stretch>
        </p:blipFill>
        <p:spPr>
          <a:xfrm>
            <a:off x="252411" y="228600"/>
            <a:ext cx="8639175" cy="4867275"/>
          </a:xfrm>
          <a:prstGeom prst="rect">
            <a:avLst/>
          </a:prstGeom>
        </p:spPr>
      </p:pic>
    </p:spTree>
    <p:extLst>
      <p:ext uri="{BB962C8B-B14F-4D97-AF65-F5344CB8AC3E}">
        <p14:creationId xmlns:p14="http://schemas.microsoft.com/office/powerpoint/2010/main" val="11890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890"/>
            <a:ext cx="9163971" cy="646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114" y="38724"/>
            <a:ext cx="9011571" cy="1384995"/>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43.2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B81D6-565B-4136-8CBC-89942839D121}"/>
              </a:ext>
            </a:extLst>
          </p:cNvPr>
          <p:cNvSpPr txBox="1"/>
          <p:nvPr/>
        </p:nvSpPr>
        <p:spPr>
          <a:xfrm>
            <a:off x="214867" y="689124"/>
            <a:ext cx="2815038" cy="584775"/>
          </a:xfrm>
          <a:prstGeom prst="rect">
            <a:avLst/>
          </a:prstGeom>
          <a:solidFill>
            <a:schemeClr val="accent3">
              <a:lumMod val="20000"/>
              <a:lumOff val="80000"/>
            </a:schemeClr>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đới</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2DFCF8-7F45-4056-BB8C-97AA3059A48F}"/>
              </a:ext>
            </a:extLst>
          </p:cNvPr>
          <p:cNvSpPr txBox="1"/>
          <p:nvPr/>
        </p:nvSpPr>
        <p:spPr>
          <a:xfrm>
            <a:off x="522808" y="1874130"/>
            <a:ext cx="2327207" cy="584775"/>
          </a:xfrm>
          <a:prstGeom prst="rect">
            <a:avLst/>
          </a:prstGeom>
          <a:solidFill>
            <a:schemeClr val="accent3">
              <a:lumMod val="20000"/>
              <a:lumOff val="80000"/>
            </a:schemeClr>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đới</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DF90C74-F48B-4462-AE25-2EC293FBACF8}"/>
              </a:ext>
            </a:extLst>
          </p:cNvPr>
          <p:cNvSpPr txBox="1"/>
          <p:nvPr/>
        </p:nvSpPr>
        <p:spPr>
          <a:xfrm>
            <a:off x="524057" y="3017130"/>
            <a:ext cx="2327207" cy="584775"/>
          </a:xfrm>
          <a:prstGeom prst="rect">
            <a:avLst/>
          </a:prstGeom>
          <a:solidFill>
            <a:schemeClr val="accent3">
              <a:lumMod val="20000"/>
              <a:lumOff val="80000"/>
            </a:schemeClr>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cỏ</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4A78F2-1E6E-491E-ACB7-69DC21E65179}"/>
              </a:ext>
            </a:extLst>
          </p:cNvPr>
          <p:cNvSpPr txBox="1"/>
          <p:nvPr/>
        </p:nvSpPr>
        <p:spPr>
          <a:xfrm>
            <a:off x="559035" y="4217592"/>
            <a:ext cx="2327207" cy="584775"/>
          </a:xfrm>
          <a:prstGeom prst="rect">
            <a:avLst/>
          </a:prstGeom>
          <a:solidFill>
            <a:schemeClr val="accent3">
              <a:lumMod val="20000"/>
              <a:lumOff val="80000"/>
            </a:schemeClr>
          </a:solid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Sa </a:t>
            </a:r>
            <a:r>
              <a:rPr lang="en-US" sz="3200" dirty="0" err="1">
                <a:latin typeface="Times New Roman" panose="02020603050405020304" pitchFamily="18" charset="0"/>
                <a:cs typeface="Times New Roman" panose="02020603050405020304" pitchFamily="18" charset="0"/>
              </a:rPr>
              <a:t>mạc</a:t>
            </a:r>
            <a:endParaRPr lang="en-US" sz="3200" dirty="0">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F58C926-BA40-4F2A-9A83-641EEAF751E6}"/>
              </a:ext>
            </a:extLst>
          </p:cNvPr>
          <p:cNvCxnSpPr>
            <a:cxnSpLocks/>
          </p:cNvCxnSpPr>
          <p:nvPr/>
        </p:nvCxnSpPr>
        <p:spPr>
          <a:xfrm>
            <a:off x="1686411" y="1273899"/>
            <a:ext cx="0" cy="395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E30C2FB-9C4D-4E4C-9671-0CF69FF9369A}"/>
              </a:ext>
            </a:extLst>
          </p:cNvPr>
          <p:cNvCxnSpPr>
            <a:cxnSpLocks/>
          </p:cNvCxnSpPr>
          <p:nvPr/>
        </p:nvCxnSpPr>
        <p:spPr>
          <a:xfrm>
            <a:off x="1674869" y="2458905"/>
            <a:ext cx="0" cy="395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9932CF64-2ABF-48DF-B5D4-A9B1F4707595}"/>
              </a:ext>
            </a:extLst>
          </p:cNvPr>
          <p:cNvCxnSpPr>
            <a:cxnSpLocks/>
          </p:cNvCxnSpPr>
          <p:nvPr/>
        </p:nvCxnSpPr>
        <p:spPr>
          <a:xfrm>
            <a:off x="1622386" y="3601905"/>
            <a:ext cx="0" cy="395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CD9A31C3-4ABD-4439-BB5E-937214F7DF5B}"/>
              </a:ext>
            </a:extLst>
          </p:cNvPr>
          <p:cNvSpPr txBox="1"/>
          <p:nvPr/>
        </p:nvSpPr>
        <p:spPr>
          <a:xfrm>
            <a:off x="3124209" y="164336"/>
            <a:ext cx="5804924" cy="6494085"/>
          </a:xfrm>
          <a:prstGeom prst="rect">
            <a:avLst/>
          </a:prstGeom>
          <a:solidFill>
            <a:schemeClr val="accent5">
              <a:lumMod val="20000"/>
              <a:lumOff val="80000"/>
            </a:schemeClr>
          </a:solidFill>
        </p:spPr>
        <p:txBody>
          <a:bodyPr wrap="square" rtlCol="0">
            <a:spAutoFit/>
          </a:bodyPr>
          <a:lstStyle/>
          <a:p>
            <a:pPr algn="just"/>
            <a:r>
              <a:rPr lang="vi-VN" sz="3200" dirty="0">
                <a:latin typeface="+mj-lt"/>
              </a:rPr>
              <a:t>- Có sự khác biệt lớn về độ đa dạng giữa các quần xã này chủ yếu là do điều kiện khí hậu khác nhau ở mỗi vùng: Rừng mưa nhiệt đới có khí hậu nóng ẩm, tương đối ổn định thích hợp với sự sinh trưởng và phát triển của nhiều loài sinh vật nên có độ đa dạng cao. Ngược lại, sa mạc có khí hậu nắng hạn khắc nghiệt dẫn đến có ít loài sinh vật có thể thích nghi để sinh trưởng và phát triển nên có độ đa dạng thấp.</a:t>
            </a:r>
            <a:endParaRPr lang="en-US" sz="3200" dirty="0">
              <a:latin typeface="+mj-lt"/>
              <a:cs typeface="Times New Roman" panose="02020603050405020304" pitchFamily="18" charset="0"/>
            </a:endParaRPr>
          </a:p>
        </p:txBody>
      </p:sp>
    </p:spTree>
    <p:extLst>
      <p:ext uri="{BB962C8B-B14F-4D97-AF65-F5344CB8AC3E}">
        <p14:creationId xmlns:p14="http://schemas.microsoft.com/office/powerpoint/2010/main" val="17436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81002" y="825498"/>
            <a:ext cx="4317999" cy="4660902"/>
          </a:xfrm>
          <a:prstGeom prst="rect">
            <a:avLst/>
          </a:prstGeom>
          <a:noFill/>
          <a:ln w="9525">
            <a:solidFill>
              <a:srgbClr val="FF3399"/>
            </a:solidFill>
            <a:miter lim="800000"/>
            <a:headEnd/>
            <a:tailEnd/>
          </a:ln>
        </p:spPr>
      </p:pic>
      <p:sp>
        <p:nvSpPr>
          <p:cNvPr id="6" name="Text Box 10"/>
          <p:cNvSpPr txBox="1">
            <a:spLocks noChangeArrowheads="1"/>
          </p:cNvSpPr>
          <p:nvPr/>
        </p:nvSpPr>
        <p:spPr bwMode="auto">
          <a:xfrm>
            <a:off x="152399" y="5428035"/>
            <a:ext cx="8839200" cy="1384995"/>
          </a:xfrm>
          <a:prstGeom prst="rect">
            <a:avLst/>
          </a:prstGeom>
          <a:noFill/>
          <a:ln w="9525">
            <a:noFill/>
            <a:miter lim="800000"/>
            <a:headEnd/>
            <a:tailEnd/>
          </a:ln>
          <a:effectLst/>
        </p:spPr>
        <p:txBody>
          <a:bodyPr wrap="square">
            <a:spAutoFit/>
          </a:bodyPr>
          <a:lstStyle/>
          <a:p>
            <a:pPr indent="404813" algn="just">
              <a:spcBef>
                <a:spcPct val="50000"/>
              </a:spcBef>
            </a:pP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825501"/>
            <a:ext cx="4105275" cy="466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61962" y="98478"/>
            <a:ext cx="822007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2400"/>
            <a:ext cx="8534400"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cứu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 </a:t>
            </a:r>
            <a:r>
              <a:rPr lang="en-US" sz="2400" b="1" dirty="0" err="1">
                <a:solidFill>
                  <a:srgbClr val="FF0000"/>
                </a:solidFill>
                <a:latin typeface="Times New Roman" panose="02020603050405020304" pitchFamily="18" charset="0"/>
                <a:cs typeface="Times New Roman" panose="02020603050405020304" pitchFamily="18" charset="0"/>
              </a:rPr>
              <a:t>mục</a:t>
            </a:r>
            <a:r>
              <a:rPr lang="en-US" sz="2400" b="1" dirty="0">
                <a:solidFill>
                  <a:srgbClr val="FF0000"/>
                </a:solidFill>
                <a:latin typeface="Times New Roman" panose="02020603050405020304" pitchFamily="18" charset="0"/>
                <a:cs typeface="Times New Roman" panose="02020603050405020304" pitchFamily="18" charset="0"/>
              </a:rPr>
              <a:t> II, </a:t>
            </a:r>
            <a:r>
              <a:rPr lang="en-US" sz="2400" b="1" dirty="0" err="1">
                <a:solidFill>
                  <a:srgbClr val="FF0000"/>
                </a:solidFill>
                <a:latin typeface="Times New Roman" panose="02020603050405020304" pitchFamily="18" charset="0"/>
                <a:cs typeface="Times New Roman" panose="02020603050405020304" pitchFamily="18" charset="0"/>
              </a:rPr>
              <a:t>thảo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luận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a:t>
            </a:r>
          </a:p>
        </p:txBody>
      </p:sp>
      <p:sp>
        <p:nvSpPr>
          <p:cNvPr id="5" name="TextBox 4"/>
          <p:cNvSpPr txBox="1"/>
          <p:nvPr/>
        </p:nvSpPr>
        <p:spPr>
          <a:xfrm>
            <a:off x="342900" y="983397"/>
            <a:ext cx="8458200" cy="5806013"/>
          </a:xfrm>
          <a:prstGeom prst="rect">
            <a:avLst/>
          </a:prstGeom>
          <a:noFill/>
        </p:spPr>
        <p:txBody>
          <a:bodyPr wrap="square" rtlCol="0">
            <a:spAutoFit/>
          </a:bodyPr>
          <a:lstStyle/>
          <a:p>
            <a:pPr marR="17145" algn="ctr">
              <a:lnSpc>
                <a:spcPct val="130000"/>
              </a:lnSpc>
            </a:pPr>
            <a:r>
              <a:rPr lang="nl-NL" sz="2400" b="1" dirty="0">
                <a:solidFill>
                  <a:prstClr val="black"/>
                </a:solidFill>
                <a:latin typeface="Times New Roman"/>
                <a:ea typeface="Times New Roman"/>
                <a:cs typeface="Times New Roman"/>
              </a:rPr>
              <a:t>PHIẾU HỌC TẬP SỐ 1</a:t>
            </a:r>
            <a:endParaRPr lang="en-US" sz="2400" dirty="0">
              <a:solidFill>
                <a:prstClr val="black"/>
              </a:solidFill>
              <a:latin typeface="Times New Roman"/>
              <a:ea typeface="Calibri"/>
              <a:cs typeface="Times New Roman"/>
            </a:endParaRPr>
          </a:p>
          <a:p>
            <a:pPr marR="17145">
              <a:lnSpc>
                <a:spcPct val="130000"/>
              </a:lnSpc>
            </a:pPr>
            <a:r>
              <a:rPr lang="en-US" sz="2400" b="1" dirty="0">
                <a:solidFill>
                  <a:prstClr val="black"/>
                </a:solidFill>
                <a:latin typeface="Times New Roman"/>
                <a:ea typeface="Times New Roman"/>
                <a:cs typeface="Times New Roman"/>
              </a:rPr>
              <a:t> 1. </a:t>
            </a:r>
            <a:r>
              <a:rPr lang="en-US" sz="2400" b="1" dirty="0" err="1">
                <a:solidFill>
                  <a:prstClr val="black"/>
                </a:solidFill>
                <a:latin typeface="Times New Roman"/>
                <a:ea typeface="Times New Roman"/>
                <a:cs typeface="Times New Roman"/>
              </a:rPr>
              <a:t>Thế</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nào</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là</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ưu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thế</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trưng</a:t>
            </a:r>
            <a:r>
              <a:rPr lang="en-US" sz="2400" b="1" dirty="0">
                <a:solidFill>
                  <a:prstClr val="black"/>
                </a:solidFill>
                <a:latin typeface="Times New Roman"/>
                <a:ea typeface="Times New Roman"/>
                <a:cs typeface="Times New Roman"/>
              </a:rPr>
              <a:t>.</a:t>
            </a:r>
            <a:endParaRPr lang="en-US" sz="2400" b="1" dirty="0">
              <a:solidFill>
                <a:prstClr val="black"/>
              </a:solidFill>
              <a:latin typeface="Times New Roman"/>
              <a:ea typeface="Calibri"/>
              <a:cs typeface="Times New Roman"/>
            </a:endParaRPr>
          </a:p>
          <a:p>
            <a:pPr marR="17145" algn="just">
              <a:lnSpc>
                <a:spcPct val="130000"/>
              </a:lnSpc>
            </a:pPr>
            <a:r>
              <a:rPr lang="nl-NL" sz="2400" dirty="0">
                <a:solidFill>
                  <a:prstClr val="black"/>
                </a:solidFill>
                <a:latin typeface="Times New Roman"/>
                <a:ea typeface="Times New Roman"/>
                <a:cs typeface="Times New Roman"/>
              </a:rPr>
              <a:t>.......................................................................................................................................................................................................................</a:t>
            </a:r>
            <a:endParaRPr lang="en-US" sz="2400" dirty="0">
              <a:solidFill>
                <a:prstClr val="black"/>
              </a:solidFill>
              <a:latin typeface="Times New Roman"/>
              <a:ea typeface="Calibri"/>
              <a:cs typeface="Times New Roman"/>
            </a:endParaRPr>
          </a:p>
          <a:p>
            <a:pPr marR="17145" algn="just">
              <a:lnSpc>
                <a:spcPct val="130000"/>
              </a:lnSpc>
            </a:pPr>
            <a:r>
              <a:rPr lang="en-US" sz="2400" b="1" dirty="0">
                <a:solidFill>
                  <a:prstClr val="black"/>
                </a:solidFill>
                <a:latin typeface="Times New Roman"/>
                <a:ea typeface="Times New Roman"/>
                <a:cs typeface="Times New Roman"/>
              </a:rPr>
              <a:t>2. </a:t>
            </a:r>
            <a:r>
              <a:rPr lang="en-US" sz="2400" b="1" dirty="0" err="1">
                <a:solidFill>
                  <a:prstClr val="black"/>
                </a:solidFill>
                <a:latin typeface="Times New Roman"/>
                <a:ea typeface="Times New Roman"/>
                <a:cs typeface="Times New Roman"/>
              </a:rPr>
              <a:t>Lấy</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ví</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dụ</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về</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ưu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thế</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trong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quần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xã</a:t>
            </a:r>
            <a:r>
              <a:rPr lang="en-US" sz="2400" b="1" dirty="0">
                <a:solidFill>
                  <a:prstClr val="black"/>
                </a:solidFill>
                <a:latin typeface="Times New Roman"/>
                <a:ea typeface="Times New Roman"/>
                <a:cs typeface="Times New Roman"/>
              </a:rPr>
              <a:t>.</a:t>
            </a:r>
            <a:endParaRPr lang="en-US" sz="2400" b="1" dirty="0">
              <a:solidFill>
                <a:prstClr val="black"/>
              </a:solidFill>
              <a:latin typeface="Times New Roman"/>
              <a:ea typeface="Calibri"/>
              <a:cs typeface="Times New Roman"/>
            </a:endParaRPr>
          </a:p>
          <a:p>
            <a:pPr marR="17145" algn="just">
              <a:lnSpc>
                <a:spcPct val="130000"/>
              </a:lnSpc>
            </a:pPr>
            <a:r>
              <a:rPr lang="nl-NL" sz="2400" dirty="0">
                <a:solidFill>
                  <a:prstClr val="black"/>
                </a:solidFill>
                <a:latin typeface="Times New Roman"/>
                <a:ea typeface="Times New Roman"/>
                <a:cs typeface="Times New Roman"/>
              </a:rPr>
              <a:t>......................................................................................................................................................................................................................</a:t>
            </a:r>
            <a:endParaRPr lang="en-US" sz="2400" dirty="0">
              <a:solidFill>
                <a:prstClr val="black"/>
              </a:solidFill>
              <a:latin typeface="Times New Roman"/>
              <a:ea typeface="Calibri"/>
              <a:cs typeface="Times New Roman"/>
            </a:endParaRPr>
          </a:p>
          <a:p>
            <a:pPr marR="17145" algn="just">
              <a:lnSpc>
                <a:spcPct val="130000"/>
              </a:lnSpc>
            </a:pPr>
            <a:r>
              <a:rPr lang="en-US" sz="2400" b="1" dirty="0">
                <a:solidFill>
                  <a:prstClr val="black"/>
                </a:solidFill>
                <a:latin typeface="Times New Roman"/>
                <a:ea typeface="Times New Roman"/>
                <a:cs typeface="Times New Roman"/>
              </a:rPr>
              <a:t>3. Cho </a:t>
            </a:r>
            <a:r>
              <a:rPr lang="en-US" sz="2400" b="1" dirty="0" err="1">
                <a:solidFill>
                  <a:prstClr val="black"/>
                </a:solidFill>
                <a:latin typeface="Times New Roman"/>
                <a:ea typeface="Times New Roman"/>
                <a:cs typeface="Times New Roman"/>
              </a:rPr>
              <a:t>các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sinh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vật</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gồm</a:t>
            </a:r>
            <a:r>
              <a:rPr lang="en-US" sz="2400" b="1" dirty="0">
                <a:solidFill>
                  <a:prstClr val="black"/>
                </a:solidFill>
                <a:latin typeface="Times New Roman"/>
                <a:ea typeface="Times New Roman"/>
                <a:cs typeface="Times New Roman"/>
              </a:rPr>
              <a:t>: Lim </a:t>
            </a:r>
            <a:r>
              <a:rPr lang="en-US" sz="2400" b="1" dirty="0" err="1">
                <a:solidFill>
                  <a:prstClr val="black"/>
                </a:solidFill>
                <a:latin typeface="Times New Roman"/>
                <a:ea typeface="Times New Roman"/>
                <a:cs typeface="Times New Roman"/>
              </a:rPr>
              <a:t>xanh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gấu</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trắng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hổ</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lạc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đà</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lúa</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nước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đước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Em</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hãy</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xác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định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loài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trưng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tương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ứng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với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quần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xã</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sinh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vật</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bắc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cực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sa</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mạc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rừng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ngập</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mặn</a:t>
            </a:r>
            <a:r>
              <a:rPr lang="en-US" sz="2400" b="1" dirty="0">
                <a:solidFill>
                  <a:prstClr val="black"/>
                </a:solidFill>
                <a:latin typeface="Times New Roman"/>
                <a:ea typeface="Times New Roman"/>
                <a:cs typeface="Times New Roman"/>
              </a:rPr>
              <a:t>.</a:t>
            </a:r>
            <a:endParaRPr lang="en-US" sz="2400" b="1" dirty="0">
              <a:solidFill>
                <a:prstClr val="black"/>
              </a:solidFill>
              <a:latin typeface="Times New Roman"/>
              <a:ea typeface="Calibri"/>
              <a:cs typeface="Times New Roman"/>
            </a:endParaRPr>
          </a:p>
          <a:p>
            <a:pPr marR="17145" algn="just">
              <a:lnSpc>
                <a:spcPct val="130000"/>
              </a:lnSpc>
            </a:pPr>
            <a:r>
              <a:rPr lang="nl-NL" sz="2400" dirty="0">
                <a:solidFill>
                  <a:prstClr val="black"/>
                </a:solidFill>
                <a:latin typeface="Times New Roman"/>
                <a:ea typeface="Times New Roman"/>
                <a:cs typeface="Times New Roman"/>
              </a:rPr>
              <a:t>.................................................................................................................................................................................................................</a:t>
            </a:r>
            <a:endParaRPr lang="en-US" sz="2400"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64647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mboo-forest-1"/>
          <p:cNvPicPr>
            <a:picLocks noChangeAspect="1" noChangeArrowheads="1"/>
          </p:cNvPicPr>
          <p:nvPr/>
        </p:nvPicPr>
        <p:blipFill>
          <a:blip r:embed="rId2" cstate="print"/>
          <a:srcRect/>
          <a:stretch>
            <a:fillRect/>
          </a:stretch>
        </p:blipFill>
        <p:spPr bwMode="auto">
          <a:xfrm>
            <a:off x="330200" y="2028686"/>
            <a:ext cx="8686800" cy="4257814"/>
          </a:xfrm>
          <a:prstGeom prst="rect">
            <a:avLst/>
          </a:prstGeom>
          <a:noFill/>
          <a:ln w="9525">
            <a:noFill/>
            <a:miter lim="800000"/>
            <a:headEnd/>
            <a:tailEnd/>
          </a:ln>
        </p:spPr>
      </p:pic>
      <p:sp>
        <p:nvSpPr>
          <p:cNvPr id="14345" name="WordArt 9"/>
          <p:cNvSpPr>
            <a:spLocks noChangeArrowheads="1" noChangeShapeType="1" noTextEdit="1"/>
          </p:cNvSpPr>
          <p:nvPr/>
        </p:nvSpPr>
        <p:spPr bwMode="auto">
          <a:xfrm>
            <a:off x="3200400" y="6400800"/>
            <a:ext cx="35052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latin typeface="Times New Roman"/>
                <a:cs typeface="Times New Roman"/>
              </a:rPr>
              <a:t>RỪNG TRE</a:t>
            </a:r>
          </a:p>
        </p:txBody>
      </p:sp>
      <p:sp>
        <p:nvSpPr>
          <p:cNvPr id="6" name="Rectangle 5"/>
          <p:cNvSpPr>
            <a:spLocks noChangeArrowheads="1"/>
          </p:cNvSpPr>
          <p:nvPr/>
        </p:nvSpPr>
        <p:spPr bwMode="auto">
          <a:xfrm>
            <a:off x="319790" y="801307"/>
            <a:ext cx="8686800" cy="954107"/>
          </a:xfrm>
          <a:prstGeom prst="rect">
            <a:avLst/>
          </a:prstGeom>
          <a:noFill/>
          <a:ln w="9525">
            <a:noFill/>
            <a:miter lim="800000"/>
            <a:headEnd/>
            <a:tailEnd/>
          </a:ln>
          <a:effectLst/>
        </p:spPr>
        <p:txBody>
          <a:bodyPr wrap="square">
            <a:spAutoFit/>
          </a:bodyPr>
          <a:lstStyle/>
          <a:p>
            <a:pPr indent="465138" algn="just"/>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endParaRPr 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3CB9508-F3A1-45FF-AA56-11475661B91C}"/>
              </a:ext>
            </a:extLst>
          </p:cNvPr>
          <p:cNvSpPr>
            <a:spLocks noChangeArrowheads="1"/>
          </p:cNvSpPr>
          <p:nvPr/>
        </p:nvSpPr>
        <p:spPr bwMode="auto">
          <a:xfrm>
            <a:off x="2133600" y="163787"/>
            <a:ext cx="3403600" cy="523220"/>
          </a:xfrm>
          <a:prstGeom prst="rect">
            <a:avLst/>
          </a:prstGeom>
          <a:noFill/>
          <a:ln w="9525">
            <a:noFill/>
            <a:miter lim="800000"/>
            <a:headEnd/>
            <a:tailEnd/>
          </a:ln>
          <a:effectLst/>
        </p:spPr>
        <p:txBody>
          <a:bodyPr wrap="square">
            <a:spAutoFit/>
          </a:bodyPr>
          <a:lstStyle/>
          <a:p>
            <a:pPr indent="465138" algn="just"/>
            <a:r>
              <a:rPr lang="en-US" sz="2800" b="1" dirty="0">
                <a:solidFill>
                  <a:srgbClr val="FF0000"/>
                </a:solidFill>
                <a:latin typeface="Times New Roman" panose="02020603050405020304" pitchFamily="18" charset="0"/>
                <a:cs typeface="Times New Roman" panose="02020603050405020304" pitchFamily="18" charset="0"/>
              </a:rPr>
              <a:t>LOÀI ƯU THẾ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ipe(down)">
                                      <p:cBhvr>
                                        <p:cTn id="7" dur="500"/>
                                        <p:tgtEl>
                                          <p:spTgt spid="14345"/>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66699" y="1516800"/>
            <a:ext cx="4229100" cy="4198203"/>
          </a:xfrm>
          <a:prstGeom prst="rect">
            <a:avLst/>
          </a:prstGeom>
          <a:noFill/>
          <a:ln w="9525">
            <a:noFill/>
            <a:round/>
            <a:headEnd/>
            <a:tailEnd/>
          </a:ln>
          <a:effectLst/>
        </p:spPr>
      </p:pic>
      <p:sp>
        <p:nvSpPr>
          <p:cNvPr id="3" name="Text Box 2"/>
          <p:cNvSpPr txBox="1">
            <a:spLocks noChangeArrowheads="1"/>
          </p:cNvSpPr>
          <p:nvPr/>
        </p:nvSpPr>
        <p:spPr bwMode="auto">
          <a:xfrm>
            <a:off x="0" y="5781611"/>
            <a:ext cx="43053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FF0000"/>
                </a:solidFill>
                <a:latin typeface="Times New Roman" panose="02020603050405020304" pitchFamily="18" charset="0"/>
                <a:cs typeface="Times New Roman" panose="02020603050405020304" pitchFamily="18" charset="0"/>
              </a:rPr>
              <a:t>LẠC ĐÀ – LOÀI ĐẶC TRƯNG SA MẠC</a:t>
            </a:r>
          </a:p>
        </p:txBody>
      </p:sp>
      <p:pic>
        <p:nvPicPr>
          <p:cNvPr id="4" name="Picture 2"/>
          <p:cNvPicPr>
            <a:picLocks noChangeAspect="1" noChangeArrowheads="1"/>
          </p:cNvPicPr>
          <p:nvPr/>
        </p:nvPicPr>
        <p:blipFill>
          <a:blip r:embed="rId3" cstate="print"/>
          <a:srcRect/>
          <a:stretch>
            <a:fillRect/>
          </a:stretch>
        </p:blipFill>
        <p:spPr bwMode="auto">
          <a:xfrm>
            <a:off x="4546601" y="2071514"/>
            <a:ext cx="4337049" cy="3643485"/>
          </a:xfrm>
          <a:prstGeom prst="rect">
            <a:avLst/>
          </a:prstGeom>
          <a:noFill/>
          <a:ln w="9525">
            <a:noFill/>
            <a:round/>
            <a:headEnd/>
            <a:tailEnd/>
          </a:ln>
          <a:effectLst/>
        </p:spPr>
      </p:pic>
      <p:sp>
        <p:nvSpPr>
          <p:cNvPr id="5" name="TextBox 1"/>
          <p:cNvSpPr txBox="1">
            <a:spLocks noChangeArrowheads="1"/>
          </p:cNvSpPr>
          <p:nvPr/>
        </p:nvSpPr>
        <p:spPr bwMode="auto">
          <a:xfrm>
            <a:off x="4241800" y="5773702"/>
            <a:ext cx="4762500" cy="830997"/>
          </a:xfrm>
          <a:prstGeom prst="rect">
            <a:avLst/>
          </a:prstGeom>
          <a:noFill/>
          <a:ln w="9525">
            <a:noFill/>
            <a:miter lim="800000"/>
            <a:headEnd/>
            <a:tailEnd/>
          </a:ln>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SAO LA LOÀI ĐẶC TRƯNG KHU BẢO TỒN HUẾ</a:t>
            </a:r>
          </a:p>
        </p:txBody>
      </p:sp>
      <p:sp>
        <p:nvSpPr>
          <p:cNvPr id="6" name="Text Box 5"/>
          <p:cNvSpPr txBox="1">
            <a:spLocks noChangeArrowheads="1"/>
          </p:cNvSpPr>
          <p:nvPr/>
        </p:nvSpPr>
        <p:spPr bwMode="auto">
          <a:xfrm>
            <a:off x="114302" y="685804"/>
            <a:ext cx="8762999" cy="954107"/>
          </a:xfrm>
          <a:prstGeom prst="rect">
            <a:avLst/>
          </a:prstGeom>
          <a:noFill/>
          <a:ln w="9525">
            <a:noFill/>
            <a:miter lim="800000"/>
            <a:headEnd/>
            <a:tailEnd/>
          </a:ln>
          <a:effectLst/>
        </p:spPr>
        <p:txBody>
          <a:bodyPr wrap="square">
            <a:spAutoFit/>
          </a:bodyPr>
          <a:lstStyle/>
          <a:p>
            <a:pPr indent="465138" algn="just">
              <a:spcBef>
                <a:spcPct val="50000"/>
              </a:spcBef>
            </a:pPr>
            <a:r>
              <a:rPr lang="en-US" sz="2800" b="1" dirty="0" err="1">
                <a:solidFill>
                  <a:srgbClr val="0033CC"/>
                </a:solidFill>
                <a:latin typeface="Times New Roman" panose="02020603050405020304" pitchFamily="18" charset="0"/>
                <a:cs typeface="Times New Roman" panose="02020603050405020304" pitchFamily="18" charset="0"/>
              </a:rPr>
              <a:t>Loài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đặc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trưng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là</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loài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chỉ</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có</a:t>
            </a:r>
            <a:r>
              <a:rPr lang="en-US" sz="2800" b="1" dirty="0">
                <a:solidFill>
                  <a:srgbClr val="0033CC"/>
                </a:solidFill>
                <a:latin typeface="Times New Roman" panose="02020603050405020304" pitchFamily="18" charset="0"/>
                <a:cs typeface="Times New Roman" panose="02020603050405020304" pitchFamily="18" charset="0"/>
              </a:rPr>
              <a:t> ở </a:t>
            </a:r>
            <a:r>
              <a:rPr lang="en-US" sz="2800" b="1" dirty="0" err="1">
                <a:solidFill>
                  <a:srgbClr val="0033CC"/>
                </a:solidFill>
                <a:latin typeface="Times New Roman" panose="02020603050405020304" pitchFamily="18" charset="0"/>
                <a:cs typeface="Times New Roman" panose="02020603050405020304" pitchFamily="18" charset="0"/>
              </a:rPr>
              <a:t>một</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quần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xã</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có</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nhiều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hơn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hẳn</a:t>
            </a:r>
            <a:r>
              <a:rPr lang="en-US" sz="2800" b="1" dirty="0">
                <a:solidFill>
                  <a:srgbClr val="0033CC"/>
                </a:solidFill>
                <a:latin typeface="Times New Roman" panose="02020603050405020304" pitchFamily="18" charset="0"/>
                <a:cs typeface="Times New Roman" panose="02020603050405020304" pitchFamily="18" charset="0"/>
              </a:rPr>
              <a:t> so </a:t>
            </a:r>
            <a:r>
              <a:rPr lang="en-US" sz="2800" b="1" dirty="0" err="1">
                <a:solidFill>
                  <a:srgbClr val="0033CC"/>
                </a:solidFill>
                <a:latin typeface="Times New Roman" panose="02020603050405020304" pitchFamily="18" charset="0"/>
                <a:cs typeface="Times New Roman" panose="02020603050405020304" pitchFamily="18" charset="0"/>
              </a:rPr>
              <a:t>với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các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loài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khác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trong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quần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xã</a:t>
            </a:r>
            <a:r>
              <a:rPr lang="en-US" sz="2800" b="1" dirty="0">
                <a:solidFill>
                  <a:srgbClr val="0033CC"/>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E384AFD-3046-4913-8D4A-B01F53A1151D}"/>
              </a:ext>
            </a:extLst>
          </p:cNvPr>
          <p:cNvSpPr>
            <a:spLocks noChangeArrowheads="1"/>
          </p:cNvSpPr>
          <p:nvPr/>
        </p:nvSpPr>
        <p:spPr bwMode="auto">
          <a:xfrm>
            <a:off x="679448" y="87187"/>
            <a:ext cx="4229099" cy="523220"/>
          </a:xfrm>
          <a:prstGeom prst="rect">
            <a:avLst/>
          </a:prstGeom>
          <a:noFill/>
          <a:ln w="9525">
            <a:noFill/>
            <a:miter lim="800000"/>
            <a:headEnd/>
            <a:tailEnd/>
          </a:ln>
          <a:effectLst/>
        </p:spPr>
        <p:txBody>
          <a:bodyPr wrap="square">
            <a:spAutoFit/>
          </a:bodyPr>
          <a:lstStyle/>
          <a:p>
            <a:pPr indent="465138" algn="just"/>
            <a:r>
              <a:rPr lang="en-US" sz="2800" b="1" dirty="0">
                <a:solidFill>
                  <a:srgbClr val="FF0000"/>
                </a:solidFill>
                <a:latin typeface="Times New Roman" panose="02020603050405020304" pitchFamily="18" charset="0"/>
                <a:cs typeface="Times New Roman" panose="02020603050405020304" pitchFamily="18" charset="0"/>
              </a:rPr>
              <a:t>LOÀI ĐẶC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4"/>
            <a:ext cx="2057400" cy="365125"/>
          </a:xfrm>
        </p:spPr>
        <p:txBody>
          <a:bodyPr/>
          <a:lstStyle/>
          <a:p>
            <a:fld id="{DE803638-A45B-42DD-AE09-C0F0F1590145}" type="slidenum">
              <a:rPr lang="en-US">
                <a:solidFill>
                  <a:prstClr val="black">
                    <a:tint val="75000"/>
                  </a:prstClr>
                </a:solidFill>
              </a:rPr>
              <a:pPr/>
              <a:t>2</a:t>
            </a:fld>
            <a:endParaRPr lang="en-US">
              <a:solidFill>
                <a:prstClr val="black">
                  <a:tint val="75000"/>
                </a:prstClr>
              </a:solidFill>
            </a:endParaRPr>
          </a:p>
        </p:txBody>
      </p:sp>
      <p:sp>
        <p:nvSpPr>
          <p:cNvPr id="5" name="AutoShape 4"/>
          <p:cNvSpPr>
            <a:spLocks noChangeArrowheads="1"/>
          </p:cNvSpPr>
          <p:nvPr/>
        </p:nvSpPr>
        <p:spPr bwMode="gray">
          <a:xfrm>
            <a:off x="2590800" y="2590800"/>
            <a:ext cx="5912459" cy="11938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endParaRPr lang="en-US" b="1" dirty="0">
              <a:latin typeface="Times New Roman" panose="02020603050405020304" pitchFamily="18" charset="0"/>
              <a:cs typeface="Times New Roman" panose="02020603050405020304" pitchFamily="18" charset="0"/>
            </a:endParaRPr>
          </a:p>
          <a:p>
            <a:pPr>
              <a:buFontTx/>
              <a:buNone/>
              <a:defRPr/>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sz="2800" b="1" dirty="0">
                <a:solidFill>
                  <a:prstClr val="black"/>
                </a:solidFill>
                <a:latin typeface="Times New Roman" pitchFamily="18" charset="0"/>
                <a:cs typeface="Times New Roman" pitchFamily="18" charset="0"/>
              </a:rPr>
              <a:t>.</a:t>
            </a:r>
          </a:p>
        </p:txBody>
      </p:sp>
      <p:sp>
        <p:nvSpPr>
          <p:cNvPr id="6" name="AutoShape 5"/>
          <p:cNvSpPr>
            <a:spLocks noChangeArrowheads="1"/>
          </p:cNvSpPr>
          <p:nvPr/>
        </p:nvSpPr>
        <p:spPr bwMode="gray">
          <a:xfrm>
            <a:off x="1600200" y="990600"/>
            <a:ext cx="7162800" cy="838200"/>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p>
            <a:pPr>
              <a:spcBef>
                <a:spcPct val="20000"/>
              </a:spcBef>
            </a:pPr>
            <a:r>
              <a:rPr lang="en-US" sz="3200" b="1" dirty="0">
                <a:solidFill>
                  <a:prstClr val="black"/>
                </a:solidFill>
                <a:latin typeface="Times New Roman" pitchFamily="18" charset="0"/>
                <a:cs typeface="Times New Roman" pitchFamily="18" charset="0"/>
              </a:rPr>
              <a:t>1. </a:t>
            </a:r>
            <a:r>
              <a:rPr lang="en-US" sz="3200" b="1" dirty="0" err="1">
                <a:solidFill>
                  <a:prstClr val="black"/>
                </a:solidFill>
                <a:latin typeface="Times New Roman" pitchFamily="18" charset="0"/>
                <a:cs typeface="Times New Roman" pitchFamily="18" charset="0"/>
              </a:rPr>
              <a:t>Khái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niệm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quần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xã</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sinh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vật</a:t>
            </a:r>
            <a:r>
              <a:rPr lang="en-US" sz="3200" b="1" dirty="0">
                <a:solidFill>
                  <a:prstClr val="black"/>
                </a:solidFill>
                <a:latin typeface="Times New Roman" pitchFamily="18" charset="0"/>
                <a:cs typeface="Times New Roman" pitchFamily="18" charset="0"/>
              </a:rPr>
              <a:t>.</a:t>
            </a:r>
          </a:p>
        </p:txBody>
      </p:sp>
      <p:grpSp>
        <p:nvGrpSpPr>
          <p:cNvPr id="7" name="Group 6"/>
          <p:cNvGrpSpPr>
            <a:grpSpLocks/>
          </p:cNvGrpSpPr>
          <p:nvPr/>
        </p:nvGrpSpPr>
        <p:grpSpPr bwMode="auto">
          <a:xfrm>
            <a:off x="1143000" y="1161404"/>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4"/>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04"/>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371600" y="4819004"/>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35" name="Rectangle 36"/>
          <p:cNvSpPr>
            <a:spLocks noChangeArrowheads="1"/>
          </p:cNvSpPr>
          <p:nvPr/>
        </p:nvSpPr>
        <p:spPr bwMode="auto">
          <a:xfrm>
            <a:off x="0" y="2154238"/>
            <a:ext cx="1981200" cy="2057400"/>
          </a:xfrm>
          <a:prstGeom prst="rect">
            <a:avLst/>
          </a:prstGeom>
          <a:noFill/>
          <a:ln w="9525">
            <a:noFill/>
            <a:miter lim="800000"/>
            <a:headEnd/>
            <a:tailEnd/>
          </a:ln>
        </p:spPr>
        <p:txBody>
          <a:bodyPr anchor="ctr" anchorCtr="1"/>
          <a:lstStyle/>
          <a:p>
            <a:pPr algn="ctr"/>
            <a:r>
              <a:rPr lang="en-US" sz="3200" b="1" dirty="0">
                <a:solidFill>
                  <a:srgbClr val="CC0066"/>
                </a:solidFill>
                <a:latin typeface="Times New Roman" panose="02020603050405020304" pitchFamily="18" charset="0"/>
                <a:cs typeface="Times New Roman" panose="02020603050405020304" pitchFamily="18" charset="0"/>
              </a:rPr>
              <a:t>NỘI DUNG BÀI HỌC</a:t>
            </a:r>
          </a:p>
        </p:txBody>
      </p:sp>
      <p:grpSp>
        <p:nvGrpSpPr>
          <p:cNvPr id="36" name="Group 37"/>
          <p:cNvGrpSpPr>
            <a:grpSpLocks/>
          </p:cNvGrpSpPr>
          <p:nvPr/>
        </p:nvGrpSpPr>
        <p:grpSpPr bwMode="auto">
          <a:xfrm>
            <a:off x="457200" y="5352404"/>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04"/>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50" name="Group 51"/>
          <p:cNvGrpSpPr>
            <a:grpSpLocks/>
          </p:cNvGrpSpPr>
          <p:nvPr/>
        </p:nvGrpSpPr>
        <p:grpSpPr bwMode="auto">
          <a:xfrm>
            <a:off x="1981200" y="3980804"/>
            <a:ext cx="381000" cy="649233"/>
            <a:chOff x="2078" y="1112"/>
            <a:chExt cx="1615" cy="2752"/>
          </a:xfrm>
        </p:grpSpPr>
        <p:sp>
          <p:nvSpPr>
            <p:cNvPr id="51" name="Oval 5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52" name="Oval 5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53" name="Oval 54"/>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54" name="Oval 55"/>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55" name="Oval 56"/>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56" name="Oval 57"/>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57" name="AutoShape 4"/>
          <p:cNvSpPr>
            <a:spLocks noChangeArrowheads="1"/>
          </p:cNvSpPr>
          <p:nvPr/>
        </p:nvSpPr>
        <p:spPr bwMode="gray">
          <a:xfrm>
            <a:off x="1851329" y="4606981"/>
            <a:ext cx="6835471" cy="12954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p>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t>
            </a:r>
            <a:r>
              <a:rPr lang="en-US" sz="3200" b="1" dirty="0" err="1"/>
              <a:t>ã</a:t>
            </a:r>
            <a:r>
              <a:rPr lang="en-US" sz="3200" b="1" dirty="0"/>
              <a:t>.</a:t>
            </a:r>
            <a:endParaRPr lang="en-US" sz="3200" dirty="0"/>
          </a:p>
        </p:txBody>
      </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
        <p:nvSpPr>
          <p:cNvPr id="59"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Tree>
    <p:extLst>
      <p:ext uri="{BB962C8B-B14F-4D97-AF65-F5344CB8AC3E}">
        <p14:creationId xmlns:p14="http://schemas.microsoft.com/office/powerpoint/2010/main" val="2220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900" decel="100000" fill="hold"/>
                                        <p:tgtEl>
                                          <p:spTgt spid="2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900" decel="100000" fill="hold"/>
                                        <p:tgtEl>
                                          <p:spTgt spid="5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5" grpId="0"/>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e%20giac%20java"/>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5486400" y="5410200"/>
            <a:ext cx="3657600" cy="8382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008000"/>
                </a:solidFill>
                <a:latin typeface="Times New Roman"/>
                <a:cs typeface="Times New Roman"/>
              </a:rPr>
              <a:t>Tê giác JAVA</a:t>
            </a:r>
          </a:p>
        </p:txBody>
      </p:sp>
      <p:sp>
        <p:nvSpPr>
          <p:cNvPr id="15369" name="WordArt 9"/>
          <p:cNvSpPr>
            <a:spLocks noChangeArrowheads="1" noChangeShapeType="1" noTextEdit="1"/>
          </p:cNvSpPr>
          <p:nvPr/>
        </p:nvSpPr>
        <p:spPr bwMode="auto">
          <a:xfrm>
            <a:off x="0" y="6248400"/>
            <a:ext cx="9144000" cy="6096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FF0000"/>
                </a:solidFill>
                <a:latin typeface="Times New Roman"/>
                <a:cs typeface="Times New Roman"/>
              </a:rPr>
              <a:t>LOÀI ĐẶC TRƯNG CỦA VƯỜN QUỐC GIA NAM CÁT TIÊN</a:t>
            </a:r>
            <a:endParaRPr lang="en-US" sz="3600" b="1" kern="10" dirty="0">
              <a:ln w="9525">
                <a:solidFill>
                  <a:srgbClr val="CC99FF"/>
                </a:solidFill>
                <a:round/>
                <a:headEnd/>
                <a:tailEnd/>
              </a:ln>
              <a:solidFill>
                <a:srgbClr val="FF0000"/>
              </a:solidFill>
              <a:latin typeface="Times New Roman"/>
              <a:cs typeface="Times New Roman"/>
            </a:endParaRPr>
          </a:p>
        </p:txBody>
      </p:sp>
      <p:sp>
        <p:nvSpPr>
          <p:cNvPr id="19458" name="AutoShape 2" descr="http://www.thanhnien.com.vn/Pictures201207/CongDong/070812/sung-te-giac-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8565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in)">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2" name="Text Box 10">
            <a:extLst>
              <a:ext uri="{FF2B5EF4-FFF2-40B4-BE49-F238E27FC236}">
                <a16:creationId xmlns:a16="http://schemas.microsoft.com/office/drawing/2014/main" id="{709EC424-4968-4BF7-9CB9-F9CA8EDFFFFA}"/>
              </a:ext>
            </a:extLst>
          </p:cNvPr>
          <p:cNvSpPr txBox="1">
            <a:spLocks noChangeArrowheads="1"/>
          </p:cNvSpPr>
          <p:nvPr/>
        </p:nvSpPr>
        <p:spPr bwMode="auto">
          <a:xfrm>
            <a:off x="255588" y="4438650"/>
            <a:ext cx="8763000" cy="1384995"/>
          </a:xfrm>
          <a:prstGeom prst="rect">
            <a:avLst/>
          </a:prstGeom>
          <a:solidFill>
            <a:schemeClr val="accent3">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latin typeface="Times New Roman" panose="02020603050405020304" pitchFamily="18" charset="0"/>
              </a:rPr>
              <a:t> </a:t>
            </a:r>
            <a:r>
              <a:rPr lang="en-US" altLang="en-US" sz="2800" dirty="0" err="1">
                <a:solidFill>
                  <a:srgbClr val="FF0000"/>
                </a:solidFill>
                <a:latin typeface="Times New Roman" panose="02020603050405020304" pitchFamily="18" charset="0"/>
              </a:rPr>
              <a:t>Bài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tập</a:t>
            </a:r>
            <a:r>
              <a:rPr lang="en-US" altLang="en-US" sz="2800" dirty="0">
                <a:solidFill>
                  <a:srgbClr val="FF0000"/>
                </a:solidFill>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thảo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cỏ</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vật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thịt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ưu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đặc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trưng</a:t>
            </a:r>
            <a:r>
              <a:rPr lang="en-US" altLang="en-US" sz="2800" dirty="0">
                <a:latin typeface="Times New Roman" panose="02020603050405020304" pitchFamily="18" charset="0"/>
              </a:rPr>
              <a:t>?</a:t>
            </a:r>
          </a:p>
        </p:txBody>
      </p:sp>
      <p:sp>
        <p:nvSpPr>
          <p:cNvPr id="64523" name="Text Box 11">
            <a:extLst>
              <a:ext uri="{FF2B5EF4-FFF2-40B4-BE49-F238E27FC236}">
                <a16:creationId xmlns:a16="http://schemas.microsoft.com/office/drawing/2014/main" id="{D28A06D6-3C3B-4D06-9ABC-60B969810412}"/>
              </a:ext>
            </a:extLst>
          </p:cNvPr>
          <p:cNvSpPr txBox="1">
            <a:spLocks noChangeArrowheads="1"/>
          </p:cNvSpPr>
          <p:nvPr/>
        </p:nvSpPr>
        <p:spPr bwMode="auto">
          <a:xfrm>
            <a:off x="266831" y="5823645"/>
            <a:ext cx="7200900" cy="954107"/>
          </a:xfrm>
          <a:prstGeom prst="rect">
            <a:avLst/>
          </a:prstGeom>
          <a:solidFill>
            <a:schemeClr val="accent5">
              <a:lumMod val="60000"/>
              <a:lumOff val="4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Loài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ưu</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thế</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động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vật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móng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guốc</a:t>
            </a:r>
            <a:endParaRPr lang="en-US" altLang="en-US" sz="2800" dirty="0">
              <a:solidFill>
                <a:srgbClr val="FF0000"/>
              </a:solidFill>
              <a:latin typeface="Times New Roman" panose="02020603050405020304" pitchFamily="18" charset="0"/>
            </a:endParaRPr>
          </a:p>
          <a:p>
            <a:pPr eaLnBrk="1" hangingPunct="1">
              <a:spcBef>
                <a:spcPts val="0"/>
              </a:spcBef>
              <a:buFontTx/>
              <a:buNone/>
            </a:pP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Loài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đặc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trưng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cỏ</a:t>
            </a:r>
            <a:r>
              <a:rPr lang="en-US" altLang="en-US" sz="2800" dirty="0">
                <a:solidFill>
                  <a:srgbClr val="FF0000"/>
                </a:solidFill>
                <a:latin typeface="Times New Roman" panose="02020603050405020304" pitchFamily="18" charset="0"/>
              </a:rPr>
              <a:t> </a:t>
            </a:r>
          </a:p>
        </p:txBody>
      </p:sp>
      <p:pic>
        <p:nvPicPr>
          <p:cNvPr id="17412" name="Picture 4" descr="thao_nguyen">
            <a:extLst>
              <a:ext uri="{FF2B5EF4-FFF2-40B4-BE49-F238E27FC236}">
                <a16:creationId xmlns:a16="http://schemas.microsoft.com/office/drawing/2014/main" id="{8DF6C7E9-DC12-4DAA-AF14-B4FA4CFC6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63000" cy="4286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22"/>
                                        </p:tgtEl>
                                        <p:attrNameLst>
                                          <p:attrName>style.visibility</p:attrName>
                                        </p:attrNameLst>
                                      </p:cBhvr>
                                      <p:to>
                                        <p:strVal val="visible"/>
                                      </p:to>
                                    </p:set>
                                    <p:anim calcmode="lin" valueType="num">
                                      <p:cBhvr additive="base">
                                        <p:cTn id="7" dur="500" fill="hold"/>
                                        <p:tgtEl>
                                          <p:spTgt spid="64522"/>
                                        </p:tgtEl>
                                        <p:attrNameLst>
                                          <p:attrName>ppt_x</p:attrName>
                                        </p:attrNameLst>
                                      </p:cBhvr>
                                      <p:tavLst>
                                        <p:tav tm="0">
                                          <p:val>
                                            <p:strVal val="#ppt_x"/>
                                          </p:val>
                                        </p:tav>
                                        <p:tav tm="100000">
                                          <p:val>
                                            <p:strVal val="#ppt_x"/>
                                          </p:val>
                                        </p:tav>
                                      </p:tavLst>
                                    </p:anim>
                                    <p:anim calcmode="lin" valueType="num">
                                      <p:cBhvr additive="base">
                                        <p:cTn id="8" dur="500" fill="hold"/>
                                        <p:tgtEl>
                                          <p:spTgt spid="645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64523"/>
                                        </p:tgtEl>
                                        <p:attrNameLst>
                                          <p:attrName>style.visibility</p:attrName>
                                        </p:attrNameLst>
                                      </p:cBhvr>
                                      <p:to>
                                        <p:strVal val="visible"/>
                                      </p:to>
                                    </p:set>
                                    <p:animEffect transition="in" filter="diamond(in)">
                                      <p:cBhvr>
                                        <p:cTn id="13" dur="2000"/>
                                        <p:tgtEl>
                                          <p:spTgt spid="64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2" grpId="0" animBg="1"/>
      <p:bldP spid="645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D54F-CFAE-4B83-A207-6721FE9F425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7DB4DC1-4858-4627-B451-6C2114A9C1EE}"/>
              </a:ext>
            </a:extLst>
          </p:cNvPr>
          <p:cNvPicPr>
            <a:picLocks noGrp="1" noChangeAspect="1"/>
          </p:cNvPicPr>
          <p:nvPr>
            <p:ph idx="1"/>
          </p:nvPr>
        </p:nvPicPr>
        <p:blipFill>
          <a:blip r:embed="rId2"/>
          <a:stretch>
            <a:fillRect/>
          </a:stretch>
        </p:blipFill>
        <p:spPr>
          <a:xfrm>
            <a:off x="113676" y="2261814"/>
            <a:ext cx="8979108" cy="1295400"/>
          </a:xfrm>
        </p:spPr>
      </p:pic>
      <p:pic>
        <p:nvPicPr>
          <p:cNvPr id="5" name="Picture 4">
            <a:extLst>
              <a:ext uri="{FF2B5EF4-FFF2-40B4-BE49-F238E27FC236}">
                <a16:creationId xmlns:a16="http://schemas.microsoft.com/office/drawing/2014/main" id="{6F647E26-24BE-4F14-BBDE-AD3B67F632C0}"/>
              </a:ext>
            </a:extLst>
          </p:cNvPr>
          <p:cNvPicPr>
            <a:picLocks noChangeAspect="1"/>
          </p:cNvPicPr>
          <p:nvPr/>
        </p:nvPicPr>
        <p:blipFill>
          <a:blip r:embed="rId3"/>
          <a:stretch>
            <a:fillRect/>
          </a:stretch>
        </p:blipFill>
        <p:spPr>
          <a:xfrm>
            <a:off x="82446" y="376801"/>
            <a:ext cx="8979108" cy="1451999"/>
          </a:xfrm>
          <a:prstGeom prst="rect">
            <a:avLst/>
          </a:prstGeom>
        </p:spPr>
      </p:pic>
    </p:spTree>
    <p:extLst>
      <p:ext uri="{BB962C8B-B14F-4D97-AF65-F5344CB8AC3E}">
        <p14:creationId xmlns:p14="http://schemas.microsoft.com/office/powerpoint/2010/main" val="41963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D6E0-60D8-451F-8E18-174CC82F91A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B676B5E-397A-4368-9F60-4E040BC0281A}"/>
              </a:ext>
            </a:extLst>
          </p:cNvPr>
          <p:cNvSpPr>
            <a:spLocks noGrp="1"/>
          </p:cNvSpPr>
          <p:nvPr>
            <p:ph idx="1"/>
          </p:nvPr>
        </p:nvSpPr>
        <p:spPr>
          <a:xfrm>
            <a:off x="457200" y="1828800"/>
            <a:ext cx="8229600" cy="4525963"/>
          </a:xfrm>
        </p:spPr>
        <p:txBody>
          <a:bodyPr>
            <a:normAutofit lnSpcReduction="10000"/>
          </a:bodyPr>
          <a:lstStyle/>
          <a:p>
            <a:pPr marL="0" indent="465138" algn="just">
              <a:buNone/>
            </a:pPr>
            <a:r>
              <a:rPr lang="en-US" b="1" dirty="0" err="1">
                <a:latin typeface="Times New Roman" panose="02020603050405020304" pitchFamily="18" charset="0"/>
                <a:cs typeface="Times New Roman" panose="02020603050405020304" pitchFamily="18" charset="0"/>
              </a:rPr>
              <a:t>Quần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a:t>
            </a:r>
          </a:p>
          <a:p>
            <a:pPr algn="just">
              <a:buFontTx/>
              <a:buChar char="-"/>
            </a:pP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a:t>
            </a:r>
          </a:p>
          <a:p>
            <a:pPr algn="just">
              <a:buFontTx/>
              <a:buChar char="-"/>
            </a:pP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a:t>
            </a:r>
          </a:p>
          <a:p>
            <a:pPr algn="just">
              <a:buFontTx/>
              <a:buChar char="-"/>
            </a:pP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a:t>
            </a:r>
          </a:p>
        </p:txBody>
      </p:sp>
      <p:sp>
        <p:nvSpPr>
          <p:cNvPr id="4" name="Text Box 5">
            <a:extLst>
              <a:ext uri="{FF2B5EF4-FFF2-40B4-BE49-F238E27FC236}">
                <a16:creationId xmlns:a16="http://schemas.microsoft.com/office/drawing/2014/main" id="{7874D87D-DC60-48DF-9F9F-EE65AEA3DC01}"/>
              </a:ext>
            </a:extLst>
          </p:cNvPr>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5" name="Rectangle 6" descr="Oak">
            <a:extLst>
              <a:ext uri="{FF2B5EF4-FFF2-40B4-BE49-F238E27FC236}">
                <a16:creationId xmlns:a16="http://schemas.microsoft.com/office/drawing/2014/main" id="{37C5ECCC-09FF-4617-BE77-01E5C5758AB9}"/>
              </a:ext>
            </a:extLst>
          </p:cNvPr>
          <p:cNvSpPr>
            <a:spLocks noChangeArrowheads="1"/>
          </p:cNvSpPr>
          <p:nvPr/>
        </p:nvSpPr>
        <p:spPr bwMode="auto">
          <a:xfrm>
            <a:off x="469900" y="871210"/>
            <a:ext cx="74549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66"/>
                </a:solidFill>
                <a:latin typeface="Times New Roman" pitchFamily="18" charset="0"/>
              </a:rPr>
              <a:t>II. </a:t>
            </a:r>
            <a:r>
              <a:rPr lang="en-US" sz="3200" b="1" dirty="0" err="1">
                <a:solidFill>
                  <a:srgbClr val="FF0066"/>
                </a:solidFill>
                <a:latin typeface="Times New Roman" pitchFamily="18" charset="0"/>
              </a:rPr>
              <a:t>Một</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số</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đặc</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trưng</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cơ</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bản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của</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quần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xã</a:t>
            </a:r>
            <a:endParaRPr lang="en-US" sz="3200" b="1" dirty="0">
              <a:solidFill>
                <a:srgbClr val="FF0066"/>
              </a:solidFill>
              <a:latin typeface="Times New Roman" pitchFamily="18" charset="0"/>
            </a:endParaRPr>
          </a:p>
        </p:txBody>
      </p:sp>
      <p:pic>
        <p:nvPicPr>
          <p:cNvPr id="8" name="Picture 4">
            <a:extLst>
              <a:ext uri="{FF2B5EF4-FFF2-40B4-BE49-F238E27FC236}">
                <a16:creationId xmlns:a16="http://schemas.microsoft.com/office/drawing/2014/main" id="{DFABFC77-1093-4270-BB98-92AB981E92B7}"/>
              </a:ext>
            </a:extLst>
          </p:cNvPr>
          <p:cNvPicPr>
            <a:picLocks noChangeAspect="1" noChangeArrowheads="1"/>
          </p:cNvPicPr>
          <p:nvPr/>
        </p:nvPicPr>
        <p:blipFill>
          <a:blip r:embed="rId2" cstate="print"/>
          <a:srcRect/>
          <a:stretch>
            <a:fillRect/>
          </a:stretch>
        </p:blipFill>
        <p:spPr bwMode="auto">
          <a:xfrm>
            <a:off x="8242300" y="360223"/>
            <a:ext cx="825500" cy="825500"/>
          </a:xfrm>
          <a:prstGeom prst="rect">
            <a:avLst/>
          </a:prstGeom>
          <a:noFill/>
          <a:ln w="9360">
            <a:solidFill>
              <a:srgbClr val="3366FF"/>
            </a:solidFill>
            <a:miter lim="800000"/>
            <a:headEnd/>
            <a:tailEnd/>
          </a:ln>
          <a:effectLst/>
        </p:spPr>
      </p:pic>
    </p:spTree>
    <p:extLst>
      <p:ext uri="{BB962C8B-B14F-4D97-AF65-F5344CB8AC3E}">
        <p14:creationId xmlns:p14="http://schemas.microsoft.com/office/powerpoint/2010/main" val="396829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0"/>
            <a:ext cx="8839200" cy="523220"/>
          </a:xfrm>
          <a:prstGeom prst="rect">
            <a:avLst/>
          </a:prstGeom>
          <a:noFill/>
          <a:ln w="9525">
            <a:noFill/>
            <a:miter lim="800000"/>
            <a:headEnd/>
            <a:tailEnd/>
          </a:ln>
          <a:effectLst/>
        </p:spPr>
        <p:txBody>
          <a:bodyPr wrap="square">
            <a:spAutoFit/>
          </a:bodyPr>
          <a:lstStyle/>
          <a:p>
            <a:pPr marL="457200" indent="-457200" algn="just"/>
            <a:r>
              <a:rPr lang="en-US" sz="2800" b="1" dirty="0">
                <a:solidFill>
                  <a:srgbClr val="FF0000"/>
                </a:solidFill>
                <a:latin typeface="Times New Roman" pitchFamily="18" charset="0"/>
              </a:rPr>
              <a:t>III. </a:t>
            </a:r>
            <a:r>
              <a:rPr lang="en-US" sz="2800" b="1" dirty="0" err="1">
                <a:solidFill>
                  <a:srgbClr val="FF0000"/>
                </a:solidFill>
                <a:latin typeface="Times New Roman" pitchFamily="18" charset="0"/>
              </a:rPr>
              <a:t>Bảo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vệ</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dạng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sinh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học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quần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xã</a:t>
            </a:r>
            <a:endParaRPr lang="en-US" sz="2800" b="1" dirty="0">
              <a:solidFill>
                <a:srgbClr val="FF0000"/>
              </a:solidFill>
              <a:latin typeface="Times New Roman" pitchFamily="18" charset="0"/>
            </a:endParaRPr>
          </a:p>
        </p:txBody>
      </p:sp>
      <p:sp>
        <p:nvSpPr>
          <p:cNvPr id="7" name="TextBox 6"/>
          <p:cNvSpPr txBox="1"/>
          <p:nvPr/>
        </p:nvSpPr>
        <p:spPr>
          <a:xfrm>
            <a:off x="152400" y="523220"/>
            <a:ext cx="8534400" cy="954107"/>
          </a:xfrm>
          <a:prstGeom prst="rect">
            <a:avLst/>
          </a:prstGeom>
          <a:noFill/>
        </p:spPr>
        <p:txBody>
          <a:bodyPr wrap="square" rtlCol="0">
            <a:spAutoFit/>
          </a:bodyPr>
          <a:lstStyle/>
          <a:p>
            <a:pPr indent="465138" algn="just"/>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III,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p>
        </p:txBody>
      </p:sp>
      <p:graphicFrame>
        <p:nvGraphicFramePr>
          <p:cNvPr id="9" name="Table 8"/>
          <p:cNvGraphicFramePr>
            <a:graphicFrameLocks noGrp="1"/>
          </p:cNvGraphicFramePr>
          <p:nvPr>
            <p:extLst>
              <p:ext uri="{D42A27DB-BD31-4B8C-83A1-F6EECF244321}">
                <p14:modId xmlns:p14="http://schemas.microsoft.com/office/powerpoint/2010/main" val="3704123895"/>
              </p:ext>
            </p:extLst>
          </p:nvPr>
        </p:nvGraphicFramePr>
        <p:xfrm>
          <a:off x="196850" y="3613751"/>
          <a:ext cx="8750300" cy="3138712"/>
        </p:xfrm>
        <a:graphic>
          <a:graphicData uri="http://schemas.openxmlformats.org/drawingml/2006/table">
            <a:tbl>
              <a:tblPr firstRow="1" firstCol="1" bandRow="1"/>
              <a:tblGrid>
                <a:gridCol w="5365750">
                  <a:extLst>
                    <a:ext uri="{9D8B030D-6E8A-4147-A177-3AD203B41FA5}">
                      <a16:colId xmlns:a16="http://schemas.microsoft.com/office/drawing/2014/main" val="20000"/>
                    </a:ext>
                  </a:extLst>
                </a:gridCol>
                <a:gridCol w="3384550">
                  <a:extLst>
                    <a:ext uri="{9D8B030D-6E8A-4147-A177-3AD203B41FA5}">
                      <a16:colId xmlns:a16="http://schemas.microsoft.com/office/drawing/2014/main" val="20001"/>
                    </a:ext>
                  </a:extLst>
                </a:gridCol>
              </a:tblGrid>
              <a:tr h="451787">
                <a:tc>
                  <a:txBody>
                    <a:bodyPr/>
                    <a:lstStyle/>
                    <a:p>
                      <a:pPr marR="17145" algn="ctr">
                        <a:lnSpc>
                          <a:spcPct val="130000"/>
                        </a:lnSpc>
                        <a:spcAft>
                          <a:spcPts val="0"/>
                        </a:spcAft>
                      </a:pPr>
                      <a:r>
                        <a:rPr lang="en-US" sz="2400" b="1" dirty="0" err="1">
                          <a:effectLst/>
                          <a:latin typeface="Times New Roman"/>
                          <a:ea typeface="Times New Roman"/>
                          <a:cs typeface="Times New Roman"/>
                        </a:rPr>
                        <a:t>Biện</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pháp</a:t>
                      </a: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30000"/>
                        </a:lnSpc>
                        <a:spcAft>
                          <a:spcPts val="0"/>
                        </a:spcAft>
                      </a:pPr>
                      <a:r>
                        <a:rPr lang="en-US" sz="2400" b="1" dirty="0" err="1">
                          <a:effectLst/>
                          <a:latin typeface="Times New Roman"/>
                          <a:ea typeface="Times New Roman"/>
                          <a:cs typeface="Times New Roman"/>
                        </a:rPr>
                        <a:t>Hiệu</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quả</a:t>
                      </a: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9001">
                <a:tc>
                  <a:txBody>
                    <a:bodyPr/>
                    <a:lstStyle/>
                    <a:p>
                      <a:pPr marR="17145" algn="just">
                        <a:lnSpc>
                          <a:spcPct val="130000"/>
                        </a:lnSpc>
                        <a:spcAft>
                          <a:spcPts val="0"/>
                        </a:spcAft>
                      </a:pPr>
                      <a:r>
                        <a:rPr lang="en-US" sz="2400" b="0" dirty="0">
                          <a:effectLst/>
                          <a:latin typeface="Times New Roman"/>
                          <a:ea typeface="Times New Roman"/>
                          <a:cs typeface="Times New Roman"/>
                        </a:rPr>
                        <a:t>1.</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Bảo</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vệ</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môi</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trường</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sống</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của</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các</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loài</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trong</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quần</a:t>
                      </a:r>
                      <a:r>
                        <a:rPr lang="en-US" sz="2400" b="0" dirty="0">
                          <a:effectLst/>
                          <a:latin typeface="Times New Roman"/>
                          <a:ea typeface="Calibri"/>
                          <a:cs typeface="Times New Roman"/>
                        </a:rPr>
                        <a:t> </a:t>
                      </a:r>
                      <a:r>
                        <a:rPr lang="en-US" sz="2400" b="0" dirty="0" err="1">
                          <a:effectLst/>
                          <a:latin typeface="Times New Roman"/>
                          <a:ea typeface="Calibri"/>
                          <a:cs typeface="Times New Roman"/>
                        </a:rPr>
                        <a:t>xã</a:t>
                      </a:r>
                      <a:endParaRPr lang="en-US" sz="24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9001">
                <a:tc>
                  <a:txBody>
                    <a:bodyPr/>
                    <a:lstStyle/>
                    <a:p>
                      <a:pPr marR="17145" algn="just">
                        <a:lnSpc>
                          <a:spcPct val="130000"/>
                        </a:lnSpc>
                        <a:spcAft>
                          <a:spcPts val="0"/>
                        </a:spcAft>
                      </a:pPr>
                      <a:r>
                        <a:rPr lang="en-US" sz="2400" b="0" dirty="0">
                          <a:effectLst/>
                          <a:latin typeface="Times New Roman"/>
                          <a:ea typeface="Times New Roman"/>
                          <a:cs typeface="Times New Roman"/>
                        </a:rPr>
                        <a:t>2. </a:t>
                      </a:r>
                      <a:r>
                        <a:rPr lang="en-US" sz="2400" b="0" dirty="0" err="1">
                          <a:effectLst/>
                          <a:latin typeface="Times New Roman"/>
                          <a:ea typeface="Times New Roman"/>
                          <a:cs typeface="Times New Roman"/>
                        </a:rPr>
                        <a:t>Cấm</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săn</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bắt</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động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vật</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hoang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dã</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có</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nguy</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cơ</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tuyệt</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chủng</a:t>
                      </a:r>
                      <a:endParaRPr lang="en-US" sz="24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555">
                <a:tc>
                  <a:txBody>
                    <a:bodyPr/>
                    <a:lstStyle/>
                    <a:p>
                      <a:pPr marR="17145" algn="just">
                        <a:lnSpc>
                          <a:spcPct val="130000"/>
                        </a:lnSpc>
                        <a:spcAft>
                          <a:spcPts val="0"/>
                        </a:spcAft>
                      </a:pPr>
                      <a:r>
                        <a:rPr lang="en-US" sz="2400" b="0" dirty="0">
                          <a:effectLst/>
                          <a:latin typeface="Times New Roman"/>
                          <a:ea typeface="Times New Roman"/>
                          <a:cs typeface="Times New Roman"/>
                        </a:rPr>
                        <a:t>3. </a:t>
                      </a:r>
                      <a:r>
                        <a:rPr lang="en-US" sz="2400" b="0" dirty="0" err="1">
                          <a:effectLst/>
                          <a:latin typeface="Times New Roman"/>
                          <a:ea typeface="Times New Roman"/>
                          <a:cs typeface="Times New Roman"/>
                        </a:rPr>
                        <a:t>Trồng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rừng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ngặp</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mặn</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ven</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biển</a:t>
                      </a:r>
                      <a:endParaRPr lang="en-US" sz="24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787">
                <a:tc>
                  <a:txBody>
                    <a:bodyPr/>
                    <a:lstStyle/>
                    <a:p>
                      <a:pPr marR="17145" algn="just">
                        <a:lnSpc>
                          <a:spcPct val="130000"/>
                        </a:lnSpc>
                        <a:spcAft>
                          <a:spcPts val="0"/>
                        </a:spcAft>
                      </a:pPr>
                      <a:r>
                        <a:rPr lang="en-US" sz="2400" b="0" dirty="0">
                          <a:effectLst/>
                          <a:latin typeface="Times New Roman"/>
                          <a:ea typeface="Times New Roman"/>
                          <a:cs typeface="Times New Roman"/>
                        </a:rPr>
                        <a:t>4. </a:t>
                      </a:r>
                      <a:r>
                        <a:rPr lang="en-US" sz="2400" b="0" dirty="0" err="1">
                          <a:effectLst/>
                          <a:latin typeface="Times New Roman"/>
                          <a:ea typeface="Times New Roman"/>
                          <a:cs typeface="Times New Roman"/>
                        </a:rPr>
                        <a:t>Phòng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chống</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cháy</a:t>
                      </a:r>
                      <a:r>
                        <a:rPr lang="en-US" sz="2400" b="0" dirty="0">
                          <a:effectLst/>
                          <a:latin typeface="Times New Roman"/>
                          <a:ea typeface="Times New Roman"/>
                          <a:cs typeface="Times New Roman"/>
                        </a:rPr>
                        <a:t> </a:t>
                      </a:r>
                      <a:r>
                        <a:rPr lang="en-US" sz="2400" b="0" dirty="0" err="1">
                          <a:effectLst/>
                          <a:latin typeface="Times New Roman"/>
                          <a:ea typeface="Times New Roman"/>
                          <a:cs typeface="Times New Roman"/>
                        </a:rPr>
                        <a:t>rừng</a:t>
                      </a:r>
                      <a:endParaRPr lang="en-US" sz="24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0" y="1574731"/>
            <a:ext cx="91440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PHIẾU HỌC TẬP SỐ 2</a:t>
            </a:r>
            <a:endParaRPr kumimoji="0" lang="en-US" altLang="en-US" sz="27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nl-NL"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Nêu các biện pháp bảo vệ đa dạng sinh học trong quần xã.</a:t>
            </a:r>
            <a:endParaRPr lang="en-US" altLang="en-US" sz="2700" dirty="0">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Đọc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thông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tin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và</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thảo</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luận</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nhóm</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về</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hiệu</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quả</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của</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các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biện</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pháp</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dưới</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đây</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việc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bảo</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vệ</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đa</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dạng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sinh</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học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quần</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xã</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sz="27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70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vy">
            <a:extLst>
              <a:ext uri="{FF2B5EF4-FFF2-40B4-BE49-F238E27FC236}">
                <a16:creationId xmlns:a16="http://schemas.microsoft.com/office/drawing/2014/main" id="{8015D3D0-CFD3-48BC-9617-6F232D04D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101118bai17-a8">
            <a:extLst>
              <a:ext uri="{FF2B5EF4-FFF2-40B4-BE49-F238E27FC236}">
                <a16:creationId xmlns:a16="http://schemas.microsoft.com/office/drawing/2014/main" id="{2D5642F5-1FAF-4102-9439-5E8B34359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188913"/>
            <a:ext cx="4392612" cy="29146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thurung">
            <a:extLst>
              <a:ext uri="{FF2B5EF4-FFF2-40B4-BE49-F238E27FC236}">
                <a16:creationId xmlns:a16="http://schemas.microsoft.com/office/drawing/2014/main" id="{9DD65102-E316-4A3A-955D-465948A73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3757613"/>
            <a:ext cx="4392613" cy="2343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5" descr="Dothihoa">
            <a:extLst>
              <a:ext uri="{FF2B5EF4-FFF2-40B4-BE49-F238E27FC236}">
                <a16:creationId xmlns:a16="http://schemas.microsoft.com/office/drawing/2014/main" id="{BD0618D2-77EB-4B79-836D-8D9264415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3789363"/>
            <a:ext cx="4356100" cy="23066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6">
            <a:extLst>
              <a:ext uri="{FF2B5EF4-FFF2-40B4-BE49-F238E27FC236}">
                <a16:creationId xmlns:a16="http://schemas.microsoft.com/office/drawing/2014/main" id="{4989449D-607A-4CDF-A59A-42564547310E}"/>
              </a:ext>
            </a:extLst>
          </p:cNvPr>
          <p:cNvSpPr>
            <a:spLocks noChangeArrowheads="1"/>
          </p:cNvSpPr>
          <p:nvPr/>
        </p:nvSpPr>
        <p:spPr bwMode="auto">
          <a:xfrm>
            <a:off x="163513" y="3157538"/>
            <a:ext cx="4464050"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Đốt rừng làm nương rẫy</a:t>
            </a:r>
          </a:p>
        </p:txBody>
      </p:sp>
      <p:sp>
        <p:nvSpPr>
          <p:cNvPr id="19463" name="Rectangle 7">
            <a:extLst>
              <a:ext uri="{FF2B5EF4-FFF2-40B4-BE49-F238E27FC236}">
                <a16:creationId xmlns:a16="http://schemas.microsoft.com/office/drawing/2014/main" id="{8D9A232C-55DA-4E2E-B48F-BBB0E203BAD8}"/>
              </a:ext>
            </a:extLst>
          </p:cNvPr>
          <p:cNvSpPr>
            <a:spLocks noChangeArrowheads="1"/>
          </p:cNvSpPr>
          <p:nvPr/>
        </p:nvSpPr>
        <p:spPr bwMode="auto">
          <a:xfrm>
            <a:off x="179388" y="6021388"/>
            <a:ext cx="446405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Săn bắt, mua bán động vật hoang dã</a:t>
            </a:r>
          </a:p>
        </p:txBody>
      </p:sp>
      <p:pic>
        <p:nvPicPr>
          <p:cNvPr id="19464" name="Picture 8">
            <a:extLst>
              <a:ext uri="{FF2B5EF4-FFF2-40B4-BE49-F238E27FC236}">
                <a16:creationId xmlns:a16="http://schemas.microsoft.com/office/drawing/2014/main" id="{A0606E05-7022-4195-807B-F166884E0E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260350"/>
            <a:ext cx="4356100" cy="2843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5" name="Rectangle 9">
            <a:extLst>
              <a:ext uri="{FF2B5EF4-FFF2-40B4-BE49-F238E27FC236}">
                <a16:creationId xmlns:a16="http://schemas.microsoft.com/office/drawing/2014/main" id="{6727B6DB-F74D-43AA-85C5-B794684528F3}"/>
              </a:ext>
            </a:extLst>
          </p:cNvPr>
          <p:cNvSpPr>
            <a:spLocks noChangeArrowheads="1"/>
          </p:cNvSpPr>
          <p:nvPr/>
        </p:nvSpPr>
        <p:spPr bwMode="auto">
          <a:xfrm>
            <a:off x="4772025" y="6096000"/>
            <a:ext cx="4371975"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Quá trình đô thị hóa quá nhanh,</a:t>
            </a:r>
          </a:p>
          <a:p>
            <a:pPr algn="ctr" eaLnBrk="1" hangingPunct="1">
              <a:spcBef>
                <a:spcPct val="0"/>
              </a:spcBef>
              <a:buFontTx/>
              <a:buNone/>
            </a:pPr>
            <a:r>
              <a:rPr lang="en-US" altLang="en-US" sz="2400">
                <a:latin typeface="Times New Roman" panose="02020603050405020304" pitchFamily="18" charset="0"/>
              </a:rPr>
              <a:t>thiếu quy hoạch</a:t>
            </a:r>
          </a:p>
        </p:txBody>
      </p:sp>
      <p:sp>
        <p:nvSpPr>
          <p:cNvPr id="19466" name="Rectangle 10">
            <a:extLst>
              <a:ext uri="{FF2B5EF4-FFF2-40B4-BE49-F238E27FC236}">
                <a16:creationId xmlns:a16="http://schemas.microsoft.com/office/drawing/2014/main" id="{62A88298-8E35-4BD9-86F7-C68BAA6B5F21}"/>
              </a:ext>
            </a:extLst>
          </p:cNvPr>
          <p:cNvSpPr>
            <a:spLocks noChangeArrowheads="1"/>
          </p:cNvSpPr>
          <p:nvPr/>
        </p:nvSpPr>
        <p:spPr bwMode="auto">
          <a:xfrm>
            <a:off x="4772025" y="3141663"/>
            <a:ext cx="437197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Chặt phá rừng</a:t>
            </a:r>
          </a:p>
        </p:txBody>
      </p:sp>
    </p:spTree>
    <p:custDataLst>
      <p:tags r:id="rId1"/>
    </p:custDataLst>
  </p:cSld>
  <p:clrMapOvr>
    <a:masterClrMapping/>
  </p:clrMapOvr>
  <p:transition>
    <p:whee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2" y="3533775"/>
            <a:ext cx="100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303705"/>
            <a:ext cx="9051530" cy="6860759"/>
            <a:chOff x="130969" y="48041"/>
            <a:chExt cx="8860631" cy="6860759"/>
          </a:xfrm>
        </p:grpSpPr>
        <p:sp>
          <p:nvSpPr>
            <p:cNvPr id="2" name="Oval 1"/>
            <p:cNvSpPr/>
            <p:nvPr/>
          </p:nvSpPr>
          <p:spPr>
            <a:xfrm>
              <a:off x="3782218" y="2326670"/>
              <a:ext cx="2222500" cy="194053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4010818" y="2484210"/>
              <a:ext cx="1993900" cy="1569660"/>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8" y="1390271"/>
              <a:ext cx="2133601"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969000" y="3086080"/>
              <a:ext cx="857648" cy="365919"/>
            </a:xfrm>
            <a:prstGeom prst="rightArrow">
              <a:avLst>
                <a:gd name="adj1" fmla="val 56941"/>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48041"/>
              <a:ext cx="2938463" cy="17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9" y="848141"/>
              <a:ext cx="2917032"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182" y="4842553"/>
              <a:ext cx="3334888" cy="206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0800000">
              <a:off x="4725712" y="1783072"/>
              <a:ext cx="381000" cy="5435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Down Arrow 6"/>
            <p:cNvSpPr/>
            <p:nvPr/>
          </p:nvSpPr>
          <p:spPr>
            <a:xfrm rot="7173644">
              <a:off x="3235424" y="2091433"/>
              <a:ext cx="419100" cy="9952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391400" y="5014436"/>
              <a:ext cx="1600200" cy="1785104"/>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endParaRPr lang="en-US" sz="22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30" y="3341159"/>
              <a:ext cx="2554371" cy="355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rot="20732905">
              <a:off x="5062492" y="4232323"/>
              <a:ext cx="433238" cy="6432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Down Arrow 11"/>
            <p:cNvSpPr/>
            <p:nvPr/>
          </p:nvSpPr>
          <p:spPr>
            <a:xfrm rot="3253202">
              <a:off x="3383454" y="3638711"/>
              <a:ext cx="432876" cy="1026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0"/>
            <a:ext cx="8839200" cy="523220"/>
          </a:xfrm>
          <a:prstGeom prst="rect">
            <a:avLst/>
          </a:prstGeom>
          <a:noFill/>
          <a:ln w="9525">
            <a:noFill/>
            <a:miter lim="800000"/>
            <a:headEnd/>
            <a:tailEnd/>
          </a:ln>
          <a:effectLst/>
        </p:spPr>
        <p:txBody>
          <a:bodyPr wrap="square">
            <a:spAutoFit/>
          </a:bodyPr>
          <a:lstStyle/>
          <a:p>
            <a:pPr marL="457200" indent="-457200" algn="just"/>
            <a:r>
              <a:rPr lang="en-US" sz="2800" b="1" dirty="0">
                <a:solidFill>
                  <a:srgbClr val="FF0000"/>
                </a:solidFill>
                <a:latin typeface="Times New Roman" pitchFamily="18" charset="0"/>
              </a:rPr>
              <a:t>III. </a:t>
            </a:r>
            <a:r>
              <a:rPr lang="en-US" sz="2800" b="1" dirty="0" err="1">
                <a:solidFill>
                  <a:srgbClr val="FF0000"/>
                </a:solidFill>
                <a:latin typeface="Times New Roman" pitchFamily="18" charset="0"/>
              </a:rPr>
              <a:t>Bảo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vệ</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dạng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sinh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học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quần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xã</a:t>
            </a:r>
            <a:endParaRPr lang="en-US" sz="2800" b="1" dirty="0">
              <a:solidFill>
                <a:srgbClr val="FF0000"/>
              </a:solidFill>
              <a:latin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605072609"/>
              </p:ext>
            </p:extLst>
          </p:nvPr>
        </p:nvGraphicFramePr>
        <p:xfrm>
          <a:off x="152400" y="1304330"/>
          <a:ext cx="8991600" cy="5145707"/>
        </p:xfrm>
        <a:graphic>
          <a:graphicData uri="http://schemas.openxmlformats.org/drawingml/2006/table">
            <a:tbl>
              <a:tblPr firstRow="1" firstCol="1" bandRow="1"/>
              <a:tblGrid>
                <a:gridCol w="3124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451787">
                <a:tc>
                  <a:txBody>
                    <a:bodyPr/>
                    <a:lstStyle/>
                    <a:p>
                      <a:pPr marR="17145" algn="just">
                        <a:lnSpc>
                          <a:spcPct val="100000"/>
                        </a:lnSpc>
                        <a:spcAft>
                          <a:spcPts val="0"/>
                        </a:spcAft>
                      </a:pPr>
                      <a:r>
                        <a:rPr lang="en-US" sz="2800" b="1" dirty="0" err="1">
                          <a:effectLst/>
                          <a:latin typeface="Times New Roman" panose="02020603050405020304" pitchFamily="18" charset="0"/>
                          <a:ea typeface="Times New Roman"/>
                          <a:cs typeface="Times New Roman" panose="02020603050405020304" pitchFamily="18" charset="0"/>
                        </a:rPr>
                        <a:t>Biện</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pháp</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just">
                        <a:lnSpc>
                          <a:spcPct val="100000"/>
                        </a:lnSpc>
                        <a:spcAft>
                          <a:spcPts val="0"/>
                        </a:spcAft>
                      </a:pPr>
                      <a:r>
                        <a:rPr lang="en-US" sz="2800" b="1" dirty="0" err="1">
                          <a:effectLst/>
                          <a:latin typeface="Times New Roman" panose="02020603050405020304" pitchFamily="18" charset="0"/>
                          <a:ea typeface="Times New Roman"/>
                          <a:cs typeface="Times New Roman" panose="02020603050405020304" pitchFamily="18" charset="0"/>
                        </a:rPr>
                        <a:t>Hiệu</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quả</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9001">
                <a:tc>
                  <a:txBody>
                    <a:bodyPr/>
                    <a:lstStyle/>
                    <a:p>
                      <a:pPr marR="17145" algn="just">
                        <a:lnSpc>
                          <a:spcPct val="100000"/>
                        </a:lnSpc>
                        <a:spcAft>
                          <a:spcPts val="0"/>
                        </a:spcAft>
                      </a:pPr>
                      <a:r>
                        <a:rPr lang="en-US" sz="2800" b="0" dirty="0">
                          <a:effectLst/>
                          <a:latin typeface="Times New Roman" panose="02020603050405020304" pitchFamily="18" charset="0"/>
                          <a:ea typeface="Times New Roman"/>
                          <a:cs typeface="Times New Roman" panose="02020603050405020304" pitchFamily="18" charset="0"/>
                        </a:rPr>
                        <a:t>1.</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Bảo</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vệ</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môi</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trường</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sống</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của</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các</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loài</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trong</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quần</a:t>
                      </a:r>
                      <a:r>
                        <a:rPr lang="en-US" sz="2800" b="0" dirty="0">
                          <a:effectLst/>
                          <a:latin typeface="Times New Roman" panose="02020603050405020304" pitchFamily="18" charset="0"/>
                          <a:ea typeface="Calibri"/>
                          <a:cs typeface="Times New Roman" panose="02020603050405020304" pitchFamily="18" charset="0"/>
                        </a:rPr>
                        <a:t> </a:t>
                      </a:r>
                      <a:r>
                        <a:rPr lang="en-US" sz="2800" b="0" dirty="0" err="1">
                          <a:effectLst/>
                          <a:latin typeface="Times New Roman" panose="02020603050405020304" pitchFamily="18" charset="0"/>
                          <a:ea typeface="Calibri"/>
                          <a:cs typeface="Times New Roman" panose="02020603050405020304" pitchFamily="18" charset="0"/>
                        </a:rPr>
                        <a:t>xã</a:t>
                      </a:r>
                      <a:endParaRPr lang="en-US" sz="2800" b="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9001">
                <a:tc>
                  <a:txBody>
                    <a:bodyPr/>
                    <a:lstStyle/>
                    <a:p>
                      <a:pPr marR="17145" algn="just">
                        <a:lnSpc>
                          <a:spcPct val="100000"/>
                        </a:lnSpc>
                        <a:spcAft>
                          <a:spcPts val="0"/>
                        </a:spcAft>
                      </a:pPr>
                      <a:r>
                        <a:rPr lang="en-US" sz="2800" b="0" dirty="0">
                          <a:effectLst/>
                          <a:latin typeface="Times New Roman" panose="02020603050405020304" pitchFamily="18" charset="0"/>
                          <a:ea typeface="Times New Roman"/>
                          <a:cs typeface="Times New Roman" panose="02020603050405020304" pitchFamily="18" charset="0"/>
                        </a:rPr>
                        <a:t>2. </a:t>
                      </a:r>
                      <a:r>
                        <a:rPr lang="en-US" sz="2800" b="0" dirty="0" err="1">
                          <a:effectLst/>
                          <a:latin typeface="Times New Roman" panose="02020603050405020304" pitchFamily="18" charset="0"/>
                          <a:ea typeface="Times New Roman"/>
                          <a:cs typeface="Times New Roman" panose="02020603050405020304" pitchFamily="18" charset="0"/>
                        </a:rPr>
                        <a:t>Cấm</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săn</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bắt</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động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vật</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hoang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dã</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có</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nguy</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cơ</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tuyệt</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chủng</a:t>
                      </a:r>
                      <a:endParaRPr lang="en-US" sz="2800" b="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chủng</a:t>
                      </a:r>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555">
                <a:tc>
                  <a:txBody>
                    <a:bodyPr/>
                    <a:lstStyle/>
                    <a:p>
                      <a:pPr marR="17145" algn="just">
                        <a:lnSpc>
                          <a:spcPct val="100000"/>
                        </a:lnSpc>
                        <a:spcAft>
                          <a:spcPts val="0"/>
                        </a:spcAft>
                      </a:pPr>
                      <a:r>
                        <a:rPr lang="en-US" sz="2800" b="0" dirty="0">
                          <a:effectLst/>
                          <a:latin typeface="Times New Roman" panose="02020603050405020304" pitchFamily="18" charset="0"/>
                          <a:ea typeface="Times New Roman"/>
                          <a:cs typeface="Times New Roman" panose="02020603050405020304" pitchFamily="18" charset="0"/>
                        </a:rPr>
                        <a:t>3. </a:t>
                      </a:r>
                      <a:r>
                        <a:rPr lang="en-US" sz="2800" b="0" dirty="0" err="1">
                          <a:effectLst/>
                          <a:latin typeface="Times New Roman" panose="02020603050405020304" pitchFamily="18" charset="0"/>
                          <a:ea typeface="Times New Roman"/>
                          <a:cs typeface="Times New Roman" panose="02020603050405020304" pitchFamily="18" charset="0"/>
                        </a:rPr>
                        <a:t>Trồng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rừng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ngặp</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mặn</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ven</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biển</a:t>
                      </a:r>
                      <a:endParaRPr lang="en-US" sz="2800" b="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787">
                <a:tc>
                  <a:txBody>
                    <a:bodyPr/>
                    <a:lstStyle/>
                    <a:p>
                      <a:pPr marR="17145" algn="just">
                        <a:lnSpc>
                          <a:spcPct val="100000"/>
                        </a:lnSpc>
                        <a:spcAft>
                          <a:spcPts val="0"/>
                        </a:spcAft>
                      </a:pPr>
                      <a:r>
                        <a:rPr lang="en-US" sz="2800" b="0" dirty="0">
                          <a:effectLst/>
                          <a:latin typeface="Times New Roman" panose="02020603050405020304" pitchFamily="18" charset="0"/>
                          <a:ea typeface="Times New Roman"/>
                          <a:cs typeface="Times New Roman" panose="02020603050405020304" pitchFamily="18" charset="0"/>
                        </a:rPr>
                        <a:t>4. </a:t>
                      </a:r>
                      <a:r>
                        <a:rPr lang="en-US" sz="2800" b="0" dirty="0" err="1">
                          <a:effectLst/>
                          <a:latin typeface="Times New Roman" panose="02020603050405020304" pitchFamily="18" charset="0"/>
                          <a:ea typeface="Times New Roman"/>
                          <a:cs typeface="Times New Roman" panose="02020603050405020304" pitchFamily="18" charset="0"/>
                        </a:rPr>
                        <a:t>Phòng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chống</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cháy</a:t>
                      </a:r>
                      <a:r>
                        <a:rPr lang="en-US" sz="2800" b="0" dirty="0">
                          <a:effectLst/>
                          <a:latin typeface="Times New Roman" panose="02020603050405020304" pitchFamily="18" charset="0"/>
                          <a:ea typeface="Times New Roman"/>
                          <a:cs typeface="Times New Roman" panose="02020603050405020304" pitchFamily="18" charset="0"/>
                        </a:rPr>
                        <a:t> </a:t>
                      </a:r>
                      <a:r>
                        <a:rPr lang="en-US" sz="2800" b="0" dirty="0" err="1">
                          <a:effectLst/>
                          <a:latin typeface="Times New Roman" panose="02020603050405020304" pitchFamily="18" charset="0"/>
                          <a:ea typeface="Times New Roman"/>
                          <a:cs typeface="Times New Roman" panose="02020603050405020304" pitchFamily="18" charset="0"/>
                        </a:rPr>
                        <a:t>rừng</a:t>
                      </a:r>
                      <a:endParaRPr lang="en-US" sz="2800" b="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173116" y="381000"/>
            <a:ext cx="88184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Hiệu</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quả</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của</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các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biện</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pháp</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dưới</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đây</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việc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bảo</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vệ</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đa</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dạng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sinh</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học</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quần</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sz="2700" i="0" u="none" strike="noStrike" cap="none" normalizeH="0" baseline="0" dirty="0" err="1">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xã</a:t>
            </a:r>
            <a:r>
              <a:rPr kumimoji="0" lang="en-US" altLang="en-US" sz="270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sz="2700"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EDF62299-7B79-4E92-9F2F-2EF0E7F0EE53}"/>
              </a:ext>
            </a:extLst>
          </p:cNvPr>
          <p:cNvSpPr/>
          <p:nvPr/>
        </p:nvSpPr>
        <p:spPr>
          <a:xfrm>
            <a:off x="3276600" y="1751538"/>
            <a:ext cx="5867400" cy="13424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5F6CA8-19EE-4C7D-A4E1-3B2707F0B2B5}"/>
              </a:ext>
            </a:extLst>
          </p:cNvPr>
          <p:cNvSpPr/>
          <p:nvPr/>
        </p:nvSpPr>
        <p:spPr>
          <a:xfrm>
            <a:off x="3276600" y="3075462"/>
            <a:ext cx="5867400" cy="16489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BC2474-8293-4766-BD16-17EF9B097573}"/>
              </a:ext>
            </a:extLst>
          </p:cNvPr>
          <p:cNvSpPr/>
          <p:nvPr/>
        </p:nvSpPr>
        <p:spPr>
          <a:xfrm>
            <a:off x="3276600" y="4720652"/>
            <a:ext cx="5867400" cy="8330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E7D05A-893E-4ADD-B507-8378EB34755C}"/>
              </a:ext>
            </a:extLst>
          </p:cNvPr>
          <p:cNvSpPr/>
          <p:nvPr/>
        </p:nvSpPr>
        <p:spPr>
          <a:xfrm>
            <a:off x="3276600" y="5553670"/>
            <a:ext cx="5867400" cy="923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1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C0D0641D-5C45-4DEB-9761-977FB8369206}"/>
              </a:ext>
            </a:extLst>
          </p:cNvPr>
          <p:cNvSpPr>
            <a:spLocks noChangeArrowheads="1"/>
          </p:cNvSpPr>
          <p:nvPr/>
        </p:nvSpPr>
        <p:spPr bwMode="auto">
          <a:xfrm>
            <a:off x="152400" y="228600"/>
            <a:ext cx="694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III. Bảo vệ đa dạng sinh học trong quần xã</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22531" name="Rectangle 1">
            <a:extLst>
              <a:ext uri="{FF2B5EF4-FFF2-40B4-BE49-F238E27FC236}">
                <a16:creationId xmlns:a16="http://schemas.microsoft.com/office/drawing/2014/main" id="{3CDB12A2-BE8C-47EA-8835-42AE9E9A13E6}"/>
              </a:ext>
            </a:extLst>
          </p:cNvPr>
          <p:cNvSpPr>
            <a:spLocks noChangeArrowheads="1"/>
          </p:cNvSpPr>
          <p:nvPr/>
        </p:nvSpPr>
        <p:spPr bwMode="auto">
          <a:xfrm>
            <a:off x="177800" y="1066800"/>
            <a:ext cx="8382000" cy="50167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04813">
              <a:spcBef>
                <a:spcPct val="0"/>
              </a:spcBef>
              <a:buFontTx/>
              <a:buNone/>
            </a:pPr>
            <a:r>
              <a:rPr lang="en-US" altLang="en-US" b="1" dirty="0" err="1">
                <a:solidFill>
                  <a:srgbClr val="000099"/>
                </a:solidFill>
                <a:latin typeface="Times New Roman" panose="02020603050405020304" pitchFamily="18" charset="0"/>
                <a:cs typeface="Times New Roman" panose="02020603050405020304" pitchFamily="18" charset="0"/>
              </a:rPr>
              <a:t>Để</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bảo</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đa</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dạng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trong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quần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xã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cần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thực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hiện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đồng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bộ</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nhiều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biện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pháp</a:t>
            </a:r>
            <a:r>
              <a:rPr lang="en-US" altLang="en-US" b="1" dirty="0">
                <a:solidFill>
                  <a:srgbClr val="000099"/>
                </a:solidFill>
                <a:latin typeface="Times New Roman" panose="02020603050405020304" pitchFamily="18" charset="0"/>
                <a:cs typeface="Times New Roman" panose="02020603050405020304" pitchFamily="18" charset="0"/>
              </a:rPr>
              <a:t>:</a:t>
            </a: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Tuyên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truyền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về</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giá</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trị</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của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đa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dạng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sinh</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học</a:t>
            </a:r>
            <a:endParaRPr lang="en-US" altLang="en-US" dirty="0">
              <a:solidFill>
                <a:srgbClr val="000099"/>
              </a:solidFill>
              <a:latin typeface="Times New Roman" panose="02020603050405020304" pitchFamily="18" charset="0"/>
              <a:cs typeface="Times New Roman" panose="02020603050405020304" pitchFamily="18" charset="0"/>
            </a:endParaRP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Xây</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dựng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luật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và</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chiến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lược</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quốc</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gia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về</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bảo</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tồn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đa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dạng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sinh</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học</a:t>
            </a:r>
            <a:endParaRPr lang="en-US" altLang="en-US" dirty="0">
              <a:solidFill>
                <a:srgbClr val="000099"/>
              </a:solidFill>
              <a:latin typeface="Times New Roman" panose="02020603050405020304" pitchFamily="18" charset="0"/>
              <a:cs typeface="Times New Roman" panose="02020603050405020304" pitchFamily="18" charset="0"/>
            </a:endParaRP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Thành</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lập</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các</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vườn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quốc</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gia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khu</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bảo</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tồn</a:t>
            </a:r>
            <a:endParaRPr lang="en-US" altLang="en-US" dirty="0">
              <a:solidFill>
                <a:srgbClr val="000099"/>
              </a:solidFill>
              <a:latin typeface="Times New Roman" panose="02020603050405020304" pitchFamily="18" charset="0"/>
              <a:cs typeface="Times New Roman" panose="02020603050405020304" pitchFamily="18" charset="0"/>
            </a:endParaRP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Cấm</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săn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bắt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mua</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bán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trái</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pháp</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luật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động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vật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thực</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vật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hoang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dã</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có</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nguy</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cơ</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tuyệt</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chủng</a:t>
            </a:r>
            <a:r>
              <a:rPr lang="en-US" altLang="en-US" dirty="0">
                <a:solidFill>
                  <a:srgbClr val="000099"/>
                </a:solidFill>
                <a:latin typeface="Times New Roman" panose="02020603050405020304" pitchFamily="18" charset="0"/>
                <a:cs typeface="Times New Roman" panose="02020603050405020304" pitchFamily="18" charset="0"/>
              </a:rPr>
              <a:t>.</a:t>
            </a: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Trồng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rừng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ngập</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mặn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ven</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biển</a:t>
            </a:r>
            <a:r>
              <a:rPr lang="en-US" altLang="en-US" dirty="0">
                <a:solidFill>
                  <a:srgbClr val="000099"/>
                </a:solidFill>
                <a:latin typeface="Times New Roman" panose="02020603050405020304" pitchFamily="18" charset="0"/>
                <a:cs typeface="Times New Roman" panose="02020603050405020304" pitchFamily="18" charset="0"/>
              </a:rPr>
              <a:t>.</a:t>
            </a:r>
          </a:p>
          <a:p>
            <a:pPr>
              <a:spcBef>
                <a:spcPct val="0"/>
              </a:spcBef>
              <a:buFontTx/>
              <a:buNone/>
            </a:pP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Phòng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chống</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cháy</a:t>
            </a:r>
            <a:r>
              <a:rPr lang="en-US" altLang="en-US" dirty="0">
                <a:solidFill>
                  <a:srgbClr val="000099"/>
                </a:solidFill>
                <a:latin typeface="Times New Roman" panose="02020603050405020304" pitchFamily="18" charset="0"/>
                <a:cs typeface="Times New Roman" panose="02020603050405020304" pitchFamily="18" charset="0"/>
              </a:rPr>
              <a:t> </a:t>
            </a:r>
            <a:r>
              <a:rPr lang="en-US" altLang="en-US" dirty="0" err="1">
                <a:solidFill>
                  <a:srgbClr val="000099"/>
                </a:solidFill>
                <a:latin typeface="Times New Roman" panose="02020603050405020304" pitchFamily="18" charset="0"/>
                <a:cs typeface="Times New Roman" panose="02020603050405020304" pitchFamily="18" charset="0"/>
              </a:rPr>
              <a:t>rừng</a:t>
            </a:r>
            <a:r>
              <a:rPr lang="en-US" altLang="en-US" dirty="0">
                <a:solidFill>
                  <a:srgbClr val="000099"/>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359252" y="595964"/>
            <a:ext cx="799624" cy="920115"/>
          </a:xfrm>
          <a:prstGeom prst="rect">
            <a:avLst/>
          </a:prstGeom>
        </p:spPr>
      </p:pic>
      <p:sp>
        <p:nvSpPr>
          <p:cNvPr id="4" name="文本框 3"/>
          <p:cNvSpPr txBox="1"/>
          <p:nvPr/>
        </p:nvSpPr>
        <p:spPr>
          <a:xfrm>
            <a:off x="1019176" y="97288"/>
            <a:ext cx="6621607" cy="954107"/>
          </a:xfrm>
          <a:prstGeom prst="rect">
            <a:avLst/>
          </a:prstGeom>
          <a:noFill/>
        </p:spPr>
        <p:txBody>
          <a:bodyPr wrap="square" rtlCol="0" anchor="t">
            <a:spAutoFit/>
          </a:bodyPr>
          <a:lstStyle/>
          <a:p>
            <a:pPr algn="just">
              <a:defRPr/>
            </a:pPr>
            <a:r>
              <a:rPr lang="en-US" altLang="zh-CN" sz="2800" b="1" dirty="0" err="1">
                <a:solidFill>
                  <a:schemeClr val="bg2"/>
                </a:solidFill>
                <a:ea typeface="微软雅黑" panose="020B0503020204020204" pitchFamily="34" charset="-122"/>
                <a:sym typeface="+mn-ea"/>
              </a:rPr>
              <a:t>Em</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hãy</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viết</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ít</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nhất</a:t>
            </a:r>
            <a:r>
              <a:rPr lang="en-US" altLang="zh-CN" sz="2800" b="1" dirty="0">
                <a:solidFill>
                  <a:schemeClr val="bg2"/>
                </a:solidFill>
                <a:ea typeface="微软雅黑" panose="020B0503020204020204" pitchFamily="34" charset="-122"/>
                <a:sym typeface="+mn-ea"/>
              </a:rPr>
              <a:t> 3 </a:t>
            </a:r>
            <a:r>
              <a:rPr lang="en-US" altLang="zh-CN" sz="2800" b="1" dirty="0" err="1">
                <a:solidFill>
                  <a:schemeClr val="bg2"/>
                </a:solidFill>
                <a:ea typeface="微软雅黑" panose="020B0503020204020204" pitchFamily="34" charset="-122"/>
                <a:sym typeface="+mn-ea"/>
              </a:rPr>
              <a:t>điều</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em</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đã</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học</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được</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sau</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khi</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học</a:t>
            </a:r>
            <a:r>
              <a:rPr lang="en-US" altLang="zh-CN" sz="2800" b="1" dirty="0">
                <a:solidFill>
                  <a:schemeClr val="bg2"/>
                </a:solidFill>
                <a:ea typeface="微软雅黑" panose="020B0503020204020204" pitchFamily="34" charset="-122"/>
                <a:sym typeface="+mn-ea"/>
              </a:rPr>
              <a:t> song </a:t>
            </a:r>
            <a:r>
              <a:rPr lang="en-US" altLang="zh-CN" sz="2800" b="1" dirty="0" err="1">
                <a:solidFill>
                  <a:schemeClr val="bg2"/>
                </a:solidFill>
                <a:ea typeface="微软雅黑" panose="020B0503020204020204" pitchFamily="34" charset="-122"/>
                <a:sym typeface="+mn-ea"/>
              </a:rPr>
              <a:t>bài</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quần</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xã</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sinh</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vật</a:t>
            </a:r>
            <a:r>
              <a:rPr lang="en-US" altLang="zh-CN" sz="2800" b="1" dirty="0">
                <a:solidFill>
                  <a:schemeClr val="bg2"/>
                </a:solidFill>
                <a:ea typeface="微软雅黑" panose="020B0503020204020204" pitchFamily="34" charset="-122"/>
                <a:sym typeface="+mn-ea"/>
              </a:rPr>
              <a:t>?</a:t>
            </a:r>
            <a:endParaRPr lang="zh-CN" altLang="en-US" sz="2800" dirty="0">
              <a:solidFill>
                <a:schemeClr val="bg2"/>
              </a:solidFill>
            </a:endParaRPr>
          </a:p>
        </p:txBody>
      </p:sp>
      <p:pic>
        <p:nvPicPr>
          <p:cNvPr id="10" name="图片 9" descr="波浪线"/>
          <p:cNvPicPr>
            <a:picLocks noChangeAspect="1"/>
          </p:cNvPicPr>
          <p:nvPr/>
        </p:nvPicPr>
        <p:blipFill>
          <a:blip r:embed="rId3"/>
          <a:stretch>
            <a:fillRect/>
          </a:stretch>
        </p:blipFill>
        <p:spPr>
          <a:xfrm>
            <a:off x="1245524" y="1178629"/>
            <a:ext cx="3822383" cy="408940"/>
          </a:xfrm>
          <a:prstGeom prst="rect">
            <a:avLst/>
          </a:prstGeom>
        </p:spPr>
      </p:pic>
      <p:grpSp>
        <p:nvGrpSpPr>
          <p:cNvPr id="7" name="组合 6"/>
          <p:cNvGrpSpPr/>
          <p:nvPr/>
        </p:nvGrpSpPr>
        <p:grpSpPr>
          <a:xfrm>
            <a:off x="759063" y="1945683"/>
            <a:ext cx="7984315" cy="3247334"/>
            <a:chOff x="1021" y="2145"/>
            <a:chExt cx="17377" cy="4235"/>
          </a:xfrm>
        </p:grpSpPr>
        <p:pic>
          <p:nvPicPr>
            <p:cNvPr id="3" name="图片 2" descr="999ba5066198f2db59d550c4dbd2090b"/>
            <p:cNvPicPr>
              <a:picLocks noChangeAspect="1"/>
            </p:cNvPicPr>
            <p:nvPr/>
          </p:nvPicPr>
          <p:blipFill>
            <a:blip r:embed="rId4"/>
            <a:stretch>
              <a:fillRect/>
            </a:stretch>
          </p:blipFill>
          <p:spPr>
            <a:xfrm>
              <a:off x="1021" y="2145"/>
              <a:ext cx="17377" cy="4228"/>
            </a:xfrm>
            <a:prstGeom prst="rect">
              <a:avLst/>
            </a:prstGeom>
          </p:spPr>
        </p:pic>
        <p:sp>
          <p:nvSpPr>
            <p:cNvPr id="11" name="文本框 10"/>
            <p:cNvSpPr txBox="1"/>
            <p:nvPr/>
          </p:nvSpPr>
          <p:spPr>
            <a:xfrm>
              <a:off x="2271"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rPr>
                <a:t>Know</a:t>
              </a:r>
            </a:p>
            <a:p>
              <a:r>
                <a:rPr lang="en-US" altLang="zh-CN" sz="3200" b="1" dirty="0">
                  <a:solidFill>
                    <a:srgbClr val="FF7979"/>
                  </a:solidFill>
                  <a:latin typeface="微软雅黑" panose="020B0503020204020204" pitchFamily="34" charset="-122"/>
                  <a:ea typeface="微软雅黑" panose="020B0503020204020204" pitchFamily="34" charset="-122"/>
                </a:rPr>
                <a:t>………………………….</a:t>
              </a:r>
              <a:endParaRPr lang="zh-CN" altLang="en-US" sz="3200" b="1" dirty="0">
                <a:solidFill>
                  <a:srgbClr val="FF7979"/>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966"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Want</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3749" y="3048"/>
              <a:ext cx="3888" cy="3332"/>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Learned</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grpSp>
      <p:pic>
        <p:nvPicPr>
          <p:cNvPr id="31" name="图片 30" descr="9"/>
          <p:cNvPicPr>
            <a:picLocks noChangeAspect="1"/>
          </p:cNvPicPr>
          <p:nvPr/>
        </p:nvPicPr>
        <p:blipFill>
          <a:blip r:embed="rId5"/>
          <a:stretch>
            <a:fillRect/>
          </a:stretch>
        </p:blipFill>
        <p:spPr>
          <a:xfrm>
            <a:off x="3744958" y="5029200"/>
            <a:ext cx="1469534" cy="1638194"/>
          </a:xfrm>
          <a:prstGeom prst="rect">
            <a:avLst/>
          </a:prstGeom>
        </p:spPr>
      </p:pic>
      <p:sp>
        <p:nvSpPr>
          <p:cNvPr id="8" name="Hình chữ nhật: Góc Tròn 7">
            <a:extLst>
              <a:ext uri="{FF2B5EF4-FFF2-40B4-BE49-F238E27FC236}">
                <a16:creationId xmlns:a16="http://schemas.microsoft.com/office/drawing/2014/main" id="{CF3F4171-20CB-9984-4338-75C327CBDA9A}"/>
              </a:ext>
            </a:extLst>
          </p:cNvPr>
          <p:cNvSpPr/>
          <p:nvPr/>
        </p:nvSpPr>
        <p:spPr>
          <a:xfrm>
            <a:off x="5265292" y="1102195"/>
            <a:ext cx="2967815" cy="77696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rPr>
              <a:t>Hoàn</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cột</a:t>
            </a:r>
            <a:r>
              <a:rPr lang="en-US" sz="2800" b="1" dirty="0">
                <a:solidFill>
                  <a:schemeClr val="tx1"/>
                </a:solidFill>
              </a:rPr>
              <a:t> Learned</a:t>
            </a:r>
            <a:endParaRPr lang="vi-VN" sz="2800" b="1" dirty="0">
              <a:solidFill>
                <a:schemeClr val="tx1"/>
              </a:solidFill>
            </a:endParaRPr>
          </a:p>
        </p:txBody>
      </p:sp>
    </p:spTree>
    <p:extLst>
      <p:ext uri="{BB962C8B-B14F-4D97-AF65-F5344CB8AC3E}">
        <p14:creationId xmlns:p14="http://schemas.microsoft.com/office/powerpoint/2010/main" val="84738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 y="228027"/>
            <a:ext cx="85344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I. </a:t>
            </a:r>
            <a:r>
              <a:rPr lang="en-US" sz="3200" b="1" dirty="0" err="1">
                <a:solidFill>
                  <a:srgbClr val="FF0000"/>
                </a:solidFill>
                <a:latin typeface="Times New Roman" pitchFamily="18" charset="0"/>
              </a:rPr>
              <a:t>Khái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niệm</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quần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a:solidFill>
                  <a:srgbClr val="FF0000"/>
                </a:solidFill>
                <a:latin typeface="Times New Roman" pitchFamily="18" charset="0"/>
              </a:rPr>
              <a:t>?</a:t>
            </a:r>
          </a:p>
        </p:txBody>
      </p:sp>
      <p:sp>
        <p:nvSpPr>
          <p:cNvPr id="10" name="Cloud Callout 9"/>
          <p:cNvSpPr/>
          <p:nvPr/>
        </p:nvSpPr>
        <p:spPr>
          <a:xfrm>
            <a:off x="5482652" y="0"/>
            <a:ext cx="3733800" cy="2858076"/>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991693" y="521097"/>
            <a:ext cx="2819400" cy="1815882"/>
          </a:xfrm>
          <a:prstGeom prst="rect">
            <a:avLst/>
          </a:prstGeom>
          <a:noFill/>
        </p:spPr>
        <p:txBody>
          <a:bodyPr wrap="square" rtlCol="0">
            <a:spAutoFit/>
          </a:bodyPr>
          <a:lstStyle/>
          <a:p>
            <a:pPr algn="just"/>
            <a:r>
              <a:rPr lang="en-US" sz="2800" dirty="0">
                <a:solidFill>
                  <a:schemeClr val="bg1"/>
                </a:solidFill>
              </a:rPr>
              <a:t>Quan </a:t>
            </a:r>
            <a:r>
              <a:rPr lang="en-US" sz="2800" dirty="0" err="1">
                <a:solidFill>
                  <a:schemeClr val="bg1"/>
                </a:solidFill>
              </a:rPr>
              <a:t>sát</a:t>
            </a:r>
            <a:r>
              <a:rPr lang="en-US" sz="2800" dirty="0">
                <a:solidFill>
                  <a:schemeClr val="bg1"/>
                </a:solidFill>
              </a:rPr>
              <a:t> </a:t>
            </a:r>
            <a:r>
              <a:rPr lang="en-US" sz="2800" dirty="0" err="1">
                <a:solidFill>
                  <a:schemeClr val="bg1"/>
                </a:solidFill>
              </a:rPr>
              <a:t>hình</a:t>
            </a:r>
            <a:r>
              <a:rPr lang="en-US" sz="2800" dirty="0">
                <a:solidFill>
                  <a:schemeClr val="bg1"/>
                </a:solidFill>
              </a:rPr>
              <a:t> 43.1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a:t>
            </a: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trong</a:t>
            </a:r>
            <a:r>
              <a:rPr lang="en-US" sz="2800" dirty="0">
                <a:solidFill>
                  <a:schemeClr val="bg1"/>
                </a:solidFill>
              </a:rPr>
              <a:t> SGK </a:t>
            </a:r>
            <a:r>
              <a:rPr lang="en-US" sz="2800" dirty="0" err="1">
                <a:solidFill>
                  <a:schemeClr val="bg1"/>
                </a:solidFill>
              </a:rPr>
              <a:t>trang</a:t>
            </a:r>
            <a:r>
              <a:rPr lang="en-US" sz="2800" dirty="0">
                <a:solidFill>
                  <a:schemeClr val="bg1"/>
                </a:solidFill>
              </a:rPr>
              <a:t> 177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2173"/>
            <a:ext cx="5486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6" descr="Oak">
            <a:extLst>
              <a:ext uri="{FF2B5EF4-FFF2-40B4-BE49-F238E27FC236}">
                <a16:creationId xmlns:a16="http://schemas.microsoft.com/office/drawing/2014/main" id="{61280F08-ABA6-47F6-83DE-AFB173A2D0CC}"/>
              </a:ext>
            </a:extLst>
          </p:cNvPr>
          <p:cNvSpPr>
            <a:spLocks noChangeArrowheads="1"/>
          </p:cNvSpPr>
          <p:nvPr/>
        </p:nvSpPr>
        <p:spPr bwMode="auto">
          <a:xfrm>
            <a:off x="5458918" y="3379173"/>
            <a:ext cx="3446489" cy="2062103"/>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1. </a:t>
            </a:r>
            <a:r>
              <a:rPr lang="en-US" sz="3200" b="1" dirty="0" err="1">
                <a:solidFill>
                  <a:srgbClr val="FF0000"/>
                </a:solidFill>
                <a:latin typeface="Times New Roman" pitchFamily="18" charset="0"/>
              </a:rPr>
              <a:t>Kể</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tên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một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số</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quần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thể</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có</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trong</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hình</a:t>
            </a:r>
            <a:r>
              <a:rPr lang="en-US" sz="3200" b="1" dirty="0">
                <a:solidFill>
                  <a:srgbClr val="FF0000"/>
                </a:solidFill>
                <a:latin typeface="Times New Roman" pitchFamily="18" charset="0"/>
              </a:rPr>
              <a:t> 43.1?</a:t>
            </a:r>
          </a:p>
        </p:txBody>
      </p:sp>
      <p:sp>
        <p:nvSpPr>
          <p:cNvPr id="7" name="Rectangle 6" descr="Oak">
            <a:extLst>
              <a:ext uri="{FF2B5EF4-FFF2-40B4-BE49-F238E27FC236}">
                <a16:creationId xmlns:a16="http://schemas.microsoft.com/office/drawing/2014/main" id="{F9C2F4E7-2530-4AD0-A206-5FA222356DCC}"/>
              </a:ext>
            </a:extLst>
          </p:cNvPr>
          <p:cNvSpPr>
            <a:spLocks noChangeArrowheads="1"/>
          </p:cNvSpPr>
          <p:nvPr/>
        </p:nvSpPr>
        <p:spPr bwMode="auto">
          <a:xfrm>
            <a:off x="5366479" y="3379173"/>
            <a:ext cx="3733800" cy="3046988"/>
          </a:xfrm>
          <a:prstGeom prst="rect">
            <a:avLst/>
          </a:prstGeom>
          <a:noFill/>
          <a:ln w="9525">
            <a:noFill/>
            <a:miter lim="800000"/>
            <a:headEnd/>
            <a:tailEnd/>
          </a:ln>
          <a:effectLst/>
        </p:spPr>
        <p:txBody>
          <a:bodyPr wrap="square">
            <a:spAutoFit/>
          </a:bodyPr>
          <a:lstStyle/>
          <a:p>
            <a:pPr algn="just"/>
            <a:r>
              <a:rPr lang="en-US" sz="3200" b="1" dirty="0" err="1">
                <a:latin typeface="Times New Roman" pitchFamily="18" charset="0"/>
              </a:rPr>
              <a:t>Có</a:t>
            </a:r>
            <a:r>
              <a:rPr lang="en-US" sz="3200" b="1" dirty="0">
                <a:latin typeface="Times New Roman" pitchFamily="18" charset="0"/>
              </a:rPr>
              <a:t> </a:t>
            </a:r>
            <a:r>
              <a:rPr lang="en-US" sz="3200" b="1" dirty="0" err="1">
                <a:latin typeface="Times New Roman" pitchFamily="18" charset="0"/>
              </a:rPr>
              <a:t>nhiều</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thể</a:t>
            </a:r>
            <a:r>
              <a:rPr lang="en-US" sz="3200" b="1" dirty="0">
                <a:latin typeface="Times New Roman" pitchFamily="18" charset="0"/>
              </a:rPr>
              <a:t> </a:t>
            </a:r>
            <a:r>
              <a:rPr lang="en-US" sz="3200" b="1" dirty="0" err="1">
                <a:latin typeface="Times New Roman" pitchFamily="18" charset="0"/>
              </a:rPr>
              <a:t>sinh</a:t>
            </a:r>
            <a:r>
              <a:rPr lang="en-US" sz="3200" b="1" dirty="0">
                <a:latin typeface="Times New Roman" pitchFamily="18" charset="0"/>
              </a:rPr>
              <a:t> </a:t>
            </a:r>
            <a:r>
              <a:rPr lang="en-US" sz="3200" b="1" dirty="0" err="1">
                <a:latin typeface="Times New Roman" pitchFamily="18" charset="0"/>
              </a:rPr>
              <a:t>vật</a:t>
            </a:r>
            <a:r>
              <a:rPr lang="en-US" sz="3200" b="1" dirty="0">
                <a:latin typeface="Times New Roman" pitchFamily="18" charset="0"/>
              </a:rPr>
              <a:t> </a:t>
            </a:r>
            <a:r>
              <a:rPr lang="en-US" sz="3200" b="1" dirty="0" err="1">
                <a:latin typeface="Times New Roman" pitchFamily="18" charset="0"/>
              </a:rPr>
              <a:t>sinh</a:t>
            </a:r>
            <a:r>
              <a:rPr lang="en-US" sz="3200" b="1" dirty="0">
                <a:latin typeface="Times New Roman" pitchFamily="18" charset="0"/>
              </a:rPr>
              <a:t> </a:t>
            </a:r>
            <a:r>
              <a:rPr lang="en-US" sz="3200" b="1" dirty="0" err="1">
                <a:latin typeface="Times New Roman" pitchFamily="18" charset="0"/>
              </a:rPr>
              <a:t>sống</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thể</a:t>
            </a:r>
            <a:r>
              <a:rPr lang="en-US" sz="3200" b="1" dirty="0">
                <a:latin typeface="Times New Roman" pitchFamily="18" charset="0"/>
              </a:rPr>
              <a:t> </a:t>
            </a:r>
            <a:r>
              <a:rPr lang="en-US" sz="3200" b="1" dirty="0" err="1">
                <a:latin typeface="Times New Roman" pitchFamily="18" charset="0"/>
              </a:rPr>
              <a:t>hoa</a:t>
            </a:r>
            <a:r>
              <a:rPr lang="en-US" sz="3200" b="1" dirty="0">
                <a:latin typeface="Times New Roman" pitchFamily="18" charset="0"/>
              </a:rPr>
              <a:t> </a:t>
            </a:r>
            <a:r>
              <a:rPr lang="en-US" sz="3200" b="1" dirty="0" err="1">
                <a:latin typeface="Times New Roman" pitchFamily="18" charset="0"/>
              </a:rPr>
              <a:t>sen</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thể</a:t>
            </a:r>
            <a:r>
              <a:rPr lang="en-US" sz="3200" b="1" dirty="0">
                <a:latin typeface="Times New Roman" pitchFamily="18" charset="0"/>
              </a:rPr>
              <a:t> </a:t>
            </a:r>
            <a:r>
              <a:rPr lang="en-US" sz="3200" b="1" dirty="0" err="1">
                <a:latin typeface="Times New Roman" pitchFamily="18" charset="0"/>
              </a:rPr>
              <a:t>cá</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thể</a:t>
            </a:r>
            <a:r>
              <a:rPr lang="en-US" sz="3200" b="1" dirty="0">
                <a:latin typeface="Times New Roman" pitchFamily="18" charset="0"/>
              </a:rPr>
              <a:t> </a:t>
            </a:r>
            <a:r>
              <a:rPr lang="en-US" sz="3200" b="1" dirty="0" err="1">
                <a:latin typeface="Times New Roman" pitchFamily="18" charset="0"/>
              </a:rPr>
              <a:t>rong</a:t>
            </a:r>
            <a:r>
              <a:rPr lang="en-US" sz="3200" b="1" dirty="0">
                <a:latin typeface="Times New Roman" pitchFamily="18" charset="0"/>
              </a:rPr>
              <a:t>, </a:t>
            </a:r>
            <a:r>
              <a:rPr lang="en-US" sz="3200" b="1" dirty="0" err="1">
                <a:latin typeface="Times New Roman" pitchFamily="18" charset="0"/>
              </a:rPr>
              <a:t>quầnt</a:t>
            </a:r>
            <a:r>
              <a:rPr lang="en-US" sz="3200" b="1" dirty="0">
                <a:latin typeface="Times New Roman" pitchFamily="18" charset="0"/>
              </a:rPr>
              <a:t> </a:t>
            </a:r>
            <a:r>
              <a:rPr lang="en-US" sz="3200" b="1" dirty="0" err="1">
                <a:latin typeface="Times New Roman" pitchFamily="18" charset="0"/>
              </a:rPr>
              <a:t>hể</a:t>
            </a:r>
            <a:r>
              <a:rPr lang="en-US" sz="3200" b="1" dirty="0">
                <a:latin typeface="Times New Roman" pitchFamily="18" charset="0"/>
              </a:rPr>
              <a:t> </a:t>
            </a:r>
            <a:r>
              <a:rPr lang="en-US" sz="3200" b="1" dirty="0" err="1">
                <a:latin typeface="Times New Roman" pitchFamily="18" charset="0"/>
              </a:rPr>
              <a:t>chuồn</a:t>
            </a:r>
            <a:r>
              <a:rPr lang="en-US" sz="3200" b="1" dirty="0">
                <a:latin typeface="Times New Roman" pitchFamily="18" charset="0"/>
              </a:rPr>
              <a:t> </a:t>
            </a:r>
            <a:r>
              <a:rPr lang="en-US" sz="3200" b="1" dirty="0" err="1">
                <a:latin typeface="Times New Roman" pitchFamily="18" charset="0"/>
              </a:rPr>
              <a:t>chuồn</a:t>
            </a:r>
            <a:r>
              <a:rPr lang="en-US" sz="3200" b="1" dirty="0">
                <a:latin typeface="Times New Roman" pitchFamily="18" charset="0"/>
              </a:rPr>
              <a:t>, …</a:t>
            </a:r>
          </a:p>
        </p:txBody>
      </p:sp>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6" grpId="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fr-FR" sz="2400" dirty="0">
                <a:solidFill>
                  <a:schemeClr val="bg1"/>
                </a:solidFill>
              </a:rPr>
              <a:t>1. </a:t>
            </a:r>
            <a:r>
              <a:rPr lang="fr-FR" sz="2400" dirty="0" err="1">
                <a:solidFill>
                  <a:schemeClr val="bg1"/>
                </a:solidFill>
              </a:rPr>
              <a:t>Quần</a:t>
            </a:r>
            <a:r>
              <a:rPr lang="fr-FR" sz="2400" dirty="0">
                <a:solidFill>
                  <a:schemeClr val="bg1"/>
                </a:solidFill>
              </a:rPr>
              <a:t> </a:t>
            </a:r>
            <a:r>
              <a:rPr lang="fr-FR" sz="2400" dirty="0" err="1">
                <a:solidFill>
                  <a:schemeClr val="bg1"/>
                </a:solidFill>
              </a:rPr>
              <a:t>xã</a:t>
            </a:r>
            <a:r>
              <a:rPr lang="fr-FR" sz="2400" dirty="0">
                <a:solidFill>
                  <a:schemeClr val="bg1"/>
                </a:solidFill>
              </a:rPr>
              <a:t> </a:t>
            </a:r>
            <a:r>
              <a:rPr lang="fr-FR" sz="2400" dirty="0" err="1">
                <a:solidFill>
                  <a:schemeClr val="bg1"/>
                </a:solidFill>
              </a:rPr>
              <a:t>sinh</a:t>
            </a:r>
            <a:r>
              <a:rPr lang="fr-FR" sz="2400" dirty="0">
                <a:solidFill>
                  <a:schemeClr val="bg1"/>
                </a:solidFill>
              </a:rPr>
              <a:t> </a:t>
            </a:r>
            <a:r>
              <a:rPr lang="fr-FR" sz="2400" dirty="0" err="1">
                <a:solidFill>
                  <a:schemeClr val="bg1"/>
                </a:solidFill>
              </a:rPr>
              <a:t>vật</a:t>
            </a:r>
            <a:r>
              <a:rPr lang="fr-FR" sz="2400" dirty="0">
                <a:solidFill>
                  <a:schemeClr val="bg1"/>
                </a:solidFill>
              </a:rPr>
              <a:t> là</a:t>
            </a:r>
            <a:r>
              <a:rPr lang="en-US" sz="2400" dirty="0">
                <a:solidFill>
                  <a:schemeClr val="bg1"/>
                </a:solidFill>
              </a:rPr>
              <a:t>?</a:t>
            </a: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762000" y="5987293"/>
            <a:ext cx="3657600" cy="400110"/>
          </a:xfrm>
          <a:prstGeom prst="rect">
            <a:avLst/>
          </a:prstGeom>
          <a:noFill/>
        </p:spPr>
        <p:txBody>
          <a:bodyPr wrap="square" rtlCol="0">
            <a:spAutoFit/>
          </a:bodyPr>
          <a:lstStyle/>
          <a:p>
            <a:r>
              <a:rPr lang="en-US" sz="2000" dirty="0">
                <a:solidFill>
                  <a:schemeClr val="bg1"/>
                </a:solidFill>
                <a:ea typeface="Tahoma" panose="020B0604030504040204" charset="0"/>
                <a:cs typeface="Tahoma" panose="020B0604030504040204" charset="0"/>
              </a:rPr>
              <a:t>C.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r>
              <a:rPr lang="en-US" sz="1600" dirty="0">
                <a:latin typeface="Times New Roman" panose="02020603050405020304" pitchFamily="18" charset="0"/>
                <a:cs typeface="Times New Roman" panose="02020603050405020304" pitchFamily="18" charset="0"/>
              </a:rPr>
              <a:t>.</a:t>
            </a:r>
          </a:p>
        </p:txBody>
      </p:sp>
      <p:sp>
        <p:nvSpPr>
          <p:cNvPr id="27" name="cau hoi b"/>
          <p:cNvSpPr txBox="1"/>
          <p:nvPr/>
        </p:nvSpPr>
        <p:spPr>
          <a:xfrm>
            <a:off x="4601922" y="5197162"/>
            <a:ext cx="3856278"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B</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71762"/>
            <a:ext cx="3487814"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A.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5996925"/>
            <a:ext cx="3631520" cy="646331"/>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D</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toàn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bộ</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tự</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nhiên</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827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083035" y="3779210"/>
            <a:ext cx="7037773"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p:cNvSpPr txBox="1"/>
          <p:nvPr/>
        </p:nvSpPr>
        <p:spPr>
          <a:xfrm>
            <a:off x="829506" y="5197163"/>
            <a:ext cx="3590093" cy="400110"/>
          </a:xfrm>
          <a:prstGeom prst="rect">
            <a:avLst/>
          </a:prstGeom>
          <a:noFill/>
        </p:spPr>
        <p:txBody>
          <a:bodyPr wrap="square" rtlCol="0">
            <a:spAutoFit/>
          </a:bodyPr>
          <a:lstStyle/>
          <a:p>
            <a:pPr>
              <a:buClr>
                <a:prstClr val="white"/>
              </a:buCl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trong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quần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Tỉ</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tính</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p:cNvSpPr txBox="1"/>
          <p:nvPr/>
        </p:nvSpPr>
        <p:spPr>
          <a:xfrm>
            <a:off x="4826680" y="518015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Kinh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hội</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D</a:t>
            </a:r>
            <a:r>
              <a:rPr lang="en-US" b="1"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tuổi</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04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53113" y="3979412"/>
            <a:ext cx="7037773" cy="461665"/>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đàn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hồ</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rừng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r>
              <a:rPr lang="en-US" sz="2000" dirty="0">
                <a:solidFill>
                  <a:srgbClr val="FFC000"/>
                </a:solidFill>
                <a:ea typeface="Tahoma" panose="020B0604030504040204" charset="0"/>
                <a:cs typeface="Tahoma" panose="020B0604030504040204" charset="0"/>
              </a:rPr>
              <a:t> D</a:t>
            </a:r>
            <a:r>
              <a:rPr lang="en-US" sz="2000" dirty="0"/>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ao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3810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23192" y="3779210"/>
            <a:ext cx="7037773" cy="830997"/>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dạn</a:t>
            </a:r>
            <a:r>
              <a:rPr lang="en-US" dirty="0" err="1">
                <a:solidFill>
                  <a:schemeClr val="bg1"/>
                </a:solidFill>
                <a:latin typeface="Times New Roman" panose="02020603050405020304" pitchFamily="18" charset="0"/>
                <a:cs typeface="Times New Roman" panose="02020603050405020304" pitchFamily="18" charset="0"/>
              </a:rPr>
              <a:t>g</a:t>
            </a:r>
            <a:r>
              <a:rPr lang="en-US"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trung</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nhiều</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D.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thường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gặp</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901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336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8375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dap an a"/>
          <p:cNvSpPr txBox="1"/>
          <p:nvPr/>
        </p:nvSpPr>
        <p:spPr>
          <a:xfrm>
            <a:off x="829507" y="519716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đúng</a:t>
            </a: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dap an b"/>
          <p:cNvSpPr txBox="1"/>
          <p:nvPr/>
        </p:nvSpPr>
        <p:spPr>
          <a:xfrm>
            <a:off x="4826680" y="519716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2529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790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146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107754"/>
            <a:ext cx="8989818"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Rounded Corners 67"/>
          <p:cNvSpPr/>
          <p:nvPr/>
        </p:nvSpPr>
        <p:spPr>
          <a:xfrm flipH="1">
            <a:off x="141858" y="227973"/>
            <a:ext cx="8860284"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Rounded Corners 64"/>
          <p:cNvSpPr/>
          <p:nvPr/>
        </p:nvSpPr>
        <p:spPr>
          <a:xfrm flipH="1">
            <a:off x="493786" y="774501"/>
            <a:ext cx="8236989"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Rounded Corners 187"/>
          <p:cNvSpPr/>
          <p:nvPr/>
        </p:nvSpPr>
        <p:spPr>
          <a:xfrm>
            <a:off x="307707" y="478447"/>
            <a:ext cx="8559070"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685144" y="1013044"/>
            <a:ext cx="7665158" cy="2708434"/>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574765"/>
            <a:ext cx="6914408" cy="4534139"/>
          </a:xfrm>
          <a:prstGeom prst="rect">
            <a:avLst/>
          </a:prstGeom>
        </p:spPr>
      </p:pic>
    </p:spTree>
    <p:extLst>
      <p:ext uri="{BB962C8B-B14F-4D97-AF65-F5344CB8AC3E}">
        <p14:creationId xmlns:p14="http://schemas.microsoft.com/office/powerpoint/2010/main" val="379371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6" descr="rainforest"/>
          <p:cNvPicPr>
            <a:picLocks noChangeAspect="1" noChangeArrowheads="1"/>
          </p:cNvPicPr>
          <p:nvPr/>
        </p:nvPicPr>
        <p:blipFill>
          <a:blip r:embed="rId2" cstate="print"/>
          <a:srcRect/>
          <a:stretch>
            <a:fillRect/>
          </a:stretch>
        </p:blipFill>
        <p:spPr bwMode="auto">
          <a:xfrm>
            <a:off x="533400" y="1676404"/>
            <a:ext cx="8077200" cy="4923585"/>
          </a:xfrm>
          <a:prstGeom prst="rect">
            <a:avLst/>
          </a:prstGeom>
          <a:noFill/>
          <a:ln w="9525">
            <a:noFill/>
            <a:miter lim="800000"/>
            <a:headEnd/>
            <a:tailEnd/>
          </a:ln>
        </p:spPr>
      </p:pic>
      <p:sp>
        <p:nvSpPr>
          <p:cNvPr id="82960" name="Text Box 16"/>
          <p:cNvSpPr txBox="1">
            <a:spLocks noChangeArrowheads="1"/>
          </p:cNvSpPr>
          <p:nvPr/>
        </p:nvSpPr>
        <p:spPr bwMode="auto">
          <a:xfrm>
            <a:off x="1143000" y="381000"/>
            <a:ext cx="7543800" cy="1077218"/>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mưa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đới</a:t>
            </a:r>
            <a:r>
              <a:rPr lang="en-US" sz="32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3" cstate="print"/>
          <a:srcRect/>
          <a:stretch>
            <a:fillRect/>
          </a:stretch>
        </p:blipFill>
        <p:spPr bwMode="auto">
          <a:xfrm>
            <a:off x="0" y="304800"/>
            <a:ext cx="1295400" cy="1066800"/>
          </a:xfrm>
          <a:prstGeom prst="rect">
            <a:avLst/>
          </a:prstGeom>
          <a:noFill/>
          <a:ln w="9525">
            <a:noFill/>
            <a:miter lim="800000"/>
            <a:headEnd/>
            <a:tailEnd/>
          </a:ln>
        </p:spPr>
      </p:pic>
    </p:spTree>
    <p:extLst>
      <p:ext uri="{BB962C8B-B14F-4D97-AF65-F5344CB8AC3E}">
        <p14:creationId xmlns:p14="http://schemas.microsoft.com/office/powerpoint/2010/main" val="372720395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wipe(down)">
                                      <p:cBhvr>
                                        <p:cTn id="7" dur="500"/>
                                        <p:tgtEl>
                                          <p:spTgt spid="829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960"/>
                                        </p:tgtEl>
                                        <p:attrNameLst>
                                          <p:attrName>style.visibility</p:attrName>
                                        </p:attrNameLst>
                                      </p:cBhvr>
                                      <p:to>
                                        <p:strVal val="visible"/>
                                      </p:to>
                                    </p:set>
                                    <p:animEffect transition="in" filter="circle(in)">
                                      <p:cBhvr>
                                        <p:cTn id="10" dur="2000"/>
                                        <p:tgtEl>
                                          <p:spTgt spid="82960"/>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4105"/>
                                        </p:tgtEl>
                                        <p:attrNameLst>
                                          <p:attrName>style.visibility</p:attrName>
                                        </p:attrNameLst>
                                      </p:cBhvr>
                                      <p:to>
                                        <p:strVal val="visible"/>
                                      </p:to>
                                    </p:set>
                                    <p:animEffect transition="in" filter="barn(inVertical)">
                                      <p:cBhvr>
                                        <p:cTn id="1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2200" y="2133600"/>
            <a:ext cx="4267200" cy="4724400"/>
            <a:chOff x="0" y="1056"/>
            <a:chExt cx="4128" cy="3264"/>
          </a:xfrm>
        </p:grpSpPr>
        <p:pic>
          <p:nvPicPr>
            <p:cNvPr id="6162" name="Picture 4" descr="rainforest"/>
            <p:cNvPicPr>
              <a:picLocks noChangeAspect="1" noChangeArrowheads="1"/>
            </p:cNvPicPr>
            <p:nvPr/>
          </p:nvPicPr>
          <p:blipFill>
            <a:blip r:embed="rId2" cstate="print"/>
            <a:srcRect/>
            <a:stretch>
              <a:fillRect/>
            </a:stretch>
          </p:blipFill>
          <p:spPr bwMode="auto">
            <a:xfrm>
              <a:off x="9" y="1056"/>
              <a:ext cx="4119" cy="2775"/>
            </a:xfrm>
            <a:prstGeom prst="rect">
              <a:avLst/>
            </a:prstGeom>
            <a:noFill/>
            <a:ln w="9525">
              <a:noFill/>
              <a:miter lim="800000"/>
              <a:headEnd/>
              <a:tailEnd/>
            </a:ln>
          </p:spPr>
        </p:pic>
        <p:sp>
          <p:nvSpPr>
            <p:cNvPr id="6163"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a:endParaRPr lang="en-US" sz="2800" b="1" u="sng">
                <a:solidFill>
                  <a:schemeClr val="accent2"/>
                </a:solidFill>
                <a:latin typeface="Times New Roman" pitchFamily="18" charset="0"/>
              </a:endParaRPr>
            </a:p>
          </p:txBody>
        </p:sp>
      </p:grpSp>
      <p:pic>
        <p:nvPicPr>
          <p:cNvPr id="6147" name="Picture 14" descr="Oecophylla2.jpg"/>
          <p:cNvPicPr>
            <a:picLocks noChangeAspect="1" noChangeArrowheads="1"/>
          </p:cNvPicPr>
          <p:nvPr/>
        </p:nvPicPr>
        <p:blipFill>
          <a:blip r:embed="rId3" cstate="print"/>
          <a:srcRect/>
          <a:stretch>
            <a:fillRect/>
          </a:stretch>
        </p:blipFill>
        <p:spPr bwMode="auto">
          <a:xfrm>
            <a:off x="6400800" y="0"/>
            <a:ext cx="2743200" cy="2057400"/>
          </a:xfrm>
          <a:prstGeom prst="rect">
            <a:avLst/>
          </a:prstGeom>
          <a:noFill/>
          <a:ln w="9525">
            <a:solidFill>
              <a:schemeClr val="bg1"/>
            </a:solidFill>
            <a:miter lim="800000"/>
            <a:headEnd/>
            <a:tailEnd/>
          </a:ln>
        </p:spPr>
      </p:pic>
      <p:sp>
        <p:nvSpPr>
          <p:cNvPr id="182287" name="Text Box 15"/>
          <p:cNvSpPr txBox="1">
            <a:spLocks noChangeArrowheads="1"/>
          </p:cNvSpPr>
          <p:nvPr/>
        </p:nvSpPr>
        <p:spPr bwMode="auto">
          <a:xfrm>
            <a:off x="2590800" y="6172200"/>
            <a:ext cx="3810000" cy="457200"/>
          </a:xfrm>
          <a:prstGeom prst="rect">
            <a:avLst/>
          </a:prstGeom>
          <a:noFill/>
          <a:ln w="9525">
            <a:noFill/>
            <a:miter lim="800000"/>
            <a:headEnd/>
            <a:tailEnd/>
          </a:ln>
        </p:spPr>
        <p:txBody>
          <a:bodyPr>
            <a:spAutoFit/>
          </a:bodyPr>
          <a:lstStyle/>
          <a:p>
            <a:pPr algn="ctr">
              <a:spcBef>
                <a:spcPct val="50000"/>
              </a:spcBef>
            </a:pPr>
            <a:r>
              <a:rPr lang="en-US" sz="2400" b="1">
                <a:solidFill>
                  <a:srgbClr val="0000CC"/>
                </a:solidFill>
              </a:rPr>
              <a:t>Rừng mưa nhiệt đới </a:t>
            </a:r>
          </a:p>
        </p:txBody>
      </p:sp>
      <p:pic>
        <p:nvPicPr>
          <p:cNvPr id="6149" name="Picture 26" descr="images (1)"/>
          <p:cNvPicPr>
            <a:picLocks noChangeAspect="1" noChangeArrowheads="1"/>
          </p:cNvPicPr>
          <p:nvPr/>
        </p:nvPicPr>
        <p:blipFill>
          <a:blip r:embed="rId4" cstate="print"/>
          <a:srcRect/>
          <a:stretch>
            <a:fillRect/>
          </a:stretch>
        </p:blipFill>
        <p:spPr bwMode="auto">
          <a:xfrm>
            <a:off x="0" y="0"/>
            <a:ext cx="2438400" cy="1905000"/>
          </a:xfrm>
          <a:prstGeom prst="rect">
            <a:avLst/>
          </a:prstGeom>
          <a:noFill/>
          <a:ln w="9525">
            <a:noFill/>
            <a:miter lim="800000"/>
            <a:headEnd/>
            <a:tailEnd/>
          </a:ln>
        </p:spPr>
      </p:pic>
      <p:pic>
        <p:nvPicPr>
          <p:cNvPr id="6150" name="Picture 30" descr="55b78bc5af1a4223d2ada5ce1c91d4a6_38269215"/>
          <p:cNvPicPr>
            <a:picLocks noChangeAspect="1" noChangeArrowheads="1"/>
          </p:cNvPicPr>
          <p:nvPr/>
        </p:nvPicPr>
        <p:blipFill>
          <a:blip r:embed="rId5" cstate="print"/>
          <a:srcRect/>
          <a:stretch>
            <a:fillRect/>
          </a:stretch>
        </p:blipFill>
        <p:spPr bwMode="auto">
          <a:xfrm>
            <a:off x="2819400" y="0"/>
            <a:ext cx="3276600" cy="1981200"/>
          </a:xfrm>
          <a:prstGeom prst="rect">
            <a:avLst/>
          </a:prstGeom>
          <a:noFill/>
          <a:ln w="9525">
            <a:noFill/>
            <a:miter lim="800000"/>
            <a:headEnd/>
            <a:tailEnd/>
          </a:ln>
        </p:spPr>
      </p:pic>
      <p:pic>
        <p:nvPicPr>
          <p:cNvPr id="6151" name="Picture 31" descr="duongxi"/>
          <p:cNvPicPr>
            <a:picLocks noChangeAspect="1" noChangeArrowheads="1"/>
          </p:cNvPicPr>
          <p:nvPr/>
        </p:nvPicPr>
        <p:blipFill>
          <a:blip r:embed="rId6" cstate="print"/>
          <a:srcRect/>
          <a:stretch>
            <a:fillRect/>
          </a:stretch>
        </p:blipFill>
        <p:spPr bwMode="auto">
          <a:xfrm>
            <a:off x="6781800" y="2286000"/>
            <a:ext cx="2362200" cy="2133600"/>
          </a:xfrm>
          <a:prstGeom prst="rect">
            <a:avLst/>
          </a:prstGeom>
          <a:noFill/>
          <a:ln w="9525">
            <a:noFill/>
            <a:miter lim="800000"/>
            <a:headEnd/>
            <a:tailEnd/>
          </a:ln>
        </p:spPr>
      </p:pic>
      <p:pic>
        <p:nvPicPr>
          <p:cNvPr id="6152" name="Picture 32" descr="hinh anh dan chim"/>
          <p:cNvPicPr>
            <a:picLocks noChangeAspect="1" noChangeArrowheads="1"/>
          </p:cNvPicPr>
          <p:nvPr/>
        </p:nvPicPr>
        <p:blipFill>
          <a:blip r:embed="rId7" cstate="print"/>
          <a:srcRect/>
          <a:stretch>
            <a:fillRect/>
          </a:stretch>
        </p:blipFill>
        <p:spPr bwMode="auto">
          <a:xfrm>
            <a:off x="0" y="1981200"/>
            <a:ext cx="2286000" cy="2438400"/>
          </a:xfrm>
          <a:prstGeom prst="rect">
            <a:avLst/>
          </a:prstGeom>
          <a:noFill/>
          <a:ln w="9525">
            <a:noFill/>
            <a:miter lim="800000"/>
            <a:headEnd/>
            <a:tailEnd/>
          </a:ln>
        </p:spPr>
      </p:pic>
      <p:pic>
        <p:nvPicPr>
          <p:cNvPr id="6153" name="Picture 33" descr="nam"/>
          <p:cNvPicPr>
            <a:picLocks noChangeAspect="1" noChangeArrowheads="1"/>
          </p:cNvPicPr>
          <p:nvPr/>
        </p:nvPicPr>
        <p:blipFill>
          <a:blip r:embed="rId8" cstate="print"/>
          <a:srcRect/>
          <a:stretch>
            <a:fillRect/>
          </a:stretch>
        </p:blipFill>
        <p:spPr bwMode="auto">
          <a:xfrm>
            <a:off x="6781800" y="4495800"/>
            <a:ext cx="2362200" cy="2362200"/>
          </a:xfrm>
          <a:prstGeom prst="rect">
            <a:avLst/>
          </a:prstGeom>
          <a:noFill/>
          <a:ln w="9525">
            <a:noFill/>
            <a:miter lim="800000"/>
            <a:headEnd/>
            <a:tailEnd/>
          </a:ln>
        </p:spPr>
      </p:pic>
      <p:pic>
        <p:nvPicPr>
          <p:cNvPr id="6154" name="Picture 34" descr="reu"/>
          <p:cNvPicPr>
            <a:picLocks noChangeAspect="1" noChangeArrowheads="1"/>
          </p:cNvPicPr>
          <p:nvPr/>
        </p:nvPicPr>
        <p:blipFill>
          <a:blip r:embed="rId9" cstate="print"/>
          <a:srcRect/>
          <a:stretch>
            <a:fillRect/>
          </a:stretch>
        </p:blipFill>
        <p:spPr bwMode="auto">
          <a:xfrm>
            <a:off x="0" y="4495800"/>
            <a:ext cx="2209800" cy="2362200"/>
          </a:xfrm>
          <a:prstGeom prst="rect">
            <a:avLst/>
          </a:prstGeom>
          <a:noFill/>
          <a:ln w="9525">
            <a:noFill/>
            <a:miter lim="800000"/>
            <a:headEnd/>
            <a:tailEnd/>
          </a:ln>
        </p:spPr>
      </p:pic>
      <p:sp>
        <p:nvSpPr>
          <p:cNvPr id="15" name="Line 27"/>
          <p:cNvSpPr>
            <a:spLocks noChangeShapeType="1"/>
          </p:cNvSpPr>
          <p:nvPr/>
        </p:nvSpPr>
        <p:spPr bwMode="auto">
          <a:xfrm>
            <a:off x="2057400" y="1524000"/>
            <a:ext cx="1219200" cy="1524000"/>
          </a:xfrm>
          <a:prstGeom prst="line">
            <a:avLst/>
          </a:prstGeom>
          <a:noFill/>
          <a:ln w="57150">
            <a:solidFill>
              <a:srgbClr val="FF0000"/>
            </a:solidFill>
            <a:round/>
            <a:headEnd/>
            <a:tailEnd type="triangle" w="med" len="med"/>
          </a:ln>
        </p:spPr>
        <p:txBody>
          <a:bodyPr/>
          <a:lstStyle/>
          <a:p>
            <a:endParaRPr lang="en-US"/>
          </a:p>
        </p:txBody>
      </p:sp>
      <p:sp>
        <p:nvSpPr>
          <p:cNvPr id="22" name="Line 27"/>
          <p:cNvSpPr>
            <a:spLocks noChangeShapeType="1"/>
          </p:cNvSpPr>
          <p:nvPr/>
        </p:nvSpPr>
        <p:spPr bwMode="auto">
          <a:xfrm flipH="1">
            <a:off x="6172200" y="1676400"/>
            <a:ext cx="762000" cy="1143000"/>
          </a:xfrm>
          <a:prstGeom prst="line">
            <a:avLst/>
          </a:prstGeom>
          <a:noFill/>
          <a:ln w="57150">
            <a:solidFill>
              <a:srgbClr val="FF0000"/>
            </a:solidFill>
            <a:round/>
            <a:headEnd/>
            <a:tailEnd type="triangle" w="med" len="med"/>
          </a:ln>
        </p:spPr>
        <p:txBody>
          <a:bodyPr/>
          <a:lstStyle/>
          <a:p>
            <a:endParaRPr lang="en-US"/>
          </a:p>
        </p:txBody>
      </p:sp>
      <p:sp>
        <p:nvSpPr>
          <p:cNvPr id="23" name="Line 27"/>
          <p:cNvSpPr>
            <a:spLocks noChangeShapeType="1"/>
          </p:cNvSpPr>
          <p:nvPr/>
        </p:nvSpPr>
        <p:spPr bwMode="auto">
          <a:xfrm flipV="1">
            <a:off x="1905000" y="5334000"/>
            <a:ext cx="1219200" cy="533400"/>
          </a:xfrm>
          <a:prstGeom prst="line">
            <a:avLst/>
          </a:prstGeom>
          <a:noFill/>
          <a:ln w="57150">
            <a:solidFill>
              <a:srgbClr val="FF0000"/>
            </a:solidFill>
            <a:round/>
            <a:headEnd/>
            <a:tailEnd type="triangle" w="med" len="med"/>
          </a:ln>
        </p:spPr>
        <p:txBody>
          <a:bodyPr/>
          <a:lstStyle/>
          <a:p>
            <a:endParaRPr lang="en-US"/>
          </a:p>
        </p:txBody>
      </p:sp>
      <p:sp>
        <p:nvSpPr>
          <p:cNvPr id="24" name="Line 27"/>
          <p:cNvSpPr>
            <a:spLocks noChangeShapeType="1"/>
          </p:cNvSpPr>
          <p:nvPr/>
        </p:nvSpPr>
        <p:spPr bwMode="auto">
          <a:xfrm>
            <a:off x="4525965" y="1600200"/>
            <a:ext cx="46037" cy="14478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a:off x="5867400" y="5562600"/>
            <a:ext cx="1371600" cy="1524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a:off x="6019800" y="3657600"/>
            <a:ext cx="1219200" cy="46038"/>
          </a:xfrm>
          <a:prstGeom prst="line">
            <a:avLst/>
          </a:prstGeom>
          <a:noFill/>
          <a:ln w="57150">
            <a:solidFill>
              <a:srgbClr val="FF0000"/>
            </a:solidFill>
            <a:round/>
            <a:headEnd/>
            <a:tailEnd type="triangle" w="med" len="med"/>
          </a:ln>
        </p:spPr>
        <p:txBody>
          <a:bodyPr/>
          <a:lstStyle/>
          <a:p>
            <a:endParaRPr lang="en-US"/>
          </a:p>
        </p:txBody>
      </p:sp>
      <p:sp>
        <p:nvSpPr>
          <p:cNvPr id="27" name="Line 27"/>
          <p:cNvSpPr>
            <a:spLocks noChangeShapeType="1"/>
          </p:cNvSpPr>
          <p:nvPr/>
        </p:nvSpPr>
        <p:spPr bwMode="auto">
          <a:xfrm>
            <a:off x="1905000" y="3505200"/>
            <a:ext cx="990600" cy="533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1a"/>
          <p:cNvPicPr>
            <a:picLocks noGrp="1" noChangeAspect="1" noChangeArrowheads="1"/>
          </p:cNvPicPr>
          <p:nvPr>
            <p:ph idx="1"/>
          </p:nvPr>
        </p:nvPicPr>
        <p:blipFill>
          <a:blip r:embed="rId2" cstate="print"/>
          <a:srcRect/>
          <a:stretch>
            <a:fillRect/>
          </a:stretch>
        </p:blipFill>
        <p:spPr bwMode="auto">
          <a:xfrm>
            <a:off x="2" y="-38101"/>
            <a:ext cx="9143999" cy="6057901"/>
          </a:xfrm>
          <a:prstGeom prst="rect">
            <a:avLst/>
          </a:prstGeom>
          <a:noFill/>
          <a:ln w="9525">
            <a:noFill/>
            <a:miter lim="800000"/>
            <a:headEnd/>
            <a:tailEnd/>
          </a:ln>
        </p:spPr>
      </p:pic>
      <p:sp>
        <p:nvSpPr>
          <p:cNvPr id="2" name="TextBox 1"/>
          <p:cNvSpPr txBox="1"/>
          <p:nvPr/>
        </p:nvSpPr>
        <p:spPr>
          <a:xfrm>
            <a:off x="2514600" y="6324600"/>
            <a:ext cx="4495800" cy="523220"/>
          </a:xfrm>
          <a:prstGeom prst="rect">
            <a:avLst/>
          </a:prstGeom>
          <a:noFill/>
        </p:spPr>
        <p:txBody>
          <a:bodyPr wrap="square" rtlCol="0">
            <a:spAutoFit/>
          </a:bodyPr>
          <a:lstStyle/>
          <a:p>
            <a:pPr algn="ctr"/>
            <a:r>
              <a:rPr lang="en-US" sz="2800" b="1" dirty="0" err="1"/>
              <a:t>Ao</a:t>
            </a:r>
            <a:r>
              <a:rPr lang="en-US" sz="2800" b="1" dirty="0"/>
              <a:t> </a:t>
            </a:r>
            <a:r>
              <a:rPr lang="en-US" sz="2800" b="1" dirty="0" err="1"/>
              <a:t>cá</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icture1a"/>
          <p:cNvPicPr>
            <a:picLocks noChangeAspect="1" noChangeArrowheads="1"/>
          </p:cNvPicPr>
          <p:nvPr/>
        </p:nvPicPr>
        <p:blipFill>
          <a:blip r:embed="rId3" cstate="print"/>
          <a:srcRect/>
          <a:stretch>
            <a:fillRect/>
          </a:stretch>
        </p:blipFill>
        <p:spPr bwMode="auto">
          <a:xfrm>
            <a:off x="1828800" y="0"/>
            <a:ext cx="5334000" cy="5562600"/>
          </a:xfrm>
          <a:prstGeom prst="rect">
            <a:avLst/>
          </a:prstGeom>
          <a:noFill/>
          <a:ln w="9525">
            <a:noFill/>
            <a:miter lim="800000"/>
            <a:headEnd/>
            <a:tailEnd/>
          </a:ln>
        </p:spPr>
      </p:pic>
      <p:sp>
        <p:nvSpPr>
          <p:cNvPr id="27" name="Line 27"/>
          <p:cNvSpPr>
            <a:spLocks noChangeShapeType="1"/>
          </p:cNvSpPr>
          <p:nvPr/>
        </p:nvSpPr>
        <p:spPr bwMode="auto">
          <a:xfrm>
            <a:off x="1676400" y="762000"/>
            <a:ext cx="884238" cy="685800"/>
          </a:xfrm>
          <a:prstGeom prst="line">
            <a:avLst/>
          </a:prstGeom>
          <a:noFill/>
          <a:ln w="57150">
            <a:solidFill>
              <a:srgbClr val="FF0000"/>
            </a:solidFill>
            <a:round/>
            <a:headEnd/>
            <a:tailEnd type="triangle" w="med" len="med"/>
          </a:ln>
        </p:spPr>
        <p:txBody>
          <a:bodyPr/>
          <a:lstStyle/>
          <a:p>
            <a:endParaRPr lang="en-US"/>
          </a:p>
        </p:txBody>
      </p:sp>
      <p:sp>
        <p:nvSpPr>
          <p:cNvPr id="28" name="Line 27"/>
          <p:cNvSpPr>
            <a:spLocks noChangeShapeType="1"/>
          </p:cNvSpPr>
          <p:nvPr/>
        </p:nvSpPr>
        <p:spPr bwMode="auto">
          <a:xfrm>
            <a:off x="1600200" y="2667000"/>
            <a:ext cx="960438" cy="76200"/>
          </a:xfrm>
          <a:prstGeom prst="line">
            <a:avLst/>
          </a:prstGeom>
          <a:noFill/>
          <a:ln w="57150">
            <a:solidFill>
              <a:srgbClr val="FF0000"/>
            </a:solidFill>
            <a:round/>
            <a:headEnd/>
            <a:tailEnd type="triangle" w="med" len="med"/>
          </a:ln>
        </p:spPr>
        <p:txBody>
          <a:bodyPr/>
          <a:lstStyle/>
          <a:p>
            <a:endParaRPr lang="en-US"/>
          </a:p>
        </p:txBody>
      </p:sp>
      <p:sp>
        <p:nvSpPr>
          <p:cNvPr id="29" name="Line 27"/>
          <p:cNvSpPr>
            <a:spLocks noChangeShapeType="1"/>
          </p:cNvSpPr>
          <p:nvPr/>
        </p:nvSpPr>
        <p:spPr bwMode="auto">
          <a:xfrm flipV="1">
            <a:off x="1371600" y="4267200"/>
            <a:ext cx="1112838" cy="457200"/>
          </a:xfrm>
          <a:prstGeom prst="line">
            <a:avLst/>
          </a:prstGeom>
          <a:noFill/>
          <a:ln w="57150">
            <a:solidFill>
              <a:srgbClr val="FF0000"/>
            </a:solidFill>
            <a:round/>
            <a:headEnd/>
            <a:tailEnd type="triangle" w="med" len="med"/>
          </a:ln>
        </p:spPr>
        <p:txBody>
          <a:bodyPr/>
          <a:lstStyle/>
          <a:p>
            <a:endParaRPr lang="en-US"/>
          </a:p>
        </p:txBody>
      </p:sp>
      <p:sp>
        <p:nvSpPr>
          <p:cNvPr id="30" name="Line 27"/>
          <p:cNvSpPr>
            <a:spLocks noChangeShapeType="1"/>
          </p:cNvSpPr>
          <p:nvPr/>
        </p:nvSpPr>
        <p:spPr bwMode="auto">
          <a:xfrm flipH="1" flipV="1">
            <a:off x="6477000" y="4229100"/>
            <a:ext cx="914400" cy="342900"/>
          </a:xfrm>
          <a:prstGeom prst="line">
            <a:avLst/>
          </a:prstGeom>
          <a:noFill/>
          <a:ln w="57150">
            <a:solidFill>
              <a:srgbClr val="FF0000"/>
            </a:solidFill>
            <a:round/>
            <a:headEnd/>
            <a:tailEnd type="triangle" w="med" len="med"/>
          </a:ln>
        </p:spPr>
        <p:txBody>
          <a:bodyPr/>
          <a:lstStyle/>
          <a:p>
            <a:endParaRPr lang="en-US"/>
          </a:p>
        </p:txBody>
      </p:sp>
      <p:sp>
        <p:nvSpPr>
          <p:cNvPr id="31" name="Line 27"/>
          <p:cNvSpPr>
            <a:spLocks noChangeShapeType="1"/>
          </p:cNvSpPr>
          <p:nvPr/>
        </p:nvSpPr>
        <p:spPr bwMode="auto">
          <a:xfrm flipH="1" flipV="1">
            <a:off x="6599238" y="2743200"/>
            <a:ext cx="944562" cy="46038"/>
          </a:xfrm>
          <a:prstGeom prst="line">
            <a:avLst/>
          </a:prstGeom>
          <a:noFill/>
          <a:ln w="57150">
            <a:solidFill>
              <a:srgbClr val="FF0000"/>
            </a:solidFill>
            <a:round/>
            <a:headEnd/>
            <a:tailEnd type="triangle" w="med" len="med"/>
          </a:ln>
        </p:spPr>
        <p:txBody>
          <a:bodyPr/>
          <a:lstStyle/>
          <a:p>
            <a:endParaRPr lang="en-US"/>
          </a:p>
        </p:txBody>
      </p:sp>
      <p:sp>
        <p:nvSpPr>
          <p:cNvPr id="32" name="Line 27"/>
          <p:cNvSpPr>
            <a:spLocks noChangeShapeType="1"/>
          </p:cNvSpPr>
          <p:nvPr/>
        </p:nvSpPr>
        <p:spPr bwMode="auto">
          <a:xfrm flipH="1">
            <a:off x="6599238" y="838200"/>
            <a:ext cx="1020762" cy="533400"/>
          </a:xfrm>
          <a:prstGeom prst="line">
            <a:avLst/>
          </a:prstGeom>
          <a:noFill/>
          <a:ln w="57150">
            <a:solidFill>
              <a:srgbClr val="FF0000"/>
            </a:solidFill>
            <a:round/>
            <a:headEnd/>
            <a:tailEnd type="triangle" w="med" len="med"/>
          </a:ln>
        </p:spPr>
        <p:txBody>
          <a:bodyPr/>
          <a:lstStyle/>
          <a:p>
            <a:endParaRPr lang="en-US"/>
          </a:p>
        </p:txBody>
      </p:sp>
      <p:grpSp>
        <p:nvGrpSpPr>
          <p:cNvPr id="2" name="Group 22"/>
          <p:cNvGrpSpPr/>
          <p:nvPr/>
        </p:nvGrpSpPr>
        <p:grpSpPr>
          <a:xfrm>
            <a:off x="-19460" y="159317"/>
            <a:ext cx="9163461" cy="6698687"/>
            <a:chOff x="0" y="1066800"/>
            <a:chExt cx="9123946" cy="5835316"/>
          </a:xfrm>
        </p:grpSpPr>
        <p:pic>
          <p:nvPicPr>
            <p:cNvPr id="198659" name="Picture 3" descr="SNAKE"/>
            <p:cNvPicPr>
              <a:picLocks noChangeAspect="1" noChangeArrowheads="1"/>
            </p:cNvPicPr>
            <p:nvPr/>
          </p:nvPicPr>
          <p:blipFill>
            <a:blip r:embed="rId4" cstate="print"/>
            <a:srcRect/>
            <a:stretch>
              <a:fillRect/>
            </a:stretch>
          </p:blipFill>
          <p:spPr bwMode="auto">
            <a:xfrm>
              <a:off x="0" y="4215064"/>
              <a:ext cx="1828800" cy="1285875"/>
            </a:xfrm>
            <a:prstGeom prst="rect">
              <a:avLst/>
            </a:prstGeom>
            <a:noFill/>
            <a:ln w="9525">
              <a:solidFill>
                <a:schemeClr val="bg1"/>
              </a:solidFill>
              <a:miter lim="800000"/>
              <a:headEnd/>
              <a:tailEnd/>
            </a:ln>
          </p:spPr>
        </p:pic>
        <p:pic>
          <p:nvPicPr>
            <p:cNvPr id="198660" name="Picture 4" descr="water_lettuce"/>
            <p:cNvPicPr>
              <a:picLocks noChangeAspect="1" noChangeArrowheads="1"/>
            </p:cNvPicPr>
            <p:nvPr/>
          </p:nvPicPr>
          <p:blipFill>
            <a:blip r:embed="rId5" cstate="print"/>
            <a:srcRect/>
            <a:stretch>
              <a:fillRect/>
            </a:stretch>
          </p:blipFill>
          <p:spPr bwMode="auto">
            <a:xfrm>
              <a:off x="7315200" y="1066800"/>
              <a:ext cx="1752600" cy="1447800"/>
            </a:xfrm>
            <a:prstGeom prst="rect">
              <a:avLst/>
            </a:prstGeom>
            <a:noFill/>
            <a:ln w="9525">
              <a:solidFill>
                <a:schemeClr val="bg1"/>
              </a:solidFill>
              <a:miter lim="800000"/>
              <a:headEnd/>
              <a:tailEnd/>
            </a:ln>
          </p:spPr>
        </p:pic>
        <p:pic>
          <p:nvPicPr>
            <p:cNvPr id="198661" name="Picture 5" descr="hoa sung"/>
            <p:cNvPicPr>
              <a:picLocks noChangeAspect="1" noChangeArrowheads="1"/>
            </p:cNvPicPr>
            <p:nvPr/>
          </p:nvPicPr>
          <p:blipFill>
            <a:blip r:embed="rId6" cstate="print"/>
            <a:srcRect/>
            <a:stretch>
              <a:fillRect/>
            </a:stretch>
          </p:blipFill>
          <p:spPr bwMode="auto">
            <a:xfrm>
              <a:off x="0" y="1143000"/>
              <a:ext cx="1828800" cy="1350963"/>
            </a:xfrm>
            <a:prstGeom prst="rect">
              <a:avLst/>
            </a:prstGeom>
            <a:noFill/>
            <a:ln w="9525">
              <a:solidFill>
                <a:schemeClr val="bg1"/>
              </a:solidFill>
              <a:miter lim="800000"/>
              <a:headEnd/>
              <a:tailEnd/>
            </a:ln>
          </p:spPr>
        </p:pic>
        <p:pic>
          <p:nvPicPr>
            <p:cNvPr id="198662" name="Picture 6" descr="imagesCA6EFKOO"/>
            <p:cNvPicPr>
              <a:picLocks noChangeAspect="1" noChangeArrowheads="1"/>
            </p:cNvPicPr>
            <p:nvPr/>
          </p:nvPicPr>
          <p:blipFill>
            <a:blip r:embed="rId7" cstate="print"/>
            <a:srcRect/>
            <a:stretch>
              <a:fillRect/>
            </a:stretch>
          </p:blipFill>
          <p:spPr bwMode="auto">
            <a:xfrm>
              <a:off x="0" y="2614864"/>
              <a:ext cx="1828800" cy="1447800"/>
            </a:xfrm>
            <a:prstGeom prst="rect">
              <a:avLst/>
            </a:prstGeom>
            <a:noFill/>
            <a:ln w="9525">
              <a:solidFill>
                <a:schemeClr val="bg1"/>
              </a:solidFill>
              <a:miter lim="800000"/>
              <a:headEnd/>
              <a:tailEnd/>
            </a:ln>
          </p:spPr>
        </p:pic>
        <p:pic>
          <p:nvPicPr>
            <p:cNvPr id="198663" name="Picture 7" descr="imagesCAJFH8H4"/>
            <p:cNvPicPr>
              <a:picLocks noChangeAspect="1" noChangeArrowheads="1"/>
            </p:cNvPicPr>
            <p:nvPr/>
          </p:nvPicPr>
          <p:blipFill>
            <a:blip r:embed="rId8" cstate="print"/>
            <a:srcRect/>
            <a:stretch>
              <a:fillRect/>
            </a:stretch>
          </p:blipFill>
          <p:spPr bwMode="auto">
            <a:xfrm>
              <a:off x="7310438" y="2614864"/>
              <a:ext cx="1757362" cy="1452563"/>
            </a:xfrm>
            <a:prstGeom prst="rect">
              <a:avLst/>
            </a:prstGeom>
            <a:noFill/>
            <a:ln w="9525">
              <a:solidFill>
                <a:schemeClr val="bg1"/>
              </a:solidFill>
              <a:miter lim="800000"/>
              <a:headEnd/>
              <a:tailEnd/>
            </a:ln>
          </p:spPr>
        </p:pic>
        <p:pic>
          <p:nvPicPr>
            <p:cNvPr id="198664" name="Picture 8" descr="imagesCAFFRLCX"/>
            <p:cNvPicPr>
              <a:picLocks noChangeAspect="1" noChangeArrowheads="1"/>
            </p:cNvPicPr>
            <p:nvPr/>
          </p:nvPicPr>
          <p:blipFill>
            <a:blip r:embed="rId9" cstate="print"/>
            <a:srcRect/>
            <a:stretch>
              <a:fillRect/>
            </a:stretch>
          </p:blipFill>
          <p:spPr bwMode="auto">
            <a:xfrm>
              <a:off x="7315200" y="4173455"/>
              <a:ext cx="1752600" cy="1389145"/>
            </a:xfrm>
            <a:prstGeom prst="rect">
              <a:avLst/>
            </a:prstGeom>
            <a:noFill/>
            <a:ln w="9525">
              <a:solidFill>
                <a:schemeClr val="bg1"/>
              </a:solidFill>
              <a:miter lim="800000"/>
              <a:headEnd/>
              <a:tailEnd/>
            </a:ln>
          </p:spPr>
        </p:pic>
        <p:pic>
          <p:nvPicPr>
            <p:cNvPr id="44034" name="Picture 2" descr="http://sohanews2.vcmedia.vn/2014/1-mon-ngon-cua-dong-1393492487410.jpg"/>
            <p:cNvPicPr>
              <a:picLocks noChangeAspect="1" noChangeArrowheads="1"/>
            </p:cNvPicPr>
            <p:nvPr/>
          </p:nvPicPr>
          <p:blipFill>
            <a:blip r:embed="rId10" cstate="print"/>
            <a:srcRect/>
            <a:stretch>
              <a:fillRect/>
            </a:stretch>
          </p:blipFill>
          <p:spPr bwMode="auto">
            <a:xfrm>
              <a:off x="0" y="5655207"/>
              <a:ext cx="1828800" cy="1246909"/>
            </a:xfrm>
            <a:prstGeom prst="rect">
              <a:avLst/>
            </a:prstGeom>
            <a:noFill/>
          </p:spPr>
        </p:pic>
        <p:pic>
          <p:nvPicPr>
            <p:cNvPr id="44036" name="Picture 4" descr="http://tepbac.com/upload/images/luon%20bo%20me(1).jpg"/>
            <p:cNvPicPr>
              <a:picLocks noChangeAspect="1" noChangeArrowheads="1"/>
            </p:cNvPicPr>
            <p:nvPr/>
          </p:nvPicPr>
          <p:blipFill>
            <a:blip r:embed="rId11" cstate="print"/>
            <a:srcRect/>
            <a:stretch>
              <a:fillRect/>
            </a:stretch>
          </p:blipFill>
          <p:spPr bwMode="auto">
            <a:xfrm>
              <a:off x="1913022" y="5638800"/>
              <a:ext cx="1668378" cy="1219200"/>
            </a:xfrm>
            <a:prstGeom prst="rect">
              <a:avLst/>
            </a:prstGeom>
            <a:noFill/>
          </p:spPr>
        </p:pic>
        <p:pic>
          <p:nvPicPr>
            <p:cNvPr id="44038" name="Picture 6" descr="https://upload.wikimedia.org/wikipedia/commons/4/47/Hoplobatrachus_rugulosus_from_Minanga_-_ZooKeys-266-001-g030.jpg"/>
            <p:cNvPicPr>
              <a:picLocks noChangeAspect="1" noChangeArrowheads="1"/>
            </p:cNvPicPr>
            <p:nvPr/>
          </p:nvPicPr>
          <p:blipFill>
            <a:blip r:embed="rId12" cstate="print"/>
            <a:srcRect/>
            <a:stretch>
              <a:fillRect/>
            </a:stretch>
          </p:blipFill>
          <p:spPr bwMode="auto">
            <a:xfrm>
              <a:off x="3657600" y="5638799"/>
              <a:ext cx="1600200" cy="1219201"/>
            </a:xfrm>
            <a:prstGeom prst="rect">
              <a:avLst/>
            </a:prstGeom>
            <a:noFill/>
          </p:spPr>
        </p:pic>
        <p:pic>
          <p:nvPicPr>
            <p:cNvPr id="44040" name="Picture 8" descr="http://nld.vcmedia.vn/S5KKUQrkCvT6Eb8lVn0QdkQXCW1U7p/Image/2013/09/curuavaonhadan1_fcd6a.jpg"/>
            <p:cNvPicPr>
              <a:picLocks noChangeAspect="1" noChangeArrowheads="1"/>
            </p:cNvPicPr>
            <p:nvPr/>
          </p:nvPicPr>
          <p:blipFill>
            <a:blip r:embed="rId13" cstate="print"/>
            <a:srcRect/>
            <a:stretch>
              <a:fillRect/>
            </a:stretch>
          </p:blipFill>
          <p:spPr bwMode="auto">
            <a:xfrm>
              <a:off x="5410200" y="5638800"/>
              <a:ext cx="1752600" cy="1219200"/>
            </a:xfrm>
            <a:prstGeom prst="rect">
              <a:avLst/>
            </a:prstGeom>
            <a:noFill/>
          </p:spPr>
        </p:pic>
        <p:pic>
          <p:nvPicPr>
            <p:cNvPr id="44042" name="Picture 10" descr="http://vanhoamientay.com/wp-content/uploads/2014/09/thu-hoach-lac.jpg"/>
            <p:cNvPicPr>
              <a:picLocks noChangeAspect="1" noChangeArrowheads="1"/>
            </p:cNvPicPr>
            <p:nvPr/>
          </p:nvPicPr>
          <p:blipFill>
            <a:blip r:embed="rId14" cstate="print"/>
            <a:srcRect l="4348" t="51304"/>
            <a:stretch>
              <a:fillRect/>
            </a:stretch>
          </p:blipFill>
          <p:spPr bwMode="auto">
            <a:xfrm>
              <a:off x="7218946" y="5638800"/>
              <a:ext cx="1905000" cy="1219200"/>
            </a:xfrm>
            <a:prstGeom prst="rect">
              <a:avLst/>
            </a:prstGeom>
            <a:noFill/>
          </p:spPr>
        </p:pic>
      </p:grpSp>
      <p:sp>
        <p:nvSpPr>
          <p:cNvPr id="24" name="Line 27"/>
          <p:cNvSpPr>
            <a:spLocks noChangeShapeType="1"/>
          </p:cNvSpPr>
          <p:nvPr/>
        </p:nvSpPr>
        <p:spPr bwMode="auto">
          <a:xfrm flipV="1">
            <a:off x="4495802" y="4953000"/>
            <a:ext cx="45719" cy="9144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flipV="1">
            <a:off x="5791200" y="4876800"/>
            <a:ext cx="76200" cy="9906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flipV="1">
            <a:off x="6477000" y="4876800"/>
            <a:ext cx="868362" cy="914400"/>
          </a:xfrm>
          <a:prstGeom prst="line">
            <a:avLst/>
          </a:prstGeom>
          <a:noFill/>
          <a:ln w="57150">
            <a:solidFill>
              <a:srgbClr val="FF0000"/>
            </a:solidFill>
            <a:round/>
            <a:headEnd/>
            <a:tailEnd type="triangle" w="med" len="med"/>
          </a:ln>
        </p:spPr>
        <p:txBody>
          <a:bodyPr/>
          <a:lstStyle/>
          <a:p>
            <a:endParaRPr lang="en-US"/>
          </a:p>
        </p:txBody>
      </p:sp>
      <p:sp>
        <p:nvSpPr>
          <p:cNvPr id="33" name="Line 27"/>
          <p:cNvSpPr>
            <a:spLocks noChangeShapeType="1"/>
          </p:cNvSpPr>
          <p:nvPr/>
        </p:nvSpPr>
        <p:spPr bwMode="auto">
          <a:xfrm flipV="1">
            <a:off x="3276602" y="4876800"/>
            <a:ext cx="45719" cy="914400"/>
          </a:xfrm>
          <a:prstGeom prst="line">
            <a:avLst/>
          </a:prstGeom>
          <a:noFill/>
          <a:ln w="57150">
            <a:solidFill>
              <a:srgbClr val="FF0000"/>
            </a:solidFill>
            <a:round/>
            <a:headEnd/>
            <a:tailEnd type="triangle" w="med" len="med"/>
          </a:ln>
        </p:spPr>
        <p:txBody>
          <a:bodyPr/>
          <a:lstStyle/>
          <a:p>
            <a:endParaRPr lang="en-US"/>
          </a:p>
        </p:txBody>
      </p:sp>
      <p:sp>
        <p:nvSpPr>
          <p:cNvPr id="34" name="Line 27"/>
          <p:cNvSpPr>
            <a:spLocks noChangeShapeType="1"/>
          </p:cNvSpPr>
          <p:nvPr/>
        </p:nvSpPr>
        <p:spPr bwMode="auto">
          <a:xfrm flipV="1">
            <a:off x="1219202" y="5029200"/>
            <a:ext cx="1493519" cy="914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24" grpId="0" animBg="1"/>
      <p:bldP spid="25" grpId="0" animBg="1"/>
      <p:bldP spid="26"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20652" y="152400"/>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
        <p:nvSpPr>
          <p:cNvPr id="4" name="Rectangle 6" descr="Oak"/>
          <p:cNvSpPr>
            <a:spLocks noChangeArrowheads="1"/>
          </p:cNvSpPr>
          <p:nvPr/>
        </p:nvSpPr>
        <p:spPr bwMode="auto">
          <a:xfrm>
            <a:off x="228600" y="909721"/>
            <a:ext cx="73152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66"/>
                </a:solidFill>
                <a:latin typeface="Times New Roman" pitchFamily="18" charset="0"/>
              </a:rPr>
              <a:t>I. </a:t>
            </a:r>
            <a:r>
              <a:rPr lang="en-US" sz="3200" b="1" dirty="0" err="1">
                <a:solidFill>
                  <a:srgbClr val="FF0066"/>
                </a:solidFill>
                <a:latin typeface="Times New Roman" pitchFamily="18" charset="0"/>
              </a:rPr>
              <a:t>Khái</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niệm</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quần</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xã</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sinh</a:t>
            </a:r>
            <a:r>
              <a:rPr lang="en-US" sz="3200" b="1" dirty="0">
                <a:solidFill>
                  <a:srgbClr val="FF0066"/>
                </a:solidFill>
                <a:latin typeface="Times New Roman" pitchFamily="18" charset="0"/>
              </a:rPr>
              <a:t> </a:t>
            </a:r>
            <a:r>
              <a:rPr lang="en-US" sz="3200" b="1" dirty="0" err="1">
                <a:solidFill>
                  <a:srgbClr val="FF0066"/>
                </a:solidFill>
                <a:latin typeface="Times New Roman" pitchFamily="18" charset="0"/>
              </a:rPr>
              <a:t>vật</a:t>
            </a:r>
            <a:endParaRPr lang="en-US" sz="3200" b="1" dirty="0">
              <a:solidFill>
                <a:srgbClr val="FF0066"/>
              </a:solidFill>
              <a:latin typeface="Times New Roman" pitchFamily="18" charset="0"/>
            </a:endParaRPr>
          </a:p>
        </p:txBody>
      </p:sp>
      <p:sp>
        <p:nvSpPr>
          <p:cNvPr id="11" name="Rectangle 5"/>
          <p:cNvSpPr>
            <a:spLocks noChangeArrowheads="1"/>
          </p:cNvSpPr>
          <p:nvPr/>
        </p:nvSpPr>
        <p:spPr bwMode="auto">
          <a:xfrm>
            <a:off x="336551" y="2801938"/>
            <a:ext cx="8655049" cy="3046988"/>
          </a:xfrm>
          <a:prstGeom prst="rect">
            <a:avLst/>
          </a:prstGeom>
          <a:noFill/>
          <a:ln w="9525">
            <a:noFill/>
            <a:miter lim="800000"/>
            <a:headEnd/>
            <a:tailEnd/>
          </a:ln>
        </p:spPr>
        <p:txBody>
          <a:bodyPr wrap="square">
            <a:spAutoFit/>
          </a:bodyPr>
          <a:lstStyle/>
          <a:p>
            <a:pPr indent="465138" algn="just">
              <a:spcBef>
                <a:spcPct val="50000"/>
              </a:spcBef>
            </a:pPr>
            <a:r>
              <a:rPr lang="en-US" sz="3200" b="1" dirty="0" err="1">
                <a:latin typeface="Times New Roman" panose="02020603050405020304" pitchFamily="18" charset="0"/>
                <a:cs typeface="Times New Roman" panose="02020603050405020304" pitchFamily="18" charset="0"/>
              </a:rPr>
              <a:t>Quần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nl-NL" sz="3200" b="1" dirty="0">
                <a:latin typeface="Times New Roman" panose="02020603050405020304" pitchFamily="18" charset="0"/>
                <a:cs typeface="Times New Roman" panose="02020603050405020304" pitchFamily="18" charset="0"/>
              </a:rPr>
              <a:t>một tập hợp các quần thể sinh vật thuộc nhiều loài khác nhau, cùng sống trong một không gian và thời gian nhất định. Các sinh vật trong quần xã có mối quan hệ gắn bó với nhau như một thể thống nhất do vậy quần xã có cấu trúc tương đối ổn định.</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13" name="Picture 4"/>
          <p:cNvPicPr>
            <a:picLocks noChangeAspect="1" noChangeArrowheads="1"/>
          </p:cNvPicPr>
          <p:nvPr/>
        </p:nvPicPr>
        <p:blipFill>
          <a:blip r:embed="rId2" cstate="print"/>
          <a:srcRect/>
          <a:stretch>
            <a:fillRect/>
          </a:stretch>
        </p:blipFill>
        <p:spPr bwMode="auto">
          <a:xfrm>
            <a:off x="571084" y="1925135"/>
            <a:ext cx="825500" cy="825500"/>
          </a:xfrm>
          <a:prstGeom prst="rect">
            <a:avLst/>
          </a:prstGeom>
          <a:noFill/>
          <a:ln w="9360">
            <a:solidFill>
              <a:srgbClr val="3366FF"/>
            </a:solidFill>
            <a:miter lim="800000"/>
            <a:headEnd/>
            <a:tailEnd/>
          </a:ln>
          <a:effectLst/>
        </p:spPr>
      </p:pic>
      <p:sp>
        <p:nvSpPr>
          <p:cNvPr id="14" name="Rectangle 3"/>
          <p:cNvSpPr>
            <a:spLocks noChangeArrowheads="1"/>
          </p:cNvSpPr>
          <p:nvPr/>
        </p:nvSpPr>
        <p:spPr bwMode="auto">
          <a:xfrm>
            <a:off x="259830" y="5848926"/>
            <a:ext cx="8731770" cy="575608"/>
          </a:xfrm>
          <a:prstGeom prst="rect">
            <a:avLst/>
          </a:prstGeom>
          <a:noFill/>
          <a:ln w="9525">
            <a:noFill/>
            <a:round/>
            <a:headEnd/>
            <a:tailEnd/>
          </a:ln>
          <a:effectLst/>
        </p:spPr>
        <p:txBody>
          <a:bodyPr wrap="none"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u="sng" dirty="0" err="1">
                <a:latin typeface="Times New Roman" pitchFamily="18" charset="0"/>
              </a:rPr>
              <a:t>Ví</a:t>
            </a:r>
            <a:r>
              <a:rPr lang="en-US" sz="3200" b="1" u="sng" dirty="0">
                <a:latin typeface="Times New Roman" pitchFamily="18" charset="0"/>
              </a:rPr>
              <a:t> </a:t>
            </a:r>
            <a:r>
              <a:rPr lang="en-US" sz="3200" b="1" u="sng" dirty="0" err="1">
                <a:latin typeface="Times New Roman" pitchFamily="18" charset="0"/>
              </a:rPr>
              <a:t>dụ</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xã</a:t>
            </a:r>
            <a:r>
              <a:rPr lang="en-US" sz="3200" b="1" dirty="0">
                <a:latin typeface="Times New Roman" pitchFamily="18" charset="0"/>
              </a:rPr>
              <a:t> </a:t>
            </a:r>
            <a:r>
              <a:rPr lang="en-US" sz="3200" b="1" dirty="0" err="1">
                <a:latin typeface="Times New Roman" pitchFamily="18" charset="0"/>
              </a:rPr>
              <a:t>rừng</a:t>
            </a:r>
            <a:r>
              <a:rPr lang="en-US" sz="3200" b="1" dirty="0">
                <a:latin typeface="Times New Roman" pitchFamily="18" charset="0"/>
              </a:rPr>
              <a:t> </a:t>
            </a:r>
            <a:r>
              <a:rPr lang="en-US" sz="3200" b="1" dirty="0" err="1">
                <a:latin typeface="Times New Roman" pitchFamily="18" charset="0"/>
              </a:rPr>
              <a:t>ngập</a:t>
            </a:r>
            <a:r>
              <a:rPr lang="en-US" sz="3200" b="1" dirty="0">
                <a:latin typeface="Times New Roman" pitchFamily="18" charset="0"/>
              </a:rPr>
              <a:t> </a:t>
            </a:r>
            <a:r>
              <a:rPr lang="en-US" sz="3200" b="1" dirty="0" err="1">
                <a:latin typeface="Times New Roman" pitchFamily="18" charset="0"/>
              </a:rPr>
              <a:t>mặn</a:t>
            </a:r>
            <a:r>
              <a:rPr lang="en-US" sz="3200" b="1" dirty="0">
                <a:latin typeface="Times New Roman" pitchFamily="18" charset="0"/>
              </a:rPr>
              <a:t>, </a:t>
            </a:r>
            <a:r>
              <a:rPr lang="en-US" sz="3200" b="1" dirty="0" err="1">
                <a:latin typeface="Times New Roman" pitchFamily="18" charset="0"/>
              </a:rPr>
              <a:t>quần</a:t>
            </a:r>
            <a:r>
              <a:rPr lang="en-US" sz="3200" b="1" dirty="0">
                <a:latin typeface="Times New Roman" pitchFamily="18" charset="0"/>
              </a:rPr>
              <a:t> </a:t>
            </a:r>
            <a:r>
              <a:rPr lang="en-US" sz="3200" b="1" dirty="0" err="1">
                <a:latin typeface="Times New Roman" pitchFamily="18" charset="0"/>
              </a:rPr>
              <a:t>xã</a:t>
            </a:r>
            <a:r>
              <a:rPr lang="en-US" sz="3200" b="1" dirty="0">
                <a:latin typeface="Times New Roman" pitchFamily="18" charset="0"/>
              </a:rPr>
              <a:t> </a:t>
            </a:r>
            <a:r>
              <a:rPr lang="en-US" sz="3200" b="1" dirty="0" err="1">
                <a:latin typeface="Times New Roman" pitchFamily="18" charset="0"/>
              </a:rPr>
              <a:t>đồi</a:t>
            </a:r>
            <a:r>
              <a:rPr lang="en-US" sz="3200" b="1" dirty="0">
                <a:latin typeface="Times New Roman" pitchFamily="18" charset="0"/>
              </a:rPr>
              <a:t> </a:t>
            </a:r>
            <a:r>
              <a:rPr lang="en-US" sz="3200" b="1" dirty="0" err="1">
                <a:latin typeface="Times New Roman" pitchFamily="18" charset="0"/>
              </a:rPr>
              <a:t>cọ</a:t>
            </a:r>
            <a:r>
              <a:rPr lang="en-US" sz="3200" b="1" dirty="0">
                <a:latin typeface="Times New Roman" pitchFamily="18" charset="0"/>
              </a:rPr>
              <a:t> ,...</a:t>
            </a:r>
          </a:p>
        </p:txBody>
      </p:sp>
      <p:sp>
        <p:nvSpPr>
          <p:cNvPr id="5" name="Oval Callout 4"/>
          <p:cNvSpPr/>
          <p:nvPr/>
        </p:nvSpPr>
        <p:spPr>
          <a:xfrm>
            <a:off x="3124200" y="1556332"/>
            <a:ext cx="4648200" cy="1143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556416" y="1795542"/>
            <a:ext cx="419100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Quần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gì</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63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ungngapman"/>
          <p:cNvPicPr>
            <a:picLocks noChangeAspect="1" noChangeArrowheads="1"/>
          </p:cNvPicPr>
          <p:nvPr/>
        </p:nvPicPr>
        <p:blipFill>
          <a:blip r:embed="rId2"/>
          <a:srcRect/>
          <a:stretch>
            <a:fillRect/>
          </a:stretch>
        </p:blipFill>
        <p:spPr bwMode="auto">
          <a:xfrm>
            <a:off x="0" y="1"/>
            <a:ext cx="4572000" cy="5943600"/>
          </a:xfrm>
          <a:prstGeom prst="rect">
            <a:avLst/>
          </a:prstGeom>
          <a:noFill/>
        </p:spPr>
      </p:pic>
      <p:sp>
        <p:nvSpPr>
          <p:cNvPr id="3" name="Rectangle 2"/>
          <p:cNvSpPr/>
          <p:nvPr/>
        </p:nvSpPr>
        <p:spPr>
          <a:xfrm>
            <a:off x="0" y="6298843"/>
            <a:ext cx="4572000" cy="369332"/>
          </a:xfrm>
          <a:prstGeom prst="rect">
            <a:avLst/>
          </a:prstGeom>
        </p:spPr>
        <p:txBody>
          <a:bodyPr wrap="square">
            <a:spAutoFit/>
          </a:bodyPr>
          <a:lstStyle/>
          <a:p>
            <a:pPr lvl="0" algn="ctr">
              <a:spcBef>
                <a:spcPct val="50000"/>
              </a:spcBef>
            </a:pPr>
            <a:r>
              <a:rPr lang="en-US" b="1"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latin typeface="Times New Roman" pitchFamily="18" charset="0"/>
                <a:cs typeface="Times New Roman" pitchFamily="18" charset="0"/>
              </a:rPr>
              <a:t>QUẦN XÃ RỪNG NGẬP MẶN VEN BIỂN</a:t>
            </a:r>
          </a:p>
        </p:txBody>
      </p:sp>
      <p:pic>
        <p:nvPicPr>
          <p:cNvPr id="4" name="Picture 4" descr="Tập tin:Rừng.jpg"/>
          <p:cNvPicPr>
            <a:picLocks noChangeAspect="1" noChangeArrowheads="1"/>
          </p:cNvPicPr>
          <p:nvPr/>
        </p:nvPicPr>
        <p:blipFill>
          <a:blip r:embed="rId3"/>
          <a:srcRect/>
          <a:stretch>
            <a:fillRect/>
          </a:stretch>
        </p:blipFill>
        <p:spPr bwMode="auto">
          <a:xfrm>
            <a:off x="4724400" y="1"/>
            <a:ext cx="4419600" cy="5943600"/>
          </a:xfrm>
          <a:prstGeom prst="rect">
            <a:avLst/>
          </a:prstGeom>
          <a:noFill/>
        </p:spPr>
      </p:pic>
      <p:sp>
        <p:nvSpPr>
          <p:cNvPr id="5" name="Rectangle 4"/>
          <p:cNvSpPr/>
          <p:nvPr/>
        </p:nvSpPr>
        <p:spPr>
          <a:xfrm>
            <a:off x="4572000" y="6329621"/>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QUẦN</a:t>
            </a:r>
            <a:r>
              <a:rPr kumimoji="0" lang="en-US" b="1" i="0" u="none" strike="noStrike" kern="0" cap="none" spc="0" normalizeH="0" noProof="0"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 XÃ ĐỒI CỌ PHÚ THỌ</a:t>
            </a:r>
            <a:endParaRPr kumimoji="0" lang="en-US" b="0" i="0" u="none" strike="noStrike" kern="0" cap="none" spc="0" normalizeH="0" baseline="0" noProof="0" dirty="0">
              <a:ln>
                <a:noFill/>
              </a:ln>
              <a:solidFill>
                <a:schemeClr val="accent2"/>
              </a:solidFill>
              <a:effectLst/>
              <a:uLnTx/>
              <a:uFillTx/>
            </a:endParaRPr>
          </a:p>
        </p:txBody>
      </p:sp>
    </p:spTree>
    <p:extLst>
      <p:ext uri="{BB962C8B-B14F-4D97-AF65-F5344CB8AC3E}">
        <p14:creationId xmlns:p14="http://schemas.microsoft.com/office/powerpoint/2010/main" val="3315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38,2043517446,C:\Users\Chi\Desktop\Bac Thi Chi\Bai 49 Quan xa sinh vat\Media.ppcx"/>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9551812</TotalTime>
  <Words>1833</Words>
  <Application>Microsoft Office PowerPoint</Application>
  <PresentationFormat>On-screen Show (4:3)</PresentationFormat>
  <Paragraphs>164</Paragraphs>
  <Slides>39</Slides>
  <Notes>1</Notes>
  <HiddenSlides>0</HiddenSlides>
  <MMClips>36</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39</vt:i4>
      </vt:variant>
    </vt:vector>
  </HeadingPairs>
  <TitlesOfParts>
    <vt:vector size="57" baseType="lpstr">
      <vt:lpstr>微软雅黑</vt:lpstr>
      <vt:lpstr>Arial</vt:lpstr>
      <vt:lpstr>Calibri</vt:lpstr>
      <vt:lpstr>Calibri Light</vt:lpstr>
      <vt:lpstr>Franklin Gothic Book</vt:lpstr>
      <vt:lpstr>Franklin Gothic Medium</vt:lpstr>
      <vt:lpstr>FS Blonde Script</vt:lpstr>
      <vt:lpstr>Tahoma</vt:lpstr>
      <vt:lpstr>Times New Roman</vt:lpstr>
      <vt:lpstr>VNI-Slogan</vt:lpstr>
      <vt:lpstr>Wingdings</vt:lpstr>
      <vt:lpstr>Wingdings 2</vt:lpstr>
      <vt:lpstr>Office Theme</vt:lpstr>
      <vt:lpstr>1_Office Theme</vt:lpstr>
      <vt:lpstr>Trek</vt:lpstr>
      <vt:lpstr>1_Trek</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Administrator</cp:lastModifiedBy>
  <cp:revision>163</cp:revision>
  <dcterms:created xsi:type="dcterms:W3CDTF">2014-02-23T16:28:46Z</dcterms:created>
  <dcterms:modified xsi:type="dcterms:W3CDTF">2025-01-14T03:13:37Z</dcterms:modified>
</cp:coreProperties>
</file>