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2" r:id="rId3"/>
    <p:sldMasterId id="2147483704" r:id="rId4"/>
    <p:sldMasterId id="2147483716" r:id="rId5"/>
    <p:sldMasterId id="2147483728" r:id="rId6"/>
  </p:sldMasterIdLst>
  <p:notesMasterIdLst>
    <p:notesMasterId r:id="rId78"/>
  </p:notesMasterIdLst>
  <p:sldIdLst>
    <p:sldId id="345" r:id="rId7"/>
    <p:sldId id="352" r:id="rId8"/>
    <p:sldId id="346" r:id="rId9"/>
    <p:sldId id="347" r:id="rId10"/>
    <p:sldId id="348" r:id="rId11"/>
    <p:sldId id="354" r:id="rId12"/>
    <p:sldId id="353" r:id="rId13"/>
    <p:sldId id="355" r:id="rId14"/>
    <p:sldId id="358" r:id="rId15"/>
    <p:sldId id="283" r:id="rId16"/>
    <p:sldId id="361" r:id="rId17"/>
    <p:sldId id="362" r:id="rId18"/>
    <p:sldId id="394" r:id="rId19"/>
    <p:sldId id="395" r:id="rId20"/>
    <p:sldId id="365" r:id="rId21"/>
    <p:sldId id="396" r:id="rId22"/>
    <p:sldId id="401" r:id="rId23"/>
    <p:sldId id="397" r:id="rId24"/>
    <p:sldId id="400" r:id="rId25"/>
    <p:sldId id="424" r:id="rId26"/>
    <p:sldId id="378" r:id="rId27"/>
    <p:sldId id="398" r:id="rId28"/>
    <p:sldId id="399" r:id="rId29"/>
    <p:sldId id="402" r:id="rId30"/>
    <p:sldId id="366" r:id="rId31"/>
    <p:sldId id="367" r:id="rId32"/>
    <p:sldId id="425" r:id="rId33"/>
    <p:sldId id="371" r:id="rId34"/>
    <p:sldId id="372" r:id="rId35"/>
    <p:sldId id="403" r:id="rId36"/>
    <p:sldId id="373" r:id="rId37"/>
    <p:sldId id="407" r:id="rId38"/>
    <p:sldId id="411" r:id="rId39"/>
    <p:sldId id="412" r:id="rId40"/>
    <p:sldId id="413" r:id="rId41"/>
    <p:sldId id="374" r:id="rId42"/>
    <p:sldId id="416" r:id="rId43"/>
    <p:sldId id="382" r:id="rId44"/>
    <p:sldId id="375" r:id="rId45"/>
    <p:sldId id="380" r:id="rId46"/>
    <p:sldId id="414" r:id="rId47"/>
    <p:sldId id="415" r:id="rId48"/>
    <p:sldId id="381" r:id="rId49"/>
    <p:sldId id="383" r:id="rId50"/>
    <p:sldId id="426" r:id="rId51"/>
    <p:sldId id="417" r:id="rId52"/>
    <p:sldId id="418" r:id="rId53"/>
    <p:sldId id="385" r:id="rId54"/>
    <p:sldId id="386" r:id="rId55"/>
    <p:sldId id="419" r:id="rId56"/>
    <p:sldId id="420" r:id="rId57"/>
    <p:sldId id="387" r:id="rId58"/>
    <p:sldId id="389" r:id="rId59"/>
    <p:sldId id="390" r:id="rId60"/>
    <p:sldId id="422" r:id="rId61"/>
    <p:sldId id="391" r:id="rId62"/>
    <p:sldId id="423" r:id="rId63"/>
    <p:sldId id="300" r:id="rId64"/>
    <p:sldId id="301" r:id="rId65"/>
    <p:sldId id="302" r:id="rId66"/>
    <p:sldId id="303" r:id="rId67"/>
    <p:sldId id="304" r:id="rId68"/>
    <p:sldId id="305" r:id="rId69"/>
    <p:sldId id="306" r:id="rId70"/>
    <p:sldId id="308" r:id="rId71"/>
    <p:sldId id="309" r:id="rId72"/>
    <p:sldId id="310" r:id="rId73"/>
    <p:sldId id="340" r:id="rId74"/>
    <p:sldId id="393" r:id="rId75"/>
    <p:sldId id="379" r:id="rId76"/>
    <p:sldId id="392" r:id="rId7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snapToObjects="1">
      <p:cViewPr varScale="1">
        <p:scale>
          <a:sx n="64" d="100"/>
          <a:sy n="64" d="100"/>
        </p:scale>
        <p:origin x="900"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11/27/2024</a:t>
            </a:fld>
            <a:endParaRPr lang="en-US"/>
          </a:p>
        </p:txBody>
      </p:sp>
      <p:sp>
        <p:nvSpPr>
          <p:cNvPr id="3" name="Footer Placeholder 4">
            <a:extLst>
              <a:ext uri="{FF2B5EF4-FFF2-40B4-BE49-F238E27FC236}">
                <a16:creationId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2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7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56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1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79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8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3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8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4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5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0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9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00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19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1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2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7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41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3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9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2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82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8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C09C3-4C83-BED3-AA33-834325A71E54}"/>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E176F2E-E603-33B1-8E50-DEC7BAA842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E41F1D-2065-2BA0-C6A2-F01C4EA2AE96}"/>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60F3E-0263-3417-F121-A16A488787C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8A8B5C-CCFB-B140-C248-50B8252CF0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6FCED1D-31FC-E56F-5B66-E9BCFDE4DF5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1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43E36-D815-7BE7-7308-325EC43F633F}"/>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AFC274-96E4-C20E-259A-D75EA9DD3E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0166B-547B-A0C3-8DF9-D3F2630A2E6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90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3B9E7-0E92-8FFE-93AA-BDA4DC187E7B}"/>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BA82F3-5E9B-016F-53B3-CF0830FDFB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A25895A-EC1C-A203-ECF7-0689B1712A00}"/>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D918D-2B5A-9544-94FE-CAB97D9F6E4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A1D73B0-B181-E408-AF10-DE9A1220C89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D6854E9-DCF9-ACBD-DEA7-E4AB4D0CC1A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1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97F60-2E6B-D8C5-F0D1-87467CCC504E}"/>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958BB28-E9FD-A50A-E869-0470F0BD991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7DA562-75C9-D601-22BC-BC9BA35D19DD}"/>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6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088B5-A926-14D4-E418-FFD8BFC728D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12A3FC6-9018-4ACC-53FD-D0F8D1D0EB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8CD5C79-2FB7-B06C-DE0B-F5E5432038A9}"/>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1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BAB9C-990F-A702-5975-24B186908D9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8404F7-2EE9-9617-7D26-C5A27C639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1E34EA-B7D2-301D-A620-C7383553CFFC}"/>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17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16AF-1DD3-CD14-391B-9B4FA6C23869}"/>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264DEB0-1766-4CE4-23DB-BE05BF4E96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E4C9209-A92B-FAA7-008D-B988EDEC33F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01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85F94-DC55-1C53-25DF-0F21D3DE1928}"/>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E80ABD-8CE7-94C3-E7CE-C5B7998642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D07FE34-2092-F1A0-EBE9-790D71EF2F8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3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AB2DE-A5CB-D01D-01DB-404FEBE15A61}"/>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1C0C2A-57DB-4888-56C5-6168ECBFD6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8F3834-450F-48B2-85ED-B752FD56A925}"/>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0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0CC9-D7E3-D3B4-41C6-6C26668A3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C2F412-DE84-CF85-33DC-5815B9EB383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255C9-8728-6CE2-761C-DCA5F828B2FB}"/>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754A92-27D6-8A90-F289-07D10CF705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27FFFE-DFCE-0AE0-84A3-6DDD2C9EED5B}"/>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804-3467-CB3D-6B3D-DDC36F243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381D3-41A7-8458-25CD-0E1DF0839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9DBD5-3A29-3A3A-EC07-0B1A9624D073}"/>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5E2BAC-2F13-F919-410B-B7142E564B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B86B3B-BA32-F07C-A848-5CCE5B1E26E8}"/>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0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0E0E-FE08-29E2-B82C-8C86B5524F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50889-2322-A710-1FFA-1CCAF21AF19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58F71-0E08-665C-6965-B2D76AADDBA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AC0718-524A-541F-E343-45E574B616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F4E9EB-EBA4-502B-7BBF-CEB8BB696A63}"/>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29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FE86-0DFD-B764-FDF5-33F65BBB9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EEEB3-CF35-F614-2919-C28632CD191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051C3-6B1C-6AA2-9E4C-ACD7A0E8E5B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DB064-C3DA-E457-FCD8-35629D17AE26}"/>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CD17A5-167A-0365-B75E-90279F1B38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5CB5A4-030C-DDCA-8F55-657C9BE077D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0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7AF-AA37-45DE-9BE7-F582E0CF2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B3B7E-15D8-E3A9-6682-5B5C3A7CBDD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75322-F804-E840-B441-33E5886BD0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20D85-7B48-BD1C-723F-C377F3F2E3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06E7E-A35B-2F81-16DB-E60250585B2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AC56A-49C7-13FA-8249-FCD2D89A5E25}"/>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F1E42E7-2D4B-1A36-68D7-3E48988C00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F78FFB8-028B-8E37-044F-3E37BB27310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219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C825-D142-45A2-7700-FF6F6F99B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2B07E-D26B-AFEF-EA24-C13B75A20AED}"/>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49FE91-256A-79D4-8AC8-B9DDE28158D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4BE580A-E491-2C0C-098B-53742B6199A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F8F20-653B-66C2-830A-36A6BBA3756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5A8D170-1729-3BEF-388F-ABDF1B979A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3420167-7FEF-C5C6-421E-312B00EE7567}"/>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53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B7DE-C88B-C83D-5B35-ABE6C5CFE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275E9-0A88-847F-6F85-A9F30B6BDA4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A7287-24DC-407E-605B-6B1EE7FF0B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94EFD-7124-0289-9342-45A1C6037EC0}"/>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AA639A6-1406-CC7A-F3A0-0CB4F3BCA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A17700-C4EF-6FF7-8CA4-AC45416711B4}"/>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5C60-547A-5C0F-6541-A544B723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A998D-968A-D676-1305-27225C47536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013C7E4-317A-E8AA-9FF7-6C503C6CB6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D4D3-DE19-1A06-4DD1-C0B536C5AAF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BEC9380-1865-2EEF-1095-F6B1CA1C85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FB9A85-A10B-3B0D-854C-41DDE8CB6981}"/>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26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25C9-FD9B-920E-1020-BBC897EAF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AAB94-4241-C660-9B33-013809356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81A3A-5540-C739-3BBF-E632D3CF142A}"/>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6D81AE-160F-F22B-5774-A982875161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7C23F5-E3CB-E992-450F-360912E96C3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22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652E07-5CA1-D518-7A13-58D696BE21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114FC-98B9-E87E-DC49-6EB2A65C73F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84786-13C2-306B-E0DC-15A583E9B58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F57B17-A12C-1109-A62A-0D82433045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CE17BD-7971-18B2-E7C3-347A2E08944F}"/>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55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96544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61581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11/27/2024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10400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5F876C-3CA9-44D7-8976-B410CEB4863D}" type="datetimeFigureOut">
              <a:rPr lang="en-US" smtClean="0">
                <a:solidFill>
                  <a:prstClr val="black">
                    <a:tint val="75000"/>
                  </a:prstClr>
                </a:solidFill>
              </a:rPr>
              <a:pPr defTabSz="914400"/>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B480790-DCEE-4D9A-BB05-DE793A9AB2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248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AD43A-B590-8FE7-A46C-EBF900911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4C331-83E0-7777-66E3-BF0F777981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F1BC8-BBA6-EFCB-6630-BF12F388E1E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3686CC9-B1BC-4D5A-A476-57454ED84309}" type="datetimeFigureOut">
              <a:rPr lang="en-US" smtClean="0">
                <a:solidFill>
                  <a:prstClr val="black">
                    <a:tint val="75000"/>
                  </a:prstClr>
                </a:solidFill>
              </a:rPr>
              <a:pPr defTabSz="914377"/>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C5544-6905-1EC9-8DF3-46ED537EE43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B086C2-FCA9-0D8F-1D7A-20932319F0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5B6ACEC-533E-4800-93D6-4824B09A77F2}"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2901184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3.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492" y="0"/>
            <a:ext cx="3724472" cy="3926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8592" cy="5191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97" y="3148685"/>
            <a:ext cx="2996843" cy="36127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695" y="0"/>
            <a:ext cx="844661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017" y="3678382"/>
            <a:ext cx="632209" cy="8637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6433" y="2507070"/>
            <a:ext cx="474046" cy="641615"/>
          </a:xfrm>
          <a:prstGeom prst="rect">
            <a:avLst/>
          </a:prstGeom>
        </p:spPr>
      </p:pic>
      <p:sp>
        <p:nvSpPr>
          <p:cNvPr id="4" name="Cloud 3"/>
          <p:cNvSpPr/>
          <p:nvPr/>
        </p:nvSpPr>
        <p:spPr>
          <a:xfrm>
            <a:off x="5301695" y="0"/>
            <a:ext cx="3966996" cy="14107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01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811717" y="1246909"/>
            <a:ext cx="4232199" cy="233702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a:t>
            </a:r>
          </a:p>
        </p:txBody>
      </p:sp>
      <p:sp>
        <p:nvSpPr>
          <p:cNvPr id="4" name="Rectangle 3"/>
          <p:cNvSpPr/>
          <p:nvPr/>
        </p:nvSpPr>
        <p:spPr>
          <a:xfrm>
            <a:off x="253016" y="1339575"/>
            <a:ext cx="7436938" cy="4164282"/>
          </a:xfrm>
          <a:prstGeom prst="rect">
            <a:avLst/>
          </a:prstGeom>
        </p:spPr>
        <p:txBody>
          <a:bodyPr wrap="square">
            <a:spAutoFit/>
          </a:bodyPr>
          <a:lstStyle/>
          <a:p>
            <a:pPr marL="571500" indent="-571500" algn="just">
              <a:buFontTx/>
              <a:buChar char="-"/>
            </a:pPr>
            <a:r>
              <a:rPr lang="nl-NL" sz="3600" b="1" dirty="0">
                <a:solidFill>
                  <a:srgbClr val="000000"/>
                </a:solidFill>
                <a:latin typeface="Times New Roman" panose="02020603050405020304" pitchFamily="18" charset="0"/>
                <a:cs typeface="Times New Roman" panose="02020603050405020304" pitchFamily="18" charset="0"/>
              </a:rPr>
              <a:t>Cấu tạo:</a:t>
            </a:r>
          </a:p>
          <a:p>
            <a:pPr marL="342900" lvl="0" indent="-342900">
              <a:lnSpc>
                <a:spcPct val="107000"/>
              </a:lnSpc>
              <a:spcAft>
                <a:spcPts val="0"/>
              </a:spcAft>
              <a:buFont typeface="Symbol" panose="05050102010706020507" pitchFamily="18" charset="2"/>
              <a:buChar char=""/>
            </a:pPr>
            <a:r>
              <a:rPr lang="en-US" sz="3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r>
              <a:rPr lang="en-US" sz="36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600" dirty="0">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3600" b="1" dirty="0"/>
          </a:p>
        </p:txBody>
      </p:sp>
      <p:sp>
        <p:nvSpPr>
          <p:cNvPr id="5" name="Rectangle 4">
            <a:extLst>
              <a:ext uri="{FF2B5EF4-FFF2-40B4-BE49-F238E27FC236}">
                <a16:creationId xmlns:a16="http://schemas.microsoft.com/office/drawing/2014/main" id="{27CCF8AC-5D61-4F9D-A19E-18E765D0DC24}"/>
              </a:ext>
            </a:extLst>
          </p:cNvPr>
          <p:cNvSpPr/>
          <p:nvPr/>
        </p:nvSpPr>
        <p:spPr>
          <a:xfrm>
            <a:off x="253016" y="4979816"/>
            <a:ext cx="10119759" cy="1077218"/>
          </a:xfrm>
          <a:prstGeom prst="rect">
            <a:avLst/>
          </a:prstGeom>
        </p:spPr>
        <p:txBody>
          <a:bodyPr wrap="square">
            <a:spAutoFit/>
          </a:bodyPr>
          <a:lstStyle/>
          <a:p>
            <a:pPr indent="465138" algn="just"/>
            <a:r>
              <a:rPr lang="nl-NL" sz="3200" b="1" dirty="0">
                <a:solidFill>
                  <a:srgbClr val="000000"/>
                </a:solidFill>
                <a:latin typeface="Times New Roman" panose="02020603050405020304" pitchFamily="18" charset="0"/>
                <a:cs typeface="Times New Roman" panose="02020603050405020304" pitchFamily="18" charset="0"/>
              </a:rPr>
              <a:t>- Chức năng: Điều khiển, điều hòa, phối hợp hoạt động các cơ quan trong cơ thể</a:t>
            </a:r>
            <a:endParaRPr lang="en-US" sz="3200" b="1" dirty="0"/>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8" name="Text Placeholder 2">
            <a:extLst>
              <a:ext uri="{FF2B5EF4-FFF2-40B4-BE49-F238E27FC236}">
                <a16:creationId xmlns:a16="http://schemas.microsoft.com/office/drawing/2014/main" id="{DD43D3EC-086E-1D71-A00F-AF46ACF51924}"/>
              </a:ext>
            </a:extLst>
          </p:cNvPr>
          <p:cNvSpPr txBox="1">
            <a:spLocks/>
          </p:cNvSpPr>
          <p:nvPr/>
        </p:nvSpPr>
        <p:spPr>
          <a:xfrm>
            <a:off x="414947" y="1684637"/>
            <a:ext cx="7555832"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3" name="Rectangle 2"/>
          <p:cNvSpPr/>
          <p:nvPr/>
        </p:nvSpPr>
        <p:spPr>
          <a:xfrm>
            <a:off x="622764" y="2301300"/>
            <a:ext cx="11174495" cy="3973460"/>
          </a:xfrm>
          <a:prstGeom prst="rect">
            <a:avLst/>
          </a:prstGeom>
        </p:spPr>
        <p:txBody>
          <a:bodyPr wrap="square">
            <a:spAutoFit/>
          </a:bodyPr>
          <a:lstStyle/>
          <a:p>
            <a:pPr algn="just">
              <a:lnSpc>
                <a:spcPct val="107000"/>
              </a:lnSpc>
              <a:spcAft>
                <a:spcPts val="0"/>
              </a:spcAft>
            </a:pP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3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400" dirty="0">
                <a:latin typeface="Times New Roman" panose="02020603050405020304" pitchFamily="18" charset="0"/>
                <a:ea typeface="Calibri" panose="020F0502020204030204" pitchFamily="34" charset="0"/>
                <a:cs typeface="Times New Roman" panose="02020603050405020304" pitchFamily="18" charset="0"/>
              </a:rPr>
              <a:t> ở </a:t>
            </a:r>
            <a:r>
              <a:rPr lang="en-US" sz="3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r>
              <a:rPr lang="en-US" sz="34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400" dirty="0">
                <a:latin typeface="Times New Roman" panose="02020603050405020304" pitchFamily="18" charset="0"/>
                <a:ea typeface="Calibri" panose="020F0502020204030204" pitchFamily="34" charset="0"/>
                <a:cs typeface="Times New Roman" panose="02020603050405020304" pitchFamily="18" charset="0"/>
              </a:rPr>
              <a:t> 2 </a:t>
            </a:r>
            <a:r>
              <a:rPr lang="en-US" sz="3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400" b="1"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khiển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400" dirty="0">
                <a:latin typeface="Times New Roman" panose="02020603050405020304" pitchFamily="18" charset="0"/>
                <a:ea typeface="Calibri" panose="020F0502020204030204" pitchFamily="34" charset="0"/>
                <a:cs typeface="Times New Roman" panose="02020603050405020304" pitchFamily="18" charset="0"/>
              </a:rPr>
              <a:t> </a:t>
            </a:r>
            <a:r>
              <a:rPr lang="en-US" sz="3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400" dirty="0">
                <a:latin typeface="Times New Roman" panose="02020603050405020304" pitchFamily="18" charset="0"/>
                <a:ea typeface="Calibri" panose="020F0502020204030204" pitchFamily="34" charset="0"/>
                <a:cs typeface="Times New Roman" panose="02020603050405020304" pitchFamily="18" charset="0"/>
              </a:rPr>
              <a:t>.</a:t>
            </a:r>
            <a:endParaRPr lang="en-US" sz="3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613151"/>
            <a:ext cx="11026357"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575786" y="2624551"/>
            <a:ext cx="6339144"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1"/>
          <p:cNvPicPr/>
          <p:nvPr/>
        </p:nvPicPr>
        <p:blipFill>
          <a:blip r:embed="rId2"/>
          <a:stretch>
            <a:fillRect/>
          </a:stretch>
        </p:blipFill>
        <p:spPr>
          <a:xfrm>
            <a:off x="6545179" y="2199720"/>
            <a:ext cx="5404366" cy="4471244"/>
          </a:xfrm>
          <a:prstGeom prst="rect">
            <a:avLst/>
          </a:prstGeom>
        </p:spPr>
      </p:pic>
      <p:sp>
        <p:nvSpPr>
          <p:cNvPr id="11" name="Rectangle 10"/>
          <p:cNvSpPr/>
          <p:nvPr/>
        </p:nvSpPr>
        <p:spPr>
          <a:xfrm>
            <a:off x="818930" y="3465555"/>
            <a:ext cx="5006867" cy="991618"/>
          </a:xfrm>
          <a:prstGeom prst="rect">
            <a:avLst/>
          </a:prstGeom>
        </p:spPr>
        <p:txBody>
          <a:bodyPr wrap="square">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 luận nhóm hoàn thành phiếu học tập số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22765" y="4511369"/>
            <a:ext cx="6096000" cy="1680588"/>
          </a:xfrm>
          <a:prstGeom prst="rect">
            <a:avLst/>
          </a:prstGeom>
        </p:spPr>
        <p:txBody>
          <a:bodyPr>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1: Thực hiện bệnh Parkinson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2: Thực hiện bệnh động kinh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3: Thực hiện bệnh Alzheimer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8" y="1521584"/>
            <a:ext cx="7301306"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575786" y="2624551"/>
            <a:ext cx="6339144"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0D5AC28-51DD-4C31-A4EC-610AFAF8EB1F}"/>
              </a:ext>
            </a:extLst>
          </p:cNvPr>
          <p:cNvPicPr>
            <a:picLocks noChangeAspect="1"/>
          </p:cNvPicPr>
          <p:nvPr/>
        </p:nvPicPr>
        <p:blipFill>
          <a:blip r:embed="rId2"/>
          <a:stretch>
            <a:fillRect/>
          </a:stretch>
        </p:blipFill>
        <p:spPr>
          <a:xfrm>
            <a:off x="8165699" y="1058166"/>
            <a:ext cx="3757054" cy="5285350"/>
          </a:xfrm>
          <a:prstGeom prst="rect">
            <a:avLst/>
          </a:prstGeom>
        </p:spPr>
      </p:pic>
      <p:sp>
        <p:nvSpPr>
          <p:cNvPr id="14" name="Text Placeholder 4">
            <a:extLst>
              <a:ext uri="{FF2B5EF4-FFF2-40B4-BE49-F238E27FC236}">
                <a16:creationId xmlns:a16="http://schemas.microsoft.com/office/drawing/2014/main" id="{9B429A49-EF99-463F-880D-E391ED56AA4D}"/>
              </a:ext>
            </a:extLst>
          </p:cNvPr>
          <p:cNvSpPr txBox="1">
            <a:spLocks/>
          </p:cNvSpPr>
          <p:nvPr/>
        </p:nvSpPr>
        <p:spPr>
          <a:xfrm>
            <a:off x="126341" y="3208301"/>
            <a:ext cx="6937828" cy="1043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65138">
              <a:buNone/>
            </a:pPr>
            <a:r>
              <a:rPr lang="en-US" dirty="0">
                <a:solidFill>
                  <a:srgbClr val="000000"/>
                </a:solidFill>
                <a:latin typeface="Times New Roman" panose="02020603050405020304" pitchFamily="18" charset="0"/>
                <a:ea typeface="Times New Roman" panose="02020603050405020304" pitchFamily="18" charset="0"/>
              </a:rPr>
              <a:t>Quan </a:t>
            </a:r>
            <a:r>
              <a:rPr lang="en-US" dirty="0" err="1">
                <a:solidFill>
                  <a:srgbClr val="000000"/>
                </a:solidFill>
                <a:latin typeface="Times New Roman" panose="02020603050405020304" pitchFamily="18" charset="0"/>
                <a:ea typeface="Times New Roman" panose="02020603050405020304" pitchFamily="18" charset="0"/>
              </a:rPr>
              <a:t>sát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 37.2, </a:t>
            </a:r>
            <a:r>
              <a:rPr lang="en-US" dirty="0" err="1">
                <a:solidFill>
                  <a:srgbClr val="000000"/>
                </a:solidFill>
                <a:latin typeface="Times New Roman" panose="02020603050405020304" pitchFamily="18" charset="0"/>
                <a:ea typeface="Times New Roman" panose="02020603050405020304" pitchFamily="18" charset="0"/>
              </a:rPr>
              <a:t>đọc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thông</a:t>
            </a:r>
            <a:r>
              <a:rPr lang="en-US" dirty="0">
                <a:solidFill>
                  <a:srgbClr val="000000"/>
                </a:solidFill>
                <a:latin typeface="Times New Roman" panose="02020603050405020304" pitchFamily="18" charset="0"/>
                <a:ea typeface="Times New Roman" panose="02020603050405020304" pitchFamily="18" charset="0"/>
              </a:rPr>
              <a:t> tin SGK </a:t>
            </a:r>
            <a:r>
              <a:rPr lang="nl-NL" dirty="0">
                <a:solidFill>
                  <a:srgbClr val="000000"/>
                </a:solidFill>
                <a:latin typeface="Times New Roman" panose="02020603050405020304" pitchFamily="18" charset="0"/>
                <a:ea typeface="Times New Roman" panose="02020603050405020304" pitchFamily="18" charset="0"/>
              </a:rPr>
              <a:t>trao đổi cặp đôi hoàn thành phiếu học tập số 1 </a:t>
            </a:r>
            <a:endParaRPr lang="en-US" dirty="0"/>
          </a:p>
        </p:txBody>
      </p:sp>
      <p:graphicFrame>
        <p:nvGraphicFramePr>
          <p:cNvPr id="15" name="Table 14">
            <a:extLst>
              <a:ext uri="{FF2B5EF4-FFF2-40B4-BE49-F238E27FC236}">
                <a16:creationId xmlns:a16="http://schemas.microsoft.com/office/drawing/2014/main" id="{8196A220-3453-46A0-B2B6-E2F1A8B1EF8A}"/>
              </a:ext>
            </a:extLst>
          </p:cNvPr>
          <p:cNvGraphicFramePr>
            <a:graphicFrameLocks noGrp="1"/>
          </p:cNvGraphicFramePr>
          <p:nvPr>
            <p:extLst>
              <p:ext uri="{D42A27DB-BD31-4B8C-83A1-F6EECF244321}">
                <p14:modId xmlns:p14="http://schemas.microsoft.com/office/powerpoint/2010/main" val="2788566228"/>
              </p:ext>
            </p:extLst>
          </p:nvPr>
        </p:nvGraphicFramePr>
        <p:xfrm>
          <a:off x="330067" y="4167633"/>
          <a:ext cx="7689931" cy="2571082"/>
        </p:xfrm>
        <a:graphic>
          <a:graphicData uri="http://schemas.openxmlformats.org/drawingml/2006/table">
            <a:tbl>
              <a:tblPr firstRow="1" firstCol="1" bandRow="1">
                <a:tableStyleId>{2D5ABB26-0587-4C30-8999-92F81FD0307C}</a:tableStyleId>
              </a:tblPr>
              <a:tblGrid>
                <a:gridCol w="1675196">
                  <a:extLst>
                    <a:ext uri="{9D8B030D-6E8A-4147-A177-3AD203B41FA5}">
                      <a16:colId xmlns:a16="http://schemas.microsoft.com/office/drawing/2014/main" val="2039738270"/>
                    </a:ext>
                  </a:extLst>
                </a:gridCol>
                <a:gridCol w="2053390">
                  <a:extLst>
                    <a:ext uri="{9D8B030D-6E8A-4147-A177-3AD203B41FA5}">
                      <a16:colId xmlns:a16="http://schemas.microsoft.com/office/drawing/2014/main" val="1329605719"/>
                    </a:ext>
                  </a:extLst>
                </a:gridCol>
                <a:gridCol w="1909010">
                  <a:extLst>
                    <a:ext uri="{9D8B030D-6E8A-4147-A177-3AD203B41FA5}">
                      <a16:colId xmlns:a16="http://schemas.microsoft.com/office/drawing/2014/main" val="1268160225"/>
                    </a:ext>
                  </a:extLst>
                </a:gridCol>
                <a:gridCol w="2052335">
                  <a:extLst>
                    <a:ext uri="{9D8B030D-6E8A-4147-A177-3AD203B41FA5}">
                      <a16:colId xmlns:a16="http://schemas.microsoft.com/office/drawing/2014/main" val="3748395283"/>
                    </a:ext>
                  </a:extLst>
                </a:gridCol>
              </a:tblGrid>
              <a:tr h="1078135">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1492947">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Tree>
    <p:extLst>
      <p:ext uri="{BB962C8B-B14F-4D97-AF65-F5344CB8AC3E}">
        <p14:creationId xmlns:p14="http://schemas.microsoft.com/office/powerpoint/2010/main" val="15936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327230"/>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9" y="2332676"/>
            <a:ext cx="6339144"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15F46637-B855-401D-A987-B275359FF519}"/>
              </a:ext>
            </a:extLst>
          </p:cNvPr>
          <p:cNvGraphicFramePr>
            <a:graphicFrameLocks noGrp="1"/>
          </p:cNvGraphicFramePr>
          <p:nvPr>
            <p:extLst>
              <p:ext uri="{D42A27DB-BD31-4B8C-83A1-F6EECF244321}">
                <p14:modId xmlns:p14="http://schemas.microsoft.com/office/powerpoint/2010/main" val="601486056"/>
              </p:ext>
            </p:extLst>
          </p:nvPr>
        </p:nvGraphicFramePr>
        <p:xfrm>
          <a:off x="497508" y="3140690"/>
          <a:ext cx="11069052" cy="3532826"/>
        </p:xfrm>
        <a:graphic>
          <a:graphicData uri="http://schemas.openxmlformats.org/drawingml/2006/table">
            <a:tbl>
              <a:tblPr firstRow="1" firstCol="1" bandRow="1">
                <a:tableStyleId>{2D5ABB26-0587-4C30-8999-92F81FD0307C}</a:tableStyleId>
              </a:tblPr>
              <a:tblGrid>
                <a:gridCol w="1582130">
                  <a:extLst>
                    <a:ext uri="{9D8B030D-6E8A-4147-A177-3AD203B41FA5}">
                      <a16:colId xmlns:a16="http://schemas.microsoft.com/office/drawing/2014/main" val="2039738270"/>
                    </a:ext>
                  </a:extLst>
                </a:gridCol>
                <a:gridCol w="2396622">
                  <a:extLst>
                    <a:ext uri="{9D8B030D-6E8A-4147-A177-3AD203B41FA5}">
                      <a16:colId xmlns:a16="http://schemas.microsoft.com/office/drawing/2014/main" val="1329605719"/>
                    </a:ext>
                  </a:extLst>
                </a:gridCol>
                <a:gridCol w="2967480">
                  <a:extLst>
                    <a:ext uri="{9D8B030D-6E8A-4147-A177-3AD203B41FA5}">
                      <a16:colId xmlns:a16="http://schemas.microsoft.com/office/drawing/2014/main" val="1268160225"/>
                    </a:ext>
                  </a:extLst>
                </a:gridCol>
                <a:gridCol w="4122820">
                  <a:extLst>
                    <a:ext uri="{9D8B030D-6E8A-4147-A177-3AD203B41FA5}">
                      <a16:colId xmlns:a16="http://schemas.microsoft.com/office/drawing/2014/main" val="3748395283"/>
                    </a:ext>
                  </a:extLst>
                </a:gridCol>
              </a:tblGrid>
              <a:tr h="542287">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990539">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11" name="Rectangle 10">
            <a:extLst>
              <a:ext uri="{FF2B5EF4-FFF2-40B4-BE49-F238E27FC236}">
                <a16:creationId xmlns:a16="http://schemas.microsoft.com/office/drawing/2014/main" id="{6ABB1A09-55FA-4522-877C-58C2F4BC5D92}"/>
              </a:ext>
            </a:extLst>
          </p:cNvPr>
          <p:cNvSpPr/>
          <p:nvPr/>
        </p:nvSpPr>
        <p:spPr>
          <a:xfrm>
            <a:off x="527660" y="3648741"/>
            <a:ext cx="1764794" cy="954107"/>
          </a:xfrm>
          <a:prstGeom prst="rect">
            <a:avLst/>
          </a:prstGeom>
        </p:spPr>
        <p:txBody>
          <a:bodyPr wrap="square">
            <a:spAutoFit/>
          </a:bodyPr>
          <a:lstStyle/>
          <a:p>
            <a:pPr algn="just">
              <a:lnSpc>
                <a:spcPct val="100000"/>
              </a:lnSpc>
              <a:spcBef>
                <a:spcPts val="800"/>
              </a:spcBef>
              <a:spcAft>
                <a:spcPts val="300"/>
              </a:spcAft>
            </a:pPr>
            <a:r>
              <a:rPr lang="en-US" sz="2800" dirty="0">
                <a:latin typeface="Times New Roman" panose="02020603050405020304" pitchFamily="18" charset="0"/>
                <a:cs typeface="Times New Roman" panose="02020603050405020304" pitchFamily="18" charset="0"/>
              </a:rPr>
              <a:t>1.Bệnh Parkinson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BD8B0F6-CDA7-4291-9F52-3CC33B1BC17D}"/>
              </a:ext>
            </a:extLst>
          </p:cNvPr>
          <p:cNvSpPr/>
          <p:nvPr/>
        </p:nvSpPr>
        <p:spPr>
          <a:xfrm>
            <a:off x="2165523" y="3686002"/>
            <a:ext cx="2181888" cy="2246769"/>
          </a:xfrm>
          <a:prstGeom prst="rect">
            <a:avLst/>
          </a:prstGeom>
        </p:spPr>
        <p:txBody>
          <a:bodyPr wrap="square">
            <a:spAutoFit/>
          </a:bodyPr>
          <a:lstStyle/>
          <a:p>
            <a:pPr algn="just">
              <a:lnSpc>
                <a:spcPct val="100000"/>
              </a:lnSpc>
              <a:spcBef>
                <a:spcPts val="800"/>
              </a:spcBef>
              <a:spcAft>
                <a:spcPts val="300"/>
              </a:spcAft>
            </a:pPr>
            <a:r>
              <a:rPr lang="en-US" sz="2800" dirty="0" err="1">
                <a:latin typeface="Times New Roman" panose="02020603050405020304" pitchFamily="18" charset="0"/>
                <a:cs typeface="Times New Roman" panose="02020603050405020304" pitchFamily="18" charset="0"/>
              </a:rPr>
              <a:t>Thoái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ACA3E69-552C-4D45-8B78-4643BA960E9F}"/>
              </a:ext>
            </a:extLst>
          </p:cNvPr>
          <p:cNvSpPr/>
          <p:nvPr/>
        </p:nvSpPr>
        <p:spPr>
          <a:xfrm>
            <a:off x="4555958" y="3728445"/>
            <a:ext cx="2791325" cy="2677656"/>
          </a:xfrm>
          <a:prstGeom prst="rect">
            <a:avLst/>
          </a:prstGeom>
        </p:spPr>
        <p:txBody>
          <a:bodyPr wrap="square">
            <a:spAutoFit/>
          </a:bodyPr>
          <a:lstStyle/>
          <a:p>
            <a:pPr algn="just">
              <a:lnSpc>
                <a:spcPct val="1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run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a:t>
            </a:r>
          </a:p>
          <a:p>
            <a:pPr algn="just">
              <a:lnSpc>
                <a:spcPct val="1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5B6863A-BCAC-451E-B9C7-AA1F451270FD}"/>
              </a:ext>
            </a:extLst>
          </p:cNvPr>
          <p:cNvSpPr/>
          <p:nvPr/>
        </p:nvSpPr>
        <p:spPr>
          <a:xfrm>
            <a:off x="7491450" y="3753702"/>
            <a:ext cx="3914284" cy="2677656"/>
          </a:xfrm>
          <a:prstGeom prst="rect">
            <a:avLst/>
          </a:prstGeom>
        </p:spPr>
        <p:txBody>
          <a:bodyPr wrap="square">
            <a:spAutoFit/>
          </a:bodyPr>
          <a:lstStyle/>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vitamin D,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1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1280830" y="513835"/>
            <a:ext cx="719390" cy="609653"/>
          </a:xfrm>
          <a:prstGeom prst="rect">
            <a:avLst/>
          </a:prstGeom>
        </p:spPr>
      </p:pic>
      <p:sp>
        <p:nvSpPr>
          <p:cNvPr id="7" name="Rectangle 6"/>
          <p:cNvSpPr/>
          <p:nvPr/>
        </p:nvSpPr>
        <p:spPr>
          <a:xfrm>
            <a:off x="263070" y="1396615"/>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622765" y="2009127"/>
            <a:ext cx="10493684" cy="4524315"/>
          </a:xfrm>
          <a:prstGeom prst="rect">
            <a:avLst/>
          </a:prstGeom>
        </p:spPr>
        <p:txBody>
          <a:bodyPr wrap="square">
            <a:spAutoFit/>
          </a:bodyPr>
          <a:lstStyle/>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Parkinson: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thoái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(run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tay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di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3200" dirty="0">
                <a:latin typeface="Times New Roman" panose="02020603050405020304" pitchFamily="18" charset="0"/>
                <a:ea typeface="Calibri" panose="020F0502020204030204" pitchFamily="34" charset="0"/>
                <a:cs typeface="Times New Roman" panose="02020603050405020304" pitchFamily="18" charset="0"/>
              </a:rPr>
              <a:t> sung vitamin D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tắm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04DA08-C2C3-45E3-8BCD-DDD8277AD76D}"/>
              </a:ext>
            </a:extLst>
          </p:cNvPr>
          <p:cNvSpPr txBox="1"/>
          <p:nvPr/>
        </p:nvSpPr>
        <p:spPr>
          <a:xfrm>
            <a:off x="238535" y="648681"/>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Tree>
    <p:extLst>
      <p:ext uri="{BB962C8B-B14F-4D97-AF65-F5344CB8AC3E}">
        <p14:creationId xmlns:p14="http://schemas.microsoft.com/office/powerpoint/2010/main" val="15724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327230"/>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9" y="2332676"/>
            <a:ext cx="6339144"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15F46637-B855-401D-A987-B275359FF519}"/>
              </a:ext>
            </a:extLst>
          </p:cNvPr>
          <p:cNvGraphicFramePr>
            <a:graphicFrameLocks noGrp="1"/>
          </p:cNvGraphicFramePr>
          <p:nvPr>
            <p:extLst>
              <p:ext uri="{D42A27DB-BD31-4B8C-83A1-F6EECF244321}">
                <p14:modId xmlns:p14="http://schemas.microsoft.com/office/powerpoint/2010/main" val="3582671628"/>
              </p:ext>
            </p:extLst>
          </p:nvPr>
        </p:nvGraphicFramePr>
        <p:xfrm>
          <a:off x="432935" y="3102903"/>
          <a:ext cx="11069052" cy="3532826"/>
        </p:xfrm>
        <a:graphic>
          <a:graphicData uri="http://schemas.openxmlformats.org/drawingml/2006/table">
            <a:tbl>
              <a:tblPr firstRow="1" firstCol="1" bandRow="1">
                <a:tableStyleId>{2D5ABB26-0587-4C30-8999-92F81FD0307C}</a:tableStyleId>
              </a:tblPr>
              <a:tblGrid>
                <a:gridCol w="1582130">
                  <a:extLst>
                    <a:ext uri="{9D8B030D-6E8A-4147-A177-3AD203B41FA5}">
                      <a16:colId xmlns:a16="http://schemas.microsoft.com/office/drawing/2014/main" val="2039738270"/>
                    </a:ext>
                  </a:extLst>
                </a:gridCol>
                <a:gridCol w="2765482">
                  <a:extLst>
                    <a:ext uri="{9D8B030D-6E8A-4147-A177-3AD203B41FA5}">
                      <a16:colId xmlns:a16="http://schemas.microsoft.com/office/drawing/2014/main" val="1329605719"/>
                    </a:ext>
                  </a:extLst>
                </a:gridCol>
                <a:gridCol w="2919664">
                  <a:extLst>
                    <a:ext uri="{9D8B030D-6E8A-4147-A177-3AD203B41FA5}">
                      <a16:colId xmlns:a16="http://schemas.microsoft.com/office/drawing/2014/main" val="1268160225"/>
                    </a:ext>
                  </a:extLst>
                </a:gridCol>
                <a:gridCol w="3801776">
                  <a:extLst>
                    <a:ext uri="{9D8B030D-6E8A-4147-A177-3AD203B41FA5}">
                      <a16:colId xmlns:a16="http://schemas.microsoft.com/office/drawing/2014/main" val="3748395283"/>
                    </a:ext>
                  </a:extLst>
                </a:gridCol>
              </a:tblGrid>
              <a:tr h="542287">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990539">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11" name="Rectangle 10">
            <a:extLst>
              <a:ext uri="{FF2B5EF4-FFF2-40B4-BE49-F238E27FC236}">
                <a16:creationId xmlns:a16="http://schemas.microsoft.com/office/drawing/2014/main" id="{6ABB1A09-55FA-4522-877C-58C2F4BC5D92}"/>
              </a:ext>
            </a:extLst>
          </p:cNvPr>
          <p:cNvSpPr/>
          <p:nvPr/>
        </p:nvSpPr>
        <p:spPr>
          <a:xfrm>
            <a:off x="527660" y="3753702"/>
            <a:ext cx="1429316" cy="1539139"/>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BD8B0F6-CDA7-4291-9F52-3CC33B1BC17D}"/>
              </a:ext>
            </a:extLst>
          </p:cNvPr>
          <p:cNvSpPr/>
          <p:nvPr/>
        </p:nvSpPr>
        <p:spPr>
          <a:xfrm>
            <a:off x="2051701" y="3686002"/>
            <a:ext cx="2696599" cy="2677656"/>
          </a:xfrm>
          <a:prstGeom prst="rect">
            <a:avLst/>
          </a:prstGeom>
        </p:spPr>
        <p:txBody>
          <a:bodyPr wrap="square">
            <a:spAutoFit/>
          </a:bodyPr>
          <a:lstStyle/>
          <a:p>
            <a:pPr indent="512763" algn="just">
              <a:spcBef>
                <a:spcPts val="800"/>
              </a:spcBef>
              <a:spcAft>
                <a:spcPts val="3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di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ACA3E69-552C-4D45-8B78-4643BA960E9F}"/>
              </a:ext>
            </a:extLst>
          </p:cNvPr>
          <p:cNvSpPr/>
          <p:nvPr/>
        </p:nvSpPr>
        <p:spPr>
          <a:xfrm>
            <a:off x="4828674" y="3841891"/>
            <a:ext cx="2791325" cy="2316788"/>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giật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5B6863A-BCAC-451E-B9C7-AA1F451270FD}"/>
              </a:ext>
            </a:extLst>
          </p:cNvPr>
          <p:cNvSpPr/>
          <p:nvPr/>
        </p:nvSpPr>
        <p:spPr>
          <a:xfrm>
            <a:off x="7790474" y="3761530"/>
            <a:ext cx="3806238" cy="2457852"/>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7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1280830" y="513835"/>
            <a:ext cx="719390" cy="609653"/>
          </a:xfrm>
          <a:prstGeom prst="rect">
            <a:avLst/>
          </a:prstGeom>
        </p:spPr>
      </p:pic>
      <p:sp>
        <p:nvSpPr>
          <p:cNvPr id="7" name="Rectangle 6"/>
          <p:cNvSpPr/>
          <p:nvPr/>
        </p:nvSpPr>
        <p:spPr>
          <a:xfrm>
            <a:off x="263070" y="1396615"/>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633647" y="2075163"/>
            <a:ext cx="10924705" cy="4524315"/>
          </a:xfrm>
          <a:prstGeom prst="rect">
            <a:avLst/>
          </a:prstGeom>
        </p:spPr>
        <p:txBody>
          <a:bodyPr wrap="square">
            <a:spAutoFit/>
          </a:bodyPr>
          <a:lstStyle/>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(di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co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vi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vui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04DA08-C2C3-45E3-8BCD-DDD8277AD76D}"/>
              </a:ext>
            </a:extLst>
          </p:cNvPr>
          <p:cNvSpPr txBox="1"/>
          <p:nvPr/>
        </p:nvSpPr>
        <p:spPr>
          <a:xfrm>
            <a:off x="238535" y="648681"/>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Tree>
    <p:extLst>
      <p:ext uri="{BB962C8B-B14F-4D97-AF65-F5344CB8AC3E}">
        <p14:creationId xmlns:p14="http://schemas.microsoft.com/office/powerpoint/2010/main" val="11610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327230"/>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9" y="2332676"/>
            <a:ext cx="6339144"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15F46637-B855-401D-A987-B275359FF519}"/>
              </a:ext>
            </a:extLst>
          </p:cNvPr>
          <p:cNvGraphicFramePr>
            <a:graphicFrameLocks noGrp="1"/>
          </p:cNvGraphicFramePr>
          <p:nvPr>
            <p:extLst>
              <p:ext uri="{D42A27DB-BD31-4B8C-83A1-F6EECF244321}">
                <p14:modId xmlns:p14="http://schemas.microsoft.com/office/powerpoint/2010/main" val="1576729320"/>
              </p:ext>
            </p:extLst>
          </p:nvPr>
        </p:nvGraphicFramePr>
        <p:xfrm>
          <a:off x="414948" y="3054776"/>
          <a:ext cx="11456108" cy="3555645"/>
        </p:xfrm>
        <a:graphic>
          <a:graphicData uri="http://schemas.openxmlformats.org/drawingml/2006/table">
            <a:tbl>
              <a:tblPr firstRow="1" firstCol="1" bandRow="1">
                <a:tableStyleId>{2D5ABB26-0587-4C30-8999-92F81FD0307C}</a:tableStyleId>
              </a:tblPr>
              <a:tblGrid>
                <a:gridCol w="1637453">
                  <a:extLst>
                    <a:ext uri="{9D8B030D-6E8A-4147-A177-3AD203B41FA5}">
                      <a16:colId xmlns:a16="http://schemas.microsoft.com/office/drawing/2014/main" val="2039738270"/>
                    </a:ext>
                  </a:extLst>
                </a:gridCol>
                <a:gridCol w="2862184">
                  <a:extLst>
                    <a:ext uri="{9D8B030D-6E8A-4147-A177-3AD203B41FA5}">
                      <a16:colId xmlns:a16="http://schemas.microsoft.com/office/drawing/2014/main" val="1329605719"/>
                    </a:ext>
                  </a:extLst>
                </a:gridCol>
                <a:gridCol w="3021757">
                  <a:extLst>
                    <a:ext uri="{9D8B030D-6E8A-4147-A177-3AD203B41FA5}">
                      <a16:colId xmlns:a16="http://schemas.microsoft.com/office/drawing/2014/main" val="1268160225"/>
                    </a:ext>
                  </a:extLst>
                </a:gridCol>
                <a:gridCol w="3934714">
                  <a:extLst>
                    <a:ext uri="{9D8B030D-6E8A-4147-A177-3AD203B41FA5}">
                      <a16:colId xmlns:a16="http://schemas.microsoft.com/office/drawing/2014/main" val="3748395283"/>
                    </a:ext>
                  </a:extLst>
                </a:gridCol>
              </a:tblGrid>
              <a:tr h="565106">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990539">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None/>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11" name="Rectangle 10">
            <a:extLst>
              <a:ext uri="{FF2B5EF4-FFF2-40B4-BE49-F238E27FC236}">
                <a16:creationId xmlns:a16="http://schemas.microsoft.com/office/drawing/2014/main" id="{6ABB1A09-55FA-4522-877C-58C2F4BC5D92}"/>
              </a:ext>
            </a:extLst>
          </p:cNvPr>
          <p:cNvSpPr/>
          <p:nvPr/>
        </p:nvSpPr>
        <p:spPr>
          <a:xfrm>
            <a:off x="414948" y="3735221"/>
            <a:ext cx="1748791" cy="1043619"/>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BD8B0F6-CDA7-4291-9F52-3CC33B1BC17D}"/>
              </a:ext>
            </a:extLst>
          </p:cNvPr>
          <p:cNvSpPr/>
          <p:nvPr/>
        </p:nvSpPr>
        <p:spPr>
          <a:xfrm>
            <a:off x="2051701" y="3686002"/>
            <a:ext cx="2696599" cy="1539139"/>
          </a:xfrm>
          <a:prstGeom prst="rect">
            <a:avLst/>
          </a:prstGeom>
        </p:spPr>
        <p:txBody>
          <a:bodyPr wrap="square">
            <a:spAutoFit/>
          </a:bodyPr>
          <a:lstStyle/>
          <a:p>
            <a:pPr algn="just">
              <a:lnSpc>
                <a:spcPct val="115000"/>
              </a:lnSpc>
              <a:spcBef>
                <a:spcPts val="800"/>
              </a:spcBef>
              <a:spcAft>
                <a:spcPts val="3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ACA3E69-552C-4D45-8B78-4643BA960E9F}"/>
              </a:ext>
            </a:extLst>
          </p:cNvPr>
          <p:cNvSpPr/>
          <p:nvPr/>
        </p:nvSpPr>
        <p:spPr>
          <a:xfrm>
            <a:off x="4989390" y="3686002"/>
            <a:ext cx="2791325" cy="2671244"/>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5B6863A-BCAC-451E-B9C7-AA1F451270FD}"/>
              </a:ext>
            </a:extLst>
          </p:cNvPr>
          <p:cNvSpPr/>
          <p:nvPr/>
        </p:nvSpPr>
        <p:spPr>
          <a:xfrm>
            <a:off x="7970814" y="3686002"/>
            <a:ext cx="3806238" cy="2316788"/>
          </a:xfrm>
          <a:prstGeom prst="rect">
            <a:avLst/>
          </a:prstGeom>
        </p:spPr>
        <p:txBody>
          <a:bodyPr wrap="square">
            <a:spAutoFit/>
          </a:bodyPr>
          <a:lstStyle/>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896600" y="735480"/>
            <a:ext cx="719390" cy="609653"/>
          </a:xfrm>
          <a:prstGeom prst="rect">
            <a:avLst/>
          </a:prstGeom>
        </p:spPr>
      </p:pic>
      <p:sp>
        <p:nvSpPr>
          <p:cNvPr id="7" name="Rectangle 6"/>
          <p:cNvSpPr/>
          <p:nvPr/>
        </p:nvSpPr>
        <p:spPr>
          <a:xfrm>
            <a:off x="238535" y="1356015"/>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413221" y="2177446"/>
            <a:ext cx="11202769" cy="4031873"/>
          </a:xfrm>
          <a:prstGeom prst="rect">
            <a:avLst/>
          </a:prstGeom>
        </p:spPr>
        <p:txBody>
          <a:bodyPr wrap="square">
            <a:spAutoFit/>
          </a:bodyPr>
          <a:lstStyle/>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Alzheimer: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kém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thoải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6ED2FF-626E-430D-B97E-2648CF6FEF53}"/>
              </a:ext>
            </a:extLst>
          </p:cNvPr>
          <p:cNvSpPr txBox="1"/>
          <p:nvPr/>
        </p:nvSpPr>
        <p:spPr>
          <a:xfrm>
            <a:off x="238535" y="648681"/>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Tree>
    <p:extLst>
      <p:ext uri="{BB962C8B-B14F-4D97-AF65-F5344CB8AC3E}">
        <p14:creationId xmlns:p14="http://schemas.microsoft.com/office/powerpoint/2010/main" val="21220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787877"/>
            <a:ext cx="6676103" cy="3338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454" y="3687098"/>
            <a:ext cx="1035174" cy="1401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347" y="3687098"/>
            <a:ext cx="1025545" cy="1401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36" y="2281448"/>
            <a:ext cx="3509687" cy="4576552"/>
          </a:xfrm>
          <a:prstGeom prst="rect">
            <a:avLst/>
          </a:prstGeom>
        </p:spPr>
      </p:pic>
      <p:sp>
        <p:nvSpPr>
          <p:cNvPr id="10" name="Rounded Rectangular Callout 9"/>
          <p:cNvSpPr/>
          <p:nvPr/>
        </p:nvSpPr>
        <p:spPr>
          <a:xfrm flipH="1">
            <a:off x="1983464" y="0"/>
            <a:ext cx="4670086" cy="2068825"/>
          </a:xfrm>
          <a:prstGeom prst="wedgeRoundRectCallout">
            <a:avLst>
              <a:gd name="adj1" fmla="val 33909"/>
              <a:gd name="adj2" fmla="val 99846"/>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solidFill>
                <a:latin typeface="Times New Roman" panose="02020603050405020304" pitchFamily="18" charset="0"/>
                <a:cs typeface="Times New Roman" panose="02020603050405020304" pitchFamily="18" charset="0"/>
              </a:rPr>
              <a:t>Chỉ</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một</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trái</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độc</a:t>
            </a:r>
            <a:r>
              <a:rPr lang="en-US" sz="3600" dirty="0">
                <a:solidFill>
                  <a:prstClr val="white"/>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8159" b="33118"/>
          <a:stretch/>
        </p:blipFill>
        <p:spPr>
          <a:xfrm flipH="1">
            <a:off x="7496829" y="2256502"/>
            <a:ext cx="4655842" cy="4586750"/>
          </a:xfrm>
          <a:prstGeom prst="rect">
            <a:avLst/>
          </a:prstGeom>
        </p:spPr>
      </p:pic>
      <p:sp>
        <p:nvSpPr>
          <p:cNvPr id="12" name="Rounded Rectangle 11"/>
          <p:cNvSpPr/>
          <p:nvPr/>
        </p:nvSpPr>
        <p:spPr>
          <a:xfrm>
            <a:off x="4072191" y="5338915"/>
            <a:ext cx="3723152" cy="106188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600" dirty="0">
                <a:solidFill>
                  <a:prstClr val="white">
                    <a:lumMod val="50000"/>
                  </a:prstClr>
                </a:solidFill>
              </a:rPr>
              <a:t>Play</a:t>
            </a:r>
          </a:p>
        </p:txBody>
      </p:sp>
      <p:pic>
        <p:nvPicPr>
          <p:cNvPr id="16" name="z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15292" y="-609600"/>
            <a:ext cx="609600" cy="609600"/>
          </a:xfrm>
          <a:prstGeom prst="rect">
            <a:avLst/>
          </a:prstGeom>
        </p:spPr>
      </p:pic>
    </p:spTree>
    <p:extLst>
      <p:ext uri="{BB962C8B-B14F-4D97-AF65-F5344CB8AC3E}">
        <p14:creationId xmlns:p14="http://schemas.microsoft.com/office/powerpoint/2010/main" val="418400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3"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ppt_w"/>
                                          </p:val>
                                        </p:tav>
                                        <p:tav tm="100000">
                                          <p:val>
                                            <p:strVal val="#ppt_w"/>
                                          </p:val>
                                        </p:tav>
                                      </p:tavLst>
                                    </p:anim>
                                    <p:anim calcmode="lin" valueType="num">
                                      <p:cBhvr>
                                        <p:cTn id="14" dur="500" fill="hold"/>
                                        <p:tgtEl>
                                          <p:spTgt spid="12"/>
                                        </p:tgtEl>
                                        <p:attrNameLst>
                                          <p:attrName>ppt_h</p:attrName>
                                        </p:attrNameLst>
                                      </p:cBhvr>
                                      <p:tavLst>
                                        <p:tav tm="0">
                                          <p:val>
                                            <p:strVal val="4*#ppt_h"/>
                                          </p:val>
                                        </p:tav>
                                        <p:tav tm="100000">
                                          <p:val>
                                            <p:strVal val="#ppt_h"/>
                                          </p:val>
                                        </p:tav>
                                      </p:tavLst>
                                    </p:anim>
                                  </p:childTnLst>
                                </p:cTn>
                              </p:par>
                              <p:par>
                                <p:cTn id="15" presetID="1" presetClass="mediacall" presetSubtype="0" fill="hold" nodeType="withEffect">
                                  <p:stCondLst>
                                    <p:cond delay="0"/>
                                  </p:stCondLst>
                                  <p:childTnLst>
                                    <p:cmd type="call" cmd="playFrom(0.0)">
                                      <p:cBhvr>
                                        <p:cTn id="16" dur="2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327230"/>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8" y="2332676"/>
            <a:ext cx="8151119"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B791210-269F-4341-A368-A00F81AD804A}"/>
              </a:ext>
            </a:extLst>
          </p:cNvPr>
          <p:cNvPicPr>
            <a:picLocks noChangeAspect="1"/>
          </p:cNvPicPr>
          <p:nvPr/>
        </p:nvPicPr>
        <p:blipFill>
          <a:blip r:embed="rId2"/>
          <a:stretch>
            <a:fillRect/>
          </a:stretch>
        </p:blipFill>
        <p:spPr>
          <a:xfrm>
            <a:off x="414947" y="2960028"/>
            <a:ext cx="3752319" cy="2874631"/>
          </a:xfrm>
          <a:prstGeom prst="rect">
            <a:avLst/>
          </a:prstGeom>
        </p:spPr>
      </p:pic>
      <p:pic>
        <p:nvPicPr>
          <p:cNvPr id="8" name="Picture 7">
            <a:extLst>
              <a:ext uri="{FF2B5EF4-FFF2-40B4-BE49-F238E27FC236}">
                <a16:creationId xmlns:a16="http://schemas.microsoft.com/office/drawing/2014/main" id="{AFD97C85-48C5-40B7-8152-27E7EBAC681A}"/>
              </a:ext>
            </a:extLst>
          </p:cNvPr>
          <p:cNvPicPr>
            <a:picLocks noChangeAspect="1"/>
          </p:cNvPicPr>
          <p:nvPr/>
        </p:nvPicPr>
        <p:blipFill>
          <a:blip r:embed="rId3"/>
          <a:stretch>
            <a:fillRect/>
          </a:stretch>
        </p:blipFill>
        <p:spPr>
          <a:xfrm>
            <a:off x="6277131" y="3102903"/>
            <a:ext cx="2971800" cy="2761836"/>
          </a:xfrm>
          <a:prstGeom prst="rect">
            <a:avLst/>
          </a:prstGeom>
        </p:spPr>
      </p:pic>
      <p:pic>
        <p:nvPicPr>
          <p:cNvPr id="11" name="Picture 10">
            <a:extLst>
              <a:ext uri="{FF2B5EF4-FFF2-40B4-BE49-F238E27FC236}">
                <a16:creationId xmlns:a16="http://schemas.microsoft.com/office/drawing/2014/main" id="{4281FD7B-E1F4-45C5-A8D3-2247EB472B8A}"/>
              </a:ext>
            </a:extLst>
          </p:cNvPr>
          <p:cNvPicPr>
            <a:picLocks noChangeAspect="1"/>
          </p:cNvPicPr>
          <p:nvPr/>
        </p:nvPicPr>
        <p:blipFill>
          <a:blip r:embed="rId4"/>
          <a:stretch>
            <a:fillRect/>
          </a:stretch>
        </p:blipFill>
        <p:spPr>
          <a:xfrm>
            <a:off x="1524234" y="5880550"/>
            <a:ext cx="8543925" cy="933450"/>
          </a:xfrm>
          <a:prstGeom prst="rect">
            <a:avLst/>
          </a:prstGeom>
        </p:spPr>
      </p:pic>
      <p:pic>
        <p:nvPicPr>
          <p:cNvPr id="15" name="Picture 14">
            <a:extLst>
              <a:ext uri="{FF2B5EF4-FFF2-40B4-BE49-F238E27FC236}">
                <a16:creationId xmlns:a16="http://schemas.microsoft.com/office/drawing/2014/main" id="{B1039528-22D9-48E5-AF1D-D22EAACE2F6A}"/>
              </a:ext>
            </a:extLst>
          </p:cNvPr>
          <p:cNvPicPr>
            <a:picLocks noChangeAspect="1"/>
          </p:cNvPicPr>
          <p:nvPr/>
        </p:nvPicPr>
        <p:blipFill>
          <a:blip r:embed="rId5"/>
          <a:stretch>
            <a:fillRect/>
          </a:stretch>
        </p:blipFill>
        <p:spPr>
          <a:xfrm>
            <a:off x="567409" y="3637152"/>
            <a:ext cx="10694921" cy="1909054"/>
          </a:xfrm>
          <a:prstGeom prst="rect">
            <a:avLst/>
          </a:prstGeom>
        </p:spPr>
      </p:pic>
    </p:spTree>
    <p:extLst>
      <p:ext uri="{BB962C8B-B14F-4D97-AF65-F5344CB8AC3E}">
        <p14:creationId xmlns:p14="http://schemas.microsoft.com/office/powerpoint/2010/main" val="5207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tờ rơi bài trình bày để tuyên truyền cho mọi người tác hại của sử dụng chất gây ngh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11859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9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728845"/>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327230"/>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8" y="2332676"/>
            <a:ext cx="8151119"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C49E907A-B3D3-4DE2-A4FA-FED0A1BDDC8F}"/>
              </a:ext>
            </a:extLst>
          </p:cNvPr>
          <p:cNvGraphicFramePr>
            <a:graphicFrameLocks noGrp="1"/>
          </p:cNvGraphicFramePr>
          <p:nvPr>
            <p:extLst>
              <p:ext uri="{D42A27DB-BD31-4B8C-83A1-F6EECF244321}">
                <p14:modId xmlns:p14="http://schemas.microsoft.com/office/powerpoint/2010/main" val="949026560"/>
              </p:ext>
            </p:extLst>
          </p:nvPr>
        </p:nvGraphicFramePr>
        <p:xfrm>
          <a:off x="622765" y="3020739"/>
          <a:ext cx="11179969" cy="2865628"/>
        </p:xfrm>
        <a:graphic>
          <a:graphicData uri="http://schemas.openxmlformats.org/drawingml/2006/table">
            <a:tbl>
              <a:tblPr firstRow="1" firstCol="1" bandRow="1">
                <a:tableStyleId>{2D5ABB26-0587-4C30-8999-92F81FD0307C}</a:tableStyleId>
              </a:tblPr>
              <a:tblGrid>
                <a:gridCol w="3922826">
                  <a:extLst>
                    <a:ext uri="{9D8B030D-6E8A-4147-A177-3AD203B41FA5}">
                      <a16:colId xmlns:a16="http://schemas.microsoft.com/office/drawing/2014/main" val="1611805919"/>
                    </a:ext>
                  </a:extLst>
                </a:gridCol>
                <a:gridCol w="7257143">
                  <a:extLst>
                    <a:ext uri="{9D8B030D-6E8A-4147-A177-3AD203B41FA5}">
                      <a16:colId xmlns:a16="http://schemas.microsoft.com/office/drawing/2014/main" val="1994557310"/>
                    </a:ext>
                  </a:extLst>
                </a:gridCol>
              </a:tblGrid>
              <a:tr h="0">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15000"/>
                        </a:lnSpc>
                        <a:spcBef>
                          <a:spcPts val="27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nòi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13" name="Rounded Rectangle 2">
            <a:extLst>
              <a:ext uri="{FF2B5EF4-FFF2-40B4-BE49-F238E27FC236}">
                <a16:creationId xmlns:a16="http://schemas.microsoft.com/office/drawing/2014/main" id="{E443DED6-29D8-4FBB-A585-19C37F3D9DA6}"/>
              </a:ext>
            </a:extLst>
          </p:cNvPr>
          <p:cNvSpPr/>
          <p:nvPr/>
        </p:nvSpPr>
        <p:spPr>
          <a:xfrm>
            <a:off x="4524198" y="3533313"/>
            <a:ext cx="7278535" cy="2457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648681"/>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258888"/>
            <a:ext cx="10172841"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2.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bệnh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gây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hệ</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thần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kinh</a:t>
            </a:r>
            <a:r>
              <a:rPr lang="en-US" sz="3200" b="1" dirty="0">
                <a:latin typeface="Times New Roman" panose="02020603050405020304" pitchFamily="18" charset="0"/>
                <a:ea typeface="Calibri" panose="020F0502020204030204" pitchFamily="34" charset="0"/>
              </a:rPr>
              <a:t>.</a:t>
            </a:r>
            <a:endParaRPr lang="en-US" sz="3200" dirty="0"/>
          </a:p>
        </p:txBody>
      </p:sp>
      <p:sp>
        <p:nvSpPr>
          <p:cNvPr id="9" name="Rectangle 8"/>
          <p:cNvSpPr/>
          <p:nvPr/>
        </p:nvSpPr>
        <p:spPr>
          <a:xfrm>
            <a:off x="752248" y="2218721"/>
            <a:ext cx="8151119" cy="583750"/>
          </a:xfrm>
          <a:prstGeom prst="rect">
            <a:avLst/>
          </a:prstGeom>
        </p:spPr>
        <p:txBody>
          <a:bodyPr wrap="square">
            <a:spAutoFit/>
          </a:bodyPr>
          <a:lstStyle/>
          <a:p>
            <a:pPr>
              <a:lnSpc>
                <a:spcPct val="107000"/>
              </a:lnSpc>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FE71F7F-20EB-46C6-97D4-B3FDB25EAB2E}"/>
              </a:ext>
            </a:extLst>
          </p:cNvPr>
          <p:cNvGraphicFramePr>
            <a:graphicFrameLocks noGrp="1"/>
          </p:cNvGraphicFramePr>
          <p:nvPr>
            <p:extLst>
              <p:ext uri="{D42A27DB-BD31-4B8C-83A1-F6EECF244321}">
                <p14:modId xmlns:p14="http://schemas.microsoft.com/office/powerpoint/2010/main" val="1572693361"/>
              </p:ext>
            </p:extLst>
          </p:nvPr>
        </p:nvGraphicFramePr>
        <p:xfrm>
          <a:off x="208547" y="2849027"/>
          <a:ext cx="11774905" cy="3840480"/>
        </p:xfrm>
        <a:graphic>
          <a:graphicData uri="http://schemas.openxmlformats.org/drawingml/2006/table">
            <a:tbl>
              <a:tblPr firstRow="1" firstCol="1" bandRow="1">
                <a:tableStyleId>{2D5ABB26-0587-4C30-8999-92F81FD0307C}</a:tableStyleId>
              </a:tblPr>
              <a:tblGrid>
                <a:gridCol w="2778270">
                  <a:extLst>
                    <a:ext uri="{9D8B030D-6E8A-4147-A177-3AD203B41FA5}">
                      <a16:colId xmlns:a16="http://schemas.microsoft.com/office/drawing/2014/main" val="1611805919"/>
                    </a:ext>
                  </a:extLst>
                </a:gridCol>
                <a:gridCol w="8996635">
                  <a:extLst>
                    <a:ext uri="{9D8B030D-6E8A-4147-A177-3AD203B41FA5}">
                      <a16:colId xmlns:a16="http://schemas.microsoft.com/office/drawing/2014/main" val="1994557310"/>
                    </a:ext>
                  </a:extLst>
                </a:gridCol>
              </a:tblGrid>
              <a:tr h="0">
                <a:tc>
                  <a:txBody>
                    <a:bodyPr/>
                    <a:lstStyle/>
                    <a:p>
                      <a:pPr algn="ctr">
                        <a:lnSpc>
                          <a:spcPct val="100000"/>
                        </a:lnSpc>
                        <a:spcBef>
                          <a:spcPts val="2700"/>
                        </a:spcBef>
                        <a:spcAft>
                          <a:spcPts val="300"/>
                        </a:spcAft>
                      </a:pPr>
                      <a:r>
                        <a:rPr lang="en-US" sz="2800" dirty="0" err="1">
                          <a:effectLst/>
                        </a:rPr>
                        <a:t>Câu</a:t>
                      </a:r>
                      <a:r>
                        <a:rPr lang="en-US" sz="2800" dirty="0">
                          <a:effectLst/>
                        </a:rPr>
                        <a:t> </a:t>
                      </a:r>
                      <a:r>
                        <a:rPr lang="en-US" sz="2800" dirty="0" err="1">
                          <a:effectLst/>
                        </a:rPr>
                        <a:t>hỏi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dirty="0" err="1">
                          <a:effectLst/>
                        </a:rPr>
                        <a:t>Trả</a:t>
                      </a:r>
                      <a:r>
                        <a:rPr lang="en-US" sz="2800" dirty="0">
                          <a:effectLst/>
                        </a:rPr>
                        <a:t> </a:t>
                      </a:r>
                      <a:r>
                        <a:rPr lang="en-US" sz="2800" dirty="0" err="1">
                          <a:effectLst/>
                        </a:rPr>
                        <a:t>lời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00000"/>
                        </a:lnSpc>
                        <a:spcBef>
                          <a:spcPts val="2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2.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quanh</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Cương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quyết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tránh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với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đám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bạn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xấu</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Khi </a:t>
                      </a:r>
                      <a:r>
                        <a:rPr lang="en-US" sz="2800" i="0" dirty="0" err="1">
                          <a:solidFill>
                            <a:srgbClr val="000000"/>
                          </a:solidFill>
                          <a:effectLst/>
                          <a:latin typeface="Times New Roman" panose="02020603050405020304" pitchFamily="18" charset="0"/>
                          <a:ea typeface="Calibri" panose="020F0502020204030204" pitchFamily="34" charset="0"/>
                        </a:rPr>
                        <a:t>phát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cần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ngay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cho</a:t>
                      </a:r>
                      <a:r>
                        <a:rPr lang="en-US" sz="2800" i="0" dirty="0">
                          <a:solidFill>
                            <a:srgbClr val="000000"/>
                          </a:solidFill>
                          <a:effectLst/>
                          <a:latin typeface="Times New Roman" panose="02020603050405020304" pitchFamily="18" charset="0"/>
                          <a:ea typeface="Calibri" panose="020F0502020204030204" pitchFamily="34" charset="0"/>
                        </a:rPr>
                        <a:t> cha </a:t>
                      </a:r>
                      <a:r>
                        <a:rPr lang="en-US" sz="2800" i="0" dirty="0" err="1">
                          <a:solidFill>
                            <a:srgbClr val="000000"/>
                          </a:solidFill>
                          <a:effectLst/>
                          <a:latin typeface="Times New Roman" panose="02020603050405020304" pitchFamily="18" charset="0"/>
                          <a:ea typeface="Calibri" panose="020F0502020204030204" pitchFamily="34" charset="0"/>
                        </a:rPr>
                        <a:t>mẹ</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thầy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cô</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để</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pháp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kịp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ngăn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chặn</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00000"/>
                        </a:lnSpc>
                        <a:spcBef>
                          <a:spcPts val="0"/>
                        </a:spcBef>
                        <a:spcAft>
                          <a:spcPts val="0"/>
                        </a:spcAft>
                        <a:buFont typeface="+mj-lt"/>
                        <a:buNone/>
                      </a:pPr>
                      <a:r>
                        <a:rPr lang="en-US" sz="2800" i="0" dirty="0">
                          <a:solidFill>
                            <a:srgbClr val="000000"/>
                          </a:solidFill>
                          <a:effectLst/>
                          <a:latin typeface="Times New Roman" panose="02020603050405020304" pitchFamily="18" charset="0"/>
                          <a:ea typeface="Calibri" panose="020F0502020204030204" pitchFamily="34" charset="0"/>
                        </a:rPr>
                        <a:t>- Quan </a:t>
                      </a:r>
                      <a:r>
                        <a:rPr lang="en-US" sz="2800" i="0" dirty="0" err="1">
                          <a:solidFill>
                            <a:srgbClr val="000000"/>
                          </a:solidFill>
                          <a:effectLst/>
                          <a:latin typeface="Times New Roman" panose="02020603050405020304" pitchFamily="18" charset="0"/>
                          <a:ea typeface="Calibri" panose="020F0502020204030204" pitchFamily="34" charset="0"/>
                        </a:rPr>
                        <a:t>tâm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viên</a:t>
                      </a:r>
                      <a:r>
                        <a:rPr lang="en-US" sz="2800" i="0" dirty="0">
                          <a:solidFill>
                            <a:srgbClr val="000000"/>
                          </a:solidFill>
                          <a:effectLst/>
                          <a:latin typeface="Times New Roman" panose="02020603050405020304" pitchFamily="18" charset="0"/>
                          <a:ea typeface="Calibri" panose="020F0502020204030204" pitchFamily="34" charset="0"/>
                        </a:rPr>
                        <a:t>, chia </a:t>
                      </a:r>
                      <a:r>
                        <a:rPr lang="en-US" sz="2800" i="0" dirty="0" err="1">
                          <a:solidFill>
                            <a:srgbClr val="000000"/>
                          </a:solidFill>
                          <a:effectLst/>
                          <a:latin typeface="Times New Roman" panose="02020603050405020304" pitchFamily="18" charset="0"/>
                          <a:ea typeface="Calibri" panose="020F0502020204030204" pitchFamily="34" charset="0"/>
                        </a:rPr>
                        <a:t>sẻ</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giúp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đỡ</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những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hòa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nhập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đồng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kì</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thị</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a:t>
                      </a:r>
                    </a:p>
                    <a:p>
                      <a:pPr marL="0" lvl="0" indent="0">
                        <a:lnSpc>
                          <a:spcPct val="100000"/>
                        </a:lnSpc>
                        <a:spcBef>
                          <a:spcPts val="0"/>
                        </a:spcBef>
                        <a:spcAft>
                          <a:spcPts val="0"/>
                        </a:spcAft>
                        <a:buFont typeface="+mj-l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10" name="Rounded Rectangle 5">
            <a:extLst>
              <a:ext uri="{FF2B5EF4-FFF2-40B4-BE49-F238E27FC236}">
                <a16:creationId xmlns:a16="http://schemas.microsoft.com/office/drawing/2014/main" id="{F6323589-B487-497E-BD74-08C4A9EB0BD0}"/>
              </a:ext>
            </a:extLst>
          </p:cNvPr>
          <p:cNvSpPr/>
          <p:nvPr/>
        </p:nvSpPr>
        <p:spPr>
          <a:xfrm>
            <a:off x="2933578" y="3295938"/>
            <a:ext cx="9049874" cy="3393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5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721914" y="683035"/>
            <a:ext cx="719390" cy="609653"/>
          </a:xfrm>
          <a:prstGeom prst="rect">
            <a:avLst/>
          </a:prstGeom>
        </p:spPr>
      </p:pic>
      <p:sp>
        <p:nvSpPr>
          <p:cNvPr id="7" name="Rectangle 6"/>
          <p:cNvSpPr/>
          <p:nvPr/>
        </p:nvSpPr>
        <p:spPr>
          <a:xfrm>
            <a:off x="238535" y="1496114"/>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430649" y="2234063"/>
            <a:ext cx="11202769" cy="4031873"/>
          </a:xfrm>
          <a:prstGeom prst="rect">
            <a:avLst/>
          </a:prstGeom>
        </p:spPr>
        <p:txBody>
          <a:bodyPr wrap="square">
            <a:spAutoFit/>
          </a:bodyPr>
          <a:lstStyle/>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3200" dirty="0">
                <a:latin typeface="Times New Roman" panose="02020603050405020304" pitchFamily="18" charset="0"/>
                <a:ea typeface="Calibri" panose="020F0502020204030204" pitchFamily="34" charset="0"/>
                <a:cs typeface="Times New Roman" panose="02020603050405020304" pitchFamily="18" charset="0"/>
              </a:rPr>
              <a:t>: nicotine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etanol</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3200" dirty="0">
                <a:latin typeface="Times New Roman" panose="02020603050405020304" pitchFamily="18" charset="0"/>
                <a:ea typeface="Calibri" panose="020F0502020204030204" pitchFamily="34" charset="0"/>
                <a:cs typeface="Times New Roman" panose="02020603050405020304" pitchFamily="18" charset="0"/>
              </a:rPr>
              <a:t>, ma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túy</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thèm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5805B65-C1AB-4A23-AD78-3BECC087DC63}"/>
              </a:ext>
            </a:extLst>
          </p:cNvPr>
          <p:cNvPicPr>
            <a:picLocks noChangeAspect="1"/>
          </p:cNvPicPr>
          <p:nvPr/>
        </p:nvPicPr>
        <p:blipFill>
          <a:blip r:embed="rId3"/>
          <a:stretch>
            <a:fillRect/>
          </a:stretch>
        </p:blipFill>
        <p:spPr>
          <a:xfrm>
            <a:off x="125621" y="711624"/>
            <a:ext cx="3438442" cy="963251"/>
          </a:xfrm>
          <a:prstGeom prst="rect">
            <a:avLst/>
          </a:prstGeom>
        </p:spPr>
      </p:pic>
    </p:spTree>
    <p:extLst>
      <p:ext uri="{BB962C8B-B14F-4D97-AF65-F5344CB8AC3E}">
        <p14:creationId xmlns:p14="http://schemas.microsoft.com/office/powerpoint/2010/main" val="35261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730" y="172336"/>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7" name="TextBox 6">
            <a:extLst>
              <a:ext uri="{FF2B5EF4-FFF2-40B4-BE49-F238E27FC236}">
                <a16:creationId xmlns:a16="http://schemas.microsoft.com/office/drawing/2014/main" id="{4323A71A-2F3E-4027-F421-A1AC1E5C9E5A}"/>
              </a:ext>
            </a:extLst>
          </p:cNvPr>
          <p:cNvSpPr txBox="1"/>
          <p:nvPr/>
        </p:nvSpPr>
        <p:spPr>
          <a:xfrm>
            <a:off x="414947" y="921162"/>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295027" y="1918355"/>
            <a:ext cx="5130392" cy="3745384"/>
          </a:xfrm>
          <a:prstGeom prst="rect">
            <a:avLst/>
          </a:prstGeom>
        </p:spPr>
        <p:txBody>
          <a:bodyPr wrap="square">
            <a:spAutoFit/>
          </a:bodyPr>
          <a:lstStyle/>
          <a:p>
            <a:pPr lvl="0" algn="just">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5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6710E1F-3BA8-4266-9AD2-E4C61001F022}"/>
              </a:ext>
            </a:extLst>
          </p:cNvPr>
          <p:cNvPicPr>
            <a:picLocks noChangeAspect="1"/>
          </p:cNvPicPr>
          <p:nvPr/>
        </p:nvPicPr>
        <p:blipFill>
          <a:blip r:embed="rId2"/>
          <a:stretch>
            <a:fillRect/>
          </a:stretch>
        </p:blipFill>
        <p:spPr>
          <a:xfrm>
            <a:off x="5433232" y="1379095"/>
            <a:ext cx="6561132" cy="4901784"/>
          </a:xfrm>
          <a:prstGeom prst="rect">
            <a:avLst/>
          </a:prstGeom>
        </p:spPr>
      </p:pic>
    </p:spTree>
    <p:extLst>
      <p:ext uri="{BB962C8B-B14F-4D97-AF65-F5344CB8AC3E}">
        <p14:creationId xmlns:p14="http://schemas.microsoft.com/office/powerpoint/2010/main" val="4034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738797" y="1395920"/>
            <a:ext cx="6096000" cy="522259"/>
          </a:xfrm>
          <a:prstGeom prst="rect">
            <a:avLst/>
          </a:prstGeom>
        </p:spPr>
        <p:txBody>
          <a:bodyPr>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B4ACDC-7627-482D-B4E5-B187BA902EB1}"/>
              </a:ext>
            </a:extLst>
          </p:cNvPr>
          <p:cNvSpPr txBox="1"/>
          <p:nvPr/>
        </p:nvSpPr>
        <p:spPr>
          <a:xfrm>
            <a:off x="414947" y="663321"/>
            <a:ext cx="3913045" cy="590803"/>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000" b="1" dirty="0">
                <a:solidFill>
                  <a:srgbClr val="FDFBF6"/>
                </a:solidFill>
                <a:latin typeface="Times New Roman" panose="02020603050405020304" pitchFamily="18" charset="0"/>
                <a:ea typeface="Times New Roman" panose="02020603050405020304" pitchFamily="18" charset="0"/>
              </a:rPr>
              <a:t>II. </a:t>
            </a:r>
            <a:r>
              <a:rPr lang="en-US" sz="3000" b="1" dirty="0" err="1">
                <a:solidFill>
                  <a:srgbClr val="FDFBF6"/>
                </a:solidFill>
                <a:latin typeface="Times New Roman" panose="02020603050405020304" pitchFamily="18" charset="0"/>
                <a:ea typeface="Times New Roman" panose="02020603050405020304" pitchFamily="18" charset="0"/>
              </a:rPr>
              <a:t>Các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giác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quan</a:t>
            </a:r>
            <a:endParaRPr lang="en-US" sz="3000" dirty="0">
              <a:solidFill>
                <a:srgbClr val="FDFBF6"/>
              </a:solidFill>
              <a:latin typeface="Sabon Next LT"/>
            </a:endParaRPr>
          </a:p>
        </p:txBody>
      </p:sp>
      <p:pic>
        <p:nvPicPr>
          <p:cNvPr id="8" name="Picture 7">
            <a:extLst>
              <a:ext uri="{FF2B5EF4-FFF2-40B4-BE49-F238E27FC236}">
                <a16:creationId xmlns:a16="http://schemas.microsoft.com/office/drawing/2014/main" id="{01EA6758-072A-40E1-8B04-79C6505F020D}"/>
              </a:ext>
            </a:extLst>
          </p:cNvPr>
          <p:cNvPicPr>
            <a:picLocks noChangeAspect="1"/>
          </p:cNvPicPr>
          <p:nvPr/>
        </p:nvPicPr>
        <p:blipFill>
          <a:blip r:embed="rId2"/>
          <a:stretch>
            <a:fillRect/>
          </a:stretch>
        </p:blipFill>
        <p:spPr>
          <a:xfrm>
            <a:off x="0" y="1292106"/>
            <a:ext cx="853535" cy="665255"/>
          </a:xfrm>
          <a:prstGeom prst="rect">
            <a:avLst/>
          </a:prstGeom>
        </p:spPr>
      </p:pic>
      <p:pic>
        <p:nvPicPr>
          <p:cNvPr id="11" name="Picture 10">
            <a:extLst>
              <a:ext uri="{FF2B5EF4-FFF2-40B4-BE49-F238E27FC236}">
                <a16:creationId xmlns:a16="http://schemas.microsoft.com/office/drawing/2014/main" id="{5E2BEF71-338C-434A-9BD9-BD58F05346D5}"/>
              </a:ext>
            </a:extLst>
          </p:cNvPr>
          <p:cNvPicPr>
            <a:picLocks noChangeAspect="1"/>
          </p:cNvPicPr>
          <p:nvPr/>
        </p:nvPicPr>
        <p:blipFill>
          <a:blip r:embed="rId3"/>
          <a:stretch>
            <a:fillRect/>
          </a:stretch>
        </p:blipFill>
        <p:spPr>
          <a:xfrm>
            <a:off x="5980868" y="1247265"/>
            <a:ext cx="5460436" cy="876746"/>
          </a:xfrm>
          <a:prstGeom prst="rect">
            <a:avLst/>
          </a:prstGeom>
        </p:spPr>
      </p:pic>
      <p:pic>
        <p:nvPicPr>
          <p:cNvPr id="13" name="Picture 12">
            <a:extLst>
              <a:ext uri="{FF2B5EF4-FFF2-40B4-BE49-F238E27FC236}">
                <a16:creationId xmlns:a16="http://schemas.microsoft.com/office/drawing/2014/main" id="{DE79171C-A51A-4C86-ABF9-C4D867B8D76E}"/>
              </a:ext>
            </a:extLst>
          </p:cNvPr>
          <p:cNvPicPr>
            <a:picLocks noChangeAspect="1"/>
          </p:cNvPicPr>
          <p:nvPr/>
        </p:nvPicPr>
        <p:blipFill>
          <a:blip r:embed="rId4"/>
          <a:stretch>
            <a:fillRect/>
          </a:stretch>
        </p:blipFill>
        <p:spPr>
          <a:xfrm>
            <a:off x="5496613" y="2124011"/>
            <a:ext cx="6096000" cy="3048000"/>
          </a:xfrm>
          <a:prstGeom prst="rect">
            <a:avLst/>
          </a:prstGeom>
        </p:spPr>
      </p:pic>
      <p:pic>
        <p:nvPicPr>
          <p:cNvPr id="15" name="Picture 14">
            <a:extLst>
              <a:ext uri="{FF2B5EF4-FFF2-40B4-BE49-F238E27FC236}">
                <a16:creationId xmlns:a16="http://schemas.microsoft.com/office/drawing/2014/main" id="{76D2BA5A-87A3-4B29-BA76-92176650EC16}"/>
              </a:ext>
            </a:extLst>
          </p:cNvPr>
          <p:cNvPicPr>
            <a:picLocks noChangeAspect="1"/>
          </p:cNvPicPr>
          <p:nvPr/>
        </p:nvPicPr>
        <p:blipFill>
          <a:blip r:embed="rId5"/>
          <a:stretch>
            <a:fillRect/>
          </a:stretch>
        </p:blipFill>
        <p:spPr>
          <a:xfrm>
            <a:off x="220075" y="1957361"/>
            <a:ext cx="5056463" cy="4765120"/>
          </a:xfrm>
          <a:prstGeom prst="rect">
            <a:avLst/>
          </a:prstGeom>
        </p:spPr>
      </p:pic>
      <p:pic>
        <p:nvPicPr>
          <p:cNvPr id="17" name="Picture 16">
            <a:extLst>
              <a:ext uri="{FF2B5EF4-FFF2-40B4-BE49-F238E27FC236}">
                <a16:creationId xmlns:a16="http://schemas.microsoft.com/office/drawing/2014/main" id="{02164859-DFCB-48BD-85B9-2FB622BEAC19}"/>
              </a:ext>
            </a:extLst>
          </p:cNvPr>
          <p:cNvPicPr>
            <a:picLocks noChangeAspect="1"/>
          </p:cNvPicPr>
          <p:nvPr/>
        </p:nvPicPr>
        <p:blipFill>
          <a:blip r:embed="rId6"/>
          <a:stretch>
            <a:fillRect/>
          </a:stretch>
        </p:blipFill>
        <p:spPr>
          <a:xfrm>
            <a:off x="5015225" y="5029710"/>
            <a:ext cx="6797023" cy="1807864"/>
          </a:xfrm>
          <a:prstGeom prst="rect">
            <a:avLst/>
          </a:prstGeom>
        </p:spPr>
      </p:pic>
    </p:spTree>
    <p:extLst>
      <p:ext uri="{BB962C8B-B14F-4D97-AF65-F5344CB8AC3E}">
        <p14:creationId xmlns:p14="http://schemas.microsoft.com/office/powerpoint/2010/main" val="2473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569535" y="1186058"/>
            <a:ext cx="6096000" cy="983283"/>
          </a:xfrm>
          <a:prstGeom prst="rect">
            <a:avLst/>
          </a:prstGeom>
        </p:spPr>
        <p:txBody>
          <a:bodyPr>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1"/>
          <p:cNvPicPr/>
          <p:nvPr/>
        </p:nvPicPr>
        <p:blipFill>
          <a:blip r:embed="rId2"/>
          <a:stretch>
            <a:fillRect/>
          </a:stretch>
        </p:blipFill>
        <p:spPr>
          <a:xfrm>
            <a:off x="6032034" y="1677699"/>
            <a:ext cx="5975686" cy="4915956"/>
          </a:xfrm>
          <a:prstGeom prst="rect">
            <a:avLst/>
          </a:prstGeom>
        </p:spPr>
      </p:pic>
      <p:sp>
        <p:nvSpPr>
          <p:cNvPr id="5" name="Rectangle 4"/>
          <p:cNvSpPr/>
          <p:nvPr/>
        </p:nvSpPr>
        <p:spPr>
          <a:xfrm>
            <a:off x="284018" y="2130891"/>
            <a:ext cx="5576455" cy="1384995"/>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ea typeface="Calibri" panose="020F0502020204030204" pitchFamily="34" charset="0"/>
              </a:rPr>
              <a:t>Đọc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thông</a:t>
            </a:r>
            <a:r>
              <a:rPr lang="en-US" sz="2800" dirty="0">
                <a:solidFill>
                  <a:srgbClr val="FF0000"/>
                </a:solidFill>
                <a:latin typeface="Times New Roman" panose="02020603050405020304" pitchFamily="18" charset="0"/>
                <a:ea typeface="Calibri" panose="020F0502020204030204" pitchFamily="34" charset="0"/>
              </a:rPr>
              <a:t> tin </a:t>
            </a:r>
            <a:r>
              <a:rPr lang="en-US" sz="2800" dirty="0" err="1">
                <a:solidFill>
                  <a:srgbClr val="FF0000"/>
                </a:solidFill>
                <a:latin typeface="Times New Roman" panose="02020603050405020304" pitchFamily="18" charset="0"/>
                <a:ea typeface="Calibri" panose="020F0502020204030204" pitchFamily="34" charset="0"/>
              </a:rPr>
              <a:t>SGK</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trang</a:t>
            </a:r>
            <a:r>
              <a:rPr lang="en-US" sz="2800" dirty="0">
                <a:solidFill>
                  <a:srgbClr val="FF0000"/>
                </a:solidFill>
                <a:latin typeface="Times New Roman" panose="02020603050405020304" pitchFamily="18" charset="0"/>
                <a:ea typeface="Calibri" panose="020F0502020204030204" pitchFamily="34" charset="0"/>
              </a:rPr>
              <a:t> 154 </a:t>
            </a:r>
            <a:r>
              <a:rPr lang="en-US" sz="2800" dirty="0" err="1">
                <a:solidFill>
                  <a:srgbClr val="FF0000"/>
                </a:solidFill>
                <a:latin typeface="Times New Roman" panose="02020603050405020304" pitchFamily="18" charset="0"/>
                <a:ea typeface="Calibri" panose="020F0502020204030204" pitchFamily="34" charset="0"/>
              </a:rPr>
              <a:t>kết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hợp</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quan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sát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37.3, </a:t>
            </a:r>
            <a:r>
              <a:rPr lang="en-US" sz="2800" dirty="0" err="1">
                <a:solidFill>
                  <a:srgbClr val="FF0000"/>
                </a:solidFill>
                <a:latin typeface="Times New Roman" panose="02020603050405020304" pitchFamily="18" charset="0"/>
                <a:ea typeface="Calibri" panose="020F0502020204030204" pitchFamily="34" charset="0"/>
              </a:rPr>
              <a:t>kể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mắt</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9" name="Rectangle 8"/>
          <p:cNvSpPr/>
          <p:nvPr/>
        </p:nvSpPr>
        <p:spPr>
          <a:xfrm>
            <a:off x="184280" y="2191639"/>
            <a:ext cx="5975686" cy="4272323"/>
          </a:xfrm>
          <a:prstGeom prst="rect">
            <a:avLst/>
          </a:prstGeom>
        </p:spPr>
        <p:txBody>
          <a:bodyPr wrap="square">
            <a:spAutoFit/>
          </a:bodyPr>
          <a:lstStyle/>
          <a:p>
            <a:pPr algn="just">
              <a:lnSpc>
                <a:spcPct val="107000"/>
              </a:lnSpc>
              <a:spcAft>
                <a:spcPts val="0"/>
              </a:spcAft>
            </a:pP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lông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hốc</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võng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B4ACDC-7627-482D-B4E5-B187BA902EB1}"/>
              </a:ext>
            </a:extLst>
          </p:cNvPr>
          <p:cNvSpPr txBox="1"/>
          <p:nvPr/>
        </p:nvSpPr>
        <p:spPr>
          <a:xfrm>
            <a:off x="414947" y="663321"/>
            <a:ext cx="3913045" cy="590803"/>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000" b="1" dirty="0">
                <a:solidFill>
                  <a:srgbClr val="FDFBF6"/>
                </a:solidFill>
                <a:latin typeface="Times New Roman" panose="02020603050405020304" pitchFamily="18" charset="0"/>
                <a:ea typeface="Times New Roman" panose="02020603050405020304" pitchFamily="18" charset="0"/>
              </a:rPr>
              <a:t>II. </a:t>
            </a:r>
            <a:r>
              <a:rPr lang="en-US" sz="3000" b="1" dirty="0" err="1">
                <a:solidFill>
                  <a:srgbClr val="FDFBF6"/>
                </a:solidFill>
                <a:latin typeface="Times New Roman" panose="02020603050405020304" pitchFamily="18" charset="0"/>
                <a:ea typeface="Times New Roman" panose="02020603050405020304" pitchFamily="18" charset="0"/>
              </a:rPr>
              <a:t>Các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giác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quan</a:t>
            </a:r>
            <a:endParaRPr lang="en-US" sz="3000" dirty="0">
              <a:solidFill>
                <a:srgbClr val="FDFBF6"/>
              </a:solidFill>
              <a:latin typeface="Sabon Next LT"/>
            </a:endParaRPr>
          </a:p>
        </p:txBody>
      </p:sp>
    </p:spTree>
    <p:extLst>
      <p:ext uri="{BB962C8B-B14F-4D97-AF65-F5344CB8AC3E}">
        <p14:creationId xmlns:p14="http://schemas.microsoft.com/office/powerpoint/2010/main" val="41421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p:nvPr/>
        </p:nvPicPr>
        <p:blipFill>
          <a:blip r:embed="rId2"/>
          <a:stretch>
            <a:fillRect/>
          </a:stretch>
        </p:blipFill>
        <p:spPr>
          <a:xfrm>
            <a:off x="6593304" y="850232"/>
            <a:ext cx="5598695" cy="5550567"/>
          </a:xfrm>
          <a:prstGeom prst="rect">
            <a:avLst/>
          </a:prstGeom>
        </p:spPr>
      </p:pic>
      <p:sp>
        <p:nvSpPr>
          <p:cNvPr id="5" name="Rectangle 4"/>
          <p:cNvSpPr/>
          <p:nvPr/>
        </p:nvSpPr>
        <p:spPr>
          <a:xfrm>
            <a:off x="257553" y="2177765"/>
            <a:ext cx="6470073" cy="1637628"/>
          </a:xfrm>
          <a:prstGeom prst="rect">
            <a:avLst/>
          </a:prstGeom>
        </p:spPr>
        <p:txBody>
          <a:bodyPr wrap="square">
            <a:spAutoFit/>
          </a:bodyPr>
          <a:lstStyle/>
          <a:p>
            <a:pPr algn="just">
              <a:lnSpc>
                <a:spcPct val="107000"/>
              </a:lnSpc>
              <a:spcAft>
                <a:spcPts val="0"/>
              </a:spcAft>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37.4.</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57553" y="2169341"/>
            <a:ext cx="6739832" cy="4524315"/>
          </a:xfrm>
          <a:prstGeom prst="rect">
            <a:avLst/>
          </a:prstGeom>
        </p:spPr>
        <p:txBody>
          <a:bodyPr wrap="square">
            <a:spAutoFit/>
          </a:bodyPr>
          <a:lstStyle/>
          <a:p>
            <a:pPr indent="465138" algn="just"/>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xạ</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hưng</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não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2060"/>
              </a:solidFill>
            </a:endParaRPr>
          </a:p>
        </p:txBody>
      </p:sp>
      <p:sp>
        <p:nvSpPr>
          <p:cNvPr id="7" name="Rectangle 6">
            <a:extLst>
              <a:ext uri="{FF2B5EF4-FFF2-40B4-BE49-F238E27FC236}">
                <a16:creationId xmlns:a16="http://schemas.microsoft.com/office/drawing/2014/main" id="{249A1E87-4D5E-4C24-A63E-C570C572B4B6}"/>
              </a:ext>
            </a:extLst>
          </p:cNvPr>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8" name="Rectangle 7">
            <a:extLst>
              <a:ext uri="{FF2B5EF4-FFF2-40B4-BE49-F238E27FC236}">
                <a16:creationId xmlns:a16="http://schemas.microsoft.com/office/drawing/2014/main" id="{167F3160-3D05-4CA8-83FF-37ECC76B9069}"/>
              </a:ext>
            </a:extLst>
          </p:cNvPr>
          <p:cNvSpPr/>
          <p:nvPr/>
        </p:nvSpPr>
        <p:spPr>
          <a:xfrm>
            <a:off x="569535" y="1186058"/>
            <a:ext cx="6096000" cy="983283"/>
          </a:xfrm>
          <a:prstGeom prst="rect">
            <a:avLst/>
          </a:prstGeom>
        </p:spPr>
        <p:txBody>
          <a:bodyPr>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b)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5EFE945-8292-42AC-9BB5-3E7893C5D54B}"/>
              </a:ext>
            </a:extLst>
          </p:cNvPr>
          <p:cNvSpPr txBox="1"/>
          <p:nvPr/>
        </p:nvSpPr>
        <p:spPr>
          <a:xfrm>
            <a:off x="414947" y="663321"/>
            <a:ext cx="3913045" cy="590803"/>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000" b="1" dirty="0">
                <a:solidFill>
                  <a:srgbClr val="FDFBF6"/>
                </a:solidFill>
                <a:latin typeface="Times New Roman" panose="02020603050405020304" pitchFamily="18" charset="0"/>
                <a:ea typeface="Times New Roman" panose="02020603050405020304" pitchFamily="18" charset="0"/>
              </a:rPr>
              <a:t>II. </a:t>
            </a:r>
            <a:r>
              <a:rPr lang="en-US" sz="3000" b="1" dirty="0" err="1">
                <a:solidFill>
                  <a:srgbClr val="FDFBF6"/>
                </a:solidFill>
                <a:latin typeface="Times New Roman" panose="02020603050405020304" pitchFamily="18" charset="0"/>
                <a:ea typeface="Times New Roman" panose="02020603050405020304" pitchFamily="18" charset="0"/>
              </a:rPr>
              <a:t>Các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giác</a:t>
            </a:r>
            <a:r>
              <a:rPr lang="en-US" sz="3000" b="1" dirty="0">
                <a:solidFill>
                  <a:srgbClr val="FDFBF6"/>
                </a:solidFill>
                <a:latin typeface="Times New Roman" panose="02020603050405020304" pitchFamily="18" charset="0"/>
                <a:ea typeface="Times New Roman" panose="02020603050405020304" pitchFamily="18" charset="0"/>
              </a:rPr>
              <a:t> </a:t>
            </a:r>
            <a:r>
              <a:rPr lang="en-US" sz="3000" b="1" dirty="0" err="1">
                <a:solidFill>
                  <a:srgbClr val="FDFBF6"/>
                </a:solidFill>
                <a:latin typeface="Times New Roman" panose="02020603050405020304" pitchFamily="18" charset="0"/>
                <a:ea typeface="Times New Roman" panose="02020603050405020304" pitchFamily="18" charset="0"/>
              </a:rPr>
              <a:t>quan</a:t>
            </a:r>
            <a:endParaRPr lang="en-US" sz="3000" dirty="0">
              <a:solidFill>
                <a:srgbClr val="FDFBF6"/>
              </a:solidFill>
              <a:latin typeface="Sabon Next LT"/>
            </a:endParaRPr>
          </a:p>
        </p:txBody>
      </p:sp>
    </p:spTree>
    <p:extLst>
      <p:ext uri="{BB962C8B-B14F-4D97-AF65-F5344CB8AC3E}">
        <p14:creationId xmlns:p14="http://schemas.microsoft.com/office/powerpoint/2010/main" val="23377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622765" y="1253081"/>
            <a:ext cx="6096000" cy="983283"/>
          </a:xfrm>
          <a:prstGeom prst="rect">
            <a:avLst/>
          </a:prstGeom>
        </p:spPr>
        <p:txBody>
          <a:bodyPr>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284018" y="2205502"/>
            <a:ext cx="11555380" cy="4272323"/>
          </a:xfrm>
          <a:prstGeom prst="rect">
            <a:avLst/>
          </a:prstGeom>
        </p:spPr>
        <p:txBody>
          <a:bodyPr wrap="square">
            <a:spAutoFit/>
          </a:bodyPr>
          <a:lstStyle/>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latin typeface="Times New Roman" panose="02020603050405020304" pitchFamily="18" charset="0"/>
                <a:ea typeface="Calibri" panose="020F0502020204030204" pitchFamily="34" charset="0"/>
                <a:cs typeface="Times New Roman" panose="02020603050405020304" pitchFamily="18" charset="0"/>
              </a:rPr>
              <a:t> tin.</a:t>
            </a:r>
          </a:p>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b="1" dirty="0">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mi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3200" dirty="0">
                <a:latin typeface="Times New Roman" panose="02020603050405020304" pitchFamily="18" charset="0"/>
                <a:ea typeface="Calibri" panose="020F0502020204030204" pitchFamily="34" charset="0"/>
                <a:cs typeface="Times New Roman" panose="02020603050405020304" pitchFamily="18" charset="0"/>
              </a:rPr>
              <a:t> mi,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hốc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võng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7704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err="1">
                <a:solidFill>
                  <a:srgbClr val="5B9BD5">
                    <a:lumMod val="20000"/>
                    <a:lumOff val="80000"/>
                  </a:srgbClr>
                </a:solidFill>
              </a:rPr>
              <a:t>Bệnh</a:t>
            </a:r>
            <a:r>
              <a:rPr lang="en-US" sz="3200" dirty="0">
                <a:solidFill>
                  <a:srgbClr val="5B9BD5">
                    <a:lumMod val="20000"/>
                    <a:lumOff val="80000"/>
                  </a:srgbClr>
                </a:solidFill>
              </a:rPr>
              <a:t> </a:t>
            </a:r>
            <a:r>
              <a:rPr lang="en-US" sz="3200" dirty="0" err="1">
                <a:solidFill>
                  <a:srgbClr val="5B9BD5">
                    <a:lumMod val="20000"/>
                    <a:lumOff val="80000"/>
                  </a:srgbClr>
                </a:solidFill>
              </a:rPr>
              <a:t>gây</a:t>
            </a:r>
            <a:r>
              <a:rPr lang="en-US" sz="3200" dirty="0">
                <a:solidFill>
                  <a:srgbClr val="5B9BD5">
                    <a:lumMod val="20000"/>
                    <a:lumOff val="80000"/>
                  </a:srgbClr>
                </a:solidFill>
              </a:rPr>
              <a:t> </a:t>
            </a:r>
            <a:r>
              <a:rPr lang="en-US" sz="3200" dirty="0" err="1">
                <a:solidFill>
                  <a:srgbClr val="5B9BD5">
                    <a:lumMod val="20000"/>
                    <a:lumOff val="80000"/>
                  </a:srgbClr>
                </a:solidFill>
              </a:rPr>
              <a:t>suy</a:t>
            </a:r>
            <a:r>
              <a:rPr lang="en-US" sz="3200" dirty="0">
                <a:solidFill>
                  <a:srgbClr val="5B9BD5">
                    <a:lumMod val="20000"/>
                    <a:lumOff val="80000"/>
                  </a:srgbClr>
                </a:solidFill>
              </a:rPr>
              <a:t> </a:t>
            </a:r>
            <a:r>
              <a:rPr lang="en-US" sz="3200" dirty="0" err="1">
                <a:solidFill>
                  <a:srgbClr val="5B9BD5">
                    <a:lumMod val="20000"/>
                    <a:lumOff val="80000"/>
                  </a:srgbClr>
                </a:solidFill>
              </a:rPr>
              <a:t>giảm</a:t>
            </a:r>
            <a:r>
              <a:rPr lang="en-US" sz="3200" dirty="0">
                <a:solidFill>
                  <a:srgbClr val="5B9BD5">
                    <a:lumMod val="20000"/>
                    <a:lumOff val="80000"/>
                  </a:srgbClr>
                </a:solidFill>
              </a:rPr>
              <a:t> </a:t>
            </a:r>
            <a:r>
              <a:rPr lang="en-US" sz="3200" dirty="0" err="1">
                <a:solidFill>
                  <a:srgbClr val="5B9BD5">
                    <a:lumMod val="20000"/>
                    <a:lumOff val="80000"/>
                  </a:srgbClr>
                </a:solidFill>
              </a:rPr>
              <a:t>chức</a:t>
            </a:r>
            <a:r>
              <a:rPr lang="en-US" sz="3200" dirty="0">
                <a:solidFill>
                  <a:srgbClr val="5B9BD5">
                    <a:lumMod val="20000"/>
                    <a:lumOff val="80000"/>
                  </a:srgbClr>
                </a:solidFill>
              </a:rPr>
              <a:t> </a:t>
            </a:r>
            <a:r>
              <a:rPr lang="en-US" sz="3200" dirty="0" err="1">
                <a:solidFill>
                  <a:srgbClr val="5B9BD5">
                    <a:lumMod val="20000"/>
                    <a:lumOff val="80000"/>
                  </a:srgbClr>
                </a:solidFill>
              </a:rPr>
              <a:t>năng</a:t>
            </a:r>
            <a:r>
              <a:rPr lang="en-US" sz="3200" dirty="0">
                <a:solidFill>
                  <a:srgbClr val="5B9BD5">
                    <a:lumMod val="20000"/>
                    <a:lumOff val="80000"/>
                  </a:srgbClr>
                </a:solidFill>
              </a:rPr>
              <a:t> </a:t>
            </a:r>
            <a:r>
              <a:rPr lang="en-US" sz="3200" dirty="0" err="1">
                <a:solidFill>
                  <a:srgbClr val="5B9BD5">
                    <a:lumMod val="20000"/>
                    <a:lumOff val="80000"/>
                  </a:srgbClr>
                </a:solidFill>
              </a:rPr>
              <a:t>vận</a:t>
            </a:r>
            <a:r>
              <a:rPr lang="en-US" sz="3200" dirty="0">
                <a:solidFill>
                  <a:srgbClr val="5B9BD5">
                    <a:lumMod val="20000"/>
                    <a:lumOff val="80000"/>
                  </a:srgbClr>
                </a:solidFill>
              </a:rPr>
              <a:t> </a:t>
            </a:r>
            <a:r>
              <a:rPr lang="en-US" sz="3200" dirty="0" err="1">
                <a:solidFill>
                  <a:srgbClr val="5B9BD5">
                    <a:lumMod val="20000"/>
                    <a:lumOff val="80000"/>
                  </a:srgbClr>
                </a:solidFill>
              </a:rPr>
              <a:t>động</a:t>
            </a:r>
            <a:r>
              <a:rPr lang="en-US" sz="3200" dirty="0">
                <a:solidFill>
                  <a:srgbClr val="5B9BD5">
                    <a:lumMod val="20000"/>
                    <a:lumOff val="80000"/>
                  </a:srgbClr>
                </a:solidFill>
              </a:rPr>
              <a:t>, run </a:t>
            </a:r>
            <a:r>
              <a:rPr lang="en-US" sz="3200" dirty="0" err="1">
                <a:solidFill>
                  <a:srgbClr val="5B9BD5">
                    <a:lumMod val="20000"/>
                    <a:lumOff val="80000"/>
                  </a:srgbClr>
                </a:solidFill>
              </a:rPr>
              <a:t>tay</a:t>
            </a:r>
            <a:r>
              <a:rPr lang="en-US" sz="3200" dirty="0">
                <a:solidFill>
                  <a:srgbClr val="5B9BD5">
                    <a:lumMod val="20000"/>
                    <a:lumOff val="80000"/>
                  </a:srgbClr>
                </a:solidFill>
              </a:rPr>
              <a:t>, </a:t>
            </a:r>
            <a:r>
              <a:rPr lang="en-US" sz="3200" dirty="0" err="1">
                <a:solidFill>
                  <a:srgbClr val="5B9BD5">
                    <a:lumMod val="20000"/>
                    <a:lumOff val="80000"/>
                  </a:srgbClr>
                </a:solidFill>
              </a:rPr>
              <a:t>mất</a:t>
            </a:r>
            <a:r>
              <a:rPr lang="en-US" sz="3200" dirty="0">
                <a:solidFill>
                  <a:srgbClr val="5B9BD5">
                    <a:lumMod val="20000"/>
                    <a:lumOff val="80000"/>
                  </a:srgbClr>
                </a:solidFill>
              </a:rPr>
              <a:t> </a:t>
            </a:r>
            <a:r>
              <a:rPr lang="en-US" sz="3200" dirty="0" err="1">
                <a:solidFill>
                  <a:srgbClr val="5B9BD5">
                    <a:lumMod val="20000"/>
                    <a:lumOff val="80000"/>
                  </a:srgbClr>
                </a:solidFill>
              </a:rPr>
              <a:t>thăng</a:t>
            </a:r>
            <a:r>
              <a:rPr lang="en-US" sz="3200" dirty="0">
                <a:solidFill>
                  <a:srgbClr val="5B9BD5">
                    <a:lumMod val="20000"/>
                    <a:lumOff val="80000"/>
                  </a:srgbClr>
                </a:solidFill>
              </a:rPr>
              <a:t> </a:t>
            </a:r>
            <a:r>
              <a:rPr lang="en-US" sz="3200" dirty="0" err="1">
                <a:solidFill>
                  <a:srgbClr val="5B9BD5">
                    <a:lumMod val="20000"/>
                    <a:lumOff val="80000"/>
                  </a:srgbClr>
                </a:solidFill>
              </a:rPr>
              <a:t>bằng</a:t>
            </a:r>
            <a:r>
              <a:rPr lang="en-US" sz="3200" dirty="0">
                <a:solidFill>
                  <a:srgbClr val="5B9BD5">
                    <a:lumMod val="20000"/>
                    <a:lumOff val="80000"/>
                  </a:srgbClr>
                </a:solidFill>
              </a:rPr>
              <a:t>, </a:t>
            </a:r>
            <a:r>
              <a:rPr lang="en-US" sz="3200" dirty="0" err="1">
                <a:solidFill>
                  <a:srgbClr val="5B9BD5">
                    <a:lumMod val="20000"/>
                    <a:lumOff val="80000"/>
                  </a:srgbClr>
                </a:solidFill>
              </a:rPr>
              <a:t>khó</a:t>
            </a:r>
            <a:r>
              <a:rPr lang="en-US" sz="3200" dirty="0">
                <a:solidFill>
                  <a:srgbClr val="5B9BD5">
                    <a:lumMod val="20000"/>
                    <a:lumOff val="80000"/>
                  </a:srgbClr>
                </a:solidFill>
              </a:rPr>
              <a:t> </a:t>
            </a:r>
            <a:r>
              <a:rPr lang="en-US" sz="3200" dirty="0" err="1">
                <a:solidFill>
                  <a:srgbClr val="5B9BD5">
                    <a:lumMod val="20000"/>
                    <a:lumOff val="80000"/>
                  </a:srgbClr>
                </a:solidFill>
              </a:rPr>
              <a:t>khăn</a:t>
            </a:r>
            <a:r>
              <a:rPr lang="en-US" sz="3200" dirty="0">
                <a:solidFill>
                  <a:srgbClr val="5B9BD5">
                    <a:lumMod val="20000"/>
                    <a:lumOff val="80000"/>
                  </a:srgbClr>
                </a:solidFill>
              </a:rPr>
              <a:t> </a:t>
            </a:r>
            <a:r>
              <a:rPr lang="en-US" sz="3200" dirty="0" err="1">
                <a:solidFill>
                  <a:srgbClr val="5B9BD5">
                    <a:lumMod val="20000"/>
                    <a:lumOff val="80000"/>
                  </a:srgbClr>
                </a:solidFill>
              </a:rPr>
              <a:t>khi</a:t>
            </a:r>
            <a:r>
              <a:rPr lang="en-US" sz="3200" dirty="0">
                <a:solidFill>
                  <a:srgbClr val="5B9BD5">
                    <a:lumMod val="20000"/>
                    <a:lumOff val="80000"/>
                  </a:srgbClr>
                </a:solidFill>
              </a:rPr>
              <a:t> di </a:t>
            </a:r>
            <a:r>
              <a:rPr lang="en-US" sz="3200" dirty="0" err="1">
                <a:solidFill>
                  <a:srgbClr val="5B9BD5">
                    <a:lumMod val="20000"/>
                    <a:lumOff val="80000"/>
                  </a:srgbClr>
                </a:solidFill>
              </a:rPr>
              <a:t>chuyển</a:t>
            </a:r>
            <a:r>
              <a:rPr lang="en-US" sz="3200" dirty="0">
                <a:solidFill>
                  <a:srgbClr val="5B9BD5">
                    <a:lumMod val="20000"/>
                    <a:lumOff val="80000"/>
                  </a:srgbClr>
                </a:solidFill>
              </a:rPr>
              <a:t>, </a:t>
            </a:r>
            <a:r>
              <a:rPr lang="en-US" sz="3200" dirty="0" err="1">
                <a:solidFill>
                  <a:srgbClr val="5B9BD5">
                    <a:lumMod val="20000"/>
                    <a:lumOff val="80000"/>
                  </a:srgbClr>
                </a:solidFill>
              </a:rPr>
              <a:t>là</a:t>
            </a:r>
            <a:r>
              <a:rPr lang="en-US" sz="3200" dirty="0">
                <a:solidFill>
                  <a:srgbClr val="5B9BD5">
                    <a:lumMod val="20000"/>
                    <a:lumOff val="80000"/>
                  </a:srgbClr>
                </a:solidFill>
              </a:rPr>
              <a:t> </a:t>
            </a:r>
            <a:r>
              <a:rPr lang="en-US" sz="3200" dirty="0" err="1">
                <a:solidFill>
                  <a:srgbClr val="5B9BD5">
                    <a:lumMod val="20000"/>
                    <a:lumOff val="80000"/>
                  </a:srgbClr>
                </a:solidFill>
              </a:rPr>
              <a:t>bệnh</a:t>
            </a:r>
            <a:r>
              <a:rPr lang="en-US" sz="3200" dirty="0">
                <a:solidFill>
                  <a:srgbClr val="5B9BD5">
                    <a:lumMod val="20000"/>
                    <a:lumOff val="80000"/>
                  </a:srgbClr>
                </a:solidFill>
              </a:rPr>
              <a:t> </a:t>
            </a:r>
            <a:r>
              <a:rPr lang="en-US" sz="3200" dirty="0" err="1">
                <a:solidFill>
                  <a:srgbClr val="5B9BD5">
                    <a:lumMod val="20000"/>
                    <a:lumOff val="80000"/>
                  </a:srgbClr>
                </a:solidFill>
              </a:rPr>
              <a:t>gì</a:t>
            </a:r>
            <a:r>
              <a:rPr lang="en-US" sz="3200" dirty="0">
                <a:solidFill>
                  <a:srgbClr val="5B9BD5">
                    <a:lumMod val="20000"/>
                    <a:lumOff val="80000"/>
                  </a:srgbClr>
                </a:solidFill>
              </a:rPr>
              <a:t>?</a:t>
            </a: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A. Parkinson</a:t>
            </a: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B. Alzheimer</a:t>
            </a:r>
          </a:p>
        </p:txBody>
      </p:sp>
      <p:sp>
        <p:nvSpPr>
          <p:cNvPr id="15" name="Rounded Rectangle 14"/>
          <p:cNvSpPr/>
          <p:nvPr/>
        </p:nvSpPr>
        <p:spPr>
          <a:xfrm>
            <a:off x="3123834" y="607941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lumMod val="50000"/>
                  </a:prstClr>
                </a:solidFill>
                <a:latin typeface="Times New Roman" panose="02020603050405020304" pitchFamily="18" charset="0"/>
                <a:cs typeface="Times New Roman" panose="02020603050405020304" pitchFamily="18" charset="0"/>
              </a:rPr>
              <a:t>Đáp</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án</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xanh</a:t>
            </a:r>
            <a:r>
              <a:rPr lang="en-US" sz="3600" dirty="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a:solidFill>
                  <a:prstClr val="white">
                    <a:lumMod val="50000"/>
                  </a:prstClr>
                </a:solidFill>
                <a:latin typeface="Times New Roman" panose="02020603050405020304" pitchFamily="18" charset="0"/>
                <a:cs typeface="Times New Roman" panose="02020603050405020304" pitchFamily="18" charset="0"/>
              </a:rPr>
              <a:t>toàn</a:t>
            </a:r>
            <a:r>
              <a:rPr lang="en-US" sz="3600" dirty="0">
                <a:solidFill>
                  <a:prstClr val="white">
                    <a:lumMod val="50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73457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92D05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you win.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FF000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Game Over.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622765" y="1518941"/>
            <a:ext cx="6096000" cy="583750"/>
          </a:xfrm>
          <a:prstGeom prst="rect">
            <a:avLst/>
          </a:prstGeom>
        </p:spPr>
        <p:txBody>
          <a:bodyPr>
            <a:spAutoFit/>
          </a:bodyPr>
          <a:lstStyle/>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819064" y="2207450"/>
            <a:ext cx="10553871" cy="2691506"/>
          </a:xfrm>
          <a:prstGeom prst="rect">
            <a:avLst/>
          </a:prstGeom>
        </p:spPr>
        <p:txBody>
          <a:bodyPr wrap="square">
            <a:spAutoFit/>
          </a:bodyPr>
          <a:lstStyle/>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3200" dirty="0">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96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1110689"/>
          </a:xfrm>
          <a:prstGeom prst="rect">
            <a:avLst/>
          </a:prstGeom>
        </p:spPr>
        <p:txBody>
          <a:bodyPr>
            <a:spAutoFit/>
          </a:bodyPr>
          <a:lstStyle/>
          <a:p>
            <a:pPr marL="457200" indent="-457200">
              <a:lnSpc>
                <a:spcPct val="107000"/>
              </a:lnSpc>
              <a:spcAft>
                <a:spcPts val="0"/>
              </a:spcAf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7" name="Table 6">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1583450922"/>
              </p:ext>
            </p:extLst>
          </p:nvPr>
        </p:nvGraphicFramePr>
        <p:xfrm>
          <a:off x="843119" y="2839450"/>
          <a:ext cx="10379063" cy="3357901"/>
        </p:xfrm>
        <a:graphic>
          <a:graphicData uri="http://schemas.openxmlformats.org/drawingml/2006/table">
            <a:tbl>
              <a:tblPr firstRow="1" firstCol="1" bandRow="1"/>
              <a:tblGrid>
                <a:gridCol w="863814">
                  <a:extLst>
                    <a:ext uri="{9D8B030D-6E8A-4147-A177-3AD203B41FA5}">
                      <a16:colId xmlns:a16="http://schemas.microsoft.com/office/drawing/2014/main" val="3289609909"/>
                    </a:ext>
                  </a:extLst>
                </a:gridCol>
                <a:gridCol w="2790785">
                  <a:extLst>
                    <a:ext uri="{9D8B030D-6E8A-4147-A177-3AD203B41FA5}">
                      <a16:colId xmlns:a16="http://schemas.microsoft.com/office/drawing/2014/main" val="1733827286"/>
                    </a:ext>
                  </a:extLst>
                </a:gridCol>
                <a:gridCol w="6724464">
                  <a:extLst>
                    <a:ext uri="{9D8B030D-6E8A-4147-A177-3AD203B41FA5}">
                      <a16:colId xmlns:a16="http://schemas.microsoft.com/office/drawing/2014/main" val="507054931"/>
                    </a:ext>
                  </a:extLst>
                </a:gridCol>
              </a:tblGrid>
              <a:tr h="13021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Bệnh</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Tật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28702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Thị</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giác</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Triệu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3200" dirty="0">
                        <a:effectLst/>
                        <a:latin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95346527"/>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a:solidFill>
                  <a:srgbClr val="FDFBF6"/>
                </a:solidFill>
                <a:latin typeface="Times New Roman" panose="02020603050405020304" pitchFamily="18" charset="0"/>
                <a:ea typeface="Times New Roman" panose="02020603050405020304" pitchFamily="18" charset="0"/>
              </a:rPr>
              <a:t>HOẠT</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ĐỘNG</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16112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1194906"/>
            <a:ext cx="6096000" cy="1110689"/>
          </a:xfrm>
          <a:prstGeom prst="rect">
            <a:avLst/>
          </a:prstGeom>
        </p:spPr>
        <p:txBody>
          <a:bodyPr>
            <a:spAutoFit/>
          </a:bodyPr>
          <a:lstStyle/>
          <a:p>
            <a:pPr marL="457200" indent="-457200">
              <a:lnSpc>
                <a:spcPct val="107000"/>
              </a:lnSpc>
              <a:spcAft>
                <a:spcPts val="0"/>
              </a:spcAf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9" name="Table 8">
            <a:extLst>
              <a:ext uri="{FF2B5EF4-FFF2-40B4-BE49-F238E27FC236}">
                <a16:creationId xmlns:a16="http://schemas.microsoft.com/office/drawing/2014/main" id="{FFF46E38-5CD3-4FD9-AC35-F5915D1E9B25}"/>
              </a:ext>
            </a:extLst>
          </p:cNvPr>
          <p:cNvGraphicFramePr>
            <a:graphicFrameLocks noGrp="1"/>
          </p:cNvGraphicFramePr>
          <p:nvPr>
            <p:extLst>
              <p:ext uri="{D42A27DB-BD31-4B8C-83A1-F6EECF244321}">
                <p14:modId xmlns:p14="http://schemas.microsoft.com/office/powerpoint/2010/main" val="569164415"/>
              </p:ext>
            </p:extLst>
          </p:nvPr>
        </p:nvGraphicFramePr>
        <p:xfrm>
          <a:off x="253636" y="2348674"/>
          <a:ext cx="11587397" cy="4465326"/>
        </p:xfrm>
        <a:graphic>
          <a:graphicData uri="http://schemas.openxmlformats.org/drawingml/2006/table">
            <a:tbl>
              <a:tblPr firstRow="1" firstCol="1" bandRow="1">
                <a:tableStyleId>{5940675A-B579-460E-94D1-54222C63F5DA}</a:tableStyleId>
              </a:tblPr>
              <a:tblGrid>
                <a:gridCol w="1083933">
                  <a:extLst>
                    <a:ext uri="{9D8B030D-6E8A-4147-A177-3AD203B41FA5}">
                      <a16:colId xmlns:a16="http://schemas.microsoft.com/office/drawing/2014/main" val="3289609909"/>
                    </a:ext>
                  </a:extLst>
                </a:gridCol>
                <a:gridCol w="10503464">
                  <a:extLst>
                    <a:ext uri="{9D8B030D-6E8A-4147-A177-3AD203B41FA5}">
                      <a16:colId xmlns:a16="http://schemas.microsoft.com/office/drawing/2014/main" val="1733827286"/>
                    </a:ext>
                  </a:extLst>
                </a:gridCol>
              </a:tblGrid>
              <a:tr h="477986">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3000" dirty="0" err="1">
                          <a:effectLst/>
                          <a:latin typeface="Times New Roman" panose="02020603050405020304" pitchFamily="18" charset="0"/>
                          <a:cs typeface="Times New Roman" panose="02020603050405020304" pitchFamily="18" charset="0"/>
                        </a:rPr>
                        <a:t>Bệnh</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3987340">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Thị</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giác</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tc>
                <a:extLst>
                  <a:ext uri="{0D108BD9-81ED-4DB2-BD59-A6C34878D82A}">
                    <a16:rowId xmlns:a16="http://schemas.microsoft.com/office/drawing/2014/main" val="4195346527"/>
                  </a:ext>
                </a:extLst>
              </a:tr>
            </a:tbl>
          </a:graphicData>
        </a:graphic>
      </p:graphicFrame>
      <p:sp>
        <p:nvSpPr>
          <p:cNvPr id="10" name="Rectangle 9">
            <a:extLst>
              <a:ext uri="{FF2B5EF4-FFF2-40B4-BE49-F238E27FC236}">
                <a16:creationId xmlns:a16="http://schemas.microsoft.com/office/drawing/2014/main" id="{91E91822-077D-45E0-B63A-BBE3477EED1E}"/>
              </a:ext>
            </a:extLst>
          </p:cNvPr>
          <p:cNvSpPr/>
          <p:nvPr/>
        </p:nvSpPr>
        <p:spPr>
          <a:xfrm>
            <a:off x="1563144" y="2871726"/>
            <a:ext cx="6096000" cy="583750"/>
          </a:xfrm>
          <a:prstGeom prst="rect">
            <a:avLst/>
          </a:prstGeom>
        </p:spPr>
        <p:txBody>
          <a:bodyPr>
            <a:spAutoFit/>
          </a:bodyPr>
          <a:lstStyle/>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đau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đỏ</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0E8902C-B009-416F-ACFA-E2856745414F}"/>
              </a:ext>
            </a:extLst>
          </p:cNvPr>
          <p:cNvSpPr/>
          <p:nvPr/>
        </p:nvSpPr>
        <p:spPr>
          <a:xfrm>
            <a:off x="1563144" y="3356891"/>
            <a:ext cx="10439200" cy="583750"/>
          </a:xfrm>
          <a:prstGeom prst="rect">
            <a:avLst/>
          </a:prstGeom>
        </p:spPr>
        <p:txBody>
          <a:bodyPr wrap="square">
            <a:spAutoFit/>
          </a:bodyPr>
          <a:lstStyle/>
          <a:p>
            <a:pPr>
              <a:lnSpc>
                <a:spcPct val="107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virus Adeno, vi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Staphylococcus,….</a:t>
            </a:r>
          </a:p>
        </p:txBody>
      </p:sp>
      <p:sp>
        <p:nvSpPr>
          <p:cNvPr id="12" name="Rectangle 11">
            <a:extLst>
              <a:ext uri="{FF2B5EF4-FFF2-40B4-BE49-F238E27FC236}">
                <a16:creationId xmlns:a16="http://schemas.microsoft.com/office/drawing/2014/main" id="{CDE35929-5121-4498-B6CF-A4EB73258708}"/>
              </a:ext>
            </a:extLst>
          </p:cNvPr>
          <p:cNvSpPr/>
          <p:nvPr/>
        </p:nvSpPr>
        <p:spPr>
          <a:xfrm>
            <a:off x="1563144" y="3848199"/>
            <a:ext cx="10439200" cy="1110689"/>
          </a:xfrm>
          <a:prstGeom prst="rect">
            <a:avLst/>
          </a:prstGeom>
        </p:spPr>
        <p:txBody>
          <a:bodyPr wrap="square">
            <a:spAutoFit/>
          </a:bodyPr>
          <a:lstStyle/>
          <a:p>
            <a:pPr>
              <a:lnSpc>
                <a:spcPct val="107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chảy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ghèn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a:extLst>
              <a:ext uri="{FF2B5EF4-FFF2-40B4-BE49-F238E27FC236}">
                <a16:creationId xmlns:a16="http://schemas.microsoft.com/office/drawing/2014/main" id="{3459CBDE-8AA9-44BD-8965-02474A796CF2}"/>
              </a:ext>
            </a:extLst>
          </p:cNvPr>
          <p:cNvSpPr/>
          <p:nvPr/>
        </p:nvSpPr>
        <p:spPr>
          <a:xfrm>
            <a:off x="1499164" y="4796119"/>
            <a:ext cx="10118214" cy="2034916"/>
          </a:xfrm>
          <a:prstGeom prst="rect">
            <a:avLst/>
          </a:prstGeom>
        </p:spPr>
        <p:txBody>
          <a:bodyPr wrap="square">
            <a:spAutoFit/>
          </a:bodyPr>
          <a:lstStyle/>
          <a:p>
            <a:pPr algn="just">
              <a:lnSpc>
                <a:spcPct val="107000"/>
              </a:lnSpc>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rửa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xuyên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đeo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dụi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6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1194906"/>
            <a:ext cx="6096000" cy="1110689"/>
          </a:xfrm>
          <a:prstGeom prst="rect">
            <a:avLst/>
          </a:prstGeom>
        </p:spPr>
        <p:txBody>
          <a:bodyPr>
            <a:spAutoFit/>
          </a:bodyPr>
          <a:lstStyle/>
          <a:p>
            <a:pPr marL="457200" indent="-457200">
              <a:lnSpc>
                <a:spcPct val="107000"/>
              </a:lnSpc>
              <a:spcAft>
                <a:spcPts val="0"/>
              </a:spcAf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9" name="Table 8">
            <a:extLst>
              <a:ext uri="{FF2B5EF4-FFF2-40B4-BE49-F238E27FC236}">
                <a16:creationId xmlns:a16="http://schemas.microsoft.com/office/drawing/2014/main" id="{FFF46E38-5CD3-4FD9-AC35-F5915D1E9B25}"/>
              </a:ext>
            </a:extLst>
          </p:cNvPr>
          <p:cNvGraphicFramePr>
            <a:graphicFrameLocks noGrp="1"/>
          </p:cNvGraphicFramePr>
          <p:nvPr>
            <p:extLst>
              <p:ext uri="{D42A27DB-BD31-4B8C-83A1-F6EECF244321}">
                <p14:modId xmlns:p14="http://schemas.microsoft.com/office/powerpoint/2010/main" val="4229783067"/>
              </p:ext>
            </p:extLst>
          </p:nvPr>
        </p:nvGraphicFramePr>
        <p:xfrm>
          <a:off x="253636" y="2348674"/>
          <a:ext cx="11587397" cy="4465326"/>
        </p:xfrm>
        <a:graphic>
          <a:graphicData uri="http://schemas.openxmlformats.org/drawingml/2006/table">
            <a:tbl>
              <a:tblPr firstRow="1" firstCol="1" bandRow="1">
                <a:tableStyleId>{5940675A-B579-460E-94D1-54222C63F5DA}</a:tableStyleId>
              </a:tblPr>
              <a:tblGrid>
                <a:gridCol w="1083933">
                  <a:extLst>
                    <a:ext uri="{9D8B030D-6E8A-4147-A177-3AD203B41FA5}">
                      <a16:colId xmlns:a16="http://schemas.microsoft.com/office/drawing/2014/main" val="3289609909"/>
                    </a:ext>
                  </a:extLst>
                </a:gridCol>
                <a:gridCol w="10503464">
                  <a:extLst>
                    <a:ext uri="{9D8B030D-6E8A-4147-A177-3AD203B41FA5}">
                      <a16:colId xmlns:a16="http://schemas.microsoft.com/office/drawing/2014/main" val="1733827286"/>
                    </a:ext>
                  </a:extLst>
                </a:gridCol>
              </a:tblGrid>
              <a:tr h="477986">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3000" dirty="0" err="1">
                          <a:effectLst/>
                          <a:latin typeface="Times New Roman" panose="02020603050405020304" pitchFamily="18" charset="0"/>
                          <a:cs typeface="Times New Roman" panose="02020603050405020304" pitchFamily="18" charset="0"/>
                        </a:rPr>
                        <a:t>Tật</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3987340">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Thị</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giác</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tc>
                <a:extLst>
                  <a:ext uri="{0D108BD9-81ED-4DB2-BD59-A6C34878D82A}">
                    <a16:rowId xmlns:a16="http://schemas.microsoft.com/office/drawing/2014/main" val="4195346527"/>
                  </a:ext>
                </a:extLst>
              </a:tr>
            </a:tbl>
          </a:graphicData>
        </a:graphic>
      </p:graphicFrame>
      <p:sp>
        <p:nvSpPr>
          <p:cNvPr id="10" name="Rectangle 9">
            <a:extLst>
              <a:ext uri="{FF2B5EF4-FFF2-40B4-BE49-F238E27FC236}">
                <a16:creationId xmlns:a16="http://schemas.microsoft.com/office/drawing/2014/main" id="{91E91822-077D-45E0-B63A-BBE3477EED1E}"/>
              </a:ext>
            </a:extLst>
          </p:cNvPr>
          <p:cNvSpPr/>
          <p:nvPr/>
        </p:nvSpPr>
        <p:spPr>
          <a:xfrm>
            <a:off x="1563144" y="2871726"/>
            <a:ext cx="6096000" cy="583750"/>
          </a:xfrm>
          <a:prstGeom prst="rect">
            <a:avLst/>
          </a:prstGeom>
        </p:spPr>
        <p:txBody>
          <a:bodyPr>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0E8902C-B009-416F-ACFA-E2856745414F}"/>
              </a:ext>
            </a:extLst>
          </p:cNvPr>
          <p:cNvSpPr/>
          <p:nvPr/>
        </p:nvSpPr>
        <p:spPr>
          <a:xfrm>
            <a:off x="1338671" y="3411536"/>
            <a:ext cx="10439200" cy="1431161"/>
          </a:xfrm>
          <a:prstGeom prst="rect">
            <a:avLst/>
          </a:prstGeom>
        </p:spPr>
        <p:txBody>
          <a:bodyPr wrap="square">
            <a:spAutoFit/>
          </a:bodyPr>
          <a:lstStyle/>
          <a:p>
            <a:pPr algn="just">
              <a:lnSpc>
                <a:spcPct val="100000"/>
              </a:lnSpc>
              <a:spcAft>
                <a:spcPts val="0"/>
              </a:spcAft>
            </a:pP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900" dirty="0">
                <a:latin typeface="Times New Roman" panose="02020603050405020304" pitchFamily="18" charset="0"/>
                <a:ea typeface="Calibri" panose="020F0502020204030204" pitchFamily="34" charset="0"/>
                <a:cs typeface="Times New Roman" panose="02020603050405020304" pitchFamily="18" charset="0"/>
              </a:rPr>
              <a:t>: do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bẩm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phồng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hồi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2" name="Rectangle 11">
            <a:extLst>
              <a:ext uri="{FF2B5EF4-FFF2-40B4-BE49-F238E27FC236}">
                <a16:creationId xmlns:a16="http://schemas.microsoft.com/office/drawing/2014/main" id="{CDE35929-5121-4498-B6CF-A4EB73258708}"/>
              </a:ext>
            </a:extLst>
          </p:cNvPr>
          <p:cNvSpPr/>
          <p:nvPr/>
        </p:nvSpPr>
        <p:spPr>
          <a:xfrm>
            <a:off x="1370252" y="4789314"/>
            <a:ext cx="10439200" cy="1015663"/>
          </a:xfrm>
          <a:prstGeom prst="rect">
            <a:avLst/>
          </a:prstGeom>
        </p:spPr>
        <p:txBody>
          <a:bodyPr wrap="square">
            <a:spAutoFit/>
          </a:bodyPr>
          <a:lstStyle/>
          <a:p>
            <a:pPr algn="just">
              <a:lnSpc>
                <a:spcPct val="100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xa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a:extLst>
              <a:ext uri="{FF2B5EF4-FFF2-40B4-BE49-F238E27FC236}">
                <a16:creationId xmlns:a16="http://schemas.microsoft.com/office/drawing/2014/main" id="{3459CBDE-8AA9-44BD-8965-02474A796CF2}"/>
              </a:ext>
            </a:extLst>
          </p:cNvPr>
          <p:cNvSpPr/>
          <p:nvPr/>
        </p:nvSpPr>
        <p:spPr>
          <a:xfrm>
            <a:off x="1338671" y="5745391"/>
            <a:ext cx="10118214" cy="1015663"/>
          </a:xfrm>
          <a:prstGeom prst="rect">
            <a:avLst/>
          </a:prstGeom>
        </p:spPr>
        <p:txBody>
          <a:bodyPr wrap="square">
            <a:spAutoFit/>
          </a:bodyPr>
          <a:lstStyle/>
          <a:p>
            <a:pPr>
              <a:lnSpc>
                <a:spcPct val="100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đeo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kì</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lùi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639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1194906"/>
            <a:ext cx="6096000" cy="1110689"/>
          </a:xfrm>
          <a:prstGeom prst="rect">
            <a:avLst/>
          </a:prstGeom>
        </p:spPr>
        <p:txBody>
          <a:bodyPr>
            <a:spAutoFit/>
          </a:bodyPr>
          <a:lstStyle/>
          <a:p>
            <a:pPr marL="457200" indent="-457200">
              <a:lnSpc>
                <a:spcPct val="107000"/>
              </a:lnSpc>
              <a:spcAft>
                <a:spcPts val="0"/>
              </a:spcAf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9" name="Table 8">
            <a:extLst>
              <a:ext uri="{FF2B5EF4-FFF2-40B4-BE49-F238E27FC236}">
                <a16:creationId xmlns:a16="http://schemas.microsoft.com/office/drawing/2014/main" id="{FFF46E38-5CD3-4FD9-AC35-F5915D1E9B25}"/>
              </a:ext>
            </a:extLst>
          </p:cNvPr>
          <p:cNvGraphicFramePr>
            <a:graphicFrameLocks noGrp="1"/>
          </p:cNvGraphicFramePr>
          <p:nvPr/>
        </p:nvGraphicFramePr>
        <p:xfrm>
          <a:off x="253636" y="2348674"/>
          <a:ext cx="11587397" cy="4465326"/>
        </p:xfrm>
        <a:graphic>
          <a:graphicData uri="http://schemas.openxmlformats.org/drawingml/2006/table">
            <a:tbl>
              <a:tblPr firstRow="1" firstCol="1" bandRow="1">
                <a:tableStyleId>{5940675A-B579-460E-94D1-54222C63F5DA}</a:tableStyleId>
              </a:tblPr>
              <a:tblGrid>
                <a:gridCol w="1083933">
                  <a:extLst>
                    <a:ext uri="{9D8B030D-6E8A-4147-A177-3AD203B41FA5}">
                      <a16:colId xmlns:a16="http://schemas.microsoft.com/office/drawing/2014/main" val="3289609909"/>
                    </a:ext>
                  </a:extLst>
                </a:gridCol>
                <a:gridCol w="10503464">
                  <a:extLst>
                    <a:ext uri="{9D8B030D-6E8A-4147-A177-3AD203B41FA5}">
                      <a16:colId xmlns:a16="http://schemas.microsoft.com/office/drawing/2014/main" val="1733827286"/>
                    </a:ext>
                  </a:extLst>
                </a:gridCol>
              </a:tblGrid>
              <a:tr h="477986">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3000" dirty="0" err="1">
                          <a:effectLst/>
                          <a:latin typeface="Times New Roman" panose="02020603050405020304" pitchFamily="18" charset="0"/>
                          <a:cs typeface="Times New Roman" panose="02020603050405020304" pitchFamily="18" charset="0"/>
                        </a:rPr>
                        <a:t>Tật</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3987340">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Thị</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giác</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tc>
                <a:extLst>
                  <a:ext uri="{0D108BD9-81ED-4DB2-BD59-A6C34878D82A}">
                    <a16:rowId xmlns:a16="http://schemas.microsoft.com/office/drawing/2014/main" val="4195346527"/>
                  </a:ext>
                </a:extLst>
              </a:tr>
            </a:tbl>
          </a:graphicData>
        </a:graphic>
      </p:graphicFrame>
      <p:sp>
        <p:nvSpPr>
          <p:cNvPr id="10" name="Rectangle 9">
            <a:extLst>
              <a:ext uri="{FF2B5EF4-FFF2-40B4-BE49-F238E27FC236}">
                <a16:creationId xmlns:a16="http://schemas.microsoft.com/office/drawing/2014/main" id="{91E91822-077D-45E0-B63A-BBE3477EED1E}"/>
              </a:ext>
            </a:extLst>
          </p:cNvPr>
          <p:cNvSpPr/>
          <p:nvPr/>
        </p:nvSpPr>
        <p:spPr>
          <a:xfrm>
            <a:off x="1563144" y="2871726"/>
            <a:ext cx="6096000" cy="583750"/>
          </a:xfrm>
          <a:prstGeom prst="rect">
            <a:avLst/>
          </a:prstGeom>
        </p:spPr>
        <p:txBody>
          <a:bodyPr>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0E8902C-B009-416F-ACFA-E2856745414F}"/>
              </a:ext>
            </a:extLst>
          </p:cNvPr>
          <p:cNvSpPr/>
          <p:nvPr/>
        </p:nvSpPr>
        <p:spPr>
          <a:xfrm>
            <a:off x="1338671" y="3411536"/>
            <a:ext cx="10439200" cy="1077218"/>
          </a:xfrm>
          <a:prstGeom prst="rect">
            <a:avLst/>
          </a:prstGeom>
        </p:spPr>
        <p:txBody>
          <a:bodyPr wrap="square">
            <a:spAutoFit/>
          </a:bodyPr>
          <a:lstStyle/>
          <a:p>
            <a:pPr algn="just">
              <a:lnSpc>
                <a:spcPct val="10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xẹp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phồng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angle 11">
            <a:extLst>
              <a:ext uri="{FF2B5EF4-FFF2-40B4-BE49-F238E27FC236}">
                <a16:creationId xmlns:a16="http://schemas.microsoft.com/office/drawing/2014/main" id="{CDE35929-5121-4498-B6CF-A4EB73258708}"/>
              </a:ext>
            </a:extLst>
          </p:cNvPr>
          <p:cNvSpPr/>
          <p:nvPr/>
        </p:nvSpPr>
        <p:spPr>
          <a:xfrm>
            <a:off x="1338671" y="4509195"/>
            <a:ext cx="10439200" cy="1077218"/>
          </a:xfrm>
          <a:prstGeom prst="rect">
            <a:avLst/>
          </a:prstGeom>
        </p:spPr>
        <p:txBody>
          <a:bodyPr wrap="square">
            <a:spAutoFit/>
          </a:bodyPr>
          <a:lstStyle/>
          <a:p>
            <a:pPr>
              <a:lnSpc>
                <a:spcPct val="10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rõ</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a:extLst>
              <a:ext uri="{FF2B5EF4-FFF2-40B4-BE49-F238E27FC236}">
                <a16:creationId xmlns:a16="http://schemas.microsoft.com/office/drawing/2014/main" id="{3459CBDE-8AA9-44BD-8965-02474A796CF2}"/>
              </a:ext>
            </a:extLst>
          </p:cNvPr>
          <p:cNvSpPr/>
          <p:nvPr/>
        </p:nvSpPr>
        <p:spPr>
          <a:xfrm>
            <a:off x="1338671" y="5570452"/>
            <a:ext cx="10118214" cy="1077218"/>
          </a:xfrm>
          <a:prstGeom prst="rect">
            <a:avLst/>
          </a:prstGeom>
        </p:spPr>
        <p:txBody>
          <a:bodyPr wrap="square">
            <a:spAutoFit/>
          </a:bodyPr>
          <a:lstStyle/>
          <a:p>
            <a:pPr algn="just">
              <a:lnSpc>
                <a:spcPct val="10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3341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1194906"/>
            <a:ext cx="6096000" cy="1110689"/>
          </a:xfrm>
          <a:prstGeom prst="rect">
            <a:avLst/>
          </a:prstGeom>
        </p:spPr>
        <p:txBody>
          <a:bodyPr>
            <a:spAutoFit/>
          </a:bodyPr>
          <a:lstStyle/>
          <a:p>
            <a:pPr marL="457200" indent="-457200">
              <a:lnSpc>
                <a:spcPct val="107000"/>
              </a:lnSpc>
              <a:spcAft>
                <a:spcPts val="0"/>
              </a:spcAf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9" name="Table 8">
            <a:extLst>
              <a:ext uri="{FF2B5EF4-FFF2-40B4-BE49-F238E27FC236}">
                <a16:creationId xmlns:a16="http://schemas.microsoft.com/office/drawing/2014/main" id="{FFF46E38-5CD3-4FD9-AC35-F5915D1E9B25}"/>
              </a:ext>
            </a:extLst>
          </p:cNvPr>
          <p:cNvGraphicFramePr>
            <a:graphicFrameLocks noGrp="1"/>
          </p:cNvGraphicFramePr>
          <p:nvPr/>
        </p:nvGraphicFramePr>
        <p:xfrm>
          <a:off x="253636" y="2348674"/>
          <a:ext cx="11587397" cy="4465326"/>
        </p:xfrm>
        <a:graphic>
          <a:graphicData uri="http://schemas.openxmlformats.org/drawingml/2006/table">
            <a:tbl>
              <a:tblPr firstRow="1" firstCol="1" bandRow="1">
                <a:tableStyleId>{5940675A-B579-460E-94D1-54222C63F5DA}</a:tableStyleId>
              </a:tblPr>
              <a:tblGrid>
                <a:gridCol w="1083933">
                  <a:extLst>
                    <a:ext uri="{9D8B030D-6E8A-4147-A177-3AD203B41FA5}">
                      <a16:colId xmlns:a16="http://schemas.microsoft.com/office/drawing/2014/main" val="3289609909"/>
                    </a:ext>
                  </a:extLst>
                </a:gridCol>
                <a:gridCol w="10503464">
                  <a:extLst>
                    <a:ext uri="{9D8B030D-6E8A-4147-A177-3AD203B41FA5}">
                      <a16:colId xmlns:a16="http://schemas.microsoft.com/office/drawing/2014/main" val="1733827286"/>
                    </a:ext>
                  </a:extLst>
                </a:gridCol>
              </a:tblGrid>
              <a:tr h="477986">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3000" dirty="0" err="1">
                          <a:effectLst/>
                          <a:latin typeface="Times New Roman" panose="02020603050405020304" pitchFamily="18" charset="0"/>
                          <a:cs typeface="Times New Roman" panose="02020603050405020304" pitchFamily="18" charset="0"/>
                        </a:rPr>
                        <a:t>Tật</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3987340">
                <a:tc>
                  <a:txBody>
                    <a:bodyPr/>
                    <a:lstStyle/>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Thị</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giác</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tc>
                <a:extLst>
                  <a:ext uri="{0D108BD9-81ED-4DB2-BD59-A6C34878D82A}">
                    <a16:rowId xmlns:a16="http://schemas.microsoft.com/office/drawing/2014/main" val="4195346527"/>
                  </a:ext>
                </a:extLst>
              </a:tr>
            </a:tbl>
          </a:graphicData>
        </a:graphic>
      </p:graphicFrame>
      <p:sp>
        <p:nvSpPr>
          <p:cNvPr id="10" name="Rectangle 9">
            <a:extLst>
              <a:ext uri="{FF2B5EF4-FFF2-40B4-BE49-F238E27FC236}">
                <a16:creationId xmlns:a16="http://schemas.microsoft.com/office/drawing/2014/main" id="{91E91822-077D-45E0-B63A-BBE3477EED1E}"/>
              </a:ext>
            </a:extLst>
          </p:cNvPr>
          <p:cNvSpPr/>
          <p:nvPr/>
        </p:nvSpPr>
        <p:spPr>
          <a:xfrm>
            <a:off x="1563144" y="2871726"/>
            <a:ext cx="6096000" cy="583750"/>
          </a:xfrm>
          <a:prstGeom prst="rect">
            <a:avLst/>
          </a:prstGeom>
        </p:spPr>
        <p:txBody>
          <a:bodyPr>
            <a:spAutoFit/>
          </a:bodyPr>
          <a:lstStyle/>
          <a:p>
            <a:pPr>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0E8902C-B009-416F-ACFA-E2856745414F}"/>
              </a:ext>
            </a:extLst>
          </p:cNvPr>
          <p:cNvSpPr/>
          <p:nvPr/>
        </p:nvSpPr>
        <p:spPr>
          <a:xfrm>
            <a:off x="1338671" y="3411536"/>
            <a:ext cx="10439200" cy="1569660"/>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DE35929-5121-4498-B6CF-A4EB73258708}"/>
              </a:ext>
            </a:extLst>
          </p:cNvPr>
          <p:cNvSpPr/>
          <p:nvPr/>
        </p:nvSpPr>
        <p:spPr>
          <a:xfrm>
            <a:off x="1338671" y="4509195"/>
            <a:ext cx="10439200" cy="1077218"/>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mờ</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nhòe</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a:extLst>
              <a:ext uri="{FF2B5EF4-FFF2-40B4-BE49-F238E27FC236}">
                <a16:creationId xmlns:a16="http://schemas.microsoft.com/office/drawing/2014/main" id="{3459CBDE-8AA9-44BD-8965-02474A796CF2}"/>
              </a:ext>
            </a:extLst>
          </p:cNvPr>
          <p:cNvSpPr/>
          <p:nvPr/>
        </p:nvSpPr>
        <p:spPr>
          <a:xfrm>
            <a:off x="1338671" y="5742527"/>
            <a:ext cx="10118214" cy="584775"/>
          </a:xfrm>
          <a:prstGeom prst="rect">
            <a:avLst/>
          </a:prstGeom>
        </p:spPr>
        <p:txBody>
          <a:bodyPr wrap="square">
            <a:spAutoFit/>
          </a:bodyPr>
          <a:lstStyle/>
          <a:p>
            <a:pPr algn="just">
              <a:lnSpc>
                <a:spcPct val="10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rõ</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794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213550"/>
            <a:ext cx="6096000" cy="1110689"/>
          </a:xfrm>
          <a:prstGeom prst="rect">
            <a:avLst/>
          </a:prstGeom>
        </p:spPr>
        <p:txBody>
          <a:bodyPr>
            <a:spAutoFit/>
          </a:bodyPr>
          <a:lstStyle/>
          <a:p>
            <a:pPr marL="457200" indent="-457200">
              <a:lnSpc>
                <a:spcPct val="107000"/>
              </a:lnSpc>
              <a:buFontTx/>
              <a:buAutoNum type="arabicPeriod"/>
            </a:pP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8" name="TextBox 7">
            <a:extLst>
              <a:ext uri="{FF2B5EF4-FFF2-40B4-BE49-F238E27FC236}">
                <a16:creationId xmlns:a16="http://schemas.microsoft.com/office/drawing/2014/main" id="{4323A71A-2F3E-4027-F421-A1AC1E5C9E5A}"/>
              </a:ext>
            </a:extLst>
          </p:cNvPr>
          <p:cNvSpPr txBox="1"/>
          <p:nvPr/>
        </p:nvSpPr>
        <p:spPr>
          <a:xfrm>
            <a:off x="6809989" y="1242366"/>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a:solidFill>
                  <a:srgbClr val="FDFBF6"/>
                </a:solidFill>
                <a:latin typeface="Times New Roman" panose="02020603050405020304" pitchFamily="18" charset="0"/>
                <a:ea typeface="Times New Roman" panose="02020603050405020304" pitchFamily="18" charset="0"/>
              </a:rPr>
              <a:t>HOẠT</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ĐỘNG</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258646" y="2203028"/>
            <a:ext cx="5681052" cy="4343402"/>
          </a:xfrm>
          <a:prstGeom prst="rect">
            <a:avLst/>
          </a:prstGeom>
          <a:noFill/>
          <a:ln>
            <a:noFill/>
          </a:ln>
        </p:spPr>
      </p:pic>
      <p:sp>
        <p:nvSpPr>
          <p:cNvPr id="2" name="Rectangle 1"/>
          <p:cNvSpPr/>
          <p:nvPr/>
        </p:nvSpPr>
        <p:spPr>
          <a:xfrm>
            <a:off x="358931" y="2430187"/>
            <a:ext cx="5673103" cy="1569660"/>
          </a:xfrm>
          <a:prstGeom prst="rect">
            <a:avLst/>
          </a:prstGeom>
        </p:spPr>
        <p:txBody>
          <a:bodyPr wrap="square">
            <a:spAutoFit/>
          </a:bodyPr>
          <a:lstStyle/>
          <a:p>
            <a:pPr algn="just"/>
            <a:r>
              <a:rPr lang="en-US" sz="3200" dirty="0" err="1">
                <a:solidFill>
                  <a:srgbClr val="FF0000"/>
                </a:solidFill>
                <a:latin typeface="Times New Roman" panose="02020603050405020304" pitchFamily="18" charset="0"/>
                <a:ea typeface="Calibri" panose="020F0502020204030204" pitchFamily="34" charset="0"/>
              </a:rPr>
              <a:t>Quan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sát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Hình</a:t>
            </a:r>
            <a:r>
              <a:rPr lang="en-US" sz="3200" dirty="0">
                <a:solidFill>
                  <a:srgbClr val="FF0000"/>
                </a:solidFill>
                <a:latin typeface="Times New Roman" panose="02020603050405020304" pitchFamily="18" charset="0"/>
                <a:ea typeface="Calibri" panose="020F0502020204030204" pitchFamily="34" charset="0"/>
              </a:rPr>
              <a:t> 37.5, </a:t>
            </a:r>
            <a:r>
              <a:rPr lang="en-US" sz="3200" dirty="0" err="1">
                <a:solidFill>
                  <a:srgbClr val="FF0000"/>
                </a:solidFill>
                <a:latin typeface="Times New Roman" panose="02020603050405020304" pitchFamily="18" charset="0"/>
                <a:ea typeface="Calibri" panose="020F0502020204030204" pitchFamily="34" charset="0"/>
              </a:rPr>
              <a:t>xác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định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mắt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bình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thường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và</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mắt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mắc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các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tật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trong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hình</a:t>
            </a:r>
            <a:r>
              <a:rPr lang="en-US" sz="3200" dirty="0">
                <a:solidFill>
                  <a:srgbClr val="FF0000"/>
                </a:solidFill>
                <a:latin typeface="Times New Roman" panose="02020603050405020304" pitchFamily="18" charset="0"/>
                <a:ea typeface="Calibri" panose="020F0502020204030204" pitchFamily="34" charset="0"/>
              </a:rPr>
              <a:t>.</a:t>
            </a:r>
            <a:endParaRPr lang="en-US" sz="3200" dirty="0">
              <a:solidFill>
                <a:srgbClr val="FF0000"/>
              </a:solidFill>
            </a:endParaRPr>
          </a:p>
        </p:txBody>
      </p:sp>
      <p:sp>
        <p:nvSpPr>
          <p:cNvPr id="3" name="Rectangle 2"/>
          <p:cNvSpPr/>
          <p:nvPr/>
        </p:nvSpPr>
        <p:spPr>
          <a:xfrm>
            <a:off x="319483" y="2228852"/>
            <a:ext cx="6823055" cy="1046953"/>
          </a:xfrm>
          <a:prstGeom prst="rect">
            <a:avLst/>
          </a:prstGeom>
        </p:spPr>
        <p:txBody>
          <a:bodyPr wrap="square">
            <a:spAutoFit/>
          </a:bodyPr>
          <a:lstStyle/>
          <a:p>
            <a:pPr marL="342900" lvl="0" indent="-342900" algn="just">
              <a:lnSpc>
                <a:spcPct val="107000"/>
              </a:lnSpc>
              <a:spcAft>
                <a:spcPts val="0"/>
              </a:spcAft>
              <a:buFont typeface="+mj-lt"/>
              <a:buAutoNum type="alphaLcParenR"/>
            </a:pPr>
            <a:r>
              <a:rPr lang="en-US" sz="3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000" dirty="0">
                <a:latin typeface="Times New Roman" panose="02020603050405020304" pitchFamily="18" charset="0"/>
                <a:ea typeface="Calibri" panose="020F0502020204030204" pitchFamily="34" charset="0"/>
                <a:cs typeface="Times New Roman" panose="02020603050405020304" pitchFamily="18" charset="0"/>
              </a:rPr>
              <a:t>. Do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0E73285-651E-4713-A515-FAB9F71FFD5C}"/>
              </a:ext>
            </a:extLst>
          </p:cNvPr>
          <p:cNvSpPr/>
          <p:nvPr/>
        </p:nvSpPr>
        <p:spPr>
          <a:xfrm>
            <a:off x="319483" y="3181916"/>
            <a:ext cx="6660410" cy="1046953"/>
          </a:xfrm>
          <a:prstGeom prst="rect">
            <a:avLst/>
          </a:prstGeom>
        </p:spPr>
        <p:txBody>
          <a:bodyPr wrap="square">
            <a:spAutoFit/>
          </a:bodyPr>
          <a:lstStyle/>
          <a:p>
            <a:pPr lvl="0" algn="just">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b)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000" dirty="0">
                <a:latin typeface="Times New Roman" panose="02020603050405020304" pitchFamily="18" charset="0"/>
                <a:ea typeface="Calibri" panose="020F0502020204030204" pitchFamily="34" charset="0"/>
                <a:cs typeface="Times New Roman" panose="02020603050405020304" pitchFamily="18" charset="0"/>
              </a:rPr>
              <a:t>. Do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926D10D-FEF0-480B-889E-4B03E057FEAD}"/>
              </a:ext>
            </a:extLst>
          </p:cNvPr>
          <p:cNvSpPr/>
          <p:nvPr/>
        </p:nvSpPr>
        <p:spPr>
          <a:xfrm>
            <a:off x="291475" y="4168995"/>
            <a:ext cx="6525498" cy="1046953"/>
          </a:xfrm>
          <a:prstGeom prst="rect">
            <a:avLst/>
          </a:prstGeom>
        </p:spPr>
        <p:txBody>
          <a:bodyPr wrap="square">
            <a:spAutoFit/>
          </a:bodyPr>
          <a:lstStyle/>
          <a:p>
            <a:pPr lvl="0" algn="just">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c)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000" dirty="0">
                <a:latin typeface="Times New Roman" panose="02020603050405020304" pitchFamily="18" charset="0"/>
                <a:ea typeface="Calibri" panose="020F0502020204030204" pitchFamily="34" charset="0"/>
                <a:cs typeface="Times New Roman" panose="02020603050405020304" pitchFamily="18" charset="0"/>
              </a:rPr>
              <a:t>. Do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E7B9158-0F2B-427A-8516-3E46D4689E93}"/>
              </a:ext>
            </a:extLst>
          </p:cNvPr>
          <p:cNvSpPr/>
          <p:nvPr/>
        </p:nvSpPr>
        <p:spPr>
          <a:xfrm>
            <a:off x="224019" y="5196833"/>
            <a:ext cx="6660409" cy="1540935"/>
          </a:xfrm>
          <a:prstGeom prst="rect">
            <a:avLst/>
          </a:prstGeom>
        </p:spPr>
        <p:txBody>
          <a:bodyPr wrap="square">
            <a:spAutoFit/>
          </a:bodyPr>
          <a:lstStyle/>
          <a:p>
            <a:pPr lvl="0" algn="just">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d)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000" dirty="0">
                <a:latin typeface="Times New Roman" panose="02020603050405020304" pitchFamily="18" charset="0"/>
                <a:ea typeface="Calibri" panose="020F0502020204030204" pitchFamily="34" charset="0"/>
                <a:cs typeface="Times New Roman" panose="02020603050405020304" pitchFamily="18" charset="0"/>
              </a:rPr>
              <a:t>. Do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lưới</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1110689"/>
          </a:xfrm>
          <a:prstGeom prst="rect">
            <a:avLst/>
          </a:prstGeom>
        </p:spPr>
        <p:txBody>
          <a:bodyPr>
            <a:spAutoFit/>
          </a:bodyPr>
          <a:lstStyle/>
          <a:p>
            <a:pPr marL="457200" indent="-457200">
              <a:lnSpc>
                <a:spcPct val="107000"/>
              </a:lnSpc>
              <a:buFontTx/>
              <a:buAutoNum type="arabicPeriod"/>
            </a:pP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719795"/>
            <a:ext cx="11026357" cy="4031873"/>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nhìn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giảm</a:t>
            </a:r>
            <a:r>
              <a:rPr lang="en-US" sz="3200" dirty="0">
                <a:latin typeface="Times New Roman" panose="02020603050405020304" pitchFamily="18" charset="0"/>
                <a:ea typeface="Times New Roman" panose="02020603050405020304" pitchFamily="18" charset="0"/>
              </a:rPr>
              <a:t> do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đỏ</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viễn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loạn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đỏ</a:t>
            </a:r>
            <a:r>
              <a:rPr lang="en-US" sz="3200" dirty="0">
                <a:latin typeface="Times New Roman" panose="02020603050405020304" pitchFamily="18" charset="0"/>
                <a:ea typeface="Times New Roman" panose="02020603050405020304" pitchFamily="18" charset="0"/>
              </a:rPr>
              <a:t> do virus </a:t>
            </a:r>
            <a:r>
              <a:rPr lang="en-US" sz="3200" dirty="0" err="1">
                <a:latin typeface="Times New Roman" panose="02020603050405020304" pitchFamily="18" charset="0"/>
                <a:ea typeface="Times New Roman" panose="02020603050405020304" pitchFamily="18" charset="0"/>
              </a:rPr>
              <a:t>Adeno</a:t>
            </a:r>
            <a:r>
              <a:rPr lang="en-US" sz="3200" dirty="0">
                <a:latin typeface="Times New Roman" panose="02020603050405020304" pitchFamily="18" charset="0"/>
                <a:ea typeface="Times New Roman" panose="02020603050405020304" pitchFamily="18" charset="0"/>
              </a:rPr>
              <a:t>, vi </a:t>
            </a:r>
            <a:r>
              <a:rPr lang="en-US" sz="3200" dirty="0" err="1">
                <a:latin typeface="Times New Roman" panose="02020603050405020304" pitchFamily="18" charset="0"/>
                <a:ea typeface="Times New Roman" panose="02020603050405020304" pitchFamily="18" charset="0"/>
              </a:rPr>
              <a:t>khuẩn</a:t>
            </a:r>
            <a:r>
              <a:rPr lang="en-US" sz="3200" dirty="0">
                <a:latin typeface="Times New Roman" panose="02020603050405020304" pitchFamily="18" charset="0"/>
                <a:ea typeface="Times New Roman" panose="02020603050405020304" pitchFamily="18" charset="0"/>
              </a:rPr>
              <a:t> Staphylococcus,... </a:t>
            </a:r>
            <a:r>
              <a:rPr lang="en-US" sz="3200" dirty="0" err="1">
                <a:latin typeface="Times New Roman" panose="02020603050405020304" pitchFamily="18" charset="0"/>
                <a:ea typeface="Times New Roman" panose="02020603050405020304" pitchFamily="18" charset="0"/>
              </a:rPr>
              <a:t>gây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đỏ</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triệu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đỏ</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chảy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ghèn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dù</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a:t>
            </a:r>
          </a:p>
          <a:p>
            <a:pPr algn="just"/>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viễn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loạn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mắt</a:t>
            </a:r>
            <a:r>
              <a:rPr lang="en-US" sz="3200" dirty="0">
                <a:latin typeface="Times New Roman" panose="02020603050405020304" pitchFamily="18" charset="0"/>
                <a:ea typeface="Times New Roman" panose="02020603050405020304" pitchFamily="18" charset="0"/>
              </a:rPr>
              <a:t>. Khi </a:t>
            </a:r>
            <a:r>
              <a:rPr lang="en-US" sz="3200" dirty="0" err="1">
                <a:latin typeface="Times New Roman" panose="02020603050405020304" pitchFamily="18" charset="0"/>
                <a:ea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lưới</a:t>
            </a:r>
            <a:r>
              <a:rPr lang="en-US" sz="3200" dirty="0">
                <a:latin typeface="Times New Roman" panose="02020603050405020304" pitchFamily="18" charset="0"/>
                <a:ea typeface="Times New Roman" panose="02020603050405020304" pitchFamily="18" charset="0"/>
              </a:rPr>
              <a:t>.</a:t>
            </a:r>
          </a:p>
          <a:p>
            <a:pPr algn="just">
              <a:spcAft>
                <a:spcPts val="0"/>
              </a:spcAft>
            </a:pP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042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1046953"/>
          </a:xfrm>
          <a:prstGeom prst="rect">
            <a:avLst/>
          </a:prstGeom>
        </p:spPr>
        <p:txBody>
          <a:bodyPr>
            <a:spAutoFit/>
          </a:bodyPr>
          <a:lstStyle/>
          <a:p>
            <a:pPr marL="457200" indent="-457200">
              <a:lnSpc>
                <a:spcPct val="107000"/>
              </a:lnSpc>
              <a:buFontTx/>
              <a:buAutoNum type="arabicPeriod"/>
            </a:pP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345041"/>
            <a:ext cx="11026357" cy="3785652"/>
          </a:xfrm>
          <a:prstGeom prst="rect">
            <a:avLst/>
          </a:prstGeom>
        </p:spPr>
        <p:txBody>
          <a:bodyPr wrap="square">
            <a:spAutoFit/>
          </a:bodyPr>
          <a:lstStyle/>
          <a:p>
            <a:pPr algn="just">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Cận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do </a:t>
            </a:r>
            <a:r>
              <a:rPr lang="en-US" sz="3000" dirty="0" err="1">
                <a:latin typeface="Times New Roman" panose="02020603050405020304" pitchFamily="18" charset="0"/>
                <a:ea typeface="Times New Roman" panose="02020603050405020304" pitchFamily="18" charset="0"/>
              </a:rPr>
              <a:t>bẩm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cầu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hoặc</a:t>
            </a:r>
            <a:r>
              <a:rPr lang="en-US" sz="3000" dirty="0">
                <a:latin typeface="Times New Roman" panose="02020603050405020304" pitchFamily="18" charset="0"/>
                <a:ea typeface="Times New Roman" panose="02020603050405020304" pitchFamily="18" charset="0"/>
              </a:rPr>
              <a:t> do </a:t>
            </a:r>
            <a:r>
              <a:rPr lang="en-US" sz="3000" dirty="0" err="1">
                <a:latin typeface="Times New Roman" panose="02020603050405020304" pitchFamily="18" charset="0"/>
                <a:ea typeface="Times New Roman" panose="02020603050405020304" pitchFamily="18" charset="0"/>
              </a:rPr>
              <a:t>nhìn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sách</a:t>
            </a:r>
            <a:r>
              <a:rPr lang="en-US" sz="3000" dirty="0">
                <a:latin typeface="Times New Roman" panose="02020603050405020304" pitchFamily="18" charset="0"/>
                <a:ea typeface="Times New Roman" panose="02020603050405020304" pitchFamily="18" charset="0"/>
              </a:rPr>
              <a:t> hay </a:t>
            </a:r>
            <a:r>
              <a:rPr lang="en-US" sz="3000" dirty="0" err="1">
                <a:latin typeface="Times New Roman" panose="02020603050405020304" pitchFamily="18" charset="0"/>
                <a:ea typeface="Times New Roman" panose="02020603050405020304" pitchFamily="18" charset="0"/>
              </a:rPr>
              <a:t>làm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ánh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sáng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yếu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lâu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dẫn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thuỷ</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phồng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trạng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này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kéo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thuỷ</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mất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khả</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năng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đàn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hồi</a:t>
            </a:r>
            <a:r>
              <a:rPr lang="en-US" sz="3000" dirty="0">
                <a:latin typeface="Times New Roman" panose="02020603050405020304" pitchFamily="18" charset="0"/>
                <a:ea typeface="Times New Roman" panose="02020603050405020304" pitchFamily="18" charset="0"/>
              </a:rPr>
              <a:t>.</a:t>
            </a:r>
          </a:p>
          <a:p>
            <a:pPr algn="just">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Viễn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do </a:t>
            </a:r>
            <a:r>
              <a:rPr lang="en-US" sz="3000" dirty="0" err="1">
                <a:latin typeface="Times New Roman" panose="02020603050405020304" pitchFamily="18" charset="0"/>
                <a:ea typeface="Times New Roman" panose="02020603050405020304" pitchFamily="18" charset="0"/>
              </a:rPr>
              <a:t>cấu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quả</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ngắn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hoặc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thuỷ</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lão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hoá</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xẹp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xuống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phóng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lên</a:t>
            </a:r>
            <a:r>
              <a:rPr lang="en-US" sz="3000" dirty="0">
                <a:latin typeface="Times New Roman" panose="02020603050405020304" pitchFamily="18" charset="0"/>
                <a:ea typeface="Times New Roman" panose="02020603050405020304" pitchFamily="18" charset="0"/>
              </a:rPr>
              <a:t>.</a:t>
            </a:r>
          </a:p>
          <a:p>
            <a:pPr algn="just">
              <a:spcAft>
                <a:spcPts val="0"/>
              </a:spcAft>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thị</a:t>
            </a:r>
            <a:r>
              <a:rPr lang="en-US" sz="3000" dirty="0">
                <a:latin typeface="Times New Roman" panose="02020603050405020304" pitchFamily="18" charset="0"/>
                <a:ea typeface="Times New Roman" panose="02020603050405020304" pitchFamily="18" charset="0"/>
              </a:rPr>
              <a:t> do </a:t>
            </a:r>
            <a:r>
              <a:rPr lang="en-US" sz="3000" dirty="0" err="1">
                <a:latin typeface="Times New Roman" panose="02020603050405020304" pitchFamily="18" charset="0"/>
                <a:ea typeface="Times New Roman" panose="02020603050405020304" pitchFamily="18" charset="0"/>
              </a:rPr>
              <a:t>giác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bị</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dạng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khiến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sáng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hội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tụ</a:t>
            </a:r>
            <a:r>
              <a:rPr lang="en-US" sz="3000" dirty="0">
                <a:latin typeface="Times New Roman" panose="02020603050405020304" pitchFamily="18" charset="0"/>
                <a:ea typeface="Times New Roman" panose="02020603050405020304" pitchFamily="18" charset="0"/>
              </a:rPr>
              <a:t> ở </a:t>
            </a:r>
            <a:r>
              <a:rPr lang="en-US" sz="3000" dirty="0" err="1">
                <a:latin typeface="Times New Roman" panose="02020603050405020304" pitchFamily="18" charset="0"/>
                <a:ea typeface="Times New Roman" panose="02020603050405020304" pitchFamily="18" charset="0"/>
              </a:rPr>
              <a:t>nhiều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3472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517" y="136542"/>
            <a:ext cx="11277373" cy="1077218"/>
          </a:xfrm>
          <a:prstGeom prst="rect">
            <a:avLst/>
          </a:prstGeom>
        </p:spPr>
        <p:txBody>
          <a:bodyPr wrap="square">
            <a:spAutoFit/>
          </a:bodyPr>
          <a:lstStyle/>
          <a:p>
            <a:pPr algn="just"/>
            <a:r>
              <a:rPr lang="vi-VN" sz="3200" dirty="0">
                <a:solidFill>
                  <a:srgbClr val="FF0000"/>
                </a:solidFill>
                <a:latin typeface="+mj-lt"/>
              </a:rPr>
              <a:t>Tìm hiểu các bệnh và tật về mắt trong trường học rồi hoàn thành thông tin bảng sau</a:t>
            </a:r>
            <a:r>
              <a:rPr lang="en-US" sz="3200" dirty="0">
                <a:solidFill>
                  <a:srgbClr val="FF0000"/>
                </a:solidFill>
                <a:latin typeface="+mj-lt"/>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mẫu</a:t>
            </a:r>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mj-lt"/>
              </a:rPr>
              <a:t>Bảng 37.1</a:t>
            </a:r>
            <a:endParaRPr lang="vi-VN" sz="3200" b="0" i="0" dirty="0">
              <a:solidFill>
                <a:srgbClr val="FF0000"/>
              </a:solidFill>
              <a:effectLst/>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8014752"/>
              </p:ext>
            </p:extLst>
          </p:nvPr>
        </p:nvGraphicFramePr>
        <p:xfrm>
          <a:off x="1806286" y="1541073"/>
          <a:ext cx="9415896" cy="2407472"/>
        </p:xfrm>
        <a:graphic>
          <a:graphicData uri="http://schemas.openxmlformats.org/drawingml/2006/table">
            <a:tbl>
              <a:tblPr/>
              <a:tblGrid>
                <a:gridCol w="2353974">
                  <a:extLst>
                    <a:ext uri="{9D8B030D-6E8A-4147-A177-3AD203B41FA5}">
                      <a16:colId xmlns:a16="http://schemas.microsoft.com/office/drawing/2014/main" val="20000"/>
                    </a:ext>
                  </a:extLst>
                </a:gridCol>
                <a:gridCol w="2353974">
                  <a:extLst>
                    <a:ext uri="{9D8B030D-6E8A-4147-A177-3AD203B41FA5}">
                      <a16:colId xmlns:a16="http://schemas.microsoft.com/office/drawing/2014/main" val="20001"/>
                    </a:ext>
                  </a:extLst>
                </a:gridCol>
                <a:gridCol w="2353974">
                  <a:extLst>
                    <a:ext uri="{9D8B030D-6E8A-4147-A177-3AD203B41FA5}">
                      <a16:colId xmlns:a16="http://schemas.microsoft.com/office/drawing/2014/main" val="20002"/>
                    </a:ext>
                  </a:extLst>
                </a:gridCol>
                <a:gridCol w="2353974">
                  <a:extLst>
                    <a:ext uri="{9D8B030D-6E8A-4147-A177-3AD203B41FA5}">
                      <a16:colId xmlns:a16="http://schemas.microsoft.com/office/drawing/2014/main" val="20003"/>
                    </a:ext>
                  </a:extLst>
                </a:gridCol>
              </a:tblGrid>
              <a:tr h="1745175">
                <a:tc>
                  <a:txBody>
                    <a:bodyPr/>
                    <a:lstStyle/>
                    <a:p>
                      <a:pPr fontAlgn="t"/>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 Số lượng người mắc</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62297">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942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Co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giật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hoặc</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có</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những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hành</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vi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bất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thường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đôi</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lúc</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ý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thức</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Rối</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loạn</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tiền</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đình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kinh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a:solidFill>
                  <a:prstClr val="white">
                    <a:lumMod val="50000"/>
                  </a:prstClr>
                </a:solidFill>
                <a:latin typeface="Times New Roman" panose="02020603050405020304" pitchFamily="18" charset="0"/>
                <a:cs typeface="Times New Roman" panose="02020603050405020304" pitchFamily="18" charset="0"/>
              </a:rPr>
              <a:t>Đáp</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án</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xanh</a:t>
            </a:r>
            <a:r>
              <a:rPr lang="en-US" sz="3600" dirty="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56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5570863"/>
              </p:ext>
            </p:extLst>
          </p:nvPr>
        </p:nvGraphicFramePr>
        <p:xfrm>
          <a:off x="224852" y="136264"/>
          <a:ext cx="11737299" cy="6241228"/>
        </p:xfrm>
        <a:graphic>
          <a:graphicData uri="http://schemas.openxmlformats.org/drawingml/2006/table">
            <a:tbl>
              <a:tblPr/>
              <a:tblGrid>
                <a:gridCol w="1408477">
                  <a:extLst>
                    <a:ext uri="{9D8B030D-6E8A-4147-A177-3AD203B41FA5}">
                      <a16:colId xmlns:a16="http://schemas.microsoft.com/office/drawing/2014/main" val="20000"/>
                    </a:ext>
                  </a:extLst>
                </a:gridCol>
                <a:gridCol w="1503755">
                  <a:extLst>
                    <a:ext uri="{9D8B030D-6E8A-4147-A177-3AD203B41FA5}">
                      <a16:colId xmlns:a16="http://schemas.microsoft.com/office/drawing/2014/main" val="20001"/>
                    </a:ext>
                  </a:extLst>
                </a:gridCol>
                <a:gridCol w="8825067">
                  <a:extLst>
                    <a:ext uri="{9D8B030D-6E8A-4147-A177-3AD203B41FA5}">
                      <a16:colId xmlns:a16="http://schemas.microsoft.com/office/drawing/2014/main" val="20002"/>
                    </a:ext>
                  </a:extLst>
                </a:gridCol>
              </a:tblGrid>
              <a:tr h="0">
                <a:tc>
                  <a:txBody>
                    <a:bodyPr/>
                    <a:lstStyle/>
                    <a:p>
                      <a:pPr algn="ctr" fontAlgn="t"/>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17621">
                <a:tc>
                  <a:txBody>
                    <a:bodyPr/>
                    <a:lstStyle/>
                    <a:p>
                      <a:pPr fontAlgn="t"/>
                      <a:r>
                        <a:rPr lang="en-US" sz="2800">
                          <a:effectLst/>
                          <a:latin typeface="Times New Roman" panose="02020603050405020304" pitchFamily="18" charset="0"/>
                          <a:cs typeface="Times New Roman" panose="02020603050405020304" pitchFamily="18" charset="0"/>
                        </a:rPr>
                        <a:t>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2800">
                          <a:effectLst/>
                          <a:latin typeface="Times New Roman" panose="02020603050405020304" pitchFamily="18" charset="0"/>
                          <a:cs typeface="Times New Roman" panose="02020603050405020304" pitchFamily="18" charset="0"/>
                        </a:rPr>
                        <a:t>- Bẩm sinh: cầu mắt dài.</a:t>
                      </a:r>
                    </a:p>
                    <a:p>
                      <a:pPr fontAlgn="t"/>
                      <a:r>
                        <a:rPr lang="vi-VN" sz="2800">
                          <a:effectLst/>
                          <a:latin typeface="Times New Roman" panose="02020603050405020304" pitchFamily="18" charset="0"/>
                          <a:cs typeface="Times New Roman" panose="02020603050405020304" pitchFamily="18" charset="0"/>
                        </a:rPr>
                        <a:t>- Do không giữ được khoảng cách đúng khi đọc sách (đọc quá gần)</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just" fontAlgn="t"/>
                      <a:r>
                        <a:rPr lang="vi-VN" sz="2700" dirty="0">
                          <a:effectLst/>
                          <a:latin typeface="Times New Roman" panose="02020603050405020304" pitchFamily="18" charset="0"/>
                          <a:cs typeface="Times New Roman" panose="02020603050405020304" pitchFamily="18" charset="0"/>
                        </a:rPr>
                        <a:t>Đeo kính cận</a:t>
                      </a:r>
                      <a:r>
                        <a:rPr lang="en-US" sz="2700" dirty="0">
                          <a:effectLst/>
                          <a:latin typeface="Times New Roman" panose="02020603050405020304" pitchFamily="18" charset="0"/>
                          <a:cs typeface="Times New Roman" panose="02020603050405020304" pitchFamily="18" charset="0"/>
                        </a:rPr>
                        <a:t> </a:t>
                      </a:r>
                      <a:r>
                        <a:rPr lang="vi-VN" sz="2700" dirty="0">
                          <a:effectLst/>
                          <a:latin typeface="Times New Roman" panose="02020603050405020304" pitchFamily="18" charset="0"/>
                          <a:cs typeface="Times New Roman" panose="02020603050405020304" pitchFamily="18" charset="0"/>
                        </a:rPr>
                        <a:t>(Kính mặt lõm)</a:t>
                      </a:r>
                      <a:r>
                        <a:rPr lang="en-US" sz="2700" dirty="0">
                          <a:effectLst/>
                          <a:latin typeface="Times New Roman" panose="02020603050405020304" pitchFamily="18" charset="0"/>
                          <a:cs typeface="Times New Roman" panose="02020603050405020304" pitchFamily="18" charset="0"/>
                        </a:rPr>
                        <a:t>, </a:t>
                      </a:r>
                      <a:r>
                        <a:rPr lang="vi-VN" sz="2700" dirty="0">
                          <a:effectLst/>
                          <a:latin typeface="Times New Roman" panose="02020603050405020304" pitchFamily="18" charset="0"/>
                          <a:cs typeface="Times New Roman" panose="02020603050405020304" pitchFamily="18" charset="0"/>
                        </a:rPr>
                        <a:t>đảm bảo nơi học đủ ánh sáng, tránh sự phản xạ ánh sáng quá mạnh hoặc quá mờ đều làm mắt trẻ mệt mỏi (như phản xạ từ mặt giấy đến màn hình máy tính). Khi ngồi học phải giữ đúng tư thế: ngồi thẳng lưng, đầu hơi cúi khoảng 10-15 độ.</a:t>
                      </a:r>
                    </a:p>
                    <a:p>
                      <a:pPr algn="just" fontAlgn="t"/>
                      <a:r>
                        <a:rPr lang="vi-VN" sz="2700" dirty="0">
                          <a:effectLst/>
                          <a:latin typeface="Times New Roman" panose="02020603050405020304" pitchFamily="18" charset="0"/>
                          <a:cs typeface="Times New Roman" panose="02020603050405020304" pitchFamily="18" charset="0"/>
                        </a:rPr>
                        <a:t>Khoảng cách phù hợp để đọc từ mắt đến trang sách: đối với học sinh cấp I là 25cm, cấp II là 30cm, cấp III là 35 cm. Việc đọc sách quá gần sẽ dẫn đến sự nỗ lực về thị giác do việc gia tăng sức điều tiết của mắt, từ đó làm xuất hiện và gia tăng độ cận thị.</a:t>
                      </a:r>
                    </a:p>
                    <a:p>
                      <a:pPr algn="just" fontAlgn="t"/>
                      <a:r>
                        <a:rPr lang="vi-VN" sz="2700" dirty="0">
                          <a:effectLst/>
                          <a:latin typeface="Times New Roman" panose="02020603050405020304" pitchFamily="18" charset="0"/>
                          <a:cs typeface="Times New Roman" panose="02020603050405020304" pitchFamily="18" charset="0"/>
                        </a:rPr>
                        <a:t>Đối với học sinh đã bị tật khúc xạ, ngoài các điều trên cần phải mang kính và mang kính đúng độ để mắt nhìn rõ và không phải điều tiết, tái khám mắt đo thị lực kiểm tra mỗi 6 tháng hoặc mỗi đầu học kỳ để theo dõi mức độ 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1868641"/>
              </p:ext>
            </p:extLst>
          </p:nvPr>
        </p:nvGraphicFramePr>
        <p:xfrm>
          <a:off x="446808" y="660919"/>
          <a:ext cx="11298383" cy="5403028"/>
        </p:xfrm>
        <a:graphic>
          <a:graphicData uri="http://schemas.openxmlformats.org/drawingml/2006/table">
            <a:tbl>
              <a:tblPr/>
              <a:tblGrid>
                <a:gridCol w="1449959">
                  <a:extLst>
                    <a:ext uri="{9D8B030D-6E8A-4147-A177-3AD203B41FA5}">
                      <a16:colId xmlns:a16="http://schemas.microsoft.com/office/drawing/2014/main" val="20000"/>
                    </a:ext>
                  </a:extLst>
                </a:gridCol>
                <a:gridCol w="2143594">
                  <a:extLst>
                    <a:ext uri="{9D8B030D-6E8A-4147-A177-3AD203B41FA5}">
                      <a16:colId xmlns:a16="http://schemas.microsoft.com/office/drawing/2014/main" val="20001"/>
                    </a:ext>
                  </a:extLst>
                </a:gridCol>
                <a:gridCol w="7704830">
                  <a:extLst>
                    <a:ext uri="{9D8B030D-6E8A-4147-A177-3AD203B41FA5}">
                      <a16:colId xmlns:a16="http://schemas.microsoft.com/office/drawing/2014/main" val="20002"/>
                    </a:ext>
                  </a:extLst>
                </a:gridCol>
              </a:tblGrid>
              <a:tr h="0">
                <a:tc>
                  <a:txBody>
                    <a:bodyPr/>
                    <a:lstStyle/>
                    <a:p>
                      <a:pPr algn="ctr" fontAlgn="t"/>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mắt</a:t>
                      </a:r>
                      <a:endParaRPr lang="en-US" sz="32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3200" dirty="0" err="1">
                          <a:effectLst/>
                          <a:latin typeface="Times New Roman" panose="02020603050405020304" pitchFamily="18" charset="0"/>
                          <a:cs typeface="Times New Roman" panose="02020603050405020304" pitchFamily="18" charset="0"/>
                        </a:rPr>
                        <a:t>Nguyên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endParaRPr lang="en-US" sz="32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3200" dirty="0" err="1">
                          <a:effectLst/>
                          <a:latin typeface="Times New Roman" panose="02020603050405020304" pitchFamily="18" charset="0"/>
                          <a:cs typeface="Times New Roman" panose="02020603050405020304" pitchFamily="18" charset="0"/>
                        </a:rPr>
                        <a:t>Biện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phòng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chống</a:t>
                      </a:r>
                      <a:endParaRPr lang="en-US" sz="32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4370">
                <a:tc>
                  <a:txBody>
                    <a:bodyPr/>
                    <a:lstStyle/>
                    <a:p>
                      <a:pPr fontAlgn="t"/>
                      <a:r>
                        <a:rPr lang="en-US" sz="3200">
                          <a:effectLst/>
                          <a:latin typeface="Times New Roman" panose="02020603050405020304" pitchFamily="18" charset="0"/>
                          <a:cs typeface="Times New Roman" panose="02020603050405020304" pitchFamily="18" charset="0"/>
                        </a:rPr>
                        <a:t>Viễn thị</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Bẩm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cầu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mắt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ngắn</a:t>
                      </a:r>
                      <a:endParaRPr lang="en-US" sz="3200" dirty="0">
                        <a:effectLst/>
                        <a:latin typeface="Times New Roman" panose="02020603050405020304" pitchFamily="18" charset="0"/>
                        <a:cs typeface="Times New Roman" panose="02020603050405020304" pitchFamily="18" charset="0"/>
                      </a:endParaRPr>
                    </a:p>
                    <a:p>
                      <a:pPr fontAlgn="t"/>
                      <a:r>
                        <a:rPr lang="en-US" sz="3200" dirty="0">
                          <a:effectLst/>
                          <a:latin typeface="Times New Roman" panose="02020603050405020304" pitchFamily="18" charset="0"/>
                          <a:cs typeface="Times New Roman" panose="02020603050405020304" pitchFamily="18" charset="0"/>
                        </a:rPr>
                        <a:t>- Do </a:t>
                      </a:r>
                      <a:r>
                        <a:rPr lang="en-US" sz="3200" dirty="0" err="1">
                          <a:effectLst/>
                          <a:latin typeface="Times New Roman" panose="02020603050405020304" pitchFamily="18" charset="0"/>
                          <a:cs typeface="Times New Roman" panose="02020603050405020304" pitchFamily="18" charset="0"/>
                        </a:rPr>
                        <a:t>thuỷ</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bị</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cs typeface="Times New Roman" panose="02020603050405020304" pitchFamily="18" charset="0"/>
                        </a:rPr>
                        <a:t>.</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Đeo kính viễn (Kính mặt lồi)</a:t>
                      </a:r>
                    </a:p>
                    <a:p>
                      <a:pPr algn="just" fontAlgn="t"/>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98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0611256"/>
              </p:ext>
            </p:extLst>
          </p:nvPr>
        </p:nvGraphicFramePr>
        <p:xfrm>
          <a:off x="239843" y="136264"/>
          <a:ext cx="11782267" cy="6667948"/>
        </p:xfrm>
        <a:graphic>
          <a:graphicData uri="http://schemas.openxmlformats.org/drawingml/2006/table">
            <a:tbl>
              <a:tblPr/>
              <a:tblGrid>
                <a:gridCol w="1058726">
                  <a:extLst>
                    <a:ext uri="{9D8B030D-6E8A-4147-A177-3AD203B41FA5}">
                      <a16:colId xmlns:a16="http://schemas.microsoft.com/office/drawing/2014/main" val="20000"/>
                    </a:ext>
                  </a:extLst>
                </a:gridCol>
                <a:gridCol w="2958638">
                  <a:extLst>
                    <a:ext uri="{9D8B030D-6E8A-4147-A177-3AD203B41FA5}">
                      <a16:colId xmlns:a16="http://schemas.microsoft.com/office/drawing/2014/main" val="20001"/>
                    </a:ext>
                  </a:extLst>
                </a:gridCol>
                <a:gridCol w="7764903">
                  <a:extLst>
                    <a:ext uri="{9D8B030D-6E8A-4147-A177-3AD203B41FA5}">
                      <a16:colId xmlns:a16="http://schemas.microsoft.com/office/drawing/2014/main" val="20002"/>
                    </a:ext>
                  </a:extLst>
                </a:gridCol>
              </a:tblGrid>
              <a:tr h="0">
                <a:tc>
                  <a:txBody>
                    <a:bodyPr/>
                    <a:lstStyle/>
                    <a:p>
                      <a:pPr algn="ctr" fontAlgn="t"/>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effectLst/>
                        <a:latin typeface="Times New Roman" panose="02020603050405020304" pitchFamily="18" charset="0"/>
                        <a:cs typeface="Times New Roman" panose="02020603050405020304" pitchFamily="18" charset="0"/>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84563">
                <a:tc>
                  <a:txBody>
                    <a:bodyPr/>
                    <a:lstStyle/>
                    <a:p>
                      <a:pPr fontAlgn="t"/>
                      <a:r>
                        <a:rPr lang="en-US" sz="2800">
                          <a:effectLst/>
                          <a:latin typeface="Times New Roman" panose="02020603050405020304" pitchFamily="18" charset="0"/>
                          <a:cs typeface="Times New Roman" panose="02020603050405020304" pitchFamily="18" charset="0"/>
                        </a:rPr>
                        <a:t>Loạn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Giác mạc của người bị loạn thị bị biến dạng làm mất đi độ cong đó gây ra tình trạng hình ảnh hội tụ tại nhiều điểm trên võng mạc (có thể ở trước và sau võng mạc) làm cho hình ảnh tạo ra bị không rõ ràng, nhòe và mờ.</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algn="just" fontAlgn="t"/>
                      <a:r>
                        <a:rPr lang="vi-VN" sz="2700" dirty="0">
                          <a:effectLst/>
                          <a:latin typeface="Times New Roman" panose="02020603050405020304" pitchFamily="18" charset="0"/>
                          <a:cs typeface="Times New Roman" panose="02020603050405020304" pitchFamily="18" charset="0"/>
                        </a:rPr>
                        <a:t>– Tránh các tổn thương mắt có thể xảy ra;</a:t>
                      </a:r>
                    </a:p>
                    <a:p>
                      <a:pPr algn="just" fontAlgn="t"/>
                      <a:r>
                        <a:rPr lang="vi-VN" sz="2700" dirty="0">
                          <a:effectLst/>
                          <a:latin typeface="Times New Roman" panose="02020603050405020304" pitchFamily="18" charset="0"/>
                          <a:cs typeface="Times New Roman" panose="02020603050405020304" pitchFamily="18" charset="0"/>
                        </a:rPr>
                        <a:t>– Làm việc ở nơi có ánh sáng đầy đủ, tránh nơi quá tối hoặc phải đeo kính bảo vệ mắt khi làm việc với nguồn sáng quá mạnh và chói;</a:t>
                      </a:r>
                    </a:p>
                    <a:p>
                      <a:pPr algn="just" fontAlgn="t"/>
                      <a:r>
                        <a:rPr lang="vi-VN" sz="2700" dirty="0">
                          <a:effectLst/>
                          <a:latin typeface="Times New Roman" panose="02020603050405020304" pitchFamily="18" charset="0"/>
                          <a:cs typeface="Times New Roman" panose="02020603050405020304" pitchFamily="18" charset="0"/>
                        </a:rPr>
                        <a:t>– Dành thời gian để mắt nghỉ ngơi khi làm việc trước máy tính, đọc sách hay các công việc tỉ mỉ khác;</a:t>
                      </a:r>
                    </a:p>
                    <a:p>
                      <a:pPr algn="just" fontAlgn="t"/>
                      <a:r>
                        <a:rPr lang="vi-VN" sz="2700" dirty="0">
                          <a:effectLst/>
                          <a:latin typeface="Times New Roman" panose="02020603050405020304" pitchFamily="18" charset="0"/>
                          <a:cs typeface="Times New Roman" panose="02020603050405020304" pitchFamily="18" charset="0"/>
                        </a:rPr>
                        <a:t>– Điều trị các bệnh lý về mắt (nếu có), điều trị sớm và triệt để, tránh gây biến chứng loạn thị;</a:t>
                      </a:r>
                    </a:p>
                    <a:p>
                      <a:pPr algn="just" fontAlgn="t"/>
                      <a:r>
                        <a:rPr lang="vi-VN" sz="2700" dirty="0">
                          <a:effectLst/>
                          <a:latin typeface="Times New Roman" panose="02020603050405020304" pitchFamily="18" charset="0"/>
                          <a:cs typeface="Times New Roman" panose="02020603050405020304" pitchFamily="18" charset="0"/>
                        </a:rPr>
                        <a:t>– Khi đã bị loạn thị rồi thì phải đi khám và điều trị sớm, tránh bệnh diễn biến nặng;</a:t>
                      </a:r>
                    </a:p>
                    <a:p>
                      <a:pPr algn="just" fontAlgn="t"/>
                      <a:r>
                        <a:rPr lang="vi-VN" sz="2700" dirty="0">
                          <a:effectLst/>
                          <a:latin typeface="Times New Roman" panose="02020603050405020304" pitchFamily="18" charset="0"/>
                          <a:cs typeface="Times New Roman" panose="02020603050405020304" pitchFamily="18" charset="0"/>
                        </a:rPr>
                        <a:t>– 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18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3.tech12h.com/sites/default/files/styles/inbody400/public/tai_xuong_26.jpg?itok=tB_Bt1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1267691"/>
            <a:ext cx="10713316" cy="5444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3782" y="190473"/>
            <a:ext cx="9310254" cy="1077218"/>
          </a:xfrm>
          <a:prstGeom prst="rect">
            <a:avLst/>
          </a:prstGeom>
        </p:spPr>
        <p:txBody>
          <a:bodyPr wrap="square">
            <a:spAutoFit/>
          </a:bodyPr>
          <a:lstStyle/>
          <a:p>
            <a:r>
              <a:rPr lang="vi-VN" sz="3200" dirty="0">
                <a:solidFill>
                  <a:srgbClr val="FF0000"/>
                </a:solidFill>
                <a:latin typeface="+mj-lt"/>
              </a:rPr>
              <a:t>Thiết kế poster tuyên truyền mọi người cách chăm sóc và bảo vệ đôi mắt</a:t>
            </a:r>
            <a:endParaRPr lang="en-US" sz="3200" dirty="0">
              <a:solidFill>
                <a:srgbClr val="FF0000"/>
              </a:solidFill>
              <a:latin typeface="+mj-lt"/>
            </a:endParaRPr>
          </a:p>
        </p:txBody>
      </p:sp>
    </p:spTree>
    <p:extLst>
      <p:ext uri="{BB962C8B-B14F-4D97-AF65-F5344CB8AC3E}">
        <p14:creationId xmlns:p14="http://schemas.microsoft.com/office/powerpoint/2010/main" val="66255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7374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400" b="1" dirty="0">
                <a:solidFill>
                  <a:srgbClr val="FDFBF6"/>
                </a:solidFill>
                <a:latin typeface="Times New Roman" panose="02020603050405020304" pitchFamily="18" charset="0"/>
                <a:ea typeface="Times New Roman" panose="02020603050405020304" pitchFamily="18" charset="0"/>
              </a:rPr>
              <a:t>II. </a:t>
            </a:r>
            <a:r>
              <a:rPr lang="en-US" sz="3400" b="1" dirty="0" err="1">
                <a:solidFill>
                  <a:srgbClr val="FDFBF6"/>
                </a:solidFill>
                <a:latin typeface="Times New Roman" panose="02020603050405020304" pitchFamily="18" charset="0"/>
                <a:ea typeface="Times New Roman" panose="02020603050405020304" pitchFamily="18" charset="0"/>
              </a:rPr>
              <a:t>Các</a:t>
            </a:r>
            <a:r>
              <a:rPr lang="en-US" sz="3400" b="1" dirty="0">
                <a:solidFill>
                  <a:srgbClr val="FDFBF6"/>
                </a:solidFill>
                <a:latin typeface="Times New Roman" panose="02020603050405020304" pitchFamily="18" charset="0"/>
                <a:ea typeface="Times New Roman" panose="02020603050405020304" pitchFamily="18" charset="0"/>
              </a:rPr>
              <a:t> </a:t>
            </a:r>
            <a:r>
              <a:rPr lang="en-US" sz="3400" b="1" dirty="0" err="1">
                <a:solidFill>
                  <a:srgbClr val="FDFBF6"/>
                </a:solidFill>
                <a:latin typeface="Times New Roman" panose="02020603050405020304" pitchFamily="18" charset="0"/>
                <a:ea typeface="Times New Roman" panose="02020603050405020304" pitchFamily="18" charset="0"/>
              </a:rPr>
              <a:t>giác</a:t>
            </a:r>
            <a:r>
              <a:rPr lang="en-US" sz="3400" b="1" dirty="0">
                <a:solidFill>
                  <a:srgbClr val="FDFBF6"/>
                </a:solidFill>
                <a:latin typeface="Times New Roman" panose="02020603050405020304" pitchFamily="18" charset="0"/>
                <a:ea typeface="Times New Roman" panose="02020603050405020304" pitchFamily="18" charset="0"/>
              </a:rPr>
              <a:t> </a:t>
            </a:r>
            <a:r>
              <a:rPr lang="en-US" sz="3400" b="1" dirty="0" err="1">
                <a:solidFill>
                  <a:srgbClr val="FDFBF6"/>
                </a:solidFill>
                <a:latin typeface="Times New Roman" panose="02020603050405020304" pitchFamily="18" charset="0"/>
                <a:ea typeface="Times New Roman" panose="02020603050405020304" pitchFamily="18" charset="0"/>
              </a:rPr>
              <a:t>quan</a:t>
            </a:r>
            <a:endParaRPr lang="en-US" sz="3400" dirty="0">
              <a:solidFill>
                <a:srgbClr val="FDFBF6"/>
              </a:solidFill>
              <a:latin typeface="Sabon Next LT"/>
            </a:endParaRPr>
          </a:p>
        </p:txBody>
      </p:sp>
      <p:sp>
        <p:nvSpPr>
          <p:cNvPr id="2" name="Rectangle 1"/>
          <p:cNvSpPr/>
          <p:nvPr/>
        </p:nvSpPr>
        <p:spPr>
          <a:xfrm>
            <a:off x="622765" y="1365771"/>
            <a:ext cx="6096000" cy="614464"/>
          </a:xfrm>
          <a:prstGeom prst="rect">
            <a:avLst/>
          </a:prstGeom>
        </p:spPr>
        <p:txBody>
          <a:bodyPr>
            <a:spAutoFit/>
          </a:bodyPr>
          <a:lstStyle/>
          <a:p>
            <a:pPr algn="just">
              <a:lnSpc>
                <a:spcPct val="107000"/>
              </a:lnSpc>
              <a:spcBef>
                <a:spcPts val="1200"/>
              </a:spcBef>
              <a:spcAft>
                <a:spcPts val="0"/>
              </a:spcAft>
            </a:pPr>
            <a:r>
              <a:rPr lang="en-US" sz="3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400" b="1"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83D679-ECA1-4F7C-9473-63A72D64B295}"/>
              </a:ext>
            </a:extLst>
          </p:cNvPr>
          <p:cNvPicPr>
            <a:picLocks noChangeAspect="1"/>
          </p:cNvPicPr>
          <p:nvPr/>
        </p:nvPicPr>
        <p:blipFill>
          <a:blip r:embed="rId2"/>
          <a:stretch>
            <a:fillRect/>
          </a:stretch>
        </p:blipFill>
        <p:spPr>
          <a:xfrm>
            <a:off x="5901220" y="1846421"/>
            <a:ext cx="5875833" cy="3922624"/>
          </a:xfrm>
          <a:prstGeom prst="rect">
            <a:avLst/>
          </a:prstGeom>
        </p:spPr>
      </p:pic>
      <p:sp>
        <p:nvSpPr>
          <p:cNvPr id="12" name="Rectangle 11">
            <a:extLst>
              <a:ext uri="{FF2B5EF4-FFF2-40B4-BE49-F238E27FC236}">
                <a16:creationId xmlns:a16="http://schemas.microsoft.com/office/drawing/2014/main" id="{214CA68A-A9FD-4783-99C7-0F1FBBC66D48}"/>
              </a:ext>
            </a:extLst>
          </p:cNvPr>
          <p:cNvSpPr/>
          <p:nvPr/>
        </p:nvSpPr>
        <p:spPr>
          <a:xfrm>
            <a:off x="294319" y="2569830"/>
            <a:ext cx="5044827" cy="1237903"/>
          </a:xfrm>
          <a:prstGeom prst="rect">
            <a:avLst/>
          </a:prstGeom>
        </p:spPr>
        <p:txBody>
          <a:bodyPr wrap="square">
            <a:spAutoFit/>
          </a:bodyPr>
          <a:lstStyle/>
          <a:p>
            <a:pPr algn="just">
              <a:lnSpc>
                <a:spcPct val="107000"/>
              </a:lnSpc>
              <a:spcBef>
                <a:spcPts val="1200"/>
              </a:spcBef>
              <a:spcAft>
                <a:spcPts val="0"/>
              </a:spcAft>
            </a:pP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Tai: tai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4C08CD2-572D-4171-B7B5-5DBF6F14EF8B}"/>
              </a:ext>
            </a:extLst>
          </p:cNvPr>
          <p:cNvSpPr/>
          <p:nvPr/>
        </p:nvSpPr>
        <p:spPr>
          <a:xfrm>
            <a:off x="294318" y="3910279"/>
            <a:ext cx="5044827" cy="645113"/>
          </a:xfrm>
          <a:prstGeom prst="rect">
            <a:avLst/>
          </a:prstGeom>
        </p:spPr>
        <p:txBody>
          <a:bodyPr wrap="square">
            <a:spAutoFit/>
          </a:bodyPr>
          <a:lstStyle/>
          <a:p>
            <a:pPr algn="just">
              <a:lnSpc>
                <a:spcPct val="107000"/>
              </a:lnSpc>
              <a:spcBef>
                <a:spcPts val="1200"/>
              </a:spcBef>
              <a:spcAft>
                <a:spcPts val="0"/>
              </a:spcAft>
            </a:pP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EC0C2B3-913C-457F-AE2E-DC4F0A2E2BB1}"/>
              </a:ext>
            </a:extLst>
          </p:cNvPr>
          <p:cNvSpPr/>
          <p:nvPr/>
        </p:nvSpPr>
        <p:spPr>
          <a:xfrm>
            <a:off x="294319" y="4858255"/>
            <a:ext cx="5044827" cy="645113"/>
          </a:xfrm>
          <a:prstGeom prst="rect">
            <a:avLst/>
          </a:prstGeom>
        </p:spPr>
        <p:txBody>
          <a:bodyPr wrap="square">
            <a:spAutoFit/>
          </a:bodyPr>
          <a:lstStyle/>
          <a:p>
            <a:pPr algn="just">
              <a:lnSpc>
                <a:spcPct val="107000"/>
              </a:lnSpc>
              <a:spcBef>
                <a:spcPts val="1200"/>
              </a:spcBef>
              <a:spcAft>
                <a:spcPts val="0"/>
              </a:spcAft>
            </a:pP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6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6826242-8150-4843-8E13-C0C9B73C1866}"/>
              </a:ext>
            </a:extLst>
          </p:cNvPr>
          <p:cNvSpPr txBox="1"/>
          <p:nvPr/>
        </p:nvSpPr>
        <p:spPr>
          <a:xfrm>
            <a:off x="796304" y="1934870"/>
            <a:ext cx="4676932" cy="584775"/>
          </a:xfrm>
          <a:prstGeom prst="rect">
            <a:avLst/>
          </a:prstGeom>
          <a:noFill/>
        </p:spPr>
        <p:txBody>
          <a:bodyPr wrap="square">
            <a:spAutoFit/>
          </a:bodyPr>
          <a:lstStyle/>
          <a:p>
            <a:pPr algn="just">
              <a:spcAft>
                <a:spcPts val="0"/>
              </a:spcAft>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2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1111715"/>
          </a:xfrm>
          <a:prstGeom prst="rect">
            <a:avLst/>
          </a:prstGeom>
        </p:spPr>
        <p:txBody>
          <a:bodyPr>
            <a:spAutoFit/>
          </a:bodyPr>
          <a:lstStyle/>
          <a:p>
            <a:pPr algn="just">
              <a:lnSpc>
                <a:spcPct val="107000"/>
              </a:lnSpc>
              <a:spcBef>
                <a:spcPts val="1200"/>
              </a:spcBef>
              <a:spcAft>
                <a:spcPts val="0"/>
              </a:spcAft>
            </a:pP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2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678943-B2A5-74EA-1187-B6DD21902884}"/>
              </a:ext>
            </a:extLst>
          </p:cNvPr>
          <p:cNvSpPr txBox="1"/>
          <p:nvPr/>
        </p:nvSpPr>
        <p:spPr>
          <a:xfrm>
            <a:off x="414947" y="2648007"/>
            <a:ext cx="4601980" cy="584775"/>
          </a:xfrm>
          <a:prstGeom prst="rect">
            <a:avLst/>
          </a:prstGeom>
          <a:noFill/>
        </p:spPr>
        <p:txBody>
          <a:bodyPr wrap="square">
            <a:spAutoFit/>
          </a:bodyPr>
          <a:lstStyle/>
          <a:p>
            <a:pPr algn="ct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3859535226"/>
              </p:ext>
            </p:extLst>
          </p:nvPr>
        </p:nvGraphicFramePr>
        <p:xfrm>
          <a:off x="414947" y="3568259"/>
          <a:ext cx="5206364" cy="1950720"/>
        </p:xfrm>
        <a:graphic>
          <a:graphicData uri="http://schemas.openxmlformats.org/drawingml/2006/table">
            <a:tbl>
              <a:tblPr firstRow="1" firstCol="1" bandRow="1"/>
              <a:tblGrid>
                <a:gridCol w="3367780">
                  <a:extLst>
                    <a:ext uri="{9D8B030D-6E8A-4147-A177-3AD203B41FA5}">
                      <a16:colId xmlns:a16="http://schemas.microsoft.com/office/drawing/2014/main" val="1827278706"/>
                    </a:ext>
                  </a:extLst>
                </a:gridCol>
                <a:gridCol w="1838584">
                  <a:extLst>
                    <a:ext uri="{9D8B030D-6E8A-4147-A177-3AD203B41FA5}">
                      <a16:colId xmlns:a16="http://schemas.microsoft.com/office/drawing/2014/main" val="3553292245"/>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Trả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lời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472276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1. </a:t>
                      </a:r>
                      <a:r>
                        <a:rPr lang="en-US" sz="3200" dirty="0" err="1">
                          <a:effectLst/>
                          <a:latin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tai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9353439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a:effectLst/>
                          <a:latin typeface="Times New Roman" panose="02020603050405020304" pitchFamily="18" charset="0"/>
                          <a:cs typeface="Times New Roman" panose="02020603050405020304" pitchFamily="18" charset="0"/>
                        </a:rPr>
                        <a:t>2. Chức năng cơ quan thính giác</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78943860"/>
                  </a:ext>
                </a:extLst>
              </a:tr>
            </a:tbl>
          </a:graphicData>
        </a:graphic>
      </p:graphicFrame>
      <p:sp>
        <p:nvSpPr>
          <p:cNvPr id="10" name="TextBox 9">
            <a:extLst>
              <a:ext uri="{FF2B5EF4-FFF2-40B4-BE49-F238E27FC236}">
                <a16:creationId xmlns:a16="http://schemas.microsoft.com/office/drawing/2014/main" id="{4323A71A-2F3E-4027-F421-A1AC1E5C9E5A}"/>
              </a:ext>
            </a:extLst>
          </p:cNvPr>
          <p:cNvSpPr txBox="1"/>
          <p:nvPr/>
        </p:nvSpPr>
        <p:spPr>
          <a:xfrm>
            <a:off x="7275729" y="855311"/>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a:solidFill>
                  <a:srgbClr val="FDFBF6"/>
                </a:solidFill>
                <a:latin typeface="Times New Roman" panose="02020603050405020304" pitchFamily="18" charset="0"/>
                <a:ea typeface="Times New Roman" panose="02020603050405020304" pitchFamily="18" charset="0"/>
              </a:rPr>
              <a:t>HOẠT</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ĐỘNG</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11" name="Hình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127" y="1740489"/>
            <a:ext cx="6253965" cy="4569113"/>
          </a:xfrm>
          <a:prstGeom prst="rect">
            <a:avLst/>
          </a:prstGeom>
          <a:noFill/>
        </p:spPr>
      </p:pic>
    </p:spTree>
    <p:extLst>
      <p:ext uri="{BB962C8B-B14F-4D97-AF65-F5344CB8AC3E}">
        <p14:creationId xmlns:p14="http://schemas.microsoft.com/office/powerpoint/2010/main" val="328991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1015663"/>
          </a:xfrm>
          <a:prstGeom prst="rect">
            <a:avLst/>
          </a:prstGeom>
        </p:spPr>
        <p:txBody>
          <a:bodyPr>
            <a:spAutoFit/>
          </a:bodyPr>
          <a:lstStyle/>
          <a:p>
            <a:pPr algn="just">
              <a:spcAft>
                <a:spcPts val="0"/>
              </a:spcAft>
            </a:pPr>
            <a:r>
              <a:rPr lang="en-US" sz="3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0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74FBF338-0D93-4B85-9B4A-E1C388918F9C}"/>
              </a:ext>
            </a:extLst>
          </p:cNvPr>
          <p:cNvGraphicFramePr>
            <a:graphicFrameLocks noGrp="1"/>
          </p:cNvGraphicFramePr>
          <p:nvPr>
            <p:extLst>
              <p:ext uri="{D42A27DB-BD31-4B8C-83A1-F6EECF244321}">
                <p14:modId xmlns:p14="http://schemas.microsoft.com/office/powerpoint/2010/main" val="2060840108"/>
              </p:ext>
            </p:extLst>
          </p:nvPr>
        </p:nvGraphicFramePr>
        <p:xfrm>
          <a:off x="414947" y="2368430"/>
          <a:ext cx="11547203" cy="4317183"/>
        </p:xfrm>
        <a:graphic>
          <a:graphicData uri="http://schemas.openxmlformats.org/drawingml/2006/table">
            <a:tbl>
              <a:tblPr firstRow="1" firstCol="1" bandRow="1">
                <a:tableStyleId>{5940675A-B579-460E-94D1-54222C63F5DA}</a:tableStyleId>
              </a:tblPr>
              <a:tblGrid>
                <a:gridCol w="1833578">
                  <a:extLst>
                    <a:ext uri="{9D8B030D-6E8A-4147-A177-3AD203B41FA5}">
                      <a16:colId xmlns:a16="http://schemas.microsoft.com/office/drawing/2014/main" val="1827278706"/>
                    </a:ext>
                  </a:extLst>
                </a:gridCol>
                <a:gridCol w="9713625">
                  <a:extLst>
                    <a:ext uri="{9D8B030D-6E8A-4147-A177-3AD203B41FA5}">
                      <a16:colId xmlns:a16="http://schemas.microsoft.com/office/drawing/2014/main" val="3553292245"/>
                    </a:ext>
                  </a:extLst>
                </a:gridCol>
              </a:tblGrid>
              <a:tr h="522472">
                <a:tc>
                  <a:txBody>
                    <a:bodyPr/>
                    <a:lstStyle/>
                    <a:p>
                      <a:pPr algn="ctr">
                        <a:lnSpc>
                          <a:spcPct val="10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Câu</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hỏi</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0"/>
                        </a:spcBef>
                        <a:spcAft>
                          <a:spcPts val="0"/>
                        </a:spcAft>
                      </a:pPr>
                      <a:r>
                        <a:rPr lang="en-US" sz="3000" dirty="0" err="1">
                          <a:effectLst/>
                          <a:latin typeface="Times New Roman" panose="02020603050405020304" pitchFamily="18" charset="0"/>
                          <a:cs typeface="Times New Roman" panose="02020603050405020304" pitchFamily="18" charset="0"/>
                        </a:rPr>
                        <a:t>Trả</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lời</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3794711">
                <a:tc>
                  <a:txBody>
                    <a:bodyPr/>
                    <a:lstStyle/>
                    <a:p>
                      <a:pPr algn="just">
                        <a:lnSpc>
                          <a:spcPct val="100000"/>
                        </a:lnSpc>
                        <a:spcBef>
                          <a:spcPts val="0"/>
                        </a:spcBef>
                        <a:spcAft>
                          <a:spcPts val="0"/>
                        </a:spcAft>
                      </a:pPr>
                      <a:r>
                        <a:rPr lang="en-US" sz="3000" dirty="0">
                          <a:effectLst/>
                          <a:latin typeface="Times New Roman" panose="02020603050405020304" pitchFamily="18" charset="0"/>
                          <a:cs typeface="Times New Roman" panose="02020603050405020304" pitchFamily="18" charset="0"/>
                        </a:rPr>
                        <a:t>1. </a:t>
                      </a:r>
                      <a:r>
                        <a:rPr lang="en-US" sz="3000" dirty="0" err="1">
                          <a:effectLst/>
                          <a:latin typeface="Times New Roman" panose="02020603050405020304" pitchFamily="18" charset="0"/>
                          <a:cs typeface="Times New Roman" panose="02020603050405020304" pitchFamily="18" charset="0"/>
                        </a:rPr>
                        <a:t>Cấu</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tạo</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cs typeface="Times New Roman" panose="02020603050405020304" pitchFamily="18" charset="0"/>
                        </a:rPr>
                        <a:t> tai</a:t>
                      </a:r>
                      <a:endPar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0"/>
                        </a:spcBef>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534390"/>
                  </a:ext>
                </a:extLst>
              </a:tr>
            </a:tbl>
          </a:graphicData>
        </a:graphic>
      </p:graphicFrame>
      <p:sp>
        <p:nvSpPr>
          <p:cNvPr id="14" name="Rectangle 13">
            <a:extLst>
              <a:ext uri="{FF2B5EF4-FFF2-40B4-BE49-F238E27FC236}">
                <a16:creationId xmlns:a16="http://schemas.microsoft.com/office/drawing/2014/main" id="{F1310DE9-C442-4742-9956-46BB601678AE}"/>
              </a:ext>
            </a:extLst>
          </p:cNvPr>
          <p:cNvSpPr/>
          <p:nvPr/>
        </p:nvSpPr>
        <p:spPr>
          <a:xfrm>
            <a:off x="2371469" y="3118430"/>
            <a:ext cx="9557898" cy="2862322"/>
          </a:xfrm>
          <a:prstGeom prst="rect">
            <a:avLst/>
          </a:prstGeom>
        </p:spPr>
        <p:txBody>
          <a:bodyPr wrap="square">
            <a:spAutoFit/>
          </a:bodyPr>
          <a:lstStyle/>
          <a:p>
            <a:pPr algn="just">
              <a:lnSpc>
                <a:spcPct val="100000"/>
              </a:lnSpc>
              <a:spcBef>
                <a:spcPts val="0"/>
              </a:spcBef>
              <a:spcAft>
                <a:spcPts val="0"/>
              </a:spcAft>
            </a:pP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Cấu</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tạo</a:t>
            </a:r>
            <a:r>
              <a:rPr lang="en-US" sz="3000" dirty="0">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ngoài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vành</a:t>
            </a: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ống</a:t>
            </a:r>
            <a:r>
              <a:rPr lang="en-US" sz="3000" dirty="0">
                <a:effectLst/>
                <a:latin typeface="Times New Roman" panose="02020603050405020304" pitchFamily="18" charset="0"/>
                <a:cs typeface="Times New Roman" panose="02020603050405020304" pitchFamily="18" charset="0"/>
              </a:rPr>
              <a:t> tai)</a:t>
            </a:r>
          </a:p>
          <a:p>
            <a:pPr algn="just">
              <a:lnSpc>
                <a:spcPct val="100000"/>
              </a:lnSpc>
              <a:spcBef>
                <a:spcPts val="0"/>
              </a:spcBef>
              <a:spcAft>
                <a:spcPts val="0"/>
              </a:spcAft>
            </a:pP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giữa</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màng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nhĩ</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chuỗi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xương</a:t>
            </a: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thông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với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khoang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miệng</a:t>
            </a:r>
            <a:r>
              <a:rPr lang="en-US" sz="3000" dirty="0">
                <a:effectLst/>
                <a:latin typeface="Times New Roman" panose="02020603050405020304" pitchFamily="18" charset="0"/>
                <a:cs typeface="Times New Roman" panose="02020603050405020304" pitchFamily="18" charset="0"/>
              </a:rPr>
              <a:t> qua </a:t>
            </a:r>
            <a:r>
              <a:rPr lang="en-US" sz="3000" dirty="0" err="1">
                <a:effectLst/>
                <a:latin typeface="Times New Roman" panose="02020603050405020304" pitchFamily="18" charset="0"/>
                <a:cs typeface="Times New Roman" panose="02020603050405020304" pitchFamily="18" charset="0"/>
              </a:rPr>
              <a:t>vòi</a:t>
            </a:r>
            <a:r>
              <a:rPr lang="en-US" sz="3000" dirty="0">
                <a:effectLst/>
                <a:latin typeface="Times New Roman" panose="02020603050405020304" pitchFamily="18" charset="0"/>
                <a:cs typeface="Times New Roman" panose="02020603050405020304" pitchFamily="18" charset="0"/>
              </a:rPr>
              <a:t> tai</a:t>
            </a:r>
          </a:p>
          <a:p>
            <a:pPr algn="just">
              <a:lnSpc>
                <a:spcPct val="100000"/>
              </a:lnSpc>
              <a:spcBef>
                <a:spcPts val="0"/>
              </a:spcBef>
              <a:spcAft>
                <a:spcPts val="0"/>
              </a:spcAft>
            </a:pP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trong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ốc</a:t>
            </a:r>
            <a:r>
              <a:rPr lang="en-US" sz="3000" dirty="0">
                <a:effectLst/>
                <a:latin typeface="Times New Roman" panose="02020603050405020304" pitchFamily="18" charset="0"/>
                <a:cs typeface="Times New Roman" panose="02020603050405020304" pitchFamily="18" charset="0"/>
              </a:rPr>
              <a:t> tai (</a:t>
            </a:r>
            <a:r>
              <a:rPr lang="en-US" sz="3000" dirty="0" err="1">
                <a:effectLst/>
                <a:latin typeface="Times New Roman" panose="02020603050405020304" pitchFamily="18" charset="0"/>
                <a:cs typeface="Times New Roman" panose="02020603050405020304" pitchFamily="18" charset="0"/>
              </a:rPr>
              <a:t>chứa</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các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cơ</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quan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thụ</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cảm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âm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thanh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thông</a:t>
            </a:r>
            <a:r>
              <a:rPr lang="en-US" sz="3000" dirty="0">
                <a:effectLst/>
                <a:latin typeface="Times New Roman" panose="02020603050405020304" pitchFamily="18" charset="0"/>
                <a:cs typeface="Times New Roman" panose="02020603050405020304" pitchFamily="18" charset="0"/>
              </a:rPr>
              <a:t> qua </a:t>
            </a:r>
            <a:r>
              <a:rPr lang="en-US" sz="3000" dirty="0" err="1">
                <a:effectLst/>
                <a:latin typeface="Times New Roman" panose="02020603050405020304" pitchFamily="18" charset="0"/>
                <a:cs typeface="Times New Roman" panose="02020603050405020304" pitchFamily="18" charset="0"/>
              </a:rPr>
              <a:t>dây</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thần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kinh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thính</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giác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đi</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về</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não</a:t>
            </a:r>
            <a:r>
              <a:rPr lang="en-US" sz="30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48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1077218"/>
          </a:xfrm>
          <a:prstGeom prst="rect">
            <a:avLst/>
          </a:prstGeom>
        </p:spPr>
        <p:txBody>
          <a:bodyPr>
            <a:spAutoFit/>
          </a:bodyPr>
          <a:lstStyle/>
          <a:p>
            <a:pPr algn="just">
              <a:spcAft>
                <a:spcPts val="0"/>
              </a:spcAft>
            </a:pP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2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74FBF338-0D93-4B85-9B4A-E1C388918F9C}"/>
              </a:ext>
            </a:extLst>
          </p:cNvPr>
          <p:cNvGraphicFramePr>
            <a:graphicFrameLocks noGrp="1"/>
          </p:cNvGraphicFramePr>
          <p:nvPr>
            <p:extLst>
              <p:ext uri="{D42A27DB-BD31-4B8C-83A1-F6EECF244321}">
                <p14:modId xmlns:p14="http://schemas.microsoft.com/office/powerpoint/2010/main" val="3552157824"/>
              </p:ext>
            </p:extLst>
          </p:nvPr>
        </p:nvGraphicFramePr>
        <p:xfrm>
          <a:off x="494833" y="2798487"/>
          <a:ext cx="11467317" cy="2693742"/>
        </p:xfrm>
        <a:graphic>
          <a:graphicData uri="http://schemas.openxmlformats.org/drawingml/2006/table">
            <a:tbl>
              <a:tblPr firstRow="1" firstCol="1" bandRow="1">
                <a:tableStyleId>{5940675A-B579-460E-94D1-54222C63F5DA}</a:tableStyleId>
              </a:tblPr>
              <a:tblGrid>
                <a:gridCol w="2680074">
                  <a:extLst>
                    <a:ext uri="{9D8B030D-6E8A-4147-A177-3AD203B41FA5}">
                      <a16:colId xmlns:a16="http://schemas.microsoft.com/office/drawing/2014/main" val="1827278706"/>
                    </a:ext>
                  </a:extLst>
                </a:gridCol>
                <a:gridCol w="8787243">
                  <a:extLst>
                    <a:ext uri="{9D8B030D-6E8A-4147-A177-3AD203B41FA5}">
                      <a16:colId xmlns:a16="http://schemas.microsoft.com/office/drawing/2014/main" val="3553292245"/>
                    </a:ext>
                  </a:extLst>
                </a:gridCol>
              </a:tblGrid>
              <a:tr h="897914">
                <a:tc>
                  <a:txBody>
                    <a:bodyPr/>
                    <a:lstStyle/>
                    <a:p>
                      <a:pPr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1795828">
                <a:tc>
                  <a:txBody>
                    <a:bodyPr/>
                    <a:lstStyle/>
                    <a:p>
                      <a:pPr algn="just">
                        <a:lnSpc>
                          <a:spcPct val="10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2. </a:t>
                      </a:r>
                      <a:r>
                        <a:rPr lang="en-US" sz="3200" dirty="0" err="1">
                          <a:effectLst/>
                          <a:latin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thính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giác</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0"/>
                        </a:spcBef>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8943860"/>
                  </a:ext>
                </a:extLst>
              </a:tr>
            </a:tbl>
          </a:graphicData>
        </a:graphic>
      </p:graphicFrame>
      <p:sp>
        <p:nvSpPr>
          <p:cNvPr id="14" name="Rectangle 13">
            <a:extLst>
              <a:ext uri="{FF2B5EF4-FFF2-40B4-BE49-F238E27FC236}">
                <a16:creationId xmlns:a16="http://schemas.microsoft.com/office/drawing/2014/main" id="{F1310DE9-C442-4742-9956-46BB601678AE}"/>
              </a:ext>
            </a:extLst>
          </p:cNvPr>
          <p:cNvSpPr/>
          <p:nvPr/>
        </p:nvSpPr>
        <p:spPr>
          <a:xfrm>
            <a:off x="3177915" y="3802504"/>
            <a:ext cx="8519252" cy="1569660"/>
          </a:xfrm>
          <a:prstGeom prst="rect">
            <a:avLst/>
          </a:prstGeom>
        </p:spPr>
        <p:txBody>
          <a:bodyPr wrap="square">
            <a:spAutoFit/>
          </a:bodyPr>
          <a:lstStyle/>
          <a:p>
            <a:pPr algn="just">
              <a:lnSpc>
                <a:spcPct val="100000"/>
              </a:lnSpc>
              <a:spcBef>
                <a:spcPts val="0"/>
              </a:spcBef>
              <a:spcAft>
                <a:spcPts val="0"/>
              </a:spcAft>
            </a:pP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3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4" y="1365771"/>
            <a:ext cx="6382335" cy="1111715"/>
          </a:xfrm>
          <a:prstGeom prst="rect">
            <a:avLst/>
          </a:prstGeom>
        </p:spPr>
        <p:txBody>
          <a:bodyPr wrap="square">
            <a:spAutoFit/>
          </a:bodyPr>
          <a:lstStyle/>
          <a:p>
            <a:pPr algn="just">
              <a:lnSpc>
                <a:spcPct val="107000"/>
              </a:lnSpc>
              <a:spcBef>
                <a:spcPts val="1200"/>
              </a:spcBef>
            </a:pP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32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32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414947" y="2665439"/>
            <a:ext cx="6075794" cy="4031873"/>
          </a:xfrm>
          <a:prstGeom prst="rect">
            <a:avLst/>
          </a:prstGeom>
        </p:spPr>
        <p:txBody>
          <a:bodyPr wrap="square">
            <a:spAutoFit/>
          </a:bodyPr>
          <a:lstStyle/>
          <a:p>
            <a:pPr algn="just"/>
            <a:r>
              <a:rPr lang="vi-VN" sz="3200" dirty="0">
                <a:solidFill>
                  <a:srgbClr val="333333"/>
                </a:solidFill>
                <a:latin typeface="+mj-lt"/>
              </a:rPr>
              <a:t>Đọc thông tin </a:t>
            </a:r>
            <a:r>
              <a:rPr lang="en-US" sz="3200" dirty="0" err="1">
                <a:solidFill>
                  <a:srgbClr val="333333"/>
                </a:solidFill>
                <a:latin typeface="Times New Roman" panose="02020603050405020304" pitchFamily="18" charset="0"/>
                <a:cs typeface="Times New Roman" panose="02020603050405020304" pitchFamily="18" charset="0"/>
              </a:rPr>
              <a:t>và</a:t>
            </a:r>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mj-lt"/>
              </a:rPr>
              <a:t>quan sát Hình 16.</a:t>
            </a:r>
            <a:r>
              <a:rPr lang="en-US" sz="3200" dirty="0">
                <a:solidFill>
                  <a:srgbClr val="333333"/>
                </a:solidFill>
                <a:latin typeface="Times New Roman" panose="02020603050405020304" pitchFamily="18" charset="0"/>
                <a:cs typeface="Times New Roman" panose="02020603050405020304" pitchFamily="18" charset="0"/>
              </a:rPr>
              <a:t>9</a:t>
            </a:r>
            <a:r>
              <a:rPr lang="vi-VN"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mj-lt"/>
              </a:rPr>
              <a:t>và thực hiện các yêu cầu sau</a:t>
            </a:r>
          </a:p>
          <a:p>
            <a:pPr algn="just"/>
            <a:r>
              <a:rPr lang="vi-VN" sz="3200" b="1" dirty="0">
                <a:solidFill>
                  <a:srgbClr val="333333"/>
                </a:solidFill>
                <a:latin typeface="+mj-lt"/>
              </a:rPr>
              <a:t>Câu hỏi 1:</a:t>
            </a:r>
            <a:r>
              <a:rPr lang="vi-VN" sz="3200" dirty="0">
                <a:solidFill>
                  <a:srgbClr val="333333"/>
                </a:solidFill>
                <a:latin typeface="+mj-lt"/>
              </a:rPr>
              <a:t> Sơ đồ hóa quá trình thu nhận âm thanh của tai</a:t>
            </a:r>
          </a:p>
          <a:p>
            <a:pPr algn="just"/>
            <a:r>
              <a:rPr lang="vi-VN" sz="3200" b="1" dirty="0">
                <a:solidFill>
                  <a:srgbClr val="333333"/>
                </a:solidFill>
                <a:latin typeface="+mj-lt"/>
              </a:rPr>
              <a:t>Câu hỏi 2:</a:t>
            </a:r>
            <a:r>
              <a:rPr lang="vi-VN" sz="3200" dirty="0">
                <a:solidFill>
                  <a:srgbClr val="333333"/>
                </a:solidFill>
                <a:latin typeface="+mj-lt"/>
              </a:rPr>
              <a:t> Giải thích vai trò của vòi tai trong cân bằng áp suất không khí giữa tay và khoang miệng.</a:t>
            </a:r>
            <a:endParaRPr lang="vi-VN" sz="3200" b="0" i="0" dirty="0">
              <a:solidFill>
                <a:srgbClr val="333333"/>
              </a:solidFill>
              <a:effectLst/>
              <a:latin typeface="+mj-lt"/>
            </a:endParaRPr>
          </a:p>
        </p:txBody>
      </p:sp>
      <p:sp>
        <p:nvSpPr>
          <p:cNvPr id="14" name="TextBox 13">
            <a:extLst>
              <a:ext uri="{FF2B5EF4-FFF2-40B4-BE49-F238E27FC236}">
                <a16:creationId xmlns:a16="http://schemas.microsoft.com/office/drawing/2014/main" id="{4323A71A-2F3E-4027-F421-A1AC1E5C9E5A}"/>
              </a:ext>
            </a:extLst>
          </p:cNvPr>
          <p:cNvSpPr txBox="1"/>
          <p:nvPr/>
        </p:nvSpPr>
        <p:spPr>
          <a:xfrm>
            <a:off x="7221906" y="721745"/>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a:solidFill>
                  <a:srgbClr val="FDFBF6"/>
                </a:solidFill>
                <a:latin typeface="Times New Roman" panose="02020603050405020304" pitchFamily="18" charset="0"/>
                <a:ea typeface="Times New Roman" panose="02020603050405020304" pitchFamily="18" charset="0"/>
              </a:rPr>
              <a:t>HOẠT</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ĐỘNG</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grpSp>
        <p:nvGrpSpPr>
          <p:cNvPr id="15" name="Group 14"/>
          <p:cNvGrpSpPr/>
          <p:nvPr/>
        </p:nvGrpSpPr>
        <p:grpSpPr>
          <a:xfrm>
            <a:off x="6852537" y="4910842"/>
            <a:ext cx="2946265" cy="1042410"/>
            <a:chOff x="89207" y="1343846"/>
            <a:chExt cx="1191931" cy="483449"/>
          </a:xfrm>
        </p:grpSpPr>
        <p:sp>
          <p:nvSpPr>
            <p:cNvPr id="17" name="Rectangle 16"/>
            <p:cNvSpPr/>
            <p:nvPr/>
          </p:nvSpPr>
          <p:spPr>
            <a:xfrm>
              <a:off x="89207" y="1558354"/>
              <a:ext cx="396077" cy="268941"/>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24180" y="1343846"/>
              <a:ext cx="356958" cy="30752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050" name="Picture 2" descr="Đọc thông tin và quan sát Hình 16.9 thực hiện các yêu cầu sau">
            <a:extLst>
              <a:ext uri="{FF2B5EF4-FFF2-40B4-BE49-F238E27FC236}">
                <a16:creationId xmlns:a16="http://schemas.microsoft.com/office/drawing/2014/main" id="{D320D8B8-98E6-4A2D-9388-A023D099B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073" y="1421289"/>
            <a:ext cx="5203064" cy="522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65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147" y="889205"/>
            <a:ext cx="5119028" cy="4031873"/>
          </a:xfrm>
          <a:prstGeom prst="rect">
            <a:avLst/>
          </a:prstGeom>
        </p:spPr>
        <p:txBody>
          <a:bodyPr wrap="square">
            <a:spAutoFit/>
          </a:bodyPr>
          <a:lstStyle/>
          <a:p>
            <a:pPr algn="just"/>
            <a:r>
              <a:rPr lang="vi-VN" sz="3200" b="1" dirty="0">
                <a:solidFill>
                  <a:srgbClr val="002060"/>
                </a:solidFill>
                <a:latin typeface="+mj-lt"/>
              </a:rPr>
              <a:t>1.</a:t>
            </a:r>
            <a:r>
              <a:rPr lang="vi-VN" sz="3200" dirty="0">
                <a:solidFill>
                  <a:srgbClr val="002060"/>
                </a:solidFill>
                <a:latin typeface="+mj-lt"/>
              </a:rPr>
              <a:t> Sóng âm đi từ ngoài theo ống tai vào → rung màng nhĩ → tác động chuỗi xương tai → tác động vào ốc tai làm rung màng và dịch → tạo xung thần kinh theo dây thần kinh thính giác lên não (cho ta cảm </a:t>
            </a:r>
            <a:r>
              <a:rPr lang="en-US" sz="3200" dirty="0" err="1">
                <a:solidFill>
                  <a:srgbClr val="002060"/>
                </a:solidFill>
                <a:latin typeface="Times New Roman" panose="02020603050405020304" pitchFamily="18" charset="0"/>
                <a:cs typeface="Times New Roman" panose="02020603050405020304" pitchFamily="18" charset="0"/>
              </a:rPr>
              <a:t>nhận</a:t>
            </a:r>
            <a:r>
              <a:rPr lang="vi-VN" sz="3200" dirty="0">
                <a:solidFill>
                  <a:srgbClr val="002060"/>
                </a:solidFill>
                <a:latin typeface="+mj-lt"/>
              </a:rPr>
              <a:t> về âm thanh)</a:t>
            </a:r>
          </a:p>
        </p:txBody>
      </p:sp>
      <p:pic>
        <p:nvPicPr>
          <p:cNvPr id="9" name="Picture 8">
            <a:extLst>
              <a:ext uri="{FF2B5EF4-FFF2-40B4-BE49-F238E27FC236}">
                <a16:creationId xmlns:a16="http://schemas.microsoft.com/office/drawing/2014/main" id="{9BE821A6-3ACF-4D63-BB06-24CFE4A84942}"/>
              </a:ext>
            </a:extLst>
          </p:cNvPr>
          <p:cNvPicPr>
            <a:picLocks noChangeAspect="1"/>
          </p:cNvPicPr>
          <p:nvPr/>
        </p:nvPicPr>
        <p:blipFill rotWithShape="1">
          <a:blip r:embed="rId2">
            <a:extLst>
              <a:ext uri="{28A0092B-C50C-407E-A947-70E740481C1C}">
                <a14:useLocalDpi xmlns:a14="http://schemas.microsoft.com/office/drawing/2010/main" val="0"/>
              </a:ext>
            </a:extLst>
          </a:blip>
          <a:srcRect t="6529" b="15910"/>
          <a:stretch/>
        </p:blipFill>
        <p:spPr bwMode="auto">
          <a:xfrm>
            <a:off x="5771213" y="512281"/>
            <a:ext cx="6024640" cy="5770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004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trí</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nhớ</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giảm</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ngôn</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ngữ</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lẩm</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cẩm</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hoạt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kém</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Teo</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a:solidFill>
                  <a:srgbClr val="5B9BD5">
                    <a:lumMod val="20000"/>
                    <a:lumOff val="80000"/>
                  </a:srgbClr>
                </a:solidFill>
                <a:latin typeface="Times New Roman" panose="02020603050405020304" pitchFamily="18" charset="0"/>
                <a:cs typeface="Times New Roman" panose="02020603050405020304" pitchFamily="18" charset="0"/>
              </a:rPr>
              <a:t>não</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Alzheimer</a:t>
            </a: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a:solidFill>
                  <a:prstClr val="white">
                    <a:lumMod val="50000"/>
                  </a:prstClr>
                </a:solidFill>
                <a:latin typeface="Times New Roman" panose="02020603050405020304" pitchFamily="18" charset="0"/>
                <a:cs typeface="Times New Roman" panose="02020603050405020304" pitchFamily="18" charset="0"/>
              </a:rPr>
              <a:t>Đáp</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án</a:t>
            </a:r>
            <a:r>
              <a:rPr lang="en-US" sz="3600" dirty="0">
                <a:solidFill>
                  <a:prstClr val="white">
                    <a:lumMod val="50000"/>
                  </a:prstClr>
                </a:solidFill>
                <a:latin typeface="Times New Roman" panose="02020603050405020304" pitchFamily="18" charset="0"/>
                <a:cs typeface="Times New Roman" panose="02020603050405020304" pitchFamily="18" charset="0"/>
              </a:rPr>
              <a:t> </a:t>
            </a:r>
            <a:r>
              <a:rPr lang="en-US" sz="3600" dirty="0" err="1">
                <a:solidFill>
                  <a:prstClr val="white">
                    <a:lumMod val="50000"/>
                  </a:prstClr>
                </a:solidFill>
                <a:latin typeface="Times New Roman" panose="02020603050405020304" pitchFamily="18" charset="0"/>
                <a:cs typeface="Times New Roman" panose="02020603050405020304" pitchFamily="18" charset="0"/>
              </a:rPr>
              <a:t>xanh</a:t>
            </a:r>
            <a:r>
              <a:rPr lang="en-US" sz="3600" dirty="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0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8BB4-F5C1-4DD8-9ABD-D1BE724DB3B6}"/>
              </a:ext>
            </a:extLst>
          </p:cNvPr>
          <p:cNvSpPr/>
          <p:nvPr/>
        </p:nvSpPr>
        <p:spPr>
          <a:xfrm>
            <a:off x="629587" y="502649"/>
            <a:ext cx="10957809" cy="1661993"/>
          </a:xfrm>
          <a:prstGeom prst="rect">
            <a:avLst/>
          </a:prstGeom>
        </p:spPr>
        <p:txBody>
          <a:bodyPr wrap="square">
            <a:spAutoFit/>
          </a:bodyPr>
          <a:lstStyle/>
          <a:p>
            <a:pPr indent="404813" algn="just"/>
            <a:r>
              <a:rPr lang="vi-VN" sz="3400" b="1" dirty="0">
                <a:solidFill>
                  <a:srgbClr val="002060"/>
                </a:solidFill>
                <a:latin typeface="+mj-lt"/>
              </a:rPr>
              <a:t>2.</a:t>
            </a:r>
            <a:r>
              <a:rPr lang="vi-VN" sz="3400" dirty="0">
                <a:solidFill>
                  <a:srgbClr val="002060"/>
                </a:solidFill>
                <a:latin typeface="+mj-lt"/>
              </a:rPr>
              <a:t> Vòi tai có vai trò cân bằng áp suất không khí giữa tai và khoang miệng: Khi áp suất không khí từ tai ngoài tác động đến màng nhĩ sẽ làm màng này cong về phía tai giữa</a:t>
            </a:r>
            <a:r>
              <a:rPr lang="en-US" sz="3400" dirty="0">
                <a:solidFill>
                  <a:srgbClr val="002060"/>
                </a:solidFill>
                <a:latin typeface="+mj-lt"/>
              </a:rPr>
              <a:t>.</a:t>
            </a:r>
            <a:r>
              <a:rPr lang="vi-VN" sz="3400" dirty="0">
                <a:solidFill>
                  <a:srgbClr val="002060"/>
                </a:solidFill>
                <a:latin typeface="+mj-lt"/>
              </a:rPr>
              <a:t> </a:t>
            </a:r>
            <a:endParaRPr lang="vi-VN" sz="3400" b="0" i="0" dirty="0">
              <a:solidFill>
                <a:srgbClr val="002060"/>
              </a:solidFill>
              <a:effectLst/>
              <a:latin typeface="+mj-lt"/>
            </a:endParaRPr>
          </a:p>
        </p:txBody>
      </p:sp>
      <p:sp>
        <p:nvSpPr>
          <p:cNvPr id="3" name="Rectangle 2">
            <a:extLst>
              <a:ext uri="{FF2B5EF4-FFF2-40B4-BE49-F238E27FC236}">
                <a16:creationId xmlns:a16="http://schemas.microsoft.com/office/drawing/2014/main" id="{A22A4674-BD9C-4A92-B34B-FF3C29269062}"/>
              </a:ext>
            </a:extLst>
          </p:cNvPr>
          <p:cNvSpPr/>
          <p:nvPr/>
        </p:nvSpPr>
        <p:spPr>
          <a:xfrm>
            <a:off x="209863" y="2299238"/>
            <a:ext cx="6520721" cy="3231654"/>
          </a:xfrm>
          <a:prstGeom prst="rect">
            <a:avLst/>
          </a:prstGeom>
        </p:spPr>
        <p:txBody>
          <a:bodyPr wrap="square">
            <a:spAutoFit/>
          </a:bodyPr>
          <a:lstStyle/>
          <a:p>
            <a:pPr indent="465138" algn="just"/>
            <a:r>
              <a:rPr lang="vi-VN" sz="3400" dirty="0">
                <a:solidFill>
                  <a:srgbClr val="002060"/>
                </a:solidFill>
                <a:latin typeface="+mj-lt"/>
              </a:rPr>
              <a:t>Tuy nhiên do áp suất không khí cũng tác động tương tự vào khoang miệng, nhờ vòi tai đã làm cho áp suất không khí tác động lên phía đối diện của màng nhĩ. Nhờ đó áp suất hai bên màng nhĩ được cân bằng.</a:t>
            </a:r>
            <a:endParaRPr lang="vi-VN" sz="3400" b="0" i="0" dirty="0">
              <a:solidFill>
                <a:srgbClr val="002060"/>
              </a:solidFill>
              <a:effectLst/>
              <a:latin typeface="+mj-lt"/>
            </a:endParaRPr>
          </a:p>
        </p:txBody>
      </p:sp>
      <p:pic>
        <p:nvPicPr>
          <p:cNvPr id="4" name="Picture 3">
            <a:extLst>
              <a:ext uri="{FF2B5EF4-FFF2-40B4-BE49-F238E27FC236}">
                <a16:creationId xmlns:a16="http://schemas.microsoft.com/office/drawing/2014/main" id="{7F877B1F-68B5-46C6-9FDE-51157B88AAB6}"/>
              </a:ext>
            </a:extLst>
          </p:cNvPr>
          <p:cNvPicPr>
            <a:picLocks noChangeAspect="1"/>
          </p:cNvPicPr>
          <p:nvPr/>
        </p:nvPicPr>
        <p:blipFill>
          <a:blip r:embed="rId2"/>
          <a:stretch>
            <a:fillRect/>
          </a:stretch>
        </p:blipFill>
        <p:spPr>
          <a:xfrm>
            <a:off x="7621619" y="2923964"/>
            <a:ext cx="4360518" cy="3231653"/>
          </a:xfrm>
          <a:prstGeom prst="rect">
            <a:avLst/>
          </a:prstGeom>
        </p:spPr>
      </p:pic>
    </p:spTree>
    <p:extLst>
      <p:ext uri="{BB962C8B-B14F-4D97-AF65-F5344CB8AC3E}">
        <p14:creationId xmlns:p14="http://schemas.microsoft.com/office/powerpoint/2010/main" val="731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622765" y="1287417"/>
            <a:ext cx="10818539" cy="5543697"/>
          </a:xfrm>
          <a:prstGeom prst="rect">
            <a:avLst/>
          </a:prstGeom>
        </p:spPr>
        <p:txBody>
          <a:bodyPr wrap="square">
            <a:spAutoFit/>
          </a:bodyPr>
          <a:lstStyle/>
          <a:p>
            <a:pPr>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tai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b="1" dirty="0">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3200" dirty="0">
                <a:latin typeface="Times New Roman" panose="02020603050405020304" pitchFamily="18" charset="0"/>
                <a:ea typeface="Calibri" panose="020F0502020204030204" pitchFamily="34" charset="0"/>
                <a:cs typeface="Times New Roman" panose="02020603050405020304" pitchFamily="18" charset="0"/>
              </a:rPr>
              <a:t> tai.</a:t>
            </a: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miệng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34694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622765" y="1422890"/>
            <a:ext cx="10818539" cy="4272323"/>
          </a:xfrm>
          <a:prstGeom prst="rect">
            <a:avLst/>
          </a:prstGeom>
        </p:spPr>
        <p:txBody>
          <a:bodyPr wrap="square">
            <a:spAutoFit/>
          </a:bodyPr>
          <a:lstStyle/>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rung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rung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rung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1052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347265"/>
            <a:ext cx="10818539" cy="1110689"/>
          </a:xfrm>
          <a:prstGeom prst="rect">
            <a:avLst/>
          </a:prstGeom>
        </p:spPr>
        <p:txBody>
          <a:bodyPr wrap="square">
            <a:spAutoFit/>
          </a:bodyPr>
          <a:lstStyle/>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14947" y="2009152"/>
            <a:ext cx="5391219" cy="584775"/>
          </a:xfrm>
          <a:prstGeom prst="rect">
            <a:avLst/>
          </a:prstGeom>
        </p:spPr>
        <p:txBody>
          <a:bodyPr wrap="none">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p>
        </p:txBody>
      </p:sp>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3423602198"/>
              </p:ext>
            </p:extLst>
          </p:nvPr>
        </p:nvGraphicFramePr>
        <p:xfrm>
          <a:off x="622764" y="2768769"/>
          <a:ext cx="11084555" cy="3871873"/>
        </p:xfrm>
        <a:graphic>
          <a:graphicData uri="http://schemas.openxmlformats.org/drawingml/2006/table">
            <a:tbl>
              <a:tblPr firstRow="1" firstCol="1" bandRow="1"/>
              <a:tblGrid>
                <a:gridCol w="2207909">
                  <a:extLst>
                    <a:ext uri="{9D8B030D-6E8A-4147-A177-3AD203B41FA5}">
                      <a16:colId xmlns:a16="http://schemas.microsoft.com/office/drawing/2014/main" val="3289609909"/>
                    </a:ext>
                  </a:extLst>
                </a:gridCol>
                <a:gridCol w="2385904">
                  <a:extLst>
                    <a:ext uri="{9D8B030D-6E8A-4147-A177-3AD203B41FA5}">
                      <a16:colId xmlns:a16="http://schemas.microsoft.com/office/drawing/2014/main" val="1733827286"/>
                    </a:ext>
                  </a:extLst>
                </a:gridCol>
                <a:gridCol w="2471303">
                  <a:extLst>
                    <a:ext uri="{9D8B030D-6E8A-4147-A177-3AD203B41FA5}">
                      <a16:colId xmlns:a16="http://schemas.microsoft.com/office/drawing/2014/main" val="507054931"/>
                    </a:ext>
                  </a:extLst>
                </a:gridCol>
                <a:gridCol w="4019439">
                  <a:extLst>
                    <a:ext uri="{9D8B030D-6E8A-4147-A177-3AD203B41FA5}">
                      <a16:colId xmlns:a16="http://schemas.microsoft.com/office/drawing/2014/main" val="20003"/>
                    </a:ext>
                  </a:extLst>
                </a:gridCol>
              </a:tblGrid>
              <a:tr h="88836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Bệnh</a:t>
                      </a: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119138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r h="1792124">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a:solidFill>
                  <a:srgbClr val="FDFBF6"/>
                </a:solidFill>
                <a:latin typeface="Times New Roman" panose="02020603050405020304" pitchFamily="18" charset="0"/>
                <a:ea typeface="Times New Roman" panose="02020603050405020304" pitchFamily="18" charset="0"/>
              </a:rPr>
              <a:t>HOẠT</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ĐỘNG</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033011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3939829077"/>
              </p:ext>
            </p:extLst>
          </p:nvPr>
        </p:nvGraphicFramePr>
        <p:xfrm>
          <a:off x="257175" y="314327"/>
          <a:ext cx="11401425" cy="5951563"/>
        </p:xfrm>
        <a:graphic>
          <a:graphicData uri="http://schemas.openxmlformats.org/drawingml/2006/table">
            <a:tbl>
              <a:tblPr firstRow="1" firstCol="1" bandRow="1"/>
              <a:tblGrid>
                <a:gridCol w="1577942">
                  <a:extLst>
                    <a:ext uri="{9D8B030D-6E8A-4147-A177-3AD203B41FA5}">
                      <a16:colId xmlns:a16="http://schemas.microsoft.com/office/drawing/2014/main" val="3289609909"/>
                    </a:ext>
                  </a:extLst>
                </a:gridCol>
                <a:gridCol w="4235899">
                  <a:extLst>
                    <a:ext uri="{9D8B030D-6E8A-4147-A177-3AD203B41FA5}">
                      <a16:colId xmlns:a16="http://schemas.microsoft.com/office/drawing/2014/main" val="1733827286"/>
                    </a:ext>
                  </a:extLst>
                </a:gridCol>
                <a:gridCol w="2653259">
                  <a:extLst>
                    <a:ext uri="{9D8B030D-6E8A-4147-A177-3AD203B41FA5}">
                      <a16:colId xmlns:a16="http://schemas.microsoft.com/office/drawing/2014/main" val="507054931"/>
                    </a:ext>
                  </a:extLst>
                </a:gridCol>
                <a:gridCol w="2934325">
                  <a:extLst>
                    <a:ext uri="{9D8B030D-6E8A-4147-A177-3AD203B41FA5}">
                      <a16:colId xmlns:a16="http://schemas.microsoft.com/office/drawing/2014/main" val="20003"/>
                    </a:ext>
                  </a:extLst>
                </a:gridCol>
              </a:tblGrid>
              <a:tr h="113489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Bệnh</a:t>
                      </a: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481666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bl>
          </a:graphicData>
        </a:graphic>
      </p:graphicFrame>
      <p:sp>
        <p:nvSpPr>
          <p:cNvPr id="2" name="Rectangle 1">
            <a:extLst>
              <a:ext uri="{FF2B5EF4-FFF2-40B4-BE49-F238E27FC236}">
                <a16:creationId xmlns:a16="http://schemas.microsoft.com/office/drawing/2014/main" id="{E7DD7196-372C-4773-8D56-8301286F19F5}"/>
              </a:ext>
            </a:extLst>
          </p:cNvPr>
          <p:cNvSpPr/>
          <p:nvPr/>
        </p:nvSpPr>
        <p:spPr>
          <a:xfrm>
            <a:off x="1802567" y="1543986"/>
            <a:ext cx="4201618" cy="472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100" dirty="0"/>
              <a:t>- </a:t>
            </a:r>
            <a:r>
              <a:rPr lang="en-US" sz="3100" dirty="0" err="1"/>
              <a:t>Là</a:t>
            </a:r>
            <a:r>
              <a:rPr lang="en-US" sz="3100" dirty="0"/>
              <a:t> </a:t>
            </a:r>
            <a:r>
              <a:rPr lang="en-US" sz="3100" dirty="0" err="1">
                <a:effectLst/>
                <a:latin typeface="Times New Roman" panose="02020603050405020304" pitchFamily="18" charset="0"/>
                <a:ea typeface="Calibri" panose="020F0502020204030204" pitchFamily="34" charset="0"/>
              </a:rPr>
              <a:t>tình</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trạng</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tổn</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thương</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và</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viêm</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rPr>
              <a:t>nhiễm</a:t>
            </a:r>
            <a:r>
              <a:rPr lang="en-US" sz="3100" dirty="0">
                <a:effectLst/>
                <a:latin typeface="Times New Roman" panose="02020603050405020304" pitchFamily="18" charset="0"/>
                <a:ea typeface="Calibri" panose="020F0502020204030204" pitchFamily="34" charset="0"/>
              </a:rPr>
              <a:t> tai </a:t>
            </a:r>
            <a:r>
              <a:rPr lang="en-US" sz="3100" dirty="0" err="1">
                <a:effectLst/>
                <a:latin typeface="Times New Roman" panose="02020603050405020304" pitchFamily="18" charset="0"/>
                <a:ea typeface="Calibri" panose="020F0502020204030204" pitchFamily="34" charset="0"/>
              </a:rPr>
              <a:t>giữa</a:t>
            </a:r>
            <a:r>
              <a:rPr lang="en-US" sz="3100" dirty="0">
                <a:effectLst/>
                <a:latin typeface="Times New Roman" panose="02020603050405020304" pitchFamily="18" charset="0"/>
                <a:ea typeface="Calibri" panose="020F0502020204030204" pitchFamily="34" charset="0"/>
              </a:rPr>
              <a:t> do vi </a:t>
            </a:r>
            <a:r>
              <a:rPr lang="en-US" sz="3100" dirty="0" err="1">
                <a:effectLst/>
                <a:latin typeface="Times New Roman" panose="02020603050405020304" pitchFamily="18" charset="0"/>
                <a:ea typeface="Calibri" panose="020F0502020204030204" pitchFamily="34" charset="0"/>
              </a:rPr>
              <a:t>khuẩn</a:t>
            </a:r>
            <a:r>
              <a:rPr lang="en-US" sz="3100" dirty="0">
                <a:effectLst/>
                <a:latin typeface="Times New Roman" panose="02020603050405020304" pitchFamily="18" charset="0"/>
                <a:ea typeface="Calibri" panose="020F0502020204030204" pitchFamily="34"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bẩn</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lọt</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tai,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ráy</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tai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trùng</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máu</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não</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effectLst/>
                <a:latin typeface="Times New Roman" panose="02020603050405020304" pitchFamily="18" charset="0"/>
                <a:ea typeface="Calibri" panose="020F0502020204030204" pitchFamily="34" charset="0"/>
                <a:cs typeface="Times New Roman" panose="02020603050405020304" pitchFamily="18" charset="0"/>
              </a:rPr>
              <a:t>họng</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100" dirty="0"/>
              <a:t> </a:t>
            </a:r>
          </a:p>
        </p:txBody>
      </p:sp>
      <p:sp>
        <p:nvSpPr>
          <p:cNvPr id="8" name="Rectangle 7">
            <a:extLst>
              <a:ext uri="{FF2B5EF4-FFF2-40B4-BE49-F238E27FC236}">
                <a16:creationId xmlns:a16="http://schemas.microsoft.com/office/drawing/2014/main" id="{4EE54701-9861-4F41-93A0-09C25CEDB260}"/>
              </a:ext>
            </a:extLst>
          </p:cNvPr>
          <p:cNvSpPr/>
          <p:nvPr/>
        </p:nvSpPr>
        <p:spPr>
          <a:xfrm>
            <a:off x="6096001" y="1543986"/>
            <a:ext cx="2581430" cy="47219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nhức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lỏng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chảy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kèm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US" sz="3200" dirty="0"/>
          </a:p>
        </p:txBody>
      </p:sp>
      <p:sp>
        <p:nvSpPr>
          <p:cNvPr id="9" name="Rectangle 8">
            <a:extLst>
              <a:ext uri="{FF2B5EF4-FFF2-40B4-BE49-F238E27FC236}">
                <a16:creationId xmlns:a16="http://schemas.microsoft.com/office/drawing/2014/main" id="{36892E0E-C6E3-4B9D-BC29-408D2577157F}"/>
              </a:ext>
            </a:extLst>
          </p:cNvPr>
          <p:cNvSpPr/>
          <p:nvPr/>
        </p:nvSpPr>
        <p:spPr>
          <a:xfrm>
            <a:off x="8769247" y="1543987"/>
            <a:ext cx="2889354" cy="47219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sạch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bẩn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lọt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mũi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823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1477895447"/>
              </p:ext>
            </p:extLst>
          </p:nvPr>
        </p:nvGraphicFramePr>
        <p:xfrm>
          <a:off x="257175" y="314327"/>
          <a:ext cx="11401425" cy="5951563"/>
        </p:xfrm>
        <a:graphic>
          <a:graphicData uri="http://schemas.openxmlformats.org/drawingml/2006/table">
            <a:tbl>
              <a:tblPr firstRow="1" firstCol="1" bandRow="1"/>
              <a:tblGrid>
                <a:gridCol w="1577942">
                  <a:extLst>
                    <a:ext uri="{9D8B030D-6E8A-4147-A177-3AD203B41FA5}">
                      <a16:colId xmlns:a16="http://schemas.microsoft.com/office/drawing/2014/main" val="3289609909"/>
                    </a:ext>
                  </a:extLst>
                </a:gridCol>
                <a:gridCol w="4235899">
                  <a:extLst>
                    <a:ext uri="{9D8B030D-6E8A-4147-A177-3AD203B41FA5}">
                      <a16:colId xmlns:a16="http://schemas.microsoft.com/office/drawing/2014/main" val="1733827286"/>
                    </a:ext>
                  </a:extLst>
                </a:gridCol>
                <a:gridCol w="2653259">
                  <a:extLst>
                    <a:ext uri="{9D8B030D-6E8A-4147-A177-3AD203B41FA5}">
                      <a16:colId xmlns:a16="http://schemas.microsoft.com/office/drawing/2014/main" val="507054931"/>
                    </a:ext>
                  </a:extLst>
                </a:gridCol>
                <a:gridCol w="2934325">
                  <a:extLst>
                    <a:ext uri="{9D8B030D-6E8A-4147-A177-3AD203B41FA5}">
                      <a16:colId xmlns:a16="http://schemas.microsoft.com/office/drawing/2014/main" val="20003"/>
                    </a:ext>
                  </a:extLst>
                </a:gridCol>
              </a:tblGrid>
              <a:tr h="113489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Bệnh</a:t>
                      </a: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481666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bl>
          </a:graphicData>
        </a:graphic>
      </p:graphicFrame>
      <p:sp>
        <p:nvSpPr>
          <p:cNvPr id="2" name="Rectangle 1">
            <a:extLst>
              <a:ext uri="{FF2B5EF4-FFF2-40B4-BE49-F238E27FC236}">
                <a16:creationId xmlns:a16="http://schemas.microsoft.com/office/drawing/2014/main" id="{E7DD7196-372C-4773-8D56-8301286F19F5}"/>
              </a:ext>
            </a:extLst>
          </p:cNvPr>
          <p:cNvSpPr/>
          <p:nvPr/>
        </p:nvSpPr>
        <p:spPr>
          <a:xfrm>
            <a:off x="1802567" y="1543986"/>
            <a:ext cx="4201618" cy="472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bom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3200" dirty="0">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100" dirty="0"/>
          </a:p>
        </p:txBody>
      </p:sp>
      <p:sp>
        <p:nvSpPr>
          <p:cNvPr id="8" name="Rectangle 7">
            <a:extLst>
              <a:ext uri="{FF2B5EF4-FFF2-40B4-BE49-F238E27FC236}">
                <a16:creationId xmlns:a16="http://schemas.microsoft.com/office/drawing/2014/main" id="{4EE54701-9861-4F41-93A0-09C25CEDB260}"/>
              </a:ext>
            </a:extLst>
          </p:cNvPr>
          <p:cNvSpPr/>
          <p:nvPr/>
        </p:nvSpPr>
        <p:spPr>
          <a:xfrm>
            <a:off x="6096001" y="1543986"/>
            <a:ext cx="2581430" cy="47219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âm</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“ù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ù</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tai.</a:t>
            </a:r>
          </a:p>
        </p:txBody>
      </p:sp>
      <p:sp>
        <p:nvSpPr>
          <p:cNvPr id="9" name="Rectangle 8">
            <a:extLst>
              <a:ext uri="{FF2B5EF4-FFF2-40B4-BE49-F238E27FC236}">
                <a16:creationId xmlns:a16="http://schemas.microsoft.com/office/drawing/2014/main" id="{36892E0E-C6E3-4B9D-BC29-408D2577157F}"/>
              </a:ext>
            </a:extLst>
          </p:cNvPr>
          <p:cNvSpPr/>
          <p:nvPr/>
        </p:nvSpPr>
        <p:spPr>
          <a:xfrm>
            <a:off x="8769247" y="1543987"/>
            <a:ext cx="2889354" cy="47219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Vệ</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tai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sạch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Tránh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ồn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Tránh</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dị</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lọt</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tai.</a:t>
            </a:r>
          </a:p>
        </p:txBody>
      </p:sp>
    </p:spTree>
    <p:extLst>
      <p:ext uri="{BB962C8B-B14F-4D97-AF65-F5344CB8AC3E}">
        <p14:creationId xmlns:p14="http://schemas.microsoft.com/office/powerpoint/2010/main" val="38310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622765" y="1316847"/>
            <a:ext cx="10818539" cy="1110689"/>
          </a:xfrm>
          <a:prstGeom prst="rect">
            <a:avLst/>
          </a:prstGeom>
        </p:spPr>
        <p:txBody>
          <a:bodyPr wrap="square">
            <a:spAutoFit/>
          </a:bodyPr>
          <a:lstStyle/>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382328" y="1859196"/>
            <a:ext cx="11299412" cy="5459828"/>
          </a:xfrm>
          <a:prstGeom prst="rect">
            <a:avLst/>
          </a:prstGeom>
        </p:spPr>
        <p:txBody>
          <a:bodyPr wrap="square">
            <a:spAutoFit/>
          </a:bodyPr>
          <a:lstStyle/>
          <a:p>
            <a:pPr algn="just">
              <a:lnSpc>
                <a:spcPct val="107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b)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900" b="1" dirty="0">
                <a:latin typeface="Times New Roman" panose="02020603050405020304" pitchFamily="18" charset="0"/>
                <a:ea typeface="Calibri" panose="020F0502020204030204" pitchFamily="34" charset="0"/>
                <a:cs typeface="Times New Roman" panose="02020603050405020304" pitchFamily="18" charset="0"/>
              </a:rPr>
              <a:t>:</a:t>
            </a: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9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9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900" dirty="0">
                <a:latin typeface="Times New Roman" panose="02020603050405020304" pitchFamily="18" charset="0"/>
                <a:ea typeface="Calibri" panose="020F0502020204030204" pitchFamily="34" charset="0"/>
                <a:cs typeface="Times New Roman" panose="02020603050405020304" pitchFamily="18" charset="0"/>
              </a:rPr>
              <a:t> do vi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 </a:t>
            </a:r>
            <a:r>
              <a:rPr lang="en-US" sz="2900" kern="21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900" kern="2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2900" dirty="0">
                <a:latin typeface="Times New Roman" panose="02020603050405020304" pitchFamily="18" charset="0"/>
                <a:ea typeface="Calibri" panose="020F0502020204030204" pitchFamily="34" charset="0"/>
                <a:cs typeface="Times New Roman" panose="02020603050405020304" pitchFamily="18" charset="0"/>
              </a:rPr>
              <a:t>  +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9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nhức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lỏng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9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kèm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sốt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9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900" dirty="0">
                <a:latin typeface="Times New Roman" panose="02020603050405020304" pitchFamily="18" charset="0"/>
                <a:ea typeface="Calibri" panose="020F0502020204030204" pitchFamily="34" charset="0"/>
                <a:cs typeface="Times New Roman" panose="02020603050405020304" pitchFamily="18" charset="0"/>
              </a:rPr>
              <a:t> tai;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endPar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II. </a:t>
            </a:r>
            <a:r>
              <a:rPr lang="en-US" sz="3200" b="1" dirty="0" err="1">
                <a:solidFill>
                  <a:srgbClr val="FDFBF6"/>
                </a:solidFill>
                <a:latin typeface="Times New Roman" panose="02020603050405020304" pitchFamily="18" charset="0"/>
                <a:ea typeface="Times New Roman" panose="02020603050405020304" pitchFamily="18" charset="0"/>
              </a:rPr>
              <a:t>Các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giác</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622764" y="1428315"/>
            <a:ext cx="10818539" cy="1110689"/>
          </a:xfrm>
          <a:prstGeom prst="rect">
            <a:avLst/>
          </a:prstGeom>
        </p:spPr>
        <p:txBody>
          <a:bodyPr wrap="square">
            <a:spAutoFit/>
          </a:bodyPr>
          <a:lstStyle/>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753688" y="1983659"/>
            <a:ext cx="10556690" cy="4504823"/>
          </a:xfrm>
          <a:prstGeom prst="rect">
            <a:avLst/>
          </a:prstGeom>
        </p:spPr>
        <p:txBody>
          <a:bodyPr wrap="square">
            <a:spAutoFit/>
          </a:bodyPr>
          <a:lstStyle/>
          <a:p>
            <a:pPr>
              <a:lnSpc>
                <a:spcPct val="107000"/>
              </a:lnSpc>
              <a:spcAft>
                <a:spcPts val="0"/>
              </a:spcAft>
            </a:pPr>
            <a:r>
              <a:rPr lang="en-US" sz="3000" b="1" dirty="0">
                <a:latin typeface="Times New Roman" panose="02020603050405020304" pitchFamily="18" charset="0"/>
                <a:ea typeface="Calibri" panose="020F0502020204030204" pitchFamily="34" charset="0"/>
                <a:cs typeface="Times New Roman" panose="02020603050405020304" pitchFamily="18" charset="0"/>
              </a:rPr>
              <a:t>b)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000" b="1" dirty="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3000" b="1" dirty="0">
                <a:latin typeface="Times New Roman" panose="02020603050405020304" pitchFamily="18" charset="0"/>
                <a:ea typeface="Calibri" panose="020F0502020204030204" pitchFamily="34" charset="0"/>
                <a:cs typeface="Times New Roman" panose="02020603050405020304" pitchFamily="18" charset="0"/>
              </a:rPr>
              <a:t> ù tai:</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bom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3000" dirty="0">
                <a:latin typeface="Times New Roman" panose="02020603050405020304" pitchFamily="18" charset="0"/>
                <a:ea typeface="Calibri" panose="020F0502020204030204" pitchFamily="34" charset="0"/>
                <a:cs typeface="Times New Roman" panose="02020603050405020304" pitchFamily="18" charset="0"/>
              </a:rPr>
              <a:t> tai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latin typeface="Times New Roman" panose="02020603050405020304" pitchFamily="18" charset="0"/>
                <a:ea typeface="Calibri" panose="020F0502020204030204" pitchFamily="34" charset="0"/>
                <a:cs typeface="Times New Roman" panose="02020603050405020304" pitchFamily="18" charset="0"/>
              </a:rPr>
              <a:t> “ù </a:t>
            </a:r>
            <a:r>
              <a:rPr lang="en-US" sz="3000" dirty="0" err="1">
                <a:latin typeface="Times New Roman" panose="02020603050405020304" pitchFamily="18" charset="0"/>
                <a:ea typeface="Calibri" panose="020F0502020204030204" pitchFamily="34" charset="0"/>
                <a:cs typeface="Times New Roman" panose="02020603050405020304" pitchFamily="18" charset="0"/>
              </a:rPr>
              <a:t>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latin typeface="Times New Roman" panose="02020603050405020304" pitchFamily="18" charset="0"/>
                <a:ea typeface="Calibri" panose="020F0502020204030204" pitchFamily="34" charset="0"/>
                <a:cs typeface="Times New Roman" panose="02020603050405020304" pitchFamily="18" charset="0"/>
              </a:rPr>
              <a:t> tai.</a:t>
            </a:r>
          </a:p>
          <a:p>
            <a:pPr>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000" dirty="0">
                <a:latin typeface="Times New Roman" panose="02020603050405020304" pitchFamily="18" charset="0"/>
                <a:ea typeface="Calibri" panose="020F0502020204030204" pitchFamily="34" charset="0"/>
                <a:cs typeface="Times New Roman" panose="02020603050405020304" pitchFamily="18" charset="0"/>
              </a:rPr>
              <a:t> tai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000" dirty="0">
                <a:latin typeface="Times New Roman" panose="02020603050405020304" pitchFamily="18" charset="0"/>
                <a:ea typeface="Calibri" panose="020F0502020204030204" pitchFamily="34" charset="0"/>
                <a:cs typeface="Times New Roman" panose="02020603050405020304" pitchFamily="18" charset="0"/>
              </a:rPr>
              <a:t> tai.</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3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14100" y="-29015"/>
            <a:ext cx="7301492" cy="1410785"/>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a16="http://schemas.microsoft.com/office/drawing/2014/main" id="{4D1F66E5-D2D7-172B-46BA-FEBFE092CC7F}"/>
              </a:ext>
            </a:extLst>
          </p:cNvPr>
          <p:cNvSpPr txBox="1">
            <a:spLocks/>
          </p:cNvSpPr>
          <p:nvPr/>
        </p:nvSpPr>
        <p:spPr>
          <a:xfrm>
            <a:off x="511088" y="2170307"/>
            <a:ext cx="4936402" cy="2076336"/>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spcAft>
                <a:spcPts val="1000"/>
              </a:spcAft>
            </a:pPr>
            <a:r>
              <a:rPr lang="en-US" sz="3600" dirty="0" err="1">
                <a:solidFill>
                  <a:srgbClr val="000000"/>
                </a:solidFill>
                <a:latin typeface="Times New Roman" panose="02020603050405020304" pitchFamily="18" charset="0"/>
                <a:ea typeface="Times New Roman" panose="02020603050405020304" pitchFamily="18" charset="0"/>
              </a:rPr>
              <a:t>Các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bệnh</a:t>
            </a:r>
            <a:r>
              <a:rPr lang="en-US" sz="3600" dirty="0">
                <a:solidFill>
                  <a:srgbClr val="000000"/>
                </a:solidFill>
                <a:latin typeface="Times New Roman" panose="02020603050405020304" pitchFamily="18" charset="0"/>
                <a:ea typeface="Times New Roman" panose="02020603050405020304" pitchFamily="18" charset="0"/>
              </a:rPr>
              <a:t> ở </a:t>
            </a:r>
            <a:r>
              <a:rPr lang="en-US" sz="3600" dirty="0" err="1">
                <a:solidFill>
                  <a:srgbClr val="000000"/>
                </a:solidFill>
                <a:latin typeface="Times New Roman" panose="02020603050405020304" pitchFamily="18" charset="0"/>
                <a:ea typeface="Times New Roman" panose="02020603050405020304" pitchFamily="18" charset="0"/>
              </a:rPr>
              <a:t>trên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liên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quan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đến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hệ</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quan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nào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thể</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người</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pic>
        <p:nvPicPr>
          <p:cNvPr id="2050" name="Picture 2" descr="Quan sát hình 34.1 nêu tên các bộ phận cấu tạo nên hệ thầ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902" y="1186774"/>
            <a:ext cx="6652098" cy="544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3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0328" y="54335"/>
          <a:ext cx="11326091" cy="6816954"/>
        </p:xfrm>
        <a:graphic>
          <a:graphicData uri="http://schemas.openxmlformats.org/drawingml/2006/table">
            <a:tbl>
              <a:tblPr firstRow="1" firstCol="1" bandRow="1"/>
              <a:tblGrid>
                <a:gridCol w="4819141">
                  <a:extLst>
                    <a:ext uri="{9D8B030D-6E8A-4147-A177-3AD203B41FA5}">
                      <a16:colId xmlns:a16="http://schemas.microsoft.com/office/drawing/2014/main" val="20000"/>
                    </a:ext>
                  </a:extLst>
                </a:gridCol>
                <a:gridCol w="4175109">
                  <a:extLst>
                    <a:ext uri="{9D8B030D-6E8A-4147-A177-3AD203B41FA5}">
                      <a16:colId xmlns:a16="http://schemas.microsoft.com/office/drawing/2014/main" val="20001"/>
                    </a:ext>
                  </a:extLst>
                </a:gridCol>
                <a:gridCol w="2331841">
                  <a:extLst>
                    <a:ext uri="{9D8B030D-6E8A-4147-A177-3AD203B41FA5}">
                      <a16:colId xmlns:a16="http://schemas.microsoft.com/office/drawing/2014/main" val="20002"/>
                    </a:ext>
                  </a:extLst>
                </a:gridCol>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 Các</a:t>
                      </a: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-Cấu</a:t>
                      </a: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-Sau khi học</a:t>
                      </a:r>
                      <a:r>
                        <a:rPr lang="de-DE"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364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2193" y="632829"/>
            <a:ext cx="2523127" cy="646331"/>
          </a:xfrm>
          <a:prstGeom prst="rect">
            <a:avLst/>
          </a:prstGeom>
        </p:spPr>
        <p:txBody>
          <a:bodyPr wrap="none">
            <a:spAutoFit/>
          </a:bodyPr>
          <a:lstStyle/>
          <a:p>
            <a:pPr defTabSz="914400"/>
            <a:r>
              <a:rPr lang="vi-VN" sz="3600" b="1" dirty="0">
                <a:solidFill>
                  <a:srgbClr val="00B050"/>
                </a:solidFill>
                <a:latin typeface="Times New Roman" panose="02020603050405020304" pitchFamily="18" charset="0"/>
                <a:ea typeface="Calibri" panose="020F0502020204030204" pitchFamily="34" charset="0"/>
              </a:rPr>
              <a:t>MỤC TIÊU</a:t>
            </a:r>
            <a:endParaRPr lang="en-US" sz="3600" dirty="0">
              <a:solidFill>
                <a:prstClr val="black"/>
              </a:solidFill>
            </a:endParaRPr>
          </a:p>
        </p:txBody>
      </p:sp>
      <p:sp>
        <p:nvSpPr>
          <p:cNvPr id="7" name="Rectangle 6"/>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2" name="Rectangle 1"/>
          <p:cNvSpPr/>
          <p:nvPr/>
        </p:nvSpPr>
        <p:spPr>
          <a:xfrm>
            <a:off x="290946" y="1179341"/>
            <a:ext cx="11450782" cy="5906553"/>
          </a:xfrm>
          <a:prstGeom prst="rect">
            <a:avLst/>
          </a:prstGeom>
        </p:spPr>
        <p:txBody>
          <a:bodyPr wrap="square">
            <a:spAutoFit/>
          </a:bodyPr>
          <a:lstStyle/>
          <a:p>
            <a:pPr marL="90170" indent="254000">
              <a:lnSpc>
                <a:spcPct val="117000"/>
              </a:lnSpc>
              <a:spcAft>
                <a:spcPts val="0"/>
              </a:spcAft>
              <a:tabLst>
                <a:tab pos="462280" algn="l"/>
              </a:tabLst>
            </a:pPr>
            <a:r>
              <a:rPr lang="vi-VN" sz="2500" dirty="0">
                <a:solidFill>
                  <a:srgbClr val="242424"/>
                </a:solidFill>
                <a:latin typeface="Times New Roman" panose="02020603050405020304" pitchFamily="18" charset="0"/>
                <a:ea typeface="Times New Roman" panose="02020603050405020304" pitchFamily="18" charset="0"/>
              </a:rPr>
              <a:t>- Nêu được </a:t>
            </a:r>
            <a:r>
              <a:rPr lang="vi-VN" sz="2500" dirty="0">
                <a:solidFill>
                  <a:srgbClr val="494A4B"/>
                </a:solidFill>
                <a:latin typeface="Times New Roman" panose="02020603050405020304" pitchFamily="18" charset="0"/>
                <a:ea typeface="Times New Roman" panose="02020603050405020304" pitchFamily="18" charset="0"/>
              </a:rPr>
              <a:t>cấu tạo và chức năng của hệ thần kinh </a:t>
            </a:r>
            <a:r>
              <a:rPr lang="en-US" sz="2500" dirty="0">
                <a:solidFill>
                  <a:srgbClr val="494A4B"/>
                </a:solidFill>
                <a:latin typeface="Times New Roman" panose="02020603050405020304" pitchFamily="18" charset="0"/>
                <a:ea typeface="Times New Roman" panose="02020603050405020304" pitchFamily="18" charset="0"/>
              </a:rPr>
              <a:t>n</a:t>
            </a:r>
            <a:r>
              <a:rPr lang="vi-VN" sz="2500" dirty="0">
                <a:solidFill>
                  <a:srgbClr val="494A4B"/>
                </a:solidFill>
                <a:latin typeface="Times New Roman" panose="02020603050405020304" pitchFamily="18" charset="0"/>
                <a:ea typeface="Times New Roman" panose="02020603050405020304" pitchFamily="18" charset="0"/>
              </a:rPr>
              <a:t>êu được chức </a:t>
            </a:r>
            <a:r>
              <a:rPr lang="vi-VN" sz="2500" dirty="0">
                <a:solidFill>
                  <a:srgbClr val="242424"/>
                </a:solidFill>
                <a:latin typeface="Times New Roman" panose="02020603050405020304" pitchFamily="18" charset="0"/>
                <a:ea typeface="Times New Roman" panose="02020603050405020304" pitchFamily="18" charset="0"/>
              </a:rPr>
              <a:t>năng của các giác quan, giác quan </a:t>
            </a:r>
            <a:r>
              <a:rPr lang="vi-VN" sz="2500" dirty="0">
                <a:solidFill>
                  <a:srgbClr val="494A4B"/>
                </a:solidFill>
                <a:latin typeface="Times New Roman" panose="02020603050405020304" pitchFamily="18" charset="0"/>
                <a:ea typeface="Times New Roman" panose="02020603050405020304" pitchFamily="18" charset="0"/>
              </a:rPr>
              <a:t>thị giác và thính giác.</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663575" algn="l"/>
              </a:tabLst>
            </a:pPr>
            <a:r>
              <a:rPr lang="vi-VN" sz="2500" dirty="0">
                <a:solidFill>
                  <a:srgbClr val="242424"/>
                </a:solidFill>
                <a:latin typeface="Times New Roman" panose="02020603050405020304" pitchFamily="18" charset="0"/>
                <a:ea typeface="Times New Roman" panose="02020603050405020304" pitchFamily="18" charset="0"/>
              </a:rPr>
              <a:t>- Trình bày được một số bệnh về hệ thần kinh và cách phòng các bệnh đó.</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500" dirty="0">
                <a:solidFill>
                  <a:srgbClr val="242424"/>
                </a:solidFill>
                <a:latin typeface="Times New Roman" panose="02020603050405020304" pitchFamily="18" charset="0"/>
                <a:ea typeface="Times New Roman" panose="02020603050405020304" pitchFamily="18" charset="0"/>
              </a:rPr>
              <a:t>Nêu được </a:t>
            </a:r>
            <a:r>
              <a:rPr lang="vi-VN" sz="2500" dirty="0">
                <a:solidFill>
                  <a:srgbClr val="494A4B"/>
                </a:solidFill>
                <a:latin typeface="Times New Roman" panose="02020603050405020304" pitchFamily="18" charset="0"/>
                <a:ea typeface="Times New Roman" panose="02020603050405020304" pitchFamily="18" charset="0"/>
              </a:rPr>
              <a:t>tác hại của các chất gây nghiện đối với hệ thần kinh. </a:t>
            </a:r>
            <a:r>
              <a:rPr lang="vi-VN" sz="2500" dirty="0">
                <a:solidFill>
                  <a:srgbClr val="242424"/>
                </a:solidFill>
                <a:latin typeface="Times New Roman" panose="02020603050405020304" pitchFamily="18" charset="0"/>
                <a:ea typeface="Times New Roman" panose="02020603050405020304" pitchFamily="18" charset="0"/>
              </a:rPr>
              <a:t>Không sử dụng các chất gây nghiện và </a:t>
            </a:r>
            <a:r>
              <a:rPr lang="vi-VN" sz="2500" dirty="0">
                <a:solidFill>
                  <a:srgbClr val="494A4B"/>
                </a:solidFill>
                <a:latin typeface="Times New Roman" panose="02020603050405020304" pitchFamily="18" charset="0"/>
                <a:ea typeface="Times New Roman" panose="02020603050405020304" pitchFamily="18" charset="0"/>
              </a:rPr>
              <a:t>tuyên truyển hiểu biết cho người khác.</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5455" algn="l"/>
              </a:tabLst>
            </a:pPr>
            <a:r>
              <a:rPr lang="vi-VN" sz="2500" dirty="0">
                <a:solidFill>
                  <a:srgbClr val="242424"/>
                </a:solidFill>
                <a:latin typeface="Times New Roman" panose="02020603050405020304" pitchFamily="18" charset="0"/>
                <a:ea typeface="Times New Roman" panose="02020603050405020304" pitchFamily="18" charset="0"/>
              </a:rPr>
              <a:t>- Kể tên được các bộ phận của mắt và sơ đồ đơn giản quá trình thu nhận ánh sáng. Liên hệ được kiến </a:t>
            </a:r>
            <a:r>
              <a:rPr lang="vi-VN" sz="2500" dirty="0">
                <a:solidFill>
                  <a:srgbClr val="494A4B"/>
                </a:solidFill>
                <a:latin typeface="Times New Roman" panose="02020603050405020304" pitchFamily="18" charset="0"/>
                <a:ea typeface="Times New Roman" panose="02020603050405020304" pitchFamily="18" charset="0"/>
              </a:rPr>
              <a:t>thức truyền ánh sáng trong thu nhận ánh sáng ở mắt.</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500" dirty="0">
                <a:solidFill>
                  <a:srgbClr val="242424"/>
                </a:solidFill>
                <a:latin typeface="Times New Roman" panose="02020603050405020304" pitchFamily="18" charset="0"/>
                <a:ea typeface="Times New Roman" panose="02020603050405020304" pitchFamily="18" charset="0"/>
              </a:rPr>
              <a:t>- Kể tên được </a:t>
            </a:r>
            <a:r>
              <a:rPr lang="vi-VN" sz="2500" dirty="0">
                <a:solidFill>
                  <a:srgbClr val="494A4B"/>
                </a:solidFill>
                <a:latin typeface="Times New Roman" panose="02020603050405020304" pitchFamily="18" charset="0"/>
                <a:ea typeface="Times New Roman" panose="02020603050405020304" pitchFamily="18" charset="0"/>
              </a:rPr>
              <a:t>các bộ phận của tai và sơ đồ đơn giản quá trình </a:t>
            </a:r>
            <a:r>
              <a:rPr lang="vi-VN" sz="2500" dirty="0">
                <a:solidFill>
                  <a:srgbClr val="242424"/>
                </a:solidFill>
                <a:latin typeface="Times New Roman" panose="02020603050405020304" pitchFamily="18" charset="0"/>
                <a:ea typeface="Times New Roman" panose="02020603050405020304" pitchFamily="18" charset="0"/>
              </a:rPr>
              <a:t>thu nhận âm thanh Liên hệ được cơ chế truyền ầm thanh trong thu nhận âm thanh ở tai.</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8630" algn="l"/>
              </a:tabLst>
            </a:pPr>
            <a:r>
              <a:rPr lang="vi-VN" sz="2500" dirty="0">
                <a:solidFill>
                  <a:srgbClr val="242424"/>
                </a:solidFill>
                <a:latin typeface="Times New Roman" panose="02020603050405020304" pitchFamily="18" charset="0"/>
                <a:ea typeface="Times New Roman" panose="02020603050405020304" pitchFamily="18" charset="0"/>
              </a:rPr>
              <a:t>- Trình bày được một số bệnh về thị giác, thính giác, cách phòng chống các bệnh đó và vận dụng để bảo vệ bản thân và người thân gia đình.</a:t>
            </a:r>
            <a:endParaRPr lang="en-US" sz="25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500" dirty="0">
                <a:solidFill>
                  <a:srgbClr val="242424"/>
                </a:solidFill>
                <a:latin typeface="Times New Roman" panose="02020603050405020304" pitchFamily="18" charset="0"/>
                <a:ea typeface="Times New Roman" panose="02020603050405020304" pitchFamily="18" charset="0"/>
              </a:rPr>
              <a:t>- Tìm hiểu được các bệnh và tật vể mắt trong trường học, tuyên truyẽn chăm sóc và bảo vệ đôi mắt.</a:t>
            </a:r>
            <a:endParaRPr lang="en-US" sz="2500" dirty="0">
              <a:solidFill>
                <a:srgbClr val="2424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0A16C79-8087-4C2E-BE04-7EB0D0566239}" type="slidenum">
              <a:rPr lang="en-US" altLang="en-US" smtClean="0"/>
              <a:pPr>
                <a:defRPr/>
              </a:pPr>
              <a:t>70</a:t>
            </a:fld>
            <a:endParaRPr lang="en-US" altLang="en-US"/>
          </a:p>
        </p:txBody>
      </p:sp>
      <p:pic>
        <p:nvPicPr>
          <p:cNvPr id="5122"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07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5" y="3105835"/>
            <a:ext cx="11019692" cy="1077218"/>
          </a:xfrm>
          <a:prstGeom prst="rect">
            <a:avLst/>
          </a:prstGeom>
        </p:spPr>
        <p:txBody>
          <a:bodyPr wrap="square">
            <a:spAutoFit/>
          </a:bodyPr>
          <a:lstStyle/>
          <a:p>
            <a:pPr defTabSz="914377"/>
            <a:r>
              <a:rPr lang="en-US" sz="32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a16="http://schemas.microsoft.com/office/drawing/2014/main" id="{7DEA493B-23DE-F5BF-F46B-0EC3B56AA3F0}"/>
              </a:ext>
            </a:extLst>
          </p:cNvPr>
          <p:cNvSpPr>
            <a:spLocks noChangeArrowheads="1"/>
          </p:cNvSpPr>
          <p:nvPr/>
        </p:nvSpPr>
        <p:spPr bwMode="auto">
          <a:xfrm>
            <a:off x="914401" y="1509141"/>
            <a:ext cx="1080867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lnSpc>
                <a:spcPct val="107000"/>
              </a:lnSpc>
              <a:spcBef>
                <a:spcPct val="0"/>
              </a:spcBef>
              <a:spcAft>
                <a:spcPct val="0"/>
              </a:spcAft>
              <a:buFont typeface="Arial" panose="020B0604020202020204" pitchFamily="34" charset="0"/>
              <a:buNone/>
              <a:defRPr/>
            </a:pPr>
            <a:r>
              <a:rPr lang="en-US" altLang="en-US" b="1" dirty="0" err="1">
                <a:solidFill>
                  <a:srgbClr val="C00000"/>
                </a:solidFill>
                <a:latin typeface="Times New Roman" panose="02020603050405020304" pitchFamily="18" charset="0"/>
                <a:cs typeface="Calibri" panose="020F0502020204030204" pitchFamily="34" charset="0"/>
              </a:rPr>
              <a:t>Về</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nhà</a:t>
            </a:r>
            <a:r>
              <a:rPr lang="en-US" altLang="en-US" b="1" dirty="0">
                <a:solidFill>
                  <a:srgbClr val="C00000"/>
                </a:solidFill>
                <a:latin typeface="Times New Roman" panose="02020603050405020304" pitchFamily="18" charset="0"/>
                <a:cs typeface="Calibri" panose="020F0502020204030204" pitchFamily="34" charset="0"/>
              </a:rPr>
              <a:t> HS </a:t>
            </a:r>
            <a:r>
              <a:rPr lang="en-US" altLang="en-US" b="1" dirty="0" err="1">
                <a:solidFill>
                  <a:srgbClr val="C00000"/>
                </a:solidFill>
                <a:latin typeface="Times New Roman" panose="02020603050405020304" pitchFamily="18" charset="0"/>
                <a:cs typeface="Calibri" panose="020F0502020204030204" pitchFamily="34" charset="0"/>
              </a:rPr>
              <a:t>truy</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cập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vào</a:t>
            </a:r>
            <a:r>
              <a:rPr lang="en-US" altLang="en-US" b="1" dirty="0">
                <a:solidFill>
                  <a:srgbClr val="C00000"/>
                </a:solidFill>
                <a:latin typeface="Times New Roman" panose="02020603050405020304" pitchFamily="18" charset="0"/>
                <a:cs typeface="Calibri" panose="020F0502020204030204" pitchFamily="34" charset="0"/>
              </a:rPr>
              <a:t> link </a:t>
            </a:r>
            <a:r>
              <a:rPr lang="en-US" altLang="en-US" b="1" dirty="0" err="1">
                <a:solidFill>
                  <a:srgbClr val="C00000"/>
                </a:solidFill>
                <a:latin typeface="Times New Roman" panose="02020603050405020304" pitchFamily="18" charset="0"/>
                <a:cs typeface="Calibri" panose="020F0502020204030204" pitchFamily="34" charset="0"/>
              </a:rPr>
              <a:t>để</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làm</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bài</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trắc</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nghiệm</a:t>
            </a:r>
            <a:endParaRPr lang="en-US" altLang="en-US"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60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76" y="201293"/>
            <a:ext cx="12140824" cy="646331"/>
          </a:xfrm>
          <a:prstGeom prst="rect">
            <a:avLst/>
          </a:prstGeom>
        </p:spPr>
        <p:txBody>
          <a:bodyPr wrap="none">
            <a:spAutoFit/>
          </a:bodyPr>
          <a:lstStyle/>
          <a:p>
            <a:pPr defTabSz="914400"/>
            <a:r>
              <a:rPr lang="en-US" sz="3600" b="1" dirty="0" err="1">
                <a:solidFill>
                  <a:srgbClr val="FF0000"/>
                </a:solidFill>
                <a:latin typeface="Times New Roman" panose="02020603050405020304" pitchFamily="18" charset="0"/>
                <a:ea typeface="Calibri" panose="020F0502020204030204" pitchFamily="34" charset="0"/>
              </a:rPr>
              <a:t>BÀI</a:t>
            </a:r>
            <a:r>
              <a:rPr lang="en-US" sz="3600" b="1" dirty="0">
                <a:solidFill>
                  <a:srgbClr val="FF0000"/>
                </a:solidFill>
                <a:latin typeface="Times New Roman" panose="02020603050405020304" pitchFamily="18" charset="0"/>
                <a:ea typeface="Calibri" panose="020F0502020204030204" pitchFamily="34" charset="0"/>
              </a:rPr>
              <a:t> 37. </a:t>
            </a:r>
            <a:r>
              <a:rPr lang="en-US" sz="3600" b="1" dirty="0" err="1">
                <a:solidFill>
                  <a:srgbClr val="FF0000"/>
                </a:solidFill>
                <a:latin typeface="Times New Roman" panose="02020603050405020304" pitchFamily="18" charset="0"/>
                <a:ea typeface="Calibri" panose="020F0502020204030204" pitchFamily="34" charset="0"/>
              </a:rPr>
              <a:t>HỆ</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THẦN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VÀ</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CÁC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GIÁC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QUAN</a:t>
            </a:r>
            <a:r>
              <a:rPr lang="en-US" sz="3600" b="1" dirty="0">
                <a:solidFill>
                  <a:srgbClr val="FF0000"/>
                </a:solidFill>
                <a:latin typeface="Times New Roman" panose="02020603050405020304" pitchFamily="18" charset="0"/>
                <a:ea typeface="Calibri" panose="020F0502020204030204" pitchFamily="34" charset="0"/>
              </a:rPr>
              <a:t> Ở </a:t>
            </a:r>
            <a:r>
              <a:rPr lang="en-US" sz="3600" b="1" dirty="0" err="1">
                <a:solidFill>
                  <a:srgbClr val="FF0000"/>
                </a:solidFill>
                <a:latin typeface="Times New Roman" panose="02020603050405020304" pitchFamily="18" charset="0"/>
                <a:ea typeface="Calibri" panose="020F0502020204030204" pitchFamily="34" charset="0"/>
              </a:rPr>
              <a:t>NGƯỜI</a:t>
            </a:r>
            <a:endParaRPr lang="en-US" sz="3600" dirty="0">
              <a:solidFill>
                <a:srgbClr val="FF0000"/>
              </a:solidFill>
            </a:endParaRPr>
          </a:p>
        </p:txBody>
      </p:sp>
      <p:pic>
        <p:nvPicPr>
          <p:cNvPr id="3" name="Picture 2">
            <a:extLst>
              <a:ext uri="{FF2B5EF4-FFF2-40B4-BE49-F238E27FC236}">
                <a16:creationId xmlns:a16="http://schemas.microsoft.com/office/drawing/2014/main" id="{35F5DC38-5883-413E-88DB-F43F182A2F47}"/>
              </a:ext>
            </a:extLst>
          </p:cNvPr>
          <p:cNvPicPr>
            <a:picLocks noChangeAspect="1"/>
          </p:cNvPicPr>
          <p:nvPr/>
        </p:nvPicPr>
        <p:blipFill>
          <a:blip r:embed="rId2"/>
          <a:stretch>
            <a:fillRect/>
          </a:stretch>
        </p:blipFill>
        <p:spPr>
          <a:xfrm>
            <a:off x="0" y="925444"/>
            <a:ext cx="12181904" cy="5888556"/>
          </a:xfrm>
          <a:prstGeom prst="rect">
            <a:avLst/>
          </a:prstGeom>
        </p:spPr>
      </p:pic>
    </p:spTree>
    <p:extLst>
      <p:ext uri="{BB962C8B-B14F-4D97-AF65-F5344CB8AC3E}">
        <p14:creationId xmlns:p14="http://schemas.microsoft.com/office/powerpoint/2010/main" val="249788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a:solidFill>
                  <a:srgbClr val="FF0000"/>
                </a:solidFill>
                <a:latin typeface="Times New Roman" panose="02020603050405020304" pitchFamily="18" charset="0"/>
                <a:ea typeface="Calibri" panose="020F0502020204030204" pitchFamily="34" charset="0"/>
              </a:rPr>
              <a:t>BÀI</a:t>
            </a:r>
            <a:r>
              <a:rPr lang="en-US" sz="3200" b="1" dirty="0">
                <a:solidFill>
                  <a:srgbClr val="FF0000"/>
                </a:solidFill>
                <a:latin typeface="Times New Roman" panose="02020603050405020304" pitchFamily="18" charset="0"/>
                <a:ea typeface="Calibri" panose="020F0502020204030204" pitchFamily="34" charset="0"/>
              </a:rPr>
              <a:t> 37. </a:t>
            </a:r>
            <a:r>
              <a:rPr lang="en-US" sz="3200" b="1" dirty="0" err="1">
                <a:solidFill>
                  <a:srgbClr val="FF0000"/>
                </a:solidFill>
                <a:latin typeface="Times New Roman" panose="02020603050405020304" pitchFamily="18" charset="0"/>
                <a:ea typeface="Calibri" panose="020F0502020204030204" pitchFamily="34" charset="0"/>
              </a:rPr>
              <a:t>HỆ</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THẦN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KINH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GIÁC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QUAN</a:t>
            </a:r>
            <a:r>
              <a:rPr lang="en-US" sz="3200" b="1" dirty="0">
                <a:solidFill>
                  <a:srgbClr val="FF0000"/>
                </a:solidFill>
                <a:latin typeface="Times New Roman" panose="02020603050405020304" pitchFamily="18" charset="0"/>
                <a:ea typeface="Calibri" panose="020F0502020204030204" pitchFamily="34" charset="0"/>
              </a:rPr>
              <a:t> Ở </a:t>
            </a:r>
            <a:r>
              <a:rPr lang="en-US" sz="3200" b="1" dirty="0" err="1">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extBox 4">
            <a:extLst>
              <a:ext uri="{FF2B5EF4-FFF2-40B4-BE49-F238E27FC236}">
                <a16:creationId xmlns:a16="http://schemas.microsoft.com/office/drawing/2014/main" id="{8D15A38D-1FAC-188A-DAA6-C437421F7047}"/>
              </a:ext>
            </a:extLst>
          </p:cNvPr>
          <p:cNvSpPr txBox="1"/>
          <p:nvPr/>
        </p:nvSpPr>
        <p:spPr>
          <a:xfrm>
            <a:off x="456510" y="657604"/>
            <a:ext cx="3180308" cy="62408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I. </a:t>
            </a:r>
            <a:r>
              <a:rPr lang="en-US" sz="3200" b="1" dirty="0" err="1">
                <a:solidFill>
                  <a:srgbClr val="FDFBF6"/>
                </a:solidFill>
                <a:latin typeface="Times New Roman" panose="02020603050405020304" pitchFamily="18" charset="0"/>
                <a:ea typeface="Times New Roman" panose="02020603050405020304" pitchFamily="18" charset="0"/>
              </a:rPr>
              <a:t>Hệ</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6" name="Text Placeholder 2">
            <a:extLst>
              <a:ext uri="{FF2B5EF4-FFF2-40B4-BE49-F238E27FC236}">
                <a16:creationId xmlns:a16="http://schemas.microsoft.com/office/drawing/2014/main" id="{DD43D3EC-086E-1D71-A00F-AF46ACF51924}"/>
              </a:ext>
            </a:extLst>
          </p:cNvPr>
          <p:cNvSpPr txBox="1">
            <a:spLocks/>
          </p:cNvSpPr>
          <p:nvPr/>
        </p:nvSpPr>
        <p:spPr>
          <a:xfrm>
            <a:off x="547574" y="1356961"/>
            <a:ext cx="7821216"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5CF0C24-CB25-82D7-45B2-6D1EB0C357B1}"/>
              </a:ext>
            </a:extLst>
          </p:cNvPr>
          <p:cNvGraphicFramePr>
            <a:graphicFrameLocks noGrp="1"/>
          </p:cNvGraphicFramePr>
          <p:nvPr>
            <p:extLst>
              <p:ext uri="{D42A27DB-BD31-4B8C-83A1-F6EECF244321}">
                <p14:modId xmlns:p14="http://schemas.microsoft.com/office/powerpoint/2010/main" val="142174427"/>
              </p:ext>
            </p:extLst>
          </p:nvPr>
        </p:nvGraphicFramePr>
        <p:xfrm>
          <a:off x="237241" y="2435607"/>
          <a:ext cx="7653518" cy="3656076"/>
        </p:xfrm>
        <a:graphic>
          <a:graphicData uri="http://schemas.openxmlformats.org/drawingml/2006/table">
            <a:tbl>
              <a:tblPr firstRow="1" firstCol="1" bandRow="1"/>
              <a:tblGrid>
                <a:gridCol w="3457851">
                  <a:extLst>
                    <a:ext uri="{9D8B030D-6E8A-4147-A177-3AD203B41FA5}">
                      <a16:colId xmlns:a16="http://schemas.microsoft.com/office/drawing/2014/main" val="285026708"/>
                    </a:ext>
                  </a:extLst>
                </a:gridCol>
                <a:gridCol w="4195667">
                  <a:extLst>
                    <a:ext uri="{9D8B030D-6E8A-4147-A177-3AD203B41FA5}">
                      <a16:colId xmlns:a16="http://schemas.microsoft.com/office/drawing/2014/main" val="3673354005"/>
                    </a:ext>
                  </a:extLst>
                </a:gridCol>
              </a:tblGrid>
              <a:tr h="0">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3200" dirty="0">
                          <a:effectLst/>
                          <a:latin typeface="Times New Roman" panose="02020603050405020304" pitchFamily="18" charset="0"/>
                          <a:cs typeface="Times New Roman" panose="02020603050405020304" pitchFamily="18" charset="0"/>
                        </a:rPr>
                        <a:t>Bộ</a:t>
                      </a:r>
                      <a:r>
                        <a:rPr lang="nl-NL" sz="3200" baseline="0" dirty="0">
                          <a:effectLst/>
                          <a:latin typeface="Times New Roman" panose="02020603050405020304" pitchFamily="18" charset="0"/>
                          <a:cs typeface="Times New Roman" panose="02020603050405020304" pitchFamily="18" charset="0"/>
                        </a:rPr>
                        <a:t> phận</a:t>
                      </a:r>
                      <a:endParaRPr lang="en-US" sz="32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a:noFill/>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3200" dirty="0">
                          <a:effectLst/>
                          <a:latin typeface="Times New Roman" panose="02020603050405020304" pitchFamily="18" charset="0"/>
                          <a:cs typeface="Times New Roman" panose="02020603050405020304" pitchFamily="18" charset="0"/>
                        </a:rPr>
                        <a:t>Vị</a:t>
                      </a:r>
                      <a:r>
                        <a:rPr lang="nl-NL" sz="3200" baseline="0" dirty="0">
                          <a:effectLst/>
                          <a:latin typeface="Times New Roman" panose="02020603050405020304" pitchFamily="18" charset="0"/>
                          <a:cs typeface="Times New Roman" panose="02020603050405020304" pitchFamily="18" charset="0"/>
                        </a:rPr>
                        <a:t> trí</a:t>
                      </a:r>
                      <a:endParaRPr lang="en-US" sz="32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a:noFill/>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extLst>
                  <a:ext uri="{0D108BD9-81ED-4DB2-BD59-A6C34878D82A}">
                    <a16:rowId xmlns:a16="http://schemas.microsoft.com/office/drawing/2014/main" val="2984564336"/>
                  </a:ext>
                </a:extLst>
              </a:tr>
              <a:tr h="0">
                <a:tc>
                  <a:txBody>
                    <a:bodyPr/>
                    <a:lstStyle>
                      <a:lvl1pPr marL="0" algn="l" defTabSz="914400" rtl="0" eaLnBrk="1" latinLnBrk="0" hangingPunct="1">
                        <a:defRPr sz="1800" b="1" kern="1200">
                          <a:solidFill>
                            <a:schemeClr val="tx1"/>
                          </a:solidFill>
                          <a:latin typeface="Sabon Next LT"/>
                        </a:defRPr>
                      </a:lvl1pPr>
                      <a:lvl2pPr marL="457200" algn="l" defTabSz="914400" rtl="0" eaLnBrk="1" latinLnBrk="0" hangingPunct="1">
                        <a:defRPr sz="1800" b="1" kern="1200">
                          <a:solidFill>
                            <a:schemeClr val="tx1"/>
                          </a:solidFill>
                          <a:latin typeface="Sabon Next LT"/>
                        </a:defRPr>
                      </a:lvl2pPr>
                      <a:lvl3pPr marL="914400" algn="l" defTabSz="914400" rtl="0" eaLnBrk="1" latinLnBrk="0" hangingPunct="1">
                        <a:defRPr sz="1800" b="1" kern="1200">
                          <a:solidFill>
                            <a:schemeClr val="tx1"/>
                          </a:solidFill>
                          <a:latin typeface="Sabon Next LT"/>
                        </a:defRPr>
                      </a:lvl3pPr>
                      <a:lvl4pPr marL="1371600" algn="l" defTabSz="914400" rtl="0" eaLnBrk="1" latinLnBrk="0" hangingPunct="1">
                        <a:defRPr sz="1800" b="1" kern="1200">
                          <a:solidFill>
                            <a:schemeClr val="tx1"/>
                          </a:solidFill>
                          <a:latin typeface="Sabon Next LT"/>
                        </a:defRPr>
                      </a:lvl4pPr>
                      <a:lvl5pPr marL="1828800" algn="l" defTabSz="914400" rtl="0" eaLnBrk="1" latinLnBrk="0" hangingPunct="1">
                        <a:defRPr sz="1800" b="1" kern="1200">
                          <a:solidFill>
                            <a:schemeClr val="tx1"/>
                          </a:solidFill>
                          <a:latin typeface="Sabon Next LT"/>
                        </a:defRPr>
                      </a:lvl5pPr>
                      <a:lvl6pPr marL="2286000" algn="l" defTabSz="914400" rtl="0" eaLnBrk="1" latinLnBrk="0" hangingPunct="1">
                        <a:defRPr sz="1800" b="1" kern="1200">
                          <a:solidFill>
                            <a:schemeClr val="tx1"/>
                          </a:solidFill>
                          <a:latin typeface="Sabon Next LT"/>
                        </a:defRPr>
                      </a:lvl6pPr>
                      <a:lvl7pPr marL="2743200" algn="l" defTabSz="914400" rtl="0" eaLnBrk="1" latinLnBrk="0" hangingPunct="1">
                        <a:defRPr sz="1800" b="1" kern="1200">
                          <a:solidFill>
                            <a:schemeClr val="tx1"/>
                          </a:solidFill>
                          <a:latin typeface="Sabon Next LT"/>
                        </a:defRPr>
                      </a:lvl7pPr>
                      <a:lvl8pPr marL="3200400" algn="l" defTabSz="914400" rtl="0" eaLnBrk="1" latinLnBrk="0" hangingPunct="1">
                        <a:defRPr sz="1800" b="1" kern="1200">
                          <a:solidFill>
                            <a:schemeClr val="tx1"/>
                          </a:solidFill>
                          <a:latin typeface="Sabon Next LT"/>
                        </a:defRPr>
                      </a:lvl8pPr>
                      <a:lvl9pPr marL="3657600" algn="l" defTabSz="914400" rtl="0" eaLnBrk="1" latinLnBrk="0" hangingPunct="1">
                        <a:defRPr sz="1800" b="1" kern="1200">
                          <a:solidFill>
                            <a:schemeClr val="tx1"/>
                          </a:solidFill>
                          <a:latin typeface="Sabon Next LT"/>
                        </a:defRPr>
                      </a:lvl9pPr>
                    </a:lstStyle>
                    <a:p>
                      <a:pPr marL="0" indent="0" algn="just">
                        <a:lnSpc>
                          <a:spcPct val="115000"/>
                        </a:lnSpc>
                        <a:spcAft>
                          <a:spcPts val="600"/>
                        </a:spcAft>
                      </a:pPr>
                      <a:r>
                        <a:rPr lang="en-US" sz="3200" b="0" dirty="0">
                          <a:effectLst/>
                          <a:latin typeface="Times New Roman" panose="02020603050405020304" pitchFamily="18" charset="0"/>
                          <a:cs typeface="Times New Roman" panose="02020603050405020304" pitchFamily="18" charset="0"/>
                        </a:rPr>
                        <a:t>1- </a:t>
                      </a:r>
                      <a:r>
                        <a:rPr lang="en-US" sz="3200" b="0" dirty="0" err="1">
                          <a:effectLst/>
                          <a:latin typeface="Times New Roman" panose="02020603050405020304" pitchFamily="18" charset="0"/>
                          <a:cs typeface="Times New Roman" panose="02020603050405020304" pitchFamily="18" charset="0"/>
                        </a:rPr>
                        <a:t>Não</a:t>
                      </a:r>
                      <a:r>
                        <a:rPr lang="en-US" sz="3200" b="0" dirty="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3200" b="0" dirty="0">
                          <a:effectLst/>
                          <a:latin typeface="Times New Roman" panose="02020603050405020304" pitchFamily="18" charset="0"/>
                          <a:cs typeface="Times New Roman" panose="02020603050405020304" pitchFamily="18" charset="0"/>
                        </a:rPr>
                        <a:t>2- </a:t>
                      </a:r>
                      <a:r>
                        <a:rPr lang="en-US" sz="3200" b="0" dirty="0" err="1">
                          <a:effectLst/>
                          <a:latin typeface="Times New Roman" panose="02020603050405020304" pitchFamily="18" charset="0"/>
                          <a:cs typeface="Times New Roman" panose="02020603050405020304" pitchFamily="18" charset="0"/>
                        </a:rPr>
                        <a:t>Tủy</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sống</a:t>
                      </a:r>
                      <a:r>
                        <a:rPr lang="en-US" sz="3200" b="0" dirty="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3200" b="0" dirty="0">
                          <a:effectLst/>
                          <a:latin typeface="Times New Roman" panose="02020603050405020304" pitchFamily="18" charset="0"/>
                          <a:cs typeface="Times New Roman" panose="02020603050405020304" pitchFamily="18" charset="0"/>
                        </a:rPr>
                        <a:t>3- </a:t>
                      </a:r>
                      <a:r>
                        <a:rPr lang="en-US" sz="3200" b="0" dirty="0" err="1">
                          <a:effectLst/>
                          <a:latin typeface="Times New Roman" panose="02020603050405020304" pitchFamily="18" charset="0"/>
                          <a:cs typeface="Times New Roman" panose="02020603050405020304" pitchFamily="18" charset="0"/>
                        </a:rPr>
                        <a:t>Dây</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thần</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kinh</a:t>
                      </a:r>
                      <a:endParaRPr lang="en-US" sz="3200" b="0" dirty="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3200" b="0" dirty="0">
                          <a:effectLst/>
                          <a:latin typeface="Times New Roman" panose="02020603050405020304" pitchFamily="18" charset="0"/>
                          <a:cs typeface="Times New Roman" panose="02020603050405020304" pitchFamily="18" charset="0"/>
                        </a:rPr>
                        <a:t>4-  </a:t>
                      </a:r>
                      <a:r>
                        <a:rPr lang="en-US" sz="3200" b="0" dirty="0" err="1">
                          <a:effectLst/>
                          <a:latin typeface="Times New Roman" panose="02020603050405020304" pitchFamily="18" charset="0"/>
                          <a:cs typeface="Times New Roman" panose="02020603050405020304" pitchFamily="18" charset="0"/>
                        </a:rPr>
                        <a:t>Hạch</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thần</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kinh</a:t>
                      </a:r>
                      <a:endParaRPr lang="en-US" sz="32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w="12700" cap="flat" cmpd="sng" algn="ctr">
                      <a:solidFill>
                        <a:srgbClr val="000000"/>
                      </a:solidFill>
                      <a:prstDash val="solid"/>
                      <a:round/>
                      <a:headEnd type="none" w="med" len="med"/>
                      <a:tailEnd type="none" w="med" len="med"/>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Aft>
                          <a:spcPts val="1000"/>
                        </a:spcAft>
                      </a:pPr>
                      <a:r>
                        <a:rPr lang="nl-NL" sz="3200" dirty="0">
                          <a:effectLst/>
                          <a:latin typeface="Times New Roman" panose="02020603050405020304" pitchFamily="18" charset="0"/>
                          <a:cs typeface="Times New Roman" panose="02020603050405020304" pitchFamily="18" charset="0"/>
                        </a:rPr>
                        <a:t>A-Nằm</a:t>
                      </a:r>
                      <a:r>
                        <a:rPr lang="nl-NL" sz="3200" baseline="0" dirty="0">
                          <a:effectLst/>
                          <a:latin typeface="Times New Roman" panose="02020603050405020304" pitchFamily="18" charset="0"/>
                          <a:cs typeface="Times New Roman" panose="02020603050405020304" pitchFamily="18" charset="0"/>
                        </a:rPr>
                        <a:t> trong hộp sọ</a:t>
                      </a:r>
                    </a:p>
                    <a:p>
                      <a:pPr algn="just">
                        <a:lnSpc>
                          <a:spcPct val="115000"/>
                        </a:lnSpc>
                        <a:spcAft>
                          <a:spcPts val="1000"/>
                        </a:spcAft>
                      </a:pPr>
                      <a:r>
                        <a:rPr lang="nl-NL" sz="3200" baseline="0" dirty="0">
                          <a:effectLst/>
                          <a:latin typeface="Times New Roman" panose="02020603050405020304" pitchFamily="18" charset="0"/>
                          <a:cs typeface="Times New Roman" panose="02020603050405020304" pitchFamily="18" charset="0"/>
                        </a:rPr>
                        <a:t>B-Phân bố khắp cơ thể</a:t>
                      </a:r>
                    </a:p>
                    <a:p>
                      <a:pPr algn="just">
                        <a:lnSpc>
                          <a:spcPct val="115000"/>
                        </a:lnSpc>
                        <a:spcAft>
                          <a:spcPts val="1000"/>
                        </a:spcAft>
                      </a:pPr>
                      <a:r>
                        <a:rPr lang="nl-NL" sz="3200" baseline="0" dirty="0">
                          <a:effectLst/>
                          <a:latin typeface="Times New Roman" panose="02020603050405020304" pitchFamily="18" charset="0"/>
                          <a:cs typeface="Times New Roman" panose="02020603050405020304" pitchFamily="18" charset="0"/>
                        </a:rPr>
                        <a:t>C-Nằm rải rác và nối với các dây thần kinh.</a:t>
                      </a:r>
                    </a:p>
                    <a:p>
                      <a:pPr algn="just">
                        <a:lnSpc>
                          <a:spcPct val="115000"/>
                        </a:lnSpc>
                        <a:spcAft>
                          <a:spcPts val="1000"/>
                        </a:spcAft>
                      </a:pPr>
                      <a:r>
                        <a:rPr lang="nl-NL" sz="3200" baseline="0" dirty="0">
                          <a:effectLst/>
                          <a:latin typeface="Times New Roman" panose="02020603050405020304" pitchFamily="18" charset="0"/>
                          <a:cs typeface="Times New Roman" panose="02020603050405020304" pitchFamily="18" charset="0"/>
                        </a:rPr>
                        <a:t>D-</a:t>
                      </a:r>
                      <a:r>
                        <a:rPr lang="nl-NL" sz="3200" dirty="0">
                          <a:effectLst/>
                          <a:latin typeface="Times New Roman" panose="02020603050405020304" pitchFamily="18" charset="0"/>
                          <a:cs typeface="Times New Roman" panose="02020603050405020304" pitchFamily="18" charset="0"/>
                        </a:rPr>
                        <a:t> Nằm</a:t>
                      </a:r>
                      <a:r>
                        <a:rPr lang="nl-NL" sz="3200" baseline="0" dirty="0">
                          <a:effectLst/>
                          <a:latin typeface="Times New Roman" panose="02020603050405020304" pitchFamily="18" charset="0"/>
                          <a:cs typeface="Times New Roman" panose="02020603050405020304" pitchFamily="18" charset="0"/>
                        </a:rPr>
                        <a:t> trong cột sống.</a:t>
                      </a:r>
                      <a:r>
                        <a:rPr lang="nl-NL" sz="3200" dirty="0">
                          <a:effectLst/>
                          <a:latin typeface="Times New Roman" panose="02020603050405020304" pitchFamily="18" charset="0"/>
                          <a:cs typeface="Times New Roman" panose="02020603050405020304" pitchFamily="18" charset="0"/>
                        </a:rPr>
                        <a:t>                                                                                                </a:t>
                      </a:r>
                      <a:endParaRPr lang="en-US" sz="32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42649143"/>
                  </a:ext>
                </a:extLst>
              </a:tr>
            </a:tbl>
          </a:graphicData>
        </a:graphic>
      </p:graphicFrame>
      <p:sp>
        <p:nvSpPr>
          <p:cNvPr id="10" name="TextBox 9">
            <a:extLst>
              <a:ext uri="{FF2B5EF4-FFF2-40B4-BE49-F238E27FC236}">
                <a16:creationId xmlns:a16="http://schemas.microsoft.com/office/drawing/2014/main" id="{A19311B5-5235-C86D-F7F5-B38E47FB7C97}"/>
              </a:ext>
            </a:extLst>
          </p:cNvPr>
          <p:cNvSpPr txBox="1"/>
          <p:nvPr/>
        </p:nvSpPr>
        <p:spPr>
          <a:xfrm>
            <a:off x="0" y="1864907"/>
            <a:ext cx="8128000" cy="483017"/>
          </a:xfrm>
          <a:prstGeom prst="rect">
            <a:avLst/>
          </a:prstGeom>
          <a:noFill/>
        </p:spPr>
        <p:txBody>
          <a:bodyPr wrap="square">
            <a:spAutoFit/>
          </a:bodyPr>
          <a:lstStyle/>
          <a:p>
            <a:pPr algn="just">
              <a:lnSpc>
                <a:spcPct val="115000"/>
              </a:lnSpc>
              <a:spcBef>
                <a:spcPts val="2700"/>
              </a:spcBef>
              <a:spcAft>
                <a:spcPts val="300"/>
              </a:spcAft>
            </a:pPr>
            <a:r>
              <a:rPr lang="en-US" sz="2400" b="1" dirty="0" err="1">
                <a:solidFill>
                  <a:srgbClr val="1F2C8F"/>
                </a:solidFill>
                <a:latin typeface="Times New Roman" panose="02020603050405020304" pitchFamily="18" charset="0"/>
                <a:cs typeface="Times New Roman" panose="02020603050405020304" pitchFamily="18" charset="0"/>
              </a:rPr>
              <a:t>Nối</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cột</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số</a:t>
            </a:r>
            <a:r>
              <a:rPr lang="en-US" sz="2400" b="1" dirty="0">
                <a:solidFill>
                  <a:srgbClr val="1F2C8F"/>
                </a:solidFill>
                <a:latin typeface="Times New Roman" panose="02020603050405020304" pitchFamily="18" charset="0"/>
                <a:cs typeface="Times New Roman" panose="02020603050405020304" pitchFamily="18" charset="0"/>
              </a:rPr>
              <a:t> 1;2;3;4 </a:t>
            </a:r>
            <a:r>
              <a:rPr lang="en-US" sz="2400" b="1" dirty="0" err="1">
                <a:solidFill>
                  <a:srgbClr val="1F2C8F"/>
                </a:solidFill>
                <a:latin typeface="Times New Roman" panose="02020603050405020304" pitchFamily="18" charset="0"/>
                <a:cs typeface="Times New Roman" panose="02020603050405020304" pitchFamily="18" charset="0"/>
              </a:rPr>
              <a:t>với</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cột</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chữ</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cái</a:t>
            </a:r>
            <a:r>
              <a:rPr lang="en-US" sz="2400" b="1" dirty="0">
                <a:solidFill>
                  <a:srgbClr val="1F2C8F"/>
                </a:solidFill>
                <a:latin typeface="Times New Roman" panose="02020603050405020304" pitchFamily="18" charset="0"/>
                <a:cs typeface="Times New Roman" panose="02020603050405020304" pitchFamily="18" charset="0"/>
              </a:rPr>
              <a:t> A; B; C; D </a:t>
            </a:r>
            <a:r>
              <a:rPr lang="en-US" sz="2400" b="1" dirty="0" err="1">
                <a:solidFill>
                  <a:srgbClr val="1F2C8F"/>
                </a:solidFill>
                <a:latin typeface="Times New Roman" panose="02020603050405020304" pitchFamily="18" charset="0"/>
                <a:cs typeface="Times New Roman" panose="02020603050405020304" pitchFamily="18" charset="0"/>
              </a:rPr>
              <a:t>sao</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cho</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phù</a:t>
            </a:r>
            <a:r>
              <a:rPr lang="en-US" sz="2400" b="1" dirty="0">
                <a:solidFill>
                  <a:srgbClr val="1F2C8F"/>
                </a:solidFill>
                <a:latin typeface="Times New Roman" panose="02020603050405020304" pitchFamily="18" charset="0"/>
                <a:cs typeface="Times New Roman" panose="02020603050405020304" pitchFamily="18" charset="0"/>
              </a:rPr>
              <a:t> </a:t>
            </a:r>
            <a:r>
              <a:rPr lang="en-US" sz="2400" b="1" dirty="0" err="1">
                <a:solidFill>
                  <a:srgbClr val="1F2C8F"/>
                </a:solidFill>
                <a:latin typeface="Times New Roman" panose="02020603050405020304" pitchFamily="18" charset="0"/>
                <a:cs typeface="Times New Roman" panose="02020603050405020304" pitchFamily="18" charset="0"/>
              </a:rPr>
              <a:t>hợp</a:t>
            </a:r>
            <a:endParaRPr lang="en-US" sz="2400" b="1" dirty="0">
              <a:solidFill>
                <a:srgbClr val="1F2C8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D15A38D-1FAC-188A-DAA6-C437421F7047}"/>
              </a:ext>
            </a:extLst>
          </p:cNvPr>
          <p:cNvSpPr txBox="1"/>
          <p:nvPr/>
        </p:nvSpPr>
        <p:spPr>
          <a:xfrm>
            <a:off x="0" y="6057563"/>
            <a:ext cx="3671136"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a:solidFill>
                  <a:srgbClr val="FDFBF6"/>
                </a:solidFill>
                <a:latin typeface="Times New Roman" panose="02020603050405020304" pitchFamily="18" charset="0"/>
                <a:ea typeface="Times New Roman" panose="02020603050405020304" pitchFamily="18" charset="0"/>
              </a:rPr>
              <a:t>1-A; 2- D; 3-B; 4-C </a:t>
            </a:r>
            <a:endParaRPr lang="vi-VN" sz="3200" dirty="0">
              <a:solidFill>
                <a:srgbClr val="FDFBF6"/>
              </a:solidFill>
              <a:latin typeface="Sabon Next LT"/>
            </a:endParaRPr>
          </a:p>
        </p:txBody>
      </p:sp>
      <p:cxnSp>
        <p:nvCxnSpPr>
          <p:cNvPr id="3" name="Straight Arrow Connector 2">
            <a:extLst>
              <a:ext uri="{FF2B5EF4-FFF2-40B4-BE49-F238E27FC236}">
                <a16:creationId xmlns:a16="http://schemas.microsoft.com/office/drawing/2014/main" id="{11A54188-C1E2-4D8B-BCB8-368B26EBFCE7}"/>
              </a:ext>
            </a:extLst>
          </p:cNvPr>
          <p:cNvCxnSpPr/>
          <p:nvPr/>
        </p:nvCxnSpPr>
        <p:spPr>
          <a:xfrm>
            <a:off x="1469036" y="3331428"/>
            <a:ext cx="2202100" cy="0"/>
          </a:xfrm>
          <a:prstGeom prst="straightConnector1">
            <a:avLst/>
          </a:prstGeom>
          <a:ln w="5715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793B9241-E3AA-481A-875C-9211ADD103CE}"/>
              </a:ext>
            </a:extLst>
          </p:cNvPr>
          <p:cNvCxnSpPr>
            <a:cxnSpLocks/>
          </p:cNvCxnSpPr>
          <p:nvPr/>
        </p:nvCxnSpPr>
        <p:spPr>
          <a:xfrm>
            <a:off x="2314526" y="3846044"/>
            <a:ext cx="1749474" cy="1705267"/>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FE3ECD12-1F3B-4850-8A2C-AD15F8F64946}"/>
              </a:ext>
            </a:extLst>
          </p:cNvPr>
          <p:cNvCxnSpPr>
            <a:cxnSpLocks/>
          </p:cNvCxnSpPr>
          <p:nvPr/>
        </p:nvCxnSpPr>
        <p:spPr>
          <a:xfrm flipV="1">
            <a:off x="2962950" y="3946186"/>
            <a:ext cx="896566" cy="648027"/>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9450C01-0D07-4E4E-9D33-5FFB30835DA1}"/>
              </a:ext>
            </a:extLst>
          </p:cNvPr>
          <p:cNvCxnSpPr>
            <a:cxnSpLocks/>
          </p:cNvCxnSpPr>
          <p:nvPr/>
        </p:nvCxnSpPr>
        <p:spPr>
          <a:xfrm flipV="1">
            <a:off x="3326150" y="4698677"/>
            <a:ext cx="533366" cy="536502"/>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8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1776</TotalTime>
  <Words>6533</Words>
  <Application>Microsoft Office PowerPoint</Application>
  <PresentationFormat>Widescreen</PresentationFormat>
  <Paragraphs>540</Paragraphs>
  <Slides>71</Slides>
  <Notes>0</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71</vt:i4>
      </vt:variant>
    </vt:vector>
  </HeadingPairs>
  <TitlesOfParts>
    <vt:vector size="86" baseType="lpstr">
      <vt:lpstr>Arial</vt:lpstr>
      <vt:lpstr>Arial Black</vt:lpstr>
      <vt:lpstr>Calibri</vt:lpstr>
      <vt:lpstr>Calibri Light</vt:lpstr>
      <vt:lpstr>Sabon Next LT</vt:lpstr>
      <vt:lpstr>Segoe UI</vt:lpstr>
      <vt:lpstr>Symbol</vt:lpstr>
      <vt:lpstr>Times New Roman</vt:lpstr>
      <vt:lpstr>Wingdings</vt:lpstr>
      <vt:lpstr>Office Theme</vt:lpstr>
      <vt:lpstr>1_Office Theme</vt:lpstr>
      <vt:lpstr>2_Office Theme</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VnTeach.Com</dc:creator>
  <cp:keywords>VnTeach.Com</cp:keywords>
  <cp:lastModifiedBy>Administrator</cp:lastModifiedBy>
  <cp:revision>124</cp:revision>
  <dcterms:created xsi:type="dcterms:W3CDTF">2023-07-20T01:42:56Z</dcterms:created>
  <dcterms:modified xsi:type="dcterms:W3CDTF">2024-11-27T02:54:45Z</dcterms:modified>
</cp:coreProperties>
</file>