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75"/>
  </p:notesMasterIdLst>
  <p:handoutMasterIdLst>
    <p:handoutMasterId r:id="rId76"/>
  </p:handoutMasterIdLst>
  <p:sldIdLst>
    <p:sldId id="561" r:id="rId2"/>
    <p:sldId id="332" r:id="rId3"/>
    <p:sldId id="333" r:id="rId4"/>
    <p:sldId id="347" r:id="rId5"/>
    <p:sldId id="348" r:id="rId6"/>
    <p:sldId id="349" r:id="rId7"/>
    <p:sldId id="350" r:id="rId8"/>
    <p:sldId id="351" r:id="rId9"/>
    <p:sldId id="313" r:id="rId10"/>
    <p:sldId id="334" r:id="rId11"/>
    <p:sldId id="573" r:id="rId12"/>
    <p:sldId id="560" r:id="rId13"/>
    <p:sldId id="520" r:id="rId14"/>
    <p:sldId id="574" r:id="rId15"/>
    <p:sldId id="522" r:id="rId16"/>
    <p:sldId id="523" r:id="rId17"/>
    <p:sldId id="575" r:id="rId18"/>
    <p:sldId id="562" r:id="rId19"/>
    <p:sldId id="521" r:id="rId20"/>
    <p:sldId id="354" r:id="rId21"/>
    <p:sldId id="524" r:id="rId22"/>
    <p:sldId id="567" r:id="rId23"/>
    <p:sldId id="576" r:id="rId24"/>
    <p:sldId id="568" r:id="rId25"/>
    <p:sldId id="563" r:id="rId26"/>
    <p:sldId id="292" r:id="rId27"/>
    <p:sldId id="526" r:id="rId28"/>
    <p:sldId id="569" r:id="rId29"/>
    <p:sldId id="570" r:id="rId30"/>
    <p:sldId id="375" r:id="rId31"/>
    <p:sldId id="577" r:id="rId32"/>
    <p:sldId id="578" r:id="rId33"/>
    <p:sldId id="528" r:id="rId34"/>
    <p:sldId id="532" r:id="rId35"/>
    <p:sldId id="580" r:id="rId36"/>
    <p:sldId id="529" r:id="rId37"/>
    <p:sldId id="579" r:id="rId38"/>
    <p:sldId id="564" r:id="rId39"/>
    <p:sldId id="531" r:id="rId40"/>
    <p:sldId id="338" r:id="rId41"/>
    <p:sldId id="340" r:id="rId42"/>
    <p:sldId id="572" r:id="rId43"/>
    <p:sldId id="581" r:id="rId44"/>
    <p:sldId id="571" r:id="rId45"/>
    <p:sldId id="565" r:id="rId46"/>
    <p:sldId id="582" r:id="rId47"/>
    <p:sldId id="533" r:id="rId48"/>
    <p:sldId id="537" r:id="rId49"/>
    <p:sldId id="535" r:id="rId50"/>
    <p:sldId id="538" r:id="rId51"/>
    <p:sldId id="539" r:id="rId52"/>
    <p:sldId id="540" r:id="rId53"/>
    <p:sldId id="541" r:id="rId54"/>
    <p:sldId id="543" r:id="rId55"/>
    <p:sldId id="544" r:id="rId56"/>
    <p:sldId id="545" r:id="rId57"/>
    <p:sldId id="546" r:id="rId58"/>
    <p:sldId id="343" r:id="rId59"/>
    <p:sldId id="344" r:id="rId60"/>
    <p:sldId id="536" r:id="rId61"/>
    <p:sldId id="566" r:id="rId62"/>
    <p:sldId id="548" r:id="rId63"/>
    <p:sldId id="549" r:id="rId64"/>
    <p:sldId id="550" r:id="rId65"/>
    <p:sldId id="551" r:id="rId66"/>
    <p:sldId id="552" r:id="rId67"/>
    <p:sldId id="553" r:id="rId68"/>
    <p:sldId id="554" r:id="rId69"/>
    <p:sldId id="555" r:id="rId70"/>
    <p:sldId id="556" r:id="rId71"/>
    <p:sldId id="557" r:id="rId72"/>
    <p:sldId id="558" r:id="rId73"/>
    <p:sldId id="559" r:id="rId74"/>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F0F7"/>
    <a:srgbClr val="FFFF00"/>
    <a:srgbClr val="003300"/>
    <a:srgbClr val="0000CC"/>
    <a:srgbClr val="66FF33"/>
    <a:srgbClr val="FF3300"/>
    <a:srgbClr val="00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1" autoAdjust="0"/>
    <p:restoredTop sz="83301" autoAdjust="0"/>
  </p:normalViewPr>
  <p:slideViewPr>
    <p:cSldViewPr>
      <p:cViewPr varScale="1">
        <p:scale>
          <a:sx n="90" d="100"/>
          <a:sy n="90" d="100"/>
        </p:scale>
        <p:origin x="756" y="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18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200" b="0">
                <a:effectLst/>
                <a:latin typeface="Arial" panose="020B0604020202020204" pitchFamily="34" charset="0"/>
              </a:defRPr>
            </a:lvl1pPr>
          </a:lstStyle>
          <a:p>
            <a:pPr>
              <a:defRPr/>
            </a:pPr>
            <a:endParaRPr lang="en-US" altLang="en-US"/>
          </a:p>
        </p:txBody>
      </p:sp>
      <p:sp>
        <p:nvSpPr>
          <p:cNvPr id="133123" name="Rectangle 3"/>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b="0">
                <a:effectLst/>
                <a:latin typeface="Arial" panose="020B0604020202020204" pitchFamily="34" charset="0"/>
              </a:defRPr>
            </a:lvl1pPr>
          </a:lstStyle>
          <a:p>
            <a:pPr>
              <a:defRPr/>
            </a:pPr>
            <a:endParaRPr lang="en-US" altLang="en-US"/>
          </a:p>
        </p:txBody>
      </p:sp>
      <p:sp>
        <p:nvSpPr>
          <p:cNvPr id="133124" name="Rectangle 4"/>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fontAlgn="auto" hangingPunct="1">
              <a:spcBef>
                <a:spcPts val="0"/>
              </a:spcBef>
              <a:spcAft>
                <a:spcPts val="0"/>
              </a:spcAft>
              <a:defRPr sz="1200" b="0">
                <a:effectLst/>
                <a:latin typeface="Arial" panose="020B0604020202020204" pitchFamily="34" charset="0"/>
              </a:defRPr>
            </a:lvl1pPr>
          </a:lstStyle>
          <a:p>
            <a:pPr>
              <a:defRPr/>
            </a:pPr>
            <a:endParaRPr lang="en-US" altLang="en-US"/>
          </a:p>
        </p:txBody>
      </p:sp>
      <p:sp>
        <p:nvSpPr>
          <p:cNvPr id="133125" name="Rectangle 5"/>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74F60640-443B-4468-A961-2D659942DBC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200" b="0">
                <a:effectLst/>
                <a:latin typeface="Arial" panose="020B0604020202020204" pitchFamily="34" charset="0"/>
              </a:defRPr>
            </a:lvl1pPr>
          </a:lstStyle>
          <a:p>
            <a:pPr>
              <a:defRPr/>
            </a:pPr>
            <a:endParaRPr lang="en-US" altLang="en-US"/>
          </a:p>
        </p:txBody>
      </p:sp>
      <p:sp>
        <p:nvSpPr>
          <p:cNvPr id="108547"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b="0">
                <a:effectLst/>
                <a:latin typeface="Arial" panose="020B0604020202020204" pitchFamily="34" charset="0"/>
              </a:defRPr>
            </a:lvl1pPr>
          </a:lstStyle>
          <a:p>
            <a:pPr>
              <a:defRPr/>
            </a:pPr>
            <a:endParaRPr lang="en-US" alt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108549"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08550"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fontAlgn="auto" hangingPunct="1">
              <a:spcBef>
                <a:spcPts val="0"/>
              </a:spcBef>
              <a:spcAft>
                <a:spcPts val="0"/>
              </a:spcAft>
              <a:defRPr sz="1200" b="0">
                <a:effectLst/>
                <a:latin typeface="Arial" panose="020B0604020202020204" pitchFamily="34" charset="0"/>
              </a:defRPr>
            </a:lvl1pPr>
          </a:lstStyle>
          <a:p>
            <a:pPr>
              <a:defRPr/>
            </a:pPr>
            <a:endParaRPr lang="en-US" altLang="en-US"/>
          </a:p>
        </p:txBody>
      </p:sp>
      <p:sp>
        <p:nvSpPr>
          <p:cNvPr id="108551"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39F2DC1-5CD6-41D1-85EC-3D0CA1104D3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fld id="{A33B034E-3D54-49A1-823C-C943847BCA64}" type="slidenum">
              <a:rPr lang="en-US" altLang="en-US" sz="1200"/>
              <a:pPr/>
              <a:t>54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84C60EF3-1355-430B-B036-8827A63C396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3A29BBD9-E65C-41A2-B4F6-5ED113C3C15E}"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7393C204-96CF-4825-8BBC-26860592BA8D}"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C3EAEF91-AECE-4D90-A171-03E9EE42F1ED}"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23791770-98A6-41CB-8CB7-07E8F1098563}"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F731F233-D76B-490A-A614-5316383CE23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tLang="en-US"/>
          </a:p>
        </p:txBody>
      </p:sp>
      <p:sp>
        <p:nvSpPr>
          <p:cNvPr id="8" name="Footer Placeholder 7"/>
          <p:cNvSpPr>
            <a:spLocks noGrp="1"/>
          </p:cNvSpPr>
          <p:nvPr>
            <p:ph type="ftr" sz="quarter" idx="11"/>
          </p:nvPr>
        </p:nvSpPr>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vl1pPr>
          </a:lstStyle>
          <a:p>
            <a:fld id="{DB0B6970-0F7D-405A-8D49-47DA15006F7E}"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fld id="{66BF3654-CCE4-4CBB-BE9E-BB46858E1885}"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fld id="{D0AEB7D7-0361-4B8E-9419-15C34E0C708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5D61C8DB-2E9B-4334-85AC-F74EF3833B79}"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05D78D67-82CB-4E74-945C-3957B8B8CF2C}"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vi-V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D54B9292-9F66-4002-BBFA-F9DFB62A061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18" Type="http://schemas.openxmlformats.org/officeDocument/2006/relationships/slide" Target="slide9.xml"/><Relationship Id="rId26" Type="http://schemas.openxmlformats.org/officeDocument/2006/relationships/image" Target="../media/image21.png"/><Relationship Id="rId3" Type="http://schemas.openxmlformats.org/officeDocument/2006/relationships/slideLayout" Target="../slideLayouts/slideLayout2.xml"/><Relationship Id="rId21" Type="http://schemas.openxmlformats.org/officeDocument/2006/relationships/slide" Target="slide3.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gif"/><Relationship Id="rId25"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0.png"/><Relationship Id="rId32" Type="http://schemas.openxmlformats.org/officeDocument/2006/relationships/image" Target="../media/image24.png"/><Relationship Id="rId5" Type="http://schemas.openxmlformats.org/officeDocument/2006/relationships/image" Target="../media/image4.jpeg"/><Relationship Id="rId15" Type="http://schemas.openxmlformats.org/officeDocument/2006/relationships/image" Target="../media/image14.gif"/><Relationship Id="rId23" Type="http://schemas.openxmlformats.org/officeDocument/2006/relationships/slide" Target="slide4.xml"/><Relationship Id="rId28"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7.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8.png"/><Relationship Id="rId14" Type="http://schemas.openxmlformats.org/officeDocument/2006/relationships/image" Target="../media/image13.gif"/><Relationship Id="rId22" Type="http://schemas.openxmlformats.org/officeDocument/2006/relationships/image" Target="../media/image19.png"/><Relationship Id="rId27" Type="http://schemas.openxmlformats.org/officeDocument/2006/relationships/slide" Target="slide6.xml"/><Relationship Id="rId30"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Lop%20cap%20cuu%20duoi%20nuoc/CPR%20nguoi%20lon.mov"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hhoo.MPG"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91.gif"/><Relationship Id="rId13" Type="http://schemas.openxmlformats.org/officeDocument/2006/relationships/image" Target="../media/image96.gif"/><Relationship Id="rId18" Type="http://schemas.openxmlformats.org/officeDocument/2006/relationships/image" Target="../media/image101.png"/><Relationship Id="rId3" Type="http://schemas.openxmlformats.org/officeDocument/2006/relationships/audio" Target="../media/media2.WAV"/><Relationship Id="rId7" Type="http://schemas.openxmlformats.org/officeDocument/2006/relationships/image" Target="../media/image90.gif"/><Relationship Id="rId12" Type="http://schemas.openxmlformats.org/officeDocument/2006/relationships/image" Target="../media/image95.gif"/><Relationship Id="rId17" Type="http://schemas.openxmlformats.org/officeDocument/2006/relationships/image" Target="../media/image100.gif"/><Relationship Id="rId2" Type="http://schemas.microsoft.com/office/2007/relationships/media" Target="../media/media2.WAV"/><Relationship Id="rId16" Type="http://schemas.openxmlformats.org/officeDocument/2006/relationships/image" Target="../media/image99.gif"/><Relationship Id="rId1" Type="http://schemas.openxmlformats.org/officeDocument/2006/relationships/audio" Target="file:///D:\Rung%20Chuong%20Vang\8.%20Ket%20thuc%20cau%20hoi.wav" TargetMode="External"/><Relationship Id="rId6" Type="http://schemas.openxmlformats.org/officeDocument/2006/relationships/audio" Target="../media/audio2.wav"/><Relationship Id="rId11" Type="http://schemas.openxmlformats.org/officeDocument/2006/relationships/image" Target="../media/image94.gif"/><Relationship Id="rId5" Type="http://schemas.openxmlformats.org/officeDocument/2006/relationships/slideLayout" Target="../slideLayouts/slideLayout1.xml"/><Relationship Id="rId15" Type="http://schemas.openxmlformats.org/officeDocument/2006/relationships/image" Target="../media/image98.gif"/><Relationship Id="rId10" Type="http://schemas.openxmlformats.org/officeDocument/2006/relationships/image" Target="../media/image93.gif"/><Relationship Id="rId4" Type="http://schemas.openxmlformats.org/officeDocument/2006/relationships/audio" Target="file:///D:\Rung%20Chuong%20Vang\chaomung.wav" TargetMode="External"/><Relationship Id="rId9" Type="http://schemas.openxmlformats.org/officeDocument/2006/relationships/image" Target="../media/image92.gif"/><Relationship Id="rId14" Type="http://schemas.openxmlformats.org/officeDocument/2006/relationships/image" Target="../media/image97.gif"/></Relationships>
</file>

<file path=ppt/slides/_rels/slide63.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7.gif"/><Relationship Id="rId18" Type="http://schemas.openxmlformats.org/officeDocument/2006/relationships/slide" Target="slide45.xml"/><Relationship Id="rId26" Type="http://schemas.openxmlformats.org/officeDocument/2006/relationships/slide" Target="slide51.xml"/><Relationship Id="rId3" Type="http://schemas.openxmlformats.org/officeDocument/2006/relationships/audio" Target="../media/media2.WAV"/><Relationship Id="rId21" Type="http://schemas.openxmlformats.org/officeDocument/2006/relationships/slide" Target="slide52.xml"/><Relationship Id="rId7" Type="http://schemas.openxmlformats.org/officeDocument/2006/relationships/image" Target="../media/image91.gif"/><Relationship Id="rId12" Type="http://schemas.openxmlformats.org/officeDocument/2006/relationships/image" Target="../media/image96.gif"/><Relationship Id="rId17" Type="http://schemas.openxmlformats.org/officeDocument/2006/relationships/image" Target="../media/image101.png"/><Relationship Id="rId25" Type="http://schemas.openxmlformats.org/officeDocument/2006/relationships/slide" Target="slide56.xml"/><Relationship Id="rId2" Type="http://schemas.microsoft.com/office/2007/relationships/media" Target="../media/media2.WAV"/><Relationship Id="rId16" Type="http://schemas.openxmlformats.org/officeDocument/2006/relationships/image" Target="../media/image100.gif"/><Relationship Id="rId20" Type="http://schemas.openxmlformats.org/officeDocument/2006/relationships/slide" Target="slide50.xml"/><Relationship Id="rId1" Type="http://schemas.openxmlformats.org/officeDocument/2006/relationships/audio" Target="file:///D:\Rung%20Chuong%20Vang\8.%20Ket%20thuc%20cau%20hoi.wav" TargetMode="External"/><Relationship Id="rId6" Type="http://schemas.openxmlformats.org/officeDocument/2006/relationships/image" Target="../media/image90.gif"/><Relationship Id="rId11" Type="http://schemas.openxmlformats.org/officeDocument/2006/relationships/image" Target="../media/image95.gif"/><Relationship Id="rId24" Type="http://schemas.openxmlformats.org/officeDocument/2006/relationships/slide" Target="slide55.xml"/><Relationship Id="rId5" Type="http://schemas.openxmlformats.org/officeDocument/2006/relationships/slideLayout" Target="../slideLayouts/slideLayout1.xml"/><Relationship Id="rId15" Type="http://schemas.openxmlformats.org/officeDocument/2006/relationships/image" Target="../media/image99.gif"/><Relationship Id="rId23" Type="http://schemas.openxmlformats.org/officeDocument/2006/relationships/slide" Target="slide54.xml"/><Relationship Id="rId10" Type="http://schemas.openxmlformats.org/officeDocument/2006/relationships/image" Target="../media/image94.gif"/><Relationship Id="rId19" Type="http://schemas.openxmlformats.org/officeDocument/2006/relationships/slide" Target="slide49.xml"/><Relationship Id="rId4" Type="http://schemas.openxmlformats.org/officeDocument/2006/relationships/audio" Target="file:///D:\Rung%20Chuong%20Vang\chaomung.wav" TargetMode="External"/><Relationship Id="rId9" Type="http://schemas.openxmlformats.org/officeDocument/2006/relationships/image" Target="../media/image93.gif"/><Relationship Id="rId14" Type="http://schemas.openxmlformats.org/officeDocument/2006/relationships/image" Target="../media/image98.gif"/><Relationship Id="rId22" Type="http://schemas.openxmlformats.org/officeDocument/2006/relationships/slide" Target="slide53.xml"/></Relationships>
</file>

<file path=ppt/slides/_rels/slide64.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65.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66.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67.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68.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69.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71.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72.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73.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audio" Target="../media/audio4.wav"/><Relationship Id="rId7" Type="http://schemas.openxmlformats.org/officeDocument/2006/relationships/image" Target="../media/image9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audio" Target="../media/audio6.wav"/><Relationship Id="rId10" Type="http://schemas.openxmlformats.org/officeDocument/2006/relationships/image" Target="../media/image104.gif"/><Relationship Id="rId4" Type="http://schemas.openxmlformats.org/officeDocument/2006/relationships/audio" Target="../media/audio5.wav"/><Relationship Id="rId9" Type="http://schemas.openxmlformats.org/officeDocument/2006/relationships/image" Target="../media/image103.gif"/></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LGG_2007"/>
          <p:cNvPicPr>
            <a:picLocks noChangeAspect="1" noChangeArrowheads="1"/>
          </p:cNvPicPr>
          <p:nvPr/>
        </p:nvPicPr>
        <p:blipFill>
          <a:blip r:embed="rId2"/>
          <a:srcRect/>
          <a:stretch>
            <a:fillRect/>
          </a:stretch>
        </p:blipFill>
        <p:spPr bwMode="auto">
          <a:xfrm>
            <a:off x="-1588" y="0"/>
            <a:ext cx="9144001" cy="5086350"/>
          </a:xfrm>
          <a:prstGeom prst="rect">
            <a:avLst/>
          </a:prstGeom>
          <a:noFill/>
          <a:ln w="9525">
            <a:noFill/>
            <a:miter lim="800000"/>
            <a:headEnd/>
            <a:tailEnd/>
          </a:ln>
        </p:spPr>
      </p:pic>
      <p:pic>
        <p:nvPicPr>
          <p:cNvPr id="98309" name="Picture 5" descr="POINSET2"/>
          <p:cNvPicPr>
            <a:picLocks noChangeAspect="1" noChangeArrowheads="1"/>
          </p:cNvPicPr>
          <p:nvPr/>
        </p:nvPicPr>
        <p:blipFill>
          <a:blip r:embed="rId3"/>
          <a:srcRect/>
          <a:stretch>
            <a:fillRect/>
          </a:stretch>
        </p:blipFill>
        <p:spPr bwMode="auto">
          <a:xfrm rot="5400000">
            <a:off x="7215982" y="-270272"/>
            <a:ext cx="1657351" cy="2195513"/>
          </a:xfrm>
          <a:prstGeom prst="rect">
            <a:avLst/>
          </a:prstGeom>
          <a:noFill/>
          <a:ln w="9525">
            <a:noFill/>
            <a:miter lim="800000"/>
            <a:headEnd/>
            <a:tailEnd/>
          </a:ln>
        </p:spPr>
      </p:pic>
      <p:sp>
        <p:nvSpPr>
          <p:cNvPr id="7" name="Text Box 5"/>
          <p:cNvSpPr txBox="1">
            <a:spLocks noChangeArrowheads="1"/>
          </p:cNvSpPr>
          <p:nvPr/>
        </p:nvSpPr>
        <p:spPr bwMode="auto">
          <a:xfrm>
            <a:off x="579438" y="1771650"/>
            <a:ext cx="8534400" cy="646331"/>
          </a:xfrm>
          <a:prstGeom prst="rect">
            <a:avLst/>
          </a:prstGeom>
          <a:noFill/>
          <a:ln>
            <a:noFill/>
          </a:ln>
          <a:effectLst/>
        </p:spPr>
        <p:txBody>
          <a:bodyPr>
            <a:spAutoFit/>
          </a:bodyPr>
          <a:lstStyle/>
          <a:p>
            <a:pPr algn="ctr"/>
            <a:r>
              <a:rPr lang="en-US" sz="3600" b="1" dirty="0">
                <a:solidFill>
                  <a:srgbClr val="C00000"/>
                </a:solidFill>
                <a:latin typeface="Times New Roman" pitchFamily="18" charset="0"/>
                <a:cs typeface="Times New Roman" pitchFamily="18" charset="0"/>
              </a:rPr>
              <a:t>BÀI 34 HỆ HÔ HẤP Ở NGƯỜI</a:t>
            </a:r>
            <a:endParaRPr lang="vi-VN" sz="3600" b="1" dirty="0">
              <a:solidFill>
                <a:srgbClr val="C00000"/>
              </a:solidFill>
              <a:latin typeface="Times New Roman" pitchFamily="18" charset="0"/>
              <a:cs typeface="Times New Roman" pitchFamily="18" charset="0"/>
            </a:endParaRPr>
          </a:p>
        </p:txBody>
      </p:sp>
      <p:sp>
        <p:nvSpPr>
          <p:cNvPr id="19462" name="AutoShape 8" descr="290,000+ Hình ảnh Tưới Cây tải xuống miễn phí - Pikbest"/>
          <p:cNvSpPr>
            <a:spLocks noChangeAspect="1" noChangeArrowheads="1"/>
          </p:cNvSpPr>
          <p:nvPr/>
        </p:nvSpPr>
        <p:spPr bwMode="auto">
          <a:xfrm>
            <a:off x="144463" y="-108347"/>
            <a:ext cx="304800" cy="228601"/>
          </a:xfrm>
          <a:prstGeom prst="rect">
            <a:avLst/>
          </a:prstGeom>
          <a:noFill/>
          <a:ln w="9525">
            <a:noFill/>
            <a:miter lim="800000"/>
            <a:headEnd/>
            <a:tailEnd/>
          </a:ln>
        </p:spPr>
        <p:txBody>
          <a:bodyPr/>
          <a:lstStyle/>
          <a:p>
            <a:endParaRPr lang="vi-VN" altLang="vi-VN"/>
          </a:p>
        </p:txBody>
      </p:sp>
      <p:sp>
        <p:nvSpPr>
          <p:cNvPr id="19463" name="TextBox 1"/>
          <p:cNvSpPr txBox="1">
            <a:spLocks noChangeArrowheads="1"/>
          </p:cNvSpPr>
          <p:nvPr/>
        </p:nvSpPr>
        <p:spPr bwMode="auto">
          <a:xfrm>
            <a:off x="4114801" y="3657600"/>
            <a:ext cx="3929063" cy="369332"/>
          </a:xfrm>
          <a:prstGeom prst="rect">
            <a:avLst/>
          </a:prstGeom>
          <a:noFill/>
          <a:ln w="9525">
            <a:noFill/>
            <a:miter lim="800000"/>
            <a:headEnd/>
            <a:tailEnd/>
          </a:ln>
        </p:spPr>
        <p:txBody>
          <a:bodyPr>
            <a:spAutoFit/>
          </a:bodyPr>
          <a:lstStyle/>
          <a:p>
            <a:endParaRPr lang="vi-VN" alt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98309"/>
                                        </p:tgtEl>
                                        <p:attrNameLst>
                                          <p:attrName>style.visibility</p:attrName>
                                        </p:attrNameLst>
                                      </p:cBhvr>
                                      <p:to>
                                        <p:strVal val="visible"/>
                                      </p:to>
                                    </p:set>
                                    <p:animEffect transition="in" filter="checkerboard(across)">
                                      <p:cBhvr>
                                        <p:cTn id="7" dur="500"/>
                                        <p:tgtEl>
                                          <p:spTgt spid="98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19/0919/tnxh3-b2-h2-b1.jpg"/>
          <p:cNvPicPr/>
          <p:nvPr/>
        </p:nvPicPr>
        <p:blipFill>
          <a:blip r:embed="rId2">
            <a:extLst>
              <a:ext uri="{28A0092B-C50C-407E-A947-70E740481C1C}">
                <a14:useLocalDpi xmlns:a14="http://schemas.microsoft.com/office/drawing/2010/main" val="0"/>
              </a:ext>
            </a:extLst>
          </a:blip>
          <a:srcRect/>
          <a:stretch>
            <a:fillRect/>
          </a:stretch>
        </p:blipFill>
        <p:spPr bwMode="auto">
          <a:xfrm>
            <a:off x="2522220" y="742950"/>
            <a:ext cx="3962400" cy="3113157"/>
          </a:xfrm>
          <a:prstGeom prst="rect">
            <a:avLst/>
          </a:prstGeom>
          <a:noFill/>
          <a:ln>
            <a:noFill/>
          </a:ln>
        </p:spPr>
      </p:pic>
      <p:sp>
        <p:nvSpPr>
          <p:cNvPr id="5" name="Rectangle 4"/>
          <p:cNvSpPr/>
          <p:nvPr/>
        </p:nvSpPr>
        <p:spPr>
          <a:xfrm>
            <a:off x="1828800" y="35064"/>
            <a:ext cx="6705600" cy="707886"/>
          </a:xfrm>
          <a:prstGeom prst="rect">
            <a:avLst/>
          </a:prstGeom>
        </p:spPr>
        <p:txBody>
          <a:bodyPr wrap="square">
            <a:spAutoFit/>
          </a:bodyPr>
          <a:lstStyle/>
          <a:p>
            <a:r>
              <a:rPr lang="en-US" sz="2000" dirty="0" err="1">
                <a:solidFill>
                  <a:srgbClr val="7030A0"/>
                </a:solidFill>
                <a:latin typeface="Times New Roman" pitchFamily="18" charset="0"/>
                <a:cs typeface="Times New Roman" pitchFamily="18" charset="0"/>
              </a:rPr>
              <a:t>Quan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sát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hình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dưới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đây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mô</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tả</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đường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của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các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loại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khí</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em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đã</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biết</a:t>
            </a:r>
            <a:r>
              <a:rPr lang="en-US" sz="2000" dirty="0">
                <a:solidFill>
                  <a:srgbClr val="7030A0"/>
                </a:solidFill>
                <a:latin typeface="Times New Roman" pitchFamily="18" charset="0"/>
                <a:cs typeface="Times New Roman" pitchFamily="18" charset="0"/>
              </a:rPr>
              <a:t>?</a:t>
            </a:r>
          </a:p>
        </p:txBody>
      </p:sp>
      <p:sp>
        <p:nvSpPr>
          <p:cNvPr id="6" name="Rectangle 5"/>
          <p:cNvSpPr/>
          <p:nvPr/>
        </p:nvSpPr>
        <p:spPr>
          <a:xfrm>
            <a:off x="342900" y="4019550"/>
            <a:ext cx="8610600" cy="1015663"/>
          </a:xfrm>
          <a:prstGeom prst="rect">
            <a:avLst/>
          </a:prstGeom>
        </p:spPr>
        <p:txBody>
          <a:bodyPr wrap="square">
            <a:spAutoFit/>
          </a:bodyPr>
          <a:lstStyle/>
          <a:p>
            <a:r>
              <a:rPr lang="en-US" sz="2000" dirty="0" err="1">
                <a:solidFill>
                  <a:srgbClr val="C00000"/>
                </a:solidFill>
                <a:latin typeface="Times New Roman" pitchFamily="18" charset="0"/>
                <a:cs typeface="Times New Roman" pitchFamily="18" charset="0"/>
              </a:rPr>
              <a:t>Không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mang</a:t>
            </a:r>
            <a:r>
              <a:rPr lang="en-US" sz="2000" dirty="0">
                <a:solidFill>
                  <a:srgbClr val="C00000"/>
                </a:solidFill>
                <a:latin typeface="Times New Roman" pitchFamily="18" charset="0"/>
                <a:cs typeface="Times New Roman" pitchFamily="18" charset="0"/>
              </a:rPr>
              <a:t> oxygen) </a:t>
            </a:r>
            <a:r>
              <a:rPr lang="en-US" sz="2000" dirty="0" err="1">
                <a:solidFill>
                  <a:srgbClr val="C00000"/>
                </a:solidFill>
                <a:latin typeface="Times New Roman" pitchFamily="18" charset="0"/>
                <a:cs typeface="Times New Roman" pitchFamily="18" charset="0"/>
              </a:rPr>
              <a:t>đi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từ</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mũi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đi</a:t>
            </a:r>
            <a:r>
              <a:rPr lang="en-US" sz="2000" dirty="0">
                <a:solidFill>
                  <a:srgbClr val="C00000"/>
                </a:solidFill>
                <a:latin typeface="Times New Roman" pitchFamily="18" charset="0"/>
                <a:cs typeface="Times New Roman" pitchFamily="18" charset="0"/>
              </a:rPr>
              <a:t> qua </a:t>
            </a:r>
            <a:r>
              <a:rPr lang="en-US" sz="2000" dirty="0" err="1">
                <a:solidFill>
                  <a:srgbClr val="C00000"/>
                </a:solidFill>
                <a:latin typeface="Times New Roman" pitchFamily="18" charset="0"/>
                <a:cs typeface="Times New Roman" pitchFamily="18" charset="0"/>
              </a:rPr>
              <a:t>khí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quản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hai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phổi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trái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phải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Ngược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lại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thở</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không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mang</a:t>
            </a:r>
            <a:r>
              <a:rPr lang="en-US" sz="2000" dirty="0">
                <a:solidFill>
                  <a:srgbClr val="C00000"/>
                </a:solidFill>
                <a:latin typeface="Times New Roman" pitchFamily="18" charset="0"/>
                <a:cs typeface="Times New Roman" pitchFamily="18" charset="0"/>
              </a:rPr>
              <a:t> carbon dioxide) </a:t>
            </a:r>
            <a:r>
              <a:rPr lang="en-US" sz="2000" dirty="0" err="1">
                <a:solidFill>
                  <a:srgbClr val="C00000"/>
                </a:solidFill>
                <a:latin typeface="Times New Roman" pitchFamily="18" charset="0"/>
                <a:cs typeface="Times New Roman" pitchFamily="18" charset="0"/>
              </a:rPr>
              <a:t>từ</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phổi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trả</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lại</a:t>
            </a:r>
            <a:r>
              <a:rPr lang="en-US" sz="2000" dirty="0">
                <a:solidFill>
                  <a:srgbClr val="C00000"/>
                </a:solidFill>
                <a:latin typeface="Times New Roman" pitchFamily="18" charset="0"/>
                <a:cs typeface="Times New Roman" pitchFamily="18" charset="0"/>
              </a:rPr>
              <a:t> qua </a:t>
            </a:r>
            <a:r>
              <a:rPr lang="en-US" sz="2000" dirty="0" err="1">
                <a:solidFill>
                  <a:srgbClr val="C00000"/>
                </a:solidFill>
                <a:latin typeface="Times New Roman" pitchFamily="18" charset="0"/>
                <a:cs typeface="Times New Roman" pitchFamily="18" charset="0"/>
              </a:rPr>
              <a:t>khí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quản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thở</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từ</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mũi</a:t>
            </a:r>
            <a:r>
              <a:rPr lang="en-US" sz="2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763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LGG_2007"/>
          <p:cNvPicPr>
            <a:picLocks noChangeAspect="1" noChangeArrowheads="1"/>
          </p:cNvPicPr>
          <p:nvPr/>
        </p:nvPicPr>
        <p:blipFill>
          <a:blip r:embed="rId2"/>
          <a:srcRect/>
          <a:stretch>
            <a:fillRect/>
          </a:stretch>
        </p:blipFill>
        <p:spPr bwMode="auto">
          <a:xfrm>
            <a:off x="30162" y="0"/>
            <a:ext cx="9144001" cy="5086350"/>
          </a:xfrm>
          <a:prstGeom prst="rect">
            <a:avLst/>
          </a:prstGeom>
          <a:noFill/>
          <a:ln w="9525">
            <a:noFill/>
            <a:miter lim="800000"/>
            <a:headEnd/>
            <a:tailEnd/>
          </a:ln>
        </p:spPr>
      </p:pic>
      <p:pic>
        <p:nvPicPr>
          <p:cNvPr id="98309" name="Picture 5" descr="POINSET2"/>
          <p:cNvPicPr>
            <a:picLocks noChangeAspect="1" noChangeArrowheads="1"/>
          </p:cNvPicPr>
          <p:nvPr/>
        </p:nvPicPr>
        <p:blipFill>
          <a:blip r:embed="rId3"/>
          <a:srcRect/>
          <a:stretch>
            <a:fillRect/>
          </a:stretch>
        </p:blipFill>
        <p:spPr bwMode="auto">
          <a:xfrm rot="5400000">
            <a:off x="7215982" y="-270272"/>
            <a:ext cx="1657351" cy="2195513"/>
          </a:xfrm>
          <a:prstGeom prst="rect">
            <a:avLst/>
          </a:prstGeom>
          <a:noFill/>
          <a:ln w="9525">
            <a:noFill/>
            <a:miter lim="800000"/>
            <a:headEnd/>
            <a:tailEnd/>
          </a:ln>
        </p:spPr>
      </p:pic>
      <p:sp>
        <p:nvSpPr>
          <p:cNvPr id="7" name="Text Box 5"/>
          <p:cNvSpPr txBox="1">
            <a:spLocks noChangeArrowheads="1"/>
          </p:cNvSpPr>
          <p:nvPr/>
        </p:nvSpPr>
        <p:spPr bwMode="auto">
          <a:xfrm>
            <a:off x="579438" y="1771650"/>
            <a:ext cx="8534400" cy="646331"/>
          </a:xfrm>
          <a:prstGeom prst="rect">
            <a:avLst/>
          </a:prstGeom>
          <a:noFill/>
          <a:ln>
            <a:noFill/>
          </a:ln>
          <a:effectLst/>
        </p:spPr>
        <p:txBody>
          <a:bodyPr>
            <a:spAutoFit/>
          </a:bodyPr>
          <a:lstStyle/>
          <a:p>
            <a:pPr algn="ctr"/>
            <a:r>
              <a:rPr lang="en-US" sz="3600" b="1" dirty="0">
                <a:solidFill>
                  <a:srgbClr val="C00000"/>
                </a:solidFill>
                <a:latin typeface="Times New Roman" pitchFamily="18" charset="0"/>
                <a:cs typeface="Times New Roman" pitchFamily="18" charset="0"/>
              </a:rPr>
              <a:t>BÀI 34 HỆ HÔ HẤP Ở NGƯỜI</a:t>
            </a:r>
            <a:endParaRPr lang="vi-VN" sz="3600" b="1" dirty="0">
              <a:solidFill>
                <a:srgbClr val="C00000"/>
              </a:solidFill>
              <a:latin typeface="Times New Roman" pitchFamily="18" charset="0"/>
              <a:cs typeface="Times New Roman" pitchFamily="18" charset="0"/>
            </a:endParaRPr>
          </a:p>
        </p:txBody>
      </p:sp>
      <p:sp>
        <p:nvSpPr>
          <p:cNvPr id="19462" name="AutoShape 8" descr="290,000+ Hình ảnh Tưới Cây tải xuống miễn phí - Pikbest"/>
          <p:cNvSpPr>
            <a:spLocks noChangeAspect="1" noChangeArrowheads="1"/>
          </p:cNvSpPr>
          <p:nvPr/>
        </p:nvSpPr>
        <p:spPr bwMode="auto">
          <a:xfrm>
            <a:off x="144463" y="-108347"/>
            <a:ext cx="304800" cy="228601"/>
          </a:xfrm>
          <a:prstGeom prst="rect">
            <a:avLst/>
          </a:prstGeom>
          <a:noFill/>
          <a:ln w="9525">
            <a:noFill/>
            <a:miter lim="800000"/>
            <a:headEnd/>
            <a:tailEnd/>
          </a:ln>
        </p:spPr>
        <p:txBody>
          <a:bodyPr/>
          <a:lstStyle/>
          <a:p>
            <a:endParaRPr lang="vi-VN" altLang="vi-VN"/>
          </a:p>
        </p:txBody>
      </p:sp>
      <p:sp>
        <p:nvSpPr>
          <p:cNvPr id="19463" name="TextBox 1"/>
          <p:cNvSpPr txBox="1">
            <a:spLocks noChangeArrowheads="1"/>
          </p:cNvSpPr>
          <p:nvPr/>
        </p:nvSpPr>
        <p:spPr bwMode="auto">
          <a:xfrm>
            <a:off x="4114801" y="3657600"/>
            <a:ext cx="3929063" cy="369332"/>
          </a:xfrm>
          <a:prstGeom prst="rect">
            <a:avLst/>
          </a:prstGeom>
          <a:noFill/>
          <a:ln w="9525">
            <a:noFill/>
            <a:miter lim="800000"/>
            <a:headEnd/>
            <a:tailEnd/>
          </a:ln>
        </p:spPr>
        <p:txBody>
          <a:bodyPr>
            <a:spAutoFit/>
          </a:bodyPr>
          <a:lstStyle/>
          <a:p>
            <a:endParaRPr lang="vi-VN" altLang="en-US"/>
          </a:p>
        </p:txBody>
      </p:sp>
    </p:spTree>
    <p:extLst>
      <p:ext uri="{BB962C8B-B14F-4D97-AF65-F5344CB8AC3E}">
        <p14:creationId xmlns:p14="http://schemas.microsoft.com/office/powerpoint/2010/main" val="14596797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98309"/>
                                        </p:tgtEl>
                                        <p:attrNameLst>
                                          <p:attrName>style.visibility</p:attrName>
                                        </p:attrNameLst>
                                      </p:cBhvr>
                                      <p:to>
                                        <p:strVal val="visible"/>
                                      </p:to>
                                    </p:set>
                                    <p:animEffect transition="in" filter="checkerboard(across)">
                                      <p:cBhvr>
                                        <p:cTn id="7" dur="500"/>
                                        <p:tgtEl>
                                          <p:spTgt spid="98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940209" y="0"/>
            <a:ext cx="9779409" cy="4781550"/>
            <a:chOff x="-178209" y="0"/>
            <a:chExt cx="9779409" cy="4781550"/>
          </a:xfrm>
        </p:grpSpPr>
        <p:grpSp>
          <p:nvGrpSpPr>
            <p:cNvPr id="2" name="Group 23">
              <a:extLst>
                <a:ext uri="{FF2B5EF4-FFF2-40B4-BE49-F238E27FC236}">
                  <a16:creationId xmlns:a16="http://schemas.microsoft.com/office/drawing/2014/main" id="{86F6C349-D7BA-4BC7-7A2C-997FEEDBCF98}"/>
                </a:ext>
              </a:extLst>
            </p:cNvPr>
            <p:cNvGrpSpPr/>
            <p:nvPr/>
          </p:nvGrpSpPr>
          <p:grpSpPr>
            <a:xfrm>
              <a:off x="-178209" y="763597"/>
              <a:ext cx="3885783" cy="4017953"/>
              <a:chOff x="-237612" y="779083"/>
              <a:chExt cx="5181044" cy="5357270"/>
            </a:xfrm>
          </p:grpSpPr>
          <p:grpSp>
            <p:nvGrpSpPr>
              <p:cNvPr id="3" name="Group 13">
                <a:extLst>
                  <a:ext uri="{FF2B5EF4-FFF2-40B4-BE49-F238E27FC236}">
                    <a16:creationId xmlns:a16="http://schemas.microsoft.com/office/drawing/2014/main" id="{FB962F27-BEA4-5DB0-AD27-5D38A726B45B}"/>
                  </a:ext>
                </a:extLst>
              </p:cNvPr>
              <p:cNvGrpSpPr/>
              <p:nvPr/>
            </p:nvGrpSpPr>
            <p:grpSpPr>
              <a:xfrm>
                <a:off x="1209367" y="2068133"/>
                <a:ext cx="2566220" cy="2779170"/>
                <a:chOff x="1091381" y="1945252"/>
                <a:chExt cx="2802192" cy="3024932"/>
              </a:xfrm>
            </p:grpSpPr>
            <p:grpSp>
              <p:nvGrpSpPr>
                <p:cNvPr id="5" name="Group 12">
                  <a:extLst>
                    <a:ext uri="{FF2B5EF4-FFF2-40B4-BE49-F238E27FC236}">
                      <a16:creationId xmlns:a16="http://schemas.microsoft.com/office/drawing/2014/main" id="{7C825BE9-0D56-DFEF-794E-97B513D58324}"/>
                    </a:ext>
                  </a:extLst>
                </p:cNvPr>
                <p:cNvGrpSpPr/>
                <p:nvPr/>
              </p:nvGrpSpPr>
              <p:grpSpPr>
                <a:xfrm>
                  <a:off x="2340076" y="1945252"/>
                  <a:ext cx="1553497" cy="3024932"/>
                  <a:chOff x="5456903" y="2401530"/>
                  <a:chExt cx="1088102" cy="1902542"/>
                </a:xfrm>
              </p:grpSpPr>
              <p:sp>
                <p:nvSpPr>
                  <p:cNvPr id="9" name="Freeform: Shape 8">
                    <a:extLst>
                      <a:ext uri="{FF2B5EF4-FFF2-40B4-BE49-F238E27FC236}">
                        <a16:creationId xmlns:a16="http://schemas.microsoft.com/office/drawing/2014/main" id="{C8165C90-797F-4E13-5CB0-CF453CAC3F1A}"/>
                      </a:ext>
                    </a:extLst>
                  </p:cNvPr>
                  <p:cNvSpPr/>
                  <p:nvPr/>
                </p:nvSpPr>
                <p:spPr>
                  <a:xfrm>
                    <a:off x="5456904" y="2401530"/>
                    <a:ext cx="1088101" cy="951271"/>
                  </a:xfrm>
                  <a:custGeom>
                    <a:avLst/>
                    <a:gdLst>
                      <a:gd name="connsiteX0" fmla="*/ 0 w 1088101"/>
                      <a:gd name="connsiteY0" fmla="*/ 0 h 951271"/>
                      <a:gd name="connsiteX1" fmla="*/ 1074024 w 1088101"/>
                      <a:gd name="connsiteY1" fmla="*/ 820400 h 951271"/>
                      <a:gd name="connsiteX2" fmla="*/ 1088101 w 1088101"/>
                      <a:gd name="connsiteY2" fmla="*/ 951271 h 951271"/>
                      <a:gd name="connsiteX3" fmla="*/ 0 w 1088101"/>
                      <a:gd name="connsiteY3" fmla="*/ 951271 h 951271"/>
                    </a:gdLst>
                    <a:ahLst/>
                    <a:cxnLst>
                      <a:cxn ang="0">
                        <a:pos x="connsiteX0" y="connsiteY0"/>
                      </a:cxn>
                      <a:cxn ang="0">
                        <a:pos x="connsiteX1" y="connsiteY1"/>
                      </a:cxn>
                      <a:cxn ang="0">
                        <a:pos x="connsiteX2" y="connsiteY2"/>
                      </a:cxn>
                      <a:cxn ang="0">
                        <a:pos x="connsiteX3" y="connsiteY3"/>
                      </a:cxn>
                    </a:cxnLst>
                    <a:rect l="l" t="t" r="r" b="b"/>
                    <a:pathLst>
                      <a:path w="1088101" h="951271">
                        <a:moveTo>
                          <a:pt x="0" y="0"/>
                        </a:moveTo>
                        <a:cubicBezTo>
                          <a:pt x="529785" y="0"/>
                          <a:pt x="971799" y="352198"/>
                          <a:pt x="1074024" y="820400"/>
                        </a:cubicBezTo>
                        <a:lnTo>
                          <a:pt x="1088101" y="951271"/>
                        </a:lnTo>
                        <a:lnTo>
                          <a:pt x="0" y="951271"/>
                        </a:lnTo>
                        <a:close/>
                      </a:path>
                    </a:pathLst>
                  </a:custGeom>
                  <a:solidFill>
                    <a:srgbClr val="333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2000" b="1" dirty="0">
                      <a:latin typeface="+mj-lt"/>
                    </a:endParaRPr>
                  </a:p>
                </p:txBody>
              </p:sp>
              <p:sp>
                <p:nvSpPr>
                  <p:cNvPr id="11" name="Freeform: Shape 10">
                    <a:extLst>
                      <a:ext uri="{FF2B5EF4-FFF2-40B4-BE49-F238E27FC236}">
                        <a16:creationId xmlns:a16="http://schemas.microsoft.com/office/drawing/2014/main" id="{165A8622-E5DE-9845-BEC2-6121CF53B097}"/>
                      </a:ext>
                    </a:extLst>
                  </p:cNvPr>
                  <p:cNvSpPr/>
                  <p:nvPr/>
                </p:nvSpPr>
                <p:spPr>
                  <a:xfrm flipV="1">
                    <a:off x="5456903" y="3352801"/>
                    <a:ext cx="1088101" cy="951271"/>
                  </a:xfrm>
                  <a:custGeom>
                    <a:avLst/>
                    <a:gdLst>
                      <a:gd name="connsiteX0" fmla="*/ 0 w 1088101"/>
                      <a:gd name="connsiteY0" fmla="*/ 0 h 951271"/>
                      <a:gd name="connsiteX1" fmla="*/ 1074024 w 1088101"/>
                      <a:gd name="connsiteY1" fmla="*/ 820400 h 951271"/>
                      <a:gd name="connsiteX2" fmla="*/ 1088101 w 1088101"/>
                      <a:gd name="connsiteY2" fmla="*/ 951271 h 951271"/>
                      <a:gd name="connsiteX3" fmla="*/ 0 w 1088101"/>
                      <a:gd name="connsiteY3" fmla="*/ 951271 h 951271"/>
                    </a:gdLst>
                    <a:ahLst/>
                    <a:cxnLst>
                      <a:cxn ang="0">
                        <a:pos x="connsiteX0" y="connsiteY0"/>
                      </a:cxn>
                      <a:cxn ang="0">
                        <a:pos x="connsiteX1" y="connsiteY1"/>
                      </a:cxn>
                      <a:cxn ang="0">
                        <a:pos x="connsiteX2" y="connsiteY2"/>
                      </a:cxn>
                      <a:cxn ang="0">
                        <a:pos x="connsiteX3" y="connsiteY3"/>
                      </a:cxn>
                    </a:cxnLst>
                    <a:rect l="l" t="t" r="r" b="b"/>
                    <a:pathLst>
                      <a:path w="1088101" h="951271">
                        <a:moveTo>
                          <a:pt x="0" y="0"/>
                        </a:moveTo>
                        <a:cubicBezTo>
                          <a:pt x="529785" y="0"/>
                          <a:pt x="971799" y="352198"/>
                          <a:pt x="1074024" y="820400"/>
                        </a:cubicBezTo>
                        <a:lnTo>
                          <a:pt x="1088101" y="951271"/>
                        </a:lnTo>
                        <a:lnTo>
                          <a:pt x="0" y="951271"/>
                        </a:lnTo>
                        <a:close/>
                      </a:path>
                    </a:pathLst>
                  </a:cu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2000" b="1" dirty="0">
                      <a:latin typeface="+mj-lt"/>
                    </a:endParaRPr>
                  </a:p>
                </p:txBody>
              </p:sp>
            </p:grpSp>
            <p:sp>
              <p:nvSpPr>
                <p:cNvPr id="4" name="Oval 3">
                  <a:extLst>
                    <a:ext uri="{FF2B5EF4-FFF2-40B4-BE49-F238E27FC236}">
                      <a16:creationId xmlns:a16="http://schemas.microsoft.com/office/drawing/2014/main" id="{A946380C-106C-FCAE-1DDF-4A3048297BB3}"/>
                    </a:ext>
                  </a:extLst>
                </p:cNvPr>
                <p:cNvSpPr/>
                <p:nvPr/>
              </p:nvSpPr>
              <p:spPr>
                <a:xfrm>
                  <a:off x="1091381" y="2172929"/>
                  <a:ext cx="2487360" cy="2512142"/>
                </a:xfrm>
                <a:prstGeom prst="ellipse">
                  <a:avLst/>
                </a:prstGeom>
                <a:solidFill>
                  <a:schemeClr val="bg1"/>
                </a:solidFill>
                <a:ln>
                  <a:noFill/>
                </a:ln>
                <a:effectLst>
                  <a:outerShdw blurRad="127000" dist="38100" sx="99000" sy="99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itchFamily="18" charset="0"/>
                      <a:cs typeface="Times New Roman" pitchFamily="18" charset="0"/>
                    </a:rPr>
                    <a:t>Nội dung</a:t>
                  </a:r>
                  <a:endParaRPr lang="vi-VN" sz="2000" b="1" dirty="0">
                    <a:solidFill>
                      <a:schemeClr val="tx1"/>
                    </a:solidFill>
                    <a:latin typeface="Times New Roman" pitchFamily="18" charset="0"/>
                    <a:cs typeface="Times New Roman" pitchFamily="18" charset="0"/>
                  </a:endParaRPr>
                </a:p>
              </p:txBody>
            </p:sp>
          </p:grpSp>
          <p:grpSp>
            <p:nvGrpSpPr>
              <p:cNvPr id="6" name="Group 17">
                <a:extLst>
                  <a:ext uri="{FF2B5EF4-FFF2-40B4-BE49-F238E27FC236}">
                    <a16:creationId xmlns:a16="http://schemas.microsoft.com/office/drawing/2014/main" id="{A1AD9A1E-57FB-33F7-D8BB-31144137CA5A}"/>
                  </a:ext>
                </a:extLst>
              </p:cNvPr>
              <p:cNvGrpSpPr/>
              <p:nvPr/>
            </p:nvGrpSpPr>
            <p:grpSpPr>
              <a:xfrm>
                <a:off x="-237612" y="779083"/>
                <a:ext cx="5181044" cy="5357270"/>
                <a:chOff x="1171103" y="918084"/>
                <a:chExt cx="4608088" cy="4764826"/>
              </a:xfrm>
            </p:grpSpPr>
            <p:sp>
              <p:nvSpPr>
                <p:cNvPr id="15" name="Arc 14">
                  <a:extLst>
                    <a:ext uri="{FF2B5EF4-FFF2-40B4-BE49-F238E27FC236}">
                      <a16:creationId xmlns:a16="http://schemas.microsoft.com/office/drawing/2014/main" id="{39B429C0-9696-8A43-740D-0FA7E9155385}"/>
                    </a:ext>
                  </a:extLst>
                </p:cNvPr>
                <p:cNvSpPr/>
                <p:nvPr/>
              </p:nvSpPr>
              <p:spPr>
                <a:xfrm>
                  <a:off x="1171103" y="977281"/>
                  <a:ext cx="4608088" cy="4608430"/>
                </a:xfrm>
                <a:prstGeom prst="arc">
                  <a:avLst>
                    <a:gd name="adj1" fmla="val 16200000"/>
                    <a:gd name="adj2" fmla="val 5385555"/>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b="1">
                    <a:latin typeface="+mj-lt"/>
                  </a:endParaRPr>
                </a:p>
              </p:txBody>
            </p:sp>
            <p:sp>
              <p:nvSpPr>
                <p:cNvPr id="16" name="Oval 15">
                  <a:extLst>
                    <a:ext uri="{FF2B5EF4-FFF2-40B4-BE49-F238E27FC236}">
                      <a16:creationId xmlns:a16="http://schemas.microsoft.com/office/drawing/2014/main" id="{EB67404F-CDB4-C11B-9A8E-BCCD1E0944AB}"/>
                    </a:ext>
                  </a:extLst>
                </p:cNvPr>
                <p:cNvSpPr/>
                <p:nvPr/>
              </p:nvSpPr>
              <p:spPr>
                <a:xfrm flipH="1" flipV="1">
                  <a:off x="3413525" y="918084"/>
                  <a:ext cx="123244" cy="1306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a:latin typeface="+mj-lt"/>
                  </a:endParaRPr>
                </a:p>
              </p:txBody>
            </p:sp>
            <p:sp>
              <p:nvSpPr>
                <p:cNvPr id="17" name="Oval 16">
                  <a:extLst>
                    <a:ext uri="{FF2B5EF4-FFF2-40B4-BE49-F238E27FC236}">
                      <a16:creationId xmlns:a16="http://schemas.microsoft.com/office/drawing/2014/main" id="{898FF2C2-2241-E946-5C8E-5C87CC34D1B7}"/>
                    </a:ext>
                  </a:extLst>
                </p:cNvPr>
                <p:cNvSpPr/>
                <p:nvPr/>
              </p:nvSpPr>
              <p:spPr>
                <a:xfrm flipH="1" flipV="1">
                  <a:off x="3425645" y="5552219"/>
                  <a:ext cx="123244" cy="1306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a:latin typeface="+mj-lt"/>
                  </a:endParaRPr>
                </a:p>
              </p:txBody>
            </p:sp>
          </p:grpSp>
        </p:grpSp>
        <p:sp>
          <p:nvSpPr>
            <p:cNvPr id="20" name="Oval 19">
              <a:extLst>
                <a:ext uri="{FF2B5EF4-FFF2-40B4-BE49-F238E27FC236}">
                  <a16:creationId xmlns:a16="http://schemas.microsoft.com/office/drawing/2014/main" id="{62812E9E-1D3F-FBA6-28C7-AFD5C87CD985}"/>
                </a:ext>
              </a:extLst>
            </p:cNvPr>
            <p:cNvSpPr/>
            <p:nvPr/>
          </p:nvSpPr>
          <p:spPr>
            <a:xfrm>
              <a:off x="2731993" y="1033075"/>
              <a:ext cx="199394" cy="199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000" b="1">
                <a:latin typeface="+mj-lt"/>
              </a:endParaRPr>
            </a:p>
          </p:txBody>
        </p:sp>
        <p:sp>
          <p:nvSpPr>
            <p:cNvPr id="21" name="Oval 20">
              <a:extLst>
                <a:ext uri="{FF2B5EF4-FFF2-40B4-BE49-F238E27FC236}">
                  <a16:creationId xmlns:a16="http://schemas.microsoft.com/office/drawing/2014/main" id="{49D0465A-BB14-44E6-03A7-058C9F0C9D15}"/>
                </a:ext>
              </a:extLst>
            </p:cNvPr>
            <p:cNvSpPr/>
            <p:nvPr/>
          </p:nvSpPr>
          <p:spPr>
            <a:xfrm>
              <a:off x="3501291" y="2073623"/>
              <a:ext cx="199394" cy="199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000" b="1">
                <a:latin typeface="+mj-lt"/>
              </a:endParaRPr>
            </a:p>
          </p:txBody>
        </p:sp>
        <p:sp>
          <p:nvSpPr>
            <p:cNvPr id="22" name="Oval 21">
              <a:extLst>
                <a:ext uri="{FF2B5EF4-FFF2-40B4-BE49-F238E27FC236}">
                  <a16:creationId xmlns:a16="http://schemas.microsoft.com/office/drawing/2014/main" id="{ADF090F7-51D6-16C3-8A61-BF6DAD6A5B3F}"/>
                </a:ext>
              </a:extLst>
            </p:cNvPr>
            <p:cNvSpPr/>
            <p:nvPr/>
          </p:nvSpPr>
          <p:spPr>
            <a:xfrm>
              <a:off x="3530545" y="3216331"/>
              <a:ext cx="199394" cy="199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000" b="1">
                <a:latin typeface="+mj-lt"/>
              </a:endParaRPr>
            </a:p>
          </p:txBody>
        </p:sp>
        <p:sp>
          <p:nvSpPr>
            <p:cNvPr id="23" name="Oval 22">
              <a:extLst>
                <a:ext uri="{FF2B5EF4-FFF2-40B4-BE49-F238E27FC236}">
                  <a16:creationId xmlns:a16="http://schemas.microsoft.com/office/drawing/2014/main" id="{06C850C4-1CDA-35D5-E34D-AA121E6F3E04}"/>
                </a:ext>
              </a:extLst>
            </p:cNvPr>
            <p:cNvSpPr/>
            <p:nvPr/>
          </p:nvSpPr>
          <p:spPr>
            <a:xfrm>
              <a:off x="2731992" y="4312678"/>
              <a:ext cx="199394" cy="199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000" b="1">
                <a:latin typeface="+mj-lt"/>
              </a:endParaRPr>
            </a:p>
          </p:txBody>
        </p:sp>
        <p:grpSp>
          <p:nvGrpSpPr>
            <p:cNvPr id="7" name="Group 58">
              <a:extLst>
                <a:ext uri="{FF2B5EF4-FFF2-40B4-BE49-F238E27FC236}">
                  <a16:creationId xmlns:a16="http://schemas.microsoft.com/office/drawing/2014/main" id="{4D203702-18FE-9EBB-47DC-224DE668A75F}"/>
                </a:ext>
              </a:extLst>
            </p:cNvPr>
            <p:cNvGrpSpPr/>
            <p:nvPr/>
          </p:nvGrpSpPr>
          <p:grpSpPr>
            <a:xfrm>
              <a:off x="3961786" y="848507"/>
              <a:ext cx="4879412" cy="574155"/>
              <a:chOff x="5282381" y="863578"/>
              <a:chExt cx="6505882" cy="765540"/>
            </a:xfrm>
          </p:grpSpPr>
          <p:sp>
            <p:nvSpPr>
              <p:cNvPr id="30" name="Rectangle: Rounded Corners 29">
                <a:extLst>
                  <a:ext uri="{FF2B5EF4-FFF2-40B4-BE49-F238E27FC236}">
                    <a16:creationId xmlns:a16="http://schemas.microsoft.com/office/drawing/2014/main" id="{5B042C11-5318-6C66-81F9-D96ABB1CDFF0}"/>
                  </a:ext>
                </a:extLst>
              </p:cNvPr>
              <p:cNvSpPr/>
              <p:nvPr/>
            </p:nvSpPr>
            <p:spPr>
              <a:xfrm>
                <a:off x="5720122" y="863578"/>
                <a:ext cx="6068141" cy="765540"/>
              </a:xfrm>
              <a:prstGeom prst="roundRect">
                <a:avLst>
                  <a:gd name="adj" fmla="val 50000"/>
                </a:avLst>
              </a:prstGeom>
              <a:solidFill>
                <a:srgbClr val="33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Cấu tạo và chức </a:t>
                </a:r>
                <a:r>
                  <a:rPr lang="en-US" sz="2000" b="1" dirty="0" err="1">
                    <a:latin typeface="Times New Roman" pitchFamily="18" charset="0"/>
                    <a:cs typeface="Times New Roman" pitchFamily="18" charset="0"/>
                  </a:rPr>
                  <a:t>năng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hệ</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hô</a:t>
                </a:r>
                <a:r>
                  <a:rPr lang="en-US" sz="2000" b="1" dirty="0">
                    <a:latin typeface="Times New Roman" pitchFamily="18" charset="0"/>
                    <a:cs typeface="Times New Roman" pitchFamily="18" charset="0"/>
                  </a:rPr>
                  <a:t> hấp</a:t>
                </a:r>
                <a:endParaRPr lang="vi-VN" sz="2000" b="1" dirty="0">
                  <a:latin typeface="Times New Roman" pitchFamily="18" charset="0"/>
                  <a:cs typeface="Times New Roman" pitchFamily="18" charset="0"/>
                </a:endParaRPr>
              </a:p>
            </p:txBody>
          </p:sp>
          <p:sp>
            <p:nvSpPr>
              <p:cNvPr id="26" name="Oval 25">
                <a:extLst>
                  <a:ext uri="{FF2B5EF4-FFF2-40B4-BE49-F238E27FC236}">
                    <a16:creationId xmlns:a16="http://schemas.microsoft.com/office/drawing/2014/main" id="{DC73CEA6-0D98-B8A9-BB09-973B370F9D95}"/>
                  </a:ext>
                </a:extLst>
              </p:cNvPr>
              <p:cNvSpPr/>
              <p:nvPr/>
            </p:nvSpPr>
            <p:spPr>
              <a:xfrm>
                <a:off x="5282381" y="954065"/>
                <a:ext cx="577066" cy="577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1</a:t>
                </a:r>
                <a:endParaRPr lang="vi-VN" sz="2000" b="1" dirty="0">
                  <a:latin typeface="+mj-lt"/>
                </a:endParaRPr>
              </a:p>
            </p:txBody>
          </p:sp>
        </p:grpSp>
        <p:grpSp>
          <p:nvGrpSpPr>
            <p:cNvPr id="8" name="Group 60">
              <a:extLst>
                <a:ext uri="{FF2B5EF4-FFF2-40B4-BE49-F238E27FC236}">
                  <a16:creationId xmlns:a16="http://schemas.microsoft.com/office/drawing/2014/main" id="{D8D04D85-1AB1-4C2E-FF4C-3CC215013865}"/>
                </a:ext>
              </a:extLst>
            </p:cNvPr>
            <p:cNvGrpSpPr/>
            <p:nvPr/>
          </p:nvGrpSpPr>
          <p:grpSpPr>
            <a:xfrm>
              <a:off x="4648798" y="1906097"/>
              <a:ext cx="4876202" cy="574155"/>
              <a:chOff x="6198397" y="2273699"/>
              <a:chExt cx="6501602" cy="765540"/>
            </a:xfrm>
          </p:grpSpPr>
          <p:sp>
            <p:nvSpPr>
              <p:cNvPr id="31" name="Rectangle: Rounded Corners 30">
                <a:extLst>
                  <a:ext uri="{FF2B5EF4-FFF2-40B4-BE49-F238E27FC236}">
                    <a16:creationId xmlns:a16="http://schemas.microsoft.com/office/drawing/2014/main" id="{516F84D3-5F8E-C928-E447-02511C356EC5}"/>
                  </a:ext>
                </a:extLst>
              </p:cNvPr>
              <p:cNvSpPr/>
              <p:nvPr/>
            </p:nvSpPr>
            <p:spPr>
              <a:xfrm>
                <a:off x="6631858" y="2273699"/>
                <a:ext cx="6068141" cy="765540"/>
              </a:xfrm>
              <a:prstGeom prst="roundRect">
                <a:avLst>
                  <a:gd name="adj" fmla="val 50000"/>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ea typeface="Calibri"/>
                    <a:cs typeface="Times New Roman" pitchFamily="18" charset="0"/>
                  </a:rPr>
                  <a:t>Một số bệnh về phổi và đường hô hấp</a:t>
                </a:r>
                <a:endParaRPr lang="vi-VN" sz="2000" b="1" dirty="0">
                  <a:latin typeface="Times New Roman" pitchFamily="18" charset="0"/>
                  <a:cs typeface="Times New Roman" pitchFamily="18" charset="0"/>
                </a:endParaRPr>
              </a:p>
            </p:txBody>
          </p:sp>
          <p:sp>
            <p:nvSpPr>
              <p:cNvPr id="35" name="Oval 34">
                <a:extLst>
                  <a:ext uri="{FF2B5EF4-FFF2-40B4-BE49-F238E27FC236}">
                    <a16:creationId xmlns:a16="http://schemas.microsoft.com/office/drawing/2014/main" id="{0B349C05-ED06-047A-5185-5CED96FF491E}"/>
                  </a:ext>
                </a:extLst>
              </p:cNvPr>
              <p:cNvSpPr/>
              <p:nvPr/>
            </p:nvSpPr>
            <p:spPr>
              <a:xfrm>
                <a:off x="6198397" y="2341462"/>
                <a:ext cx="577066" cy="577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2</a:t>
                </a:r>
                <a:endParaRPr lang="vi-VN" sz="2000" b="1" dirty="0">
                  <a:latin typeface="+mj-lt"/>
                </a:endParaRPr>
              </a:p>
            </p:txBody>
          </p:sp>
        </p:grpSp>
        <p:grpSp>
          <p:nvGrpSpPr>
            <p:cNvPr id="10" name="Group 61">
              <a:extLst>
                <a:ext uri="{FF2B5EF4-FFF2-40B4-BE49-F238E27FC236}">
                  <a16:creationId xmlns:a16="http://schemas.microsoft.com/office/drawing/2014/main" id="{1209AD45-C1B6-948D-99F1-1130E6AEA112}"/>
                </a:ext>
              </a:extLst>
            </p:cNvPr>
            <p:cNvGrpSpPr/>
            <p:nvPr/>
          </p:nvGrpSpPr>
          <p:grpSpPr>
            <a:xfrm>
              <a:off x="4428791" y="3028951"/>
              <a:ext cx="5172409" cy="574155"/>
              <a:chOff x="5905059" y="3770838"/>
              <a:chExt cx="6896549" cy="765540"/>
            </a:xfrm>
          </p:grpSpPr>
          <p:sp>
            <p:nvSpPr>
              <p:cNvPr id="32" name="Rectangle: Rounded Corners 31">
                <a:extLst>
                  <a:ext uri="{FF2B5EF4-FFF2-40B4-BE49-F238E27FC236}">
                    <a16:creationId xmlns:a16="http://schemas.microsoft.com/office/drawing/2014/main" id="{5FC6A757-253E-22A8-94E7-B3218209BF39}"/>
                  </a:ext>
                </a:extLst>
              </p:cNvPr>
              <p:cNvSpPr/>
              <p:nvPr/>
            </p:nvSpPr>
            <p:spPr>
              <a:xfrm>
                <a:off x="6366110" y="3770838"/>
                <a:ext cx="6435498" cy="765540"/>
              </a:xfrm>
              <a:prstGeom prst="roundRect">
                <a:avLst>
                  <a:gd name="adj" fmla="val 50000"/>
                </a:avLst>
              </a:prstGeom>
              <a:solidFill>
                <a:srgbClr val="33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1" fontAlgn="auto" hangingPunct="1">
                  <a:lnSpc>
                    <a:spcPct val="120000"/>
                  </a:lnSpc>
                  <a:spcBef>
                    <a:spcPts val="0"/>
                  </a:spcBef>
                  <a:spcAft>
                    <a:spcPts val="0"/>
                  </a:spcAft>
                </a:pPr>
                <a:r>
                  <a:rPr lang="en-US" sz="2000" b="1" dirty="0">
                    <a:solidFill>
                      <a:schemeClr val="bg1"/>
                    </a:solidFill>
                    <a:latin typeface="Times New Roman"/>
                    <a:ea typeface="Calibri"/>
                    <a:cs typeface="Times New Roman"/>
                  </a:rPr>
                  <a:t>Thuốc lá và tác hại của khói thuốc lá</a:t>
                </a:r>
                <a:endParaRPr lang="en-US" sz="2000" dirty="0">
                  <a:solidFill>
                    <a:schemeClr val="bg1"/>
                  </a:solidFill>
                  <a:latin typeface="Times New Roman"/>
                  <a:ea typeface="Calibri"/>
                  <a:cs typeface="Times New Roman"/>
                </a:endParaRPr>
              </a:p>
            </p:txBody>
          </p:sp>
          <p:sp>
            <p:nvSpPr>
              <p:cNvPr id="36" name="Oval 35">
                <a:extLst>
                  <a:ext uri="{FF2B5EF4-FFF2-40B4-BE49-F238E27FC236}">
                    <a16:creationId xmlns:a16="http://schemas.microsoft.com/office/drawing/2014/main" id="{954D4DBB-AC84-5582-E387-6734C3C17F4F}"/>
                  </a:ext>
                </a:extLst>
              </p:cNvPr>
              <p:cNvSpPr/>
              <p:nvPr/>
            </p:nvSpPr>
            <p:spPr>
              <a:xfrm>
                <a:off x="5905059" y="3865073"/>
                <a:ext cx="577065" cy="5770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3</a:t>
                </a:r>
                <a:endParaRPr lang="vi-VN" sz="2000" b="1" dirty="0">
                  <a:latin typeface="+mj-lt"/>
                </a:endParaRPr>
              </a:p>
            </p:txBody>
          </p:sp>
        </p:grpSp>
        <p:grpSp>
          <p:nvGrpSpPr>
            <p:cNvPr id="12" name="Group 62">
              <a:extLst>
                <a:ext uri="{FF2B5EF4-FFF2-40B4-BE49-F238E27FC236}">
                  <a16:creationId xmlns:a16="http://schemas.microsoft.com/office/drawing/2014/main" id="{4B502219-8E65-8477-ACF1-B5543A6FEECE}"/>
                </a:ext>
              </a:extLst>
            </p:cNvPr>
            <p:cNvGrpSpPr/>
            <p:nvPr/>
          </p:nvGrpSpPr>
          <p:grpSpPr>
            <a:xfrm>
              <a:off x="3961786" y="4025011"/>
              <a:ext cx="4234212" cy="671627"/>
              <a:chOff x="5282381" y="5098919"/>
              <a:chExt cx="5645615" cy="895503"/>
            </a:xfrm>
          </p:grpSpPr>
          <p:sp>
            <p:nvSpPr>
              <p:cNvPr id="33" name="Rectangle: Rounded Corners 32">
                <a:extLst>
                  <a:ext uri="{FF2B5EF4-FFF2-40B4-BE49-F238E27FC236}">
                    <a16:creationId xmlns:a16="http://schemas.microsoft.com/office/drawing/2014/main" id="{61F93495-C128-C969-D9D0-4347F3BE3D96}"/>
                  </a:ext>
                </a:extLst>
              </p:cNvPr>
              <p:cNvSpPr/>
              <p:nvPr/>
            </p:nvSpPr>
            <p:spPr>
              <a:xfrm>
                <a:off x="5746954" y="5098919"/>
                <a:ext cx="5181042" cy="895503"/>
              </a:xfrm>
              <a:prstGeom prst="roundRect">
                <a:avLst>
                  <a:gd name="adj" fmla="val 50000"/>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dirty="0">
                  <a:solidFill>
                    <a:schemeClr val="bg1"/>
                  </a:solidFill>
                  <a:latin typeface="+mj-lt"/>
                  <a:cs typeface="Arial" panose="020B0604020202020204" pitchFamily="34" charset="0"/>
                </a:endParaRPr>
              </a:p>
            </p:txBody>
          </p:sp>
          <p:sp>
            <p:nvSpPr>
              <p:cNvPr id="37" name="Oval 36">
                <a:extLst>
                  <a:ext uri="{FF2B5EF4-FFF2-40B4-BE49-F238E27FC236}">
                    <a16:creationId xmlns:a16="http://schemas.microsoft.com/office/drawing/2014/main" id="{3FBB2640-394E-C8BE-7A06-B107A01CEAE1}"/>
                  </a:ext>
                </a:extLst>
              </p:cNvPr>
              <p:cNvSpPr/>
              <p:nvPr/>
            </p:nvSpPr>
            <p:spPr>
              <a:xfrm>
                <a:off x="5282381" y="5323119"/>
                <a:ext cx="577066" cy="577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4</a:t>
                </a:r>
                <a:endParaRPr lang="vi-VN" sz="2000" b="1" dirty="0">
                  <a:latin typeface="+mj-lt"/>
                </a:endParaRPr>
              </a:p>
            </p:txBody>
          </p:sp>
        </p:grpSp>
        <p:cxnSp>
          <p:nvCxnSpPr>
            <p:cNvPr id="39" name="Straight Connector 38">
              <a:extLst>
                <a:ext uri="{FF2B5EF4-FFF2-40B4-BE49-F238E27FC236}">
                  <a16:creationId xmlns:a16="http://schemas.microsoft.com/office/drawing/2014/main" id="{60FADBD6-9417-5303-9F4D-B85E30FFE8D4}"/>
                </a:ext>
              </a:extLst>
            </p:cNvPr>
            <p:cNvCxnSpPr>
              <a:cxnSpLocks/>
              <a:stCxn id="20" idx="6"/>
            </p:cNvCxnSpPr>
            <p:nvPr/>
          </p:nvCxnSpPr>
          <p:spPr>
            <a:xfrm flipV="1">
              <a:off x="2931386" y="1132772"/>
              <a:ext cx="1030400" cy="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F5E55A5-05E1-9A8D-0A20-F12549384C9F}"/>
                </a:ext>
              </a:extLst>
            </p:cNvPr>
            <p:cNvCxnSpPr>
              <a:cxnSpLocks/>
              <a:stCxn id="21" idx="6"/>
            </p:cNvCxnSpPr>
            <p:nvPr/>
          </p:nvCxnSpPr>
          <p:spPr>
            <a:xfrm flipV="1">
              <a:off x="3700685" y="2173320"/>
              <a:ext cx="948113" cy="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78327175-7B42-63AA-0E61-B9AD918CA925}"/>
                </a:ext>
              </a:extLst>
            </p:cNvPr>
            <p:cNvCxnSpPr>
              <a:cxnSpLocks/>
              <a:stCxn id="22" idx="6"/>
            </p:cNvCxnSpPr>
            <p:nvPr/>
          </p:nvCxnSpPr>
          <p:spPr>
            <a:xfrm flipV="1">
              <a:off x="3729938" y="3316028"/>
              <a:ext cx="698855" cy="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E2708779-16C5-4296-45DD-016F78CAEAEE}"/>
                </a:ext>
              </a:extLst>
            </p:cNvPr>
            <p:cNvCxnSpPr>
              <a:cxnSpLocks/>
              <a:stCxn id="23" idx="6"/>
            </p:cNvCxnSpPr>
            <p:nvPr/>
          </p:nvCxnSpPr>
          <p:spPr>
            <a:xfrm flipV="1">
              <a:off x="2931386" y="4409562"/>
              <a:ext cx="1030400" cy="281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4" name="Rectangle: Rounded Corners 29">
              <a:extLst>
                <a:ext uri="{FF2B5EF4-FFF2-40B4-BE49-F238E27FC236}">
                  <a16:creationId xmlns:a16="http://schemas.microsoft.com/office/drawing/2014/main" id="{5B042C11-5318-6C66-81F9-D96ABB1CDFF0}"/>
                </a:ext>
              </a:extLst>
            </p:cNvPr>
            <p:cNvSpPr/>
            <p:nvPr/>
          </p:nvSpPr>
          <p:spPr>
            <a:xfrm>
              <a:off x="1828800" y="0"/>
              <a:ext cx="6858000" cy="641628"/>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Times New Roman" pitchFamily="18" charset="0"/>
                  <a:cs typeface="Times New Roman" pitchFamily="18" charset="0"/>
                </a:rPr>
                <a:t>BÀI 34 HỆ HÔ HẤP Ở NGƯỜI</a:t>
              </a:r>
              <a:endParaRPr lang="vi-VN" sz="3200" b="1" dirty="0">
                <a:solidFill>
                  <a:srgbClr val="C00000"/>
                </a:solidFill>
                <a:latin typeface="Times New Roman" pitchFamily="18" charset="0"/>
                <a:cs typeface="Times New Roman" pitchFamily="18" charset="0"/>
              </a:endParaRPr>
            </a:p>
          </p:txBody>
        </p:sp>
      </p:grpSp>
      <p:sp>
        <p:nvSpPr>
          <p:cNvPr id="43" name="Rectangle 42"/>
          <p:cNvSpPr/>
          <p:nvPr/>
        </p:nvSpPr>
        <p:spPr>
          <a:xfrm>
            <a:off x="3528092" y="4025013"/>
            <a:ext cx="3505200" cy="646331"/>
          </a:xfrm>
          <a:prstGeom prst="rect">
            <a:avLst/>
          </a:prstGeom>
        </p:spPr>
        <p:txBody>
          <a:bodyPr wrap="square">
            <a:spAutoFit/>
          </a:bodyPr>
          <a:lstStyle/>
          <a:p>
            <a:pPr lvl="0" algn="ctr"/>
            <a:r>
              <a:rPr lang="en-US" b="1" dirty="0">
                <a:solidFill>
                  <a:schemeClr val="bg1"/>
                </a:solidFill>
                <a:latin typeface="Times New Roman" pitchFamily="18" charset="0"/>
                <a:ea typeface="Calibri" pitchFamily="34" charset="0"/>
                <a:cs typeface="Times New Roman" pitchFamily="18" charset="0"/>
              </a:rPr>
              <a:t>Thực hành hô hấp nhân tạo, </a:t>
            </a:r>
          </a:p>
          <a:p>
            <a:pPr lvl="0" algn="ctr"/>
            <a:r>
              <a:rPr lang="en-US" b="1" dirty="0">
                <a:solidFill>
                  <a:schemeClr val="bg1"/>
                </a:solidFill>
                <a:latin typeface="Times New Roman" pitchFamily="18" charset="0"/>
                <a:ea typeface="Calibri" pitchFamily="34" charset="0"/>
                <a:cs typeface="Times New Roman" pitchFamily="18" charset="0"/>
              </a:rPr>
              <a:t>cấp cứu người đuối nước</a:t>
            </a:r>
            <a:endParaRPr lang="vi-VN" b="1" i="1" dirty="0">
              <a:solidFill>
                <a:schemeClr val="bg1"/>
              </a:solidFill>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210636833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9">
            <a:extLst>
              <a:ext uri="{FF2B5EF4-FFF2-40B4-BE49-F238E27FC236}">
                <a16:creationId xmlns:a16="http://schemas.microsoft.com/office/drawing/2014/main" id="{5B042C11-5318-6C66-81F9-D96ABB1CDFF0}"/>
              </a:ext>
            </a:extLst>
          </p:cNvPr>
          <p:cNvSpPr/>
          <p:nvPr/>
        </p:nvSpPr>
        <p:spPr>
          <a:xfrm>
            <a:off x="1752600" y="37658"/>
            <a:ext cx="5105400" cy="476692"/>
          </a:xfrm>
          <a:prstGeom prst="roundRect">
            <a:avLst>
              <a:gd name="adj" fmla="val 50000"/>
            </a:avLst>
          </a:prstGeom>
          <a:solidFill>
            <a:srgbClr val="33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itchFamily="18" charset="0"/>
                <a:cs typeface="Times New Roman" pitchFamily="18" charset="0"/>
              </a:rPr>
              <a:t>I. Cấu tạo và chức năng hô hấp</a:t>
            </a:r>
            <a:endParaRPr lang="vi-VN" sz="2800" b="1"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FFE4120-6889-4C33-A041-4F6C6686E614}"/>
              </a:ext>
            </a:extLst>
          </p:cNvPr>
          <p:cNvSpPr/>
          <p:nvPr/>
        </p:nvSpPr>
        <p:spPr>
          <a:xfrm>
            <a:off x="152400" y="1295099"/>
            <a:ext cx="2590800" cy="2246769"/>
          </a:xfrm>
          <a:prstGeom prst="rect">
            <a:avLst/>
          </a:prstGeom>
        </p:spPr>
        <p:txBody>
          <a:bodyPr wrap="square">
            <a:spAutoFit/>
          </a:bodyPr>
          <a:lstStyle/>
          <a:p>
            <a:pPr algn="just"/>
            <a:r>
              <a:rPr lang="en-US" sz="2800" dirty="0">
                <a:latin typeface="Times New Roman" pitchFamily="18" charset="0"/>
                <a:cs typeface="Times New Roman" pitchFamily="18" charset="0"/>
              </a:rPr>
              <a:t>Đọc thông tin kết hợp quan sát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34.1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hấp</a:t>
            </a:r>
            <a:endParaRPr lang="en-US" sz="2800" dirty="0">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41322DC4-D1DE-4B46-A29E-3AA428D2CE7F}"/>
              </a:ext>
            </a:extLst>
          </p:cNvPr>
          <p:cNvPicPr>
            <a:picLocks noChangeAspect="1"/>
          </p:cNvPicPr>
          <p:nvPr/>
        </p:nvPicPr>
        <p:blipFill>
          <a:blip r:embed="rId2"/>
          <a:stretch>
            <a:fillRect/>
          </a:stretch>
        </p:blipFill>
        <p:spPr>
          <a:xfrm>
            <a:off x="2971800" y="604283"/>
            <a:ext cx="5853112" cy="4500230"/>
          </a:xfrm>
          <a:prstGeom prst="rect">
            <a:avLst/>
          </a:prstGeom>
        </p:spPr>
      </p:pic>
      <p:sp>
        <p:nvSpPr>
          <p:cNvPr id="7" name="Rectangle 6">
            <a:extLst>
              <a:ext uri="{FF2B5EF4-FFF2-40B4-BE49-F238E27FC236}">
                <a16:creationId xmlns:a16="http://schemas.microsoft.com/office/drawing/2014/main" id="{55F83BEA-F806-4265-9E44-39EC7EE2F2D3}"/>
              </a:ext>
            </a:extLst>
          </p:cNvPr>
          <p:cNvSpPr/>
          <p:nvPr/>
        </p:nvSpPr>
        <p:spPr>
          <a:xfrm>
            <a:off x="3048000" y="742950"/>
            <a:ext cx="1371600" cy="552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Mũi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6198B8E-C4DD-4B04-882A-518F16EEDFE2}"/>
              </a:ext>
            </a:extLst>
          </p:cNvPr>
          <p:cNvSpPr/>
          <p:nvPr/>
        </p:nvSpPr>
        <p:spPr>
          <a:xfrm>
            <a:off x="3048000" y="1557606"/>
            <a:ext cx="1371600" cy="552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Họng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6EF3BAD-FD94-43E2-BE17-47052B326774}"/>
              </a:ext>
            </a:extLst>
          </p:cNvPr>
          <p:cNvSpPr/>
          <p:nvPr/>
        </p:nvSpPr>
        <p:spPr>
          <a:xfrm>
            <a:off x="3048000" y="2295675"/>
            <a:ext cx="1371600" cy="552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B182347-F223-4F89-832E-37AE92E56219}"/>
              </a:ext>
            </a:extLst>
          </p:cNvPr>
          <p:cNvSpPr/>
          <p:nvPr/>
        </p:nvSpPr>
        <p:spPr>
          <a:xfrm>
            <a:off x="3088731" y="3894945"/>
            <a:ext cx="1371600" cy="552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Phổi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D9CE81E-A9C2-4A42-98FC-4CDD2F51B681}"/>
              </a:ext>
            </a:extLst>
          </p:cNvPr>
          <p:cNvSpPr/>
          <p:nvPr/>
        </p:nvSpPr>
        <p:spPr>
          <a:xfrm>
            <a:off x="3086930" y="3147945"/>
            <a:ext cx="1371600" cy="552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Phế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6ADF9D3-DF77-4581-A9A5-4E0A3B6DB24C}"/>
              </a:ext>
            </a:extLst>
          </p:cNvPr>
          <p:cNvSpPr/>
          <p:nvPr/>
        </p:nvSpPr>
        <p:spPr>
          <a:xfrm>
            <a:off x="7430275" y="3541868"/>
            <a:ext cx="1371600" cy="552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Phế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3" name="Left Bracket 12">
            <a:extLst>
              <a:ext uri="{FF2B5EF4-FFF2-40B4-BE49-F238E27FC236}">
                <a16:creationId xmlns:a16="http://schemas.microsoft.com/office/drawing/2014/main" id="{833E3240-9987-47FB-88F4-DF9157F2E6FD}"/>
              </a:ext>
            </a:extLst>
          </p:cNvPr>
          <p:cNvSpPr/>
          <p:nvPr/>
        </p:nvSpPr>
        <p:spPr>
          <a:xfrm>
            <a:off x="2743200" y="819150"/>
            <a:ext cx="228600" cy="288094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257987AB-5FE5-48B8-B143-D0EA76C1F947}"/>
              </a:ext>
            </a:extLst>
          </p:cNvPr>
          <p:cNvSpPr/>
          <p:nvPr/>
        </p:nvSpPr>
        <p:spPr>
          <a:xfrm>
            <a:off x="395143" y="1827927"/>
            <a:ext cx="2590800" cy="523220"/>
          </a:xfrm>
          <a:prstGeom prst="rect">
            <a:avLst/>
          </a:prstGeom>
        </p:spPr>
        <p:txBody>
          <a:bodyPr wrap="square">
            <a:spAutoFit/>
          </a:bodyPr>
          <a:lstStyle/>
          <a:p>
            <a:pPr algn="just"/>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endParaRPr lang="en-US" sz="2800" dirty="0">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9B524B5D-F2DB-46C8-9D88-314ED10CEAC2}"/>
              </a:ext>
            </a:extLst>
          </p:cNvPr>
          <p:cNvSpPr/>
          <p:nvPr/>
        </p:nvSpPr>
        <p:spPr>
          <a:xfrm>
            <a:off x="307459" y="4171019"/>
            <a:ext cx="2590800" cy="954107"/>
          </a:xfrm>
          <a:prstGeom prst="rect">
            <a:avLst/>
          </a:prstGeom>
        </p:spPr>
        <p:txBody>
          <a:bodyPr wrap="square">
            <a:spAutoFit/>
          </a:bodyPr>
          <a:lstStyle/>
          <a:p>
            <a:pPr algn="just"/>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endParaRPr lang="en-US" sz="2800" dirty="0">
              <a:latin typeface="Times New Roman" pitchFamily="18" charset="0"/>
              <a:cs typeface="Times New Roman" pitchFamily="18" charset="0"/>
            </a:endParaRPr>
          </a:p>
        </p:txBody>
      </p:sp>
      <p:sp>
        <p:nvSpPr>
          <p:cNvPr id="16" name="Left Bracket 15">
            <a:extLst>
              <a:ext uri="{FF2B5EF4-FFF2-40B4-BE49-F238E27FC236}">
                <a16:creationId xmlns:a16="http://schemas.microsoft.com/office/drawing/2014/main" id="{09FC467E-BBF4-40D6-83A0-621CBC8119AB}"/>
              </a:ext>
            </a:extLst>
          </p:cNvPr>
          <p:cNvSpPr/>
          <p:nvPr/>
        </p:nvSpPr>
        <p:spPr>
          <a:xfrm>
            <a:off x="2743200" y="3894945"/>
            <a:ext cx="242743" cy="56354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8326199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animBg="1"/>
      <p:bldP spid="8" grpId="0" animBg="1"/>
      <p:bldP spid="9" grpId="0" animBg="1"/>
      <p:bldP spid="10" grpId="0" animBg="1"/>
      <p:bldP spid="11" grpId="0" animBg="1"/>
      <p:bldP spid="12" grpId="0" animBg="1"/>
      <p:bldP spid="13" grpId="0" animBg="1"/>
      <p:bldP spid="14" grpId="0"/>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2971800" y="285750"/>
            <a:ext cx="6019800" cy="4857750"/>
          </a:xfrm>
          <a:prstGeom prst="rect">
            <a:avLst/>
          </a:prstGeom>
          <a:noFill/>
          <a:ln w="9525">
            <a:noFill/>
            <a:miter lim="800000"/>
            <a:headEnd/>
            <a:tailEnd/>
          </a:ln>
        </p:spPr>
      </p:pic>
      <p:sp>
        <p:nvSpPr>
          <p:cNvPr id="3" name="Rectangle: Rounded Corners 29">
            <a:extLst>
              <a:ext uri="{FF2B5EF4-FFF2-40B4-BE49-F238E27FC236}">
                <a16:creationId xmlns:a16="http://schemas.microsoft.com/office/drawing/2014/main" id="{5B042C11-5318-6C66-81F9-D96ABB1CDFF0}"/>
              </a:ext>
            </a:extLst>
          </p:cNvPr>
          <p:cNvSpPr/>
          <p:nvPr/>
        </p:nvSpPr>
        <p:spPr>
          <a:xfrm>
            <a:off x="1752600" y="37658"/>
            <a:ext cx="5105400" cy="476692"/>
          </a:xfrm>
          <a:prstGeom prst="roundRect">
            <a:avLst>
              <a:gd name="adj" fmla="val 50000"/>
            </a:avLst>
          </a:prstGeom>
          <a:solidFill>
            <a:srgbClr val="33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itchFamily="18" charset="0"/>
                <a:cs typeface="Times New Roman" pitchFamily="18" charset="0"/>
              </a:rPr>
              <a:t>I. Cấu tạo và chức năng hô hấp</a:t>
            </a:r>
            <a:endParaRPr lang="vi-VN" sz="2800" b="1"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FFE4120-6889-4C33-A041-4F6C6686E614}"/>
              </a:ext>
            </a:extLst>
          </p:cNvPr>
          <p:cNvSpPr/>
          <p:nvPr/>
        </p:nvSpPr>
        <p:spPr>
          <a:xfrm>
            <a:off x="152400" y="1295099"/>
            <a:ext cx="2590800" cy="2246769"/>
          </a:xfrm>
          <a:prstGeom prst="rect">
            <a:avLst/>
          </a:prstGeom>
        </p:spPr>
        <p:txBody>
          <a:bodyPr wrap="square">
            <a:spAutoFit/>
          </a:bodyPr>
          <a:lstStyle/>
          <a:p>
            <a:pPr algn="just"/>
            <a:r>
              <a:rPr lang="en-US" sz="2800" dirty="0">
                <a:latin typeface="Times New Roman" pitchFamily="18" charset="0"/>
                <a:cs typeface="Times New Roman" pitchFamily="18" charset="0"/>
              </a:rPr>
              <a:t>Đọc thông tin kết hợp quan sát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34.1 hoàn thành phiếu học tập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1</a:t>
            </a:r>
          </a:p>
        </p:txBody>
      </p:sp>
    </p:spTree>
    <p:extLst>
      <p:ext uri="{BB962C8B-B14F-4D97-AF65-F5344CB8AC3E}">
        <p14:creationId xmlns:p14="http://schemas.microsoft.com/office/powerpoint/2010/main" val="938799187"/>
      </p:ext>
    </p:extLst>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38261354"/>
              </p:ext>
            </p:extLst>
          </p:nvPr>
        </p:nvGraphicFramePr>
        <p:xfrm>
          <a:off x="304800" y="862684"/>
          <a:ext cx="8382000" cy="4071266"/>
        </p:xfrm>
        <a:graphic>
          <a:graphicData uri="http://schemas.openxmlformats.org/drawingml/2006/table">
            <a:tbl>
              <a:tblPr/>
              <a:tblGrid>
                <a:gridCol w="1559662">
                  <a:extLst>
                    <a:ext uri="{9D8B030D-6E8A-4147-A177-3AD203B41FA5}">
                      <a16:colId xmlns:a16="http://schemas.microsoft.com/office/drawing/2014/main" val="20000"/>
                    </a:ext>
                  </a:extLst>
                </a:gridCol>
                <a:gridCol w="1559662">
                  <a:extLst>
                    <a:ext uri="{9D8B030D-6E8A-4147-A177-3AD203B41FA5}">
                      <a16:colId xmlns:a16="http://schemas.microsoft.com/office/drawing/2014/main" val="20001"/>
                    </a:ext>
                  </a:extLst>
                </a:gridCol>
                <a:gridCol w="2632567">
                  <a:extLst>
                    <a:ext uri="{9D8B030D-6E8A-4147-A177-3AD203B41FA5}">
                      <a16:colId xmlns:a16="http://schemas.microsoft.com/office/drawing/2014/main" val="20002"/>
                    </a:ext>
                  </a:extLst>
                </a:gridCol>
                <a:gridCol w="126666">
                  <a:extLst>
                    <a:ext uri="{9D8B030D-6E8A-4147-A177-3AD203B41FA5}">
                      <a16:colId xmlns:a16="http://schemas.microsoft.com/office/drawing/2014/main" val="20003"/>
                    </a:ext>
                  </a:extLst>
                </a:gridCol>
                <a:gridCol w="2503443">
                  <a:extLst>
                    <a:ext uri="{9D8B030D-6E8A-4147-A177-3AD203B41FA5}">
                      <a16:colId xmlns:a16="http://schemas.microsoft.com/office/drawing/2014/main" val="20004"/>
                    </a:ext>
                  </a:extLst>
                </a:gridCol>
              </a:tblGrid>
              <a:tr h="476087">
                <a:tc gridSpan="2">
                  <a:txBody>
                    <a:bodyPr/>
                    <a:lstStyle/>
                    <a:p>
                      <a:pPr>
                        <a:lnSpc>
                          <a:spcPct val="120000"/>
                        </a:lnSpc>
                        <a:spcAft>
                          <a:spcPts val="0"/>
                        </a:spcAft>
                      </a:pPr>
                      <a:r>
                        <a:rPr lang="vi-VN" sz="2000" b="1" dirty="0">
                          <a:latin typeface="Times New Roman"/>
                          <a:ea typeface="Times New Roman"/>
                        </a:rPr>
                        <a:t>Các cơ quan</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nSpc>
                          <a:spcPct val="120000"/>
                        </a:lnSpc>
                        <a:spcAft>
                          <a:spcPts val="0"/>
                        </a:spcAft>
                      </a:pPr>
                      <a:r>
                        <a:rPr lang="vi-VN" sz="2000" b="1" dirty="0">
                          <a:latin typeface="Times New Roman"/>
                          <a:ea typeface="Times New Roman"/>
                        </a:rPr>
                        <a:t>Đặc điểm cấu tạo</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20000"/>
                        </a:lnSpc>
                        <a:spcAft>
                          <a:spcPts val="0"/>
                        </a:spcAft>
                      </a:pPr>
                      <a:r>
                        <a:rPr lang="vi-VN" sz="2000" b="1" dirty="0">
                          <a:latin typeface="Times New Roman"/>
                          <a:ea typeface="Times New Roman"/>
                        </a:rPr>
                        <a:t>Chức năng</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5275">
                <a:tc rowSpan="6">
                  <a:txBody>
                    <a:bodyPr/>
                    <a:lstStyle/>
                    <a:p>
                      <a:pPr>
                        <a:lnSpc>
                          <a:spcPct val="120000"/>
                        </a:lnSpc>
                        <a:spcAft>
                          <a:spcPts val="0"/>
                        </a:spcAft>
                      </a:pPr>
                      <a:r>
                        <a:rPr lang="vi-VN" sz="2000" b="1" dirty="0">
                          <a:latin typeface="Times New Roman"/>
                          <a:ea typeface="Times New Roman"/>
                        </a:rPr>
                        <a:t>Đường dẫn khí</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vi-VN" sz="2000" dirty="0">
                          <a:latin typeface="Times New Roman"/>
                          <a:ea typeface="Times New Roman"/>
                        </a:rPr>
                        <a:t>Mũi</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5275">
                <a:tc vMerge="1">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2000" dirty="0" err="1">
                          <a:latin typeface="Times New Roman"/>
                          <a:ea typeface="Times New Roman"/>
                        </a:rPr>
                        <a:t>Họng</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3577643"/>
                  </a:ext>
                </a:extLst>
              </a:tr>
              <a:tr h="531528">
                <a:tc vMerge="1">
                  <a:txBody>
                    <a:bodyPr/>
                    <a:lstStyle/>
                    <a:p>
                      <a:endParaRPr lang="en-US"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vi-VN" sz="2000" dirty="0">
                          <a:latin typeface="Times New Roman"/>
                          <a:ea typeface="Times New Roman"/>
                        </a:rPr>
                        <a:t>Thanh quản</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6088">
                <a:tc vMerge="1">
                  <a:txBody>
                    <a:bodyPr/>
                    <a:lstStyle/>
                    <a:p>
                      <a:endParaRPr lang="en-US"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vi-VN" sz="2000" dirty="0">
                          <a:latin typeface="Times New Roman"/>
                          <a:ea typeface="Times New Roman"/>
                        </a:rPr>
                        <a:t>Khí quản</a:t>
                      </a:r>
                      <a:endParaRPr lang="en-US" sz="2000" dirty="0">
                        <a:latin typeface="Times New Roman"/>
                        <a:ea typeface="Times New Roman"/>
                      </a:endParaRPr>
                    </a:p>
                  </a:txBody>
                  <a:tcPr marL="66731" marR="6673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44256">
                <a:tc vMerge="1">
                  <a:txBody>
                    <a:bodyPr/>
                    <a:lstStyle/>
                    <a:p>
                      <a:endParaRPr lang="en-US"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vi-VN" sz="2000" dirty="0">
                          <a:latin typeface="Times New Roman"/>
                          <a:ea typeface="Times New Roman"/>
                        </a:rPr>
                        <a:t>Phế quản và tiểu phế quản</a:t>
                      </a:r>
                      <a:endParaRPr lang="en-US" sz="2000" dirty="0">
                        <a:latin typeface="Times New Roman"/>
                        <a:ea typeface="Times New Roman"/>
                      </a:endParaRPr>
                    </a:p>
                  </a:txBody>
                  <a:tcPr marL="66731" marR="6673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76087">
                <a:tc vMerge="1">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2000" dirty="0" err="1">
                          <a:latin typeface="Times New Roman"/>
                          <a:ea typeface="Times New Roman"/>
                        </a:rPr>
                        <a:t>Phế</a:t>
                      </a:r>
                      <a:r>
                        <a:rPr lang="en-US" sz="2000" dirty="0">
                          <a:latin typeface="Times New Roman"/>
                          <a:ea typeface="Times New Roman"/>
                        </a:rPr>
                        <a:t> </a:t>
                      </a:r>
                      <a:r>
                        <a:rPr lang="en-US" sz="2000" dirty="0" err="1">
                          <a:latin typeface="Times New Roman"/>
                          <a:ea typeface="Times New Roman"/>
                        </a:rPr>
                        <a:t>nang</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r h="476087">
                <a:tc>
                  <a:txBody>
                    <a:bodyPr/>
                    <a:lstStyle/>
                    <a:p>
                      <a:pPr>
                        <a:lnSpc>
                          <a:spcPct val="120000"/>
                        </a:lnSpc>
                        <a:spcAft>
                          <a:spcPts val="0"/>
                        </a:spcAft>
                      </a:pPr>
                      <a:r>
                        <a:rPr lang="vi-VN" sz="2000" b="1" dirty="0">
                          <a:latin typeface="Times New Roman"/>
                          <a:ea typeface="Times New Roman"/>
                        </a:rPr>
                        <a:t>Hai lá phổi</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vi-VN" sz="2000" dirty="0">
                          <a:latin typeface="Times New Roman"/>
                          <a:ea typeface="Times New Roman"/>
                        </a:rPr>
                        <a:t>Phổi trái và phải</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46341721"/>
                  </a:ext>
                </a:extLst>
              </a:tr>
            </a:tbl>
          </a:graphicData>
        </a:graphic>
      </p:graphicFrame>
      <p:sp>
        <p:nvSpPr>
          <p:cNvPr id="3" name="Rectangle 2"/>
          <p:cNvSpPr/>
          <p:nvPr/>
        </p:nvSpPr>
        <p:spPr>
          <a:xfrm>
            <a:off x="2362200" y="133350"/>
            <a:ext cx="4572000" cy="430887"/>
          </a:xfrm>
          <a:prstGeom prst="rect">
            <a:avLst/>
          </a:prstGeom>
        </p:spPr>
        <p:txBody>
          <a:bodyPr wrap="square">
            <a:spAutoFit/>
          </a:bodyPr>
          <a:lstStyle/>
          <a:p>
            <a:r>
              <a:rPr lang="en-US" sz="2200" b="1" dirty="0" err="1">
                <a:latin typeface="Times New Roman" pitchFamily="18" charset="0"/>
                <a:cs typeface="Times New Roman" pitchFamily="18" charset="0"/>
              </a:rPr>
              <a:t>Phiếu</a:t>
            </a:r>
            <a:r>
              <a:rPr lang="en-US" sz="2200" b="1" dirty="0">
                <a:latin typeface="Times New Roman" pitchFamily="18" charset="0"/>
                <a:cs typeface="Times New Roman" pitchFamily="18" charset="0"/>
              </a:rPr>
              <a:t> học tập </a:t>
            </a:r>
            <a:r>
              <a:rPr lang="en-US" sz="2200" b="1" dirty="0" err="1">
                <a:latin typeface="Times New Roman" pitchFamily="18" charset="0"/>
                <a:cs typeface="Times New Roman" pitchFamily="18" charset="0"/>
              </a:rPr>
              <a:t>số</a:t>
            </a:r>
            <a:r>
              <a:rPr lang="en-US" sz="2200" b="1" dirty="0">
                <a:latin typeface="Times New Roman" pitchFamily="18" charset="0"/>
                <a:cs typeface="Times New Roman" pitchFamily="18" charset="0"/>
              </a:rPr>
              <a:t> 1</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77887674"/>
              </p:ext>
            </p:extLst>
          </p:nvPr>
        </p:nvGraphicFramePr>
        <p:xfrm>
          <a:off x="38545" y="-27110"/>
          <a:ext cx="9144000" cy="4929835"/>
        </p:xfrm>
        <a:graphic>
          <a:graphicData uri="http://schemas.openxmlformats.org/drawingml/2006/table">
            <a:tbl>
              <a:tblPr/>
              <a:tblGrid>
                <a:gridCol w="10668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429000">
                  <a:extLst>
                    <a:ext uri="{9D8B030D-6E8A-4147-A177-3AD203B41FA5}">
                      <a16:colId xmlns:a16="http://schemas.microsoft.com/office/drawing/2014/main" val="20003"/>
                    </a:ext>
                  </a:extLst>
                </a:gridCol>
              </a:tblGrid>
              <a:tr h="385396">
                <a:tc gridSpan="2">
                  <a:txBody>
                    <a:bodyPr/>
                    <a:lstStyle/>
                    <a:p>
                      <a:pPr>
                        <a:lnSpc>
                          <a:spcPct val="120000"/>
                        </a:lnSpc>
                        <a:spcAft>
                          <a:spcPts val="0"/>
                        </a:spcAft>
                      </a:pPr>
                      <a:r>
                        <a:rPr lang="vi-VN" sz="2000" b="1" dirty="0">
                          <a:latin typeface="Times New Roman"/>
                          <a:ea typeface="Times New Roman"/>
                        </a:rPr>
                        <a:t>Các cơ quan</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a:lnSpc>
                          <a:spcPct val="120000"/>
                        </a:lnSpc>
                        <a:spcAft>
                          <a:spcPts val="0"/>
                        </a:spcAft>
                      </a:pPr>
                      <a:r>
                        <a:rPr lang="vi-VN" sz="2000" b="1" dirty="0">
                          <a:latin typeface="Times New Roman"/>
                          <a:ea typeface="Times New Roman"/>
                        </a:rPr>
                        <a:t>Đặc điểm cấu tạo</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r>
                        <a:rPr lang="vi-VN" sz="2000" b="1" dirty="0">
                          <a:latin typeface="Times New Roman"/>
                          <a:ea typeface="Times New Roman"/>
                        </a:rPr>
                        <a:t>Chức năng</a:t>
                      </a:r>
                      <a:endParaRPr lang="en-US"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841864">
                <a:tc rowSpan="5">
                  <a:txBody>
                    <a:bodyPr/>
                    <a:lstStyle/>
                    <a:p>
                      <a:pPr>
                        <a:lnSpc>
                          <a:spcPct val="120000"/>
                        </a:lnSpc>
                        <a:spcAft>
                          <a:spcPts val="0"/>
                        </a:spcAft>
                      </a:pPr>
                      <a:r>
                        <a:rPr lang="vi-VN" sz="2000" b="1" dirty="0">
                          <a:latin typeface="Times New Roman"/>
                          <a:ea typeface="Times New Roman"/>
                        </a:rPr>
                        <a:t>Đường dẫn khí</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0000"/>
                        </a:lnSpc>
                        <a:spcAft>
                          <a:spcPts val="0"/>
                        </a:spcAft>
                      </a:pPr>
                      <a:r>
                        <a:rPr lang="vi-VN" sz="2000" dirty="0">
                          <a:latin typeface="Times New Roman"/>
                          <a:ea typeface="Times New Roman"/>
                        </a:rPr>
                        <a:t>Mũi</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5800">
                <a:tc vMerge="1">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err="1">
                          <a:latin typeface="Times New Roman"/>
                          <a:ea typeface="Times New Roman"/>
                        </a:rPr>
                        <a:t>Họng</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000" dirty="0">
                        <a:latin typeface="Times New Roman" panose="02020603050405020304" pitchFamily="18" charset="0"/>
                        <a:cs typeface="Times New Roman" panose="02020603050405020304" pitchFamily="18" charset="0"/>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1964826"/>
                  </a:ext>
                </a:extLst>
              </a:tr>
              <a:tr h="617660">
                <a:tc vMerge="1">
                  <a:txBody>
                    <a:bodyPr/>
                    <a:lstStyle/>
                    <a:p>
                      <a:endParaRPr lang="en-US"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2000" dirty="0">
                          <a:latin typeface="Times New Roman"/>
                          <a:ea typeface="Times New Roman"/>
                        </a:rPr>
                        <a:t>Thanh quản</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4400">
                <a:tc vMerge="1">
                  <a:txBody>
                    <a:bodyPr/>
                    <a:lstStyle/>
                    <a:p>
                      <a:pPr>
                        <a:lnSpc>
                          <a:spcPct val="12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2000" dirty="0">
                          <a:latin typeface="Times New Roman"/>
                          <a:ea typeface="Times New Roman"/>
                        </a:rPr>
                        <a:t>Khí quản</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5800">
                <a:tc vMerge="1">
                  <a:txBody>
                    <a:bodyPr/>
                    <a:lstStyle/>
                    <a:p>
                      <a:endParaRPr lang="en-US"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2000" dirty="0">
                          <a:latin typeface="Times New Roman"/>
                          <a:ea typeface="Times New Roman"/>
                        </a:rPr>
                        <a:t>Phế quản và tiểu phế quản</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2000" dirty="0"/>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98915">
                <a:tc>
                  <a:txBody>
                    <a:bodyPr/>
                    <a:lstStyle/>
                    <a:p>
                      <a:pPr>
                        <a:lnSpc>
                          <a:spcPct val="120000"/>
                        </a:lnSpc>
                        <a:spcAft>
                          <a:spcPts val="0"/>
                        </a:spcAft>
                      </a:pPr>
                      <a:r>
                        <a:rPr lang="vi-VN" sz="2000" b="1" dirty="0">
                          <a:latin typeface="Times New Roman"/>
                          <a:ea typeface="Times New Roman"/>
                        </a:rPr>
                        <a:t>Hai lá phổi</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20000"/>
                        </a:lnSpc>
                        <a:spcAft>
                          <a:spcPts val="0"/>
                        </a:spcAft>
                      </a:pPr>
                      <a:r>
                        <a:rPr lang="vi-VN" sz="2000" dirty="0">
                          <a:latin typeface="Times New Roman"/>
                          <a:ea typeface="Times New Roman"/>
                        </a:rPr>
                        <a:t>Phổi trái và phải</a:t>
                      </a: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US" sz="2000" dirty="0">
                        <a:latin typeface="Times New Roman"/>
                        <a:ea typeface="Times New Roman"/>
                      </a:endParaRPr>
                    </a:p>
                  </a:txBody>
                  <a:tcPr marL="66731" marR="66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3" name="Rectangle 2">
            <a:extLst>
              <a:ext uri="{FF2B5EF4-FFF2-40B4-BE49-F238E27FC236}">
                <a16:creationId xmlns:a16="http://schemas.microsoft.com/office/drawing/2014/main" id="{2C832875-F0CF-4BCA-B41A-8712AECE86B5}"/>
              </a:ext>
            </a:extLst>
          </p:cNvPr>
          <p:cNvSpPr/>
          <p:nvPr/>
        </p:nvSpPr>
        <p:spPr>
          <a:xfrm>
            <a:off x="2697347" y="363789"/>
            <a:ext cx="3056198" cy="8419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i="1" dirty="0">
                <a:solidFill>
                  <a:schemeClr val="tx1"/>
                </a:solidFill>
                <a:latin typeface="Times New Roman"/>
                <a:ea typeface="Times New Roman"/>
              </a:rPr>
              <a:t>Có nhiều lông mũi, có lớp niêm mạc tiết chất nhầy, mao mạch dày đặc.</a:t>
            </a:r>
            <a:endParaRPr lang="en-US" dirty="0"/>
          </a:p>
        </p:txBody>
      </p:sp>
      <p:sp>
        <p:nvSpPr>
          <p:cNvPr id="4" name="Rectangle 3">
            <a:extLst>
              <a:ext uri="{FF2B5EF4-FFF2-40B4-BE49-F238E27FC236}">
                <a16:creationId xmlns:a16="http://schemas.microsoft.com/office/drawing/2014/main" id="{36E64639-E7EF-41E9-B745-8D1F1A15D403}"/>
              </a:ext>
            </a:extLst>
          </p:cNvPr>
          <p:cNvSpPr/>
          <p:nvPr/>
        </p:nvSpPr>
        <p:spPr>
          <a:xfrm>
            <a:off x="5753545" y="356376"/>
            <a:ext cx="3409507" cy="8397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i="1" dirty="0">
                <a:solidFill>
                  <a:schemeClr val="tx1"/>
                </a:solidFill>
                <a:latin typeface="Times New Roman"/>
                <a:ea typeface="Times New Roman"/>
              </a:rPr>
              <a:t>Ngăn bụi, làm ấm, làm ẩm không khí</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vào</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phổi</a:t>
            </a:r>
            <a:r>
              <a:rPr lang="vi-VN" i="1" dirty="0">
                <a:solidFill>
                  <a:schemeClr val="tx1"/>
                </a:solidFill>
                <a:latin typeface="Times New Roman"/>
                <a:ea typeface="Times New Roman"/>
              </a:rPr>
              <a:t>.</a:t>
            </a:r>
            <a:endParaRPr lang="en-US" dirty="0">
              <a:solidFill>
                <a:schemeClr val="tx1"/>
              </a:solidFill>
            </a:endParaRPr>
          </a:p>
          <a:p>
            <a:pPr algn="just"/>
            <a:endParaRPr lang="en-US" dirty="0">
              <a:solidFill>
                <a:schemeClr val="tx1"/>
              </a:solidFill>
            </a:endParaRPr>
          </a:p>
        </p:txBody>
      </p:sp>
      <p:sp>
        <p:nvSpPr>
          <p:cNvPr id="5" name="Rectangle 4">
            <a:extLst>
              <a:ext uri="{FF2B5EF4-FFF2-40B4-BE49-F238E27FC236}">
                <a16:creationId xmlns:a16="http://schemas.microsoft.com/office/drawing/2014/main" id="{9D85035D-9EB5-44DF-9DBC-F0905B0ACDAA}"/>
              </a:ext>
            </a:extLst>
          </p:cNvPr>
          <p:cNvSpPr/>
          <p:nvPr/>
        </p:nvSpPr>
        <p:spPr>
          <a:xfrm>
            <a:off x="2701446" y="1218663"/>
            <a:ext cx="3011893" cy="6372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Times New Roman"/>
                <a:ea typeface="Times New Roman"/>
              </a:rPr>
              <a:t>Có</a:t>
            </a:r>
            <a:r>
              <a:rPr lang="en-US" dirty="0">
                <a:solidFill>
                  <a:schemeClr val="tx1"/>
                </a:solidFill>
                <a:latin typeface="Times New Roman"/>
                <a:ea typeface="Times New Roman"/>
              </a:rPr>
              <a:t> </a:t>
            </a:r>
            <a:r>
              <a:rPr lang="en-US" dirty="0" err="1">
                <a:solidFill>
                  <a:schemeClr val="tx1"/>
                </a:solidFill>
                <a:latin typeface="Times New Roman"/>
                <a:ea typeface="Times New Roman"/>
              </a:rPr>
              <a:t>tuyến</a:t>
            </a:r>
            <a:r>
              <a:rPr lang="en-US" dirty="0">
                <a:solidFill>
                  <a:schemeClr val="tx1"/>
                </a:solidFill>
                <a:latin typeface="Times New Roman"/>
                <a:ea typeface="Times New Roman"/>
              </a:rPr>
              <a:t> </a:t>
            </a:r>
            <a:r>
              <a:rPr lang="en-US" dirty="0" err="1">
                <a:solidFill>
                  <a:schemeClr val="tx1"/>
                </a:solidFill>
                <a:latin typeface="Times New Roman"/>
                <a:ea typeface="Times New Roman"/>
              </a:rPr>
              <a:t>amidan</a:t>
            </a:r>
            <a:r>
              <a:rPr lang="en-US" dirty="0">
                <a:solidFill>
                  <a:schemeClr val="tx1"/>
                </a:solidFill>
                <a:latin typeface="Times New Roman"/>
                <a:ea typeface="Times New Roman"/>
              </a:rPr>
              <a:t>, </a:t>
            </a:r>
            <a:r>
              <a:rPr lang="en-US" dirty="0" err="1">
                <a:solidFill>
                  <a:schemeClr val="tx1"/>
                </a:solidFill>
                <a:latin typeface="Times New Roman"/>
                <a:ea typeface="Times New Roman"/>
              </a:rPr>
              <a:t>là</a:t>
            </a:r>
            <a:r>
              <a:rPr lang="en-US" dirty="0">
                <a:solidFill>
                  <a:schemeClr val="tx1"/>
                </a:solidFill>
                <a:latin typeface="Times New Roman"/>
                <a:ea typeface="Times New Roman"/>
              </a:rPr>
              <a:t> </a:t>
            </a:r>
            <a:r>
              <a:rPr lang="en-US" dirty="0" err="1">
                <a:solidFill>
                  <a:schemeClr val="tx1"/>
                </a:solidFill>
                <a:latin typeface="Times New Roman"/>
                <a:ea typeface="Times New Roman"/>
              </a:rPr>
              <a:t>nơi</a:t>
            </a:r>
            <a:r>
              <a:rPr lang="en-US" dirty="0">
                <a:solidFill>
                  <a:schemeClr val="tx1"/>
                </a:solidFill>
                <a:latin typeface="Times New Roman"/>
                <a:ea typeface="Times New Roman"/>
              </a:rPr>
              <a:t> </a:t>
            </a:r>
            <a:r>
              <a:rPr lang="en-US" dirty="0" err="1">
                <a:solidFill>
                  <a:schemeClr val="tx1"/>
                </a:solidFill>
                <a:latin typeface="Times New Roman"/>
                <a:ea typeface="Times New Roman"/>
              </a:rPr>
              <a:t>tập</a:t>
            </a:r>
            <a:r>
              <a:rPr lang="en-US" dirty="0">
                <a:solidFill>
                  <a:schemeClr val="tx1"/>
                </a:solidFill>
                <a:latin typeface="Times New Roman"/>
                <a:ea typeface="Times New Roman"/>
              </a:rPr>
              <a:t> </a:t>
            </a:r>
            <a:r>
              <a:rPr lang="en-US" dirty="0" err="1">
                <a:solidFill>
                  <a:schemeClr val="tx1"/>
                </a:solidFill>
                <a:latin typeface="Times New Roman"/>
                <a:ea typeface="Times New Roman"/>
              </a:rPr>
              <a:t>trung</a:t>
            </a:r>
            <a:r>
              <a:rPr lang="en-US" dirty="0">
                <a:solidFill>
                  <a:schemeClr val="tx1"/>
                </a:solidFill>
                <a:latin typeface="Times New Roman"/>
                <a:ea typeface="Times New Roman"/>
              </a:rPr>
              <a:t> </a:t>
            </a:r>
            <a:r>
              <a:rPr lang="en-US" dirty="0" err="1">
                <a:solidFill>
                  <a:schemeClr val="tx1"/>
                </a:solidFill>
                <a:latin typeface="Times New Roman"/>
                <a:ea typeface="Times New Roman"/>
              </a:rPr>
              <a:t>các</a:t>
            </a:r>
            <a:r>
              <a:rPr lang="en-US" dirty="0">
                <a:solidFill>
                  <a:schemeClr val="tx1"/>
                </a:solidFill>
                <a:latin typeface="Times New Roman"/>
                <a:ea typeface="Times New Roman"/>
              </a:rPr>
              <a:t> </a:t>
            </a:r>
            <a:r>
              <a:rPr lang="en-US" dirty="0" err="1">
                <a:solidFill>
                  <a:schemeClr val="tx1"/>
                </a:solidFill>
                <a:latin typeface="Times New Roman"/>
                <a:ea typeface="Times New Roman"/>
              </a:rPr>
              <a:t>tế</a:t>
            </a:r>
            <a:r>
              <a:rPr lang="en-US" dirty="0">
                <a:solidFill>
                  <a:schemeClr val="tx1"/>
                </a:solidFill>
                <a:latin typeface="Times New Roman"/>
                <a:ea typeface="Times New Roman"/>
              </a:rPr>
              <a:t> </a:t>
            </a:r>
            <a:r>
              <a:rPr lang="en-US" dirty="0" err="1">
                <a:solidFill>
                  <a:schemeClr val="tx1"/>
                </a:solidFill>
                <a:latin typeface="Times New Roman"/>
                <a:ea typeface="Times New Roman"/>
              </a:rPr>
              <a:t>bào</a:t>
            </a:r>
            <a:r>
              <a:rPr lang="en-US" dirty="0">
                <a:solidFill>
                  <a:schemeClr val="tx1"/>
                </a:solidFill>
                <a:latin typeface="Times New Roman"/>
                <a:ea typeface="Times New Roman"/>
              </a:rPr>
              <a:t> </a:t>
            </a:r>
            <a:r>
              <a:rPr lang="en-US" dirty="0" err="1">
                <a:solidFill>
                  <a:schemeClr val="tx1"/>
                </a:solidFill>
                <a:latin typeface="Times New Roman"/>
                <a:ea typeface="Times New Roman"/>
              </a:rPr>
              <a:t>lympho</a:t>
            </a:r>
            <a:endParaRPr lang="en-US" dirty="0">
              <a:solidFill>
                <a:schemeClr val="tx1"/>
              </a:solidFill>
            </a:endParaRPr>
          </a:p>
        </p:txBody>
      </p:sp>
      <p:sp>
        <p:nvSpPr>
          <p:cNvPr id="6" name="Rectangle 5">
            <a:extLst>
              <a:ext uri="{FF2B5EF4-FFF2-40B4-BE49-F238E27FC236}">
                <a16:creationId xmlns:a16="http://schemas.microsoft.com/office/drawing/2014/main" id="{3A076AB1-17C3-4723-9847-8A01B64C4ABE}"/>
              </a:ext>
            </a:extLst>
          </p:cNvPr>
          <p:cNvSpPr/>
          <p:nvPr/>
        </p:nvSpPr>
        <p:spPr>
          <a:xfrm>
            <a:off x="5753545" y="1187280"/>
            <a:ext cx="3409507" cy="686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Times New Roman" panose="02020603050405020304" pitchFamily="18" charset="0"/>
                <a:cs typeface="Times New Roman" panose="02020603050405020304" pitchFamily="18" charset="0"/>
              </a:rPr>
              <a:t>Tiêu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diệt</a:t>
            </a:r>
            <a:r>
              <a:rPr lang="en-US" dirty="0">
                <a:solidFill>
                  <a:schemeClr val="tx1"/>
                </a:solidFill>
                <a:latin typeface="Times New Roman" panose="02020603050405020304" pitchFamily="18" charset="0"/>
                <a:cs typeface="Times New Roman" panose="02020603050405020304" pitchFamily="18" charset="0"/>
              </a:rPr>
              <a:t> vi </a:t>
            </a:r>
            <a:r>
              <a:rPr lang="en-US" dirty="0" err="1">
                <a:solidFill>
                  <a:schemeClr val="tx1"/>
                </a:solidFill>
                <a:latin typeface="Times New Roman" panose="02020603050405020304" pitchFamily="18" charset="0"/>
                <a:cs typeface="Times New Roman" panose="02020603050405020304" pitchFamily="18" charset="0"/>
              </a:rPr>
              <a:t>khuẩn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không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trước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phổi</a:t>
            </a:r>
            <a:endParaRPr lang="en-US" dirty="0">
              <a:solidFill>
                <a:schemeClr val="tx1"/>
              </a:solidFill>
            </a:endParaRPr>
          </a:p>
        </p:txBody>
      </p:sp>
      <p:sp>
        <p:nvSpPr>
          <p:cNvPr id="9" name="Rectangle 8">
            <a:extLst>
              <a:ext uri="{FF2B5EF4-FFF2-40B4-BE49-F238E27FC236}">
                <a16:creationId xmlns:a16="http://schemas.microsoft.com/office/drawing/2014/main" id="{C7DC5179-C940-4BFE-8975-C5E3C4409CA9}"/>
              </a:ext>
            </a:extLst>
          </p:cNvPr>
          <p:cNvSpPr/>
          <p:nvPr/>
        </p:nvSpPr>
        <p:spPr>
          <a:xfrm>
            <a:off x="2697347" y="1875357"/>
            <a:ext cx="3026291"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Aft>
                <a:spcPts val="0"/>
              </a:spcAft>
            </a:pPr>
            <a:r>
              <a:rPr lang="vi-VN" i="1" dirty="0">
                <a:solidFill>
                  <a:schemeClr val="tx1"/>
                </a:solidFill>
                <a:latin typeface="Times New Roman"/>
                <a:ea typeface="Times New Roman"/>
              </a:rPr>
              <a:t>Có nắp thanh quản có thể cử động</a:t>
            </a:r>
            <a:endParaRPr lang="en-US" dirty="0">
              <a:solidFill>
                <a:schemeClr val="tx1"/>
              </a:solidFill>
              <a:latin typeface="Times New Roman"/>
              <a:ea typeface="Times New Roman"/>
            </a:endParaRPr>
          </a:p>
        </p:txBody>
      </p:sp>
      <p:sp>
        <p:nvSpPr>
          <p:cNvPr id="10" name="Rectangle 9">
            <a:extLst>
              <a:ext uri="{FF2B5EF4-FFF2-40B4-BE49-F238E27FC236}">
                <a16:creationId xmlns:a16="http://schemas.microsoft.com/office/drawing/2014/main" id="{5276D96D-68B2-4786-A3F7-E605EF9E7A83}"/>
              </a:ext>
            </a:extLst>
          </p:cNvPr>
          <p:cNvSpPr/>
          <p:nvPr/>
        </p:nvSpPr>
        <p:spPr>
          <a:xfrm>
            <a:off x="5757533" y="1855907"/>
            <a:ext cx="3405520" cy="665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i="1" dirty="0">
                <a:solidFill>
                  <a:schemeClr val="tx1"/>
                </a:solidFill>
                <a:latin typeface="Times New Roman"/>
                <a:ea typeface="Times New Roman"/>
              </a:rPr>
              <a:t>Đậy kín đường hô hấp khi nuốt thức ăn</a:t>
            </a:r>
            <a:endParaRPr lang="en-US" dirty="0">
              <a:solidFill>
                <a:schemeClr val="tx1"/>
              </a:solidFill>
            </a:endParaRPr>
          </a:p>
        </p:txBody>
      </p:sp>
      <p:sp>
        <p:nvSpPr>
          <p:cNvPr id="12" name="Rectangle 11">
            <a:extLst>
              <a:ext uri="{FF2B5EF4-FFF2-40B4-BE49-F238E27FC236}">
                <a16:creationId xmlns:a16="http://schemas.microsoft.com/office/drawing/2014/main" id="{F9C79353-440E-4610-A725-3BD7053A0D23}"/>
              </a:ext>
            </a:extLst>
          </p:cNvPr>
          <p:cNvSpPr/>
          <p:nvPr/>
        </p:nvSpPr>
        <p:spPr>
          <a:xfrm>
            <a:off x="5767722" y="2497833"/>
            <a:ext cx="3376278" cy="9130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t" hangingPunct="1"/>
            <a:r>
              <a:rPr lang="vi-VN" i="1" dirty="0">
                <a:solidFill>
                  <a:schemeClr val="tx1"/>
                </a:solidFill>
                <a:latin typeface="+mj-lt"/>
              </a:rPr>
              <a:t>Dẫn khí</a:t>
            </a:r>
            <a:r>
              <a:rPr lang="en-US" i="1" dirty="0">
                <a:solidFill>
                  <a:schemeClr val="tx1"/>
                </a:solidFill>
                <a:latin typeface="+mj-lt"/>
              </a:rPr>
              <a:t> </a:t>
            </a:r>
            <a:r>
              <a:rPr lang="en-US" i="1" dirty="0" err="1">
                <a:solidFill>
                  <a:schemeClr val="tx1"/>
                </a:solidFill>
                <a:latin typeface="Times New Roman" panose="02020603050405020304" pitchFamily="18" charset="0"/>
                <a:cs typeface="Times New Roman" panose="02020603050405020304" pitchFamily="18" charset="0"/>
              </a:rPr>
              <a:t>từ</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ngoài</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vào</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phổi</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chất</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nhầy</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và</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lông</a:t>
            </a:r>
            <a:r>
              <a:rPr lang="en-US" i="1" dirty="0">
                <a:solidFill>
                  <a:schemeClr val="tx1"/>
                </a:solidFill>
                <a:latin typeface="Times New Roman" panose="02020603050405020304" pitchFamily="18" charset="0"/>
                <a:cs typeface="Times New Roman" panose="02020603050405020304" pitchFamily="18" charset="0"/>
              </a:rPr>
              <a:t> rung </a:t>
            </a:r>
            <a:r>
              <a:rPr lang="en-US" i="1" dirty="0" err="1">
                <a:solidFill>
                  <a:schemeClr val="tx1"/>
                </a:solidFill>
                <a:latin typeface="Times New Roman" panose="02020603050405020304" pitchFamily="18" charset="0"/>
                <a:cs typeface="Times New Roman" panose="02020603050405020304" pitchFamily="18" charset="0"/>
              </a:rPr>
              <a:t>giúp</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đẩy</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vật</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lạ</a:t>
            </a:r>
            <a:r>
              <a:rPr lang="en-US" i="1" dirty="0">
                <a:solidFill>
                  <a:schemeClr val="tx1"/>
                </a:solidFill>
                <a:latin typeface="Times New Roman" panose="02020603050405020304" pitchFamily="18" charset="0"/>
                <a:cs typeface="Times New Roman" panose="02020603050405020304" pitchFamily="18" charset="0"/>
              </a:rPr>
              <a:t> ra </a:t>
            </a:r>
            <a:r>
              <a:rPr lang="en-US" i="1" dirty="0" err="1">
                <a:solidFill>
                  <a:schemeClr val="tx1"/>
                </a:solidFill>
                <a:latin typeface="Times New Roman" panose="02020603050405020304" pitchFamily="18" charset="0"/>
                <a:cs typeface="Times New Roman" panose="02020603050405020304" pitchFamily="18" charset="0"/>
              </a:rPr>
              <a:t>khỏi</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đường</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hô</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hấp</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8D84380-54A7-4865-B2B0-FB056F153F38}"/>
              </a:ext>
            </a:extLst>
          </p:cNvPr>
          <p:cNvSpPr/>
          <p:nvPr/>
        </p:nvSpPr>
        <p:spPr>
          <a:xfrm>
            <a:off x="2719722" y="2504407"/>
            <a:ext cx="3048000" cy="9065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i="1" dirty="0">
                <a:solidFill>
                  <a:schemeClr val="tx1"/>
                </a:solidFill>
                <a:latin typeface="Times New Roman"/>
                <a:ea typeface="Times New Roman"/>
              </a:rPr>
              <a:t>Có lớp niêm mạc tiết chất nhầy với nhiều lông rung chuyển động liên tục</a:t>
            </a:r>
            <a:endParaRPr lang="en-US" dirty="0">
              <a:solidFill>
                <a:schemeClr val="tx1"/>
              </a:solidFill>
            </a:endParaRPr>
          </a:p>
        </p:txBody>
      </p:sp>
      <p:sp>
        <p:nvSpPr>
          <p:cNvPr id="15" name="Rectangle 14">
            <a:extLst>
              <a:ext uri="{FF2B5EF4-FFF2-40B4-BE49-F238E27FC236}">
                <a16:creationId xmlns:a16="http://schemas.microsoft.com/office/drawing/2014/main" id="{BDBD52F2-2207-4409-AEA8-55907E51EA18}"/>
              </a:ext>
            </a:extLst>
          </p:cNvPr>
          <p:cNvSpPr/>
          <p:nvPr/>
        </p:nvSpPr>
        <p:spPr>
          <a:xfrm>
            <a:off x="2697347" y="3417488"/>
            <a:ext cx="3048000" cy="665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Times New Roman"/>
                <a:ea typeface="Times New Roman"/>
              </a:rPr>
              <a:t>Có</a:t>
            </a:r>
            <a:r>
              <a:rPr lang="en-US" dirty="0">
                <a:solidFill>
                  <a:schemeClr val="tx1"/>
                </a:solidFill>
                <a:latin typeface="Times New Roman"/>
                <a:ea typeface="Times New Roman"/>
              </a:rPr>
              <a:t> </a:t>
            </a:r>
            <a:r>
              <a:rPr lang="en-US" dirty="0" err="1">
                <a:solidFill>
                  <a:schemeClr val="tx1"/>
                </a:solidFill>
                <a:latin typeface="Times New Roman"/>
                <a:ea typeface="Times New Roman"/>
              </a:rPr>
              <a:t>dạng</a:t>
            </a:r>
            <a:r>
              <a:rPr lang="en-US" dirty="0">
                <a:solidFill>
                  <a:schemeClr val="tx1"/>
                </a:solidFill>
                <a:latin typeface="Times New Roman"/>
                <a:ea typeface="Times New Roman"/>
              </a:rPr>
              <a:t> </a:t>
            </a:r>
            <a:r>
              <a:rPr lang="en-US" dirty="0" err="1">
                <a:solidFill>
                  <a:schemeClr val="tx1"/>
                </a:solidFill>
                <a:latin typeface="Times New Roman"/>
                <a:ea typeface="Times New Roman"/>
              </a:rPr>
              <a:t>ống</a:t>
            </a:r>
            <a:r>
              <a:rPr lang="en-US" dirty="0">
                <a:solidFill>
                  <a:schemeClr val="tx1"/>
                </a:solidFill>
                <a:latin typeface="Times New Roman"/>
                <a:ea typeface="Times New Roman"/>
              </a:rPr>
              <a:t>, chia </a:t>
            </a:r>
            <a:r>
              <a:rPr lang="en-US" dirty="0" err="1">
                <a:solidFill>
                  <a:schemeClr val="tx1"/>
                </a:solidFill>
                <a:latin typeface="Times New Roman"/>
                <a:ea typeface="Times New Roman"/>
              </a:rPr>
              <a:t>nhỏ</a:t>
            </a:r>
            <a:r>
              <a:rPr lang="en-US" dirty="0">
                <a:solidFill>
                  <a:schemeClr val="tx1"/>
                </a:solidFill>
                <a:latin typeface="Times New Roman"/>
                <a:ea typeface="Times New Roman"/>
              </a:rPr>
              <a:t> </a:t>
            </a:r>
            <a:r>
              <a:rPr lang="en-US" dirty="0" err="1">
                <a:solidFill>
                  <a:schemeClr val="tx1"/>
                </a:solidFill>
                <a:latin typeface="Times New Roman"/>
                <a:ea typeface="Times New Roman"/>
              </a:rPr>
              <a:t>dần</a:t>
            </a:r>
            <a:r>
              <a:rPr lang="en-US" dirty="0">
                <a:solidFill>
                  <a:schemeClr val="tx1"/>
                </a:solidFill>
                <a:latin typeface="Times New Roman"/>
                <a:ea typeface="Times New Roman"/>
              </a:rPr>
              <a:t> </a:t>
            </a:r>
            <a:r>
              <a:rPr lang="en-US" dirty="0" err="1">
                <a:solidFill>
                  <a:schemeClr val="tx1"/>
                </a:solidFill>
                <a:latin typeface="Times New Roman"/>
                <a:ea typeface="Times New Roman"/>
              </a:rPr>
              <a:t>để</a:t>
            </a:r>
            <a:r>
              <a:rPr lang="en-US" dirty="0">
                <a:solidFill>
                  <a:schemeClr val="tx1"/>
                </a:solidFill>
                <a:latin typeface="Times New Roman"/>
                <a:ea typeface="Times New Roman"/>
              </a:rPr>
              <a:t> </a:t>
            </a:r>
            <a:r>
              <a:rPr lang="en-US" dirty="0" err="1">
                <a:solidFill>
                  <a:schemeClr val="tx1"/>
                </a:solidFill>
                <a:latin typeface="Times New Roman"/>
                <a:ea typeface="Times New Roman"/>
              </a:rPr>
              <a:t>đi</a:t>
            </a:r>
            <a:r>
              <a:rPr lang="en-US" dirty="0">
                <a:solidFill>
                  <a:schemeClr val="tx1"/>
                </a:solidFill>
                <a:latin typeface="Times New Roman"/>
                <a:ea typeface="Times New Roman"/>
              </a:rPr>
              <a:t> </a:t>
            </a:r>
            <a:r>
              <a:rPr lang="en-US" dirty="0" err="1">
                <a:solidFill>
                  <a:schemeClr val="tx1"/>
                </a:solidFill>
                <a:latin typeface="Times New Roman"/>
                <a:ea typeface="Times New Roman"/>
              </a:rPr>
              <a:t>vào</a:t>
            </a:r>
            <a:r>
              <a:rPr lang="en-US" dirty="0">
                <a:solidFill>
                  <a:schemeClr val="tx1"/>
                </a:solidFill>
                <a:latin typeface="Times New Roman"/>
                <a:ea typeface="Times New Roman"/>
              </a:rPr>
              <a:t> </a:t>
            </a:r>
            <a:r>
              <a:rPr lang="en-US" dirty="0" err="1">
                <a:solidFill>
                  <a:schemeClr val="tx1"/>
                </a:solidFill>
                <a:latin typeface="Times New Roman"/>
                <a:ea typeface="Times New Roman"/>
              </a:rPr>
              <a:t>từng</a:t>
            </a:r>
            <a:r>
              <a:rPr lang="en-US" dirty="0">
                <a:solidFill>
                  <a:schemeClr val="tx1"/>
                </a:solidFill>
                <a:latin typeface="Times New Roman"/>
                <a:ea typeface="Times New Roman"/>
              </a:rPr>
              <a:t> </a:t>
            </a:r>
            <a:r>
              <a:rPr lang="en-US" dirty="0" err="1">
                <a:solidFill>
                  <a:schemeClr val="tx1"/>
                </a:solidFill>
                <a:latin typeface="Times New Roman"/>
                <a:ea typeface="Times New Roman"/>
              </a:rPr>
              <a:t>phế</a:t>
            </a:r>
            <a:r>
              <a:rPr lang="en-US" dirty="0">
                <a:solidFill>
                  <a:schemeClr val="tx1"/>
                </a:solidFill>
                <a:latin typeface="Times New Roman"/>
                <a:ea typeface="Times New Roman"/>
              </a:rPr>
              <a:t> </a:t>
            </a:r>
            <a:r>
              <a:rPr lang="en-US" dirty="0" err="1">
                <a:solidFill>
                  <a:schemeClr val="tx1"/>
                </a:solidFill>
                <a:latin typeface="Times New Roman"/>
                <a:ea typeface="Times New Roman"/>
              </a:rPr>
              <a:t>nang</a:t>
            </a:r>
            <a:endParaRPr lang="en-US" dirty="0">
              <a:solidFill>
                <a:schemeClr val="tx1"/>
              </a:solidFill>
            </a:endParaRPr>
          </a:p>
        </p:txBody>
      </p:sp>
      <p:sp>
        <p:nvSpPr>
          <p:cNvPr id="18" name="Rectangle 17">
            <a:extLst>
              <a:ext uri="{FF2B5EF4-FFF2-40B4-BE49-F238E27FC236}">
                <a16:creationId xmlns:a16="http://schemas.microsoft.com/office/drawing/2014/main" id="{34CD3B6D-C58D-4B05-92BE-7CF6216EF1C3}"/>
              </a:ext>
            </a:extLst>
          </p:cNvPr>
          <p:cNvSpPr/>
          <p:nvPr/>
        </p:nvSpPr>
        <p:spPr>
          <a:xfrm>
            <a:off x="2703773" y="4098936"/>
            <a:ext cx="3048000" cy="7989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i="1" dirty="0">
                <a:solidFill>
                  <a:schemeClr val="tx1"/>
                </a:solidFill>
                <a:latin typeface="Times New Roman"/>
                <a:ea typeface="Times New Roman"/>
              </a:rPr>
              <a:t>Gồm nhiều phế nang</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phế</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nang</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được</a:t>
            </a:r>
            <a:r>
              <a:rPr lang="en-US" i="1" dirty="0">
                <a:solidFill>
                  <a:schemeClr val="tx1"/>
                </a:solidFill>
                <a:latin typeface="Times New Roman"/>
                <a:ea typeface="Times New Roman"/>
              </a:rPr>
              <a:t> bao </a:t>
            </a:r>
            <a:r>
              <a:rPr lang="en-US" i="1" dirty="0" err="1">
                <a:solidFill>
                  <a:schemeClr val="tx1"/>
                </a:solidFill>
                <a:latin typeface="Times New Roman"/>
                <a:ea typeface="Times New Roman"/>
              </a:rPr>
              <a:t>bọc</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bởi</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hệ</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thống</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mạch</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máu</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dày</a:t>
            </a:r>
            <a:r>
              <a:rPr lang="en-US" i="1" dirty="0">
                <a:solidFill>
                  <a:schemeClr val="tx1"/>
                </a:solidFill>
                <a:latin typeface="Times New Roman"/>
                <a:ea typeface="Times New Roman"/>
              </a:rPr>
              <a:t> </a:t>
            </a:r>
            <a:r>
              <a:rPr lang="en-US" i="1" dirty="0" err="1">
                <a:solidFill>
                  <a:schemeClr val="tx1"/>
                </a:solidFill>
                <a:latin typeface="Times New Roman"/>
                <a:ea typeface="Times New Roman"/>
              </a:rPr>
              <a:t>đặc</a:t>
            </a:r>
            <a:endParaRPr lang="en-US" dirty="0">
              <a:solidFill>
                <a:schemeClr val="tx1"/>
              </a:solidFill>
            </a:endParaRPr>
          </a:p>
        </p:txBody>
      </p:sp>
      <p:sp>
        <p:nvSpPr>
          <p:cNvPr id="19" name="Rectangle 18">
            <a:extLst>
              <a:ext uri="{FF2B5EF4-FFF2-40B4-BE49-F238E27FC236}">
                <a16:creationId xmlns:a16="http://schemas.microsoft.com/office/drawing/2014/main" id="{C54C0231-07BB-4378-B53B-E30DDB6881FC}"/>
              </a:ext>
            </a:extLst>
          </p:cNvPr>
          <p:cNvSpPr/>
          <p:nvPr/>
        </p:nvSpPr>
        <p:spPr>
          <a:xfrm>
            <a:off x="5767388" y="3416746"/>
            <a:ext cx="3384477" cy="6599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i="1" dirty="0">
                <a:solidFill>
                  <a:schemeClr val="tx1"/>
                </a:solidFill>
                <a:latin typeface="+mj-lt"/>
              </a:rPr>
              <a:t>Dẫn khí vào phổi rồi đến các phế nang</a:t>
            </a:r>
            <a:endParaRPr lang="en-US" dirty="0">
              <a:latin typeface="+mj-lt"/>
            </a:endParaRPr>
          </a:p>
        </p:txBody>
      </p:sp>
      <p:sp>
        <p:nvSpPr>
          <p:cNvPr id="20" name="Rectangle 19">
            <a:extLst>
              <a:ext uri="{FF2B5EF4-FFF2-40B4-BE49-F238E27FC236}">
                <a16:creationId xmlns:a16="http://schemas.microsoft.com/office/drawing/2014/main" id="{CBF73FD0-680C-4309-918A-16D5F6A981D4}"/>
              </a:ext>
            </a:extLst>
          </p:cNvPr>
          <p:cNvSpPr/>
          <p:nvPr/>
        </p:nvSpPr>
        <p:spPr>
          <a:xfrm>
            <a:off x="5775473" y="4076699"/>
            <a:ext cx="3401531" cy="7989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i="1" dirty="0">
                <a:solidFill>
                  <a:schemeClr val="tx1"/>
                </a:solidFill>
                <a:latin typeface="Times New Roman"/>
                <a:ea typeface="Times New Roman"/>
              </a:rPr>
              <a:t>Là nơi diễn ra trao đổi khí</a:t>
            </a:r>
            <a:endParaRPr lang="en-US" dirty="0">
              <a:solidFill>
                <a:schemeClr val="tx1"/>
              </a:solidFill>
              <a:latin typeface="Times New Roman"/>
              <a:ea typeface="Times New Roman"/>
            </a:endParaRPr>
          </a:p>
          <a:p>
            <a:pPr algn="just"/>
            <a:endParaRPr lang="en-US" dirty="0">
              <a:solidFill>
                <a:schemeClr val="tx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10" grpId="0" animBg="1"/>
      <p:bldP spid="12" grpId="0" animBg="1"/>
      <p:bldP spid="14" grpId="0" animBg="1"/>
      <p:bldP spid="15"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CDFBFE-6662-4549-90BD-9AE48F66FC8B}"/>
              </a:ext>
            </a:extLst>
          </p:cNvPr>
          <p:cNvPicPr>
            <a:picLocks noChangeAspect="1"/>
          </p:cNvPicPr>
          <p:nvPr/>
        </p:nvPicPr>
        <p:blipFill>
          <a:blip r:embed="rId2"/>
          <a:stretch>
            <a:fillRect/>
          </a:stretch>
        </p:blipFill>
        <p:spPr>
          <a:xfrm>
            <a:off x="2987750" y="1181322"/>
            <a:ext cx="3253590" cy="2650608"/>
          </a:xfrm>
          <a:prstGeom prst="rect">
            <a:avLst/>
          </a:prstGeom>
        </p:spPr>
      </p:pic>
      <p:pic>
        <p:nvPicPr>
          <p:cNvPr id="4" name="Picture 3">
            <a:extLst>
              <a:ext uri="{FF2B5EF4-FFF2-40B4-BE49-F238E27FC236}">
                <a16:creationId xmlns:a16="http://schemas.microsoft.com/office/drawing/2014/main" id="{33AB1EFA-2627-471F-B376-BA9848E9E1B4}"/>
              </a:ext>
            </a:extLst>
          </p:cNvPr>
          <p:cNvPicPr>
            <a:picLocks noChangeAspect="1"/>
          </p:cNvPicPr>
          <p:nvPr/>
        </p:nvPicPr>
        <p:blipFill>
          <a:blip r:embed="rId3"/>
          <a:stretch>
            <a:fillRect/>
          </a:stretch>
        </p:blipFill>
        <p:spPr>
          <a:xfrm>
            <a:off x="1676400" y="0"/>
            <a:ext cx="5163760" cy="755970"/>
          </a:xfrm>
          <a:prstGeom prst="rect">
            <a:avLst/>
          </a:prstGeom>
        </p:spPr>
      </p:pic>
      <p:pic>
        <p:nvPicPr>
          <p:cNvPr id="6" name="Picture 5">
            <a:extLst>
              <a:ext uri="{FF2B5EF4-FFF2-40B4-BE49-F238E27FC236}">
                <a16:creationId xmlns:a16="http://schemas.microsoft.com/office/drawing/2014/main" id="{0618CCD3-E248-4A4C-8BA7-1A6D56D77639}"/>
              </a:ext>
            </a:extLst>
          </p:cNvPr>
          <p:cNvPicPr>
            <a:picLocks noChangeAspect="1"/>
          </p:cNvPicPr>
          <p:nvPr/>
        </p:nvPicPr>
        <p:blipFill>
          <a:blip r:embed="rId4"/>
          <a:stretch>
            <a:fillRect/>
          </a:stretch>
        </p:blipFill>
        <p:spPr>
          <a:xfrm>
            <a:off x="474921" y="546471"/>
            <a:ext cx="4572001" cy="666750"/>
          </a:xfrm>
          <a:prstGeom prst="rect">
            <a:avLst/>
          </a:prstGeom>
        </p:spPr>
      </p:pic>
      <p:pic>
        <p:nvPicPr>
          <p:cNvPr id="8" name="Picture 7">
            <a:extLst>
              <a:ext uri="{FF2B5EF4-FFF2-40B4-BE49-F238E27FC236}">
                <a16:creationId xmlns:a16="http://schemas.microsoft.com/office/drawing/2014/main" id="{37004BBE-6E51-492E-A857-AC2EF072FAF2}"/>
              </a:ext>
            </a:extLst>
          </p:cNvPr>
          <p:cNvPicPr>
            <a:picLocks noChangeAspect="1"/>
          </p:cNvPicPr>
          <p:nvPr/>
        </p:nvPicPr>
        <p:blipFill>
          <a:blip r:embed="rId5"/>
          <a:stretch>
            <a:fillRect/>
          </a:stretch>
        </p:blipFill>
        <p:spPr>
          <a:xfrm>
            <a:off x="457200" y="1307362"/>
            <a:ext cx="2488005" cy="648001"/>
          </a:xfrm>
          <a:prstGeom prst="rect">
            <a:avLst/>
          </a:prstGeom>
        </p:spPr>
      </p:pic>
      <p:pic>
        <p:nvPicPr>
          <p:cNvPr id="10" name="Picture 9">
            <a:extLst>
              <a:ext uri="{FF2B5EF4-FFF2-40B4-BE49-F238E27FC236}">
                <a16:creationId xmlns:a16="http://schemas.microsoft.com/office/drawing/2014/main" id="{F6456DDE-3854-4747-9629-6E0BB5F1DDF3}"/>
              </a:ext>
            </a:extLst>
          </p:cNvPr>
          <p:cNvPicPr>
            <a:picLocks noChangeAspect="1"/>
          </p:cNvPicPr>
          <p:nvPr/>
        </p:nvPicPr>
        <p:blipFill>
          <a:blip r:embed="rId6"/>
          <a:stretch>
            <a:fillRect/>
          </a:stretch>
        </p:blipFill>
        <p:spPr>
          <a:xfrm>
            <a:off x="15949" y="1974112"/>
            <a:ext cx="2929256" cy="2588829"/>
          </a:xfrm>
          <a:prstGeom prst="rect">
            <a:avLst/>
          </a:prstGeom>
        </p:spPr>
      </p:pic>
      <p:pic>
        <p:nvPicPr>
          <p:cNvPr id="12" name="Picture 11">
            <a:extLst>
              <a:ext uri="{FF2B5EF4-FFF2-40B4-BE49-F238E27FC236}">
                <a16:creationId xmlns:a16="http://schemas.microsoft.com/office/drawing/2014/main" id="{93B6F282-B710-441C-A627-F6AF3FAE2A07}"/>
              </a:ext>
            </a:extLst>
          </p:cNvPr>
          <p:cNvPicPr>
            <a:picLocks noChangeAspect="1"/>
          </p:cNvPicPr>
          <p:nvPr/>
        </p:nvPicPr>
        <p:blipFill>
          <a:blip r:embed="rId7"/>
          <a:stretch>
            <a:fillRect/>
          </a:stretch>
        </p:blipFill>
        <p:spPr>
          <a:xfrm>
            <a:off x="6156251" y="1181322"/>
            <a:ext cx="2971800" cy="752475"/>
          </a:xfrm>
          <a:prstGeom prst="rect">
            <a:avLst/>
          </a:prstGeom>
        </p:spPr>
      </p:pic>
      <p:pic>
        <p:nvPicPr>
          <p:cNvPr id="14" name="Picture 13">
            <a:extLst>
              <a:ext uri="{FF2B5EF4-FFF2-40B4-BE49-F238E27FC236}">
                <a16:creationId xmlns:a16="http://schemas.microsoft.com/office/drawing/2014/main" id="{914755D8-721C-4344-88BF-489F9D0E8C25}"/>
              </a:ext>
            </a:extLst>
          </p:cNvPr>
          <p:cNvPicPr>
            <a:picLocks noChangeAspect="1"/>
          </p:cNvPicPr>
          <p:nvPr/>
        </p:nvPicPr>
        <p:blipFill>
          <a:blip r:embed="rId8"/>
          <a:stretch>
            <a:fillRect/>
          </a:stretch>
        </p:blipFill>
        <p:spPr>
          <a:xfrm>
            <a:off x="6298062" y="1974112"/>
            <a:ext cx="2693538" cy="1429976"/>
          </a:xfrm>
          <a:prstGeom prst="rect">
            <a:avLst/>
          </a:prstGeom>
        </p:spPr>
      </p:pic>
      <p:sp>
        <p:nvSpPr>
          <p:cNvPr id="15" name="Arrow: Down 14">
            <a:extLst>
              <a:ext uri="{FF2B5EF4-FFF2-40B4-BE49-F238E27FC236}">
                <a16:creationId xmlns:a16="http://schemas.microsoft.com/office/drawing/2014/main" id="{7262ACE3-F242-4F87-A9E4-D5C214E914E6}"/>
              </a:ext>
            </a:extLst>
          </p:cNvPr>
          <p:cNvSpPr/>
          <p:nvPr/>
        </p:nvSpPr>
        <p:spPr>
          <a:xfrm>
            <a:off x="3886200" y="3831930"/>
            <a:ext cx="381000" cy="4924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F9877F1-08C6-48E5-9EC8-D2A4A7F3CC4B}"/>
              </a:ext>
            </a:extLst>
          </p:cNvPr>
          <p:cNvPicPr>
            <a:picLocks noChangeAspect="1"/>
          </p:cNvPicPr>
          <p:nvPr/>
        </p:nvPicPr>
        <p:blipFill>
          <a:blip r:embed="rId9"/>
          <a:stretch>
            <a:fillRect/>
          </a:stretch>
        </p:blipFill>
        <p:spPr>
          <a:xfrm>
            <a:off x="2514453" y="4353878"/>
            <a:ext cx="3655975" cy="677529"/>
          </a:xfrm>
          <a:prstGeom prst="rect">
            <a:avLst/>
          </a:prstGeom>
        </p:spPr>
      </p:pic>
    </p:spTree>
    <p:extLst>
      <p:ext uri="{BB962C8B-B14F-4D97-AF65-F5344CB8AC3E}">
        <p14:creationId xmlns:p14="http://schemas.microsoft.com/office/powerpoint/2010/main" val="2016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228600" y="0"/>
            <a:ext cx="7718108" cy="1352550"/>
            <a:chOff x="304800" y="0"/>
            <a:chExt cx="10290810" cy="1803399"/>
          </a:xfrm>
        </p:grpSpPr>
        <p:sp>
          <p:nvSpPr>
            <p:cNvPr id="17" name="Rectangle: Rounded Corners 16"/>
            <p:cNvSpPr/>
            <p:nvPr/>
          </p:nvSpPr>
          <p:spPr>
            <a:xfrm>
              <a:off x="862635" y="279400"/>
              <a:ext cx="9732975" cy="11340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FFFFFF"/>
                  </a:solidFill>
                  <a:latin typeface="Arial" panose="020B0604020202020204" pitchFamily="34" charset="0"/>
                  <a:ea typeface="#9Slide03 Roboto Slab Bold" pitchFamily="2" charset="0"/>
                  <a:cs typeface="Arial" panose="020B0604020202020204" pitchFamily="34" charset="0"/>
                </a:rPr>
                <a:t>        </a:t>
              </a:r>
              <a:r>
                <a:rPr lang="vi-VN" sz="2400" b="1" dirty="0">
                  <a:latin typeface="+mj-lt"/>
                </a:rPr>
                <a:t>I. </a:t>
              </a:r>
              <a:r>
                <a:rPr lang="en-US" sz="2400" b="1" dirty="0">
                  <a:latin typeface="+mj-lt"/>
                </a:rPr>
                <a:t>Cấu tạo và chức năng hô hấp</a:t>
              </a:r>
              <a:endParaRPr lang="en-US" sz="2400" b="1" i="1" dirty="0">
                <a:latin typeface="+mj-lt"/>
              </a:endParaRPr>
            </a:p>
            <a:p>
              <a:pPr algn="ctr"/>
              <a:r>
                <a:rPr lang="en-US" sz="2400" b="1" i="1" dirty="0">
                  <a:solidFill>
                    <a:schemeClr val="tx1"/>
                  </a:solidFill>
                  <a:highlight>
                    <a:srgbClr val="C0C0C0"/>
                  </a:highlight>
                  <a:latin typeface="+mj-lt"/>
                </a:rPr>
                <a:t>1. Cấu tạo hệ hô hấp:</a:t>
              </a:r>
              <a:endParaRPr lang="en-US" sz="2400" dirty="0">
                <a:solidFill>
                  <a:schemeClr val="tx1"/>
                </a:solidFill>
                <a:highlight>
                  <a:srgbClr val="C0C0C0"/>
                </a:highlight>
                <a:latin typeface="+mj-lt"/>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803400" cy="180339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1295400" y="1315938"/>
            <a:ext cx="7391400" cy="3618012"/>
          </a:xfrm>
          <a:prstGeom prst="roundRect">
            <a:avLst/>
          </a:prstGeom>
          <a:noFill/>
          <a:ln w="28575">
            <a:solidFill>
              <a:srgbClr val="C00000"/>
            </a:solidFill>
            <a:prstDash val="sysDash"/>
          </a:ln>
        </p:spPr>
        <p:txBody>
          <a:bodyPr wrap="square" lIns="68580" tIns="34290" rIns="68580" bIns="34290" rtlCol="0">
            <a:spAutoFit/>
          </a:bodyPr>
          <a:lstStyle/>
          <a:p>
            <a:pPr indent="339725" algn="just"/>
            <a:r>
              <a:rPr lang="fr-FR" sz="2600" dirty="0">
                <a:latin typeface="Times New Roman" panose="02020603050405020304" pitchFamily="18" charset="0"/>
                <a:cs typeface="Times New Roman" panose="02020603050405020304" pitchFamily="18" charset="0"/>
              </a:rPr>
              <a:t>Hệ hô hấp gồm 2 bộ phận: đường dẫn khí: (</a:t>
            </a:r>
            <a:r>
              <a:rPr lang="fr-FR" sz="2600" dirty="0" err="1">
                <a:latin typeface="Times New Roman" panose="02020603050405020304" pitchFamily="18" charset="0"/>
                <a:cs typeface="Times New Roman" panose="02020603050405020304" pitchFamily="18" charset="0"/>
              </a:rPr>
              <a:t>mũi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họng</a:t>
            </a:r>
            <a:r>
              <a:rPr lang="fr-FR" sz="2600" dirty="0">
                <a:latin typeface="Times New Roman" panose="02020603050405020304" pitchFamily="18" charset="0"/>
                <a:cs typeface="Times New Roman" panose="02020603050405020304" pitchFamily="18" charset="0"/>
              </a:rPr>
              <a:t>, thanh quản, khí quản, phế quản) và 2 </a:t>
            </a:r>
            <a:r>
              <a:rPr lang="fr-FR" sz="2600" dirty="0" err="1">
                <a:latin typeface="Times New Roman" panose="02020603050405020304" pitchFamily="18" charset="0"/>
                <a:cs typeface="Times New Roman" panose="02020603050405020304" pitchFamily="18" charset="0"/>
              </a:rPr>
              <a:t>lá</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phổi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cơ</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quan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trao</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đổi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khí</a:t>
            </a:r>
            <a:r>
              <a:rPr lang="fr-FR"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lgn="just"/>
            <a:r>
              <a:rPr lang="fr-FR" sz="2600" dirty="0">
                <a:latin typeface="Times New Roman" panose="02020603050405020304" pitchFamily="18" charset="0"/>
                <a:cs typeface="Times New Roman" panose="02020603050405020304" pitchFamily="18" charset="0"/>
              </a:rPr>
              <a:t>- Đường dẫn khí có chức năng dẫn khí ra vào phổi, ngăn bụi, làm ấm và làm ẩm không khí vào phổi và bảo vệ phổi khỏi tác nhân có hại.</a:t>
            </a:r>
            <a:endParaRPr lang="en-US" sz="2600" dirty="0">
              <a:latin typeface="Times New Roman" panose="02020603050405020304" pitchFamily="18" charset="0"/>
              <a:cs typeface="Times New Roman" panose="02020603050405020304" pitchFamily="18" charset="0"/>
            </a:endParaRPr>
          </a:p>
          <a:p>
            <a:pPr algn="just"/>
            <a:r>
              <a:rPr lang="fr-FR" sz="2600" dirty="0">
                <a:latin typeface="Times New Roman" panose="02020603050405020304" pitchFamily="18" charset="0"/>
                <a:cs typeface="Times New Roman" panose="02020603050405020304" pitchFamily="18" charset="0"/>
              </a:rPr>
              <a:t>- Phổi: thực hiện chức năng trao đổi khí giữa môi trường ngoài và máu trong mao mạch phổi.</a:t>
            </a:r>
            <a:endParaRPr lang="en-US" sz="2600" dirty="0">
              <a:latin typeface="Times New Roman" panose="02020603050405020304" pitchFamily="18" charset="0"/>
              <a:cs typeface="Times New Roman" panose="02020603050405020304" pitchFamily="18" charset="0"/>
            </a:endParaRPr>
          </a:p>
        </p:txBody>
      </p:sp>
      <p:pic>
        <p:nvPicPr>
          <p:cNvPr id="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1150"/>
            <a:ext cx="1137980" cy="11379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0" y="0"/>
            <a:ext cx="4648200" cy="5143500"/>
          </a:xfrm>
          <a:prstGeom prst="rect">
            <a:avLst/>
          </a:prstGeom>
          <a:noFill/>
          <a:ln w="9525">
            <a:noFill/>
            <a:miter lim="800000"/>
            <a:headEnd/>
            <a:tailEnd/>
          </a:ln>
        </p:spPr>
      </p:pic>
      <p:sp>
        <p:nvSpPr>
          <p:cNvPr id="4" name="Rectangle 3"/>
          <p:cNvSpPr/>
          <p:nvPr/>
        </p:nvSpPr>
        <p:spPr>
          <a:xfrm>
            <a:off x="4953000" y="1885950"/>
            <a:ext cx="3657600" cy="1569660"/>
          </a:xfrm>
          <a:prstGeom prst="rect">
            <a:avLst/>
          </a:prstGeom>
        </p:spPr>
        <p:txBody>
          <a:bodyPr wrap="square">
            <a:spAutoFit/>
          </a:bodyPr>
          <a:lstStyle/>
          <a:p>
            <a:pPr lvl="0" eaLnBrk="1" hangingPunct="1"/>
            <a:r>
              <a:rPr lang="en-US" sz="2400" dirty="0">
                <a:latin typeface="Times New Roman" pitchFamily="18" charset="0"/>
                <a:ea typeface="Times New Roman" pitchFamily="18" charset="0"/>
                <a:cs typeface="Times New Roman" pitchFamily="18" charset="0"/>
              </a:rPr>
              <a:t>1.Quan sát Hình 34.2, mô tả hoạt động của cơ, xương và sự thay đổi thể tích lồng ngực khi cử động hô hấp?</a:t>
            </a:r>
            <a:endParaRPr lang="en-US" sz="2400" dirty="0">
              <a:latin typeface="Times New Roman" pitchFamily="18" charset="0"/>
              <a:cs typeface="Times New Roman" pitchFamily="18" charset="0"/>
            </a:endParaRPr>
          </a:p>
        </p:txBody>
      </p:sp>
      <p:sp>
        <p:nvSpPr>
          <p:cNvPr id="5" name="Rectangle 1"/>
          <p:cNvSpPr>
            <a:spLocks noChangeArrowheads="1"/>
          </p:cNvSpPr>
          <p:nvPr/>
        </p:nvSpPr>
        <p:spPr bwMode="auto">
          <a:xfrm>
            <a:off x="0" y="0"/>
            <a:ext cx="89916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0" i="0" u="none" strike="noStrike" cap="none" normalizeH="0" baseline="0" dirty="0">
                <a:ln>
                  <a:noFill/>
                </a:ln>
                <a:solidFill>
                  <a:schemeClr val="tx1"/>
                </a:solidFill>
                <a:effectLst/>
                <a:latin typeface="+mj-lt"/>
                <a:ea typeface="Calibri" pitchFamily="34" charset="0"/>
                <a:cs typeface="Arial" pitchFamily="34" charset="0"/>
              </a:rPr>
              <a:t>-HS hoạt động nhóm đôi và xung phong trả lời qua trò chơi</a:t>
            </a:r>
            <a:endParaRPr kumimoji="0" lang="en-US" sz="2400" b="0" i="0" u="none" strike="noStrike" cap="none" normalizeH="0" baseline="0" dirty="0">
              <a:ln>
                <a:noFill/>
              </a:ln>
              <a:solidFill>
                <a:schemeClr val="tx1"/>
              </a:solidFill>
              <a:effectLst/>
              <a:latin typeface="+mj-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0" i="0" u="none" strike="noStrike" cap="none" normalizeH="0" baseline="0" dirty="0">
                <a:ln>
                  <a:noFill/>
                </a:ln>
                <a:solidFill>
                  <a:schemeClr val="tx1"/>
                </a:solidFill>
                <a:effectLst/>
                <a:latin typeface="+mj-lt"/>
                <a:ea typeface="Calibri" pitchFamily="34" charset="0"/>
                <a:cs typeface="Arial" pitchFamily="34" charset="0"/>
              </a:rPr>
              <a:t> “Cặp đôi hoàn hảo nhất”</a:t>
            </a:r>
            <a:endParaRPr kumimoji="0" lang="vi-VN" sz="2400" b="0" i="0" u="none" strike="noStrike" cap="none" normalizeH="0" baseline="0" dirty="0">
              <a:ln>
                <a:noFill/>
              </a:ln>
              <a:solidFill>
                <a:schemeClr val="tx1"/>
              </a:solidFill>
              <a:effectLst/>
              <a:latin typeface="+mj-lt"/>
              <a:cs typeface="Arial" pitchFamily="34" charset="0"/>
            </a:endParaRPr>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ttps://img.loigiaihay.com/picture/2019/0919/tnxh3-b2-h2-b1.jpg"/>
          <p:cNvPicPr/>
          <p:nvPr/>
        </p:nvPicPr>
        <p:blipFill>
          <a:blip r:embed="rId5">
            <a:extLst>
              <a:ext uri="{28A0092B-C50C-407E-A947-70E740481C1C}">
                <a14:useLocalDpi xmlns:a14="http://schemas.microsoft.com/office/drawing/2010/main" val="0"/>
              </a:ext>
            </a:extLst>
          </a:blip>
          <a:srcRect/>
          <a:stretch>
            <a:fillRect/>
          </a:stretch>
        </p:blipFill>
        <p:spPr bwMode="auto">
          <a:xfrm>
            <a:off x="3011867" y="422082"/>
            <a:ext cx="5949052" cy="3803060"/>
          </a:xfrm>
          <a:prstGeom prst="rect">
            <a:avLst/>
          </a:prstGeom>
          <a:noFill/>
          <a:ln>
            <a:noFill/>
          </a:ln>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7" y="-48143"/>
            <a:ext cx="9140452" cy="5144076"/>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8962" y="496015"/>
            <a:ext cx="1988993" cy="1988993"/>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6709" y="757382"/>
            <a:ext cx="1979858" cy="1979858"/>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0152" y="500588"/>
            <a:ext cx="1979858" cy="198442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5212" y="2220444"/>
            <a:ext cx="1988993" cy="1988993"/>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3024" y="2473623"/>
            <a:ext cx="1979858" cy="1979858"/>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20506" y="2203540"/>
            <a:ext cx="1988993" cy="1988993"/>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3977" y="826090"/>
            <a:ext cx="876447" cy="876447"/>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7" y="662982"/>
            <a:ext cx="795831" cy="795831"/>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6188" y="1303627"/>
            <a:ext cx="845679" cy="845679"/>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8455" y="3813837"/>
            <a:ext cx="485775" cy="678657"/>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28" y="-503662"/>
            <a:ext cx="457200" cy="4572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81707" y="484631"/>
            <a:ext cx="1988993" cy="1988993"/>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91261" y="757382"/>
            <a:ext cx="1975306" cy="1979858"/>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00885" y="531127"/>
            <a:ext cx="1979858" cy="1979858"/>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8583" y="2203540"/>
            <a:ext cx="1988993" cy="1988993"/>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28095" y="2482300"/>
            <a:ext cx="1975306" cy="1979858"/>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56403" y="2220444"/>
            <a:ext cx="1988993" cy="1988993"/>
          </a:xfrm>
          <a:prstGeom prst="rect">
            <a:avLst/>
          </a:prstGeom>
        </p:spPr>
      </p:pic>
    </p:spTree>
    <p:extLst>
      <p:ext uri="{BB962C8B-B14F-4D97-AF65-F5344CB8AC3E}">
        <p14:creationId xmlns:p14="http://schemas.microsoft.com/office/powerpoint/2010/main" val="4212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642" y="819150"/>
            <a:ext cx="3276600" cy="1139553"/>
          </a:xfrm>
          <a:solidFill>
            <a:schemeClr val="bg1"/>
          </a:solidFill>
        </p:spPr>
        <p:txBody>
          <a:bodyPr>
            <a:noAutofit/>
          </a:bodyPr>
          <a:lstStyle/>
          <a:p>
            <a:pPr marL="0" indent="0" algn="just">
              <a:buNone/>
            </a:pP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Mô</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tả</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sự</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thay</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đổi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của</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hoành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và</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liên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sườn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ngoài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trong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trường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hợp</a:t>
            </a:r>
            <a:r>
              <a:rPr lang="en-US" sz="2400" dirty="0">
                <a:solidFill>
                  <a:srgbClr val="7030A0"/>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C43BAA16-AA68-4E95-AC8F-8253B1B757A8}"/>
              </a:ext>
            </a:extLst>
          </p:cNvPr>
          <p:cNvPicPr>
            <a:picLocks noChangeAspect="1"/>
          </p:cNvPicPr>
          <p:nvPr/>
        </p:nvPicPr>
        <p:blipFill>
          <a:blip r:embed="rId2"/>
          <a:stretch>
            <a:fillRect/>
          </a:stretch>
        </p:blipFill>
        <p:spPr>
          <a:xfrm>
            <a:off x="3429000" y="62811"/>
            <a:ext cx="5715000" cy="2241796"/>
          </a:xfrm>
          <a:prstGeom prst="rect">
            <a:avLst/>
          </a:prstGeom>
        </p:spPr>
      </p:pic>
      <p:sp>
        <p:nvSpPr>
          <p:cNvPr id="5" name="Content Placeholder 2">
            <a:extLst>
              <a:ext uri="{FF2B5EF4-FFF2-40B4-BE49-F238E27FC236}">
                <a16:creationId xmlns:a16="http://schemas.microsoft.com/office/drawing/2014/main" id="{9E90B65E-B636-48B8-AFA5-34E9F7371704}"/>
              </a:ext>
            </a:extLst>
          </p:cNvPr>
          <p:cNvSpPr txBox="1">
            <a:spLocks/>
          </p:cNvSpPr>
          <p:nvPr/>
        </p:nvSpPr>
        <p:spPr bwMode="auto">
          <a:xfrm>
            <a:off x="86830" y="2304607"/>
            <a:ext cx="9133370" cy="283889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2400" dirty="0">
                <a:solidFill>
                  <a:srgbClr val="7030A0"/>
                </a:solidFill>
                <a:latin typeface="Times New Roman" pitchFamily="18" charset="0"/>
                <a:cs typeface="Times New Roman" pitchFamily="18" charset="0"/>
              </a:rPr>
              <a:t>Khi </a:t>
            </a:r>
            <a:r>
              <a:rPr lang="en-US" sz="2400" dirty="0" err="1">
                <a:solidFill>
                  <a:srgbClr val="7030A0"/>
                </a:solidFill>
                <a:latin typeface="Times New Roman" pitchFamily="18" charset="0"/>
                <a:cs typeface="Times New Roman" pitchFamily="18" charset="0"/>
              </a:rPr>
              <a:t>hít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vào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liên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sườn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ngoài</a:t>
            </a:r>
            <a:r>
              <a:rPr lang="en-US" sz="2400" dirty="0">
                <a:solidFill>
                  <a:srgbClr val="7030A0"/>
                </a:solidFill>
                <a:latin typeface="Times New Roman" pitchFamily="18" charset="0"/>
                <a:cs typeface="Times New Roman" pitchFamily="18" charset="0"/>
              </a:rPr>
              <a:t> co </a:t>
            </a:r>
            <a:r>
              <a:rPr lang="en-US" sz="2400" dirty="0">
                <a:solidFill>
                  <a:srgbClr val="7030A0"/>
                </a:solidFill>
                <a:latin typeface="Times New Roman" pitchFamily="18" charset="0"/>
                <a:cs typeface="Times New Roman" pitchFamily="18" charset="0"/>
                <a:sym typeface="Wingdings"/>
              </a:rPr>
              <a: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tập</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hợp</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xương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ức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xương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sườn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có</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điểm</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tựa</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linh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động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với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cột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sống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sẽ</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chuyển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động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đồng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thời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theo</a:t>
            </a:r>
            <a:r>
              <a:rPr lang="en-US" sz="2400" dirty="0">
                <a:solidFill>
                  <a:srgbClr val="7030A0"/>
                </a:solidFill>
                <a:latin typeface="Times New Roman" pitchFamily="18" charset="0"/>
                <a:cs typeface="Times New Roman" pitchFamily="18" charset="0"/>
              </a:rPr>
              <a:t> 2 </a:t>
            </a:r>
            <a:r>
              <a:rPr lang="en-US" sz="2400" dirty="0" err="1">
                <a:solidFill>
                  <a:srgbClr val="7030A0"/>
                </a:solidFill>
                <a:latin typeface="Times New Roman" pitchFamily="18" charset="0"/>
                <a:cs typeface="Times New Roman" pitchFamily="18" charset="0"/>
              </a:rPr>
              <a:t>hướng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và</a:t>
            </a:r>
            <a:r>
              <a:rPr lang="en-US" sz="2400" dirty="0">
                <a:solidFill>
                  <a:srgbClr val="7030A0"/>
                </a:solidFill>
                <a:latin typeface="Times New Roman" pitchFamily="18" charset="0"/>
                <a:cs typeface="Times New Roman" pitchFamily="18" charset="0"/>
              </a:rPr>
              <a:t> ra </a:t>
            </a:r>
            <a:r>
              <a:rPr lang="en-US" sz="2400" dirty="0" err="1">
                <a:solidFill>
                  <a:srgbClr val="7030A0"/>
                </a:solidFill>
                <a:latin typeface="Times New Roman" pitchFamily="18" charset="0"/>
                <a:cs typeface="Times New Roman" pitchFamily="18" charset="0"/>
              </a:rPr>
              <a:t>hai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bên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làm</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lồng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ngực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mở</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rộng</a:t>
            </a:r>
            <a:r>
              <a:rPr lang="en-US" sz="2400" dirty="0">
                <a:solidFill>
                  <a:srgbClr val="7030A0"/>
                </a:solidFill>
                <a:latin typeface="Times New Roman" pitchFamily="18" charset="0"/>
                <a:cs typeface="Times New Roman" pitchFamily="18" charset="0"/>
              </a:rPr>
              <a:t> ra 2 </a:t>
            </a:r>
            <a:r>
              <a:rPr lang="en-US" sz="2400" dirty="0" err="1">
                <a:solidFill>
                  <a:srgbClr val="7030A0"/>
                </a:solidFill>
                <a:latin typeface="Times New Roman" pitchFamily="18" charset="0"/>
                <a:cs typeface="Times New Roman" pitchFamily="18" charset="0"/>
              </a:rPr>
              <a:t>bên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là</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chủ</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yếu</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hoành</a:t>
            </a:r>
            <a:r>
              <a:rPr lang="en-US" sz="2400" dirty="0">
                <a:solidFill>
                  <a:srgbClr val="7030A0"/>
                </a:solidFill>
                <a:latin typeface="Times New Roman" pitchFamily="18" charset="0"/>
                <a:cs typeface="Times New Roman" pitchFamily="18" charset="0"/>
              </a:rPr>
              <a:t> co </a:t>
            </a:r>
            <a:r>
              <a:rPr lang="en-US" sz="2400" dirty="0">
                <a:solidFill>
                  <a:srgbClr val="7030A0"/>
                </a:solidFill>
                <a:latin typeface="Times New Roman" pitchFamily="18" charset="0"/>
                <a:cs typeface="Times New Roman" pitchFamily="18" charset="0"/>
                <a:sym typeface="Wingdings"/>
              </a:rPr>
              <a: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lồng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ngực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mở</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rộng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về</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phía</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dưới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ép</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xuống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khoang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bụng</a:t>
            </a:r>
            <a:r>
              <a:rPr lang="en-US" sz="2400" dirty="0">
                <a:solidFill>
                  <a:srgbClr val="7030A0"/>
                </a:solidFill>
                <a:latin typeface="Times New Roman" pitchFamily="18" charset="0"/>
                <a:cs typeface="Times New Roman" pitchFamily="18" charset="0"/>
              </a:rPr>
              <a:t> </a:t>
            </a:r>
            <a:r>
              <a:rPr lang="en-US" sz="2400" dirty="0">
                <a:solidFill>
                  <a:srgbClr val="7030A0"/>
                </a:solidFill>
                <a:latin typeface="Times New Roman" pitchFamily="18" charset="0"/>
                <a:cs typeface="Times New Roman" pitchFamily="18" charset="0"/>
                <a:sym typeface="Wingdings"/>
              </a:rPr>
              <a: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thể</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tíchlồng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ngực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tăng</a:t>
            </a:r>
            <a:r>
              <a:rPr lang="en-US" sz="2400" dirty="0">
                <a:solidFill>
                  <a:srgbClr val="7030A0"/>
                </a:solidFill>
                <a:latin typeface="Times New Roman" pitchFamily="18" charset="0"/>
                <a:cs typeface="Times New Roman" pitchFamily="18" charset="0"/>
              </a:rPr>
              <a:t>.</a:t>
            </a:r>
          </a:p>
          <a:p>
            <a:pPr algn="just"/>
            <a:r>
              <a:rPr lang="en-US" sz="2400" dirty="0">
                <a:solidFill>
                  <a:srgbClr val="7030A0"/>
                </a:solidFill>
                <a:latin typeface="Times New Roman" pitchFamily="18" charset="0"/>
                <a:cs typeface="Times New Roman" pitchFamily="18" charset="0"/>
              </a:rPr>
              <a:t>Khi </a:t>
            </a:r>
            <a:r>
              <a:rPr lang="en-US" sz="2400" dirty="0" err="1">
                <a:solidFill>
                  <a:srgbClr val="7030A0"/>
                </a:solidFill>
                <a:latin typeface="Times New Roman" pitchFamily="18" charset="0"/>
                <a:cs typeface="Times New Roman" pitchFamily="18" charset="0"/>
              </a:rPr>
              <a:t>thở</a:t>
            </a:r>
            <a:r>
              <a:rPr lang="en-US" sz="2400" dirty="0">
                <a:solidFill>
                  <a:srgbClr val="7030A0"/>
                </a:solidFill>
                <a:latin typeface="Times New Roman" pitchFamily="18" charset="0"/>
                <a:cs typeface="Times New Roman" pitchFamily="18" charset="0"/>
              </a:rPr>
              <a:t> ra: </a:t>
            </a:r>
            <a:r>
              <a:rPr lang="en-US" sz="2400" dirty="0" err="1">
                <a:solidFill>
                  <a:srgbClr val="7030A0"/>
                </a:solidFill>
                <a:latin typeface="Times New Roman" pitchFamily="18" charset="0"/>
                <a:cs typeface="Times New Roman" pitchFamily="18" charset="0"/>
              </a:rPr>
              <a:t>cơ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liên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sườn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ngoài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và</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hoành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không</a:t>
            </a:r>
            <a:r>
              <a:rPr lang="en-US" sz="2400" dirty="0">
                <a:solidFill>
                  <a:srgbClr val="7030A0"/>
                </a:solidFill>
                <a:latin typeface="Times New Roman" pitchFamily="18" charset="0"/>
                <a:cs typeface="Times New Roman" pitchFamily="18" charset="0"/>
              </a:rPr>
              <a:t> co </a:t>
            </a:r>
            <a:r>
              <a:rPr lang="en-US" sz="2400" dirty="0" err="1">
                <a:solidFill>
                  <a:srgbClr val="7030A0"/>
                </a:solidFill>
                <a:latin typeface="Times New Roman" pitchFamily="18" charset="0"/>
                <a:cs typeface="Times New Roman" pitchFamily="18" charset="0"/>
              </a:rPr>
              <a:t>nữa</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dãn</a:t>
            </a:r>
            <a:r>
              <a:rPr lang="en-US" sz="2400" dirty="0">
                <a:solidFill>
                  <a:srgbClr val="7030A0"/>
                </a:solidFill>
                <a:latin typeface="Times New Roman" pitchFamily="18" charset="0"/>
                <a:cs typeface="Times New Roman" pitchFamily="18" charset="0"/>
              </a:rPr>
              <a:t> ra </a:t>
            </a:r>
            <a:r>
              <a:rPr lang="en-US" sz="2400" dirty="0">
                <a:solidFill>
                  <a:srgbClr val="7030A0"/>
                </a:solidFill>
                <a:latin typeface="Times New Roman" pitchFamily="18" charset="0"/>
                <a:cs typeface="Times New Roman" pitchFamily="18" charset="0"/>
                <a:sym typeface="Wingdings"/>
              </a:rPr>
              <a: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xương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ức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xương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sườn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xuống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hoành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dãn</a:t>
            </a:r>
            <a:r>
              <a:rPr lang="en-US" sz="2400" dirty="0">
                <a:solidFill>
                  <a:srgbClr val="7030A0"/>
                </a:solidFill>
                <a:latin typeface="Times New Roman" pitchFamily="18" charset="0"/>
                <a:cs typeface="Times New Roman" pitchFamily="18" charset="0"/>
              </a:rPr>
              <a:t> </a:t>
            </a:r>
            <a:r>
              <a:rPr lang="en-US" sz="2400" dirty="0">
                <a:solidFill>
                  <a:srgbClr val="7030A0"/>
                </a:solidFill>
                <a:latin typeface="Times New Roman" pitchFamily="18" charset="0"/>
                <a:cs typeface="Times New Roman" pitchFamily="18" charset="0"/>
                <a:sym typeface="Wingdings"/>
              </a:rPr>
              <a: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thể</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tích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lồng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ngực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giảm</a:t>
            </a:r>
            <a:r>
              <a:rPr lang="en-US" sz="24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027550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29200" y="1189819"/>
            <a:ext cx="38862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 Quan sát Hình 34.3, mô tả sự trao đổi khí ở phổi và tế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bào</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3" name="Picture 2"/>
          <p:cNvPicPr/>
          <p:nvPr/>
        </p:nvPicPr>
        <p:blipFill>
          <a:blip r:embed="rId2"/>
          <a:srcRect/>
          <a:stretch>
            <a:fillRect/>
          </a:stretch>
        </p:blipFill>
        <p:spPr bwMode="auto">
          <a:xfrm>
            <a:off x="0" y="0"/>
            <a:ext cx="4800600" cy="5010150"/>
          </a:xfrm>
          <a:prstGeom prst="rect">
            <a:avLst/>
          </a:prstGeom>
          <a:noFill/>
          <a:ln w="9525">
            <a:noFill/>
            <a:miter lim="800000"/>
            <a:headEnd/>
            <a:tailEnd/>
          </a:ln>
        </p:spPr>
      </p:pic>
    </p:spTree>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14" y="57150"/>
            <a:ext cx="8039986" cy="838200"/>
          </a:xfrm>
          <a:solidFill>
            <a:schemeClr val="bg1"/>
          </a:solidFill>
        </p:spPr>
        <p:txBody>
          <a:bodyPr>
            <a:noAutofit/>
          </a:bodyPr>
          <a:lstStyle/>
          <a:p>
            <a:pPr marL="0" indent="339725" algn="just">
              <a:buNone/>
            </a:pPr>
            <a:r>
              <a:rPr lang="en-US" sz="2600" dirty="0">
                <a:solidFill>
                  <a:srgbClr val="7030A0"/>
                </a:solidFill>
                <a:latin typeface="Times New Roman" pitchFamily="18" charset="0"/>
                <a:cs typeface="Times New Roman" pitchFamily="18" charset="0"/>
              </a:rPr>
              <a:t>2. Ở </a:t>
            </a:r>
            <a:r>
              <a:rPr lang="en-US" sz="2600" dirty="0" err="1">
                <a:solidFill>
                  <a:srgbClr val="7030A0"/>
                </a:solidFill>
                <a:latin typeface="Times New Roman" pitchFamily="18" charset="0"/>
                <a:cs typeface="Times New Roman" pitchFamily="18" charset="0"/>
              </a:rPr>
              <a:t>phổi</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và</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các</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tế</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bào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chất</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khí</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được</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trao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đổi</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theo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cơ</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chế</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khuếch</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tán</a:t>
            </a:r>
            <a:r>
              <a:rPr lang="en-US" sz="2600" dirty="0">
                <a:solidFill>
                  <a:srgbClr val="7030A0"/>
                </a:solidFill>
                <a:latin typeface="Times New Roman" pitchFamily="18" charset="0"/>
                <a:cs typeface="Times New Roman" pitchFamily="18" charset="0"/>
              </a:rPr>
              <a:t>. </a:t>
            </a:r>
          </a:p>
        </p:txBody>
      </p:sp>
      <p:sp>
        <p:nvSpPr>
          <p:cNvPr id="4" name="Content Placeholder 2">
            <a:extLst>
              <a:ext uri="{FF2B5EF4-FFF2-40B4-BE49-F238E27FC236}">
                <a16:creationId xmlns:a16="http://schemas.microsoft.com/office/drawing/2014/main" id="{7D0D0FB7-0ABC-44CE-9B60-AE34B9FF75D8}"/>
              </a:ext>
            </a:extLst>
          </p:cNvPr>
          <p:cNvSpPr txBox="1">
            <a:spLocks/>
          </p:cNvSpPr>
          <p:nvPr/>
        </p:nvSpPr>
        <p:spPr bwMode="auto">
          <a:xfrm>
            <a:off x="56707" y="895350"/>
            <a:ext cx="4809792" cy="28956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404813" algn="just">
              <a:buFont typeface="Arial" charset="0"/>
              <a:buNone/>
            </a:pPr>
            <a:r>
              <a:rPr lang="en-US" sz="2500" dirty="0" err="1">
                <a:solidFill>
                  <a:srgbClr val="7030A0"/>
                </a:solidFill>
                <a:latin typeface="Times New Roman" pitchFamily="18" charset="0"/>
                <a:cs typeface="Times New Roman" pitchFamily="18" charset="0"/>
              </a:rPr>
              <a:t>Sự</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trao</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đổi</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khí</a:t>
            </a:r>
            <a:r>
              <a:rPr lang="en-US" sz="2500" dirty="0">
                <a:solidFill>
                  <a:srgbClr val="7030A0"/>
                </a:solidFill>
                <a:latin typeface="Times New Roman" pitchFamily="18" charset="0"/>
                <a:cs typeface="Times New Roman" pitchFamily="18" charset="0"/>
              </a:rPr>
              <a:t> ở </a:t>
            </a:r>
            <a:r>
              <a:rPr lang="en-US" sz="2500" dirty="0" err="1">
                <a:solidFill>
                  <a:srgbClr val="7030A0"/>
                </a:solidFill>
                <a:latin typeface="Times New Roman" pitchFamily="18" charset="0"/>
                <a:cs typeface="Times New Roman" pitchFamily="18" charset="0"/>
              </a:rPr>
              <a:t>phổi</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xảy</a:t>
            </a:r>
            <a:r>
              <a:rPr lang="en-US" sz="2500" dirty="0">
                <a:solidFill>
                  <a:srgbClr val="7030A0"/>
                </a:solidFill>
                <a:latin typeface="Times New Roman" pitchFamily="18" charset="0"/>
                <a:cs typeface="Times New Roman" pitchFamily="18" charset="0"/>
              </a:rPr>
              <a:t> ra </a:t>
            </a:r>
            <a:r>
              <a:rPr lang="en-US" sz="2500" dirty="0" err="1">
                <a:solidFill>
                  <a:srgbClr val="7030A0"/>
                </a:solidFill>
                <a:latin typeface="Times New Roman" pitchFamily="18" charset="0"/>
                <a:cs typeface="Times New Roman" pitchFamily="18" charset="0"/>
              </a:rPr>
              <a:t>giữa</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máu</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và</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phế</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nang</a:t>
            </a:r>
            <a:r>
              <a:rPr lang="en-US" sz="2500" dirty="0">
                <a:solidFill>
                  <a:srgbClr val="7030A0"/>
                </a:solidFill>
                <a:latin typeface="Times New Roman" pitchFamily="18" charset="0"/>
                <a:cs typeface="Times New Roman" pitchFamily="18" charset="0"/>
              </a:rPr>
              <a:t> do </a:t>
            </a:r>
            <a:r>
              <a:rPr lang="en-US" sz="2500" dirty="0" err="1">
                <a:solidFill>
                  <a:srgbClr val="7030A0"/>
                </a:solidFill>
                <a:latin typeface="Times New Roman" pitchFamily="18" charset="0"/>
                <a:cs typeface="Times New Roman" pitchFamily="18" charset="0"/>
              </a:rPr>
              <a:t>sự</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chênh</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lệch</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nồng</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độ</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của</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khí</a:t>
            </a:r>
            <a:r>
              <a:rPr lang="en-US" sz="2500" dirty="0">
                <a:solidFill>
                  <a:srgbClr val="7030A0"/>
                </a:solidFill>
                <a:latin typeface="Times New Roman" pitchFamily="18" charset="0"/>
                <a:cs typeface="Times New Roman" pitchFamily="18" charset="0"/>
              </a:rPr>
              <a:t> O</a:t>
            </a:r>
            <a:r>
              <a:rPr lang="en-US" sz="2500" baseline="-25000" dirty="0">
                <a:solidFill>
                  <a:srgbClr val="7030A0"/>
                </a:solidFill>
                <a:latin typeface="Times New Roman" pitchFamily="18" charset="0"/>
                <a:cs typeface="Times New Roman" pitchFamily="18" charset="0"/>
              </a:rPr>
              <a:t>2</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và</a:t>
            </a:r>
            <a:r>
              <a:rPr lang="en-US" sz="2500" dirty="0">
                <a:solidFill>
                  <a:srgbClr val="7030A0"/>
                </a:solidFill>
                <a:latin typeface="Times New Roman" pitchFamily="18" charset="0"/>
                <a:cs typeface="Times New Roman" pitchFamily="18" charset="0"/>
              </a:rPr>
              <a:t> CO</a:t>
            </a:r>
            <a:r>
              <a:rPr lang="en-US" sz="2500" baseline="-25000" dirty="0">
                <a:solidFill>
                  <a:srgbClr val="7030A0"/>
                </a:solidFill>
                <a:latin typeface="Times New Roman" pitchFamily="18" charset="0"/>
                <a:cs typeface="Times New Roman" pitchFamily="18" charset="0"/>
              </a:rPr>
              <a:t>2</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màng</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phế</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nang</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và</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màng</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mao</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mạch</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rất</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mỏng</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Khí</a:t>
            </a:r>
            <a:r>
              <a:rPr lang="en-US" sz="2500" dirty="0">
                <a:solidFill>
                  <a:srgbClr val="7030A0"/>
                </a:solidFill>
                <a:latin typeface="Times New Roman" pitchFamily="18" charset="0"/>
                <a:cs typeface="Times New Roman" pitchFamily="18" charset="0"/>
              </a:rPr>
              <a:t> O</a:t>
            </a:r>
            <a:r>
              <a:rPr lang="en-US" sz="2500" baseline="-25000" dirty="0">
                <a:solidFill>
                  <a:srgbClr val="7030A0"/>
                </a:solidFill>
                <a:latin typeface="Times New Roman" pitchFamily="18" charset="0"/>
                <a:cs typeface="Times New Roman" pitchFamily="18" charset="0"/>
              </a:rPr>
              <a:t>2</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được</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khuếch</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tán</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từ</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phế</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nang</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vào</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máu</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khí</a:t>
            </a:r>
            <a:r>
              <a:rPr lang="en-US" sz="2500" dirty="0">
                <a:solidFill>
                  <a:srgbClr val="7030A0"/>
                </a:solidFill>
                <a:latin typeface="Times New Roman" pitchFamily="18" charset="0"/>
                <a:cs typeface="Times New Roman" pitchFamily="18" charset="0"/>
              </a:rPr>
              <a:t> CO</a:t>
            </a:r>
            <a:r>
              <a:rPr lang="en-US" sz="2500" baseline="-25000" dirty="0">
                <a:solidFill>
                  <a:srgbClr val="7030A0"/>
                </a:solidFill>
                <a:latin typeface="Times New Roman" pitchFamily="18" charset="0"/>
                <a:cs typeface="Times New Roman" pitchFamily="18" charset="0"/>
              </a:rPr>
              <a:t>2</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được</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khuếch</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tán</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từ</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máu</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vào</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phế</a:t>
            </a:r>
            <a:r>
              <a:rPr lang="en-US" sz="2500" dirty="0">
                <a:solidFill>
                  <a:srgbClr val="7030A0"/>
                </a:solidFill>
                <a:latin typeface="Times New Roman" pitchFamily="18" charset="0"/>
                <a:cs typeface="Times New Roman" pitchFamily="18" charset="0"/>
              </a:rPr>
              <a:t> </a:t>
            </a:r>
            <a:r>
              <a:rPr lang="en-US" sz="2500" dirty="0" err="1">
                <a:solidFill>
                  <a:srgbClr val="7030A0"/>
                </a:solidFill>
                <a:latin typeface="Times New Roman" pitchFamily="18" charset="0"/>
                <a:cs typeface="Times New Roman" pitchFamily="18" charset="0"/>
              </a:rPr>
              <a:t>nang</a:t>
            </a:r>
            <a:endParaRPr lang="en-US" sz="2500" dirty="0">
              <a:solidFill>
                <a:srgbClr val="7030A0"/>
              </a:solidFill>
              <a:latin typeface="Times New Roman" pitchFamily="18" charset="0"/>
              <a:cs typeface="Times New Roman" pitchFamily="18" charset="0"/>
            </a:endParaRPr>
          </a:p>
        </p:txBody>
      </p:sp>
      <p:sp>
        <p:nvSpPr>
          <p:cNvPr id="5" name="Content Placeholder 2">
            <a:extLst>
              <a:ext uri="{FF2B5EF4-FFF2-40B4-BE49-F238E27FC236}">
                <a16:creationId xmlns:a16="http://schemas.microsoft.com/office/drawing/2014/main" id="{DBB029D2-33A3-4DD5-B223-2D3E43C1EA1C}"/>
              </a:ext>
            </a:extLst>
          </p:cNvPr>
          <p:cNvSpPr txBox="1">
            <a:spLocks/>
          </p:cNvSpPr>
          <p:nvPr/>
        </p:nvSpPr>
        <p:spPr bwMode="auto">
          <a:xfrm>
            <a:off x="178095" y="3486150"/>
            <a:ext cx="8787809" cy="16002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404813" algn="just">
              <a:buFont typeface="Arial" charset="0"/>
              <a:buNone/>
            </a:pPr>
            <a:r>
              <a:rPr lang="en-US" sz="2600" dirty="0" err="1">
                <a:solidFill>
                  <a:srgbClr val="7030A0"/>
                </a:solidFill>
                <a:latin typeface="Times New Roman" pitchFamily="18" charset="0"/>
                <a:cs typeface="Times New Roman" pitchFamily="18" charset="0"/>
              </a:rPr>
              <a:t>Sự</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trao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đổi</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khí</a:t>
            </a:r>
            <a:r>
              <a:rPr lang="en-US" sz="2600" dirty="0">
                <a:solidFill>
                  <a:srgbClr val="7030A0"/>
                </a:solidFill>
                <a:latin typeface="Times New Roman" pitchFamily="18" charset="0"/>
                <a:cs typeface="Times New Roman" pitchFamily="18" charset="0"/>
              </a:rPr>
              <a:t> ở </a:t>
            </a:r>
            <a:r>
              <a:rPr lang="en-US" sz="2600" dirty="0" err="1">
                <a:solidFill>
                  <a:srgbClr val="7030A0"/>
                </a:solidFill>
                <a:latin typeface="Times New Roman" pitchFamily="18" charset="0"/>
                <a:cs typeface="Times New Roman" pitchFamily="18" charset="0"/>
              </a:rPr>
              <a:t>tế</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bào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xảy</a:t>
            </a:r>
            <a:r>
              <a:rPr lang="en-US" sz="2600" dirty="0">
                <a:solidFill>
                  <a:srgbClr val="7030A0"/>
                </a:solidFill>
                <a:latin typeface="Times New Roman" pitchFamily="18" charset="0"/>
                <a:cs typeface="Times New Roman" pitchFamily="18" charset="0"/>
              </a:rPr>
              <a:t> ra </a:t>
            </a:r>
            <a:r>
              <a:rPr lang="en-US" sz="2600" dirty="0" err="1">
                <a:solidFill>
                  <a:srgbClr val="7030A0"/>
                </a:solidFill>
                <a:latin typeface="Times New Roman" pitchFamily="18" charset="0"/>
                <a:cs typeface="Times New Roman" pitchFamily="18" charset="0"/>
              </a:rPr>
              <a:t>giữa</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máu</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và</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tế</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bào</a:t>
            </a:r>
            <a:r>
              <a:rPr lang="en-US" sz="2600" dirty="0">
                <a:solidFill>
                  <a:srgbClr val="7030A0"/>
                </a:solidFill>
                <a:latin typeface="Times New Roman" pitchFamily="18" charset="0"/>
                <a:cs typeface="Times New Roman" pitchFamily="18" charset="0"/>
              </a:rPr>
              <a:t> do </a:t>
            </a:r>
            <a:r>
              <a:rPr lang="en-US" sz="2600" dirty="0" err="1">
                <a:solidFill>
                  <a:srgbClr val="7030A0"/>
                </a:solidFill>
                <a:latin typeface="Times New Roman" pitchFamily="18" charset="0"/>
                <a:cs typeface="Times New Roman" pitchFamily="18" charset="0"/>
              </a:rPr>
              <a:t>sự</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chênh</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lệch</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nồng</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độ</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của</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khí</a:t>
            </a:r>
            <a:r>
              <a:rPr lang="en-US" sz="2600" dirty="0">
                <a:solidFill>
                  <a:srgbClr val="7030A0"/>
                </a:solidFill>
                <a:latin typeface="Times New Roman" pitchFamily="18" charset="0"/>
                <a:cs typeface="Times New Roman" pitchFamily="18" charset="0"/>
              </a:rPr>
              <a:t> O</a:t>
            </a:r>
            <a:r>
              <a:rPr lang="en-US" sz="2600" baseline="-25000" dirty="0">
                <a:solidFill>
                  <a:srgbClr val="7030A0"/>
                </a:solidFill>
                <a:latin typeface="Times New Roman" pitchFamily="18" charset="0"/>
                <a:cs typeface="Times New Roman" pitchFamily="18" charset="0"/>
              </a:rPr>
              <a:t>2</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và</a:t>
            </a:r>
            <a:r>
              <a:rPr lang="en-US" sz="2600" dirty="0">
                <a:solidFill>
                  <a:srgbClr val="7030A0"/>
                </a:solidFill>
                <a:latin typeface="Times New Roman" pitchFamily="18" charset="0"/>
                <a:cs typeface="Times New Roman" pitchFamily="18" charset="0"/>
              </a:rPr>
              <a:t> CO</a:t>
            </a:r>
            <a:r>
              <a:rPr lang="en-US" sz="2600" baseline="-25000" dirty="0">
                <a:solidFill>
                  <a:srgbClr val="7030A0"/>
                </a:solidFill>
                <a:latin typeface="Times New Roman" pitchFamily="18" charset="0"/>
                <a:cs typeface="Times New Roman" pitchFamily="18" charset="0"/>
              </a:rPr>
              <a:t>2</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màng</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tế</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bào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và</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màng</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mao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mạch</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rất</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mỏng</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Khí</a:t>
            </a:r>
            <a:r>
              <a:rPr lang="en-US" sz="2600" dirty="0">
                <a:solidFill>
                  <a:srgbClr val="7030A0"/>
                </a:solidFill>
                <a:latin typeface="Times New Roman" pitchFamily="18" charset="0"/>
                <a:cs typeface="Times New Roman" pitchFamily="18" charset="0"/>
              </a:rPr>
              <a:t> O2 </a:t>
            </a:r>
            <a:r>
              <a:rPr lang="en-US" sz="2600" dirty="0" err="1">
                <a:solidFill>
                  <a:srgbClr val="7030A0"/>
                </a:solidFill>
                <a:latin typeface="Times New Roman" pitchFamily="18" charset="0"/>
                <a:cs typeface="Times New Roman" pitchFamily="18" charset="0"/>
              </a:rPr>
              <a:t>được</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khuếch</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tán</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từ</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máu</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vào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tế</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bào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khí</a:t>
            </a:r>
            <a:r>
              <a:rPr lang="en-US" sz="2600" dirty="0">
                <a:solidFill>
                  <a:srgbClr val="7030A0"/>
                </a:solidFill>
                <a:latin typeface="Times New Roman" pitchFamily="18" charset="0"/>
                <a:cs typeface="Times New Roman" pitchFamily="18" charset="0"/>
              </a:rPr>
              <a:t> CO2 </a:t>
            </a:r>
            <a:r>
              <a:rPr lang="en-US" sz="2600" dirty="0" err="1">
                <a:solidFill>
                  <a:srgbClr val="7030A0"/>
                </a:solidFill>
                <a:latin typeface="Times New Roman" pitchFamily="18" charset="0"/>
                <a:cs typeface="Times New Roman" pitchFamily="18" charset="0"/>
              </a:rPr>
              <a:t>được</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khuếch</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tán</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từ</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tế</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bào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vào</a:t>
            </a:r>
            <a:r>
              <a:rPr lang="en-US" sz="2600" dirty="0">
                <a:solidFill>
                  <a:srgbClr val="7030A0"/>
                </a:solidFill>
                <a:latin typeface="Times New Roman" pitchFamily="18" charset="0"/>
                <a:cs typeface="Times New Roman" pitchFamily="18" charset="0"/>
              </a:rPr>
              <a:t> </a:t>
            </a:r>
            <a:r>
              <a:rPr lang="en-US" sz="2600" dirty="0" err="1">
                <a:solidFill>
                  <a:srgbClr val="7030A0"/>
                </a:solidFill>
                <a:latin typeface="Times New Roman" pitchFamily="18" charset="0"/>
                <a:cs typeface="Times New Roman" pitchFamily="18" charset="0"/>
              </a:rPr>
              <a:t>máu</a:t>
            </a:r>
            <a:endParaRPr lang="en-US" sz="2600" dirty="0">
              <a:solidFill>
                <a:srgbClr val="7030A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96098D4-1D97-43E7-9562-78DCEFD51C0B}"/>
              </a:ext>
            </a:extLst>
          </p:cNvPr>
          <p:cNvPicPr>
            <a:picLocks noChangeAspect="1"/>
          </p:cNvPicPr>
          <p:nvPr/>
        </p:nvPicPr>
        <p:blipFill>
          <a:blip r:embed="rId2"/>
          <a:stretch>
            <a:fillRect/>
          </a:stretch>
        </p:blipFill>
        <p:spPr>
          <a:xfrm>
            <a:off x="4807688" y="476250"/>
            <a:ext cx="2225749" cy="2136719"/>
          </a:xfrm>
          <a:prstGeom prst="rect">
            <a:avLst/>
          </a:prstGeom>
        </p:spPr>
      </p:pic>
      <p:pic>
        <p:nvPicPr>
          <p:cNvPr id="8" name="Picture 7">
            <a:extLst>
              <a:ext uri="{FF2B5EF4-FFF2-40B4-BE49-F238E27FC236}">
                <a16:creationId xmlns:a16="http://schemas.microsoft.com/office/drawing/2014/main" id="{8A32985D-D99C-4385-AC41-4E3A3FD8F3AE}"/>
              </a:ext>
            </a:extLst>
          </p:cNvPr>
          <p:cNvPicPr>
            <a:picLocks noChangeAspect="1"/>
          </p:cNvPicPr>
          <p:nvPr/>
        </p:nvPicPr>
        <p:blipFill>
          <a:blip r:embed="rId3"/>
          <a:stretch>
            <a:fillRect/>
          </a:stretch>
        </p:blipFill>
        <p:spPr>
          <a:xfrm>
            <a:off x="6886685" y="1134747"/>
            <a:ext cx="2166938" cy="2183564"/>
          </a:xfrm>
          <a:prstGeom prst="rect">
            <a:avLst/>
          </a:prstGeom>
        </p:spPr>
      </p:pic>
    </p:spTree>
    <p:extLst>
      <p:ext uri="{BB962C8B-B14F-4D97-AF65-F5344CB8AC3E}">
        <p14:creationId xmlns:p14="http://schemas.microsoft.com/office/powerpoint/2010/main" val="38585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953000" y="971550"/>
            <a:ext cx="38862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 Trình bày sự phối hợp chức năng của mỗi cơ quan thể hiện chức năng của cả hệ hô hấp?</a:t>
            </a:r>
            <a:r>
              <a:rPr kumimoji="0" lang="vi-VN"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vi-VN" sz="28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3" name="Picture 2"/>
          <p:cNvPicPr/>
          <p:nvPr/>
        </p:nvPicPr>
        <p:blipFill>
          <a:blip r:embed="rId2"/>
          <a:srcRect/>
          <a:stretch>
            <a:fillRect/>
          </a:stretch>
        </p:blipFill>
        <p:spPr bwMode="auto">
          <a:xfrm>
            <a:off x="0" y="0"/>
            <a:ext cx="4800600" cy="5010150"/>
          </a:xfrm>
          <a:prstGeom prst="rect">
            <a:avLst/>
          </a:prstGeom>
          <a:noFill/>
          <a:ln w="9525">
            <a:noFill/>
            <a:miter lim="800000"/>
            <a:headEnd/>
            <a:tailEnd/>
          </a:ln>
        </p:spPr>
      </p:pic>
    </p:spTree>
    <p:extLst>
      <p:ext uri="{BB962C8B-B14F-4D97-AF65-F5344CB8AC3E}">
        <p14:creationId xmlns:p14="http://schemas.microsoft.com/office/powerpoint/2010/main" val="1163170829"/>
      </p:ext>
    </p:extLst>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F2825E-02AC-4A23-8B2A-E0F098AD9BC9}"/>
              </a:ext>
            </a:extLst>
          </p:cNvPr>
          <p:cNvPicPr>
            <a:picLocks noGrp="1" noChangeAspect="1"/>
          </p:cNvPicPr>
          <p:nvPr>
            <p:ph idx="1"/>
          </p:nvPr>
        </p:nvPicPr>
        <p:blipFill>
          <a:blip r:embed="rId2"/>
          <a:stretch>
            <a:fillRect/>
          </a:stretch>
        </p:blipFill>
        <p:spPr>
          <a:xfrm>
            <a:off x="831112" y="1657350"/>
            <a:ext cx="7028455" cy="3262312"/>
          </a:xfrm>
        </p:spPr>
      </p:pic>
      <p:sp>
        <p:nvSpPr>
          <p:cNvPr id="6" name="Content Placeholder 2">
            <a:extLst>
              <a:ext uri="{FF2B5EF4-FFF2-40B4-BE49-F238E27FC236}">
                <a16:creationId xmlns:a16="http://schemas.microsoft.com/office/drawing/2014/main" id="{C87E5F3B-8552-4715-8597-78DE616E74B5}"/>
              </a:ext>
            </a:extLst>
          </p:cNvPr>
          <p:cNvSpPr txBox="1">
            <a:spLocks noGrp="1"/>
          </p:cNvSpPr>
          <p:nvPr>
            <p:ph type="title"/>
          </p:nvPr>
        </p:nvSpPr>
        <p:spPr bwMode="auto">
          <a:xfrm>
            <a:off x="838200" y="361950"/>
            <a:ext cx="8077200" cy="696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2800" dirty="0">
                <a:solidFill>
                  <a:srgbClr val="7030A0"/>
                </a:solidFill>
                <a:latin typeface="Times New Roman" pitchFamily="18" charset="0"/>
                <a:cs typeface="Times New Roman" pitchFamily="18" charset="0"/>
              </a:rPr>
              <a:t>3. </a:t>
            </a:r>
            <a:r>
              <a:rPr lang="en-US" sz="2800" dirty="0" err="1">
                <a:solidFill>
                  <a:srgbClr val="7030A0"/>
                </a:solidFill>
                <a:latin typeface="Times New Roman" pitchFamily="18" charset="0"/>
                <a:cs typeface="Times New Roman" pitchFamily="18" charset="0"/>
              </a:rPr>
              <a:t>Mỗi</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cơ</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quan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trong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hệ</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hô</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hấp</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thực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hiện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một</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chức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năng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nhất</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định</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nhưng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kết</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hợp</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lại</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sẽ</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đảm</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bảo</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chức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năng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của</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hệ</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hô</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hấp</a:t>
            </a:r>
            <a:r>
              <a:rPr lang="en-US" sz="2800" dirty="0">
                <a:solidFill>
                  <a:srgbClr val="7030A0"/>
                </a:solidFill>
                <a:latin typeface="Times New Roman" pitchFamily="18" charset="0"/>
                <a:cs typeface="Times New Roman" pitchFamily="18" charset="0"/>
              </a:rPr>
              <a:t>.</a:t>
            </a:r>
          </a:p>
        </p:txBody>
      </p:sp>
      <p:pic>
        <p:nvPicPr>
          <p:cNvPr id="8" name="Picture 7">
            <a:extLst>
              <a:ext uri="{FF2B5EF4-FFF2-40B4-BE49-F238E27FC236}">
                <a16:creationId xmlns:a16="http://schemas.microsoft.com/office/drawing/2014/main" id="{D40B9278-4355-48AF-A0CF-0981C6B77CFD}"/>
              </a:ext>
            </a:extLst>
          </p:cNvPr>
          <p:cNvPicPr>
            <a:picLocks noChangeAspect="1"/>
          </p:cNvPicPr>
          <p:nvPr/>
        </p:nvPicPr>
        <p:blipFill>
          <a:blip r:embed="rId3"/>
          <a:stretch>
            <a:fillRect/>
          </a:stretch>
        </p:blipFill>
        <p:spPr>
          <a:xfrm>
            <a:off x="0" y="173338"/>
            <a:ext cx="9144000" cy="4970162"/>
          </a:xfrm>
          <a:prstGeom prst="rect">
            <a:avLst/>
          </a:prstGeom>
        </p:spPr>
      </p:pic>
      <p:pic>
        <p:nvPicPr>
          <p:cNvPr id="10" name="Picture 9">
            <a:extLst>
              <a:ext uri="{FF2B5EF4-FFF2-40B4-BE49-F238E27FC236}">
                <a16:creationId xmlns:a16="http://schemas.microsoft.com/office/drawing/2014/main" id="{C81AA059-01CD-4677-A99D-4BC4C14CFF4F}"/>
              </a:ext>
            </a:extLst>
          </p:cNvPr>
          <p:cNvPicPr>
            <a:picLocks noChangeAspect="1"/>
          </p:cNvPicPr>
          <p:nvPr/>
        </p:nvPicPr>
        <p:blipFill>
          <a:blip r:embed="rId4"/>
          <a:stretch>
            <a:fillRect/>
          </a:stretch>
        </p:blipFill>
        <p:spPr>
          <a:xfrm>
            <a:off x="5316" y="223838"/>
            <a:ext cx="9144000" cy="4919662"/>
          </a:xfrm>
          <a:prstGeom prst="rect">
            <a:avLst/>
          </a:prstGeom>
        </p:spPr>
      </p:pic>
    </p:spTree>
    <p:extLst>
      <p:ext uri="{BB962C8B-B14F-4D97-AF65-F5344CB8AC3E}">
        <p14:creationId xmlns:p14="http://schemas.microsoft.com/office/powerpoint/2010/main" val="17300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340390" y="-31898"/>
            <a:ext cx="7201624" cy="1047750"/>
            <a:chOff x="304800" y="0"/>
            <a:chExt cx="9602165" cy="1803399"/>
          </a:xfrm>
        </p:grpSpPr>
        <p:sp>
          <p:nvSpPr>
            <p:cNvPr id="17" name="Rectangle: Rounded Corners 16"/>
            <p:cNvSpPr/>
            <p:nvPr/>
          </p:nvSpPr>
          <p:spPr>
            <a:xfrm>
              <a:off x="2133600" y="279401"/>
              <a:ext cx="7773365" cy="73706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vi-VN" sz="3000" b="1" dirty="0">
                  <a:solidFill>
                    <a:srgbClr val="FFFFFF"/>
                  </a:solidFill>
                  <a:latin typeface="Arial" panose="020B0604020202020204" pitchFamily="34" charset="0"/>
                  <a:ea typeface="#9Slide03 Roboto Slab Bold" pitchFamily="2" charset="0"/>
                  <a:cs typeface="Arial" panose="020B0604020202020204" pitchFamily="34" charset="0"/>
                </a:rPr>
                <a:t> </a:t>
              </a:r>
              <a:r>
                <a:rPr lang="vi-VN" sz="2400" b="1" i="1" dirty="0">
                  <a:latin typeface="Times New Roman"/>
                  <a:ea typeface="Times New Roman"/>
                </a:rPr>
                <a:t>2. Chức năng của hệ hô hấp</a:t>
              </a:r>
              <a:endParaRPr lang="en-US" sz="2400" b="1" dirty="0">
                <a:solidFill>
                  <a:srgbClr val="FFFFFF"/>
                </a:solidFill>
                <a:latin typeface="Times New Roman" pitchFamily="18" charset="0"/>
                <a:ea typeface="#9Slide03 Roboto Slab Bold" pitchFamily="2" charset="0"/>
                <a:cs typeface="Times New Roman" pitchFamily="18" charset="0"/>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803400" cy="180339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609600" y="558652"/>
            <a:ext cx="8382000" cy="4775775"/>
          </a:xfrm>
          <a:prstGeom prst="roundRect">
            <a:avLst/>
          </a:prstGeom>
          <a:solidFill>
            <a:schemeClr val="bg1"/>
          </a:solidFill>
          <a:ln w="28575">
            <a:solidFill>
              <a:srgbClr val="C00000"/>
            </a:solidFill>
            <a:prstDash val="sysDash"/>
          </a:ln>
        </p:spPr>
        <p:txBody>
          <a:bodyPr wrap="square" lIns="68580" tIns="34290" rIns="68580" bIns="34290" rtlCol="0">
            <a:spAutoFit/>
          </a:bodyPr>
          <a:lstStyle/>
          <a:p>
            <a:pPr>
              <a:spcBef>
                <a:spcPts val="0"/>
              </a:spcBef>
              <a:spcAft>
                <a:spcPts val="0"/>
              </a:spcAft>
            </a:pPr>
            <a:r>
              <a:rPr lang="vi-VN" sz="2300" b="1" i="1" dirty="0">
                <a:latin typeface="+mj-lt"/>
                <a:ea typeface="Times New Roman"/>
              </a:rPr>
              <a:t>a</a:t>
            </a:r>
            <a:r>
              <a:rPr lang="en-US" sz="2300" b="1" i="1" dirty="0">
                <a:latin typeface="+mj-lt"/>
                <a:ea typeface="Times New Roman"/>
              </a:rPr>
              <a:t>.</a:t>
            </a:r>
            <a:r>
              <a:rPr lang="vi-VN" sz="2300" b="1" i="1" dirty="0">
                <a:latin typeface="+mj-lt"/>
                <a:ea typeface="Times New Roman"/>
              </a:rPr>
              <a:t> Thông khí ở phổi:</a:t>
            </a:r>
            <a:endParaRPr lang="en-US" sz="2300" b="1" dirty="0">
              <a:latin typeface="+mj-lt"/>
              <a:ea typeface="Times New Roman"/>
            </a:endParaRPr>
          </a:p>
          <a:p>
            <a:pPr>
              <a:spcBef>
                <a:spcPts val="0"/>
              </a:spcBef>
              <a:spcAft>
                <a:spcPts val="0"/>
              </a:spcAft>
            </a:pPr>
            <a:r>
              <a:rPr lang="en-US" sz="2300" dirty="0">
                <a:latin typeface="+mj-lt"/>
                <a:ea typeface="Times New Roman"/>
              </a:rPr>
              <a:t>- </a:t>
            </a:r>
            <a:r>
              <a:rPr lang="vi-VN" sz="2300" dirty="0">
                <a:latin typeface="+mj-lt"/>
                <a:ea typeface="Times New Roman"/>
              </a:rPr>
              <a:t>Hít vào và thở ra giúp cho phổi được thông khí.</a:t>
            </a:r>
            <a:endParaRPr lang="en-US" sz="2300" dirty="0">
              <a:latin typeface="+mj-lt"/>
              <a:ea typeface="Times New Roman"/>
            </a:endParaRPr>
          </a:p>
          <a:p>
            <a:pPr algn="just">
              <a:spcBef>
                <a:spcPts val="0"/>
              </a:spcBef>
              <a:spcAft>
                <a:spcPts val="0"/>
              </a:spcAft>
            </a:pPr>
            <a:r>
              <a:rPr lang="fr-FR" sz="2300" dirty="0">
                <a:latin typeface="+mj-lt"/>
                <a:ea typeface="Calibri"/>
                <a:cs typeface="Times New Roman"/>
              </a:rPr>
              <a:t>- </a:t>
            </a:r>
            <a:r>
              <a:rPr lang="fr-FR" sz="2300" dirty="0">
                <a:latin typeface="Times New Roman" pitchFamily="18" charset="0"/>
                <a:ea typeface="Calibri"/>
                <a:cs typeface="Times New Roman" pitchFamily="18" charset="0"/>
              </a:rPr>
              <a:t>Các cơ xương ở lồng ngực đã phối hợp hoạt động với nhau để tăng thể tích lồng ngực khi hít vào và giảm thể tích lồng ngực khi thở ra.</a:t>
            </a:r>
            <a:endParaRPr lang="en-US" sz="2300" dirty="0">
              <a:latin typeface="Times New Roman" pitchFamily="18" charset="0"/>
              <a:ea typeface="Calibri"/>
              <a:cs typeface="Times New Roman" pitchFamily="18" charset="0"/>
            </a:endParaRPr>
          </a:p>
          <a:p>
            <a:pPr algn="just">
              <a:spcBef>
                <a:spcPts val="0"/>
              </a:spcBef>
              <a:spcAft>
                <a:spcPts val="0"/>
              </a:spcAft>
            </a:pPr>
            <a:r>
              <a:rPr lang="fr-FR" sz="2300" b="1" i="1" dirty="0">
                <a:latin typeface="Times New Roman" pitchFamily="18" charset="0"/>
                <a:ea typeface="Calibri"/>
                <a:cs typeface="Times New Roman" pitchFamily="18" charset="0"/>
              </a:rPr>
              <a:t>b. Trao đổi khí ở phổi và tế bào</a:t>
            </a:r>
            <a:endParaRPr lang="en-US" sz="2300" b="1" dirty="0">
              <a:latin typeface="Times New Roman" pitchFamily="18" charset="0"/>
              <a:ea typeface="Calibri"/>
              <a:cs typeface="Times New Roman" pitchFamily="18" charset="0"/>
            </a:endParaRPr>
          </a:p>
          <a:p>
            <a:pPr algn="just">
              <a:spcBef>
                <a:spcPts val="0"/>
              </a:spcBef>
              <a:spcAft>
                <a:spcPts val="0"/>
              </a:spcAft>
            </a:pPr>
            <a:r>
              <a:rPr lang="fr-FR" sz="2300" dirty="0">
                <a:latin typeface="Times New Roman" pitchFamily="18" charset="0"/>
                <a:ea typeface="Calibri"/>
                <a:cs typeface="Times New Roman" pitchFamily="18" charset="0"/>
              </a:rPr>
              <a:t>- Sự trao đổi khí ở phổi và tế bào đều theo cơ chế khuếch tán từ nơi có nồng độ cao tới nơi có nồng độ thấp.</a:t>
            </a:r>
            <a:endParaRPr lang="en-US" sz="2300" dirty="0">
              <a:latin typeface="Times New Roman" pitchFamily="18" charset="0"/>
              <a:ea typeface="Calibri"/>
              <a:cs typeface="Times New Roman" pitchFamily="18" charset="0"/>
            </a:endParaRPr>
          </a:p>
          <a:p>
            <a:pPr lvl="0" algn="just" defTabSz="685800" eaLnBrk="1" fontAlgn="auto" hangingPunct="1">
              <a:spcBef>
                <a:spcPts val="0"/>
              </a:spcBef>
              <a:spcAft>
                <a:spcPts val="0"/>
              </a:spcAft>
              <a:defRPr/>
            </a:pPr>
            <a:r>
              <a:rPr lang="fr-FR" sz="2300" dirty="0">
                <a:latin typeface="Times New Roman" pitchFamily="18" charset="0"/>
                <a:ea typeface="Calibri"/>
                <a:cs typeface="Times New Roman" pitchFamily="18" charset="0"/>
              </a:rPr>
              <a:t>+ Trao đổi khí ở phổi: O</a:t>
            </a:r>
            <a:r>
              <a:rPr lang="fr-FR" sz="2300" baseline="-25000" dirty="0">
                <a:latin typeface="Times New Roman" pitchFamily="18" charset="0"/>
                <a:ea typeface="Calibri"/>
                <a:cs typeface="Times New Roman" pitchFamily="18" charset="0"/>
              </a:rPr>
              <a:t>2</a:t>
            </a:r>
            <a:r>
              <a:rPr lang="fr-FR" sz="2300" dirty="0">
                <a:latin typeface="Times New Roman" pitchFamily="18" charset="0"/>
                <a:ea typeface="Calibri"/>
                <a:cs typeface="Times New Roman" pitchFamily="18" charset="0"/>
              </a:rPr>
              <a:t> từ phế nang khuếch tán vào mao mạch máu, CO</a:t>
            </a:r>
            <a:r>
              <a:rPr lang="fr-FR" sz="2300" baseline="-25000" dirty="0">
                <a:latin typeface="Times New Roman" pitchFamily="18" charset="0"/>
                <a:ea typeface="Calibri"/>
                <a:cs typeface="Times New Roman" pitchFamily="18" charset="0"/>
              </a:rPr>
              <a:t>2</a:t>
            </a:r>
            <a:r>
              <a:rPr lang="fr-FR" sz="2300" dirty="0">
                <a:latin typeface="Times New Roman" pitchFamily="18" charset="0"/>
                <a:ea typeface="Calibri"/>
                <a:cs typeface="Times New Roman" pitchFamily="18" charset="0"/>
              </a:rPr>
              <a:t> từ mao mạch máu khuếch tán vào phế nang.</a:t>
            </a:r>
            <a:r>
              <a:rPr lang="fr-FR" sz="2300" dirty="0">
                <a:latin typeface="Times New Roman" pitchFamily="18" charset="0"/>
                <a:ea typeface="Calibri" pitchFamily="34" charset="0"/>
                <a:cs typeface="Times New Roman" pitchFamily="18" charset="0"/>
              </a:rPr>
              <a:t> </a:t>
            </a:r>
          </a:p>
          <a:p>
            <a:pPr lvl="0" algn="just" defTabSz="685800" eaLnBrk="1" fontAlgn="auto" hangingPunct="1">
              <a:spcBef>
                <a:spcPts val="0"/>
              </a:spcBef>
              <a:spcAft>
                <a:spcPts val="0"/>
              </a:spcAft>
              <a:defRPr/>
            </a:pPr>
            <a:r>
              <a:rPr lang="fr-FR" sz="2300" dirty="0">
                <a:latin typeface="Times New Roman" pitchFamily="18" charset="0"/>
                <a:ea typeface="Calibri" pitchFamily="34" charset="0"/>
                <a:cs typeface="Times New Roman" pitchFamily="18" charset="0"/>
              </a:rPr>
              <a:t>+ Trao đổi khí ở tế bào: O</a:t>
            </a:r>
            <a:r>
              <a:rPr lang="fr-FR" sz="2300" baseline="-30000" dirty="0">
                <a:latin typeface="Times New Roman" pitchFamily="18" charset="0"/>
                <a:ea typeface="Calibri" pitchFamily="34" charset="0"/>
                <a:cs typeface="Times New Roman" pitchFamily="18" charset="0"/>
              </a:rPr>
              <a:t>2</a:t>
            </a:r>
            <a:r>
              <a:rPr lang="fr-FR" sz="2300" dirty="0">
                <a:latin typeface="Times New Roman" pitchFamily="18" charset="0"/>
                <a:ea typeface="Calibri" pitchFamily="34" charset="0"/>
                <a:cs typeface="Times New Roman" pitchFamily="18" charset="0"/>
              </a:rPr>
              <a:t> từ máu khuếch tán vào tế bào, CO</a:t>
            </a:r>
            <a:r>
              <a:rPr lang="fr-FR" sz="2300" baseline="-30000" dirty="0">
                <a:latin typeface="Times New Roman" pitchFamily="18" charset="0"/>
                <a:ea typeface="Calibri" pitchFamily="34" charset="0"/>
                <a:cs typeface="Times New Roman" pitchFamily="18" charset="0"/>
              </a:rPr>
              <a:t>2</a:t>
            </a:r>
            <a:r>
              <a:rPr lang="fr-FR" sz="2300" dirty="0">
                <a:latin typeface="Times New Roman" pitchFamily="18" charset="0"/>
                <a:ea typeface="Calibri" pitchFamily="34" charset="0"/>
                <a:cs typeface="Times New Roman" pitchFamily="18" charset="0"/>
              </a:rPr>
              <a:t> từ tế bào  khuếch tán vào máu.</a:t>
            </a:r>
            <a:r>
              <a:rPr lang="en-US" sz="2300" dirty="0">
                <a:latin typeface="Times New Roman" pitchFamily="18" charset="0"/>
                <a:cs typeface="Times New Roman" pitchFamily="18" charset="0"/>
              </a:rPr>
              <a:t> </a:t>
            </a:r>
          </a:p>
        </p:txBody>
      </p:sp>
      <p:pic>
        <p:nvPicPr>
          <p:cNvPr id="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1224" y="130430"/>
            <a:ext cx="1137980" cy="11379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a:solidFill>
                <a:prstClr val="white"/>
              </a:solidFill>
              <a:latin typeface="Calibri" panose="020F0502020204030204"/>
              <a:ea typeface="宋体" panose="02010600030101010101" pitchFamily="2" charset="-122"/>
            </a:endParaRPr>
          </a:p>
        </p:txBody>
      </p:sp>
      <p:sp>
        <p:nvSpPr>
          <p:cNvPr id="34" name="矩形 33"/>
          <p:cNvSpPr/>
          <p:nvPr/>
        </p:nvSpPr>
        <p:spPr>
          <a:xfrm>
            <a:off x="-615204" y="1686534"/>
            <a:ext cx="494180" cy="774279"/>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426" y="2773877"/>
            <a:ext cx="3451143" cy="1286603"/>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276" y="1495624"/>
            <a:ext cx="6318724" cy="1747999"/>
          </a:xfrm>
          <a:prstGeom prst="rect">
            <a:avLst/>
          </a:prstGeom>
        </p:spPr>
      </p:pic>
      <p:sp>
        <p:nvSpPr>
          <p:cNvPr id="32" name="文本框 31"/>
          <p:cNvSpPr txBox="1"/>
          <p:nvPr/>
        </p:nvSpPr>
        <p:spPr>
          <a:xfrm>
            <a:off x="1778232" y="1682897"/>
            <a:ext cx="1107996" cy="1419619"/>
          </a:xfrm>
          <a:prstGeom prst="rect">
            <a:avLst/>
          </a:prstGeom>
          <a:noFill/>
        </p:spPr>
        <p:txBody>
          <a:bodyPr wrap="none" rtlCol="0">
            <a:spAutoFit/>
          </a:bodyPr>
          <a:lstStyle/>
          <a:p>
            <a:pPr defTabSz="685800" eaLnBrk="1" fontAlgn="auto" hangingPunct="1">
              <a:spcBef>
                <a:spcPts val="0"/>
              </a:spcBef>
              <a:spcAft>
                <a:spcPts val="0"/>
              </a:spcAft>
              <a:defRPr/>
            </a:pPr>
            <a:r>
              <a:rPr lang="en-US" altLang="zh-CN" sz="8625" b="1" dirty="0">
                <a:solidFill>
                  <a:prstClr val="black"/>
                </a:solidFill>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lang="zh-CN" altLang="en-US" sz="8625" b="1" dirty="0">
              <a:solidFill>
                <a:prstClr val="black"/>
              </a:solidFill>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3390900" y="1686534"/>
            <a:ext cx="5372100" cy="1323439"/>
          </a:xfrm>
          <a:prstGeom prst="rect">
            <a:avLst/>
          </a:prstGeom>
          <a:noFill/>
        </p:spPr>
        <p:txBody>
          <a:bodyPr wrap="square" rtlCol="0">
            <a:spAutoFit/>
          </a:bodyPr>
          <a:lstStyle/>
          <a:p>
            <a:pPr algn="just" defTabSz="685800"/>
            <a:r>
              <a:rPr lang="en-US" altLang="zh-CN" sz="4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4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4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4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4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4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a:p>
            <a:pPr algn="just" defTabSz="685800"/>
            <a:r>
              <a:rPr lang="en-US" altLang="zh-CN" sz="4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4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152400" y="215592"/>
            <a:ext cx="9144000" cy="1236195"/>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Giáo dục lồng ghép phòng, chống tác gại của thuốc lá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trong chương trình KHTN</a:t>
            </a:r>
            <a:endParaRPr kumimoji="0" lang="vi-VN" sz="2400" b="1" i="1" u="none" strike="noStrike" cap="none" normalizeH="0" baseline="0" dirty="0">
              <a:ln>
                <a:noFill/>
              </a:ln>
              <a:solidFill>
                <a:srgbClr val="4472C4"/>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Chủ đề: Thuốc lá với sức khỏe hệ hô hấp</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4274" name="Rectangle 2"/>
          <p:cNvSpPr>
            <a:spLocks noChangeArrowheads="1"/>
          </p:cNvSpPr>
          <p:nvPr/>
        </p:nvSpPr>
        <p:spPr bwMode="auto">
          <a:xfrm>
            <a:off x="304800" y="1504950"/>
            <a:ext cx="838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0" i="0" u="none" strike="noStrike" cap="none" normalizeH="0" baseline="0" dirty="0">
                <a:ln>
                  <a:noFill/>
                </a:ln>
                <a:solidFill>
                  <a:schemeClr val="tx1"/>
                </a:solidFill>
                <a:effectLst/>
                <a:latin typeface="+mj-lt"/>
                <a:ea typeface="Calibri" pitchFamily="34" charset="0"/>
                <a:cs typeface="Arial" pitchFamily="34" charset="0"/>
              </a:rPr>
              <a:t>Học sinh làm việc nhóm </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đ</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ọc thông tin kết hợp thảo luận nhóm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và hoàn thành phiếu học tập số 3.</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685800" y="2571750"/>
          <a:ext cx="8077200" cy="1397700"/>
        </p:xfrm>
        <a:graphic>
          <a:graphicData uri="http://schemas.openxmlformats.org/drawingml/2006/table">
            <a:tbl>
              <a:tblPr/>
              <a:tblGrid>
                <a:gridCol w="495118">
                  <a:extLst>
                    <a:ext uri="{9D8B030D-6E8A-4147-A177-3AD203B41FA5}">
                      <a16:colId xmlns:a16="http://schemas.microsoft.com/office/drawing/2014/main" val="20000"/>
                    </a:ext>
                  </a:extLst>
                </a:gridCol>
                <a:gridCol w="2538539">
                  <a:extLst>
                    <a:ext uri="{9D8B030D-6E8A-4147-A177-3AD203B41FA5}">
                      <a16:colId xmlns:a16="http://schemas.microsoft.com/office/drawing/2014/main" val="20001"/>
                    </a:ext>
                  </a:extLst>
                </a:gridCol>
                <a:gridCol w="2106706">
                  <a:extLst>
                    <a:ext uri="{9D8B030D-6E8A-4147-A177-3AD203B41FA5}">
                      <a16:colId xmlns:a16="http://schemas.microsoft.com/office/drawing/2014/main" val="20002"/>
                    </a:ext>
                  </a:extLst>
                </a:gridCol>
                <a:gridCol w="2936837">
                  <a:extLst>
                    <a:ext uri="{9D8B030D-6E8A-4147-A177-3AD203B41FA5}">
                      <a16:colId xmlns:a16="http://schemas.microsoft.com/office/drawing/2014/main" val="20003"/>
                    </a:ext>
                  </a:extLst>
                </a:gridCol>
              </a:tblGrid>
              <a:tr h="293116">
                <a:tc>
                  <a:txBody>
                    <a:bodyPr/>
                    <a:lstStyle/>
                    <a:p>
                      <a:pPr algn="ctr">
                        <a:lnSpc>
                          <a:spcPct val="120000"/>
                        </a:lnSpc>
                        <a:spcAft>
                          <a:spcPts val="0"/>
                        </a:spcAft>
                      </a:pPr>
                      <a:r>
                        <a:rPr lang="fr-FR" sz="2000" b="1" dirty="0">
                          <a:latin typeface="Times New Roman"/>
                          <a:ea typeface="Times New Roman"/>
                          <a:cs typeface="Times New Roman"/>
                        </a:rPr>
                        <a:t>TT</a:t>
                      </a:r>
                      <a:endParaRPr lang="en-US" sz="2000" dirty="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fr-FR" sz="2000" b="1" dirty="0">
                          <a:latin typeface="Times New Roman"/>
                          <a:ea typeface="Times New Roman"/>
                          <a:cs typeface="Times New Roman"/>
                        </a:rPr>
                        <a:t>Tên bệnh</a:t>
                      </a:r>
                      <a:endParaRPr lang="en-US" sz="2000" dirty="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fr-FR" sz="2000" b="1" dirty="0">
                          <a:latin typeface="Times New Roman"/>
                          <a:ea typeface="Times New Roman"/>
                          <a:cs typeface="Times New Roman"/>
                        </a:rPr>
                        <a:t>Nguyên nhân</a:t>
                      </a:r>
                      <a:endParaRPr lang="en-US" sz="2000" dirty="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fr-FR" sz="2000" b="1">
                          <a:latin typeface="Times New Roman"/>
                          <a:ea typeface="Times New Roman"/>
                          <a:cs typeface="Times New Roman"/>
                        </a:rPr>
                        <a:t>Biện pháp phòng chống</a:t>
                      </a:r>
                      <a:endParaRPr lang="en-US" sz="200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6240">
                <a:tc>
                  <a:txBody>
                    <a:bodyPr/>
                    <a:lstStyle/>
                    <a:p>
                      <a:pPr algn="just">
                        <a:lnSpc>
                          <a:spcPct val="120000"/>
                        </a:lnSpc>
                        <a:spcAft>
                          <a:spcPts val="0"/>
                        </a:spcAft>
                      </a:pPr>
                      <a:r>
                        <a:rPr lang="fr-FR" sz="2000">
                          <a:latin typeface="Times New Roman"/>
                          <a:ea typeface="Times New Roman"/>
                          <a:cs typeface="Times New Roman"/>
                        </a:rPr>
                        <a:t>1</a:t>
                      </a:r>
                      <a:endParaRPr lang="en-US" sz="200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fr-FR" sz="2000" dirty="0">
                          <a:latin typeface="Times New Roman"/>
                          <a:ea typeface="Times New Roman"/>
                          <a:cs typeface="Times New Roman"/>
                        </a:rPr>
                        <a:t>Viêm đường hô hấp</a:t>
                      </a:r>
                      <a:endParaRPr lang="en-US" sz="2000" dirty="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endParaRPr lang="en-US" sz="2000" dirty="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endParaRPr lang="en-US" sz="2000" dirty="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3116">
                <a:tc>
                  <a:txBody>
                    <a:bodyPr/>
                    <a:lstStyle/>
                    <a:p>
                      <a:pPr algn="just">
                        <a:lnSpc>
                          <a:spcPct val="120000"/>
                        </a:lnSpc>
                        <a:spcAft>
                          <a:spcPts val="0"/>
                        </a:spcAft>
                      </a:pPr>
                      <a:r>
                        <a:rPr lang="fr-FR" sz="2000">
                          <a:latin typeface="Times New Roman"/>
                          <a:ea typeface="Times New Roman"/>
                          <a:cs typeface="Times New Roman"/>
                        </a:rPr>
                        <a:t>2</a:t>
                      </a:r>
                      <a:endParaRPr lang="en-US" sz="200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fr-FR" sz="2000">
                          <a:latin typeface="Times New Roman"/>
                          <a:ea typeface="Times New Roman"/>
                          <a:cs typeface="Times New Roman"/>
                        </a:rPr>
                        <a:t>Viêm phổi</a:t>
                      </a:r>
                      <a:endParaRPr lang="en-US" sz="200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endParaRPr lang="en-US" sz="200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endParaRPr lang="en-US" sz="2000" dirty="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3116">
                <a:tc>
                  <a:txBody>
                    <a:bodyPr/>
                    <a:lstStyle/>
                    <a:p>
                      <a:pPr algn="just">
                        <a:lnSpc>
                          <a:spcPct val="120000"/>
                        </a:lnSpc>
                        <a:spcAft>
                          <a:spcPts val="0"/>
                        </a:spcAft>
                      </a:pPr>
                      <a:r>
                        <a:rPr lang="fr-FR" sz="2000">
                          <a:latin typeface="Times New Roman"/>
                          <a:ea typeface="Times New Roman"/>
                          <a:cs typeface="Times New Roman"/>
                        </a:rPr>
                        <a:t>3</a:t>
                      </a:r>
                      <a:endParaRPr lang="en-US" sz="200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fr-FR" sz="2000">
                          <a:latin typeface="Times New Roman"/>
                          <a:ea typeface="Times New Roman"/>
                          <a:cs typeface="Times New Roman"/>
                        </a:rPr>
                        <a:t>Lao phổi</a:t>
                      </a:r>
                      <a:endParaRPr lang="en-US" sz="200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endParaRPr lang="en-US" sz="200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endParaRPr lang="en-US" sz="2000" dirty="0">
                        <a:latin typeface="Times New Roman"/>
                        <a:ea typeface="Calibri"/>
                        <a:cs typeface="Times New Roman"/>
                      </a:endParaRPr>
                    </a:p>
                  </a:txBody>
                  <a:tcPr marL="68537" marR="68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Flowchart: Delay 4"/>
          <p:cNvSpPr/>
          <p:nvPr/>
        </p:nvSpPr>
        <p:spPr>
          <a:xfrm>
            <a:off x="0" y="0"/>
            <a:ext cx="1066800" cy="838200"/>
          </a:xfrm>
          <a:prstGeom prst="flowChartDelay">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ea typeface="Calibri" pitchFamily="34" charset="0"/>
                <a:cs typeface="Times New Roman" pitchFamily="18" charset="0"/>
              </a:rPr>
              <a:t>Tiết 2:</a:t>
            </a:r>
            <a:endParaRPr lang="en-US" dirty="0">
              <a:solidFill>
                <a:schemeClr val="tx1"/>
              </a:solidFill>
            </a:endParaRPr>
          </a:p>
        </p:txBody>
      </p:sp>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69876-D1E6-4AAE-8657-0232C0FA8E69}"/>
              </a:ext>
            </a:extLst>
          </p:cNvPr>
          <p:cNvPicPr>
            <a:picLocks noChangeAspect="1"/>
          </p:cNvPicPr>
          <p:nvPr/>
        </p:nvPicPr>
        <p:blipFill>
          <a:blip r:embed="rId2"/>
          <a:stretch>
            <a:fillRect/>
          </a:stretch>
        </p:blipFill>
        <p:spPr>
          <a:xfrm>
            <a:off x="0" y="309098"/>
            <a:ext cx="9144000" cy="4525304"/>
          </a:xfrm>
          <a:prstGeom prst="rect">
            <a:avLst/>
          </a:prstGeom>
        </p:spPr>
      </p:pic>
    </p:spTree>
    <p:extLst>
      <p:ext uri="{BB962C8B-B14F-4D97-AF65-F5344CB8AC3E}">
        <p14:creationId xmlns:p14="http://schemas.microsoft.com/office/powerpoint/2010/main" val="3751746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FEE99-D557-4857-964E-C67FD0F910F8}"/>
              </a:ext>
            </a:extLst>
          </p:cNvPr>
          <p:cNvSpPr/>
          <p:nvPr/>
        </p:nvSpPr>
        <p:spPr>
          <a:xfrm>
            <a:off x="1143000" y="209550"/>
            <a:ext cx="7696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D67DB79-99BD-4D3C-A6BE-5E9A3299A9CB}"/>
              </a:ext>
            </a:extLst>
          </p:cNvPr>
          <p:cNvPicPr>
            <a:picLocks noChangeAspect="1"/>
          </p:cNvPicPr>
          <p:nvPr/>
        </p:nvPicPr>
        <p:blipFill>
          <a:blip r:embed="rId2"/>
          <a:stretch>
            <a:fillRect/>
          </a:stretch>
        </p:blipFill>
        <p:spPr>
          <a:xfrm>
            <a:off x="2133600" y="1003891"/>
            <a:ext cx="4391025" cy="4105275"/>
          </a:xfrm>
          <a:prstGeom prst="rect">
            <a:avLst/>
          </a:prstGeom>
        </p:spPr>
      </p:pic>
    </p:spTree>
    <p:extLst>
      <p:ext uri="{BB962C8B-B14F-4D97-AF65-F5344CB8AC3E}">
        <p14:creationId xmlns:p14="http://schemas.microsoft.com/office/powerpoint/2010/main" val="3763154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91768"/>
            <a:ext cx="7924800" cy="707886"/>
          </a:xfrm>
          <a:prstGeom prst="rect">
            <a:avLst/>
          </a:prstGeom>
          <a:noFill/>
        </p:spPr>
        <p:txBody>
          <a:bodyPr wrap="square" rtlCol="0">
            <a:spAutoFit/>
          </a:bodyPr>
          <a:lstStyle/>
          <a:p>
            <a:r>
              <a:rPr lang="en-US" sz="2000" dirty="0" err="1">
                <a:solidFill>
                  <a:srgbClr val="7030A0"/>
                </a:solidFill>
                <a:latin typeface="Times New Roman" pitchFamily="18" charset="0"/>
                <a:cs typeface="Times New Roman" pitchFamily="18" charset="0"/>
              </a:rPr>
              <a:t>Cơ</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quan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thực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hiện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việc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trao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đổi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khí</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giữa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cơ</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thể</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môi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trường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ngoài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được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gọi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gì</a:t>
            </a:r>
            <a:r>
              <a:rPr lang="en-US" sz="2000" dirty="0">
                <a:solidFill>
                  <a:srgbClr val="7030A0"/>
                </a:solidFill>
                <a:latin typeface="Times New Roman" pitchFamily="18" charset="0"/>
                <a:cs typeface="Times New Roman" pitchFamily="18" charset="0"/>
              </a:rPr>
              <a:t>?</a:t>
            </a:r>
          </a:p>
        </p:txBody>
      </p:sp>
      <p:sp>
        <p:nvSpPr>
          <p:cNvPr id="5" name="TextBox 4"/>
          <p:cNvSpPr txBox="1"/>
          <p:nvPr/>
        </p:nvSpPr>
        <p:spPr>
          <a:xfrm>
            <a:off x="487680" y="3918779"/>
            <a:ext cx="6362700" cy="400110"/>
          </a:xfrm>
          <a:prstGeom prst="rect">
            <a:avLst/>
          </a:prstGeom>
          <a:noFill/>
        </p:spPr>
        <p:txBody>
          <a:bodyPr wrap="square" rtlCol="0">
            <a:spAutoFit/>
          </a:bodyPr>
          <a:lstStyle/>
          <a:p>
            <a:r>
              <a:rPr lang="en-US" sz="2000" dirty="0" err="1">
                <a:solidFill>
                  <a:srgbClr val="C00000"/>
                </a:solidFill>
                <a:latin typeface="Times New Roman" pitchFamily="18" charset="0"/>
                <a:cs typeface="Times New Roman" pitchFamily="18" charset="0"/>
              </a:rPr>
              <a:t>Đáp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quan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hô</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hấp</a:t>
            </a:r>
            <a:r>
              <a:rPr lang="en-US" sz="2000" dirty="0">
                <a:solidFill>
                  <a:srgbClr val="C00000"/>
                </a:solidFill>
                <a:latin typeface="Times New Roman" pitchFamily="18" charset="0"/>
                <a:cs typeface="Times New Roman" pitchFamily="18" charset="0"/>
              </a:rPr>
              <a: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33767"/>
            <a:ext cx="417576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9717767"/>
              </p:ext>
            </p:extLst>
          </p:nvPr>
        </p:nvGraphicFramePr>
        <p:xfrm>
          <a:off x="190500" y="514350"/>
          <a:ext cx="8763000" cy="3929126"/>
        </p:xfrm>
        <a:graphic>
          <a:graphicData uri="http://schemas.openxmlformats.org/drawingml/2006/table">
            <a:tbl>
              <a:tblPr firstRow="1" firstCol="1" bandRow="1">
                <a:tableStyleId>{5C22544A-7EE6-4342-B048-85BDC9FD1C3A}</a:tableStyleId>
              </a:tblPr>
              <a:tblGrid>
                <a:gridCol w="1447800">
                  <a:extLst>
                    <a:ext uri="{9D8B030D-6E8A-4147-A177-3AD203B41FA5}">
                      <a16:colId xmlns:a16="http://schemas.microsoft.com/office/drawing/2014/main" val="20000"/>
                    </a:ext>
                  </a:extLst>
                </a:gridCol>
                <a:gridCol w="3684814">
                  <a:extLst>
                    <a:ext uri="{9D8B030D-6E8A-4147-A177-3AD203B41FA5}">
                      <a16:colId xmlns:a16="http://schemas.microsoft.com/office/drawing/2014/main" val="20001"/>
                    </a:ext>
                  </a:extLst>
                </a:gridCol>
                <a:gridCol w="3630386">
                  <a:extLst>
                    <a:ext uri="{9D8B030D-6E8A-4147-A177-3AD203B41FA5}">
                      <a16:colId xmlns:a16="http://schemas.microsoft.com/office/drawing/2014/main" val="20002"/>
                    </a:ext>
                  </a:extLst>
                </a:gridCol>
              </a:tblGrid>
              <a:tr h="872271">
                <a:tc>
                  <a:txBody>
                    <a:bodyPr/>
                    <a:lstStyle/>
                    <a:p>
                      <a:pPr marL="0" marR="0" algn="ctr">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Tên</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bệnh</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6">
                        <a:lumMod val="40000"/>
                        <a:lumOff val="60000"/>
                      </a:schemeClr>
                    </a:solidFill>
                  </a:tcPr>
                </a:tc>
                <a:tc>
                  <a:txBody>
                    <a:bodyPr/>
                    <a:lstStyle/>
                    <a:p>
                      <a:pPr marL="0" marR="0" algn="ctr">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Nguyên</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nhân</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6">
                        <a:lumMod val="40000"/>
                        <a:lumOff val="60000"/>
                      </a:schemeClr>
                    </a:solidFill>
                  </a:tcPr>
                </a:tc>
                <a:tc>
                  <a:txBody>
                    <a:bodyPr/>
                    <a:lstStyle/>
                    <a:p>
                      <a:pPr marL="0" marR="0" algn="ctr">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Giải</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pháp</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6">
                        <a:lumMod val="40000"/>
                        <a:lumOff val="60000"/>
                      </a:schemeClr>
                    </a:solidFill>
                  </a:tcPr>
                </a:tc>
                <a:extLst>
                  <a:ext uri="{0D108BD9-81ED-4DB2-BD59-A6C34878D82A}">
                    <a16:rowId xmlns:a16="http://schemas.microsoft.com/office/drawing/2014/main" val="10000"/>
                  </a:ext>
                </a:extLst>
              </a:tr>
              <a:tr h="2549836">
                <a:tc>
                  <a:txBody>
                    <a:bodyPr/>
                    <a:lstStyle/>
                    <a:p>
                      <a:pPr marL="0" marR="0" algn="just">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Viêm</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đường</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hô</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hấp</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6">
                        <a:lumMod val="40000"/>
                        <a:lumOff val="60000"/>
                      </a:schemeClr>
                    </a:solidFill>
                  </a:tcPr>
                </a:tc>
                <a:tc>
                  <a:txBody>
                    <a:bodyPr/>
                    <a:lstStyle/>
                    <a:p>
                      <a:pPr marL="0" marR="0" algn="just">
                        <a:lnSpc>
                          <a:spcPct val="100000"/>
                        </a:lnSpc>
                        <a:spcBef>
                          <a:spcPts val="0"/>
                        </a:spcBef>
                        <a:spcAft>
                          <a:spcPts val="0"/>
                        </a:spcAft>
                      </a:pP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Tiếp</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xúc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với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không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khí</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bị</a:t>
                      </a:r>
                      <a:r>
                        <a:rPr lang="en-US" sz="2800" dirty="0">
                          <a:effectLst/>
                          <a:latin typeface="Times New Roman" pitchFamily="18" charset="0"/>
                          <a:cs typeface="Times New Roman" pitchFamily="18" charset="0"/>
                        </a:rPr>
                        <a:t> ô </a:t>
                      </a:r>
                      <a:r>
                        <a:rPr lang="en-US" sz="2800" dirty="0" err="1">
                          <a:effectLst/>
                          <a:latin typeface="Times New Roman" pitchFamily="18" charset="0"/>
                          <a:cs typeface="Times New Roman" pitchFamily="18" charset="0"/>
                        </a:rPr>
                        <a:t>nhiễm</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chứa</a:t>
                      </a:r>
                      <a:r>
                        <a:rPr lang="en-US" sz="2800" dirty="0">
                          <a:effectLst/>
                          <a:latin typeface="Times New Roman" pitchFamily="18" charset="0"/>
                          <a:cs typeface="Times New Roman" pitchFamily="18" charset="0"/>
                        </a:rPr>
                        <a:t> vi </a:t>
                      </a:r>
                      <a:r>
                        <a:rPr lang="en-US" sz="2800" dirty="0" err="1">
                          <a:effectLst/>
                          <a:latin typeface="Times New Roman" pitchFamily="18" charset="0"/>
                          <a:cs typeface="Times New Roman" pitchFamily="18" charset="0"/>
                        </a:rPr>
                        <a:t>sinh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vật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hoặc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các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chất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có</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hại</a:t>
                      </a:r>
                      <a:endParaRPr lang="en-US" sz="2800" dirty="0">
                        <a:effectLst/>
                        <a:latin typeface="Times New Roman" pitchFamily="18" charset="0"/>
                        <a:cs typeface="Times New Roman" pitchFamily="18" charset="0"/>
                      </a:endParaRPr>
                    </a:p>
                    <a:p>
                      <a:pPr marL="0" marR="0" algn="just">
                        <a:lnSpc>
                          <a:spcPct val="100000"/>
                        </a:lnSpc>
                        <a:spcBef>
                          <a:spcPts val="0"/>
                        </a:spcBef>
                        <a:spcAft>
                          <a:spcPts val="0"/>
                        </a:spcAft>
                      </a:pPr>
                      <a:r>
                        <a:rPr lang="en-US" sz="2800" dirty="0">
                          <a:solidFill>
                            <a:srgbClr val="000000"/>
                          </a:solidFill>
                          <a:effectLst/>
                          <a:latin typeface="Times New Roman" pitchFamily="18" charset="0"/>
                          <a:ea typeface="Times New Roman"/>
                          <a:cs typeface="Times New Roman" pitchFamily="18" charset="0"/>
                        </a:rPr>
                        <a:t>- Do virus </a:t>
                      </a:r>
                      <a:r>
                        <a:rPr lang="en-US" sz="2800" dirty="0" err="1">
                          <a:solidFill>
                            <a:srgbClr val="000000"/>
                          </a:solidFill>
                          <a:effectLst/>
                          <a:latin typeface="Times New Roman" pitchFamily="18" charset="0"/>
                          <a:ea typeface="Times New Roman"/>
                          <a:cs typeface="Times New Roman" pitchFamily="18" charset="0"/>
                        </a:rPr>
                        <a:t>hoặc</a:t>
                      </a:r>
                      <a:r>
                        <a:rPr lang="en-US" sz="2800" dirty="0">
                          <a:solidFill>
                            <a:srgbClr val="000000"/>
                          </a:solidFill>
                          <a:effectLst/>
                          <a:latin typeface="Times New Roman" pitchFamily="18" charset="0"/>
                          <a:ea typeface="Times New Roman"/>
                          <a:cs typeface="Times New Roman" pitchFamily="18" charset="0"/>
                        </a:rPr>
                        <a:t> vi </a:t>
                      </a:r>
                      <a:r>
                        <a:rPr lang="en-US" sz="2800" dirty="0" err="1">
                          <a:solidFill>
                            <a:srgbClr val="000000"/>
                          </a:solidFill>
                          <a:effectLst/>
                          <a:latin typeface="Times New Roman" pitchFamily="18" charset="0"/>
                          <a:ea typeface="Times New Roman"/>
                          <a:cs typeface="Times New Roman" pitchFamily="18" charset="0"/>
                        </a:rPr>
                        <a:t>khuẩn</a:t>
                      </a:r>
                      <a:endParaRPr lang="en-US" sz="2800" dirty="0">
                        <a:solidFill>
                          <a:srgbClr val="000000"/>
                        </a:solidFill>
                        <a:effectLst/>
                        <a:latin typeface="Times New Roman" pitchFamily="18" charset="0"/>
                        <a:ea typeface="Times New Roman"/>
                        <a:cs typeface="Times New Roman" pitchFamily="18" charset="0"/>
                      </a:endParaRPr>
                    </a:p>
                  </a:txBody>
                  <a:tcPr marL="34290" marR="34290" marT="0" marB="0"/>
                </a:tc>
                <a:tc>
                  <a:txBody>
                    <a:bodyPr/>
                    <a:lstStyle/>
                    <a:p>
                      <a:pPr marL="0" marR="0" algn="just">
                        <a:lnSpc>
                          <a:spcPct val="100000"/>
                        </a:lnSpc>
                        <a:spcBef>
                          <a:spcPts val="0"/>
                        </a:spcBef>
                        <a:spcAft>
                          <a:spcPts val="0"/>
                        </a:spcAft>
                      </a:pP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Đeo</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khẩu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trang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lao</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động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nơi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có</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nhiều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bụi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đường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vệ</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sinh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môi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trường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trồng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cây</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xanh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giữ</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ấm</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cơ</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thể</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tập</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luyện</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hít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thở</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ăn</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uống</a:t>
                      </a:r>
                      <a:r>
                        <a:rPr lang="en-US" sz="2800" dirty="0">
                          <a:effectLst/>
                          <a:latin typeface="Times New Roman" pitchFamily="18" charset="0"/>
                          <a:cs typeface="Times New Roman" pitchFamily="18" charset="0"/>
                        </a:rPr>
                        <a:t> khoa </a:t>
                      </a:r>
                      <a:r>
                        <a:rPr lang="en-US" sz="2800" dirty="0" err="1">
                          <a:effectLst/>
                          <a:latin typeface="Times New Roman" pitchFamily="18" charset="0"/>
                          <a:cs typeface="Times New Roman" pitchFamily="18" charset="0"/>
                        </a:rPr>
                        <a:t>học</a:t>
                      </a:r>
                      <a:r>
                        <a:rPr lang="en-US" sz="2800" dirty="0">
                          <a:effectLst/>
                          <a:latin typeface="Times New Roman" pitchFamily="18" charset="0"/>
                          <a:cs typeface="Times New Roman" pitchFamily="18" charset="0"/>
                        </a:rPr>
                        <a:t>…</a:t>
                      </a:r>
                      <a:endParaRPr lang="en-US" sz="2800" dirty="0">
                        <a:solidFill>
                          <a:srgbClr val="000000"/>
                        </a:solidFill>
                        <a:effectLst/>
                        <a:latin typeface="Times New Roman" pitchFamily="18" charset="0"/>
                        <a:ea typeface="Times New Roman"/>
                        <a:cs typeface="Times New Roman" pitchFamily="18" charset="0"/>
                      </a:endParaRPr>
                    </a:p>
                  </a:txBody>
                  <a:tcPr marL="34290" marR="3429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20910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28114748"/>
              </p:ext>
            </p:extLst>
          </p:nvPr>
        </p:nvGraphicFramePr>
        <p:xfrm>
          <a:off x="33670" y="760740"/>
          <a:ext cx="8839200" cy="3108164"/>
        </p:xfrm>
        <a:graphic>
          <a:graphicData uri="http://schemas.openxmlformats.org/drawingml/2006/table">
            <a:tbl>
              <a:tblPr firstRow="1" firstCol="1" bandRow="1">
                <a:tableStyleId>{5C22544A-7EE6-4342-B048-85BDC9FD1C3A}</a:tableStyleId>
              </a:tblPr>
              <a:tblGrid>
                <a:gridCol w="1524000">
                  <a:extLst>
                    <a:ext uri="{9D8B030D-6E8A-4147-A177-3AD203B41FA5}">
                      <a16:colId xmlns:a16="http://schemas.microsoft.com/office/drawing/2014/main" val="20000"/>
                    </a:ext>
                  </a:extLst>
                </a:gridCol>
                <a:gridCol w="3684814">
                  <a:extLst>
                    <a:ext uri="{9D8B030D-6E8A-4147-A177-3AD203B41FA5}">
                      <a16:colId xmlns:a16="http://schemas.microsoft.com/office/drawing/2014/main" val="20001"/>
                    </a:ext>
                  </a:extLst>
                </a:gridCol>
                <a:gridCol w="3630386">
                  <a:extLst>
                    <a:ext uri="{9D8B030D-6E8A-4147-A177-3AD203B41FA5}">
                      <a16:colId xmlns:a16="http://schemas.microsoft.com/office/drawing/2014/main" val="20002"/>
                    </a:ext>
                  </a:extLst>
                </a:gridCol>
              </a:tblGrid>
              <a:tr h="547844">
                <a:tc>
                  <a:txBody>
                    <a:bodyPr/>
                    <a:lstStyle/>
                    <a:p>
                      <a:pPr marL="0" marR="0" algn="ctr">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Tên</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bệnh</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5">
                        <a:lumMod val="40000"/>
                        <a:lumOff val="60000"/>
                      </a:schemeClr>
                    </a:solidFill>
                  </a:tcPr>
                </a:tc>
                <a:tc>
                  <a:txBody>
                    <a:bodyPr/>
                    <a:lstStyle/>
                    <a:p>
                      <a:pPr marL="0" marR="0" algn="ctr">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Nguyên</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nhân</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5">
                        <a:lumMod val="40000"/>
                        <a:lumOff val="60000"/>
                      </a:schemeClr>
                    </a:solidFill>
                  </a:tcPr>
                </a:tc>
                <a:tc>
                  <a:txBody>
                    <a:bodyPr/>
                    <a:lstStyle/>
                    <a:p>
                      <a:pPr marL="0" marR="0" algn="ctr">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Giải</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pháp</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5">
                        <a:lumMod val="40000"/>
                        <a:lumOff val="60000"/>
                      </a:schemeClr>
                    </a:solidFill>
                  </a:tcPr>
                </a:tc>
                <a:extLst>
                  <a:ext uri="{0D108BD9-81ED-4DB2-BD59-A6C34878D82A}">
                    <a16:rowId xmlns:a16="http://schemas.microsoft.com/office/drawing/2014/main" val="10000"/>
                  </a:ext>
                </a:extLst>
              </a:tr>
              <a:tr h="1138972">
                <a:tc>
                  <a:txBody>
                    <a:bodyPr/>
                    <a:lstStyle/>
                    <a:p>
                      <a:pPr marL="0" marR="0" algn="just">
                        <a:lnSpc>
                          <a:spcPct val="115000"/>
                        </a:lnSpc>
                        <a:spcBef>
                          <a:spcPts val="0"/>
                        </a:spcBef>
                        <a:spcAft>
                          <a:spcPts val="0"/>
                        </a:spcAft>
                      </a:pPr>
                      <a:r>
                        <a:rPr lang="en-US" sz="2800">
                          <a:solidFill>
                            <a:srgbClr val="7030A0"/>
                          </a:solidFill>
                          <a:effectLst/>
                          <a:latin typeface="Times New Roman" pitchFamily="18" charset="0"/>
                          <a:cs typeface="Times New Roman" pitchFamily="18" charset="0"/>
                        </a:rPr>
                        <a:t>Viêm phổi</a:t>
                      </a:r>
                      <a:endParaRPr lang="en-US" sz="2800">
                        <a:solidFill>
                          <a:srgbClr val="7030A0"/>
                        </a:solidFill>
                        <a:effectLst/>
                        <a:latin typeface="Times New Roman" pitchFamily="18" charset="0"/>
                        <a:ea typeface="Times New Roman"/>
                        <a:cs typeface="Times New Roman" pitchFamily="18" charset="0"/>
                      </a:endParaRPr>
                    </a:p>
                  </a:txBody>
                  <a:tcPr marL="34290" marR="34290" marT="0" marB="0">
                    <a:solidFill>
                      <a:schemeClr val="accent5">
                        <a:lumMod val="40000"/>
                        <a:lumOff val="60000"/>
                      </a:schemeClr>
                    </a:solidFill>
                  </a:tcPr>
                </a:tc>
                <a:tc>
                  <a:txBody>
                    <a:bodyPr/>
                    <a:lstStyle/>
                    <a:p>
                      <a:pPr marL="0" marR="0" algn="just">
                        <a:lnSpc>
                          <a:spcPct val="100000"/>
                        </a:lnSpc>
                        <a:spcBef>
                          <a:spcPts val="0"/>
                        </a:spcBef>
                        <a:spcAft>
                          <a:spcPts val="0"/>
                        </a:spcAft>
                      </a:pPr>
                      <a:r>
                        <a:rPr lang="en-US" sz="2800" dirty="0">
                          <a:effectLst/>
                          <a:latin typeface="Times New Roman" pitchFamily="18" charset="0"/>
                          <a:cs typeface="Times New Roman" pitchFamily="18" charset="0"/>
                        </a:rPr>
                        <a:t>- Vi </a:t>
                      </a:r>
                      <a:r>
                        <a:rPr lang="en-US" sz="2800" dirty="0" err="1">
                          <a:effectLst/>
                          <a:latin typeface="Times New Roman" pitchFamily="18" charset="0"/>
                          <a:cs typeface="Times New Roman" pitchFamily="18" charset="0"/>
                        </a:rPr>
                        <a:t>khuẩn</a:t>
                      </a:r>
                      <a:r>
                        <a:rPr lang="en-US" sz="2800" dirty="0">
                          <a:effectLst/>
                          <a:latin typeface="Times New Roman" pitchFamily="18" charset="0"/>
                          <a:cs typeface="Times New Roman" pitchFamily="18" charset="0"/>
                        </a:rPr>
                        <a:t>, virus, </a:t>
                      </a:r>
                      <a:r>
                        <a:rPr lang="en-US" sz="2800" dirty="0" err="1">
                          <a:effectLst/>
                          <a:latin typeface="Times New Roman" pitchFamily="18" charset="0"/>
                          <a:cs typeface="Times New Roman" pitchFamily="18" charset="0"/>
                        </a:rPr>
                        <a:t>nấm</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hóa</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chất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độc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hại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trong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không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khí</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xâm</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nhập</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vào</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phổi</a:t>
                      </a:r>
                      <a:endParaRPr lang="en-US" sz="2800" dirty="0">
                        <a:solidFill>
                          <a:srgbClr val="000000"/>
                        </a:solidFill>
                        <a:effectLst/>
                        <a:latin typeface="Times New Roman" pitchFamily="18" charset="0"/>
                        <a:ea typeface="Times New Roman"/>
                        <a:cs typeface="Times New Roman" pitchFamily="18" charset="0"/>
                      </a:endParaRPr>
                    </a:p>
                  </a:txBody>
                  <a:tcPr marL="34290" marR="34290" marT="0" marB="0">
                    <a:solidFill>
                      <a:schemeClr val="accent5">
                        <a:lumMod val="40000"/>
                        <a:lumOff val="60000"/>
                      </a:schemeClr>
                    </a:solidFill>
                  </a:tcPr>
                </a:tc>
                <a:tc>
                  <a:txBody>
                    <a:bodyPr/>
                    <a:lstStyle/>
                    <a:p>
                      <a:pPr marL="0" marR="0" algn="just">
                        <a:lnSpc>
                          <a:spcPct val="100000"/>
                        </a:lnSpc>
                        <a:spcBef>
                          <a:spcPts val="0"/>
                        </a:spcBef>
                        <a:spcAft>
                          <a:spcPts val="0"/>
                        </a:spcAft>
                      </a:pP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Đeo</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khẩu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trang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vệ</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sinh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môi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trường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thường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xuyên</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vệ</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sinh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đường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hô</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hấp</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hạn</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chế</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sử</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dụng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các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thiết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bị</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thải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chất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độc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hại</a:t>
                      </a:r>
                      <a:r>
                        <a:rPr lang="en-US" sz="2800" dirty="0">
                          <a:effectLst/>
                          <a:latin typeface="Times New Roman" pitchFamily="18" charset="0"/>
                          <a:cs typeface="Times New Roman" pitchFamily="18" charset="0"/>
                        </a:rPr>
                        <a:t>, ...</a:t>
                      </a:r>
                      <a:endParaRPr lang="en-US" sz="2800" dirty="0">
                        <a:solidFill>
                          <a:srgbClr val="000000"/>
                        </a:solidFill>
                        <a:effectLst/>
                        <a:latin typeface="Times New Roman" pitchFamily="18" charset="0"/>
                        <a:ea typeface="Times New Roman"/>
                        <a:cs typeface="Times New Roman" pitchFamily="18" charset="0"/>
                      </a:endParaRPr>
                    </a:p>
                  </a:txBody>
                  <a:tcPr marL="34290" marR="34290" marT="0" marB="0">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45385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9108556"/>
              </p:ext>
            </p:extLst>
          </p:nvPr>
        </p:nvGraphicFramePr>
        <p:xfrm>
          <a:off x="152400" y="99279"/>
          <a:ext cx="8839200" cy="3865118"/>
        </p:xfrm>
        <a:graphic>
          <a:graphicData uri="http://schemas.openxmlformats.org/drawingml/2006/table">
            <a:tbl>
              <a:tblPr firstRow="1" firstCol="1" bandRow="1">
                <a:tableStyleId>{5C22544A-7EE6-4342-B048-85BDC9FD1C3A}</a:tableStyleId>
              </a:tblPr>
              <a:tblGrid>
                <a:gridCol w="1524000">
                  <a:extLst>
                    <a:ext uri="{9D8B030D-6E8A-4147-A177-3AD203B41FA5}">
                      <a16:colId xmlns:a16="http://schemas.microsoft.com/office/drawing/2014/main" val="20000"/>
                    </a:ext>
                  </a:extLst>
                </a:gridCol>
                <a:gridCol w="3684814">
                  <a:extLst>
                    <a:ext uri="{9D8B030D-6E8A-4147-A177-3AD203B41FA5}">
                      <a16:colId xmlns:a16="http://schemas.microsoft.com/office/drawing/2014/main" val="20001"/>
                    </a:ext>
                  </a:extLst>
                </a:gridCol>
                <a:gridCol w="3630386">
                  <a:extLst>
                    <a:ext uri="{9D8B030D-6E8A-4147-A177-3AD203B41FA5}">
                      <a16:colId xmlns:a16="http://schemas.microsoft.com/office/drawing/2014/main" val="20002"/>
                    </a:ext>
                  </a:extLst>
                </a:gridCol>
              </a:tblGrid>
              <a:tr h="313244">
                <a:tc>
                  <a:txBody>
                    <a:bodyPr/>
                    <a:lstStyle/>
                    <a:p>
                      <a:pPr marL="0" marR="0" algn="ctr">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Tên</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bệnh</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Nguyên</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nhân</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err="1">
                          <a:solidFill>
                            <a:srgbClr val="7030A0"/>
                          </a:solidFill>
                          <a:effectLst/>
                          <a:latin typeface="Times New Roman" pitchFamily="18" charset="0"/>
                          <a:cs typeface="Times New Roman" pitchFamily="18" charset="0"/>
                        </a:rPr>
                        <a:t>Giải</a:t>
                      </a:r>
                      <a:r>
                        <a:rPr lang="en-US" sz="2800" dirty="0">
                          <a:solidFill>
                            <a:srgbClr val="7030A0"/>
                          </a:solidFill>
                          <a:effectLst/>
                          <a:latin typeface="Times New Roman" pitchFamily="18" charset="0"/>
                          <a:cs typeface="Times New Roman" pitchFamily="18" charset="0"/>
                        </a:rPr>
                        <a:t> </a:t>
                      </a:r>
                      <a:r>
                        <a:rPr lang="en-US" sz="2800" dirty="0" err="1">
                          <a:solidFill>
                            <a:srgbClr val="7030A0"/>
                          </a:solidFill>
                          <a:effectLst/>
                          <a:latin typeface="Times New Roman" pitchFamily="18" charset="0"/>
                          <a:cs typeface="Times New Roman" pitchFamily="18" charset="0"/>
                        </a:rPr>
                        <a:t>pháp</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4">
                        <a:lumMod val="20000"/>
                        <a:lumOff val="80000"/>
                      </a:schemeClr>
                    </a:solidFill>
                  </a:tcPr>
                </a:tc>
                <a:extLst>
                  <a:ext uri="{0D108BD9-81ED-4DB2-BD59-A6C34878D82A}">
                    <a16:rowId xmlns:a16="http://schemas.microsoft.com/office/drawing/2014/main" val="10000"/>
                  </a:ext>
                </a:extLst>
              </a:tr>
              <a:tr h="1929074">
                <a:tc>
                  <a:txBody>
                    <a:bodyPr/>
                    <a:lstStyle/>
                    <a:p>
                      <a:pPr marL="0" marR="0" algn="just">
                        <a:lnSpc>
                          <a:spcPct val="115000"/>
                        </a:lnSpc>
                        <a:spcBef>
                          <a:spcPts val="0"/>
                        </a:spcBef>
                        <a:spcAft>
                          <a:spcPts val="0"/>
                        </a:spcAft>
                      </a:pPr>
                      <a:r>
                        <a:rPr lang="en-US" sz="2800" dirty="0">
                          <a:solidFill>
                            <a:srgbClr val="7030A0"/>
                          </a:solidFill>
                          <a:effectLst/>
                          <a:latin typeface="Times New Roman" pitchFamily="18" charset="0"/>
                          <a:cs typeface="Times New Roman" pitchFamily="18" charset="0"/>
                        </a:rPr>
                        <a:t>Lao </a:t>
                      </a:r>
                      <a:r>
                        <a:rPr lang="en-US" sz="2800" dirty="0" err="1">
                          <a:solidFill>
                            <a:srgbClr val="7030A0"/>
                          </a:solidFill>
                          <a:effectLst/>
                          <a:latin typeface="Times New Roman" pitchFamily="18" charset="0"/>
                          <a:cs typeface="Times New Roman" pitchFamily="18" charset="0"/>
                        </a:rPr>
                        <a:t>phổi</a:t>
                      </a:r>
                      <a:endParaRPr lang="en-US" sz="2800" dirty="0">
                        <a:solidFill>
                          <a:srgbClr val="7030A0"/>
                        </a:solidFill>
                        <a:effectLst/>
                        <a:latin typeface="Times New Roman" pitchFamily="18" charset="0"/>
                        <a:ea typeface="Times New Roman"/>
                        <a:cs typeface="Times New Roman" pitchFamily="18" charset="0"/>
                      </a:endParaRPr>
                    </a:p>
                  </a:txBody>
                  <a:tcPr marL="34290" marR="34290" marT="0" marB="0">
                    <a:solidFill>
                      <a:schemeClr val="accent4">
                        <a:lumMod val="20000"/>
                        <a:lumOff val="80000"/>
                      </a:schemeClr>
                    </a:solidFill>
                  </a:tcPr>
                </a:tc>
                <a:tc>
                  <a:txBody>
                    <a:bodyPr/>
                    <a:lstStyle/>
                    <a:p>
                      <a:pPr marL="0" marR="0" algn="just">
                        <a:lnSpc>
                          <a:spcPct val="100000"/>
                        </a:lnSpc>
                        <a:spcBef>
                          <a:spcPts val="0"/>
                        </a:spcBef>
                        <a:spcAft>
                          <a:spcPts val="0"/>
                        </a:spcAft>
                      </a:pPr>
                      <a:r>
                        <a:rPr lang="en-US" sz="2800" dirty="0">
                          <a:effectLst/>
                          <a:latin typeface="Times New Roman" pitchFamily="18" charset="0"/>
                          <a:cs typeface="Times New Roman" pitchFamily="18" charset="0"/>
                        </a:rPr>
                        <a:t>- Vi </a:t>
                      </a:r>
                      <a:r>
                        <a:rPr lang="en-US" sz="2800" dirty="0" err="1">
                          <a:effectLst/>
                          <a:latin typeface="Times New Roman" pitchFamily="18" charset="0"/>
                          <a:cs typeface="Times New Roman" pitchFamily="18" charset="0"/>
                        </a:rPr>
                        <a:t>khuẩn</a:t>
                      </a:r>
                      <a:r>
                        <a:rPr lang="en-US" sz="2800" dirty="0">
                          <a:effectLst/>
                          <a:latin typeface="Times New Roman" pitchFamily="18" charset="0"/>
                          <a:cs typeface="Times New Roman" pitchFamily="18" charset="0"/>
                        </a:rPr>
                        <a:t> Mycobacterium tuberculosis </a:t>
                      </a:r>
                      <a:r>
                        <a:rPr lang="en-US" sz="2800" dirty="0" err="1">
                          <a:effectLst/>
                          <a:latin typeface="Times New Roman" pitchFamily="18" charset="0"/>
                          <a:cs typeface="Times New Roman" pitchFamily="18" charset="0"/>
                        </a:rPr>
                        <a:t>xâm</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nhập</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vào</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phổi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phá</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huỷ</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các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mô</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và</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mạch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máu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trong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phổi</a:t>
                      </a:r>
                      <a:r>
                        <a:rPr lang="en-US" sz="2800" dirty="0">
                          <a:effectLst/>
                          <a:latin typeface="Times New Roman" pitchFamily="18" charset="0"/>
                          <a:cs typeface="Times New Roman" pitchFamily="18" charset="0"/>
                        </a:rPr>
                        <a:t>.</a:t>
                      </a:r>
                    </a:p>
                    <a:p>
                      <a:pPr marL="0" marR="0" algn="just">
                        <a:lnSpc>
                          <a:spcPct val="100000"/>
                        </a:lnSpc>
                        <a:spcBef>
                          <a:spcPts val="0"/>
                        </a:spcBef>
                        <a:spcAft>
                          <a:spcPts val="0"/>
                        </a:spcAft>
                      </a:pP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Lây</a:t>
                      </a:r>
                      <a:r>
                        <a:rPr lang="en-US" sz="2800" dirty="0">
                          <a:solidFill>
                            <a:srgbClr val="000000"/>
                          </a:solidFill>
                          <a:effectLst/>
                          <a:latin typeface="Times New Roman" pitchFamily="18" charset="0"/>
                          <a:ea typeface="Times New Roman"/>
                          <a:cs typeface="Times New Roman" pitchFamily="18" charset="0"/>
                        </a:rPr>
                        <a:t> qua </a:t>
                      </a:r>
                      <a:r>
                        <a:rPr lang="en-US" sz="2800" dirty="0" err="1">
                          <a:solidFill>
                            <a:srgbClr val="000000"/>
                          </a:solidFill>
                          <a:effectLst/>
                          <a:latin typeface="Times New Roman" pitchFamily="18" charset="0"/>
                          <a:ea typeface="Times New Roman"/>
                          <a:cs typeface="Times New Roman" pitchFamily="18" charset="0"/>
                        </a:rPr>
                        <a:t>đường</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hô</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hấp</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khi</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tiếp</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xúc</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gần</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với</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người</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bệnh</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lao</a:t>
                      </a:r>
                      <a:r>
                        <a:rPr lang="en-US" sz="2800" dirty="0">
                          <a:solidFill>
                            <a:srgbClr val="000000"/>
                          </a:solidFill>
                          <a:effectLst/>
                          <a:latin typeface="Times New Roman" pitchFamily="18" charset="0"/>
                          <a:ea typeface="Times New Roman"/>
                          <a:cs typeface="Times New Roman" pitchFamily="18" charset="0"/>
                        </a:rPr>
                        <a:t> </a:t>
                      </a:r>
                      <a:r>
                        <a:rPr lang="en-US" sz="2800" dirty="0" err="1">
                          <a:solidFill>
                            <a:srgbClr val="000000"/>
                          </a:solidFill>
                          <a:effectLst/>
                          <a:latin typeface="Times New Roman" pitchFamily="18" charset="0"/>
                          <a:ea typeface="Times New Roman"/>
                          <a:cs typeface="Times New Roman" pitchFamily="18" charset="0"/>
                        </a:rPr>
                        <a:t>phổi</a:t>
                      </a:r>
                      <a:endParaRPr lang="en-US" sz="2800" dirty="0">
                        <a:solidFill>
                          <a:srgbClr val="000000"/>
                        </a:solidFill>
                        <a:effectLst/>
                        <a:latin typeface="Times New Roman" pitchFamily="18" charset="0"/>
                        <a:ea typeface="Times New Roman"/>
                        <a:cs typeface="Times New Roman" pitchFamily="18" charset="0"/>
                      </a:endParaRPr>
                    </a:p>
                  </a:txBody>
                  <a:tcPr marL="34290" marR="34290" marT="0" marB="0">
                    <a:solidFill>
                      <a:schemeClr val="accent3">
                        <a:lumMod val="40000"/>
                        <a:lumOff val="60000"/>
                      </a:schemeClr>
                    </a:solidFill>
                  </a:tcPr>
                </a:tc>
                <a:tc>
                  <a:txBody>
                    <a:bodyPr/>
                    <a:lstStyle/>
                    <a:p>
                      <a:pPr marL="0" marR="0" algn="just">
                        <a:lnSpc>
                          <a:spcPct val="100000"/>
                        </a:lnSpc>
                        <a:spcBef>
                          <a:spcPts val="0"/>
                        </a:spcBef>
                        <a:spcAft>
                          <a:spcPts val="0"/>
                        </a:spcAft>
                      </a:pP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Không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hút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thuốc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không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tiếp</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xúc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với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người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bị</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bệnh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lao</a:t>
                      </a:r>
                      <a:r>
                        <a:rPr lang="en-US" sz="2800" dirty="0">
                          <a:effectLst/>
                          <a:latin typeface="Times New Roman" pitchFamily="18" charset="0"/>
                          <a:cs typeface="Times New Roman" pitchFamily="18" charset="0"/>
                        </a:rPr>
                        <a:t>.</a:t>
                      </a:r>
                    </a:p>
                    <a:p>
                      <a:pPr marL="0" marR="0" algn="just">
                        <a:lnSpc>
                          <a:spcPct val="100000"/>
                        </a:lnSpc>
                        <a:spcBef>
                          <a:spcPts val="0"/>
                        </a:spcBef>
                        <a:spcAft>
                          <a:spcPts val="0"/>
                        </a:spcAft>
                      </a:pP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Tiêm</a:t>
                      </a:r>
                      <a:r>
                        <a:rPr lang="en-US" sz="2800" dirty="0">
                          <a:effectLst/>
                          <a:latin typeface="Times New Roman" pitchFamily="18" charset="0"/>
                          <a:cs typeface="Times New Roman" pitchFamily="18" charset="0"/>
                        </a:rPr>
                        <a:t> vaccine </a:t>
                      </a:r>
                      <a:r>
                        <a:rPr lang="en-US" sz="2800" dirty="0" err="1">
                          <a:effectLst/>
                          <a:latin typeface="Times New Roman" pitchFamily="18" charset="0"/>
                          <a:cs typeface="Times New Roman" pitchFamily="18" charset="0"/>
                        </a:rPr>
                        <a:t>phòng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bệnh</a:t>
                      </a:r>
                      <a:r>
                        <a:rPr lang="en-US" sz="2800" dirty="0">
                          <a:effectLst/>
                          <a:latin typeface="Times New Roman" pitchFamily="18" charset="0"/>
                          <a:cs typeface="Times New Roman" pitchFamily="18" charset="0"/>
                        </a:rPr>
                        <a:t>.</a:t>
                      </a:r>
                    </a:p>
                    <a:p>
                      <a:pPr marL="0" marR="0" algn="just">
                        <a:lnSpc>
                          <a:spcPct val="100000"/>
                        </a:lnSpc>
                        <a:spcBef>
                          <a:spcPts val="0"/>
                        </a:spcBef>
                        <a:spcAft>
                          <a:spcPts val="0"/>
                        </a:spcAft>
                      </a:pP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Thăm</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khám</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định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kỳ</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đường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hô</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hấp</a:t>
                      </a:r>
                      <a:r>
                        <a:rPr lang="en-US" sz="2800" dirty="0">
                          <a:effectLst/>
                          <a:latin typeface="Times New Roman" pitchFamily="18" charset="0"/>
                          <a:cs typeface="Times New Roman" pitchFamily="18" charset="0"/>
                        </a:rPr>
                        <a:t>.</a:t>
                      </a:r>
                      <a:endParaRPr lang="en-US" sz="2800" dirty="0">
                        <a:solidFill>
                          <a:srgbClr val="000000"/>
                        </a:solidFill>
                        <a:effectLst/>
                        <a:latin typeface="Times New Roman" pitchFamily="18" charset="0"/>
                        <a:ea typeface="Times New Roman"/>
                        <a:cs typeface="Times New Roman" pitchFamily="18" charset="0"/>
                      </a:endParaRPr>
                    </a:p>
                  </a:txBody>
                  <a:tcPr marL="34290" marR="34290" marT="0" marB="0">
                    <a:solidFill>
                      <a:schemeClr val="accent3">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42252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611626" y="130800"/>
            <a:ext cx="7920758" cy="523220"/>
          </a:xfrm>
          <a:prstGeom prst="rect">
            <a:avLst/>
          </a:prstGeom>
          <a:solidFill>
            <a:schemeClr val="bg1"/>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Nêu</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nguyên</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nhân</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gây</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bệnh</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về</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phổi</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và</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đường</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hô</a:t>
            </a:r>
            <a:r>
              <a:rPr kumimoji="0" lang="fr-FR" sz="2800" b="0"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hấp?</a:t>
            </a:r>
            <a:endParaRPr kumimoji="0" lang="en-US" sz="2800" b="0" i="0" u="none" strike="noStrike" cap="none" normalizeH="0" baseline="0" dirty="0">
              <a:ln>
                <a:noFill/>
              </a:ln>
              <a:solidFill>
                <a:srgbClr val="C00000"/>
              </a:solidFill>
              <a:effectLst/>
              <a:latin typeface="Times New Roman" pitchFamily="18" charset="0"/>
              <a:cs typeface="Times New Roman" pitchFamily="18" charset="0"/>
            </a:endParaRPr>
          </a:p>
        </p:txBody>
      </p:sp>
      <p:pic>
        <p:nvPicPr>
          <p:cNvPr id="52226" name="Picture 2" descr="C:\Users\2T\Downloads\download (8).jpg"/>
          <p:cNvPicPr>
            <a:picLocks noChangeAspect="1" noChangeArrowheads="1"/>
          </p:cNvPicPr>
          <p:nvPr/>
        </p:nvPicPr>
        <p:blipFill>
          <a:blip r:embed="rId2"/>
          <a:srcRect/>
          <a:stretch>
            <a:fillRect/>
          </a:stretch>
        </p:blipFill>
        <p:spPr bwMode="auto">
          <a:xfrm>
            <a:off x="194262" y="654020"/>
            <a:ext cx="2819400" cy="2044065"/>
          </a:xfrm>
          <a:prstGeom prst="rect">
            <a:avLst/>
          </a:prstGeom>
          <a:noFill/>
        </p:spPr>
      </p:pic>
      <p:pic>
        <p:nvPicPr>
          <p:cNvPr id="52227" name="Picture 3" descr="C:\Users\2T\Downloads\download (5).jpg"/>
          <p:cNvPicPr>
            <a:picLocks noChangeAspect="1" noChangeArrowheads="1"/>
          </p:cNvPicPr>
          <p:nvPr/>
        </p:nvPicPr>
        <p:blipFill>
          <a:blip r:embed="rId3"/>
          <a:srcRect/>
          <a:stretch>
            <a:fillRect/>
          </a:stretch>
        </p:blipFill>
        <p:spPr bwMode="auto">
          <a:xfrm>
            <a:off x="3312746" y="654020"/>
            <a:ext cx="2748915" cy="2044065"/>
          </a:xfrm>
          <a:prstGeom prst="rect">
            <a:avLst/>
          </a:prstGeom>
          <a:noFill/>
        </p:spPr>
      </p:pic>
      <p:pic>
        <p:nvPicPr>
          <p:cNvPr id="52228" name="Picture 4" descr="C:\Users\2T\Downloads\download (7).jpg"/>
          <p:cNvPicPr>
            <a:picLocks noChangeAspect="1" noChangeArrowheads="1"/>
          </p:cNvPicPr>
          <p:nvPr/>
        </p:nvPicPr>
        <p:blipFill>
          <a:blip r:embed="rId4"/>
          <a:srcRect/>
          <a:stretch>
            <a:fillRect/>
          </a:stretch>
        </p:blipFill>
        <p:spPr bwMode="auto">
          <a:xfrm>
            <a:off x="198471" y="2910962"/>
            <a:ext cx="2819400" cy="2041733"/>
          </a:xfrm>
          <a:prstGeom prst="rect">
            <a:avLst/>
          </a:prstGeom>
          <a:noFill/>
        </p:spPr>
      </p:pic>
      <p:pic>
        <p:nvPicPr>
          <p:cNvPr id="52229" name="Picture 5" descr="C:\Users\2T\Downloads\images (4).jpg"/>
          <p:cNvPicPr>
            <a:picLocks noChangeAspect="1" noChangeArrowheads="1"/>
          </p:cNvPicPr>
          <p:nvPr/>
        </p:nvPicPr>
        <p:blipFill>
          <a:blip r:embed="rId5"/>
          <a:srcRect/>
          <a:stretch>
            <a:fillRect/>
          </a:stretch>
        </p:blipFill>
        <p:spPr bwMode="auto">
          <a:xfrm>
            <a:off x="3316954" y="2840666"/>
            <a:ext cx="2748915" cy="2114550"/>
          </a:xfrm>
          <a:prstGeom prst="rect">
            <a:avLst/>
          </a:prstGeom>
          <a:noFill/>
        </p:spPr>
      </p:pic>
      <p:pic>
        <p:nvPicPr>
          <p:cNvPr id="52230" name="Picture 6" descr="C:\Users\2T\Downloads\images (5).jpg"/>
          <p:cNvPicPr>
            <a:picLocks noChangeAspect="1" noChangeArrowheads="1"/>
          </p:cNvPicPr>
          <p:nvPr/>
        </p:nvPicPr>
        <p:blipFill>
          <a:blip r:embed="rId6"/>
          <a:srcRect/>
          <a:stretch>
            <a:fillRect/>
          </a:stretch>
        </p:blipFill>
        <p:spPr bwMode="auto">
          <a:xfrm>
            <a:off x="6353719" y="654020"/>
            <a:ext cx="2662253" cy="2044065"/>
          </a:xfrm>
          <a:prstGeom prst="rect">
            <a:avLst/>
          </a:prstGeom>
          <a:noFill/>
        </p:spPr>
      </p:pic>
      <p:pic>
        <p:nvPicPr>
          <p:cNvPr id="52231" name="Picture 7" descr="C:\Users\2T\Downloads\images (3).jpg"/>
          <p:cNvPicPr>
            <a:picLocks noChangeAspect="1" noChangeArrowheads="1"/>
          </p:cNvPicPr>
          <p:nvPr/>
        </p:nvPicPr>
        <p:blipFill>
          <a:blip r:embed="rId7"/>
          <a:srcRect/>
          <a:stretch>
            <a:fillRect/>
          </a:stretch>
        </p:blipFill>
        <p:spPr bwMode="auto">
          <a:xfrm>
            <a:off x="6353719" y="2840666"/>
            <a:ext cx="2610334" cy="2114550"/>
          </a:xfrm>
          <a:prstGeom prst="rect">
            <a:avLst/>
          </a:prstGeom>
          <a:noFill/>
        </p:spPr>
      </p:pic>
    </p:spTree>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2T\Downloads\images (2).jpg"/>
          <p:cNvPicPr>
            <a:picLocks noChangeAspect="1" noChangeArrowheads="1"/>
          </p:cNvPicPr>
          <p:nvPr/>
        </p:nvPicPr>
        <p:blipFill>
          <a:blip r:embed="rId2"/>
          <a:srcRect/>
          <a:stretch>
            <a:fillRect/>
          </a:stretch>
        </p:blipFill>
        <p:spPr bwMode="auto">
          <a:xfrm>
            <a:off x="838200" y="209550"/>
            <a:ext cx="3461951" cy="2343150"/>
          </a:xfrm>
          <a:prstGeom prst="rect">
            <a:avLst/>
          </a:prstGeom>
          <a:noFill/>
        </p:spPr>
      </p:pic>
      <p:pic>
        <p:nvPicPr>
          <p:cNvPr id="56323" name="Picture 3" descr="C:\Users\2T\Downloads\download (4).jpg"/>
          <p:cNvPicPr>
            <a:picLocks noChangeAspect="1" noChangeArrowheads="1"/>
          </p:cNvPicPr>
          <p:nvPr/>
        </p:nvPicPr>
        <p:blipFill>
          <a:blip r:embed="rId3"/>
          <a:srcRect/>
          <a:stretch>
            <a:fillRect/>
          </a:stretch>
        </p:blipFill>
        <p:spPr bwMode="auto">
          <a:xfrm>
            <a:off x="4419600" y="97286"/>
            <a:ext cx="3429000" cy="2469811"/>
          </a:xfrm>
          <a:prstGeom prst="rect">
            <a:avLst/>
          </a:prstGeom>
          <a:noFill/>
        </p:spPr>
      </p:pic>
      <p:pic>
        <p:nvPicPr>
          <p:cNvPr id="56324" name="Picture 4" descr="C:\Users\2T\Downloads\download (6).jpg"/>
          <p:cNvPicPr>
            <a:picLocks noChangeAspect="1" noChangeArrowheads="1"/>
          </p:cNvPicPr>
          <p:nvPr/>
        </p:nvPicPr>
        <p:blipFill>
          <a:blip r:embed="rId4"/>
          <a:srcRect/>
          <a:stretch>
            <a:fillRect/>
          </a:stretch>
        </p:blipFill>
        <p:spPr bwMode="auto">
          <a:xfrm>
            <a:off x="762000" y="2647950"/>
            <a:ext cx="3657600" cy="2433967"/>
          </a:xfrm>
          <a:prstGeom prst="rect">
            <a:avLst/>
          </a:prstGeom>
          <a:noFill/>
        </p:spPr>
      </p:pic>
      <p:sp>
        <p:nvSpPr>
          <p:cNvPr id="56326" name="AutoShape 6" descr="Ô nhiễm không khí gây các bệnh hô hấ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27" name="Picture 7" descr="C:\Users\2T\Downloads\download (9).jpg"/>
          <p:cNvPicPr>
            <a:picLocks noChangeAspect="1" noChangeArrowheads="1"/>
          </p:cNvPicPr>
          <p:nvPr/>
        </p:nvPicPr>
        <p:blipFill>
          <a:blip r:embed="rId5"/>
          <a:srcRect/>
          <a:stretch>
            <a:fillRect/>
          </a:stretch>
        </p:blipFill>
        <p:spPr bwMode="auto">
          <a:xfrm>
            <a:off x="4419599" y="2724150"/>
            <a:ext cx="3435245" cy="2286000"/>
          </a:xfrm>
          <a:prstGeom prst="rect">
            <a:avLst/>
          </a:prstGeom>
          <a:noFill/>
        </p:spPr>
      </p:pic>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755429" y="742950"/>
            <a:ext cx="7633142" cy="267765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Nguyên </a:t>
            </a:r>
            <a:r>
              <a:rPr kumimoji="0" lang="fr-FR" sz="28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nhân</a:t>
            </a: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gây</a:t>
            </a: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bệnh</a:t>
            </a: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về</a:t>
            </a: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phổi</a:t>
            </a: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và</a:t>
            </a: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đường</a:t>
            </a: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hô</a:t>
            </a: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hấp</a:t>
            </a:r>
            <a:r>
              <a:rPr kumimoji="0" lang="fr-FR" sz="28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Không</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khí</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bị</a:t>
            </a:r>
            <a:r>
              <a:rPr lang="fr-FR" sz="2800" dirty="0">
                <a:latin typeface="Times New Roman" pitchFamily="18" charset="0"/>
                <a:ea typeface="Calibri" pitchFamily="34" charset="0"/>
                <a:cs typeface="Times New Roman" pitchFamily="18" charset="0"/>
              </a:rPr>
              <a:t> ô </a:t>
            </a:r>
            <a:r>
              <a:rPr lang="fr-FR" sz="2800" dirty="0" err="1">
                <a:latin typeface="Times New Roman" pitchFamily="18" charset="0"/>
                <a:ea typeface="Calibri" pitchFamily="34" charset="0"/>
                <a:cs typeface="Times New Roman" pitchFamily="18" charset="0"/>
              </a:rPr>
              <a:t>nhiễm</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có</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chứa</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nhiều</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bụi</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mịn</a:t>
            </a:r>
            <a:r>
              <a:rPr lang="fr-FR" sz="2800" dirty="0">
                <a:latin typeface="Times New Roman" pitchFamily="18" charset="0"/>
                <a:ea typeface="Calibri" pitchFamily="34" charset="0"/>
                <a:cs typeface="Times New Roman" pitchFamily="18" charset="0"/>
              </a:rPr>
              <a:t>, vi </a:t>
            </a:r>
            <a:r>
              <a:rPr lang="fr-FR" sz="2800" dirty="0" err="1">
                <a:latin typeface="Times New Roman" pitchFamily="18" charset="0"/>
                <a:ea typeface="Calibri" pitchFamily="34" charset="0"/>
                <a:cs typeface="Times New Roman" pitchFamily="18" charset="0"/>
              </a:rPr>
              <a:t>sinh</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vật</a:t>
            </a:r>
            <a:r>
              <a:rPr lang="fr-FR" sz="2800" dirty="0">
                <a:latin typeface="Times New Roman" pitchFamily="18" charset="0"/>
                <a:ea typeface="Calibri" pitchFamily="34" charset="0"/>
                <a:cs typeface="Times New Roman" pitchFamily="18" charset="0"/>
              </a:rPr>
              <a:t>, virus </a:t>
            </a:r>
            <a:r>
              <a:rPr lang="fr-FR" sz="2800" dirty="0" err="1">
                <a:latin typeface="Times New Roman" pitchFamily="18" charset="0"/>
                <a:ea typeface="Calibri" pitchFamily="34" charset="0"/>
                <a:cs typeface="Times New Roman" pitchFamily="18" charset="0"/>
              </a:rPr>
              <a:t>hoặc</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các</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chất</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có</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hại</a:t>
            </a:r>
            <a:r>
              <a:rPr lang="fr-FR" sz="2800" dirty="0">
                <a:latin typeface="Times New Roman" pitchFamily="18" charset="0"/>
                <a:ea typeface="Calibri" pitchFamily="34" charset="0"/>
                <a:cs typeface="Times New Roman" pitchFamily="18" charset="0"/>
              </a:rPr>
              <a:t>, … </a:t>
            </a:r>
            <a:r>
              <a:rPr lang="fr-FR" sz="2800" dirty="0" err="1">
                <a:latin typeface="Times New Roman" pitchFamily="18" charset="0"/>
                <a:ea typeface="Calibri" pitchFamily="34" charset="0"/>
                <a:cs typeface="Times New Roman" pitchFamily="18" charset="0"/>
              </a:rPr>
              <a:t>xâm</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nhập</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vào</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đường</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dẫn</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khí</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và</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phổi</a:t>
            </a:r>
            <a:r>
              <a:rPr lang="fr-FR" sz="2800" dirty="0">
                <a:latin typeface="Times New Roman" pitchFamily="18" charset="0"/>
                <a:ea typeface="Calibri" pitchFamily="34" charset="0"/>
                <a:cs typeface="Times New Roman" pitchFamily="18" charset="0"/>
              </a:rPr>
              <a:t> là </a:t>
            </a:r>
            <a:r>
              <a:rPr lang="fr-FR" sz="2800" dirty="0" err="1">
                <a:latin typeface="Times New Roman" pitchFamily="18" charset="0"/>
                <a:ea typeface="Calibri" pitchFamily="34" charset="0"/>
                <a:cs typeface="Times New Roman" pitchFamily="18" charset="0"/>
              </a:rPr>
              <a:t>nguyên</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nhân</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chính</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dẫn</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đến</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các</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bệnh</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về</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phổi</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và</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đường</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hô</a:t>
            </a:r>
            <a:r>
              <a:rPr lang="fr-FR" sz="2800" dirty="0">
                <a:latin typeface="Times New Roman" pitchFamily="18" charset="0"/>
                <a:ea typeface="Calibri" pitchFamily="34" charset="0"/>
                <a:cs typeface="Times New Roman" pitchFamily="18" charset="0"/>
              </a:rPr>
              <a:t> </a:t>
            </a:r>
            <a:r>
              <a:rPr lang="fr-FR" sz="2800" dirty="0" err="1">
                <a:latin typeface="Times New Roman" pitchFamily="18" charset="0"/>
                <a:ea typeface="Calibri" pitchFamily="34" charset="0"/>
                <a:cs typeface="Times New Roman" pitchFamily="18" charset="0"/>
              </a:rPr>
              <a:t>hấp</a:t>
            </a:r>
            <a:r>
              <a:rPr lang="fr-FR" sz="2800" dirty="0">
                <a:latin typeface="Times New Roman" pitchFamily="18" charset="0"/>
                <a:ea typeface="Calibri" pitchFamily="34" charset="0"/>
                <a:cs typeface="Times New Roman" pitchFamily="18" charset="0"/>
              </a:rPr>
              <a:t>.</a:t>
            </a:r>
            <a:endParaRPr kumimoji="0" lang="fr-FR" sz="2800" b="0" i="0" u="none" strike="noStrike" cap="none" normalizeH="0" baseline="0" dirty="0">
              <a:ln>
                <a:noFill/>
              </a:ln>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C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465139112"/>
      </p:ext>
    </p:extLst>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09550"/>
            <a:ext cx="7391400" cy="830997"/>
          </a:xfrm>
          <a:prstGeom prst="rect">
            <a:avLst/>
          </a:prstGeom>
          <a:solidFill>
            <a:schemeClr val="bg1"/>
          </a:solidFill>
        </p:spPr>
        <p:txBody>
          <a:bodyPr wrap="square">
            <a:spAutoFit/>
          </a:bodyPr>
          <a:lstStyle/>
          <a:p>
            <a:pPr lvl="0" algn="just"/>
            <a:r>
              <a:rPr lang="fr-FR" sz="2400" b="1" dirty="0" err="1">
                <a:solidFill>
                  <a:srgbClr val="C00000"/>
                </a:solidFill>
                <a:latin typeface="Times New Roman" pitchFamily="18" charset="0"/>
                <a:ea typeface="Calibri" pitchFamily="34" charset="0"/>
                <a:cs typeface="Times New Roman" pitchFamily="18" charset="0"/>
              </a:rPr>
              <a:t>Nêu</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các</a:t>
            </a:r>
            <a:r>
              <a:rPr lang="fr-FR" sz="2400" b="1" dirty="0">
                <a:solidFill>
                  <a:srgbClr val="C00000"/>
                </a:solidFill>
                <a:latin typeface="Times New Roman" pitchFamily="18" charset="0"/>
                <a:ea typeface="Calibri" pitchFamily="34" charset="0"/>
                <a:cs typeface="Times New Roman" pitchFamily="18" charset="0"/>
              </a:rPr>
              <a:t> biện </a:t>
            </a:r>
            <a:r>
              <a:rPr lang="fr-FR" sz="2400" b="1" dirty="0" err="1">
                <a:solidFill>
                  <a:srgbClr val="C00000"/>
                </a:solidFill>
                <a:latin typeface="Times New Roman" pitchFamily="18" charset="0"/>
                <a:ea typeface="Calibri" pitchFamily="34" charset="0"/>
                <a:cs typeface="Times New Roman" pitchFamily="18" charset="0"/>
              </a:rPr>
              <a:t>pháp</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phòng</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chống</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bệnh</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để</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bảo</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vệ</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sức</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khoẻ</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bản</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thân</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và</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gia</a:t>
            </a:r>
            <a:r>
              <a:rPr lang="fr-FR" sz="2400" b="1" dirty="0">
                <a:solidFill>
                  <a:srgbClr val="C00000"/>
                </a:solidFill>
                <a:latin typeface="Times New Roman" pitchFamily="18" charset="0"/>
                <a:ea typeface="Calibri" pitchFamily="34" charset="0"/>
                <a:cs typeface="Times New Roman" pitchFamily="18" charset="0"/>
              </a:rPr>
              <a:t> </a:t>
            </a:r>
            <a:r>
              <a:rPr lang="fr-FR" sz="2400" b="1" dirty="0" err="1">
                <a:solidFill>
                  <a:srgbClr val="C00000"/>
                </a:solidFill>
                <a:latin typeface="Times New Roman" pitchFamily="18" charset="0"/>
                <a:ea typeface="Calibri" pitchFamily="34" charset="0"/>
                <a:cs typeface="Times New Roman" pitchFamily="18" charset="0"/>
              </a:rPr>
              <a:t>đình</a:t>
            </a:r>
            <a:r>
              <a:rPr lang="fr-FR" sz="2400" b="1" dirty="0">
                <a:solidFill>
                  <a:srgbClr val="C00000"/>
                </a:solidFill>
                <a:latin typeface="Times New Roman" pitchFamily="18" charset="0"/>
                <a:ea typeface="Calibri" pitchFamily="34" charset="0"/>
                <a:cs typeface="Times New Roman" pitchFamily="18" charset="0"/>
              </a:rPr>
              <a:t>?</a:t>
            </a:r>
            <a:endParaRPr lang="fr-FR" sz="2400" b="1" dirty="0">
              <a:solidFill>
                <a:srgbClr val="C0000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4680210-FE45-484B-9FC8-79CE8EC92FA1}"/>
              </a:ext>
            </a:extLst>
          </p:cNvPr>
          <p:cNvPicPr>
            <a:picLocks noChangeAspect="1"/>
          </p:cNvPicPr>
          <p:nvPr/>
        </p:nvPicPr>
        <p:blipFill>
          <a:blip r:embed="rId2"/>
          <a:stretch>
            <a:fillRect/>
          </a:stretch>
        </p:blipFill>
        <p:spPr>
          <a:xfrm>
            <a:off x="381000" y="276679"/>
            <a:ext cx="8382000" cy="4390571"/>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5CEF16-8FA7-430A-8017-EE7A0242E01F}"/>
              </a:ext>
            </a:extLst>
          </p:cNvPr>
          <p:cNvPicPr>
            <a:picLocks noChangeAspect="1"/>
          </p:cNvPicPr>
          <p:nvPr/>
        </p:nvPicPr>
        <p:blipFill>
          <a:blip r:embed="rId2"/>
          <a:stretch>
            <a:fillRect/>
          </a:stretch>
        </p:blipFill>
        <p:spPr>
          <a:xfrm>
            <a:off x="533400" y="133350"/>
            <a:ext cx="8229600" cy="925830"/>
          </a:xfrm>
          <a:prstGeom prst="rect">
            <a:avLst/>
          </a:prstGeom>
        </p:spPr>
      </p:pic>
      <p:pic>
        <p:nvPicPr>
          <p:cNvPr id="5" name="Picture 4">
            <a:extLst>
              <a:ext uri="{FF2B5EF4-FFF2-40B4-BE49-F238E27FC236}">
                <a16:creationId xmlns:a16="http://schemas.microsoft.com/office/drawing/2014/main" id="{E37292E1-2717-4D6F-8E89-7D9EF93CE66B}"/>
              </a:ext>
            </a:extLst>
          </p:cNvPr>
          <p:cNvPicPr>
            <a:picLocks noChangeAspect="1"/>
          </p:cNvPicPr>
          <p:nvPr/>
        </p:nvPicPr>
        <p:blipFill>
          <a:blip r:embed="rId3"/>
          <a:stretch>
            <a:fillRect/>
          </a:stretch>
        </p:blipFill>
        <p:spPr>
          <a:xfrm>
            <a:off x="228600" y="70515"/>
            <a:ext cx="8839200" cy="5002470"/>
          </a:xfrm>
          <a:prstGeom prst="rect">
            <a:avLst/>
          </a:prstGeom>
        </p:spPr>
      </p:pic>
    </p:spTree>
    <p:extLst>
      <p:ext uri="{BB962C8B-B14F-4D97-AF65-F5344CB8AC3E}">
        <p14:creationId xmlns:p14="http://schemas.microsoft.com/office/powerpoint/2010/main" val="331846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228600" y="0"/>
            <a:ext cx="8077200" cy="1352550"/>
            <a:chOff x="304800" y="0"/>
            <a:chExt cx="10290810" cy="1803399"/>
          </a:xfrm>
        </p:grpSpPr>
        <p:sp>
          <p:nvSpPr>
            <p:cNvPr id="17" name="Rectangle: Rounded Corners 16"/>
            <p:cNvSpPr/>
            <p:nvPr/>
          </p:nvSpPr>
          <p:spPr>
            <a:xfrm>
              <a:off x="1858130" y="279401"/>
              <a:ext cx="873748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0"/>
                </a:spcAft>
              </a:pPr>
              <a:r>
                <a:rPr lang="vi-VN" sz="2400" b="1" dirty="0">
                  <a:solidFill>
                    <a:srgbClr val="FFFFFF"/>
                  </a:solidFill>
                  <a:latin typeface="Arial" panose="020B0604020202020204" pitchFamily="34" charset="0"/>
                  <a:ea typeface="#9Slide03 Roboto Slab Bold" pitchFamily="2" charset="0"/>
                  <a:cs typeface="Arial" panose="020B0604020202020204" pitchFamily="34" charset="0"/>
                </a:rPr>
                <a:t> </a:t>
              </a:r>
              <a:r>
                <a:rPr lang="en-US" sz="2400" b="1" dirty="0">
                  <a:latin typeface="Times New Roman"/>
                  <a:ea typeface="Calibri"/>
                  <a:cs typeface="Times New Roman"/>
                </a:rPr>
                <a:t>II. Một số bệnh về phổi và</a:t>
              </a:r>
              <a:r>
                <a:rPr lang="en-US" sz="2400" dirty="0">
                  <a:latin typeface="Times New Roman"/>
                  <a:ea typeface="Calibri"/>
                  <a:cs typeface="Times New Roman"/>
                </a:rPr>
                <a:t> </a:t>
              </a:r>
              <a:r>
                <a:rPr lang="en-US" sz="2400" b="1" dirty="0">
                  <a:latin typeface="Times New Roman"/>
                  <a:ea typeface="Calibri"/>
                  <a:cs typeface="Times New Roman"/>
                </a:rPr>
                <a:t>đường hô hấp</a:t>
              </a: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803400" cy="180339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914400" y="1123950"/>
            <a:ext cx="8077200" cy="3718536"/>
          </a:xfrm>
          <a:prstGeom prst="roundRect">
            <a:avLst/>
          </a:prstGeom>
          <a:noFill/>
          <a:ln w="28575">
            <a:solidFill>
              <a:srgbClr val="C00000"/>
            </a:solidFill>
            <a:prstDash val="sysDash"/>
          </a:ln>
        </p:spPr>
        <p:txBody>
          <a:bodyPr wrap="square" lIns="68580" tIns="34290" rIns="68580" bIns="34290" rtlCol="0">
            <a:spAutoFit/>
          </a:bodyPr>
          <a:lstStyle/>
          <a:p>
            <a:pPr>
              <a:lnSpc>
                <a:spcPct val="120000"/>
              </a:lnSpc>
              <a:spcAft>
                <a:spcPts val="0"/>
              </a:spcAft>
            </a:pPr>
            <a:r>
              <a:rPr lang="fr-FR" sz="2000" dirty="0">
                <a:latin typeface="Times New Roman"/>
                <a:ea typeface="Calibri"/>
                <a:cs typeface="Times New Roman"/>
              </a:rPr>
              <a:t>* Các bệnh về phổi: Viêm đường hô hấp, Viêm phổi, Lao phổi, ...</a:t>
            </a:r>
            <a:endParaRPr lang="en-US" sz="2000" dirty="0">
              <a:latin typeface="Times New Roman"/>
              <a:ea typeface="Calibri"/>
              <a:cs typeface="Times New Roman"/>
            </a:endParaRPr>
          </a:p>
          <a:p>
            <a:pPr>
              <a:lnSpc>
                <a:spcPct val="120000"/>
              </a:lnSpc>
              <a:spcAft>
                <a:spcPts val="0"/>
              </a:spcAft>
            </a:pPr>
            <a:r>
              <a:rPr lang="fr-FR" sz="2000" dirty="0">
                <a:latin typeface="Times New Roman"/>
                <a:ea typeface="Calibri"/>
                <a:cs typeface="Times New Roman"/>
              </a:rPr>
              <a:t>* Các biện pháp bảo vệ hệ hô hấp khỏi các tác nhân có hại:</a:t>
            </a:r>
            <a:endParaRPr lang="en-US" sz="2000" dirty="0">
              <a:latin typeface="Times New Roman"/>
              <a:ea typeface="Calibri"/>
              <a:cs typeface="Times New Roman"/>
            </a:endParaRPr>
          </a:p>
          <a:p>
            <a:pPr>
              <a:lnSpc>
                <a:spcPct val="120000"/>
              </a:lnSpc>
              <a:spcAft>
                <a:spcPts val="0"/>
              </a:spcAft>
            </a:pPr>
            <a:r>
              <a:rPr lang="fr-FR" sz="2000" dirty="0">
                <a:latin typeface="Times New Roman"/>
                <a:ea typeface="Calibri"/>
                <a:cs typeface="Times New Roman"/>
              </a:rPr>
              <a:t>+ Trồng nhiều cây xanh;</a:t>
            </a:r>
          </a:p>
          <a:p>
            <a:pPr>
              <a:lnSpc>
                <a:spcPct val="120000"/>
              </a:lnSpc>
              <a:spcAft>
                <a:spcPts val="0"/>
              </a:spcAft>
            </a:pPr>
            <a:r>
              <a:rPr lang="fr-FR" sz="2000" dirty="0">
                <a:latin typeface="Times New Roman"/>
                <a:ea typeface="Calibri"/>
                <a:cs typeface="Times New Roman"/>
              </a:rPr>
              <a:t>+ Hạn chế sử dụng các thiết bị thải khí độc;</a:t>
            </a:r>
          </a:p>
          <a:p>
            <a:pPr>
              <a:lnSpc>
                <a:spcPct val="120000"/>
              </a:lnSpc>
              <a:spcAft>
                <a:spcPts val="0"/>
              </a:spcAft>
            </a:pPr>
            <a:r>
              <a:rPr lang="fr-FR" sz="2000" dirty="0">
                <a:latin typeface="Times New Roman"/>
                <a:ea typeface="Calibri"/>
                <a:cs typeface="Times New Roman"/>
              </a:rPr>
              <a:t>+ Tránh xa các tác nhân gây hại, không hút thuốc, vệ sinh môi trường sống, trồng nhiều cây xanh,...</a:t>
            </a:r>
            <a:endParaRPr lang="en-US" sz="2000" dirty="0">
              <a:latin typeface="Times New Roman"/>
              <a:ea typeface="Calibri"/>
              <a:cs typeface="Times New Roman"/>
            </a:endParaRPr>
          </a:p>
          <a:p>
            <a:pPr>
              <a:lnSpc>
                <a:spcPct val="120000"/>
              </a:lnSpc>
              <a:spcAft>
                <a:spcPts val="0"/>
              </a:spcAft>
            </a:pPr>
            <a:r>
              <a:rPr lang="fr-FR" sz="2000" dirty="0">
                <a:latin typeface="Times New Roman"/>
                <a:ea typeface="Calibri"/>
                <a:cs typeface="Times New Roman"/>
              </a:rPr>
              <a:t>+Vệ sinh cá nhân sạch sẽ; </a:t>
            </a:r>
            <a:endParaRPr lang="en-US" sz="2000" dirty="0">
              <a:latin typeface="Times New Roman"/>
              <a:ea typeface="Calibri"/>
              <a:cs typeface="Times New Roman"/>
            </a:endParaRPr>
          </a:p>
          <a:p>
            <a:pPr>
              <a:lnSpc>
                <a:spcPct val="120000"/>
              </a:lnSpc>
              <a:spcAft>
                <a:spcPts val="0"/>
              </a:spcAft>
            </a:pPr>
            <a:r>
              <a:rPr lang="fr-FR" sz="2000" dirty="0">
                <a:latin typeface="Times New Roman"/>
                <a:ea typeface="Calibri"/>
                <a:cs typeface="Times New Roman"/>
              </a:rPr>
              <a:t>+ Đeo khẩu trang khi  lao động nơi có nhiều bụi, khi đi </a:t>
            </a:r>
            <a:r>
              <a:rPr lang="fr-FR" sz="2000" dirty="0" err="1">
                <a:latin typeface="Times New Roman"/>
                <a:ea typeface="Calibri"/>
                <a:cs typeface="Times New Roman"/>
              </a:rPr>
              <a:t>đường</a:t>
            </a:r>
            <a:r>
              <a:rPr lang="fr-FR" sz="2000" dirty="0">
                <a:latin typeface="Times New Roman"/>
                <a:ea typeface="Calibri"/>
                <a:cs typeface="Times New Roman"/>
              </a:rPr>
              <a:t>,..</a:t>
            </a:r>
          </a:p>
          <a:p>
            <a:pPr>
              <a:lnSpc>
                <a:spcPct val="120000"/>
              </a:lnSpc>
              <a:spcAft>
                <a:spcPts val="0"/>
              </a:spcAft>
            </a:pPr>
            <a:r>
              <a:rPr lang="fr-FR" sz="2000" dirty="0">
                <a:latin typeface="Times New Roman"/>
                <a:ea typeface="Calibri"/>
                <a:cs typeface="Times New Roman"/>
              </a:rPr>
              <a:t>+ </a:t>
            </a:r>
            <a:r>
              <a:rPr lang="fr-FR" sz="2000" dirty="0" err="1">
                <a:latin typeface="Times New Roman"/>
                <a:ea typeface="Calibri"/>
                <a:cs typeface="Times New Roman"/>
              </a:rPr>
              <a:t>Tiêm</a:t>
            </a:r>
            <a:r>
              <a:rPr lang="fr-FR" sz="2000" dirty="0">
                <a:latin typeface="Times New Roman"/>
                <a:ea typeface="Calibri"/>
                <a:cs typeface="Times New Roman"/>
              </a:rPr>
              <a:t> vaccine</a:t>
            </a:r>
            <a:endParaRPr lang="en-US" sz="2000" dirty="0">
              <a:latin typeface="Times New Roman"/>
              <a:ea typeface="Calibri"/>
              <a:cs typeface="Times New Roman"/>
            </a:endParaRPr>
          </a:p>
        </p:txBody>
      </p:sp>
      <p:pic>
        <p:nvPicPr>
          <p:cNvPr id="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1150"/>
            <a:ext cx="1137980" cy="11379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srcRect/>
          <a:stretch>
            <a:fillRect/>
          </a:stretch>
        </p:blipFill>
        <p:spPr bwMode="auto">
          <a:xfrm>
            <a:off x="0" y="2940667"/>
            <a:ext cx="2763373" cy="1984872"/>
          </a:xfrm>
          <a:prstGeom prst="rect">
            <a:avLst/>
          </a:prstGeom>
          <a:noFill/>
          <a:ln w="9525">
            <a:noFill/>
            <a:miter lim="800000"/>
            <a:headEnd/>
            <a:tailEnd/>
          </a:ln>
          <a:effectLst/>
        </p:spPr>
      </p:pic>
      <p:sp>
        <p:nvSpPr>
          <p:cNvPr id="4" name="Oval Callout 3"/>
          <p:cNvSpPr/>
          <p:nvPr/>
        </p:nvSpPr>
        <p:spPr>
          <a:xfrm>
            <a:off x="1905000" y="1007880"/>
            <a:ext cx="3581400" cy="2076448"/>
          </a:xfrm>
          <a:prstGeom prst="wedgeEllipseCallout">
            <a:avLst>
              <a:gd name="adj1" fmla="val -62633"/>
              <a:gd name="adj2" fmla="val 514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bg1"/>
                </a:solidFill>
                <a:latin typeface="Times New Roman" pitchFamily="18" charset="0"/>
                <a:ea typeface="Calibri" pitchFamily="34" charset="0"/>
                <a:cs typeface="Times New Roman" pitchFamily="18" charset="0"/>
              </a:rPr>
              <a:t>Có nên kinh doanh thuốc lá, có nên hút thuốc lá hay không? Vì sao?</a:t>
            </a:r>
            <a:endParaRPr lang="en-US" sz="2400" dirty="0">
              <a:solidFill>
                <a:schemeClr val="bg1"/>
              </a:solidFill>
              <a:latin typeface="Times New Roman" pitchFamily="18" charset="0"/>
              <a:cs typeface="Times New Roman" pitchFamily="18" charset="0"/>
            </a:endParaRPr>
          </a:p>
          <a:p>
            <a:pPr algn="ctr"/>
            <a:endParaRPr lang="en-US" dirty="0"/>
          </a:p>
        </p:txBody>
      </p:sp>
      <p:pic>
        <p:nvPicPr>
          <p:cNvPr id="8" name="Picture 2" descr="Viêm phổi">
            <a:extLst>
              <a:ext uri="{FF2B5EF4-FFF2-40B4-BE49-F238E27FC236}">
                <a16:creationId xmlns:a16="http://schemas.microsoft.com/office/drawing/2014/main" id="{1EC46504-FACA-46B0-B5EF-96A20394B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48361"/>
            <a:ext cx="3904901" cy="24670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5">
            <a:extLst>
              <a:ext uri="{FF2B5EF4-FFF2-40B4-BE49-F238E27FC236}">
                <a16:creationId xmlns:a16="http://schemas.microsoft.com/office/drawing/2014/main" id="{527D8A74-BA4D-4947-A6A7-D2F15A5F842E}"/>
              </a:ext>
            </a:extLst>
          </p:cNvPr>
          <p:cNvGrpSpPr/>
          <p:nvPr/>
        </p:nvGrpSpPr>
        <p:grpSpPr>
          <a:xfrm>
            <a:off x="228600" y="0"/>
            <a:ext cx="8077200" cy="1352550"/>
            <a:chOff x="304800" y="0"/>
            <a:chExt cx="10290810" cy="1803399"/>
          </a:xfrm>
        </p:grpSpPr>
        <p:sp>
          <p:nvSpPr>
            <p:cNvPr id="6" name="Rectangle: Rounded Corners 5">
              <a:extLst>
                <a:ext uri="{FF2B5EF4-FFF2-40B4-BE49-F238E27FC236}">
                  <a16:creationId xmlns:a16="http://schemas.microsoft.com/office/drawing/2014/main" id="{1CDDFE59-677B-43B2-A605-C0FC28F7F39A}"/>
                </a:ext>
              </a:extLst>
            </p:cNvPr>
            <p:cNvSpPr/>
            <p:nvPr/>
          </p:nvSpPr>
          <p:spPr>
            <a:xfrm>
              <a:off x="1858130" y="279401"/>
              <a:ext cx="873748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1" fontAlgn="auto" hangingPunct="1">
                <a:lnSpc>
                  <a:spcPct val="120000"/>
                </a:lnSpc>
                <a:spcBef>
                  <a:spcPts val="0"/>
                </a:spcBef>
                <a:spcAft>
                  <a:spcPts val="0"/>
                </a:spcAft>
              </a:pPr>
              <a:r>
                <a:rPr lang="vi-VN" sz="2800" b="1" dirty="0">
                  <a:solidFill>
                    <a:srgbClr val="FFFFFF"/>
                  </a:solidFill>
                  <a:latin typeface="Arial" panose="020B0604020202020204" pitchFamily="34" charset="0"/>
                  <a:ea typeface="#9Slide03 Roboto Slab Bold" pitchFamily="2" charset="0"/>
                  <a:cs typeface="Arial" panose="020B0604020202020204" pitchFamily="34" charset="0"/>
                </a:rPr>
                <a:t> </a:t>
              </a:r>
              <a:r>
                <a:rPr lang="en-US" sz="2800" b="1" dirty="0">
                  <a:solidFill>
                    <a:schemeClr val="bg1"/>
                  </a:solidFill>
                  <a:latin typeface="Times New Roman"/>
                  <a:ea typeface="Calibri"/>
                  <a:cs typeface="Times New Roman"/>
                </a:rPr>
                <a:t>III. Thuốc lá và tác hại của khói thuốc lá:</a:t>
              </a:r>
              <a:endParaRPr lang="en-US" sz="2800" dirty="0">
                <a:solidFill>
                  <a:schemeClr val="bg1"/>
                </a:solidFill>
                <a:latin typeface="Times New Roman"/>
                <a:ea typeface="Calibri"/>
                <a:cs typeface="Times New Roman"/>
              </a:endParaRPr>
            </a:p>
          </p:txBody>
        </p:sp>
        <p:pic>
          <p:nvPicPr>
            <p:cNvPr id="7" name="Picture 2">
              <a:extLst>
                <a:ext uri="{FF2B5EF4-FFF2-40B4-BE49-F238E27FC236}">
                  <a16:creationId xmlns:a16="http://schemas.microsoft.com/office/drawing/2014/main" id="{D0AB3F78-BF74-4DA3-AD39-28DCBC2674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0"/>
              <a:ext cx="1803400" cy="180339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232056"/>
            <a:ext cx="6019800" cy="400110"/>
          </a:xfrm>
          <a:prstGeom prst="rect">
            <a:avLst/>
          </a:prstGeom>
          <a:noFill/>
        </p:spPr>
        <p:txBody>
          <a:bodyPr wrap="square" rtlCol="0">
            <a:spAutoFit/>
          </a:bodyPr>
          <a:lstStyle/>
          <a:p>
            <a:r>
              <a:rPr lang="en-US" sz="2000" dirty="0" err="1">
                <a:solidFill>
                  <a:srgbClr val="7030A0"/>
                </a:solidFill>
                <a:latin typeface="Times New Roman" pitchFamily="18" charset="0"/>
                <a:cs typeface="Times New Roman" pitchFamily="18" charset="0"/>
              </a:rPr>
              <a:t>Cơ</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quan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hô</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hấp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gồm</a:t>
            </a:r>
            <a:r>
              <a:rPr lang="en-US" sz="2000" dirty="0">
                <a:solidFill>
                  <a:srgbClr val="7030A0"/>
                </a:solidFill>
                <a:latin typeface="Times New Roman" pitchFamily="18" charset="0"/>
                <a:cs typeface="Times New Roman" pitchFamily="18" charset="0"/>
              </a:rPr>
              <a:t>:</a:t>
            </a:r>
          </a:p>
        </p:txBody>
      </p:sp>
      <p:sp>
        <p:nvSpPr>
          <p:cNvPr id="5" name="TextBox 4"/>
          <p:cNvSpPr txBox="1"/>
          <p:nvPr/>
        </p:nvSpPr>
        <p:spPr>
          <a:xfrm>
            <a:off x="876300" y="3829050"/>
            <a:ext cx="8191500" cy="400110"/>
          </a:xfrm>
          <a:prstGeom prst="rect">
            <a:avLst/>
          </a:prstGeom>
          <a:noFill/>
        </p:spPr>
        <p:txBody>
          <a:bodyPr wrap="square" rtlCol="0">
            <a:spAutoFit/>
          </a:bodyPr>
          <a:lstStyle/>
          <a:p>
            <a:r>
              <a:rPr lang="en-US" sz="2000" dirty="0" err="1">
                <a:solidFill>
                  <a:srgbClr val="C00000"/>
                </a:solidFill>
                <a:latin typeface="Times New Roman" pitchFamily="18" charset="0"/>
                <a:cs typeface="Times New Roman" pitchFamily="18" charset="0"/>
              </a:rPr>
              <a:t>Đáp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Mũi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quản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phế</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quản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hai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phổi</a:t>
            </a:r>
            <a:endParaRPr lang="en-US" sz="2000" dirty="0">
              <a:solidFill>
                <a:srgbClr val="C0000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77788"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a:p>
        </p:txBody>
      </p:sp>
      <p:pic>
        <p:nvPicPr>
          <p:cNvPr id="17413" name="Picture 5" descr="Các biện pháp bảo vệ hệ hô hấp khỏe mạnh đơn giả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781050"/>
            <a:ext cx="4533900" cy="3017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êm ph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39873"/>
            <a:ext cx="7848600" cy="48637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676400" y="666750"/>
            <a:ext cx="6096000" cy="4095750"/>
          </a:xfrm>
          <a:prstGeom prst="rect">
            <a:avLst/>
          </a:prstGeom>
        </p:spPr>
      </p:pic>
    </p:spTree>
    <p:extLst>
      <p:ext uri="{BB962C8B-B14F-4D97-AF65-F5344CB8AC3E}">
        <p14:creationId xmlns:p14="http://schemas.microsoft.com/office/powerpoint/2010/main" val="7732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739" y="-27910"/>
            <a:ext cx="7886700" cy="994173"/>
          </a:xfrm>
        </p:spPr>
        <p:txBody>
          <a:bodyPr/>
          <a:lstStyle/>
          <a:p>
            <a:pPr algn="ctr"/>
            <a:r>
              <a:rPr lang="en-US" sz="2000" b="1" dirty="0">
                <a:solidFill>
                  <a:srgbClr val="C00000"/>
                </a:solidFill>
                <a:latin typeface="Times New Roman" pitchFamily="18" charset="0"/>
                <a:cs typeface="Times New Roman" pitchFamily="18" charset="0"/>
              </a:rPr>
              <a:t>NỘI QUY</a:t>
            </a:r>
            <a:endParaRPr lang="en-US" sz="2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84914" y="819150"/>
            <a:ext cx="7886700" cy="3263504"/>
          </a:xfrm>
        </p:spPr>
        <p:txBody>
          <a:bodyPr>
            <a:normAutofit lnSpcReduction="10000"/>
          </a:bodyPr>
          <a:lstStyle/>
          <a:p>
            <a:r>
              <a:rPr lang="en-US" sz="2000" dirty="0" err="1">
                <a:solidFill>
                  <a:srgbClr val="7030A0"/>
                </a:solidFill>
                <a:latin typeface="Times New Roman" pitchFamily="18" charset="0"/>
                <a:cs typeface="Times New Roman" pitchFamily="18" charset="0"/>
              </a:rPr>
              <a:t>Nhóm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trình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bày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có</a:t>
            </a:r>
            <a:r>
              <a:rPr lang="en-US" sz="2000" dirty="0">
                <a:solidFill>
                  <a:srgbClr val="7030A0"/>
                </a:solidFill>
                <a:latin typeface="Times New Roman" pitchFamily="18" charset="0"/>
                <a:cs typeface="Times New Roman" pitchFamily="18" charset="0"/>
              </a:rPr>
              <a:t> 3 </a:t>
            </a:r>
            <a:r>
              <a:rPr lang="en-US" sz="2000" dirty="0" err="1">
                <a:solidFill>
                  <a:srgbClr val="7030A0"/>
                </a:solidFill>
                <a:latin typeface="Times New Roman" pitchFamily="18" charset="0"/>
                <a:cs typeface="Times New Roman" pitchFamily="18" charset="0"/>
              </a:rPr>
              <a:t>phút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trình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bày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về</a:t>
            </a:r>
            <a:r>
              <a:rPr lang="en-US" sz="2000" dirty="0">
                <a:solidFill>
                  <a:srgbClr val="7030A0"/>
                </a:solidFill>
                <a:latin typeface="Times New Roman" pitchFamily="18" charset="0"/>
                <a:cs typeface="Times New Roman" pitchFamily="18" charset="0"/>
              </a:rPr>
              <a:t> </a:t>
            </a:r>
          </a:p>
          <a:p>
            <a:pPr>
              <a:buFont typeface="Wingdings" pitchFamily="2" charset="2"/>
              <a:buChar char="ü"/>
            </a:pPr>
            <a:r>
              <a:rPr lang="en-US" sz="2000" dirty="0">
                <a:solidFill>
                  <a:srgbClr val="7030A0"/>
                </a:solidFill>
                <a:latin typeface="Times New Roman" pitchFamily="18" charset="0"/>
                <a:cs typeface="Times New Roman" pitchFamily="18" charset="0"/>
              </a:rPr>
              <a:t>(1) </a:t>
            </a:r>
            <a:r>
              <a:rPr lang="en-US" sz="2000" dirty="0" err="1">
                <a:solidFill>
                  <a:srgbClr val="7030A0"/>
                </a:solidFill>
                <a:latin typeface="Times New Roman" pitchFamily="18" charset="0"/>
                <a:cs typeface="Times New Roman" pitchFamily="18" charset="0"/>
              </a:rPr>
              <a:t>bằng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chứng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hút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thuốc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lá</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kinh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doanh</a:t>
            </a:r>
            <a:r>
              <a:rPr lang="en-US" sz="2000" dirty="0">
                <a:solidFill>
                  <a:srgbClr val="7030A0"/>
                </a:solidFill>
                <a:latin typeface="Times New Roman" pitchFamily="18" charset="0"/>
                <a:cs typeface="Times New Roman" pitchFamily="18" charset="0"/>
              </a:rPr>
              <a:t>; </a:t>
            </a:r>
          </a:p>
          <a:p>
            <a:pPr>
              <a:buFont typeface="Wingdings" pitchFamily="2" charset="2"/>
              <a:buChar char="ü"/>
            </a:pPr>
            <a:r>
              <a:rPr lang="en-US" sz="2000" dirty="0">
                <a:solidFill>
                  <a:srgbClr val="7030A0"/>
                </a:solidFill>
                <a:latin typeface="Times New Roman" pitchFamily="18" charset="0"/>
                <a:cs typeface="Times New Roman" pitchFamily="18" charset="0"/>
              </a:rPr>
              <a:t>(2) </a:t>
            </a:r>
            <a:r>
              <a:rPr lang="en-US" sz="2000" dirty="0" err="1">
                <a:solidFill>
                  <a:srgbClr val="7030A0"/>
                </a:solidFill>
                <a:latin typeface="Times New Roman" pitchFamily="18" charset="0"/>
                <a:cs typeface="Times New Roman" pitchFamily="18" charset="0"/>
              </a:rPr>
              <a:t>lý</a:t>
            </a:r>
            <a:r>
              <a:rPr lang="en-US" sz="2000" dirty="0">
                <a:solidFill>
                  <a:srgbClr val="7030A0"/>
                </a:solidFill>
                <a:latin typeface="Times New Roman" pitchFamily="18" charset="0"/>
                <a:cs typeface="Times New Roman" pitchFamily="18" charset="0"/>
              </a:rPr>
              <a:t> do </a:t>
            </a:r>
            <a:r>
              <a:rPr lang="en-US" sz="2000" dirty="0" err="1">
                <a:solidFill>
                  <a:srgbClr val="7030A0"/>
                </a:solidFill>
                <a:latin typeface="Times New Roman" pitchFamily="18" charset="0"/>
                <a:cs typeface="Times New Roman" pitchFamily="18" charset="0"/>
              </a:rPr>
              <a:t>thuyết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phục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hút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kinh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doanh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thuốc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lá</a:t>
            </a:r>
            <a:r>
              <a:rPr lang="en-US" sz="2000" dirty="0">
                <a:solidFill>
                  <a:srgbClr val="7030A0"/>
                </a:solidFill>
                <a:latin typeface="Times New Roman" pitchFamily="18" charset="0"/>
                <a:cs typeface="Times New Roman" pitchFamily="18" charset="0"/>
              </a:rPr>
              <a:t> hay </a:t>
            </a:r>
            <a:r>
              <a:rPr lang="en-US" sz="2000" dirty="0" err="1">
                <a:solidFill>
                  <a:srgbClr val="7030A0"/>
                </a:solidFill>
                <a:latin typeface="Times New Roman" pitchFamily="18" charset="0"/>
                <a:cs typeface="Times New Roman" pitchFamily="18" charset="0"/>
              </a:rPr>
              <a:t>không</a:t>
            </a:r>
            <a:r>
              <a:rPr lang="en-US" sz="2000" dirty="0">
                <a:solidFill>
                  <a:srgbClr val="7030A0"/>
                </a:solidFill>
                <a:latin typeface="Times New Roman" pitchFamily="18" charset="0"/>
                <a:cs typeface="Times New Roman" pitchFamily="18" charset="0"/>
              </a:rPr>
              <a:t>; </a:t>
            </a:r>
          </a:p>
          <a:p>
            <a:pPr>
              <a:buFont typeface="Wingdings" pitchFamily="2" charset="2"/>
              <a:buChar char="ü"/>
            </a:pPr>
            <a:r>
              <a:rPr lang="en-US" sz="2000" dirty="0">
                <a:solidFill>
                  <a:srgbClr val="7030A0"/>
                </a:solidFill>
                <a:latin typeface="Times New Roman" pitchFamily="18" charset="0"/>
                <a:cs typeface="Times New Roman" pitchFamily="18" charset="0"/>
              </a:rPr>
              <a:t>(3) poster.</a:t>
            </a:r>
          </a:p>
          <a:p>
            <a:r>
              <a:rPr lang="en-US" sz="2000" dirty="0" err="1">
                <a:solidFill>
                  <a:srgbClr val="7030A0"/>
                </a:solidFill>
                <a:latin typeface="Times New Roman" pitchFamily="18" charset="0"/>
                <a:cs typeface="Times New Roman" pitchFamily="18" charset="0"/>
              </a:rPr>
              <a:t>Nhóm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tranh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luận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được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phép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đặt</a:t>
            </a:r>
            <a:r>
              <a:rPr lang="en-US" sz="2000" dirty="0">
                <a:solidFill>
                  <a:srgbClr val="7030A0"/>
                </a:solidFill>
                <a:latin typeface="Times New Roman" pitchFamily="18" charset="0"/>
                <a:cs typeface="Times New Roman" pitchFamily="18" charset="0"/>
              </a:rPr>
              <a:t> 3 </a:t>
            </a:r>
            <a:r>
              <a:rPr lang="en-US" sz="2000" dirty="0" err="1">
                <a:solidFill>
                  <a:srgbClr val="7030A0"/>
                </a:solidFill>
                <a:latin typeface="Times New Roman" pitchFamily="18" charset="0"/>
                <a:cs typeface="Times New Roman" pitchFamily="18" charset="0"/>
              </a:rPr>
              <a:t>câu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hỏi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liên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quan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đến</a:t>
            </a:r>
            <a:r>
              <a:rPr lang="en-US" sz="2000" dirty="0">
                <a:solidFill>
                  <a:srgbClr val="7030A0"/>
                </a:solidFill>
                <a:latin typeface="Times New Roman" pitchFamily="18" charset="0"/>
                <a:cs typeface="Times New Roman" pitchFamily="18" charset="0"/>
              </a:rPr>
              <a:t> 3 </a:t>
            </a:r>
            <a:r>
              <a:rPr lang="en-US" sz="2000" dirty="0" err="1">
                <a:solidFill>
                  <a:srgbClr val="7030A0"/>
                </a:solidFill>
                <a:latin typeface="Times New Roman" pitchFamily="18" charset="0"/>
                <a:cs typeface="Times New Roman" pitchFamily="18" charset="0"/>
              </a:rPr>
              <a:t>nội</a:t>
            </a:r>
            <a:r>
              <a:rPr lang="en-US" sz="2000" dirty="0">
                <a:solidFill>
                  <a:srgbClr val="7030A0"/>
                </a:solidFill>
                <a:latin typeface="Times New Roman" pitchFamily="18" charset="0"/>
                <a:cs typeface="Times New Roman" pitchFamily="18" charset="0"/>
              </a:rPr>
              <a:t> dung </a:t>
            </a:r>
            <a:r>
              <a:rPr lang="en-US" sz="2000" dirty="0" err="1">
                <a:solidFill>
                  <a:srgbClr val="7030A0"/>
                </a:solidFill>
                <a:latin typeface="Times New Roman" pitchFamily="18" charset="0"/>
                <a:cs typeface="Times New Roman" pitchFamily="18" charset="0"/>
              </a:rPr>
              <a:t>trên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trong</a:t>
            </a:r>
            <a:r>
              <a:rPr lang="en-US" sz="2000" dirty="0">
                <a:solidFill>
                  <a:srgbClr val="7030A0"/>
                </a:solidFill>
                <a:latin typeface="Times New Roman" pitchFamily="18" charset="0"/>
                <a:cs typeface="Times New Roman" pitchFamily="18" charset="0"/>
              </a:rPr>
              <a:t> 1 </a:t>
            </a:r>
            <a:r>
              <a:rPr lang="en-US" sz="2000" dirty="0" err="1">
                <a:solidFill>
                  <a:srgbClr val="7030A0"/>
                </a:solidFill>
                <a:latin typeface="Times New Roman" pitchFamily="18" charset="0"/>
                <a:cs typeface="Times New Roman" pitchFamily="18" charset="0"/>
              </a:rPr>
              <a:t>phút</a:t>
            </a:r>
            <a:r>
              <a:rPr lang="en-US" sz="2000" dirty="0">
                <a:solidFill>
                  <a:srgbClr val="7030A0"/>
                </a:solidFill>
                <a:latin typeface="Times New Roman" pitchFamily="18" charset="0"/>
                <a:cs typeface="Times New Roman" pitchFamily="18" charset="0"/>
              </a:rPr>
              <a:t>.</a:t>
            </a:r>
          </a:p>
          <a:p>
            <a:r>
              <a:rPr lang="en-US" sz="2000" dirty="0" err="1">
                <a:solidFill>
                  <a:srgbClr val="7030A0"/>
                </a:solidFill>
                <a:latin typeface="Times New Roman" pitchFamily="18" charset="0"/>
                <a:cs typeface="Times New Roman" pitchFamily="18" charset="0"/>
              </a:rPr>
              <a:t>Nhóm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phản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biện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trả</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lời</a:t>
            </a:r>
            <a:r>
              <a:rPr lang="en-US" sz="2000" dirty="0">
                <a:solidFill>
                  <a:srgbClr val="7030A0"/>
                </a:solidFill>
                <a:latin typeface="Times New Roman" pitchFamily="18" charset="0"/>
                <a:cs typeface="Times New Roman" pitchFamily="18" charset="0"/>
              </a:rPr>
              <a:t> 3 </a:t>
            </a:r>
            <a:r>
              <a:rPr lang="en-US" sz="2000" dirty="0" err="1">
                <a:solidFill>
                  <a:srgbClr val="7030A0"/>
                </a:solidFill>
                <a:latin typeface="Times New Roman" pitchFamily="18" charset="0"/>
                <a:cs typeface="Times New Roman" pitchFamily="18" charset="0"/>
              </a:rPr>
              <a:t>câu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hỏi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trong</a:t>
            </a:r>
            <a:r>
              <a:rPr lang="en-US" sz="2000" dirty="0">
                <a:solidFill>
                  <a:srgbClr val="7030A0"/>
                </a:solidFill>
                <a:latin typeface="Times New Roman" pitchFamily="18" charset="0"/>
                <a:cs typeface="Times New Roman" pitchFamily="18" charset="0"/>
              </a:rPr>
              <a:t> 3 </a:t>
            </a:r>
            <a:r>
              <a:rPr lang="en-US" sz="2000" dirty="0" err="1">
                <a:solidFill>
                  <a:srgbClr val="7030A0"/>
                </a:solidFill>
                <a:latin typeface="Times New Roman" pitchFamily="18" charset="0"/>
                <a:cs typeface="Times New Roman" pitchFamily="18" charset="0"/>
              </a:rPr>
              <a:t>phút</a:t>
            </a:r>
            <a:r>
              <a:rPr lang="en-US" sz="2000" dirty="0">
                <a:solidFill>
                  <a:srgbClr val="7030A0"/>
                </a:solidFill>
                <a:latin typeface="Times New Roman" pitchFamily="18" charset="0"/>
                <a:cs typeface="Times New Roman" pitchFamily="18" charset="0"/>
              </a:rPr>
              <a:t>.</a:t>
            </a:r>
          </a:p>
          <a:p>
            <a:r>
              <a:rPr lang="en-US" sz="2000" dirty="0" err="1">
                <a:solidFill>
                  <a:srgbClr val="7030A0"/>
                </a:solidFill>
                <a:latin typeface="Times New Roman" pitchFamily="18" charset="0"/>
                <a:cs typeface="Times New Roman" pitchFamily="18" charset="0"/>
              </a:rPr>
              <a:t>Các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đại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diện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thuyết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trình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đặt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câu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hỏi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trả</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lời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các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câu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hỏi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không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được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trùng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nhau</a:t>
            </a:r>
            <a:r>
              <a:rPr lang="en-US" sz="2000" dirty="0">
                <a:solidFill>
                  <a:srgbClr val="7030A0"/>
                </a:solidFill>
                <a:latin typeface="Times New Roman" pitchFamily="18" charset="0"/>
                <a:cs typeface="Times New Roman" pitchFamily="18" charset="0"/>
              </a:rPr>
              <a:t>.</a:t>
            </a:r>
          </a:p>
          <a:p>
            <a:r>
              <a:rPr lang="en-US" sz="2000" dirty="0">
                <a:solidFill>
                  <a:srgbClr val="7030A0"/>
                </a:solidFill>
                <a:latin typeface="Times New Roman" pitchFamily="18" charset="0"/>
                <a:cs typeface="Times New Roman" pitchFamily="18" charset="0"/>
              </a:rPr>
              <a:t>2 </a:t>
            </a:r>
            <a:r>
              <a:rPr lang="en-US" sz="2000" dirty="0" err="1">
                <a:solidFill>
                  <a:srgbClr val="7030A0"/>
                </a:solidFill>
                <a:latin typeface="Times New Roman" pitchFamily="18" charset="0"/>
                <a:cs typeface="Times New Roman" pitchFamily="18" charset="0"/>
              </a:rPr>
              <a:t>nhóm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quan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sát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sẽ</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chấm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điểm</a:t>
            </a:r>
            <a:r>
              <a:rPr lang="en-US" sz="2000" dirty="0">
                <a:solidFill>
                  <a:srgbClr val="7030A0"/>
                </a:solidFill>
                <a:latin typeface="Times New Roman" pitchFamily="18" charset="0"/>
                <a:cs typeface="Times New Roman" pitchFamily="18" charset="0"/>
              </a:rPr>
              <a:t> 2 </a:t>
            </a:r>
            <a:r>
              <a:rPr lang="en-US" sz="2000" dirty="0" err="1">
                <a:solidFill>
                  <a:srgbClr val="7030A0"/>
                </a:solidFill>
                <a:latin typeface="Times New Roman" pitchFamily="18" charset="0"/>
                <a:cs typeface="Times New Roman" pitchFamily="18" charset="0"/>
              </a:rPr>
              <a:t>nhóm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trình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bày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phản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biện</a:t>
            </a:r>
            <a:r>
              <a:rPr lang="en-US" sz="2000" dirty="0">
                <a:solidFill>
                  <a:srgbClr val="7030A0"/>
                </a:solidFill>
                <a:latin typeface="Times New Roman" pitchFamily="18" charset="0"/>
                <a:cs typeface="Times New Roman" pitchFamily="18" charset="0"/>
              </a:rPr>
              <a:t>.</a:t>
            </a:r>
          </a:p>
          <a:p>
            <a:pPr marL="0" indent="0">
              <a:buNone/>
            </a:pPr>
            <a:endParaRPr lang="en-US" sz="2000" dirty="0">
              <a:solidFill>
                <a:srgbClr val="7030A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B801858F-04B0-41A4-ACF2-70AF3602CEAD}"/>
              </a:ext>
            </a:extLst>
          </p:cNvPr>
          <p:cNvPicPr>
            <a:picLocks noChangeAspect="1"/>
          </p:cNvPicPr>
          <p:nvPr/>
        </p:nvPicPr>
        <p:blipFill>
          <a:blip r:embed="rId2"/>
          <a:stretch>
            <a:fillRect/>
          </a:stretch>
        </p:blipFill>
        <p:spPr>
          <a:xfrm>
            <a:off x="254499" y="4248150"/>
            <a:ext cx="8635002" cy="830329"/>
          </a:xfrm>
          <a:prstGeom prst="rect">
            <a:avLst/>
          </a:prstGeom>
        </p:spPr>
      </p:pic>
    </p:spTree>
    <p:extLst>
      <p:ext uri="{BB962C8B-B14F-4D97-AF65-F5344CB8AC3E}">
        <p14:creationId xmlns:p14="http://schemas.microsoft.com/office/powerpoint/2010/main" val="337962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4CE5-5380-45C5-A4D3-88CA63059E6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DA34A6F-0AA9-43F3-85E8-4CE0229B407E}"/>
              </a:ext>
            </a:extLst>
          </p:cNvPr>
          <p:cNvPicPr>
            <a:picLocks noGrp="1" noChangeAspect="1"/>
          </p:cNvPicPr>
          <p:nvPr>
            <p:ph idx="1"/>
          </p:nvPr>
        </p:nvPicPr>
        <p:blipFill>
          <a:blip r:embed="rId2"/>
          <a:stretch>
            <a:fillRect/>
          </a:stretch>
        </p:blipFill>
        <p:spPr>
          <a:xfrm>
            <a:off x="603841" y="1268015"/>
            <a:ext cx="7886700" cy="3037950"/>
          </a:xfrm>
        </p:spPr>
      </p:pic>
      <p:pic>
        <p:nvPicPr>
          <p:cNvPr id="7" name="Picture 6">
            <a:extLst>
              <a:ext uri="{FF2B5EF4-FFF2-40B4-BE49-F238E27FC236}">
                <a16:creationId xmlns:a16="http://schemas.microsoft.com/office/drawing/2014/main" id="{51A73A52-F628-49BF-B430-C93707862574}"/>
              </a:ext>
            </a:extLst>
          </p:cNvPr>
          <p:cNvPicPr>
            <a:picLocks noChangeAspect="1"/>
          </p:cNvPicPr>
          <p:nvPr/>
        </p:nvPicPr>
        <p:blipFill>
          <a:blip r:embed="rId3"/>
          <a:stretch>
            <a:fillRect/>
          </a:stretch>
        </p:blipFill>
        <p:spPr>
          <a:xfrm>
            <a:off x="1143000" y="547092"/>
            <a:ext cx="3714750" cy="447675"/>
          </a:xfrm>
          <a:prstGeom prst="rect">
            <a:avLst/>
          </a:prstGeom>
        </p:spPr>
      </p:pic>
    </p:spTree>
    <p:extLst>
      <p:ext uri="{BB962C8B-B14F-4D97-AF65-F5344CB8AC3E}">
        <p14:creationId xmlns:p14="http://schemas.microsoft.com/office/powerpoint/2010/main" val="1793163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5D0E-FDE4-4160-B573-EE8322EAF01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FF89255-BEDB-40B5-867A-D9178E385738}"/>
              </a:ext>
            </a:extLst>
          </p:cNvPr>
          <p:cNvPicPr>
            <a:picLocks noGrp="1" noChangeAspect="1"/>
          </p:cNvPicPr>
          <p:nvPr>
            <p:ph idx="1"/>
          </p:nvPr>
        </p:nvPicPr>
        <p:blipFill>
          <a:blip r:embed="rId2"/>
          <a:stretch>
            <a:fillRect/>
          </a:stretch>
        </p:blipFill>
        <p:spPr>
          <a:xfrm>
            <a:off x="236096" y="963679"/>
            <a:ext cx="8603104" cy="3970271"/>
          </a:xfrm>
        </p:spPr>
      </p:pic>
      <p:pic>
        <p:nvPicPr>
          <p:cNvPr id="7" name="Picture 6">
            <a:extLst>
              <a:ext uri="{FF2B5EF4-FFF2-40B4-BE49-F238E27FC236}">
                <a16:creationId xmlns:a16="http://schemas.microsoft.com/office/drawing/2014/main" id="{18BF179C-0F4A-4508-88DD-E63499D124CC}"/>
              </a:ext>
            </a:extLst>
          </p:cNvPr>
          <p:cNvPicPr>
            <a:picLocks noChangeAspect="1"/>
          </p:cNvPicPr>
          <p:nvPr/>
        </p:nvPicPr>
        <p:blipFill>
          <a:blip r:embed="rId3"/>
          <a:stretch>
            <a:fillRect/>
          </a:stretch>
        </p:blipFill>
        <p:spPr>
          <a:xfrm>
            <a:off x="230371" y="133350"/>
            <a:ext cx="8635002" cy="830329"/>
          </a:xfrm>
          <a:prstGeom prst="rect">
            <a:avLst/>
          </a:prstGeom>
        </p:spPr>
      </p:pic>
    </p:spTree>
    <p:extLst>
      <p:ext uri="{BB962C8B-B14F-4D97-AF65-F5344CB8AC3E}">
        <p14:creationId xmlns:p14="http://schemas.microsoft.com/office/powerpoint/2010/main" val="274316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228600" y="-171450"/>
            <a:ext cx="8077200" cy="1352550"/>
            <a:chOff x="304800" y="0"/>
            <a:chExt cx="10290810" cy="1803399"/>
          </a:xfrm>
        </p:grpSpPr>
        <p:sp>
          <p:nvSpPr>
            <p:cNvPr id="17" name="Rectangle: Rounded Corners 16"/>
            <p:cNvSpPr/>
            <p:nvPr/>
          </p:nvSpPr>
          <p:spPr>
            <a:xfrm>
              <a:off x="1858130" y="279401"/>
              <a:ext cx="873748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1" fontAlgn="auto" hangingPunct="1">
                <a:lnSpc>
                  <a:spcPct val="120000"/>
                </a:lnSpc>
                <a:spcBef>
                  <a:spcPts val="0"/>
                </a:spcBef>
                <a:spcAft>
                  <a:spcPts val="0"/>
                </a:spcAft>
              </a:pPr>
              <a:r>
                <a:rPr lang="vi-VN" sz="2400" b="1" dirty="0">
                  <a:solidFill>
                    <a:srgbClr val="FFFFFF"/>
                  </a:solidFill>
                  <a:latin typeface="Arial" panose="020B0604020202020204" pitchFamily="34" charset="0"/>
                  <a:ea typeface="#9Slide03 Roboto Slab Bold" pitchFamily="2" charset="0"/>
                  <a:cs typeface="Arial" panose="020B0604020202020204" pitchFamily="34" charset="0"/>
                </a:rPr>
                <a:t> </a:t>
              </a:r>
              <a:r>
                <a:rPr lang="en-US" sz="2400" b="1" dirty="0">
                  <a:solidFill>
                    <a:schemeClr val="bg1"/>
                  </a:solidFill>
                  <a:latin typeface="Times New Roman"/>
                  <a:ea typeface="Calibri"/>
                  <a:cs typeface="Times New Roman"/>
                </a:rPr>
                <a:t>III. Thuốc lá và tác hại của khói thuốc lá:</a:t>
              </a:r>
              <a:endParaRPr lang="en-US" sz="2400" dirty="0">
                <a:solidFill>
                  <a:schemeClr val="bg1"/>
                </a:solidFill>
                <a:latin typeface="Times New Roman"/>
                <a:ea typeface="Calibri"/>
                <a:cs typeface="Times New Roman"/>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803400" cy="180339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945199" y="676275"/>
            <a:ext cx="8077200" cy="4571464"/>
          </a:xfrm>
          <a:prstGeom prst="roundRect">
            <a:avLst/>
          </a:prstGeom>
          <a:solidFill>
            <a:schemeClr val="bg1">
              <a:lumMod val="95000"/>
            </a:schemeClr>
          </a:solidFill>
          <a:ln w="28575">
            <a:solidFill>
              <a:srgbClr val="C00000"/>
            </a:solidFill>
            <a:prstDash val="sysDash"/>
          </a:ln>
        </p:spPr>
        <p:txBody>
          <a:bodyPr wrap="square" lIns="68580" tIns="34290" rIns="68580" bIns="34290" rtlCol="0">
            <a:spAutoFit/>
          </a:bodyPr>
          <a:lstStyle/>
          <a:p>
            <a:pPr algn="just"/>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chứa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hệ</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hô</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hấp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khí</a:t>
            </a:r>
            <a:r>
              <a:rPr lang="en-US" sz="2200" dirty="0">
                <a:latin typeface="Times New Roman" pitchFamily="18" charset="0"/>
                <a:cs typeface="Times New Roman" pitchFamily="18" charset="0"/>
              </a:rPr>
              <a:t> CO, </a:t>
            </a:r>
            <a:r>
              <a:rPr lang="en-US" sz="2200" dirty="0" err="1">
                <a:latin typeface="Times New Roman" pitchFamily="18" charset="0"/>
                <a:cs typeface="Times New Roman" pitchFamily="18" charset="0"/>
              </a:rPr>
              <a:t>khí</a:t>
            </a:r>
            <a:r>
              <a:rPr lang="en-US" sz="2200" dirty="0">
                <a:latin typeface="Times New Roman" pitchFamily="18" charset="0"/>
                <a:cs typeface="Times New Roman" pitchFamily="18" charset="0"/>
              </a:rPr>
              <a:t> NO</a:t>
            </a:r>
            <a:r>
              <a:rPr lang="en-US" sz="2200" baseline="-25000" dirty="0">
                <a:latin typeface="Times New Roman" pitchFamily="18" charset="0"/>
                <a:cs typeface="Times New Roman" pitchFamily="18" charset="0"/>
              </a:rPr>
              <a:t>x</a:t>
            </a:r>
            <a:r>
              <a:rPr lang="en-US" sz="2200" dirty="0">
                <a:latin typeface="Times New Roman" pitchFamily="18" charset="0"/>
                <a:cs typeface="Times New Roman" pitchFamily="18" charset="0"/>
              </a:rPr>
              <a:t>, nicotine,...</a:t>
            </a:r>
          </a:p>
          <a:p>
            <a:pPr algn="just"/>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biểu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CO </a:t>
            </a:r>
            <a:r>
              <a:rPr lang="en-US" sz="2200" dirty="0" err="1">
                <a:latin typeface="Times New Roman" pitchFamily="18" charset="0"/>
                <a:cs typeface="Times New Roman" pitchFamily="18" charset="0"/>
              </a:rPr>
              <a:t>chiếm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chỗ</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oxygen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ở </a:t>
            </a:r>
            <a:r>
              <a:rPr lang="en-US" sz="2200" dirty="0" err="1">
                <a:latin typeface="Times New Roman" pitchFamily="18" charset="0"/>
                <a:cs typeface="Times New Roman" pitchFamily="18" charset="0"/>
              </a:rPr>
              <a:t>trạng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thiếu</a:t>
            </a:r>
            <a:r>
              <a:rPr lang="en-US" sz="2200" dirty="0">
                <a:latin typeface="Times New Roman" pitchFamily="18" charset="0"/>
                <a:cs typeface="Times New Roman" pitchFamily="18" charset="0"/>
              </a:rPr>
              <a:t> oxygen, NO</a:t>
            </a:r>
            <a:r>
              <a:rPr lang="en-US" sz="2200" baseline="-25000" dirty="0">
                <a:latin typeface="Times New Roman" pitchFamily="18" charset="0"/>
                <a:cs typeface="Times New Roman" pitchFamily="18" charset="0"/>
              </a:rPr>
              <a:t>x</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viêm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sưng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niêm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cản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trở</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đổi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khí</a:t>
            </a:r>
            <a:r>
              <a:rPr lang="en-US" sz="2200" dirty="0">
                <a:latin typeface="Times New Roman" pitchFamily="18" charset="0"/>
                <a:cs typeface="Times New Roman" pitchFamily="18" charset="0"/>
              </a:rPr>
              <a:t> CO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NO</a:t>
            </a:r>
            <a:r>
              <a:rPr lang="en-US" sz="2200" baseline="-25000" dirty="0">
                <a:latin typeface="Times New Roman" pitchFamily="18" charset="0"/>
                <a:cs typeface="Times New Roman" pitchFamily="18" charset="0"/>
              </a:rPr>
              <a:t>x</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vượt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phép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nguy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hiểm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khoẻ</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dẫn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vong</a:t>
            </a:r>
            <a:r>
              <a:rPr lang="en-US" sz="2200" dirty="0">
                <a:latin typeface="Times New Roman" pitchFamily="18" charset="0"/>
                <a:cs typeface="Times New Roman" pitchFamily="18" charset="0"/>
              </a:rPr>
              <a:t>. Nicotine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tê</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liệt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lông</a:t>
            </a:r>
            <a:r>
              <a:rPr lang="en-US" sz="2200" dirty="0">
                <a:latin typeface="Times New Roman" pitchFamily="18" charset="0"/>
                <a:cs typeface="Times New Roman" pitchFamily="18" charset="0"/>
              </a:rPr>
              <a:t> rung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quản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giảm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còn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nguy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ung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phổi</a:t>
            </a:r>
            <a:r>
              <a:rPr lang="en-US" sz="2200" dirty="0">
                <a:latin typeface="Times New Roman" pitchFamily="18" charset="0"/>
                <a:cs typeface="Times New Roman" pitchFamily="18" charset="0"/>
              </a:rPr>
              <a:t>.</a:t>
            </a:r>
          </a:p>
          <a:p>
            <a:pPr algn="just"/>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phòng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chống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Tuyệt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hút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tiếp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xúc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uống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đầy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dưỡng</a:t>
            </a:r>
            <a:r>
              <a:rPr lang="en-US" sz="2200" dirty="0">
                <a:latin typeface="Times New Roman" pitchFamily="18" charset="0"/>
                <a:cs typeface="Times New Roman" pitchFamily="18" charset="0"/>
              </a:rPr>
              <a:t>.</a:t>
            </a:r>
            <a:endParaRPr lang="en-US" sz="2200" dirty="0">
              <a:latin typeface="+mj-lt"/>
              <a:ea typeface="Calibri"/>
              <a:cs typeface="Times New Roman"/>
            </a:endParaRPr>
          </a:p>
        </p:txBody>
      </p:sp>
      <p:pic>
        <p:nvPicPr>
          <p:cNvPr id="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1150"/>
            <a:ext cx="1137980" cy="113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87252"/>
      </p:ext>
    </p:extLst>
  </p:cSld>
  <p:clrMapOvr>
    <a:masterClrMapping/>
  </p:clrMapOvr>
  <p:transition spd="slow">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228600" y="0"/>
            <a:ext cx="8077200" cy="1352550"/>
            <a:chOff x="304800" y="0"/>
            <a:chExt cx="10290810" cy="1803399"/>
          </a:xfrm>
        </p:grpSpPr>
        <p:sp>
          <p:nvSpPr>
            <p:cNvPr id="17" name="Rectangle: Rounded Corners 16"/>
            <p:cNvSpPr/>
            <p:nvPr/>
          </p:nvSpPr>
          <p:spPr>
            <a:xfrm>
              <a:off x="1858130" y="279401"/>
              <a:ext cx="873748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1" fontAlgn="auto" hangingPunct="1">
                <a:lnSpc>
                  <a:spcPct val="120000"/>
                </a:lnSpc>
                <a:spcBef>
                  <a:spcPts val="0"/>
                </a:spcBef>
                <a:spcAft>
                  <a:spcPts val="0"/>
                </a:spcAft>
              </a:pPr>
              <a:r>
                <a:rPr lang="vi-VN" sz="2400" b="1" dirty="0">
                  <a:solidFill>
                    <a:srgbClr val="FFFFFF"/>
                  </a:solidFill>
                  <a:latin typeface="Arial" panose="020B0604020202020204" pitchFamily="34" charset="0"/>
                  <a:ea typeface="#9Slide03 Roboto Slab Bold" pitchFamily="2" charset="0"/>
                  <a:cs typeface="Arial" panose="020B0604020202020204" pitchFamily="34" charset="0"/>
                </a:rPr>
                <a:t> </a:t>
              </a:r>
              <a:r>
                <a:rPr lang="en-US" sz="2400" b="1" dirty="0">
                  <a:solidFill>
                    <a:schemeClr val="bg1"/>
                  </a:solidFill>
                  <a:latin typeface="Times New Roman"/>
                  <a:ea typeface="Calibri"/>
                  <a:cs typeface="Times New Roman"/>
                </a:rPr>
                <a:t>III. Thuốc lá và tác hại của khói thuốc lá:</a:t>
              </a:r>
              <a:endParaRPr lang="en-US" sz="2400" dirty="0">
                <a:solidFill>
                  <a:schemeClr val="bg1"/>
                </a:solidFill>
                <a:latin typeface="Times New Roman"/>
                <a:ea typeface="Calibri"/>
                <a:cs typeface="Times New Roman"/>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803400" cy="180339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1415902" y="1046331"/>
            <a:ext cx="7344652" cy="3345597"/>
          </a:xfrm>
          <a:prstGeom prst="roundRect">
            <a:avLst/>
          </a:prstGeom>
          <a:noFill/>
          <a:ln w="28575">
            <a:solidFill>
              <a:srgbClr val="C00000"/>
            </a:solidFill>
            <a:prstDash val="sysDash"/>
          </a:ln>
        </p:spPr>
        <p:txBody>
          <a:bodyPr wrap="square" lIns="68580" tIns="34290" rIns="68580" bIns="34290" rtlCol="0">
            <a:spAutoFit/>
          </a:bodyPr>
          <a:lstStyle/>
          <a:p>
            <a:pPr lvl="0" algn="just" defTabSz="685800" eaLnBrk="1" fontAlgn="auto" hangingPunct="1">
              <a:spcBef>
                <a:spcPts val="0"/>
              </a:spcBef>
              <a:spcAft>
                <a:spcPts val="0"/>
              </a:spcAft>
            </a:pPr>
            <a:r>
              <a:rPr lang="en-US" sz="3200" dirty="0">
                <a:latin typeface="Times New Roman" panose="02020603050405020304" pitchFamily="18" charset="0"/>
                <a:ea typeface="Calibri"/>
                <a:cs typeface="Times New Roman" panose="02020603050405020304" pitchFamily="18" charset="0"/>
              </a:rPr>
              <a:t>- Suy giảm chức năng phổi</a:t>
            </a:r>
          </a:p>
          <a:p>
            <a:pPr lvl="0" algn="just" defTabSz="685800" eaLnBrk="1" fontAlgn="auto" hangingPunct="1">
              <a:spcBef>
                <a:spcPts val="0"/>
              </a:spcBef>
              <a:spcAft>
                <a:spcPts val="0"/>
              </a:spcAft>
            </a:pPr>
            <a:r>
              <a:rPr lang="en-US" sz="3200" dirty="0">
                <a:latin typeface="Times New Roman" panose="02020603050405020304" pitchFamily="18" charset="0"/>
                <a:ea typeface="Calibri"/>
                <a:cs typeface="Times New Roman" panose="02020603050405020304" pitchFamily="18" charset="0"/>
              </a:rPr>
              <a:t>- Gây bệnh tắc nghẽn phổi mãn tính.</a:t>
            </a:r>
          </a:p>
          <a:p>
            <a:pPr lvl="0" algn="just" defTabSz="685800" eaLnBrk="1" fontAlgn="auto" hangingPunct="1">
              <a:spcBef>
                <a:spcPts val="0"/>
              </a:spcBef>
              <a:spcAft>
                <a:spcPts val="0"/>
              </a:spcAft>
              <a:buFontTx/>
              <a:buChar char="-"/>
            </a:pPr>
            <a:r>
              <a:rPr lang="en-US" sz="3200" dirty="0">
                <a:latin typeface="Times New Roman" panose="02020603050405020304" pitchFamily="18" charset="0"/>
                <a:ea typeface="Calibri"/>
                <a:cs typeface="Times New Roman" panose="02020603050405020304" pitchFamily="18" charset="0"/>
              </a:rPr>
              <a:t> </a:t>
            </a:r>
            <a:r>
              <a:rPr lang="en-US" sz="3200" dirty="0" err="1">
                <a:latin typeface="Times New Roman" panose="02020603050405020304" pitchFamily="18" charset="0"/>
                <a:ea typeface="Calibri"/>
                <a:cs typeface="Times New Roman" panose="02020603050405020304" pitchFamily="18" charset="0"/>
              </a:rPr>
              <a:t>Gây</a:t>
            </a:r>
            <a:r>
              <a:rPr lang="en-US" sz="3200" dirty="0">
                <a:latin typeface="Times New Roman" panose="02020603050405020304" pitchFamily="18" charset="0"/>
                <a:ea typeface="Calibri"/>
                <a:cs typeface="Times New Roman" panose="02020603050405020304" pitchFamily="18" charset="0"/>
              </a:rPr>
              <a:t> bệnh ung thư,...</a:t>
            </a:r>
          </a:p>
          <a:p>
            <a:pPr lvl="0" algn="just" defTabSz="685800" eaLnBrk="1" fontAlgn="auto" hangingPunct="1">
              <a:spcBef>
                <a:spcPts val="0"/>
              </a:spcBef>
              <a:spcAft>
                <a:spcPts val="0"/>
              </a:spcAft>
              <a:buFontTx/>
              <a:buChar char="-"/>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Hút </a:t>
            </a:r>
            <a:r>
              <a:rPr lang="vi-VN" sz="3200" b="1" dirty="0">
                <a:latin typeface="Times New Roman" panose="02020603050405020304" pitchFamily="18" charset="0"/>
                <a:cs typeface="Times New Roman" panose="02020603050405020304" pitchFamily="18" charset="0"/>
              </a:rPr>
              <a:t>thuốc lá</a:t>
            </a:r>
            <a:r>
              <a:rPr lang="vi-VN" sz="3200" dirty="0">
                <a:latin typeface="Times New Roman" panose="02020603050405020304" pitchFamily="18" charset="0"/>
                <a:cs typeface="Times New Roman" panose="02020603050405020304" pitchFamily="18" charset="0"/>
              </a:rPr>
              <a:t> thụ động có nhiều gấp 3 đến 4 lần các chất độc </a:t>
            </a:r>
            <a:r>
              <a:rPr lang="vi-VN" sz="3200" b="1" dirty="0">
                <a:latin typeface="Times New Roman" panose="02020603050405020304" pitchFamily="18" charset="0"/>
                <a:cs typeface="Times New Roman" panose="02020603050405020304" pitchFamily="18" charset="0"/>
              </a:rPr>
              <a:t>hại</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ea typeface="Calibri"/>
              <a:cs typeface="Times New Roman" panose="02020603050405020304" pitchFamily="18" charset="0"/>
            </a:endParaRPr>
          </a:p>
        </p:txBody>
      </p:sp>
      <p:pic>
        <p:nvPicPr>
          <p:cNvPr id="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1150"/>
            <a:ext cx="1137980" cy="113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2731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F275-F00A-4B92-8354-39E62374910B}"/>
              </a:ext>
            </a:extLst>
          </p:cNvPr>
          <p:cNvSpPr>
            <a:spLocks noGrp="1"/>
          </p:cNvSpPr>
          <p:nvPr>
            <p:ph type="title"/>
          </p:nvPr>
        </p:nvSpPr>
        <p:spPr>
          <a:xfrm>
            <a:off x="665864" y="119962"/>
            <a:ext cx="8249536" cy="781236"/>
          </a:xfrm>
          <a:solidFill>
            <a:schemeClr val="bg1"/>
          </a:solidFill>
        </p:spPr>
        <p:txBody>
          <a:bodyPr/>
          <a:lstStyle/>
          <a:p>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phích</a:t>
            </a:r>
            <a:r>
              <a:rPr lang="en-US" sz="2800" dirty="0">
                <a:latin typeface="Times New Roman" panose="02020603050405020304" pitchFamily="18" charset="0"/>
                <a:cs typeface="Times New Roman" panose="02020603050405020304" pitchFamily="18" charset="0"/>
              </a:rPr>
              <a:t> (poster) </a:t>
            </a:r>
            <a:r>
              <a:rPr lang="en-US" sz="2800">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a:t>
            </a:r>
            <a:endParaRPr lang="en-US" sz="2800" dirty="0"/>
          </a:p>
        </p:txBody>
      </p:sp>
      <p:pic>
        <p:nvPicPr>
          <p:cNvPr id="5" name="Content Placeholder 4">
            <a:extLst>
              <a:ext uri="{FF2B5EF4-FFF2-40B4-BE49-F238E27FC236}">
                <a16:creationId xmlns:a16="http://schemas.microsoft.com/office/drawing/2014/main" id="{BAE83364-0A7F-474A-A924-B8F08AD3AC70}"/>
              </a:ext>
            </a:extLst>
          </p:cNvPr>
          <p:cNvPicPr>
            <a:picLocks noGrp="1" noChangeAspect="1"/>
          </p:cNvPicPr>
          <p:nvPr>
            <p:ph idx="1"/>
          </p:nvPr>
        </p:nvPicPr>
        <p:blipFill>
          <a:blip r:embed="rId2"/>
          <a:stretch>
            <a:fillRect/>
          </a:stretch>
        </p:blipFill>
        <p:spPr>
          <a:xfrm>
            <a:off x="628650" y="901198"/>
            <a:ext cx="7753350" cy="4090442"/>
          </a:xfrm>
        </p:spPr>
      </p:pic>
    </p:spTree>
    <p:extLst>
      <p:ext uri="{BB962C8B-B14F-4D97-AF65-F5344CB8AC3E}">
        <p14:creationId xmlns:p14="http://schemas.microsoft.com/office/powerpoint/2010/main" val="2694606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03947" y="2114550"/>
            <a:ext cx="3785347" cy="3028950"/>
          </a:xfrm>
          <a:prstGeom prst="rect">
            <a:avLst/>
          </a:prstGeom>
          <a:noFill/>
          <a:ln w="9525">
            <a:noFill/>
            <a:miter lim="800000"/>
            <a:headEnd/>
            <a:tailEnd/>
          </a:ln>
          <a:effectLst/>
        </p:spPr>
      </p:pic>
      <p:pic>
        <p:nvPicPr>
          <p:cNvPr id="64514" name="Picture 2" descr="C:\Users\2T\Downloads\download (10).jpg"/>
          <p:cNvPicPr>
            <a:picLocks noChangeAspect="1" noChangeArrowheads="1"/>
          </p:cNvPicPr>
          <p:nvPr/>
        </p:nvPicPr>
        <p:blipFill>
          <a:blip r:embed="rId3"/>
          <a:srcRect/>
          <a:stretch>
            <a:fillRect/>
          </a:stretch>
        </p:blipFill>
        <p:spPr bwMode="auto">
          <a:xfrm>
            <a:off x="4405423" y="0"/>
            <a:ext cx="4320540" cy="5086350"/>
          </a:xfrm>
          <a:prstGeom prst="rect">
            <a:avLst/>
          </a:prstGeom>
          <a:noFill/>
        </p:spPr>
      </p:pic>
      <p:sp>
        <p:nvSpPr>
          <p:cNvPr id="5" name="Oval Callout 4"/>
          <p:cNvSpPr/>
          <p:nvPr/>
        </p:nvSpPr>
        <p:spPr>
          <a:xfrm>
            <a:off x="1981200" y="0"/>
            <a:ext cx="2438400" cy="2057400"/>
          </a:xfrm>
          <a:prstGeom prst="wedgeEllipseCallout">
            <a:avLst>
              <a:gd name="adj1" fmla="val -27004"/>
              <a:gd name="adj2" fmla="val 810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dirty="0">
                <a:solidFill>
                  <a:schemeClr val="bg1"/>
                </a:solidFill>
                <a:latin typeface="Times New Roman" pitchFamily="18" charset="0"/>
                <a:ea typeface="Calibri" pitchFamily="34" charset="0"/>
                <a:cs typeface="Times New Roman" pitchFamily="18" charset="0"/>
              </a:rPr>
              <a:t>Cùng nhau thiết kế áp phích tuyên truyền không hút thuốc lá.</a:t>
            </a:r>
            <a:endParaRPr lang="fr-FR" sz="2200" dirty="0">
              <a:solidFill>
                <a:schemeClr val="bg1"/>
              </a:solidFill>
              <a:latin typeface="Times New Roman" pitchFamily="18" charset="0"/>
              <a:cs typeface="Times New Roman" pitchFamily="18" charset="0"/>
            </a:endParaRPr>
          </a:p>
          <a:p>
            <a:pPr algn="ctr"/>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4514"/>
                                        </p:tgtEl>
                                        <p:attrNameLst>
                                          <p:attrName>style.visibility</p:attrName>
                                        </p:attrNameLst>
                                      </p:cBhvr>
                                      <p:to>
                                        <p:strVal val="visible"/>
                                      </p:to>
                                    </p:set>
                                    <p:animEffect transition="in" filter="blinds(horizontal)">
                                      <p:cBhvr>
                                        <p:cTn id="15"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2T\Downloads\images (6).jpg"/>
          <p:cNvPicPr>
            <a:picLocks noChangeAspect="1" noChangeArrowheads="1"/>
          </p:cNvPicPr>
          <p:nvPr/>
        </p:nvPicPr>
        <p:blipFill>
          <a:blip r:embed="rId2"/>
          <a:srcRect/>
          <a:stretch>
            <a:fillRect/>
          </a:stretch>
        </p:blipFill>
        <p:spPr bwMode="auto">
          <a:xfrm>
            <a:off x="339588" y="971550"/>
            <a:ext cx="8263282" cy="3124200"/>
          </a:xfrm>
          <a:prstGeom prst="rect">
            <a:avLst/>
          </a:prstGeom>
          <a:noFill/>
        </p:spPr>
      </p:pic>
    </p:spTree>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1219200" y="1047750"/>
            <a:ext cx="6934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rgbClr val="00B0F0"/>
                </a:solidFill>
                <a:effectLst/>
                <a:latin typeface="Times New Roman" pitchFamily="18" charset="0"/>
                <a:ea typeface="Calibri" pitchFamily="34" charset="0"/>
                <a:cs typeface="Times New Roman" pitchFamily="18" charset="0"/>
              </a:rPr>
              <a:t>https://www.youtube.com/watch?v=Ei1UsHqtUvo. </a:t>
            </a:r>
            <a:endParaRPr kumimoji="0" lang="fr-FR"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62466" name="Rectangle 2"/>
          <p:cNvSpPr>
            <a:spLocks noChangeArrowheads="1"/>
          </p:cNvSpPr>
          <p:nvPr/>
        </p:nvSpPr>
        <p:spPr bwMode="auto">
          <a:xfrm>
            <a:off x="421758" y="8751"/>
            <a:ext cx="8763000" cy="774531"/>
          </a:xfrm>
          <a:prstGeom prst="rect">
            <a:avLst/>
          </a:prstGeom>
          <a:solidFill>
            <a:schemeClr val="accent5">
              <a:lumMod val="20000"/>
              <a:lumOff val="80000"/>
            </a:schemeClr>
          </a:solid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IV.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Thực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hành hô hấp nhân tạo, cấp cứu người đuối nước</a:t>
            </a:r>
            <a:endParaRPr kumimoji="0" lang="vi-VN" sz="2400" b="1" i="1" u="none" strike="noStrike" cap="none" normalizeH="0" baseline="0" dirty="0">
              <a:ln>
                <a:noFill/>
              </a:ln>
              <a:solidFill>
                <a:srgbClr val="4472C4"/>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dirty="0">
              <a:ln>
                <a:noFill/>
              </a:ln>
              <a:solidFill>
                <a:schemeClr val="tx1"/>
              </a:solidFill>
              <a:effectLst/>
              <a:latin typeface="Arial" pitchFamily="34" charset="0"/>
              <a:cs typeface="Arial" pitchFamily="34" charset="0"/>
            </a:endParaRPr>
          </a:p>
        </p:txBody>
      </p:sp>
      <p:sp>
        <p:nvSpPr>
          <p:cNvPr id="62467" name="Rectangle 3"/>
          <p:cNvSpPr>
            <a:spLocks noChangeArrowheads="1"/>
          </p:cNvSpPr>
          <p:nvPr/>
        </p:nvSpPr>
        <p:spPr bwMode="auto">
          <a:xfrm>
            <a:off x="609600" y="2038350"/>
            <a:ext cx="8001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 Trong trường hợp nào thì cần tiến hành hô hấp nhân tạo ?</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 Ý nghĩa của việc bịt mũi nạn nhân? Tại sao phải ấn tay vào lồng ngực?</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3. Thứ tự các thao tác?</a:t>
            </a:r>
            <a:endParaRPr kumimoji="0" lang="fr-FR"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Flowchart: Delay 4"/>
          <p:cNvSpPr/>
          <p:nvPr/>
        </p:nvSpPr>
        <p:spPr>
          <a:xfrm>
            <a:off x="152400" y="-78351"/>
            <a:ext cx="1295400" cy="666750"/>
          </a:xfrm>
          <a:prstGeom prst="flowChartDela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tx1"/>
                </a:solidFill>
                <a:latin typeface="Times New Roman" pitchFamily="18" charset="0"/>
                <a:ea typeface="Calibri" pitchFamily="34" charset="0"/>
                <a:cs typeface="Times New Roman" pitchFamily="18" charset="0"/>
              </a:rPr>
              <a:t>Tiết 3: </a:t>
            </a:r>
            <a:endParaRPr lang="vi-VN" sz="2000" b="1" i="1" dirty="0">
              <a:solidFill>
                <a:srgbClr val="4472C4"/>
              </a:solidFill>
              <a:latin typeface="Times New Roman" pitchFamily="18" charset="0"/>
              <a:ea typeface="Times New Roman" pitchFamily="18" charset="0"/>
              <a:cs typeface="Times New Roman" pitchFamily="18" charset="0"/>
            </a:endParaRPr>
          </a:p>
          <a:p>
            <a:pPr algn="ctr"/>
            <a:endParaRPr lang="en-US" dirty="0"/>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895350"/>
          <a:ext cx="8382000" cy="2514600"/>
        </p:xfrm>
        <a:graphic>
          <a:graphicData uri="http://schemas.openxmlformats.org/drawingml/2006/table">
            <a:tbl>
              <a:tblPr firstRow="1" firstCol="1" bandRow="1">
                <a:tableStyleId>{5C22544A-7EE6-4342-B048-85BDC9FD1C3A}</a:tableStyleId>
              </a:tblPr>
              <a:tblGrid>
                <a:gridCol w="3810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419100">
                <a:tc>
                  <a:txBody>
                    <a:bodyPr/>
                    <a:lstStyle/>
                    <a:p>
                      <a:pPr marL="0" marR="0" algn="ctr">
                        <a:spcBef>
                          <a:spcPts val="0"/>
                        </a:spcBef>
                        <a:spcAft>
                          <a:spcPts val="0"/>
                        </a:spcAft>
                      </a:pPr>
                      <a:r>
                        <a:rPr lang="en-US" sz="2000" dirty="0" err="1">
                          <a:effectLst/>
                          <a:latin typeface="Times New Roman" pitchFamily="18" charset="0"/>
                          <a:cs typeface="Times New Roman" pitchFamily="18" charset="0"/>
                        </a:rPr>
                        <a:t>Cột</a:t>
                      </a:r>
                      <a:r>
                        <a:rPr lang="en-US" sz="2000" dirty="0">
                          <a:effectLst/>
                          <a:latin typeface="Times New Roman" pitchFamily="18" charset="0"/>
                          <a:cs typeface="Times New Roman" pitchFamily="18" charset="0"/>
                        </a:rPr>
                        <a:t> A</a:t>
                      </a:r>
                      <a:endParaRPr lang="en-US" sz="2000" dirty="0">
                        <a:solidFill>
                          <a:srgbClr val="000000"/>
                        </a:solidFill>
                        <a:effectLst/>
                        <a:latin typeface="Times New Roman" pitchFamily="18" charset="0"/>
                        <a:ea typeface="Calibri"/>
                        <a:cs typeface="Times New Roman" pitchFamily="18" charset="0"/>
                      </a:endParaRPr>
                    </a:p>
                  </a:txBody>
                  <a:tcPr marL="34290" marR="34290" marT="0" marB="0"/>
                </a:tc>
                <a:tc>
                  <a:txBody>
                    <a:bodyPr/>
                    <a:lstStyle/>
                    <a:p>
                      <a:pPr marL="0" marR="0" algn="ctr">
                        <a:spcBef>
                          <a:spcPts val="0"/>
                        </a:spcBef>
                        <a:spcAft>
                          <a:spcPts val="0"/>
                        </a:spcAft>
                      </a:pPr>
                      <a:r>
                        <a:rPr lang="en-US" sz="2000" dirty="0" err="1">
                          <a:effectLst/>
                          <a:latin typeface="Times New Roman" pitchFamily="18" charset="0"/>
                          <a:cs typeface="Times New Roman" pitchFamily="18" charset="0"/>
                        </a:rPr>
                        <a:t>Cột</a:t>
                      </a:r>
                      <a:r>
                        <a:rPr lang="en-US" sz="2000" dirty="0">
                          <a:effectLst/>
                          <a:latin typeface="Times New Roman" pitchFamily="18" charset="0"/>
                          <a:cs typeface="Times New Roman" pitchFamily="18" charset="0"/>
                        </a:rPr>
                        <a:t> B</a:t>
                      </a:r>
                      <a:endParaRPr lang="en-US" sz="2000" dirty="0">
                        <a:solidFill>
                          <a:srgbClr val="000000"/>
                        </a:solidFill>
                        <a:effectLst/>
                        <a:latin typeface="Times New Roman" pitchFamily="18" charset="0"/>
                        <a:ea typeface="Calibri"/>
                        <a:cs typeface="Times New Roman" pitchFamily="18" charset="0"/>
                      </a:endParaRPr>
                    </a:p>
                  </a:txBody>
                  <a:tcPr marL="34290" marR="34290" marT="0" marB="0"/>
                </a:tc>
                <a:extLst>
                  <a:ext uri="{0D108BD9-81ED-4DB2-BD59-A6C34878D82A}">
                    <a16:rowId xmlns:a16="http://schemas.microsoft.com/office/drawing/2014/main" val="10000"/>
                  </a:ext>
                </a:extLst>
              </a:tr>
              <a:tr h="419100">
                <a:tc>
                  <a:txBody>
                    <a:bodyPr/>
                    <a:lstStyle/>
                    <a:p>
                      <a:pPr marL="0" marR="0" algn="just">
                        <a:spcBef>
                          <a:spcPts val="0"/>
                        </a:spcBef>
                        <a:spcAft>
                          <a:spcPts val="0"/>
                        </a:spcAft>
                      </a:pPr>
                      <a:r>
                        <a:rPr lang="en-US" sz="2000">
                          <a:effectLst/>
                          <a:latin typeface="Times New Roman" pitchFamily="18" charset="0"/>
                          <a:cs typeface="Times New Roman" pitchFamily="18" charset="0"/>
                        </a:rPr>
                        <a:t>1. Lông mũi</a:t>
                      </a:r>
                      <a:endParaRPr lang="en-US" sz="2000">
                        <a:solidFill>
                          <a:srgbClr val="000000"/>
                        </a:solidFill>
                        <a:effectLst/>
                        <a:latin typeface="Times New Roman" pitchFamily="18" charset="0"/>
                        <a:ea typeface="Calibri"/>
                        <a:cs typeface="Times New Roman" pitchFamily="18" charset="0"/>
                      </a:endParaRPr>
                    </a:p>
                  </a:txBody>
                  <a:tcPr marL="34290" marR="34290" marT="0" marB="0"/>
                </a:tc>
                <a:tc>
                  <a:txBody>
                    <a:bodyPr/>
                    <a:lstStyle/>
                    <a:p>
                      <a:pPr marL="0" marR="0" algn="just">
                        <a:spcBef>
                          <a:spcPts val="0"/>
                        </a:spcBef>
                        <a:spcAft>
                          <a:spcPts val="0"/>
                        </a:spcAft>
                      </a:pPr>
                      <a:r>
                        <a:rPr lang="en-US" sz="2000">
                          <a:effectLst/>
                          <a:latin typeface="Times New Roman" pitchFamily="18" charset="0"/>
                          <a:cs typeface="Times New Roman" pitchFamily="18" charset="0"/>
                        </a:rPr>
                        <a:t>a. sưởi ấm không khí vào phổi.</a:t>
                      </a:r>
                      <a:endParaRPr lang="en-US" sz="2000">
                        <a:solidFill>
                          <a:srgbClr val="000000"/>
                        </a:solidFill>
                        <a:effectLst/>
                        <a:latin typeface="Times New Roman" pitchFamily="18" charset="0"/>
                        <a:ea typeface="Calibri"/>
                        <a:cs typeface="Times New Roman" pitchFamily="18" charset="0"/>
                      </a:endParaRPr>
                    </a:p>
                  </a:txBody>
                  <a:tcPr marL="34290" marR="34290" marT="0" marB="0"/>
                </a:tc>
                <a:extLst>
                  <a:ext uri="{0D108BD9-81ED-4DB2-BD59-A6C34878D82A}">
                    <a16:rowId xmlns:a16="http://schemas.microsoft.com/office/drawing/2014/main" val="10001"/>
                  </a:ext>
                </a:extLst>
              </a:tr>
              <a:tr h="838200">
                <a:tc>
                  <a:txBody>
                    <a:bodyPr/>
                    <a:lstStyle/>
                    <a:p>
                      <a:pPr marL="0" marR="0" algn="just">
                        <a:spcBef>
                          <a:spcPts val="0"/>
                        </a:spcBef>
                        <a:spcAft>
                          <a:spcPts val="0"/>
                        </a:spcAft>
                      </a:pPr>
                      <a:r>
                        <a:rPr lang="en-US" sz="2000">
                          <a:effectLst/>
                          <a:latin typeface="Times New Roman" pitchFamily="18" charset="0"/>
                          <a:cs typeface="Times New Roman" pitchFamily="18" charset="0"/>
                        </a:rPr>
                        <a:t>2. Mạch máu nhỏ li ti</a:t>
                      </a:r>
                      <a:endParaRPr lang="en-US" sz="2000">
                        <a:solidFill>
                          <a:srgbClr val="000000"/>
                        </a:solidFill>
                        <a:effectLst/>
                        <a:latin typeface="Times New Roman" pitchFamily="18" charset="0"/>
                        <a:ea typeface="Calibri"/>
                        <a:cs typeface="Times New Roman" pitchFamily="18" charset="0"/>
                      </a:endParaRPr>
                    </a:p>
                  </a:txBody>
                  <a:tcPr marL="34290" marR="34290" marT="0" marB="0"/>
                </a:tc>
                <a:tc>
                  <a:txBody>
                    <a:bodyPr/>
                    <a:lstStyle/>
                    <a:p>
                      <a:pPr marL="0" marR="0" algn="just">
                        <a:spcBef>
                          <a:spcPts val="0"/>
                        </a:spcBef>
                        <a:spcAft>
                          <a:spcPts val="0"/>
                        </a:spcAft>
                      </a:pPr>
                      <a:r>
                        <a:rPr lang="en-US" sz="2000">
                          <a:effectLst/>
                          <a:latin typeface="Times New Roman" pitchFamily="18" charset="0"/>
                          <a:cs typeface="Times New Roman" pitchFamily="18" charset="0"/>
                        </a:rPr>
                        <a:t>b. Cản bớt bụi làm không khí vào phổi sạch hơn.</a:t>
                      </a:r>
                      <a:endParaRPr lang="en-US" sz="2000">
                        <a:solidFill>
                          <a:srgbClr val="000000"/>
                        </a:solidFill>
                        <a:effectLst/>
                        <a:latin typeface="Times New Roman" pitchFamily="18" charset="0"/>
                        <a:ea typeface="Calibri"/>
                        <a:cs typeface="Times New Roman" pitchFamily="18" charset="0"/>
                      </a:endParaRPr>
                    </a:p>
                  </a:txBody>
                  <a:tcPr marL="34290" marR="34290" marT="0" marB="0"/>
                </a:tc>
                <a:extLst>
                  <a:ext uri="{0D108BD9-81ED-4DB2-BD59-A6C34878D82A}">
                    <a16:rowId xmlns:a16="http://schemas.microsoft.com/office/drawing/2014/main" val="10002"/>
                  </a:ext>
                </a:extLst>
              </a:tr>
              <a:tr h="838200">
                <a:tc>
                  <a:txBody>
                    <a:bodyPr/>
                    <a:lstStyle/>
                    <a:p>
                      <a:pPr marL="0" marR="0" algn="just">
                        <a:spcBef>
                          <a:spcPts val="0"/>
                        </a:spcBef>
                        <a:spcAft>
                          <a:spcPts val="0"/>
                        </a:spcAft>
                      </a:pPr>
                      <a:r>
                        <a:rPr lang="en-US" sz="2000">
                          <a:effectLst/>
                          <a:latin typeface="Times New Roman" pitchFamily="18" charset="0"/>
                          <a:cs typeface="Times New Roman" pitchFamily="18" charset="0"/>
                        </a:rPr>
                        <a:t>3. Chất nhầy</a:t>
                      </a:r>
                      <a:endParaRPr lang="en-US" sz="2000">
                        <a:solidFill>
                          <a:srgbClr val="000000"/>
                        </a:solidFill>
                        <a:effectLst/>
                        <a:latin typeface="Times New Roman" pitchFamily="18" charset="0"/>
                        <a:ea typeface="Calibri"/>
                        <a:cs typeface="Times New Roman" pitchFamily="18" charset="0"/>
                      </a:endParaRPr>
                    </a:p>
                  </a:txBody>
                  <a:tcPr marL="34290" marR="34290" marT="0" marB="0"/>
                </a:tc>
                <a:tc>
                  <a:txBody>
                    <a:bodyPr/>
                    <a:lstStyle/>
                    <a:p>
                      <a:pPr marL="0" marR="0" algn="just">
                        <a:spcBef>
                          <a:spcPts val="0"/>
                        </a:spcBef>
                        <a:spcAft>
                          <a:spcPts val="0"/>
                        </a:spcAft>
                      </a:pPr>
                      <a:r>
                        <a:rPr lang="en-US" sz="2000" dirty="0">
                          <a:effectLst/>
                          <a:latin typeface="Times New Roman" pitchFamily="18" charset="0"/>
                          <a:cs typeface="Times New Roman" pitchFamily="18" charset="0"/>
                        </a:rPr>
                        <a:t>c. </a:t>
                      </a:r>
                      <a:r>
                        <a:rPr lang="en-US" sz="2000" dirty="0" err="1">
                          <a:effectLst/>
                          <a:latin typeface="Times New Roman" pitchFamily="18" charset="0"/>
                          <a:cs typeface="Times New Roman" pitchFamily="18" charset="0"/>
                        </a:rPr>
                        <a:t>diệt</a:t>
                      </a:r>
                      <a:r>
                        <a:rPr lang="en-US" sz="2000" dirty="0">
                          <a:effectLst/>
                          <a:latin typeface="Times New Roman" pitchFamily="18" charset="0"/>
                          <a:cs typeface="Times New Roman" pitchFamily="18" charset="0"/>
                        </a:rPr>
                        <a:t> vi </a:t>
                      </a:r>
                      <a:r>
                        <a:rPr lang="en-US" sz="2000" dirty="0" err="1">
                          <a:effectLst/>
                          <a:latin typeface="Times New Roman" pitchFamily="18" charset="0"/>
                          <a:cs typeface="Times New Roman" pitchFamily="18" charset="0"/>
                        </a:rPr>
                        <a:t>khuẩn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và</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ẩm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không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khí</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vào</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phổi</a:t>
                      </a:r>
                      <a:r>
                        <a:rPr lang="en-US" sz="2000" dirty="0">
                          <a:effectLst/>
                          <a:latin typeface="Times New Roman" pitchFamily="18" charset="0"/>
                          <a:cs typeface="Times New Roman" pitchFamily="18" charset="0"/>
                        </a:rPr>
                        <a:t>.</a:t>
                      </a:r>
                      <a:endParaRPr lang="en-US" sz="2000" dirty="0">
                        <a:solidFill>
                          <a:srgbClr val="000000"/>
                        </a:solidFill>
                        <a:effectLst/>
                        <a:latin typeface="Times New Roman" pitchFamily="18" charset="0"/>
                        <a:ea typeface="Calibri"/>
                        <a:cs typeface="Times New Roman" pitchFamily="18" charset="0"/>
                      </a:endParaRPr>
                    </a:p>
                  </a:txBody>
                  <a:tcPr marL="34290" marR="3429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1295401" y="350907"/>
            <a:ext cx="76962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pPr algn="just" defTabSz="457200" eaLnBrk="1" hangingPunct="1"/>
            <a:r>
              <a:rPr lang="en-US" sz="2000" dirty="0" err="1">
                <a:solidFill>
                  <a:srgbClr val="7030A0"/>
                </a:solidFill>
                <a:latin typeface="Times New Roman" pitchFamily="18" charset="0"/>
                <a:ea typeface="Times New Roman" pitchFamily="18" charset="0"/>
                <a:cs typeface="Times New Roman" pitchFamily="18" charset="0"/>
              </a:rPr>
              <a:t>Ghép</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nối</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các</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cột</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để</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hoàn</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thành</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vai</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trò</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của</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các</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bộ</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phận</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bên</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trong</a:t>
            </a:r>
            <a:r>
              <a:rPr lang="en-US" sz="2000" dirty="0">
                <a:solidFill>
                  <a:srgbClr val="7030A0"/>
                </a:solidFill>
                <a:latin typeface="Times New Roman" pitchFamily="18" charset="0"/>
                <a:ea typeface="Times New Roman" pitchFamily="18" charset="0"/>
                <a:cs typeface="Times New Roman" pitchFamily="18" charset="0"/>
              </a:rPr>
              <a:t> </a:t>
            </a:r>
            <a:r>
              <a:rPr lang="en-US" sz="2000" dirty="0" err="1">
                <a:solidFill>
                  <a:srgbClr val="7030A0"/>
                </a:solidFill>
                <a:latin typeface="Times New Roman" pitchFamily="18" charset="0"/>
                <a:ea typeface="Times New Roman" pitchFamily="18" charset="0"/>
                <a:cs typeface="Times New Roman" pitchFamily="18" charset="0"/>
              </a:rPr>
              <a:t>mũi</a:t>
            </a:r>
            <a:r>
              <a:rPr lang="en-US" sz="2000" dirty="0">
                <a:solidFill>
                  <a:srgbClr val="7030A0"/>
                </a:solidFill>
                <a:latin typeface="Times New Roman" pitchFamily="18" charset="0"/>
                <a:ea typeface="Times New Roman" pitchFamily="18" charset="0"/>
                <a:cs typeface="Times New Roman" pitchFamily="18" charset="0"/>
              </a:rPr>
              <a:t>.</a:t>
            </a:r>
            <a:endParaRPr lang="en-US" sz="2000" dirty="0">
              <a:solidFill>
                <a:srgbClr val="7030A0"/>
              </a:solidFill>
              <a:latin typeface="Times New Roman" pitchFamily="18" charset="0"/>
              <a:cs typeface="Times New Roman" pitchFamily="18" charset="0"/>
            </a:endParaRPr>
          </a:p>
        </p:txBody>
      </p:sp>
      <p:sp>
        <p:nvSpPr>
          <p:cNvPr id="6" name="Rectangle 5"/>
          <p:cNvSpPr/>
          <p:nvPr/>
        </p:nvSpPr>
        <p:spPr>
          <a:xfrm>
            <a:off x="457200" y="3600450"/>
            <a:ext cx="1449436" cy="400110"/>
          </a:xfrm>
          <a:prstGeom prst="rect">
            <a:avLst/>
          </a:prstGeom>
        </p:spPr>
        <p:txBody>
          <a:bodyPr wrap="none">
            <a:spAutoFit/>
          </a:bodyPr>
          <a:lstStyle/>
          <a:p>
            <a:r>
              <a:rPr lang="en-US" sz="2000" dirty="0">
                <a:solidFill>
                  <a:srgbClr val="C00000"/>
                </a:solidFill>
                <a:latin typeface="Times New Roman" pitchFamily="18" charset="0"/>
                <a:cs typeface="Times New Roman" pitchFamily="18" charset="0"/>
              </a:rPr>
              <a:t>1-b; 2-a; 3-c</a:t>
            </a: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spTree>
    <p:extLst>
      <p:ext uri="{BB962C8B-B14F-4D97-AF65-F5344CB8AC3E}">
        <p14:creationId xmlns:p14="http://schemas.microsoft.com/office/powerpoint/2010/main" val="10862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7200" y="-285750"/>
            <a:ext cx="82296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altLang="en-US" b="1" dirty="0">
                <a:latin typeface="Times New Roman" pitchFamily="18" charset="0"/>
                <a:cs typeface="Times New Roman" pitchFamily="18" charset="0"/>
              </a:rPr>
              <a:t>1. Phương pháp hà hơi thổi ngạt</a:t>
            </a:r>
            <a:r>
              <a:rPr lang="en-US" altLang="en-US" dirty="0">
                <a:latin typeface="Times New Roman" pitchFamily="18" charset="0"/>
                <a:cs typeface="Times New Roman" pitchFamily="18" charset="0"/>
              </a:rPr>
              <a:t>:</a:t>
            </a:r>
          </a:p>
        </p:txBody>
      </p:sp>
      <p:sp>
        <p:nvSpPr>
          <p:cNvPr id="55299" name="Rectangle 3"/>
          <p:cNvSpPr>
            <a:spLocks noChangeArrowheads="1"/>
          </p:cNvSpPr>
          <p:nvPr/>
        </p:nvSpPr>
        <p:spPr bwMode="auto">
          <a:xfrm>
            <a:off x="228600" y="514351"/>
            <a:ext cx="8686800" cy="72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pPr>
            <a:r>
              <a:rPr lang="en-US" altLang="en-US">
                <a:latin typeface="Times New Roman" pitchFamily="18" charset="0"/>
              </a:rPr>
              <a:t>Khi nào chúng ta thực hiện phương pháp này?</a:t>
            </a:r>
          </a:p>
          <a:p>
            <a:pPr marL="342900" indent="-342900" algn="ctr" eaLnBrk="1" hangingPunct="1">
              <a:spcBef>
                <a:spcPct val="20000"/>
              </a:spcBef>
            </a:pPr>
            <a:endParaRPr lang="en-US" altLang="en-US">
              <a:latin typeface="Times New Roman" pitchFamily="18" charset="0"/>
            </a:endParaRPr>
          </a:p>
        </p:txBody>
      </p:sp>
      <p:sp>
        <p:nvSpPr>
          <p:cNvPr id="55300" name="Text Box 4"/>
          <p:cNvSpPr txBox="1">
            <a:spLocks noChangeArrowheads="1"/>
          </p:cNvSpPr>
          <p:nvPr/>
        </p:nvSpPr>
        <p:spPr bwMode="auto">
          <a:xfrm>
            <a:off x="152400" y="4572000"/>
            <a:ext cx="891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2800">
                <a:solidFill>
                  <a:srgbClr val="FA2A14"/>
                </a:solidFill>
                <a:latin typeface="Times New Roman" pitchFamily="18" charset="0"/>
              </a:rPr>
              <a:t>Khi nạn nhân ngừng hô hấp nhưng tim còn đập</a:t>
            </a:r>
          </a:p>
        </p:txBody>
      </p:sp>
      <p:pic>
        <p:nvPicPr>
          <p:cNvPr id="55301" name="Picture 5">
            <a:hlinkClick r:id="rId2"/>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r="952" b="3615"/>
          <a:stretch>
            <a:fillRect/>
          </a:stretch>
        </p:blipFill>
        <p:spPr bwMode="auto">
          <a:xfrm>
            <a:off x="0" y="1028700"/>
            <a:ext cx="90678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p:tgtEl>
                                          <p:spTgt spid="55299"/>
                                        </p:tgtEl>
                                        <p:attrNameLst>
                                          <p:attrName>ppt_y</p:attrName>
                                        </p:attrNameLst>
                                      </p:cBhvr>
                                      <p:tavLst>
                                        <p:tav tm="0">
                                          <p:val>
                                            <p:strVal val="#ppt_y+#ppt_h*1.125000"/>
                                          </p:val>
                                        </p:tav>
                                        <p:tav tm="100000">
                                          <p:val>
                                            <p:strVal val="#ppt_y"/>
                                          </p:val>
                                        </p:tav>
                                      </p:tavLst>
                                    </p:anim>
                                    <p:animEffect transition="in" filter="wipe(up)">
                                      <p:cBhvr>
                                        <p:cTn id="8" dur="500"/>
                                        <p:tgtEl>
                                          <p:spTgt spid="55299"/>
                                        </p:tgtEl>
                                      </p:cBhvr>
                                    </p:animEffect>
                                  </p:childTnLst>
                                </p:cTn>
                              </p:par>
                              <p:par>
                                <p:cTn id="9" presetID="12" presetClass="entr" presetSubtype="4" fill="hold" nodeType="withEffect">
                                  <p:stCondLst>
                                    <p:cond delay="0"/>
                                  </p:stCondLst>
                                  <p:childTnLst>
                                    <p:set>
                                      <p:cBhvr>
                                        <p:cTn id="10" dur="1" fill="hold">
                                          <p:stCondLst>
                                            <p:cond delay="0"/>
                                          </p:stCondLst>
                                        </p:cTn>
                                        <p:tgtEl>
                                          <p:spTgt spid="55301"/>
                                        </p:tgtEl>
                                        <p:attrNameLst>
                                          <p:attrName>style.visibility</p:attrName>
                                        </p:attrNameLst>
                                      </p:cBhvr>
                                      <p:to>
                                        <p:strVal val="visible"/>
                                      </p:to>
                                    </p:set>
                                    <p:anim calcmode="lin" valueType="num">
                                      <p:cBhvr additive="base">
                                        <p:cTn id="11" dur="500"/>
                                        <p:tgtEl>
                                          <p:spTgt spid="55301"/>
                                        </p:tgtEl>
                                        <p:attrNameLst>
                                          <p:attrName>ppt_y</p:attrName>
                                        </p:attrNameLst>
                                      </p:cBhvr>
                                      <p:tavLst>
                                        <p:tav tm="0">
                                          <p:val>
                                            <p:strVal val="#ppt_y+#ppt_h*1.125000"/>
                                          </p:val>
                                        </p:tav>
                                        <p:tav tm="100000">
                                          <p:val>
                                            <p:strVal val="#ppt_y"/>
                                          </p:val>
                                        </p:tav>
                                      </p:tavLst>
                                    </p:anim>
                                    <p:animEffect transition="in" filter="wipe(up)">
                                      <p:cBhvr>
                                        <p:cTn id="12" dur="500"/>
                                        <p:tgtEl>
                                          <p:spTgt spid="553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5300"/>
                                        </p:tgtEl>
                                        <p:attrNameLst>
                                          <p:attrName>style.visibility</p:attrName>
                                        </p:attrNameLst>
                                      </p:cBhvr>
                                      <p:to>
                                        <p:strVal val="visible"/>
                                      </p:to>
                                    </p:set>
                                    <p:animEffect transition="in" filter="box(in)">
                                      <p:cBhvr>
                                        <p:cTn id="17" dur="20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P spid="5530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0" y="3429000"/>
            <a:ext cx="91440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r>
              <a:rPr lang="en-US" dirty="0">
                <a:latin typeface="Times New Roman" pitchFamily="18" charset="0"/>
              </a:rPr>
              <a:t>- Đặt nạn nhân nằm ngửa để đầu ngửa ra phía sau </a:t>
            </a:r>
          </a:p>
          <a:p>
            <a:pPr marL="342900" indent="-342900" algn="just"/>
            <a:r>
              <a:rPr lang="en-US" dirty="0">
                <a:latin typeface="Times New Roman" pitchFamily="18" charset="0"/>
              </a:rPr>
              <a:t>- Nâng và giữ đầu nạn nhân về phía sau với một bàn tay ở trán và tay khác ở cằm</a:t>
            </a:r>
          </a:p>
          <a:p>
            <a:pPr marL="342900" indent="-342900" algn="just"/>
            <a:r>
              <a:rPr lang="en-US" dirty="0">
                <a:latin typeface="Times New Roman" pitchFamily="18" charset="0"/>
              </a:rPr>
              <a:t>- Mở miệng nạn nhân bằng ngón tay cái và trỏ</a:t>
            </a:r>
          </a:p>
        </p:txBody>
      </p:sp>
      <p:pic>
        <p:nvPicPr>
          <p:cNvPr id="18435" name="Picture 7" descr="1434727657-151212_lssk_ha-hoi01_dan-vi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38113" y="2419350"/>
            <a:ext cx="8686800" cy="47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53975" algn="just" eaLnBrk="1" hangingPunct="1">
              <a:spcBef>
                <a:spcPct val="20000"/>
              </a:spcBef>
              <a:buFont typeface="Wingdings" pitchFamily="2" charset="2"/>
              <a:buNone/>
            </a:pPr>
            <a:r>
              <a:rPr lang="en-US" altLang="en-US" sz="2400" dirty="0">
                <a:latin typeface="Times New Roman" pitchFamily="18" charset="0"/>
              </a:rPr>
              <a:t>- Bịt mũi nạn nhân bằng ngón trỏ và ngón cái</a:t>
            </a:r>
            <a:endParaRPr lang="en-US" altLang="en-US" sz="2400" dirty="0">
              <a:latin typeface="VNI-Palatin" pitchFamily="2" charset="0"/>
            </a:endParaRPr>
          </a:p>
        </p:txBody>
      </p:sp>
      <p:sp>
        <p:nvSpPr>
          <p:cNvPr id="59397" name="Rectangle 5"/>
          <p:cNvSpPr>
            <a:spLocks noChangeArrowheads="1"/>
          </p:cNvSpPr>
          <p:nvPr/>
        </p:nvSpPr>
        <p:spPr bwMode="auto">
          <a:xfrm>
            <a:off x="34926" y="2800350"/>
            <a:ext cx="9032874"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177800" algn="just" eaLnBrk="1" hangingPunct="1">
              <a:spcBef>
                <a:spcPct val="20000"/>
              </a:spcBef>
            </a:pPr>
            <a:r>
              <a:rPr lang="en-US" altLang="en-US" sz="2400" dirty="0">
                <a:latin typeface="Times New Roman" pitchFamily="18" charset="0"/>
              </a:rPr>
              <a:t>- Tự hít một hơi đầy lồng ngực rồi ghé môi sát miệng nạn nhân rồi thổi hết sức vào miệng nạn nhân, không để không khí thoát ra ngoài chỗ tiếp xúc với miệng.</a:t>
            </a:r>
          </a:p>
        </p:txBody>
      </p:sp>
      <p:pic>
        <p:nvPicPr>
          <p:cNvPr id="19460" name="Picture 6" descr="C:\Users\ANH THU\Desktop\hhnt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
            <a:ext cx="8001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38114" y="3867150"/>
            <a:ext cx="84724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a:spcBef>
                <a:spcPct val="50000"/>
              </a:spcBef>
            </a:pPr>
            <a:r>
              <a:rPr lang="en-US" altLang="en-US" sz="2400" dirty="0">
                <a:latin typeface="Times New Roman" pitchFamily="18" charset="0"/>
              </a:rPr>
              <a:t>- Ngừng thổi để hít vào rồi lại thổi tiếp.</a:t>
            </a:r>
          </a:p>
        </p:txBody>
      </p:sp>
      <p:sp>
        <p:nvSpPr>
          <p:cNvPr id="9" name="Text Box 4"/>
          <p:cNvSpPr txBox="1">
            <a:spLocks noChangeArrowheads="1"/>
          </p:cNvSpPr>
          <p:nvPr/>
        </p:nvSpPr>
        <p:spPr bwMode="auto">
          <a:xfrm>
            <a:off x="69056" y="4331553"/>
            <a:ext cx="90749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a:spcBef>
                <a:spcPct val="50000"/>
              </a:spcBef>
            </a:pPr>
            <a:r>
              <a:rPr lang="en-US" altLang="en-US" sz="2400" dirty="0">
                <a:latin typeface="Times New Roman" pitchFamily="18" charset="0"/>
              </a:rPr>
              <a:t>- Thổi liên tục từ 12 – 20 lần/phút cho tới khi quá trình tự hô hấp của nạn nhân được ổn định bình thường</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animEffect transition="in" filter="barn(inHorizontal)">
                                      <p:cBhvr>
                                        <p:cTn id="7" dur="500"/>
                                        <p:tgtEl>
                                          <p:spTgt spid="59394">
                                            <p:txEl>
                                              <p:pRg st="0" end="0"/>
                                            </p:txEl>
                                          </p:spTgt>
                                        </p:tgtEl>
                                      </p:cBhvr>
                                    </p:animEffect>
                                  </p:childTnLst>
                                </p:cTn>
                              </p:par>
                            </p:childTnLst>
                          </p:cTn>
                        </p:par>
                        <p:par>
                          <p:cTn id="8" fill="hold" nodeType="afterGroup">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59397">
                                            <p:txEl>
                                              <p:pRg st="0" end="0"/>
                                            </p:txEl>
                                          </p:spTgt>
                                        </p:tgtEl>
                                        <p:attrNameLst>
                                          <p:attrName>style.visibility</p:attrName>
                                        </p:attrNameLst>
                                      </p:cBhvr>
                                      <p:to>
                                        <p:strVal val="visible"/>
                                      </p:to>
                                    </p:set>
                                    <p:animEffect transition="in" filter="barn(inHorizontal)">
                                      <p:cBhvr>
                                        <p:cTn id="11" dur="500"/>
                                        <p:tgtEl>
                                          <p:spTgt spid="59397">
                                            <p:txEl>
                                              <p:pRg st="0" end="0"/>
                                            </p:txEl>
                                          </p:spTgt>
                                        </p:tgtEl>
                                      </p:cBhvr>
                                    </p:animEffect>
                                  </p:childTnLst>
                                </p:cTn>
                              </p:par>
                            </p:childTnLst>
                          </p:cTn>
                        </p:par>
                        <p:par>
                          <p:cTn id="12" fill="hold" nodeType="afterGroup">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nodeType="afterGroup">
                            <p:stCondLst>
                              <p:cond delay="1500"/>
                            </p:stCondLst>
                            <p:childTnLst>
                              <p:par>
                                <p:cTn id="19" presetID="53"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p:bldP spid="59397" grpId="0" build="p" autoUpdateAnimBg="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57200" y="3429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altLang="en-US" b="1" dirty="0">
                <a:latin typeface="Times New Roman" pitchFamily="18" charset="0"/>
                <a:hlinkClick r:id="rId2" action="ppaction://hlinkfile"/>
              </a:rPr>
              <a:t>Lưu ý:</a:t>
            </a:r>
            <a:r>
              <a:rPr lang="en-US" altLang="en-US" dirty="0">
                <a:latin typeface="Times New Roman" pitchFamily="18" charset="0"/>
                <a:hlinkClick r:id="rId2" action="ppaction://hlinkfile"/>
              </a:rPr>
              <a:t> </a:t>
            </a:r>
            <a:endParaRPr lang="en-US" altLang="en-US" dirty="0">
              <a:latin typeface="Times New Roman" pitchFamily="18" charset="0"/>
            </a:endParaRPr>
          </a:p>
        </p:txBody>
      </p:sp>
      <p:sp>
        <p:nvSpPr>
          <p:cNvPr id="61443" name="Rectangle 3"/>
          <p:cNvSpPr>
            <a:spLocks noChangeArrowheads="1"/>
          </p:cNvSpPr>
          <p:nvPr/>
        </p:nvSpPr>
        <p:spPr bwMode="auto">
          <a:xfrm>
            <a:off x="304800" y="142875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eaLnBrk="1" hangingPunct="1">
              <a:lnSpc>
                <a:spcPct val="90000"/>
              </a:lnSpc>
              <a:spcBef>
                <a:spcPct val="20000"/>
              </a:spcBef>
              <a:buFontTx/>
              <a:buChar char="•"/>
            </a:pPr>
            <a:r>
              <a:rPr lang="en-US" altLang="en-US" sz="2400" dirty="0">
                <a:latin typeface="Times New Roman" pitchFamily="18" charset="0"/>
              </a:rPr>
              <a:t>Nếu miệng nạn nhân bị cứng khó mở, có thể dùng tay bịt miệng và thổi bằng mũi.</a:t>
            </a:r>
          </a:p>
          <a:p>
            <a:pPr marL="342900" indent="-342900" algn="just" eaLnBrk="1" hangingPunct="1">
              <a:lnSpc>
                <a:spcPct val="90000"/>
              </a:lnSpc>
              <a:spcBef>
                <a:spcPct val="20000"/>
              </a:spcBef>
              <a:buFontTx/>
              <a:buChar char="•"/>
            </a:pPr>
            <a:r>
              <a:rPr lang="en-US" altLang="en-US" sz="2400" dirty="0">
                <a:latin typeface="Times New Roman" pitchFamily="18" charset="0"/>
              </a:rPr>
              <a:t>Nếu tim nạn nhân đồng thời ngừng đập, có thể vừa thổi ngạt vừa xoa bóp tim.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heel(4)">
                                      <p:cBhvr>
                                        <p:cTn id="7" dur="10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heel(4)">
                                      <p:cBhvr>
                                        <p:cTn id="12" dur="1000"/>
                                        <p:tgtEl>
                                          <p:spTgt spid="614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idx="1"/>
          </p:nvPr>
        </p:nvSpPr>
        <p:spPr>
          <a:xfrm>
            <a:off x="457200" y="3638550"/>
            <a:ext cx="7772400" cy="1143000"/>
          </a:xfrm>
        </p:spPr>
        <p:txBody>
          <a:bodyPr/>
          <a:lstStyle/>
          <a:p>
            <a:pPr marL="0" indent="0" algn="just" eaLnBrk="1" hangingPunct="1">
              <a:buFont typeface="Arial" charset="0"/>
              <a:buNone/>
            </a:pPr>
            <a:r>
              <a:rPr lang="en-US" altLang="en-US" sz="2400" dirty="0">
                <a:latin typeface="Times New Roman" pitchFamily="18" charset="0"/>
                <a:cs typeface="Times New Roman" pitchFamily="18" charset="0"/>
              </a:rPr>
              <a:t>- Khi làm xoa bóp tim ngoài lồng ngực, cần chú ý không quá mạnh bạo vì có thể làm gãy xương sườn nạn nhân </a:t>
            </a:r>
            <a:r>
              <a:rPr lang="en-US" altLang="en-US" sz="2400" dirty="0">
                <a:solidFill>
                  <a:srgbClr val="FA2A14"/>
                </a:solidFill>
                <a:latin typeface="Times New Roman" pitchFamily="18" charset="0"/>
                <a:cs typeface="Times New Roman" pitchFamily="18" charset="0"/>
              </a:rPr>
              <a:t>( 2 lần hà hơi, 30 </a:t>
            </a:r>
            <a:r>
              <a:rPr lang="en-US" altLang="en-US" sz="2400" dirty="0" err="1">
                <a:solidFill>
                  <a:srgbClr val="FA2A14"/>
                </a:solidFill>
                <a:latin typeface="Times New Roman" pitchFamily="18" charset="0"/>
                <a:cs typeface="Times New Roman" pitchFamily="18" charset="0"/>
              </a:rPr>
              <a:t>lần</a:t>
            </a:r>
            <a:r>
              <a:rPr lang="en-US" altLang="en-US" sz="2400" dirty="0">
                <a:solidFill>
                  <a:srgbClr val="FA2A14"/>
                </a:solidFill>
                <a:latin typeface="Times New Roman" pitchFamily="18" charset="0"/>
                <a:cs typeface="Times New Roman" pitchFamily="18" charset="0"/>
              </a:rPr>
              <a:t> ép tim)</a:t>
            </a:r>
          </a:p>
        </p:txBody>
      </p:sp>
      <p:pic>
        <p:nvPicPr>
          <p:cNvPr id="22531" name="Picture 5" descr="ho-hap-nhan-tao-cho-nguoi-bi-ngat-khi-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
            <a:ext cx="86868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57400" y="0"/>
            <a:ext cx="4051110" cy="461665"/>
          </a:xfrm>
          <a:prstGeom prst="rect">
            <a:avLst/>
          </a:prstGeom>
        </p:spPr>
        <p:txBody>
          <a:bodyPr wrap="none">
            <a:spAutoFit/>
          </a:bodyPr>
          <a:lstStyle/>
          <a:p>
            <a:pPr algn="ctr" eaLnBrk="1" hangingPunct="1"/>
            <a:r>
              <a:rPr lang="en-US" altLang="en-US" sz="2400" b="1" dirty="0">
                <a:solidFill>
                  <a:srgbClr val="FF0000"/>
                </a:solidFill>
                <a:latin typeface="Times New Roman" pitchFamily="18" charset="0"/>
              </a:rPr>
              <a:t>2/ Phương pháp ấn lồng ngực</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animEffect transition="in" filter="box(in)">
                                      <p:cBhvr>
                                        <p:cTn id="7" dur="1000"/>
                                        <p:tgtEl>
                                          <p:spTgt spid="706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ChangeArrowheads="1"/>
          </p:cNvSpPr>
          <p:nvPr/>
        </p:nvSpPr>
        <p:spPr bwMode="auto">
          <a:xfrm>
            <a:off x="914400" y="400050"/>
            <a:ext cx="8001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eaLnBrk="1" hangingPunct="1">
              <a:lnSpc>
                <a:spcPct val="120000"/>
              </a:lnSpc>
              <a:spcBef>
                <a:spcPts val="0"/>
              </a:spcBef>
            </a:pPr>
            <a:r>
              <a:rPr lang="en-US" altLang="en-US" sz="2400" dirty="0">
                <a:latin typeface="Times New Roman" pitchFamily="18" charset="0"/>
                <a:cs typeface="Times New Roman" pitchFamily="18" charset="0"/>
              </a:rPr>
              <a:t>a)  Đặt nạn nhân nằm ngửa, dưới lưng kê cao bằng một gối mềm để đầu hơi ngửa ra phía </a:t>
            </a:r>
            <a:r>
              <a:rPr lang="en-US" altLang="en-US" sz="2400" dirty="0" err="1">
                <a:latin typeface="Times New Roman" pitchFamily="18" charset="0"/>
                <a:cs typeface="Times New Roman" pitchFamily="18" charset="0"/>
              </a:rPr>
              <a:t>sau</a:t>
            </a:r>
            <a:r>
              <a:rPr lang="en-US" altLang="en-US" sz="2400" dirty="0">
                <a:latin typeface="VNI-Palatin" pitchFamily="2" charset="0"/>
              </a:rPr>
              <a:t>.</a:t>
            </a:r>
            <a:endParaRPr lang="en-US" altLang="en-US" sz="2400" b="1" dirty="0">
              <a:latin typeface="VNI-Palatin" pitchFamily="2" charset="0"/>
            </a:endParaRPr>
          </a:p>
        </p:txBody>
      </p:sp>
      <p:pic>
        <p:nvPicPr>
          <p:cNvPr id="19463" name="Picture 7" descr="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1650"/>
            <a:ext cx="8686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9">
                                            <p:txEl>
                                              <p:pRg st="0" end="0"/>
                                            </p:txEl>
                                          </p:spTgt>
                                        </p:tgtEl>
                                        <p:attrNameLst>
                                          <p:attrName>style.visibility</p:attrName>
                                        </p:attrNameLst>
                                      </p:cBhvr>
                                      <p:to>
                                        <p:strVal val="visible"/>
                                      </p:to>
                                    </p:set>
                                    <p:anim calcmode="lin" valueType="num">
                                      <p:cBhvr>
                                        <p:cTn id="7" dur="500" fill="hold"/>
                                        <p:tgtEl>
                                          <p:spTgt spid="6246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24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blinds(horizontal)">
                                      <p:cBhvr>
                                        <p:cTn id="13"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ChangeArrowheads="1"/>
          </p:cNvSpPr>
          <p:nvPr/>
        </p:nvSpPr>
        <p:spPr bwMode="auto">
          <a:xfrm>
            <a:off x="1" y="2743200"/>
            <a:ext cx="88042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eaLnBrk="1" hangingPunct="1">
              <a:spcBef>
                <a:spcPct val="20000"/>
              </a:spcBef>
            </a:pPr>
            <a:r>
              <a:rPr lang="en-US" altLang="en-US" sz="2400" dirty="0">
                <a:latin typeface="Times New Roman" pitchFamily="18" charset="0"/>
              </a:rPr>
              <a:t>b) Cầm nơi 2 cẳng tay hay cổ tay nạn nhân và dùng sức nặng cơ thể ép vào ngực nạn nhân sau đó dang hai tay nạn nhân và đưa về phía đầu nạn nhân.</a:t>
            </a:r>
          </a:p>
        </p:txBody>
      </p:sp>
      <p:pic>
        <p:nvPicPr>
          <p:cNvPr id="24579" name="Picture 4" descr="C:\Users\ANH THU\Desktop\hhnt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
            <a:ext cx="83058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76200" y="4019550"/>
            <a:ext cx="88042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233363" algn="just" eaLnBrk="1" hangingPunct="1">
              <a:spcBef>
                <a:spcPct val="20000"/>
              </a:spcBef>
            </a:pPr>
            <a:r>
              <a:rPr lang="en-US" altLang="en-US" sz="2400" dirty="0">
                <a:latin typeface="Times New Roman" pitchFamily="18" charset="0"/>
              </a:rPr>
              <a:t>c) Thực hiện liên tục như thế với 12 – 20 lần/phút, cho tới khi sự hô hấp tự động của nạn nhân ổn định bình thường.</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anim to="" calcmode="lin" valueType="num">
                                      <p:cBhvr>
                                        <p:cTn id="7" dur="1" fill="hold"/>
                                        <p:tgtEl>
                                          <p:spTgt spid="4608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52600" y="61913"/>
            <a:ext cx="7162800" cy="716756"/>
          </a:xfrm>
        </p:spPr>
        <p:txBody>
          <a:bodyPr/>
          <a:lstStyle/>
          <a:p>
            <a:pPr eaLnBrk="1" hangingPunct="1"/>
            <a:r>
              <a:rPr lang="en-US" altLang="en-US" sz="3600" b="1" dirty="0">
                <a:solidFill>
                  <a:srgbClr val="080808"/>
                </a:solidFill>
                <a:latin typeface="Times New Roman" pitchFamily="18" charset="0"/>
              </a:rPr>
              <a:t>Khi nào thì dừng hô hấp nhân tạo</a:t>
            </a:r>
          </a:p>
        </p:txBody>
      </p:sp>
      <p:sp>
        <p:nvSpPr>
          <p:cNvPr id="36867" name="Rectangle 3"/>
          <p:cNvSpPr>
            <a:spLocks noGrp="1" noChangeArrowheads="1"/>
          </p:cNvSpPr>
          <p:nvPr>
            <p:ph type="body" sz="half" idx="1"/>
          </p:nvPr>
        </p:nvSpPr>
        <p:spPr>
          <a:xfrm>
            <a:off x="228600" y="1000125"/>
            <a:ext cx="4267200" cy="3398044"/>
          </a:xfrm>
          <a:solidFill>
            <a:srgbClr val="CCFFCC"/>
          </a:solidFill>
        </p:spPr>
        <p:txBody>
          <a:bodyPr/>
          <a:lstStyle/>
          <a:p>
            <a:pPr eaLnBrk="1" hangingPunct="1">
              <a:lnSpc>
                <a:spcPct val="80000"/>
              </a:lnSpc>
              <a:buFont typeface="Wingdings" pitchFamily="2" charset="2"/>
              <a:buNone/>
            </a:pPr>
            <a:r>
              <a:rPr lang="en-US" altLang="en-US" b="1" u="sng" dirty="0">
                <a:solidFill>
                  <a:srgbClr val="FA2A14"/>
                </a:solidFill>
                <a:latin typeface="Times New Roman" pitchFamily="18" charset="0"/>
              </a:rPr>
              <a:t>Dấu hiệu tốt</a:t>
            </a:r>
          </a:p>
          <a:p>
            <a:pPr eaLnBrk="1" hangingPunct="1">
              <a:lnSpc>
                <a:spcPct val="80000"/>
              </a:lnSpc>
              <a:buFont typeface="Wingdings" pitchFamily="2" charset="2"/>
              <a:buChar char="§"/>
            </a:pPr>
            <a:r>
              <a:rPr lang="en-US" altLang="en-US" dirty="0">
                <a:solidFill>
                  <a:srgbClr val="FA2A14"/>
                </a:solidFill>
                <a:latin typeface="Times New Roman" pitchFamily="18" charset="0"/>
              </a:rPr>
              <a:t>Mặt hồng hào trở lại</a:t>
            </a:r>
          </a:p>
          <a:p>
            <a:pPr eaLnBrk="1" hangingPunct="1">
              <a:lnSpc>
                <a:spcPct val="80000"/>
              </a:lnSpc>
              <a:buFont typeface="Wingdings" pitchFamily="2" charset="2"/>
              <a:buChar char="§"/>
            </a:pPr>
            <a:r>
              <a:rPr lang="en-US" altLang="en-US" dirty="0">
                <a:solidFill>
                  <a:srgbClr val="FA2A14"/>
                </a:solidFill>
                <a:latin typeface="Times New Roman" pitchFamily="18" charset="0"/>
              </a:rPr>
              <a:t>Môi đỏ</a:t>
            </a:r>
          </a:p>
          <a:p>
            <a:pPr eaLnBrk="1" hangingPunct="1">
              <a:lnSpc>
                <a:spcPct val="80000"/>
              </a:lnSpc>
              <a:buFont typeface="Wingdings" pitchFamily="2" charset="2"/>
              <a:buChar char="§"/>
            </a:pPr>
            <a:r>
              <a:rPr lang="en-US" altLang="en-US" dirty="0">
                <a:solidFill>
                  <a:srgbClr val="FA2A14"/>
                </a:solidFill>
                <a:latin typeface="Times New Roman" pitchFamily="18" charset="0"/>
              </a:rPr>
              <a:t>Xuất hiện mạch</a:t>
            </a:r>
          </a:p>
          <a:p>
            <a:pPr eaLnBrk="1" hangingPunct="1">
              <a:lnSpc>
                <a:spcPct val="80000"/>
              </a:lnSpc>
              <a:buFont typeface="Wingdings" pitchFamily="2" charset="2"/>
              <a:buChar char="§"/>
            </a:pPr>
            <a:r>
              <a:rPr lang="en-US" altLang="en-US" dirty="0">
                <a:solidFill>
                  <a:srgbClr val="FA2A14"/>
                </a:solidFill>
                <a:latin typeface="Times New Roman" pitchFamily="18" charset="0"/>
              </a:rPr>
              <a:t>Xuất hiện hơi thở</a:t>
            </a:r>
          </a:p>
          <a:p>
            <a:pPr eaLnBrk="1" hangingPunct="1">
              <a:lnSpc>
                <a:spcPct val="80000"/>
              </a:lnSpc>
              <a:buFont typeface="Wingdings" pitchFamily="2" charset="2"/>
              <a:buChar char="§"/>
            </a:pPr>
            <a:r>
              <a:rPr lang="en-US" altLang="en-US" dirty="0">
                <a:solidFill>
                  <a:srgbClr val="FA2A14"/>
                </a:solidFill>
                <a:latin typeface="Times New Roman" pitchFamily="18" charset="0"/>
              </a:rPr>
              <a:t>Cơ thể cử động</a:t>
            </a:r>
          </a:p>
          <a:p>
            <a:pPr eaLnBrk="1" hangingPunct="1">
              <a:lnSpc>
                <a:spcPct val="80000"/>
              </a:lnSpc>
              <a:buFont typeface="Wingdings" pitchFamily="2" charset="2"/>
              <a:buChar char="§"/>
            </a:pPr>
            <a:r>
              <a:rPr lang="en-US" altLang="en-US" dirty="0">
                <a:solidFill>
                  <a:srgbClr val="FA2A14"/>
                </a:solidFill>
                <a:latin typeface="Times New Roman" pitchFamily="18" charset="0"/>
              </a:rPr>
              <a:t>Nhận thức và phản ứng được hồi phục</a:t>
            </a:r>
          </a:p>
          <a:p>
            <a:pPr eaLnBrk="1" hangingPunct="1">
              <a:lnSpc>
                <a:spcPct val="80000"/>
              </a:lnSpc>
              <a:buFont typeface="Wingdings" pitchFamily="2" charset="2"/>
              <a:buChar char="§"/>
            </a:pPr>
            <a:r>
              <a:rPr lang="en-US" altLang="en-US" dirty="0">
                <a:solidFill>
                  <a:srgbClr val="FA2A14"/>
                </a:solidFill>
                <a:latin typeface="Times New Roman" pitchFamily="18" charset="0"/>
              </a:rPr>
              <a:t>Có phản xạ đồng tử</a:t>
            </a:r>
          </a:p>
          <a:p>
            <a:pPr eaLnBrk="1" hangingPunct="1">
              <a:lnSpc>
                <a:spcPct val="80000"/>
              </a:lnSpc>
            </a:pPr>
            <a:endParaRPr lang="en-US" altLang="en-US" dirty="0">
              <a:solidFill>
                <a:srgbClr val="FA2A14"/>
              </a:solidFill>
              <a:latin typeface="Times New Roman" pitchFamily="18" charset="0"/>
            </a:endParaRPr>
          </a:p>
        </p:txBody>
      </p:sp>
      <p:sp>
        <p:nvSpPr>
          <p:cNvPr id="36868" name="Rectangle 4"/>
          <p:cNvSpPr>
            <a:spLocks noGrp="1" noChangeArrowheads="1"/>
          </p:cNvSpPr>
          <p:nvPr>
            <p:ph type="body" sz="half" idx="2"/>
          </p:nvPr>
        </p:nvSpPr>
        <p:spPr>
          <a:xfrm>
            <a:off x="4724400" y="992981"/>
            <a:ext cx="4191000" cy="3371850"/>
          </a:xfrm>
          <a:solidFill>
            <a:srgbClr val="FFFF99"/>
          </a:solidFill>
        </p:spPr>
        <p:txBody>
          <a:bodyPr/>
          <a:lstStyle/>
          <a:p>
            <a:pPr algn="just" eaLnBrk="1" hangingPunct="1">
              <a:buFont typeface="Wingdings" pitchFamily="2" charset="2"/>
              <a:buNone/>
            </a:pPr>
            <a:r>
              <a:rPr lang="en-US" altLang="en-US" b="1" u="sng" dirty="0">
                <a:solidFill>
                  <a:srgbClr val="080808"/>
                </a:solidFill>
                <a:latin typeface="Times New Roman" pitchFamily="18" charset="0"/>
              </a:rPr>
              <a:t>Dấu hiệu xấu</a:t>
            </a:r>
          </a:p>
          <a:p>
            <a:pPr algn="just" eaLnBrk="1" hangingPunct="1">
              <a:buFont typeface="Wingdings" pitchFamily="2" charset="2"/>
              <a:buChar char="§"/>
            </a:pPr>
            <a:r>
              <a:rPr lang="en-US" altLang="en-US" dirty="0">
                <a:solidFill>
                  <a:srgbClr val="080808"/>
                </a:solidFill>
                <a:latin typeface="Times New Roman" pitchFamily="18" charset="0"/>
              </a:rPr>
              <a:t>Tiếp tục tím tái</a:t>
            </a:r>
          </a:p>
          <a:p>
            <a:pPr algn="just" eaLnBrk="1" hangingPunct="1">
              <a:buFont typeface="Wingdings" pitchFamily="2" charset="2"/>
              <a:buChar char="§"/>
            </a:pPr>
            <a:r>
              <a:rPr lang="en-US" altLang="en-US" dirty="0">
                <a:solidFill>
                  <a:srgbClr val="080808"/>
                </a:solidFill>
                <a:latin typeface="Times New Roman" pitchFamily="18" charset="0"/>
              </a:rPr>
              <a:t>Mạch vẫn không đập hoặc yếu dần rồi mất</a:t>
            </a:r>
          </a:p>
          <a:p>
            <a:pPr algn="just" eaLnBrk="1" hangingPunct="1">
              <a:buFont typeface="Wingdings" pitchFamily="2" charset="2"/>
              <a:buChar char="§"/>
            </a:pPr>
            <a:r>
              <a:rPr lang="en-US" altLang="en-US" dirty="0">
                <a:solidFill>
                  <a:srgbClr val="080808"/>
                </a:solidFill>
                <a:latin typeface="Times New Roman" pitchFamily="18" charset="0"/>
              </a:rPr>
              <a:t>Không có hô hấp</a:t>
            </a:r>
          </a:p>
          <a:p>
            <a:pPr algn="just" eaLnBrk="1" hangingPunct="1">
              <a:buFont typeface="Wingdings" pitchFamily="2" charset="2"/>
              <a:buChar char="§"/>
            </a:pPr>
            <a:r>
              <a:rPr lang="en-US" altLang="en-US" dirty="0">
                <a:solidFill>
                  <a:srgbClr val="080808"/>
                </a:solidFill>
                <a:latin typeface="Times New Roman" pitchFamily="18" charset="0"/>
              </a:rPr>
              <a:t>Vẫn bất động không có phản ứng</a:t>
            </a:r>
          </a:p>
          <a:p>
            <a:pPr algn="just" eaLnBrk="1" hangingPunct="1">
              <a:buFont typeface="Wingdings" pitchFamily="2" charset="2"/>
              <a:buChar char="§"/>
            </a:pPr>
            <a:r>
              <a:rPr lang="en-US" altLang="en-US" dirty="0">
                <a:solidFill>
                  <a:srgbClr val="080808"/>
                </a:solidFill>
                <a:latin typeface="Times New Roman" pitchFamily="18" charset="0"/>
              </a:rPr>
              <a:t>Đồng tử giản</a:t>
            </a:r>
          </a:p>
          <a:p>
            <a:pPr algn="just" eaLnBrk="1" hangingPunct="1">
              <a:buFont typeface="Wingdings" pitchFamily="2" charset="2"/>
              <a:buChar char="§"/>
            </a:pPr>
            <a:endParaRPr lang="en-US" altLang="en-US" dirty="0">
              <a:solidFill>
                <a:srgbClr val="080808"/>
              </a:solidFill>
              <a:latin typeface="Times New Roman" pitchFamily="18"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randombar(horizontal)">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6867">
                                            <p:txEl>
                                              <p:pRg st="0" end="0"/>
                                            </p:txEl>
                                          </p:spTgt>
                                        </p:tgtEl>
                                        <p:attrNameLst>
                                          <p:attrName>style.visibility</p:attrName>
                                        </p:attrNameLst>
                                      </p:cBhvr>
                                      <p:to>
                                        <p:strVal val="visible"/>
                                      </p:to>
                                    </p:set>
                                    <p:anim calcmode="lin" valueType="num">
                                      <p:cBhvr>
                                        <p:cTn id="12" dur="1000" fill="hold"/>
                                        <p:tgtEl>
                                          <p:spTgt spid="36867">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6867">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68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68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6867">
                                            <p:txEl>
                                              <p:pRg st="1" end="1"/>
                                            </p:txEl>
                                          </p:spTgt>
                                        </p:tgtEl>
                                        <p:attrNameLst>
                                          <p:attrName>style.visibility</p:attrName>
                                        </p:attrNameLst>
                                      </p:cBhvr>
                                      <p:to>
                                        <p:strVal val="visible"/>
                                      </p:to>
                                    </p:set>
                                    <p:anim calcmode="lin" valueType="num">
                                      <p:cBhvr>
                                        <p:cTn id="20" dur="1000" fill="hold"/>
                                        <p:tgtEl>
                                          <p:spTgt spid="36867">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6867">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68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68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36867">
                                            <p:txEl>
                                              <p:pRg st="2" end="2"/>
                                            </p:txEl>
                                          </p:spTgt>
                                        </p:tgtEl>
                                        <p:attrNameLst>
                                          <p:attrName>style.visibility</p:attrName>
                                        </p:attrNameLst>
                                      </p:cBhvr>
                                      <p:to>
                                        <p:strVal val="visible"/>
                                      </p:to>
                                    </p:set>
                                    <p:anim calcmode="lin" valueType="num">
                                      <p:cBhvr>
                                        <p:cTn id="28" dur="1000" fill="hold"/>
                                        <p:tgtEl>
                                          <p:spTgt spid="36867">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6867">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68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68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36867">
                                            <p:txEl>
                                              <p:pRg st="3" end="3"/>
                                            </p:txEl>
                                          </p:spTgt>
                                        </p:tgtEl>
                                        <p:attrNameLst>
                                          <p:attrName>style.visibility</p:attrName>
                                        </p:attrNameLst>
                                      </p:cBhvr>
                                      <p:to>
                                        <p:strVal val="visible"/>
                                      </p:to>
                                    </p:set>
                                    <p:anim calcmode="lin" valueType="num">
                                      <p:cBhvr>
                                        <p:cTn id="36" dur="1000" fill="hold"/>
                                        <p:tgtEl>
                                          <p:spTgt spid="36867">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6867">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68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68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36867">
                                            <p:txEl>
                                              <p:pRg st="4" end="4"/>
                                            </p:txEl>
                                          </p:spTgt>
                                        </p:tgtEl>
                                        <p:attrNameLst>
                                          <p:attrName>style.visibility</p:attrName>
                                        </p:attrNameLst>
                                      </p:cBhvr>
                                      <p:to>
                                        <p:strVal val="visible"/>
                                      </p:to>
                                    </p:set>
                                    <p:anim calcmode="lin" valueType="num">
                                      <p:cBhvr>
                                        <p:cTn id="44" dur="1000" fill="hold"/>
                                        <p:tgtEl>
                                          <p:spTgt spid="36867">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36867">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368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368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36867">
                                            <p:txEl>
                                              <p:pRg st="5" end="5"/>
                                            </p:txEl>
                                          </p:spTgt>
                                        </p:tgtEl>
                                        <p:attrNameLst>
                                          <p:attrName>style.visibility</p:attrName>
                                        </p:attrNameLst>
                                      </p:cBhvr>
                                      <p:to>
                                        <p:strVal val="visible"/>
                                      </p:to>
                                    </p:set>
                                    <p:anim calcmode="lin" valueType="num">
                                      <p:cBhvr>
                                        <p:cTn id="52" dur="1000" fill="hold"/>
                                        <p:tgtEl>
                                          <p:spTgt spid="36867">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36867">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3686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3686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36867">
                                            <p:txEl>
                                              <p:pRg st="6" end="6"/>
                                            </p:txEl>
                                          </p:spTgt>
                                        </p:tgtEl>
                                        <p:attrNameLst>
                                          <p:attrName>style.visibility</p:attrName>
                                        </p:attrNameLst>
                                      </p:cBhvr>
                                      <p:to>
                                        <p:strVal val="visible"/>
                                      </p:to>
                                    </p:set>
                                    <p:anim calcmode="lin" valueType="num">
                                      <p:cBhvr>
                                        <p:cTn id="60" dur="1000" fill="hold"/>
                                        <p:tgtEl>
                                          <p:spTgt spid="36867">
                                            <p:txEl>
                                              <p:pRg st="6" end="6"/>
                                            </p:txEl>
                                          </p:spTgt>
                                        </p:tgtEl>
                                        <p:attrNameLst>
                                          <p:attrName>ppt_w</p:attrName>
                                        </p:attrNameLst>
                                      </p:cBhvr>
                                      <p:tavLst>
                                        <p:tav tm="0">
                                          <p:val>
                                            <p:fltVal val="0"/>
                                          </p:val>
                                        </p:tav>
                                        <p:tav tm="100000">
                                          <p:val>
                                            <p:strVal val="#ppt_w"/>
                                          </p:val>
                                        </p:tav>
                                      </p:tavLst>
                                    </p:anim>
                                    <p:anim calcmode="lin" valueType="num">
                                      <p:cBhvr>
                                        <p:cTn id="61" dur="1000" fill="hold"/>
                                        <p:tgtEl>
                                          <p:spTgt spid="36867">
                                            <p:txEl>
                                              <p:pRg st="6" end="6"/>
                                            </p:txEl>
                                          </p:spTgt>
                                        </p:tgtEl>
                                        <p:attrNameLst>
                                          <p:attrName>ppt_h</p:attrName>
                                        </p:attrNameLst>
                                      </p:cBhvr>
                                      <p:tavLst>
                                        <p:tav tm="0">
                                          <p:val>
                                            <p:fltVal val="0"/>
                                          </p:val>
                                        </p:tav>
                                        <p:tav tm="100000">
                                          <p:val>
                                            <p:strVal val="#ppt_h"/>
                                          </p:val>
                                        </p:tav>
                                      </p:tavLst>
                                    </p:anim>
                                    <p:anim calcmode="lin" valueType="num">
                                      <p:cBhvr>
                                        <p:cTn id="62" dur="1000" fill="hold"/>
                                        <p:tgtEl>
                                          <p:spTgt spid="3686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3686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36867">
                                            <p:txEl>
                                              <p:pRg st="7" end="7"/>
                                            </p:txEl>
                                          </p:spTgt>
                                        </p:tgtEl>
                                        <p:attrNameLst>
                                          <p:attrName>style.visibility</p:attrName>
                                        </p:attrNameLst>
                                      </p:cBhvr>
                                      <p:to>
                                        <p:strVal val="visible"/>
                                      </p:to>
                                    </p:set>
                                    <p:anim calcmode="lin" valueType="num">
                                      <p:cBhvr>
                                        <p:cTn id="68" dur="1000" fill="hold"/>
                                        <p:tgtEl>
                                          <p:spTgt spid="36867">
                                            <p:txEl>
                                              <p:pRg st="7" end="7"/>
                                            </p:txEl>
                                          </p:spTgt>
                                        </p:tgtEl>
                                        <p:attrNameLst>
                                          <p:attrName>ppt_w</p:attrName>
                                        </p:attrNameLst>
                                      </p:cBhvr>
                                      <p:tavLst>
                                        <p:tav tm="0">
                                          <p:val>
                                            <p:fltVal val="0"/>
                                          </p:val>
                                        </p:tav>
                                        <p:tav tm="100000">
                                          <p:val>
                                            <p:strVal val="#ppt_w"/>
                                          </p:val>
                                        </p:tav>
                                      </p:tavLst>
                                    </p:anim>
                                    <p:anim calcmode="lin" valueType="num">
                                      <p:cBhvr>
                                        <p:cTn id="69" dur="1000" fill="hold"/>
                                        <p:tgtEl>
                                          <p:spTgt spid="36867">
                                            <p:txEl>
                                              <p:pRg st="7" end="7"/>
                                            </p:txEl>
                                          </p:spTgt>
                                        </p:tgtEl>
                                        <p:attrNameLst>
                                          <p:attrName>ppt_h</p:attrName>
                                        </p:attrNameLst>
                                      </p:cBhvr>
                                      <p:tavLst>
                                        <p:tav tm="0">
                                          <p:val>
                                            <p:fltVal val="0"/>
                                          </p:val>
                                        </p:tav>
                                        <p:tav tm="100000">
                                          <p:val>
                                            <p:strVal val="#ppt_h"/>
                                          </p:val>
                                        </p:tav>
                                      </p:tavLst>
                                    </p:anim>
                                    <p:anim calcmode="lin" valueType="num">
                                      <p:cBhvr>
                                        <p:cTn id="70" dur="1000" fill="hold"/>
                                        <p:tgtEl>
                                          <p:spTgt spid="36867">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36867">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36868">
                                            <p:txEl>
                                              <p:pRg st="0" end="0"/>
                                            </p:txEl>
                                          </p:spTgt>
                                        </p:tgtEl>
                                        <p:attrNameLst>
                                          <p:attrName>style.visibility</p:attrName>
                                        </p:attrNameLst>
                                      </p:cBhvr>
                                      <p:to>
                                        <p:strVal val="visible"/>
                                      </p:to>
                                    </p:set>
                                    <p:animEffect transition="in" filter="box(in)">
                                      <p:cBhvr>
                                        <p:cTn id="76" dur="500"/>
                                        <p:tgtEl>
                                          <p:spTgt spid="36868">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36868">
                                            <p:txEl>
                                              <p:pRg st="1" end="1"/>
                                            </p:txEl>
                                          </p:spTgt>
                                        </p:tgtEl>
                                        <p:attrNameLst>
                                          <p:attrName>style.visibility</p:attrName>
                                        </p:attrNameLst>
                                      </p:cBhvr>
                                      <p:to>
                                        <p:strVal val="visible"/>
                                      </p:to>
                                    </p:set>
                                    <p:animEffect transition="in" filter="box(in)">
                                      <p:cBhvr>
                                        <p:cTn id="81" dur="500"/>
                                        <p:tgtEl>
                                          <p:spTgt spid="36868">
                                            <p:txEl>
                                              <p:pRg st="1" end="1"/>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36868">
                                            <p:txEl>
                                              <p:pRg st="2" end="2"/>
                                            </p:txEl>
                                          </p:spTgt>
                                        </p:tgtEl>
                                        <p:attrNameLst>
                                          <p:attrName>style.visibility</p:attrName>
                                        </p:attrNameLst>
                                      </p:cBhvr>
                                      <p:to>
                                        <p:strVal val="visible"/>
                                      </p:to>
                                    </p:set>
                                    <p:animEffect transition="in" filter="box(in)">
                                      <p:cBhvr>
                                        <p:cTn id="86" dur="500"/>
                                        <p:tgtEl>
                                          <p:spTgt spid="36868">
                                            <p:txEl>
                                              <p:pRg st="2" end="2"/>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36868">
                                            <p:txEl>
                                              <p:pRg st="3" end="3"/>
                                            </p:txEl>
                                          </p:spTgt>
                                        </p:tgtEl>
                                        <p:attrNameLst>
                                          <p:attrName>style.visibility</p:attrName>
                                        </p:attrNameLst>
                                      </p:cBhvr>
                                      <p:to>
                                        <p:strVal val="visible"/>
                                      </p:to>
                                    </p:set>
                                    <p:animEffect transition="in" filter="box(in)">
                                      <p:cBhvr>
                                        <p:cTn id="91" dur="500"/>
                                        <p:tgtEl>
                                          <p:spTgt spid="36868">
                                            <p:txEl>
                                              <p:pRg st="3" end="3"/>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36868">
                                            <p:txEl>
                                              <p:pRg st="4" end="4"/>
                                            </p:txEl>
                                          </p:spTgt>
                                        </p:tgtEl>
                                        <p:attrNameLst>
                                          <p:attrName>style.visibility</p:attrName>
                                        </p:attrNameLst>
                                      </p:cBhvr>
                                      <p:to>
                                        <p:strVal val="visible"/>
                                      </p:to>
                                    </p:set>
                                    <p:animEffect transition="in" filter="box(in)">
                                      <p:cBhvr>
                                        <p:cTn id="96" dur="500"/>
                                        <p:tgtEl>
                                          <p:spTgt spid="36868">
                                            <p:txEl>
                                              <p:pRg st="4" end="4"/>
                                            </p:txEl>
                                          </p:spTgt>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36868">
                                            <p:txEl>
                                              <p:pRg st="5" end="5"/>
                                            </p:txEl>
                                          </p:spTgt>
                                        </p:tgtEl>
                                        <p:attrNameLst>
                                          <p:attrName>style.visibility</p:attrName>
                                        </p:attrNameLst>
                                      </p:cBhvr>
                                      <p:to>
                                        <p:strVal val="visible"/>
                                      </p:to>
                                    </p:set>
                                    <p:animEffect transition="in" filter="box(in)">
                                      <p:cBhvr>
                                        <p:cTn id="101" dur="500"/>
                                        <p:tgtEl>
                                          <p:spTgt spid="368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67" grpId="0" build="p" autoUpdateAnimBg="0"/>
      <p:bldP spid="36868"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33350"/>
            <a:ext cx="8229600" cy="830997"/>
          </a:xfrm>
          <a:prstGeom prst="rect">
            <a:avLst/>
          </a:prstGeom>
          <a:solidFill>
            <a:schemeClr val="bg1"/>
          </a:solidFill>
        </p:spPr>
        <p:txBody>
          <a:bodyPr wrap="square">
            <a:spAutoFit/>
          </a:bodyPr>
          <a:lstStyle/>
          <a:p>
            <a:r>
              <a:rPr lang="en-US" sz="2400" dirty="0" err="1">
                <a:solidFill>
                  <a:srgbClr val="C00000"/>
                </a:solidFill>
                <a:latin typeface="Times New Roman" pitchFamily="18" charset="0"/>
                <a:cs typeface="Times New Roman" pitchFamily="18" charset="0"/>
              </a:rPr>
              <a:t>Nêu</a:t>
            </a:r>
            <a:r>
              <a:rPr lang="en-US" sz="2400" dirty="0">
                <a:solidFill>
                  <a:srgbClr val="C00000"/>
                </a:solidFill>
                <a:latin typeface="Times New Roman" pitchFamily="18" charset="0"/>
                <a:cs typeface="Times New Roman" pitchFamily="18" charset="0"/>
              </a:rPr>
              <a:t> ý </a:t>
            </a:r>
            <a:r>
              <a:rPr lang="en-US" sz="2400" dirty="0" err="1">
                <a:solidFill>
                  <a:srgbClr val="C00000"/>
                </a:solidFill>
                <a:latin typeface="Times New Roman" pitchFamily="18" charset="0"/>
                <a:cs typeface="Times New Roman" pitchFamily="18" charset="0"/>
              </a:rPr>
              <a:t>nghĩa</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của</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việc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bịt</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mũi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nạn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nhân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trong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phương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pháp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hà</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hơi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thổi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ngạt</a:t>
            </a:r>
            <a:r>
              <a:rPr lang="en-US" sz="24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9800" y="800160"/>
            <a:ext cx="2971800" cy="2971800"/>
          </a:xfrm>
          <a:prstGeom prst="rect">
            <a:avLst/>
          </a:prstGeom>
        </p:spPr>
      </p:pic>
      <p:sp>
        <p:nvSpPr>
          <p:cNvPr id="2" name="TextBox 1"/>
          <p:cNvSpPr txBox="1"/>
          <p:nvPr/>
        </p:nvSpPr>
        <p:spPr>
          <a:xfrm>
            <a:off x="228600" y="3664238"/>
            <a:ext cx="8686800" cy="1200329"/>
          </a:xfrm>
          <a:prstGeom prst="rect">
            <a:avLst/>
          </a:prstGeom>
          <a:solidFill>
            <a:schemeClr val="bg1"/>
          </a:solidFill>
        </p:spPr>
        <p:txBody>
          <a:bodyPr wrap="square" rtlCol="0">
            <a:spAutoFit/>
          </a:bodyPr>
          <a:lstStyle/>
          <a:p>
            <a:pPr indent="404813" algn="just"/>
            <a:r>
              <a:rPr lang="en-US" sz="2400" dirty="0" err="1">
                <a:solidFill>
                  <a:srgbClr val="C00000"/>
                </a:solidFill>
                <a:latin typeface="Times New Roman" pitchFamily="18" charset="0"/>
                <a:cs typeface="Times New Roman" pitchFamily="18" charset="0"/>
              </a:rPr>
              <a:t>Hạn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chế</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việc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không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khí</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sau</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thổi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vào</a:t>
            </a:r>
            <a:r>
              <a:rPr lang="en-US" sz="2400" dirty="0">
                <a:solidFill>
                  <a:srgbClr val="C00000"/>
                </a:solidFill>
                <a:latin typeface="Times New Roman" pitchFamily="18" charset="0"/>
                <a:cs typeface="Times New Roman" pitchFamily="18" charset="0"/>
              </a:rPr>
              <a:t> quay </a:t>
            </a:r>
            <a:r>
              <a:rPr lang="en-US" sz="2400" dirty="0" err="1">
                <a:solidFill>
                  <a:srgbClr val="C00000"/>
                </a:solidFill>
                <a:latin typeface="Times New Roman" pitchFamily="18" charset="0"/>
                <a:cs typeface="Times New Roman" pitchFamily="18" charset="0"/>
              </a:rPr>
              <a:t>trở</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lại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mũi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ra</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ngoài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Nhờ</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đó</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nạn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nhân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sẽ</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nhận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được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nhiều</a:t>
            </a:r>
            <a:r>
              <a:rPr lang="en-US" sz="2400" dirty="0">
                <a:solidFill>
                  <a:srgbClr val="C00000"/>
                </a:solidFill>
                <a:latin typeface="Times New Roman" pitchFamily="18" charset="0"/>
                <a:cs typeface="Times New Roman" pitchFamily="18" charset="0"/>
              </a:rPr>
              <a:t> oxygen </a:t>
            </a:r>
            <a:r>
              <a:rPr lang="en-US" sz="2400" dirty="0" err="1">
                <a:solidFill>
                  <a:srgbClr val="C00000"/>
                </a:solidFill>
                <a:latin typeface="Times New Roman" pitchFamily="18" charset="0"/>
                <a:cs typeface="Times New Roman" pitchFamily="18" charset="0"/>
              </a:rPr>
              <a:t>hơn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vào</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phổi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hơn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tăng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hiệu</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quả</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của</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biện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pháp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hô</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hấp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nhân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tạo</a:t>
            </a:r>
            <a:endParaRPr lang="en-US" sz="24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4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44154"/>
            <a:ext cx="8267700" cy="830997"/>
          </a:xfrm>
          <a:prstGeom prst="rect">
            <a:avLst/>
          </a:prstGeom>
          <a:solidFill>
            <a:schemeClr val="bg1"/>
          </a:solidFill>
        </p:spPr>
        <p:txBody>
          <a:bodyPr wrap="square">
            <a:spAutoFit/>
          </a:bodyPr>
          <a:lstStyle/>
          <a:p>
            <a:pPr algn="just"/>
            <a:r>
              <a:rPr lang="en-US" sz="2400" dirty="0" err="1">
                <a:solidFill>
                  <a:srgbClr val="C00000"/>
                </a:solidFill>
                <a:latin typeface="Times New Roman" pitchFamily="18" charset="0"/>
                <a:cs typeface="Times New Roman" pitchFamily="18" charset="0"/>
              </a:rPr>
              <a:t>Tại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sao</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phải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dùng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tay</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ấn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vào</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lồng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ngực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trong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phương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pháp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ấn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lồng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ngực</a:t>
            </a:r>
            <a:r>
              <a:rPr lang="en-US" sz="24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000" y="892754"/>
            <a:ext cx="2971800" cy="2971800"/>
          </a:xfrm>
          <a:prstGeom prst="rect">
            <a:avLst/>
          </a:prstGeom>
        </p:spPr>
      </p:pic>
      <p:sp>
        <p:nvSpPr>
          <p:cNvPr id="2" name="TextBox 1"/>
          <p:cNvSpPr txBox="1"/>
          <p:nvPr/>
        </p:nvSpPr>
        <p:spPr>
          <a:xfrm>
            <a:off x="419100" y="3864554"/>
            <a:ext cx="8458200" cy="830997"/>
          </a:xfrm>
          <a:prstGeom prst="rect">
            <a:avLst/>
          </a:prstGeom>
          <a:solidFill>
            <a:schemeClr val="bg1"/>
          </a:solidFill>
        </p:spPr>
        <p:txBody>
          <a:bodyPr wrap="square" rtlCol="0">
            <a:spAutoFit/>
          </a:bodyPr>
          <a:lstStyle/>
          <a:p>
            <a:pPr algn="just"/>
            <a:r>
              <a:rPr lang="en-US" sz="2400" dirty="0" err="1">
                <a:solidFill>
                  <a:srgbClr val="C00000"/>
                </a:solidFill>
                <a:latin typeface="Times New Roman" pitchFamily="18" charset="0"/>
                <a:cs typeface="Times New Roman" pitchFamily="18" charset="0"/>
              </a:rPr>
              <a:t>Khi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dùng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tay</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ấn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vào</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lồng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ngực</a:t>
            </a:r>
            <a:r>
              <a:rPr lang="en-US" sz="2400" dirty="0">
                <a:solidFill>
                  <a:srgbClr val="C00000"/>
                </a:solidFill>
                <a:latin typeface="Times New Roman" pitchFamily="18" charset="0"/>
                <a:cs typeface="Times New Roman" pitchFamily="18" charset="0"/>
              </a:rPr>
              <a:t> sẽ </a:t>
            </a:r>
            <a:r>
              <a:rPr lang="en-US" sz="2400" dirty="0" err="1">
                <a:solidFill>
                  <a:srgbClr val="C00000"/>
                </a:solidFill>
                <a:latin typeface="Times New Roman" pitchFamily="18" charset="0"/>
                <a:cs typeface="Times New Roman" pitchFamily="18" charset="0"/>
              </a:rPr>
              <a:t>tạo</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ra</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lực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ép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tác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động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gián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tiếp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vào</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tim</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va</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phổi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giúp</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khôi</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phục</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tuần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hoàn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va</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cư</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động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hô</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hấp</a:t>
            </a:r>
            <a:endParaRPr lang="en-US" sz="24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4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3334" y="111263"/>
            <a:ext cx="6962039" cy="707886"/>
          </a:xfrm>
          <a:prstGeom prst="rect">
            <a:avLst/>
          </a:prstGeom>
          <a:noFill/>
        </p:spPr>
        <p:txBody>
          <a:bodyPr wrap="square" rtlCol="0">
            <a:spAutoFit/>
          </a:bodyPr>
          <a:lstStyle/>
          <a:p>
            <a:r>
              <a:rPr lang="en-US" sz="2000" dirty="0" err="1">
                <a:solidFill>
                  <a:srgbClr val="7030A0"/>
                </a:solidFill>
                <a:latin typeface="Times New Roman" pitchFamily="18" charset="0"/>
                <a:cs typeface="Times New Roman" pitchFamily="18" charset="0"/>
              </a:rPr>
              <a:t>Kể</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bệnh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viêm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đường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hô</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hấp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thường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gặp</a:t>
            </a:r>
            <a:r>
              <a:rPr lang="en-US" sz="2000" dirty="0">
                <a:solidFill>
                  <a:srgbClr val="7030A0"/>
                </a:solidFill>
                <a:latin typeface="Times New Roman" pitchFamily="18" charset="0"/>
                <a:cs typeface="Times New Roman" pitchFamily="18" charset="0"/>
              </a:rPr>
              <a:t>?</a:t>
            </a:r>
          </a:p>
          <a:p>
            <a:endParaRPr lang="en-US" sz="2000" dirty="0">
              <a:solidFill>
                <a:srgbClr val="7030A0"/>
              </a:solidFill>
              <a:latin typeface="Times New Roman" pitchFamily="18" charset="0"/>
              <a:cs typeface="Times New Roman" pitchFamily="18" charset="0"/>
            </a:endParaRPr>
          </a:p>
        </p:txBody>
      </p:sp>
      <p:sp>
        <p:nvSpPr>
          <p:cNvPr id="5" name="TextBox 4"/>
          <p:cNvSpPr txBox="1"/>
          <p:nvPr/>
        </p:nvSpPr>
        <p:spPr>
          <a:xfrm>
            <a:off x="838200" y="4511040"/>
            <a:ext cx="7810500" cy="400110"/>
          </a:xfrm>
          <a:prstGeom prst="rect">
            <a:avLst/>
          </a:prstGeom>
          <a:noFill/>
        </p:spPr>
        <p:txBody>
          <a:bodyPr wrap="square" rtlCol="0">
            <a:spAutoFit/>
          </a:bodyPr>
          <a:lstStyle/>
          <a:p>
            <a:r>
              <a:rPr lang="en-US" sz="2000" dirty="0" err="1">
                <a:solidFill>
                  <a:srgbClr val="C00000"/>
                </a:solidFill>
                <a:latin typeface="Times New Roman" pitchFamily="18" charset="0"/>
                <a:cs typeface="Times New Roman" pitchFamily="18" charset="0"/>
              </a:rPr>
              <a:t>Đáp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viêm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viêm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phế</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quản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viêm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phổi</a:t>
            </a:r>
            <a:endParaRPr lang="en-US" sz="2000" dirty="0">
              <a:solidFill>
                <a:srgbClr val="C00000"/>
              </a:solidFill>
              <a:latin typeface="Times New Roman" pitchFamily="18" charset="0"/>
              <a:cs typeface="Times New Roman" pitchFamily="18" charset="0"/>
            </a:endParaRPr>
          </a:p>
        </p:txBody>
      </p:sp>
      <p:pic>
        <p:nvPicPr>
          <p:cNvPr id="15362" name="Picture 2" descr="6 bệnh đường hô hấp thường gặp | Trạm Y tế Phường Phú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42950"/>
            <a:ext cx="4286250" cy="3267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hòng bệnh đường hô hấp cho người cao tuổi trong mùa đô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 t="23914" r="765" b="40869"/>
          <a:stretch/>
        </p:blipFill>
        <p:spPr bwMode="auto">
          <a:xfrm>
            <a:off x="571500" y="739140"/>
            <a:ext cx="7933589" cy="35852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33550"/>
            <a:ext cx="4119718" cy="830997"/>
          </a:xfrm>
          <a:prstGeom prst="rect">
            <a:avLst/>
          </a:prstGeom>
        </p:spPr>
        <p:txBody>
          <a:bodyPr wrap="none">
            <a:spAutoFit/>
          </a:bodyPr>
          <a:lstStyle/>
          <a:p>
            <a:pPr marL="342900" indent="-233363" algn="ctr" eaLnBrk="1" hangingPunct="1">
              <a:spcBef>
                <a:spcPct val="20000"/>
              </a:spcBef>
            </a:pPr>
            <a:r>
              <a:rPr lang="en-US" altLang="en-US" sz="4800" b="1" dirty="0">
                <a:solidFill>
                  <a:srgbClr val="FF0000"/>
                </a:solidFill>
                <a:latin typeface="Times New Roman" pitchFamily="18" charset="0"/>
              </a:rPr>
              <a:t>THỰC HÀNH</a:t>
            </a:r>
          </a:p>
        </p:txBody>
      </p:sp>
    </p:spTree>
  </p:cSld>
  <p:clrMapOvr>
    <a:masterClrMapping/>
  </p:clrMapOvr>
  <p:transition>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0800" y="1733550"/>
            <a:ext cx="3821688" cy="830997"/>
          </a:xfrm>
          <a:prstGeom prst="rect">
            <a:avLst/>
          </a:prstGeom>
        </p:spPr>
        <p:txBody>
          <a:bodyPr wrap="none">
            <a:spAutoFit/>
          </a:bodyPr>
          <a:lstStyle/>
          <a:p>
            <a:pPr marL="342900" indent="-233363" algn="ctr" eaLnBrk="1" hangingPunct="1">
              <a:spcBef>
                <a:spcPct val="20000"/>
              </a:spcBef>
            </a:pPr>
            <a:r>
              <a:rPr lang="en-US" altLang="en-US" sz="4800" b="1" dirty="0">
                <a:solidFill>
                  <a:srgbClr val="FF0000"/>
                </a:solidFill>
                <a:latin typeface="Times New Roman" pitchFamily="18" charset="0"/>
              </a:rPr>
              <a:t>LUYỆN TẬP</a:t>
            </a:r>
          </a:p>
        </p:txBody>
      </p:sp>
    </p:spTree>
  </p:cSld>
  <p:clrMapOvr>
    <a:masterClrMapping/>
  </p:clrMapOvr>
  <p:transition>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3"/>
          <p:cNvSpPr>
            <a:spLocks noChangeArrowheads="1"/>
          </p:cNvSpPr>
          <p:nvPr/>
        </p:nvSpPr>
        <p:spPr bwMode="auto">
          <a:xfrm>
            <a:off x="304800" y="171451"/>
            <a:ext cx="8534400" cy="4791075"/>
          </a:xfrm>
          <a:prstGeom prst="roundRect">
            <a:avLst>
              <a:gd name="adj" fmla="val 16667"/>
            </a:avLst>
          </a:prstGeom>
          <a:solidFill>
            <a:schemeClr val="bg1"/>
          </a:solidFill>
          <a:ln w="57150" cmpd="thinThick">
            <a:solidFill>
              <a:srgbClr val="CC0000"/>
            </a:solidFill>
            <a:round/>
            <a:headEnd/>
            <a:tailEnd/>
          </a:ln>
          <a:effectLst/>
        </p:spPr>
        <p:txBody>
          <a:bodyPr wrap="none" anchor="ctr"/>
          <a:lstStyle/>
          <a:p>
            <a:endParaRPr lang="vi-VN" b="0"/>
          </a:p>
        </p:txBody>
      </p:sp>
      <p:grpSp>
        <p:nvGrpSpPr>
          <p:cNvPr id="2" name="Group 4"/>
          <p:cNvGrpSpPr>
            <a:grpSpLocks/>
          </p:cNvGrpSpPr>
          <p:nvPr/>
        </p:nvGrpSpPr>
        <p:grpSpPr bwMode="auto">
          <a:xfrm>
            <a:off x="889000" y="4029076"/>
            <a:ext cx="7340600" cy="771525"/>
            <a:chOff x="560" y="3384"/>
            <a:chExt cx="4624" cy="648"/>
          </a:xfrm>
        </p:grpSpPr>
        <p:pic>
          <p:nvPicPr>
            <p:cNvPr id="2053" name="Picture 5" descr="4408"/>
            <p:cNvPicPr>
              <a:picLocks noChangeAspect="1" noChangeArrowheads="1" noCrop="1"/>
            </p:cNvPicPr>
            <p:nvPr/>
          </p:nvPicPr>
          <p:blipFill>
            <a:blip r:embed="rId7"/>
            <a:srcRect/>
            <a:stretch>
              <a:fillRect/>
            </a:stretch>
          </p:blipFill>
          <p:spPr bwMode="auto">
            <a:xfrm>
              <a:off x="3648" y="3646"/>
              <a:ext cx="672" cy="288"/>
            </a:xfrm>
            <a:prstGeom prst="rect">
              <a:avLst/>
            </a:prstGeom>
            <a:noFill/>
          </p:spPr>
        </p:pic>
        <p:pic>
          <p:nvPicPr>
            <p:cNvPr id="2054" name="Picture 6" descr="4635"/>
            <p:cNvPicPr>
              <a:picLocks noChangeAspect="1" noChangeArrowheads="1" noCrop="1"/>
            </p:cNvPicPr>
            <p:nvPr/>
          </p:nvPicPr>
          <p:blipFill>
            <a:blip r:embed="rId8"/>
            <a:srcRect/>
            <a:stretch>
              <a:fillRect/>
            </a:stretch>
          </p:blipFill>
          <p:spPr bwMode="auto">
            <a:xfrm>
              <a:off x="4800" y="3568"/>
              <a:ext cx="384" cy="384"/>
            </a:xfrm>
            <a:prstGeom prst="rect">
              <a:avLst/>
            </a:prstGeom>
            <a:noFill/>
          </p:spPr>
        </p:pic>
        <p:pic>
          <p:nvPicPr>
            <p:cNvPr id="2055" name="Picture 7" descr="boo7"/>
            <p:cNvPicPr>
              <a:picLocks noChangeAspect="1" noChangeArrowheads="1" noCrop="1"/>
            </p:cNvPicPr>
            <p:nvPr/>
          </p:nvPicPr>
          <p:blipFill>
            <a:blip r:embed="rId9"/>
            <a:srcRect/>
            <a:stretch>
              <a:fillRect/>
            </a:stretch>
          </p:blipFill>
          <p:spPr bwMode="auto">
            <a:xfrm>
              <a:off x="560" y="3384"/>
              <a:ext cx="768" cy="640"/>
            </a:xfrm>
            <a:prstGeom prst="rect">
              <a:avLst/>
            </a:prstGeom>
            <a:noFill/>
          </p:spPr>
        </p:pic>
        <p:pic>
          <p:nvPicPr>
            <p:cNvPr id="2056" name="Picture 8" descr="email001"/>
            <p:cNvPicPr>
              <a:picLocks noChangeAspect="1" noChangeArrowheads="1" noCrop="1"/>
            </p:cNvPicPr>
            <p:nvPr/>
          </p:nvPicPr>
          <p:blipFill>
            <a:blip r:embed="rId10"/>
            <a:srcRect/>
            <a:stretch>
              <a:fillRect/>
            </a:stretch>
          </p:blipFill>
          <p:spPr bwMode="auto">
            <a:xfrm>
              <a:off x="2384" y="3591"/>
              <a:ext cx="640" cy="397"/>
            </a:xfrm>
            <a:prstGeom prst="rect">
              <a:avLst/>
            </a:prstGeom>
            <a:noFill/>
          </p:spPr>
        </p:pic>
        <p:pic>
          <p:nvPicPr>
            <p:cNvPr id="2057" name="Picture 9" descr="et5"/>
            <p:cNvPicPr>
              <a:picLocks noChangeAspect="1" noChangeArrowheads="1" noCrop="1"/>
            </p:cNvPicPr>
            <p:nvPr/>
          </p:nvPicPr>
          <p:blipFill>
            <a:blip r:embed="rId11"/>
            <a:srcRect/>
            <a:stretch>
              <a:fillRect/>
            </a:stretch>
          </p:blipFill>
          <p:spPr bwMode="auto">
            <a:xfrm>
              <a:off x="1376" y="3384"/>
              <a:ext cx="365" cy="640"/>
            </a:xfrm>
            <a:prstGeom prst="rect">
              <a:avLst/>
            </a:prstGeom>
            <a:noFill/>
          </p:spPr>
        </p:pic>
        <p:pic>
          <p:nvPicPr>
            <p:cNvPr id="2058" name="Picture 10" descr="glob_anm"/>
            <p:cNvPicPr>
              <a:picLocks noChangeAspect="1" noChangeArrowheads="1" noCrop="1"/>
            </p:cNvPicPr>
            <p:nvPr/>
          </p:nvPicPr>
          <p:blipFill>
            <a:blip r:embed="rId12"/>
            <a:srcRect/>
            <a:stretch>
              <a:fillRect/>
            </a:stretch>
          </p:blipFill>
          <p:spPr bwMode="auto">
            <a:xfrm>
              <a:off x="3080" y="3520"/>
              <a:ext cx="512" cy="512"/>
            </a:xfrm>
            <a:prstGeom prst="rect">
              <a:avLst/>
            </a:prstGeom>
            <a:noFill/>
          </p:spPr>
        </p:pic>
        <p:pic>
          <p:nvPicPr>
            <p:cNvPr id="2059" name="Picture 11" descr="ani53"/>
            <p:cNvPicPr>
              <a:picLocks noChangeAspect="1" noChangeArrowheads="1" noCrop="1"/>
            </p:cNvPicPr>
            <p:nvPr/>
          </p:nvPicPr>
          <p:blipFill>
            <a:blip r:embed="rId13"/>
            <a:srcRect/>
            <a:stretch>
              <a:fillRect/>
            </a:stretch>
          </p:blipFill>
          <p:spPr bwMode="auto">
            <a:xfrm>
              <a:off x="4416" y="3472"/>
              <a:ext cx="256" cy="512"/>
            </a:xfrm>
            <a:prstGeom prst="rect">
              <a:avLst/>
            </a:prstGeom>
            <a:noFill/>
          </p:spPr>
        </p:pic>
        <p:pic>
          <p:nvPicPr>
            <p:cNvPr id="2060" name="Picture 12" descr="mu37"/>
            <p:cNvPicPr>
              <a:picLocks noChangeAspect="1" noChangeArrowheads="1" noCrop="1"/>
            </p:cNvPicPr>
            <p:nvPr/>
          </p:nvPicPr>
          <p:blipFill>
            <a:blip r:embed="rId14"/>
            <a:srcRect/>
            <a:stretch>
              <a:fillRect/>
            </a:stretch>
          </p:blipFill>
          <p:spPr bwMode="auto">
            <a:xfrm>
              <a:off x="1789" y="3386"/>
              <a:ext cx="691" cy="614"/>
            </a:xfrm>
            <a:prstGeom prst="rect">
              <a:avLst/>
            </a:prstGeom>
            <a:noFill/>
          </p:spPr>
        </p:pic>
      </p:grpSp>
      <p:grpSp>
        <p:nvGrpSpPr>
          <p:cNvPr id="3" name="Group 13"/>
          <p:cNvGrpSpPr>
            <a:grpSpLocks/>
          </p:cNvGrpSpPr>
          <p:nvPr/>
        </p:nvGrpSpPr>
        <p:grpSpPr bwMode="auto">
          <a:xfrm>
            <a:off x="342900" y="228600"/>
            <a:ext cx="8458200" cy="1428750"/>
            <a:chOff x="216" y="192"/>
            <a:chExt cx="5328" cy="1200"/>
          </a:xfrm>
        </p:grpSpPr>
        <p:pic>
          <p:nvPicPr>
            <p:cNvPr id="2062" name="Picture 14" descr="an30"/>
            <p:cNvPicPr>
              <a:picLocks noChangeAspect="1" noChangeArrowheads="1" noCrop="1"/>
            </p:cNvPicPr>
            <p:nvPr/>
          </p:nvPicPr>
          <p:blipFill>
            <a:blip r:embed="rId15"/>
            <a:srcRect/>
            <a:stretch>
              <a:fillRect/>
            </a:stretch>
          </p:blipFill>
          <p:spPr bwMode="auto">
            <a:xfrm>
              <a:off x="2112" y="192"/>
              <a:ext cx="1392" cy="1200"/>
            </a:xfrm>
            <a:prstGeom prst="rect">
              <a:avLst/>
            </a:prstGeom>
            <a:noFill/>
          </p:spPr>
        </p:pic>
        <p:pic>
          <p:nvPicPr>
            <p:cNvPr id="2063" name="Picture 15" descr="33"/>
            <p:cNvPicPr>
              <a:picLocks noChangeAspect="1" noChangeArrowheads="1" noCrop="1"/>
            </p:cNvPicPr>
            <p:nvPr/>
          </p:nvPicPr>
          <p:blipFill>
            <a:blip r:embed="rId16"/>
            <a:srcRect/>
            <a:stretch>
              <a:fillRect/>
            </a:stretch>
          </p:blipFill>
          <p:spPr bwMode="auto">
            <a:xfrm>
              <a:off x="216" y="1344"/>
              <a:ext cx="5328" cy="48"/>
            </a:xfrm>
            <a:prstGeom prst="rect">
              <a:avLst/>
            </a:prstGeom>
            <a:noFill/>
          </p:spPr>
        </p:pic>
        <p:pic>
          <p:nvPicPr>
            <p:cNvPr id="2064" name="Picture 16" descr="13"/>
            <p:cNvPicPr>
              <a:picLocks noChangeAspect="1" noChangeArrowheads="1" noCrop="1"/>
            </p:cNvPicPr>
            <p:nvPr/>
          </p:nvPicPr>
          <p:blipFill>
            <a:blip r:embed="rId17"/>
            <a:srcRect/>
            <a:stretch>
              <a:fillRect/>
            </a:stretch>
          </p:blipFill>
          <p:spPr bwMode="auto">
            <a:xfrm rot="720688">
              <a:off x="288" y="768"/>
              <a:ext cx="1872" cy="192"/>
            </a:xfrm>
            <a:prstGeom prst="rect">
              <a:avLst/>
            </a:prstGeom>
            <a:noFill/>
          </p:spPr>
        </p:pic>
        <p:pic>
          <p:nvPicPr>
            <p:cNvPr id="2065" name="Picture 17" descr="13"/>
            <p:cNvPicPr>
              <a:picLocks noChangeAspect="1" noChangeArrowheads="1" noCrop="1"/>
            </p:cNvPicPr>
            <p:nvPr/>
          </p:nvPicPr>
          <p:blipFill>
            <a:blip r:embed="rId17"/>
            <a:srcRect/>
            <a:stretch>
              <a:fillRect/>
            </a:stretch>
          </p:blipFill>
          <p:spPr bwMode="auto">
            <a:xfrm rot="20830273" flipH="1">
              <a:off x="3696" y="768"/>
              <a:ext cx="1728" cy="192"/>
            </a:xfrm>
            <a:prstGeom prst="rect">
              <a:avLst/>
            </a:prstGeom>
            <a:noFill/>
          </p:spPr>
        </p:pic>
      </p:grpSp>
      <p:sp>
        <p:nvSpPr>
          <p:cNvPr id="2066" name="WordArt 18"/>
          <p:cNvSpPr>
            <a:spLocks noChangeArrowheads="1" noChangeShapeType="1" noTextEdit="1"/>
          </p:cNvSpPr>
          <p:nvPr/>
        </p:nvSpPr>
        <p:spPr bwMode="auto">
          <a:xfrm>
            <a:off x="1143000" y="2628900"/>
            <a:ext cx="7086600" cy="9144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 </a:t>
            </a:r>
          </a:p>
        </p:txBody>
      </p:sp>
      <p:sp>
        <p:nvSpPr>
          <p:cNvPr id="2067" name="Text Box 19"/>
          <p:cNvSpPr txBox="1">
            <a:spLocks noChangeArrowheads="1"/>
          </p:cNvSpPr>
          <p:nvPr/>
        </p:nvSpPr>
        <p:spPr bwMode="auto">
          <a:xfrm>
            <a:off x="1066800" y="1771651"/>
            <a:ext cx="6934200" cy="769441"/>
          </a:xfrm>
          <a:prstGeom prst="rect">
            <a:avLst/>
          </a:prstGeom>
          <a:noFill/>
          <a:ln w="9525">
            <a:noFill/>
            <a:miter lim="800000"/>
            <a:headEnd/>
            <a:tailEnd/>
          </a:ln>
          <a:effectLst/>
        </p:spPr>
        <p:txBody>
          <a:bodyPr>
            <a:spAutoFit/>
          </a:bodyPr>
          <a:lstStyle/>
          <a:p>
            <a:pPr algn="ctr">
              <a:spcBef>
                <a:spcPct val="50000"/>
              </a:spcBef>
            </a:pPr>
            <a:r>
              <a:rPr lang="en-US" sz="4400" dirty="0">
                <a:solidFill>
                  <a:srgbClr val="FF0000"/>
                </a:solidFill>
                <a:effectLst>
                  <a:outerShdw blurRad="38100" dist="38100" dir="2700000" algn="tl">
                    <a:srgbClr val="000000"/>
                  </a:outerShdw>
                </a:effectLst>
                <a:latin typeface="Times New Roman" pitchFamily="18" charset="0"/>
                <a:cs typeface="Times New Roman" pitchFamily="18" charset="0"/>
              </a:rPr>
              <a:t>TRÒ CHƠI</a:t>
            </a:r>
          </a:p>
        </p:txBody>
      </p:sp>
      <p:pic>
        <p:nvPicPr>
          <p:cNvPr id="2068" name="8. Ket thuc cau hoi.wav">
            <a:hlinkClick r:id="" action="ppaction://media"/>
          </p:cNvPr>
          <p:cNvPicPr>
            <a:picLocks noRot="1" noChangeAspect="1" noChangeArrowheads="1"/>
          </p:cNvPicPr>
          <p:nvPr>
            <a:audioFile r:link="rId1"/>
          </p:nvPr>
        </p:nvPicPr>
        <p:blipFill>
          <a:blip r:embed="rId18" cstate="print"/>
          <a:srcRect/>
          <a:stretch>
            <a:fillRect/>
          </a:stretch>
        </p:blipFill>
        <p:spPr bwMode="auto">
          <a:xfrm>
            <a:off x="152400" y="0"/>
            <a:ext cx="76200" cy="57150"/>
          </a:xfrm>
          <a:prstGeom prst="rect">
            <a:avLst/>
          </a:prstGeom>
          <a:noFill/>
        </p:spPr>
      </p:pic>
      <p:pic>
        <p:nvPicPr>
          <p:cNvPr id="2069" name="Picture 21">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8" cstate="print"/>
          <a:srcRect/>
          <a:stretch>
            <a:fillRect/>
          </a:stretch>
        </p:blipFill>
        <p:spPr bwMode="auto">
          <a:xfrm>
            <a:off x="0" y="0"/>
            <a:ext cx="76200" cy="57150"/>
          </a:xfrm>
          <a:prstGeom prst="rect">
            <a:avLst/>
          </a:prstGeom>
          <a:noFill/>
        </p:spPr>
      </p:pic>
      <p:pic>
        <p:nvPicPr>
          <p:cNvPr id="2071" name="chaomung.wav">
            <a:hlinkClick r:id="" action="ppaction://media"/>
          </p:cNvPr>
          <p:cNvPicPr>
            <a:picLocks noRot="1" noChangeAspect="1" noChangeArrowheads="1"/>
          </p:cNvPicPr>
          <p:nvPr>
            <a:audioFile r:link="rId4"/>
          </p:nvPr>
        </p:nvPicPr>
        <p:blipFill>
          <a:blip r:embed="rId18" cstate="print"/>
          <a:srcRect/>
          <a:stretch>
            <a:fillRect/>
          </a:stretch>
        </p:blipFill>
        <p:spPr bwMode="auto">
          <a:xfrm>
            <a:off x="0" y="4629150"/>
            <a:ext cx="76200" cy="57150"/>
          </a:xfrm>
          <a:prstGeom prst="rect">
            <a:avLst/>
          </a:prstGeom>
          <a:noFill/>
        </p:spPr>
      </p:pic>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p:stCondLst>
                              <p:cond delay="3000"/>
                            </p:stCondLst>
                            <p:childTnLst>
                              <p:par>
                                <p:cTn id="10" presetID="51" presetClass="entr" presetSubtype="0" fill="hold" grpId="0"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bldLst>
      <p:bldP spid="2066" grpId="0" animBg="1"/>
      <p:bldP spid="206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3"/>
          <p:cNvSpPr>
            <a:spLocks noChangeArrowheads="1"/>
          </p:cNvSpPr>
          <p:nvPr/>
        </p:nvSpPr>
        <p:spPr bwMode="auto">
          <a:xfrm>
            <a:off x="304800" y="171451"/>
            <a:ext cx="8534400" cy="4791075"/>
          </a:xfrm>
          <a:prstGeom prst="roundRect">
            <a:avLst>
              <a:gd name="adj" fmla="val 16667"/>
            </a:avLst>
          </a:prstGeom>
          <a:solidFill>
            <a:schemeClr val="bg1"/>
          </a:solidFill>
          <a:ln w="57150" cmpd="thinThick">
            <a:solidFill>
              <a:srgbClr val="CC0000"/>
            </a:solidFill>
            <a:round/>
            <a:headEnd/>
            <a:tailEnd/>
          </a:ln>
          <a:effectLst/>
        </p:spPr>
        <p:txBody>
          <a:bodyPr wrap="none" anchor="ctr"/>
          <a:lstStyle/>
          <a:p>
            <a:endParaRPr lang="vi-VN" b="0"/>
          </a:p>
        </p:txBody>
      </p:sp>
      <p:grpSp>
        <p:nvGrpSpPr>
          <p:cNvPr id="2" name="Group 4"/>
          <p:cNvGrpSpPr>
            <a:grpSpLocks/>
          </p:cNvGrpSpPr>
          <p:nvPr/>
        </p:nvGrpSpPr>
        <p:grpSpPr bwMode="auto">
          <a:xfrm>
            <a:off x="889000" y="4029076"/>
            <a:ext cx="7340600" cy="771525"/>
            <a:chOff x="560" y="3384"/>
            <a:chExt cx="4624" cy="648"/>
          </a:xfrm>
        </p:grpSpPr>
        <p:pic>
          <p:nvPicPr>
            <p:cNvPr id="2053" name="Picture 5" descr="4408"/>
            <p:cNvPicPr>
              <a:picLocks noChangeAspect="1" noChangeArrowheads="1" noCrop="1"/>
            </p:cNvPicPr>
            <p:nvPr/>
          </p:nvPicPr>
          <p:blipFill>
            <a:blip r:embed="rId6"/>
            <a:srcRect/>
            <a:stretch>
              <a:fillRect/>
            </a:stretch>
          </p:blipFill>
          <p:spPr bwMode="auto">
            <a:xfrm>
              <a:off x="3648" y="3646"/>
              <a:ext cx="672" cy="288"/>
            </a:xfrm>
            <a:prstGeom prst="rect">
              <a:avLst/>
            </a:prstGeom>
            <a:noFill/>
          </p:spPr>
        </p:pic>
        <p:pic>
          <p:nvPicPr>
            <p:cNvPr id="2054" name="Picture 6" descr="4635"/>
            <p:cNvPicPr>
              <a:picLocks noChangeAspect="1" noChangeArrowheads="1" noCrop="1"/>
            </p:cNvPicPr>
            <p:nvPr/>
          </p:nvPicPr>
          <p:blipFill>
            <a:blip r:embed="rId7"/>
            <a:srcRect/>
            <a:stretch>
              <a:fillRect/>
            </a:stretch>
          </p:blipFill>
          <p:spPr bwMode="auto">
            <a:xfrm>
              <a:off x="4800" y="3568"/>
              <a:ext cx="384" cy="384"/>
            </a:xfrm>
            <a:prstGeom prst="rect">
              <a:avLst/>
            </a:prstGeom>
            <a:noFill/>
          </p:spPr>
        </p:pic>
        <p:pic>
          <p:nvPicPr>
            <p:cNvPr id="2055" name="Picture 7" descr="boo7"/>
            <p:cNvPicPr>
              <a:picLocks noChangeAspect="1" noChangeArrowheads="1" noCrop="1"/>
            </p:cNvPicPr>
            <p:nvPr/>
          </p:nvPicPr>
          <p:blipFill>
            <a:blip r:embed="rId8"/>
            <a:srcRect/>
            <a:stretch>
              <a:fillRect/>
            </a:stretch>
          </p:blipFill>
          <p:spPr bwMode="auto">
            <a:xfrm>
              <a:off x="560" y="3384"/>
              <a:ext cx="768" cy="640"/>
            </a:xfrm>
            <a:prstGeom prst="rect">
              <a:avLst/>
            </a:prstGeom>
            <a:noFill/>
          </p:spPr>
        </p:pic>
        <p:pic>
          <p:nvPicPr>
            <p:cNvPr id="2056" name="Picture 8" descr="email001"/>
            <p:cNvPicPr>
              <a:picLocks noChangeAspect="1" noChangeArrowheads="1" noCrop="1"/>
            </p:cNvPicPr>
            <p:nvPr/>
          </p:nvPicPr>
          <p:blipFill>
            <a:blip r:embed="rId9"/>
            <a:srcRect/>
            <a:stretch>
              <a:fillRect/>
            </a:stretch>
          </p:blipFill>
          <p:spPr bwMode="auto">
            <a:xfrm>
              <a:off x="2384" y="3591"/>
              <a:ext cx="640" cy="397"/>
            </a:xfrm>
            <a:prstGeom prst="rect">
              <a:avLst/>
            </a:prstGeom>
            <a:noFill/>
          </p:spPr>
        </p:pic>
        <p:pic>
          <p:nvPicPr>
            <p:cNvPr id="2057" name="Picture 9" descr="et5"/>
            <p:cNvPicPr>
              <a:picLocks noChangeAspect="1" noChangeArrowheads="1" noCrop="1"/>
            </p:cNvPicPr>
            <p:nvPr/>
          </p:nvPicPr>
          <p:blipFill>
            <a:blip r:embed="rId10"/>
            <a:srcRect/>
            <a:stretch>
              <a:fillRect/>
            </a:stretch>
          </p:blipFill>
          <p:spPr bwMode="auto">
            <a:xfrm>
              <a:off x="1376" y="3384"/>
              <a:ext cx="365" cy="640"/>
            </a:xfrm>
            <a:prstGeom prst="rect">
              <a:avLst/>
            </a:prstGeom>
            <a:noFill/>
          </p:spPr>
        </p:pic>
        <p:pic>
          <p:nvPicPr>
            <p:cNvPr id="2058" name="Picture 10" descr="glob_anm"/>
            <p:cNvPicPr>
              <a:picLocks noChangeAspect="1" noChangeArrowheads="1" noCrop="1"/>
            </p:cNvPicPr>
            <p:nvPr/>
          </p:nvPicPr>
          <p:blipFill>
            <a:blip r:embed="rId11"/>
            <a:srcRect/>
            <a:stretch>
              <a:fillRect/>
            </a:stretch>
          </p:blipFill>
          <p:spPr bwMode="auto">
            <a:xfrm>
              <a:off x="3080" y="3520"/>
              <a:ext cx="512" cy="512"/>
            </a:xfrm>
            <a:prstGeom prst="rect">
              <a:avLst/>
            </a:prstGeom>
            <a:noFill/>
          </p:spPr>
        </p:pic>
        <p:pic>
          <p:nvPicPr>
            <p:cNvPr id="2059" name="Picture 11" descr="ani53"/>
            <p:cNvPicPr>
              <a:picLocks noChangeAspect="1" noChangeArrowheads="1" noCrop="1"/>
            </p:cNvPicPr>
            <p:nvPr/>
          </p:nvPicPr>
          <p:blipFill>
            <a:blip r:embed="rId12"/>
            <a:srcRect/>
            <a:stretch>
              <a:fillRect/>
            </a:stretch>
          </p:blipFill>
          <p:spPr bwMode="auto">
            <a:xfrm>
              <a:off x="4416" y="3472"/>
              <a:ext cx="256" cy="512"/>
            </a:xfrm>
            <a:prstGeom prst="rect">
              <a:avLst/>
            </a:prstGeom>
            <a:noFill/>
          </p:spPr>
        </p:pic>
        <p:pic>
          <p:nvPicPr>
            <p:cNvPr id="2060" name="Picture 12" descr="mu37"/>
            <p:cNvPicPr>
              <a:picLocks noChangeAspect="1" noChangeArrowheads="1" noCrop="1"/>
            </p:cNvPicPr>
            <p:nvPr/>
          </p:nvPicPr>
          <p:blipFill>
            <a:blip r:embed="rId13"/>
            <a:srcRect/>
            <a:stretch>
              <a:fillRect/>
            </a:stretch>
          </p:blipFill>
          <p:spPr bwMode="auto">
            <a:xfrm>
              <a:off x="1789" y="3386"/>
              <a:ext cx="691" cy="614"/>
            </a:xfrm>
            <a:prstGeom prst="rect">
              <a:avLst/>
            </a:prstGeom>
            <a:noFill/>
          </p:spPr>
        </p:pic>
      </p:grpSp>
      <p:grpSp>
        <p:nvGrpSpPr>
          <p:cNvPr id="3" name="Group 13"/>
          <p:cNvGrpSpPr>
            <a:grpSpLocks/>
          </p:cNvGrpSpPr>
          <p:nvPr/>
        </p:nvGrpSpPr>
        <p:grpSpPr bwMode="auto">
          <a:xfrm>
            <a:off x="342900" y="228600"/>
            <a:ext cx="8458200" cy="1428750"/>
            <a:chOff x="216" y="192"/>
            <a:chExt cx="5328" cy="1200"/>
          </a:xfrm>
        </p:grpSpPr>
        <p:pic>
          <p:nvPicPr>
            <p:cNvPr id="2062" name="Picture 14" descr="an30"/>
            <p:cNvPicPr>
              <a:picLocks noChangeAspect="1" noChangeArrowheads="1" noCrop="1"/>
            </p:cNvPicPr>
            <p:nvPr/>
          </p:nvPicPr>
          <p:blipFill>
            <a:blip r:embed="rId14"/>
            <a:srcRect/>
            <a:stretch>
              <a:fillRect/>
            </a:stretch>
          </p:blipFill>
          <p:spPr bwMode="auto">
            <a:xfrm>
              <a:off x="2112" y="192"/>
              <a:ext cx="1392" cy="1200"/>
            </a:xfrm>
            <a:prstGeom prst="rect">
              <a:avLst/>
            </a:prstGeom>
            <a:noFill/>
          </p:spPr>
        </p:pic>
        <p:pic>
          <p:nvPicPr>
            <p:cNvPr id="2063" name="Picture 15" descr="33"/>
            <p:cNvPicPr>
              <a:picLocks noChangeAspect="1" noChangeArrowheads="1" noCrop="1"/>
            </p:cNvPicPr>
            <p:nvPr/>
          </p:nvPicPr>
          <p:blipFill>
            <a:blip r:embed="rId15"/>
            <a:srcRect/>
            <a:stretch>
              <a:fillRect/>
            </a:stretch>
          </p:blipFill>
          <p:spPr bwMode="auto">
            <a:xfrm>
              <a:off x="216" y="1344"/>
              <a:ext cx="5328" cy="48"/>
            </a:xfrm>
            <a:prstGeom prst="rect">
              <a:avLst/>
            </a:prstGeom>
            <a:noFill/>
          </p:spPr>
        </p:pic>
        <p:pic>
          <p:nvPicPr>
            <p:cNvPr id="2064" name="Picture 16" descr="13"/>
            <p:cNvPicPr>
              <a:picLocks noChangeAspect="1" noChangeArrowheads="1" noCrop="1"/>
            </p:cNvPicPr>
            <p:nvPr/>
          </p:nvPicPr>
          <p:blipFill>
            <a:blip r:embed="rId16"/>
            <a:srcRect/>
            <a:stretch>
              <a:fillRect/>
            </a:stretch>
          </p:blipFill>
          <p:spPr bwMode="auto">
            <a:xfrm rot="720688">
              <a:off x="288" y="768"/>
              <a:ext cx="1872" cy="192"/>
            </a:xfrm>
            <a:prstGeom prst="rect">
              <a:avLst/>
            </a:prstGeom>
            <a:noFill/>
          </p:spPr>
        </p:pic>
        <p:pic>
          <p:nvPicPr>
            <p:cNvPr id="2065" name="Picture 17" descr="13"/>
            <p:cNvPicPr>
              <a:picLocks noChangeAspect="1" noChangeArrowheads="1" noCrop="1"/>
            </p:cNvPicPr>
            <p:nvPr/>
          </p:nvPicPr>
          <p:blipFill>
            <a:blip r:embed="rId16"/>
            <a:srcRect/>
            <a:stretch>
              <a:fillRect/>
            </a:stretch>
          </p:blipFill>
          <p:spPr bwMode="auto">
            <a:xfrm rot="20830273" flipH="1">
              <a:off x="3696" y="768"/>
              <a:ext cx="1728" cy="192"/>
            </a:xfrm>
            <a:prstGeom prst="rect">
              <a:avLst/>
            </a:prstGeom>
            <a:noFill/>
          </p:spPr>
        </p:pic>
      </p:grpSp>
      <p:pic>
        <p:nvPicPr>
          <p:cNvPr id="2068" name="8. Ket thuc cau hoi.wav">
            <a:hlinkClick r:id="" action="ppaction://media"/>
          </p:cNvPr>
          <p:cNvPicPr>
            <a:picLocks noRot="1" noChangeAspect="1" noChangeArrowheads="1"/>
          </p:cNvPicPr>
          <p:nvPr>
            <a:audioFile r:link="rId1"/>
          </p:nvPr>
        </p:nvPicPr>
        <p:blipFill>
          <a:blip r:embed="rId17" cstate="print"/>
          <a:srcRect/>
          <a:stretch>
            <a:fillRect/>
          </a:stretch>
        </p:blipFill>
        <p:spPr bwMode="auto">
          <a:xfrm>
            <a:off x="152400" y="0"/>
            <a:ext cx="76200" cy="57150"/>
          </a:xfrm>
          <a:prstGeom prst="rect">
            <a:avLst/>
          </a:prstGeom>
          <a:noFill/>
        </p:spPr>
      </p:pic>
      <p:pic>
        <p:nvPicPr>
          <p:cNvPr id="2069" name="Picture 21">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7" cstate="print"/>
          <a:srcRect/>
          <a:stretch>
            <a:fillRect/>
          </a:stretch>
        </p:blipFill>
        <p:spPr bwMode="auto">
          <a:xfrm>
            <a:off x="0" y="0"/>
            <a:ext cx="76200" cy="57150"/>
          </a:xfrm>
          <a:prstGeom prst="rect">
            <a:avLst/>
          </a:prstGeom>
          <a:noFill/>
        </p:spPr>
      </p:pic>
      <p:pic>
        <p:nvPicPr>
          <p:cNvPr id="2071" name="chaomung.wav">
            <a:hlinkClick r:id="" action="ppaction://media"/>
          </p:cNvPr>
          <p:cNvPicPr>
            <a:picLocks noRot="1" noChangeAspect="1" noChangeArrowheads="1"/>
          </p:cNvPicPr>
          <p:nvPr>
            <a:audioFile r:link="rId4"/>
          </p:nvPr>
        </p:nvPicPr>
        <p:blipFill>
          <a:blip r:embed="rId17" cstate="print"/>
          <a:srcRect/>
          <a:stretch>
            <a:fillRect/>
          </a:stretch>
        </p:blipFill>
        <p:spPr bwMode="auto">
          <a:xfrm>
            <a:off x="0" y="4629150"/>
            <a:ext cx="76200" cy="57150"/>
          </a:xfrm>
          <a:prstGeom prst="rect">
            <a:avLst/>
          </a:prstGeom>
          <a:noFill/>
        </p:spPr>
      </p:pic>
      <p:sp>
        <p:nvSpPr>
          <p:cNvPr id="23" name="Rectangle 22">
            <a:hlinkClick r:id="rId18" action="ppaction://hlinksldjump"/>
          </p:cNvPr>
          <p:cNvSpPr/>
          <p:nvPr/>
        </p:nvSpPr>
        <p:spPr>
          <a:xfrm>
            <a:off x="990600" y="16573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1</a:t>
            </a:r>
          </a:p>
          <a:p>
            <a:pPr algn="ctr"/>
            <a:endParaRPr lang="en-US" dirty="0"/>
          </a:p>
        </p:txBody>
      </p:sp>
      <p:sp>
        <p:nvSpPr>
          <p:cNvPr id="24" name="Rectangle 23">
            <a:hlinkClick r:id="rId19" action="ppaction://hlinksldjump"/>
          </p:cNvPr>
          <p:cNvSpPr/>
          <p:nvPr/>
        </p:nvSpPr>
        <p:spPr>
          <a:xfrm>
            <a:off x="990600" y="23431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2</a:t>
            </a:r>
          </a:p>
          <a:p>
            <a:pPr algn="ctr"/>
            <a:endParaRPr lang="en-US" dirty="0"/>
          </a:p>
        </p:txBody>
      </p:sp>
      <p:sp>
        <p:nvSpPr>
          <p:cNvPr id="25" name="Rectangle 24">
            <a:hlinkClick r:id="rId20" action="ppaction://hlinksldjump"/>
          </p:cNvPr>
          <p:cNvSpPr/>
          <p:nvPr/>
        </p:nvSpPr>
        <p:spPr>
          <a:xfrm>
            <a:off x="990600" y="30289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3</a:t>
            </a:r>
          </a:p>
          <a:p>
            <a:pPr algn="ctr"/>
            <a:endParaRPr lang="en-US" dirty="0"/>
          </a:p>
        </p:txBody>
      </p:sp>
      <p:sp>
        <p:nvSpPr>
          <p:cNvPr id="26" name="Rectangle 25">
            <a:hlinkClick r:id="rId21" action="ppaction://hlinksldjump"/>
          </p:cNvPr>
          <p:cNvSpPr/>
          <p:nvPr/>
        </p:nvSpPr>
        <p:spPr>
          <a:xfrm>
            <a:off x="3124200" y="16573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5</a:t>
            </a:r>
          </a:p>
          <a:p>
            <a:pPr algn="ctr"/>
            <a:endParaRPr lang="en-US" dirty="0"/>
          </a:p>
        </p:txBody>
      </p:sp>
      <p:sp>
        <p:nvSpPr>
          <p:cNvPr id="27" name="Rectangle 26">
            <a:hlinkClick r:id="rId22" action="ppaction://hlinksldjump"/>
          </p:cNvPr>
          <p:cNvSpPr/>
          <p:nvPr/>
        </p:nvSpPr>
        <p:spPr>
          <a:xfrm>
            <a:off x="3124200" y="23431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6</a:t>
            </a:r>
          </a:p>
          <a:p>
            <a:pPr algn="ctr"/>
            <a:endParaRPr lang="en-US" dirty="0"/>
          </a:p>
        </p:txBody>
      </p:sp>
      <p:sp>
        <p:nvSpPr>
          <p:cNvPr id="28" name="Rectangle 27">
            <a:hlinkClick r:id="rId23" action="ppaction://hlinksldjump"/>
          </p:cNvPr>
          <p:cNvSpPr/>
          <p:nvPr/>
        </p:nvSpPr>
        <p:spPr>
          <a:xfrm>
            <a:off x="3124200" y="30289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7</a:t>
            </a:r>
          </a:p>
          <a:p>
            <a:pPr algn="ctr"/>
            <a:endParaRPr lang="en-US" dirty="0"/>
          </a:p>
        </p:txBody>
      </p:sp>
      <p:sp>
        <p:nvSpPr>
          <p:cNvPr id="29" name="Rectangle 28">
            <a:hlinkClick r:id="rId23" action="ppaction://hlinksldjump"/>
          </p:cNvPr>
          <p:cNvSpPr/>
          <p:nvPr/>
        </p:nvSpPr>
        <p:spPr>
          <a:xfrm>
            <a:off x="3124200" y="37147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8</a:t>
            </a:r>
          </a:p>
          <a:p>
            <a:pPr algn="ctr"/>
            <a:endParaRPr lang="en-US" dirty="0"/>
          </a:p>
        </p:txBody>
      </p:sp>
      <p:sp>
        <p:nvSpPr>
          <p:cNvPr id="30" name="Rectangle 29">
            <a:hlinkClick r:id="rId24" action="ppaction://hlinksldjump"/>
          </p:cNvPr>
          <p:cNvSpPr/>
          <p:nvPr/>
        </p:nvSpPr>
        <p:spPr>
          <a:xfrm>
            <a:off x="5257800" y="16573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9</a:t>
            </a:r>
          </a:p>
          <a:p>
            <a:pPr algn="ctr"/>
            <a:endParaRPr lang="en-US" dirty="0"/>
          </a:p>
        </p:txBody>
      </p:sp>
      <p:sp>
        <p:nvSpPr>
          <p:cNvPr id="31" name="Rectangle 30">
            <a:hlinkClick r:id="rId25" action="ppaction://hlinksldjump"/>
          </p:cNvPr>
          <p:cNvSpPr/>
          <p:nvPr/>
        </p:nvSpPr>
        <p:spPr>
          <a:xfrm>
            <a:off x="5257800" y="23431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10</a:t>
            </a:r>
          </a:p>
          <a:p>
            <a:pPr algn="ctr"/>
            <a:endParaRPr lang="en-US" dirty="0"/>
          </a:p>
        </p:txBody>
      </p:sp>
      <p:sp>
        <p:nvSpPr>
          <p:cNvPr id="33" name="Rectangle 32">
            <a:hlinkClick r:id="rId26" action="ppaction://hlinksldjump"/>
          </p:cNvPr>
          <p:cNvSpPr/>
          <p:nvPr/>
        </p:nvSpPr>
        <p:spPr>
          <a:xfrm>
            <a:off x="990600" y="371475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2">
                  <a:lumMod val="50000"/>
                </a:schemeClr>
              </a:solidFill>
              <a:latin typeface="Times New Roman" pitchFamily="18" charset="0"/>
              <a:cs typeface="Times New Roman" pitchFamily="18" charset="0"/>
            </a:endParaRPr>
          </a:p>
          <a:p>
            <a:pPr algn="ctr"/>
            <a:r>
              <a:rPr lang="en-US" sz="2400" b="1" dirty="0">
                <a:solidFill>
                  <a:schemeClr val="accent2">
                    <a:lumMod val="50000"/>
                  </a:schemeClr>
                </a:solidFill>
                <a:latin typeface="Times New Roman" pitchFamily="18" charset="0"/>
                <a:cs typeface="Times New Roman" pitchFamily="18" charset="0"/>
              </a:rPr>
              <a:t>Câu 4</a:t>
            </a:r>
          </a:p>
          <a:p>
            <a:pPr algn="ctr"/>
            <a:endParaRPr lang="en-US" dirty="0"/>
          </a:p>
        </p:txBody>
      </p:sp>
    </p:spTree>
  </p:cSld>
  <p:clrMapOvr>
    <a:masterClrMapping/>
  </p:clrMapOvr>
  <p:transition advClick="0">
    <p:wipe dir="d"/>
  </p:transition>
  <p:timing>
    <p:tnLst>
      <p:par>
        <p:cTn id="1" dur="indefinite" restart="never" nodeType="tmRoot">
          <p:childTnLst>
            <p:seq concurrent="1" nextAc="seek">
              <p:cTn id="2" restart="whenNotActive" fill="hold" evtFilter="cancelBubble" nodeType="interactiveSeq">
                <p:stCondLst>
                  <p:cond evt="onClick" delay="0">
                    <p:tgtEl>
                      <p:spTgt spid="206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 fill="hold"/>
                                        <p:tgtEl>
                                          <p:spTgt spid="2068"/>
                                        </p:tgtEl>
                                      </p:cBhvr>
                                    </p:cmd>
                                  </p:childTnLst>
                                </p:cTn>
                              </p:par>
                            </p:childTnLst>
                          </p:cTn>
                        </p:par>
                      </p:childTnLst>
                    </p:cTn>
                  </p:par>
                </p:childTnLst>
              </p:cTn>
              <p:nextCondLst>
                <p:cond evt="onClick" delay="0">
                  <p:tgtEl>
                    <p:spTgt spid="206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8" restart="whenNotActive" fill="hold" evtFilter="cancelBubble" nodeType="interactiveSeq">
                <p:stCondLst>
                  <p:cond evt="onClick" delay="0">
                    <p:tgtEl>
                      <p:spTgt spid="206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4" fill="hold"/>
                                        <p:tgtEl>
                                          <p:spTgt spid="2069"/>
                                        </p:tgtEl>
                                      </p:cBhvr>
                                    </p:cmd>
                                  </p:childTnLst>
                                </p:cTn>
                              </p:par>
                            </p:childTnLst>
                          </p:cTn>
                        </p:par>
                      </p:childTnLst>
                    </p:cTn>
                  </p:par>
                </p:childTnLst>
              </p:cTn>
              <p:nextCondLst>
                <p:cond evt="onClick" delay="0">
                  <p:tgtEl>
                    <p:spTgt spid="206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14" restart="whenNotActive" fill="hold" evtFilter="cancelBubble" nodeType="interactiveSeq">
                <p:stCondLst>
                  <p:cond evt="onClick" delay="0">
                    <p:tgtEl>
                      <p:spTgt spid="207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60" fill="hold"/>
                                        <p:tgtEl>
                                          <p:spTgt spid="2071"/>
                                        </p:tgtEl>
                                      </p:cBhvr>
                                    </p:cmd>
                                  </p:childTnLst>
                                </p:cTn>
                              </p:par>
                            </p:childTnLst>
                          </p:cTn>
                        </p:par>
                      </p:childTnLst>
                    </p:cTn>
                  </p:par>
                </p:childTnLst>
              </p:cTn>
              <p:nextCondLst>
                <p:cond evt="onClick" delay="0">
                  <p:tgtEl>
                    <p:spTgt spid="207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0"/>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dirty="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grpSp>
        <p:nvGrpSpPr>
          <p:cNvPr id="2" name="Group 49"/>
          <p:cNvGrpSpPr/>
          <p:nvPr/>
        </p:nvGrpSpPr>
        <p:grpSpPr>
          <a:xfrm>
            <a:off x="3352800" y="971550"/>
            <a:ext cx="1676400" cy="491728"/>
            <a:chOff x="3505200" y="819150"/>
            <a:chExt cx="1676400" cy="491728"/>
          </a:xfrm>
        </p:grpSpPr>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gr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304800" y="1352550"/>
            <a:ext cx="8610600" cy="523220"/>
          </a:xfrm>
          <a:prstGeom prst="rect">
            <a:avLst/>
          </a:prstGeom>
          <a:noFill/>
          <a:ln w="9525">
            <a:noFill/>
            <a:miter lim="800000"/>
            <a:headEnd/>
            <a:tailEnd/>
          </a:ln>
          <a:effectLst/>
        </p:spPr>
        <p:txBody>
          <a:bodyPr wrap="square">
            <a:spAutoFit/>
          </a:bodyPr>
          <a:lstStyle/>
          <a:p>
            <a:pPr algn="ctr"/>
            <a:r>
              <a:rPr lang="vi-VN" sz="2800" dirty="0">
                <a:latin typeface="Times New Roman" pitchFamily="18" charset="0"/>
                <a:cs typeface="Times New Roman" pitchFamily="18" charset="0"/>
              </a:rPr>
              <a:t> Sự thông khí ở phổi là do:</a:t>
            </a: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3"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4"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5"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6"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7"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8"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9"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10"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1"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2"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2133600" y="2343150"/>
            <a:ext cx="44196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1828800" y="1885950"/>
            <a:ext cx="5486400" cy="1569660"/>
          </a:xfrm>
          <a:prstGeom prst="rect">
            <a:avLst/>
          </a:prstGeom>
          <a:noFill/>
          <a:ln w="9525">
            <a:noFill/>
            <a:miter lim="800000"/>
            <a:headEnd/>
            <a:tailEnd/>
          </a:ln>
          <a:effectLst/>
        </p:spPr>
        <p:txBody>
          <a:bodyPr wrap="square">
            <a:spAutoFit/>
          </a:bodyPr>
          <a:lstStyle/>
          <a:p>
            <a:r>
              <a:rPr lang="vi-VN" sz="2400" dirty="0">
                <a:latin typeface="Times New Roman" pitchFamily="18" charset="0"/>
                <a:cs typeface="Times New Roman" pitchFamily="18" charset="0"/>
              </a:rPr>
              <a:t>a. Lồng ngực nâng lên, hạ xuống.</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b. Cử động hô hấp hít vào, thở ra. </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c.  Thay đổi thể tích lồng ngực.</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d.  Cả a, b, c.</a:t>
            </a:r>
            <a:endParaRPr lang="en-US" sz="2400" dirty="0">
              <a:latin typeface="Times New Roman" pitchFamily="18" charset="0"/>
              <a:cs typeface="Times New Roman" pitchFamily="18" charset="0"/>
            </a:endParaRPr>
          </a:p>
        </p:txBody>
      </p:sp>
      <p:sp>
        <p:nvSpPr>
          <p:cNvPr id="52" name="Rectangle 51"/>
          <p:cNvSpPr/>
          <p:nvPr/>
        </p:nvSpPr>
        <p:spPr>
          <a:xfrm>
            <a:off x="3733800" y="1047750"/>
            <a:ext cx="825867" cy="369332"/>
          </a:xfrm>
          <a:prstGeom prst="rect">
            <a:avLst/>
          </a:prstGeom>
        </p:spPr>
        <p:txBody>
          <a:bodyPr wrap="none">
            <a:spAutoFit/>
          </a:bodyPr>
          <a:lstStyle/>
          <a:p>
            <a:r>
              <a:rPr lang="en-US" b="1" dirty="0">
                <a:latin typeface="Times New Roman" pitchFamily="18" charset="0"/>
                <a:cs typeface="Times New Roman" pitchFamily="18" charset="0"/>
              </a:rPr>
              <a:t>Câu 1 </a:t>
            </a:r>
            <a:endParaRPr lang="en-US"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0"/>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a:latin typeface="Times New Roman" pitchFamily="18" charset="0"/>
                <a:cs typeface="Times New Roman" pitchFamily="18" charset="0"/>
              </a:rPr>
              <a:t>Câu 2</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228600" y="1276350"/>
            <a:ext cx="8610600" cy="523220"/>
          </a:xfrm>
          <a:prstGeom prst="rect">
            <a:avLst/>
          </a:prstGeom>
          <a:noFill/>
          <a:ln w="9525">
            <a:noFill/>
            <a:miter lim="800000"/>
            <a:headEnd/>
            <a:tailEnd/>
          </a:ln>
          <a:effectLst/>
        </p:spPr>
        <p:txBody>
          <a:bodyPr wrap="square">
            <a:spAutoFit/>
          </a:bodyPr>
          <a:lstStyle/>
          <a:p>
            <a:r>
              <a:rPr lang="vi-VN" sz="2800" b="1" dirty="0">
                <a:latin typeface="Times New Roman" pitchFamily="18" charset="0"/>
                <a:cs typeface="Times New Roman" pitchFamily="18" charset="0"/>
              </a:rPr>
              <a:t>Thực chất sự trao đổi khí ở phổi và ở tế bào là:</a:t>
            </a:r>
            <a:endParaRPr lang="en-US" sz="2800" b="1" dirty="0">
              <a:latin typeface="Times New Roman" pitchFamily="18" charset="0"/>
              <a:cs typeface="Times New Roman"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762000" y="2647950"/>
            <a:ext cx="75438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381000" y="1733550"/>
            <a:ext cx="8229600" cy="1815882"/>
          </a:xfrm>
          <a:prstGeom prst="rect">
            <a:avLst/>
          </a:prstGeom>
          <a:noFill/>
          <a:ln w="9525">
            <a:noFill/>
            <a:miter lim="800000"/>
            <a:headEnd/>
            <a:tailEnd/>
          </a:ln>
          <a:effectLst/>
        </p:spPr>
        <p:txBody>
          <a:bodyPr wrap="square">
            <a:spAutoFit/>
          </a:bodyPr>
          <a:lstStyle/>
          <a:p>
            <a:r>
              <a:rPr lang="vi-VN" sz="2800" dirty="0">
                <a:latin typeface="Times New Roman" pitchFamily="18" charset="0"/>
                <a:cs typeface="Times New Roman" pitchFamily="18" charset="0"/>
              </a:rPr>
              <a:t>a. Sự tiêu dùng ôxi ở tế bào của cơ thể</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b. Sự thay đổi nồng độ các chất khí</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c. Chênh lệch nồng độ các chất khí dẫn tới khuếch tán.</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d. Cả a, b, c.</a:t>
            </a:r>
            <a:endParaRPr lang="en-US" sz="2800"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a:latin typeface="Times New Roman" pitchFamily="18" charset="0"/>
                <a:cs typeface="Times New Roman" pitchFamily="18" charset="0"/>
              </a:rPr>
              <a:t>Câu 3</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0" y="1276350"/>
            <a:ext cx="9144000" cy="830997"/>
          </a:xfrm>
          <a:prstGeom prst="rect">
            <a:avLst/>
          </a:prstGeom>
          <a:noFill/>
          <a:ln w="9525">
            <a:noFill/>
            <a:miter lim="800000"/>
            <a:headEnd/>
            <a:tailEnd/>
          </a:ln>
          <a:effectLst/>
        </p:spPr>
        <p:txBody>
          <a:bodyPr wrap="square">
            <a:spAutoFit/>
          </a:bodyPr>
          <a:lstStyle/>
          <a:p>
            <a:pPr algn="ctr"/>
            <a:r>
              <a:rPr lang="vi-VN" sz="2400" b="1" dirty="0">
                <a:latin typeface="Times New Roman" pitchFamily="18" charset="0"/>
                <a:cs typeface="Times New Roman" pitchFamily="18" charset="0"/>
              </a:rPr>
              <a:t>Khi thức ăn xuống thực quản thì không khí có qua được khí quản không?</a:t>
            </a:r>
            <a:endParaRPr lang="en-US" sz="2400" b="1" dirty="0">
              <a:latin typeface="Times New Roman" pitchFamily="18" charset="0"/>
              <a:cs typeface="Times New Roman"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228600" y="3257550"/>
            <a:ext cx="8305800" cy="609600"/>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152400" y="2038350"/>
            <a:ext cx="8610600" cy="1906740"/>
          </a:xfrm>
          <a:prstGeom prst="rect">
            <a:avLst/>
          </a:prstGeom>
          <a:noFill/>
          <a:ln w="9525">
            <a:noFill/>
            <a:miter lim="800000"/>
            <a:headEnd/>
            <a:tailEnd/>
          </a:ln>
          <a:effectLst/>
        </p:spPr>
        <p:txBody>
          <a:bodyPr wrap="square">
            <a:spAutoFit/>
          </a:bodyPr>
          <a:lstStyle/>
          <a:p>
            <a:pPr>
              <a:lnSpc>
                <a:spcPct val="120000"/>
              </a:lnSpc>
            </a:pPr>
            <a:r>
              <a:rPr lang="vi-VN" sz="2000" dirty="0">
                <a:latin typeface="Times New Roman" pitchFamily="18" charset="0"/>
                <a:cs typeface="Times New Roman" pitchFamily="18" charset="0"/>
              </a:rPr>
              <a:t>a. Không, vì thực quản phình to ra đè bẹp khí quản</a:t>
            </a:r>
            <a:endParaRPr lang="en-US" sz="2000" dirty="0">
              <a:latin typeface="Times New Roman" pitchFamily="18" charset="0"/>
              <a:cs typeface="Times New Roman" pitchFamily="18" charset="0"/>
            </a:endParaRPr>
          </a:p>
          <a:p>
            <a:pPr>
              <a:lnSpc>
                <a:spcPct val="120000"/>
              </a:lnSpc>
            </a:pPr>
            <a:r>
              <a:rPr lang="vi-VN" sz="2000" dirty="0">
                <a:latin typeface="Times New Roman" pitchFamily="18" charset="0"/>
                <a:cs typeface="Times New Roman" pitchFamily="18" charset="0"/>
              </a:rPr>
              <a:t>b. Có nhưng ít, vì khí quản bị thu hẹp do thực quản phình to</a:t>
            </a:r>
            <a:endParaRPr lang="en-US" sz="2000" dirty="0">
              <a:latin typeface="Times New Roman" pitchFamily="18" charset="0"/>
              <a:cs typeface="Times New Roman" pitchFamily="18" charset="0"/>
            </a:endParaRPr>
          </a:p>
          <a:p>
            <a:pPr>
              <a:lnSpc>
                <a:spcPct val="120000"/>
              </a:lnSpc>
            </a:pPr>
            <a:r>
              <a:rPr lang="vi-VN" sz="2000" dirty="0">
                <a:latin typeface="Times New Roman" pitchFamily="18" charset="0"/>
                <a:cs typeface="Times New Roman" pitchFamily="18" charset="0"/>
              </a:rPr>
              <a:t>c. qua lại bình thường, vì khí quản được cấu tạo bởi các vòng sụn</a:t>
            </a:r>
            <a:endParaRPr lang="en-US" sz="2000" dirty="0">
              <a:latin typeface="Times New Roman" pitchFamily="18" charset="0"/>
              <a:cs typeface="Times New Roman" pitchFamily="18" charset="0"/>
            </a:endParaRPr>
          </a:p>
          <a:p>
            <a:pPr>
              <a:lnSpc>
                <a:spcPct val="120000"/>
              </a:lnSpc>
            </a:pPr>
            <a:r>
              <a:rPr lang="vi-VN" sz="2000" dirty="0">
                <a:latin typeface="Times New Roman" pitchFamily="18" charset="0"/>
                <a:cs typeface="Times New Roman" pitchFamily="18" charset="0"/>
              </a:rPr>
              <a:t>d. Khí quản được cấu tạo bởi các vòng sụn, chỗ tiếp giáp với thực quản là cơ tròn nên lưu thông khí và nuốt thức ăn đều diễn ra bình thường</a:t>
            </a:r>
            <a:endParaRPr lang="en-US" sz="2000"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0"/>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pPr>
              <a:lnSpc>
                <a:spcPct val="120000"/>
              </a:lnSpc>
              <a:spcBef>
                <a:spcPts val="0"/>
              </a:spcBef>
            </a:pPr>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pPr>
              <a:lnSpc>
                <a:spcPct val="120000"/>
              </a:lnSpc>
              <a:spcBef>
                <a:spcPts val="0"/>
              </a:spcBef>
            </a:pP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96867"/>
          </a:xfrm>
          <a:prstGeom prst="rect">
            <a:avLst/>
          </a:prstGeom>
          <a:noFill/>
          <a:ln w="9525">
            <a:noFill/>
            <a:miter lim="800000"/>
            <a:headEnd/>
            <a:tailEnd/>
          </a:ln>
          <a:effectLst/>
        </p:spPr>
        <p:txBody>
          <a:bodyPr>
            <a:spAutoFit/>
          </a:bodyPr>
          <a:lstStyle/>
          <a:p>
            <a:pPr algn="ctr">
              <a:lnSpc>
                <a:spcPct val="120000"/>
              </a:lnSpc>
              <a:spcBef>
                <a:spcPts val="0"/>
              </a:spcBef>
            </a:pPr>
            <a:r>
              <a:rPr lang="en-US" sz="2400" b="1" dirty="0">
                <a:latin typeface="Times New Roman" pitchFamily="18" charset="0"/>
                <a:cs typeface="Times New Roman" pitchFamily="18" charset="0"/>
              </a:rPr>
              <a:t>Câu 4</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228600" y="1123950"/>
            <a:ext cx="8610600" cy="1081322"/>
          </a:xfrm>
          <a:prstGeom prst="rect">
            <a:avLst/>
          </a:prstGeom>
          <a:noFill/>
          <a:ln w="9525">
            <a:noFill/>
            <a:miter lim="800000"/>
            <a:headEnd/>
            <a:tailEnd/>
          </a:ln>
          <a:effectLst/>
        </p:spPr>
        <p:txBody>
          <a:bodyPr wrap="square">
            <a:spAutoFit/>
          </a:bodyPr>
          <a:lstStyle/>
          <a:p>
            <a:pPr>
              <a:lnSpc>
                <a:spcPct val="120000"/>
              </a:lnSpc>
              <a:spcBef>
                <a:spcPts val="0"/>
              </a:spcBef>
            </a:pPr>
            <a:r>
              <a:rPr lang="vi-VN" sz="2800" dirty="0">
                <a:latin typeface="Times New Roman" pitchFamily="18" charset="0"/>
                <a:cs typeface="Times New Roman" pitchFamily="18" charset="0"/>
              </a:rPr>
              <a:t>Khí O2 khuếch tán như thế nào trong hoạt động trao đổi khí ở phổi?</a:t>
            </a:r>
            <a:endParaRPr lang="en-US" sz="2800" dirty="0">
              <a:latin typeface="Times New Roman" pitchFamily="18" charset="0"/>
              <a:cs typeface="Times New Roman" pitchFamily="18" charset="0"/>
            </a:endParaRPr>
          </a:p>
        </p:txBody>
      </p:sp>
      <p:sp>
        <p:nvSpPr>
          <p:cNvPr id="4114" name="Text Box 18"/>
          <p:cNvSpPr txBox="1">
            <a:spLocks noChangeArrowheads="1"/>
          </p:cNvSpPr>
          <p:nvPr/>
        </p:nvSpPr>
        <p:spPr bwMode="auto">
          <a:xfrm>
            <a:off x="1143000" y="4324350"/>
            <a:ext cx="990600" cy="395749"/>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lnSpc>
                <a:spcPct val="120000"/>
              </a:lnSpc>
              <a:spcBef>
                <a:spcPts val="0"/>
              </a:spcBef>
            </a:pPr>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09"/>
            <a:ext cx="1371600" cy="1064230"/>
            <a:chOff x="4574" y="3342"/>
            <a:chExt cx="960" cy="999"/>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750"/>
            </a:xfrm>
            <a:prstGeom prst="rect">
              <a:avLst/>
            </a:prstGeom>
            <a:solidFill>
              <a:srgbClr val="000099"/>
            </a:solidFill>
            <a:ln w="9525">
              <a:noFill/>
              <a:miter lim="800000"/>
              <a:headEnd/>
              <a:tailEnd/>
            </a:ln>
            <a:effectLst/>
          </p:spPr>
          <p:txBody>
            <a:bodyPr wrap="square">
              <a:spAutoFit/>
            </a:bodyPr>
            <a:lstStyle/>
            <a:p>
              <a:pPr eaLnBrk="0" hangingPunct="0">
                <a:lnSpc>
                  <a:spcPct val="120000"/>
                </a:lnSpc>
                <a:spcBef>
                  <a:spcPts val="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96867"/>
          </a:xfrm>
          <a:prstGeom prst="rect">
            <a:avLst/>
          </a:prstGeom>
          <a:noFill/>
          <a:ln w="9525">
            <a:noFill/>
            <a:miter lim="800000"/>
            <a:headEnd/>
            <a:tailEnd/>
          </a:ln>
          <a:effectLst/>
        </p:spPr>
        <p:txBody>
          <a:bodyPr>
            <a:spAutoFit/>
          </a:bodyPr>
          <a:lstStyle/>
          <a:p>
            <a:pPr algn="l">
              <a:lnSpc>
                <a:spcPct val="120000"/>
              </a:lnSpc>
              <a:spcBef>
                <a:spcPts val="0"/>
              </a:spcBef>
            </a:pPr>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1143000" y="3714750"/>
            <a:ext cx="5029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762000" y="2038350"/>
            <a:ext cx="7772400" cy="2160591"/>
          </a:xfrm>
          <a:prstGeom prst="rect">
            <a:avLst/>
          </a:prstGeom>
          <a:noFill/>
          <a:ln w="9525">
            <a:noFill/>
            <a:miter lim="800000"/>
            <a:headEnd/>
            <a:tailEnd/>
          </a:ln>
          <a:effectLst/>
        </p:spPr>
        <p:txBody>
          <a:bodyPr wrap="square">
            <a:spAutoFit/>
          </a:bodyPr>
          <a:lstStyle/>
          <a:p>
            <a:pPr>
              <a:lnSpc>
                <a:spcPct val="120000"/>
              </a:lnSpc>
              <a:spcBef>
                <a:spcPts val="0"/>
              </a:spcBef>
            </a:pPr>
            <a:r>
              <a:rPr lang="vi-VN" sz="2800" dirty="0">
                <a:latin typeface="Times New Roman" pitchFamily="18" charset="0"/>
                <a:cs typeface="Times New Roman" pitchFamily="18" charset="0"/>
              </a:rPr>
              <a:t>a. Trao đổi qua lại giữa các đơn vị cấu tạo của phổi</a:t>
            </a:r>
            <a:endParaRPr lang="en-US" sz="2800" dirty="0">
              <a:latin typeface="Times New Roman" pitchFamily="18" charset="0"/>
              <a:cs typeface="Times New Roman" pitchFamily="18" charset="0"/>
            </a:endParaRPr>
          </a:p>
          <a:p>
            <a:pPr>
              <a:lnSpc>
                <a:spcPct val="120000"/>
              </a:lnSpc>
              <a:spcBef>
                <a:spcPts val="0"/>
              </a:spcBef>
            </a:pPr>
            <a:r>
              <a:rPr lang="vi-VN" sz="2800" dirty="0">
                <a:latin typeface="Times New Roman" pitchFamily="18" charset="0"/>
                <a:cs typeface="Times New Roman" pitchFamily="18" charset="0"/>
              </a:rPr>
              <a:t>b. Từ máu vào trong không khí phế nang</a:t>
            </a:r>
            <a:endParaRPr lang="en-US" sz="2800" dirty="0">
              <a:latin typeface="Times New Roman" pitchFamily="18" charset="0"/>
              <a:cs typeface="Times New Roman" pitchFamily="18" charset="0"/>
            </a:endParaRPr>
          </a:p>
          <a:p>
            <a:pPr>
              <a:lnSpc>
                <a:spcPct val="120000"/>
              </a:lnSpc>
              <a:spcBef>
                <a:spcPts val="0"/>
              </a:spcBef>
            </a:pPr>
            <a:r>
              <a:rPr lang="vi-VN" sz="2800" dirty="0">
                <a:latin typeface="Times New Roman" pitchFamily="18" charset="0"/>
                <a:cs typeface="Times New Roman" pitchFamily="18" charset="0"/>
              </a:rPr>
              <a:t>c. Từ phế nang phổi phải sang phế nang phổi trái</a:t>
            </a:r>
            <a:endParaRPr lang="en-US" sz="2800" dirty="0">
              <a:latin typeface="Times New Roman" pitchFamily="18" charset="0"/>
              <a:cs typeface="Times New Roman" pitchFamily="18" charset="0"/>
            </a:endParaRPr>
          </a:p>
          <a:p>
            <a:pPr>
              <a:lnSpc>
                <a:spcPct val="120000"/>
              </a:lnSpc>
              <a:spcBef>
                <a:spcPts val="0"/>
              </a:spcBef>
            </a:pPr>
            <a:r>
              <a:rPr lang="vi-VN" sz="2800" dirty="0">
                <a:latin typeface="Times New Roman" pitchFamily="18" charset="0"/>
                <a:cs typeface="Times New Roman" pitchFamily="18" charset="0"/>
              </a:rPr>
              <a:t>d. Từ không khí ở phế nang vào máu</a:t>
            </a:r>
            <a:endParaRPr lang="en-US" sz="2800"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a:latin typeface="Times New Roman" pitchFamily="18" charset="0"/>
                <a:cs typeface="Times New Roman" pitchFamily="18" charset="0"/>
              </a:rPr>
              <a:t>Câu 5</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228600" y="1276350"/>
            <a:ext cx="8610600" cy="461665"/>
          </a:xfrm>
          <a:prstGeom prst="rect">
            <a:avLst/>
          </a:prstGeom>
          <a:noFill/>
          <a:ln w="9525">
            <a:noFill/>
            <a:miter lim="800000"/>
            <a:headEnd/>
            <a:tailEnd/>
          </a:ln>
          <a:effectLst/>
        </p:spPr>
        <p:txBody>
          <a:bodyPr wrap="square">
            <a:spAutoFit/>
          </a:bodyPr>
          <a:lstStyle/>
          <a:p>
            <a:r>
              <a:rPr lang="vi-VN" sz="2400" b="1" dirty="0">
                <a:latin typeface="Times New Roman" pitchFamily="18" charset="0"/>
                <a:cs typeface="Times New Roman" pitchFamily="18" charset="0"/>
              </a:rPr>
              <a:t>Không khí ở phổi thường xuyên được đổi mới nhờ:</a:t>
            </a:r>
            <a:endParaRPr lang="en-US" sz="2400" b="1" dirty="0">
              <a:latin typeface="Times New Roman" pitchFamily="18" charset="0"/>
              <a:cs typeface="Times New Roman"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2362200" y="3028950"/>
            <a:ext cx="2743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1981200" y="1885950"/>
            <a:ext cx="4343400" cy="1569660"/>
          </a:xfrm>
          <a:prstGeom prst="rect">
            <a:avLst/>
          </a:prstGeom>
          <a:noFill/>
          <a:ln w="9525">
            <a:noFill/>
            <a:miter lim="800000"/>
            <a:headEnd/>
            <a:tailEnd/>
          </a:ln>
          <a:effectLst/>
        </p:spPr>
        <p:txBody>
          <a:bodyPr wrap="square">
            <a:spAutoFit/>
          </a:bodyPr>
          <a:lstStyle/>
          <a:p>
            <a:r>
              <a:rPr lang="vi-VN" sz="2400" dirty="0">
                <a:latin typeface="Times New Roman" pitchFamily="18" charset="0"/>
                <a:cs typeface="Times New Roman" pitchFamily="18" charset="0"/>
              </a:rPr>
              <a:t>a. Hoạt động thải khí CO2</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b. Hoạt động tuần hoàn</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c. Hoạt động lấy khí CO2</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d. Hoạt động hô hấp</a:t>
            </a:r>
            <a:endParaRPr lang="en-US" sz="2400"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pPr>
              <a:lnSpc>
                <a:spcPct val="120000"/>
              </a:lnSpc>
              <a:spcBef>
                <a:spcPts val="0"/>
              </a:spcBef>
            </a:pPr>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pPr>
              <a:lnSpc>
                <a:spcPct val="120000"/>
              </a:lnSpc>
              <a:spcBef>
                <a:spcPts val="0"/>
              </a:spcBef>
            </a:pP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96867"/>
          </a:xfrm>
          <a:prstGeom prst="rect">
            <a:avLst/>
          </a:prstGeom>
          <a:noFill/>
          <a:ln w="9525">
            <a:noFill/>
            <a:miter lim="800000"/>
            <a:headEnd/>
            <a:tailEnd/>
          </a:ln>
          <a:effectLst/>
        </p:spPr>
        <p:txBody>
          <a:bodyPr>
            <a:spAutoFit/>
          </a:bodyPr>
          <a:lstStyle/>
          <a:p>
            <a:pPr algn="ctr">
              <a:lnSpc>
                <a:spcPct val="120000"/>
              </a:lnSpc>
              <a:spcBef>
                <a:spcPts val="0"/>
              </a:spcBef>
            </a:pPr>
            <a:r>
              <a:rPr lang="en-US" sz="2400" b="1" dirty="0">
                <a:latin typeface="Times New Roman" pitchFamily="18" charset="0"/>
                <a:cs typeface="Times New Roman" pitchFamily="18" charset="0"/>
              </a:rPr>
              <a:t>Câu 6</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228600" y="1276350"/>
            <a:ext cx="8610600" cy="940066"/>
          </a:xfrm>
          <a:prstGeom prst="rect">
            <a:avLst/>
          </a:prstGeom>
          <a:noFill/>
          <a:ln w="9525">
            <a:noFill/>
            <a:miter lim="800000"/>
            <a:headEnd/>
            <a:tailEnd/>
          </a:ln>
          <a:effectLst/>
        </p:spPr>
        <p:txBody>
          <a:bodyPr wrap="square">
            <a:spAutoFit/>
          </a:bodyPr>
          <a:lstStyle/>
          <a:p>
            <a:pPr>
              <a:lnSpc>
                <a:spcPct val="120000"/>
              </a:lnSpc>
              <a:spcBef>
                <a:spcPts val="0"/>
              </a:spcBef>
            </a:pPr>
            <a:r>
              <a:rPr lang="vi-VN" sz="2400" b="1" dirty="0">
                <a:latin typeface="Times New Roman" pitchFamily="18" charset="0"/>
                <a:cs typeface="Times New Roman" pitchFamily="18" charset="0"/>
              </a:rPr>
              <a:t>Khí CO2 khuếch tán như thế nào trong hoạt động trao đổi khí ở phổi?</a:t>
            </a:r>
            <a:endParaRPr lang="en-US" sz="2400" b="1" dirty="0">
              <a:latin typeface="Times New Roman" pitchFamily="18" charset="0"/>
              <a:cs typeface="Times New Roman" pitchFamily="18" charset="0"/>
            </a:endParaRPr>
          </a:p>
        </p:txBody>
      </p:sp>
      <p:sp>
        <p:nvSpPr>
          <p:cNvPr id="4114" name="Text Box 18"/>
          <p:cNvSpPr txBox="1">
            <a:spLocks noChangeArrowheads="1"/>
          </p:cNvSpPr>
          <p:nvPr/>
        </p:nvSpPr>
        <p:spPr bwMode="auto">
          <a:xfrm>
            <a:off x="1143000" y="4324350"/>
            <a:ext cx="990600" cy="395749"/>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lnSpc>
                <a:spcPct val="120000"/>
              </a:lnSpc>
              <a:spcBef>
                <a:spcPts val="0"/>
              </a:spcBef>
            </a:pPr>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56"/>
            </a:xfrm>
            <a:prstGeom prst="rect">
              <a:avLst/>
            </a:prstGeom>
            <a:solidFill>
              <a:srgbClr val="000099"/>
            </a:solidFill>
            <a:ln w="9525">
              <a:noFill/>
              <a:miter lim="800000"/>
              <a:headEnd/>
              <a:tailEnd/>
            </a:ln>
            <a:effectLst/>
          </p:spPr>
          <p:txBody>
            <a:bodyPr>
              <a:spAutoFit/>
            </a:bodyPr>
            <a:lstStyle/>
            <a:p>
              <a:pPr eaLnBrk="0" hangingPunct="0">
                <a:lnSpc>
                  <a:spcPct val="120000"/>
                </a:lnSpc>
                <a:spcBef>
                  <a:spcPts val="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09"/>
            <a:ext cx="1371600" cy="1064230"/>
            <a:chOff x="4574" y="3342"/>
            <a:chExt cx="960" cy="999"/>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750"/>
            </a:xfrm>
            <a:prstGeom prst="rect">
              <a:avLst/>
            </a:prstGeom>
            <a:solidFill>
              <a:srgbClr val="000099"/>
            </a:solidFill>
            <a:ln w="9525">
              <a:noFill/>
              <a:miter lim="800000"/>
              <a:headEnd/>
              <a:tailEnd/>
            </a:ln>
            <a:effectLst/>
          </p:spPr>
          <p:txBody>
            <a:bodyPr wrap="square">
              <a:spAutoFit/>
            </a:bodyPr>
            <a:lstStyle/>
            <a:p>
              <a:pPr eaLnBrk="0" hangingPunct="0">
                <a:lnSpc>
                  <a:spcPct val="120000"/>
                </a:lnSpc>
                <a:spcBef>
                  <a:spcPts val="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96867"/>
          </a:xfrm>
          <a:prstGeom prst="rect">
            <a:avLst/>
          </a:prstGeom>
          <a:noFill/>
          <a:ln w="9525">
            <a:noFill/>
            <a:miter lim="800000"/>
            <a:headEnd/>
            <a:tailEnd/>
          </a:ln>
          <a:effectLst/>
        </p:spPr>
        <p:txBody>
          <a:bodyPr>
            <a:spAutoFit/>
          </a:bodyPr>
          <a:lstStyle/>
          <a:p>
            <a:pPr algn="l">
              <a:lnSpc>
                <a:spcPct val="120000"/>
              </a:lnSpc>
              <a:spcBef>
                <a:spcPts val="0"/>
              </a:spcBef>
            </a:pPr>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1447800" y="3181350"/>
            <a:ext cx="51054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pPr>
              <a:lnSpc>
                <a:spcPct val="120000"/>
              </a:lnSpc>
              <a:spcBef>
                <a:spcPts val="0"/>
              </a:spcBef>
            </a:pPr>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1143000" y="1809750"/>
            <a:ext cx="7543800" cy="2308324"/>
          </a:xfrm>
          <a:prstGeom prst="rect">
            <a:avLst/>
          </a:prstGeom>
          <a:noFill/>
          <a:ln w="9525">
            <a:noFill/>
            <a:miter lim="800000"/>
            <a:headEnd/>
            <a:tailEnd/>
          </a:ln>
          <a:effectLst/>
        </p:spPr>
        <p:txBody>
          <a:bodyPr wrap="square">
            <a:spAutoFit/>
          </a:bodyPr>
          <a:lstStyle/>
          <a:p>
            <a:pPr>
              <a:lnSpc>
                <a:spcPct val="120000"/>
              </a:lnSpc>
              <a:spcBef>
                <a:spcPts val="0"/>
              </a:spcBef>
            </a:pPr>
            <a:r>
              <a:rPr lang="vi-VN" sz="2400" dirty="0">
                <a:latin typeface="Times New Roman" pitchFamily="18" charset="0"/>
                <a:cs typeface="Times New Roman" pitchFamily="18" charset="0"/>
              </a:rPr>
              <a:t>a. Trao đổi qua lại giữa các đơn vị cấu tạo của phổi</a:t>
            </a:r>
            <a:endParaRPr lang="en-US" sz="2400" dirty="0">
              <a:latin typeface="Times New Roman" pitchFamily="18" charset="0"/>
              <a:cs typeface="Times New Roman" pitchFamily="18" charset="0"/>
            </a:endParaRPr>
          </a:p>
          <a:p>
            <a:pPr>
              <a:lnSpc>
                <a:spcPct val="120000"/>
              </a:lnSpc>
              <a:spcBef>
                <a:spcPts val="0"/>
              </a:spcBef>
            </a:pPr>
            <a:r>
              <a:rPr lang="vi-VN" sz="2400" dirty="0">
                <a:latin typeface="Times New Roman" pitchFamily="18" charset="0"/>
                <a:cs typeface="Times New Roman" pitchFamily="18" charset="0"/>
              </a:rPr>
              <a:t>b. Từ máu vào trong không khí phế nang</a:t>
            </a:r>
            <a:endParaRPr lang="en-US" sz="2400" dirty="0">
              <a:latin typeface="Times New Roman" pitchFamily="18" charset="0"/>
              <a:cs typeface="Times New Roman" pitchFamily="18" charset="0"/>
            </a:endParaRPr>
          </a:p>
          <a:p>
            <a:pPr>
              <a:lnSpc>
                <a:spcPct val="120000"/>
              </a:lnSpc>
              <a:spcBef>
                <a:spcPts val="0"/>
              </a:spcBef>
            </a:pPr>
            <a:r>
              <a:rPr lang="vi-VN" sz="2400" dirty="0">
                <a:latin typeface="Times New Roman" pitchFamily="18" charset="0"/>
                <a:cs typeface="Times New Roman" pitchFamily="18" charset="0"/>
              </a:rPr>
              <a:t>c. Từ phế nang phổi phải sang phế nang phổi trái</a:t>
            </a:r>
            <a:endParaRPr lang="en-US" sz="2400" dirty="0">
              <a:latin typeface="Times New Roman" pitchFamily="18" charset="0"/>
              <a:cs typeface="Times New Roman" pitchFamily="18" charset="0"/>
            </a:endParaRPr>
          </a:p>
          <a:p>
            <a:pPr>
              <a:lnSpc>
                <a:spcPct val="120000"/>
              </a:lnSpc>
              <a:spcBef>
                <a:spcPts val="0"/>
              </a:spcBef>
            </a:pPr>
            <a:r>
              <a:rPr lang="vi-VN" sz="2400" dirty="0">
                <a:latin typeface="Times New Roman" pitchFamily="18" charset="0"/>
                <a:cs typeface="Times New Roman" pitchFamily="18" charset="0"/>
              </a:rPr>
              <a:t>d. Từ máu vào trong không khí ở phế nang</a:t>
            </a:r>
            <a:endParaRPr lang="en-US" sz="2400" dirty="0">
              <a:latin typeface="Times New Roman" pitchFamily="18" charset="0"/>
              <a:cs typeface="Times New Roman" pitchFamily="18" charset="0"/>
            </a:endParaRPr>
          </a:p>
          <a:p>
            <a:pPr algn="just">
              <a:lnSpc>
                <a:spcPct val="120000"/>
              </a:lnSpc>
              <a:spcBef>
                <a:spcPts val="0"/>
              </a:spcBef>
            </a:pPr>
            <a:endParaRPr lang="en-US" sz="2400"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447809"/>
            <a:ext cx="7696200" cy="400110"/>
          </a:xfrm>
          <a:prstGeom prst="rect">
            <a:avLst/>
          </a:prstGeom>
          <a:noFill/>
        </p:spPr>
        <p:txBody>
          <a:bodyPr wrap="square" rtlCol="0">
            <a:spAutoFit/>
          </a:bodyPr>
          <a:lstStyle/>
          <a:p>
            <a:r>
              <a:rPr lang="en-US" sz="2000" dirty="0" err="1">
                <a:solidFill>
                  <a:srgbClr val="7030A0"/>
                </a:solidFill>
                <a:latin typeface="Times New Roman" pitchFamily="18" charset="0"/>
                <a:cs typeface="Times New Roman" pitchFamily="18" charset="0"/>
              </a:rPr>
              <a:t>Nêu</a:t>
            </a:r>
            <a:r>
              <a:rPr lang="en-US" sz="2000" dirty="0">
                <a:solidFill>
                  <a:srgbClr val="7030A0"/>
                </a:solidFill>
                <a:latin typeface="Times New Roman" pitchFamily="18" charset="0"/>
                <a:cs typeface="Times New Roman" pitchFamily="18" charset="0"/>
              </a:rPr>
              <a:t> 3 </a:t>
            </a:r>
            <a:r>
              <a:rPr lang="en-US" sz="2000" dirty="0" err="1">
                <a:solidFill>
                  <a:srgbClr val="7030A0"/>
                </a:solidFill>
                <a:latin typeface="Times New Roman" pitchFamily="18" charset="0"/>
                <a:cs typeface="Times New Roman" pitchFamily="18" charset="0"/>
              </a:rPr>
              <a:t>cách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đề</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phòng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bệnh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viêm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đường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hô</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hấp</a:t>
            </a:r>
            <a:r>
              <a:rPr lang="en-US" sz="2000" dirty="0">
                <a:solidFill>
                  <a:srgbClr val="7030A0"/>
                </a:solidFill>
                <a:latin typeface="Times New Roman" pitchFamily="18" charset="0"/>
                <a:cs typeface="Times New Roman" pitchFamily="18" charset="0"/>
              </a:rPr>
              <a:t>?</a:t>
            </a:r>
          </a:p>
        </p:txBody>
      </p:sp>
      <p:sp>
        <p:nvSpPr>
          <p:cNvPr id="5" name="TextBox 4"/>
          <p:cNvSpPr txBox="1"/>
          <p:nvPr/>
        </p:nvSpPr>
        <p:spPr>
          <a:xfrm>
            <a:off x="495300" y="4248150"/>
            <a:ext cx="7505700" cy="707886"/>
          </a:xfrm>
          <a:prstGeom prst="rect">
            <a:avLst/>
          </a:prstGeom>
          <a:noFill/>
        </p:spPr>
        <p:txBody>
          <a:bodyPr wrap="square" rtlCol="0">
            <a:spAutoFit/>
          </a:bodyPr>
          <a:lstStyle/>
          <a:p>
            <a:r>
              <a:rPr lang="en-US" sz="2000" dirty="0" err="1">
                <a:solidFill>
                  <a:srgbClr val="C00000"/>
                </a:solidFill>
                <a:latin typeface="Times New Roman" pitchFamily="18" charset="0"/>
                <a:cs typeface="Times New Roman" pitchFamily="18" charset="0"/>
              </a:rPr>
              <a:t>Đáp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giữ</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ấm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giữ</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vệ</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sinh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mũi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họng</a:t>
            </a: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giữ</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nơi</a:t>
            </a:r>
            <a:r>
              <a:rPr lang="en-US" sz="2000" dirty="0">
                <a:solidFill>
                  <a:srgbClr val="C00000"/>
                </a:solidFill>
                <a:latin typeface="Times New Roman" pitchFamily="18" charset="0"/>
                <a:cs typeface="Times New Roman" pitchFamily="18" charset="0"/>
              </a:rPr>
              <a:t> ở </a:t>
            </a:r>
            <a:r>
              <a:rPr lang="en-US" sz="2000" dirty="0" err="1">
                <a:solidFill>
                  <a:srgbClr val="C00000"/>
                </a:solidFill>
                <a:latin typeface="Times New Roman" pitchFamily="18" charset="0"/>
                <a:cs typeface="Times New Roman" pitchFamily="18" charset="0"/>
              </a:rPr>
              <a:t>đủ</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ấm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thoáng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tránh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gió</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lùa</a:t>
            </a: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ăn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uống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đủ</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chất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tập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dục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thường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xuyên</a:t>
            </a:r>
            <a:r>
              <a:rPr lang="en-US" sz="2000" dirty="0">
                <a:solidFill>
                  <a:srgbClr val="C00000"/>
                </a:solidFill>
                <a:latin typeface="Times New Roman" pitchFamily="18" charset="0"/>
                <a:cs typeface="Times New Roman" pitchFamily="18" charset="0"/>
              </a:rPr>
              <a:t>,</a:t>
            </a:r>
          </a:p>
        </p:txBody>
      </p:sp>
      <p:sp>
        <p:nvSpPr>
          <p:cNvPr id="6" name="AutoShape 2" descr="Tăng cường phòng, chống dịch bệnh đường hô hấp"/>
          <p:cNvSpPr>
            <a:spLocks noChangeAspect="1" noChangeArrowheads="1"/>
          </p:cNvSpPr>
          <p:nvPr/>
        </p:nvSpPr>
        <p:spPr bwMode="auto">
          <a:xfrm>
            <a:off x="77788"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1028700" y="1085850"/>
            <a:ext cx="5979217" cy="26864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spTree>
    <p:extLst>
      <p:ext uri="{BB962C8B-B14F-4D97-AF65-F5344CB8AC3E}">
        <p14:creationId xmlns:p14="http://schemas.microsoft.com/office/powerpoint/2010/main" val="29948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a:latin typeface="Times New Roman" pitchFamily="18" charset="0"/>
                <a:cs typeface="Times New Roman" pitchFamily="18" charset="0"/>
              </a:rPr>
              <a:t>Câu 7</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228600" y="1276350"/>
            <a:ext cx="8610600" cy="830997"/>
          </a:xfrm>
          <a:prstGeom prst="rect">
            <a:avLst/>
          </a:prstGeom>
          <a:noFill/>
          <a:ln w="9525">
            <a:noFill/>
            <a:miter lim="800000"/>
            <a:headEnd/>
            <a:tailEnd/>
          </a:ln>
          <a:effectLst/>
        </p:spPr>
        <p:txBody>
          <a:bodyPr wrap="square">
            <a:spAutoFit/>
          </a:bodyPr>
          <a:lstStyle/>
          <a:p>
            <a:r>
              <a:rPr lang="vi-VN" sz="2400" b="1" dirty="0">
                <a:latin typeface="Times New Roman" pitchFamily="18" charset="0"/>
                <a:cs typeface="Times New Roman" pitchFamily="18" charset="0"/>
              </a:rPr>
              <a:t>Khí CO2 khuếch tán như thế nào trong hoạt động trao đổi khí ở tế bào?</a:t>
            </a:r>
            <a:endParaRPr lang="en-US" sz="2400" b="1" dirty="0">
              <a:latin typeface="Times New Roman" pitchFamily="18" charset="0"/>
              <a:cs typeface="Times New Roman"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1524000" y="2266950"/>
            <a:ext cx="2514600" cy="381000"/>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1219200" y="2190750"/>
            <a:ext cx="5791200" cy="1569660"/>
          </a:xfrm>
          <a:prstGeom prst="rect">
            <a:avLst/>
          </a:prstGeom>
          <a:noFill/>
          <a:ln w="9525">
            <a:noFill/>
            <a:miter lim="800000"/>
            <a:headEnd/>
            <a:tailEnd/>
          </a:ln>
          <a:effectLst/>
        </p:spPr>
        <p:txBody>
          <a:bodyPr wrap="square">
            <a:spAutoFit/>
          </a:bodyPr>
          <a:lstStyle/>
          <a:p>
            <a:r>
              <a:rPr lang="vi-VN" sz="2400" dirty="0">
                <a:latin typeface="Times New Roman" pitchFamily="18" charset="0"/>
                <a:cs typeface="Times New Roman" pitchFamily="18" charset="0"/>
              </a:rPr>
              <a:t>a. Từ tế bào vào máu.</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b. Từ máu vào tế bào</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c. Từ không khí ở phế nang vào máu</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d. Từ máu vào trong không khí ở phế nang</a:t>
            </a:r>
            <a:endParaRPr lang="en-US" sz="2400"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a:latin typeface="Times New Roman" pitchFamily="18" charset="0"/>
                <a:cs typeface="Times New Roman" pitchFamily="18" charset="0"/>
              </a:rPr>
              <a:t>Câu 8</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0" y="1276350"/>
            <a:ext cx="9144000" cy="830997"/>
          </a:xfrm>
          <a:prstGeom prst="rect">
            <a:avLst/>
          </a:prstGeom>
          <a:noFill/>
          <a:ln w="9525">
            <a:noFill/>
            <a:miter lim="800000"/>
            <a:headEnd/>
            <a:tailEnd/>
          </a:ln>
          <a:effectLst/>
        </p:spPr>
        <p:txBody>
          <a:bodyPr wrap="square">
            <a:spAutoFit/>
          </a:bodyPr>
          <a:lstStyle/>
          <a:p>
            <a:r>
              <a:rPr lang="vi-VN" sz="2400" b="1" dirty="0">
                <a:latin typeface="Times New Roman" pitchFamily="18" charset="0"/>
                <a:cs typeface="Times New Roman" pitchFamily="18" charset="0"/>
              </a:rPr>
              <a:t> Khí O2 khuếch tán như thế nào trong hoạt động trao đổi khí ở tế bào?</a:t>
            </a:r>
            <a:endParaRPr lang="en-US" sz="2400" b="1" dirty="0">
              <a:latin typeface="Times New Roman" pitchFamily="18" charset="0"/>
              <a:cs typeface="Times New Roman"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1676400" y="2343150"/>
            <a:ext cx="2971800" cy="3143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1447800" y="1885950"/>
            <a:ext cx="6553200" cy="1569660"/>
          </a:xfrm>
          <a:prstGeom prst="rect">
            <a:avLst/>
          </a:prstGeom>
          <a:noFill/>
          <a:ln w="9525">
            <a:noFill/>
            <a:miter lim="800000"/>
            <a:headEnd/>
            <a:tailEnd/>
          </a:ln>
          <a:effectLst/>
        </p:spPr>
        <p:txBody>
          <a:bodyPr wrap="square">
            <a:spAutoFit/>
          </a:bodyPr>
          <a:lstStyle/>
          <a:p>
            <a:r>
              <a:rPr lang="vi-VN" sz="2400" dirty="0">
                <a:latin typeface="Times New Roman" pitchFamily="18" charset="0"/>
                <a:cs typeface="Times New Roman" pitchFamily="18" charset="0"/>
              </a:rPr>
              <a:t>a. Từ tế bào vào máu.</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b. Từ máu vào tế bào</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c. Từ không khí ở phế nang vào máu</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d. Từ máu vào trong không khí ở phế nang</a:t>
            </a:r>
            <a:endParaRPr lang="en-US" sz="2400"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a:latin typeface="Times New Roman" pitchFamily="18" charset="0"/>
                <a:cs typeface="Times New Roman" pitchFamily="18" charset="0"/>
              </a:rPr>
              <a:t>Câu 9</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304800" y="1276350"/>
            <a:ext cx="8610600" cy="461665"/>
          </a:xfrm>
          <a:prstGeom prst="rect">
            <a:avLst/>
          </a:prstGeom>
          <a:noFill/>
          <a:ln w="9525">
            <a:noFill/>
            <a:miter lim="800000"/>
            <a:headEnd/>
            <a:tailEnd/>
          </a:ln>
          <a:effectLst/>
        </p:spPr>
        <p:txBody>
          <a:bodyPr wrap="square">
            <a:spAutoFit/>
          </a:bodyPr>
          <a:lstStyle/>
          <a:p>
            <a:pPr algn="ctr"/>
            <a:r>
              <a:rPr lang="vi-VN" sz="2400" b="1" dirty="0">
                <a:latin typeface="Times New Roman" pitchFamily="18" charset="0"/>
                <a:cs typeface="Times New Roman" pitchFamily="18" charset="0"/>
              </a:rPr>
              <a:t>Hô hấp là gì?</a:t>
            </a:r>
            <a:endParaRPr lang="en-US" sz="2400" b="1" dirty="0">
              <a:latin typeface="Times New Roman" pitchFamily="18" charset="0"/>
              <a:cs typeface="Times New Roman"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533400" y="3105150"/>
            <a:ext cx="8153400" cy="609600"/>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304800" y="1764113"/>
            <a:ext cx="8534400" cy="2558649"/>
          </a:xfrm>
          <a:prstGeom prst="rect">
            <a:avLst/>
          </a:prstGeom>
          <a:noFill/>
          <a:ln w="9525">
            <a:noFill/>
            <a:miter lim="800000"/>
            <a:headEnd/>
            <a:tailEnd/>
          </a:ln>
          <a:effectLst/>
        </p:spPr>
        <p:txBody>
          <a:bodyPr wrap="square">
            <a:spAutoFit/>
          </a:bodyPr>
          <a:lstStyle/>
          <a:p>
            <a:pPr>
              <a:lnSpc>
                <a:spcPct val="120000"/>
              </a:lnSpc>
            </a:pPr>
            <a:r>
              <a:rPr lang="vi-VN" dirty="0">
                <a:latin typeface="Times New Roman" pitchFamily="18" charset="0"/>
                <a:cs typeface="Times New Roman" pitchFamily="18" charset="0"/>
              </a:rPr>
              <a:t>a. Là quá trình lấy khí O2 từ ngoài môi trường vào trong cơ thể, cung cấp cho các hoạt động sống khác.</a:t>
            </a:r>
            <a:endParaRPr lang="en-US" dirty="0">
              <a:latin typeface="Times New Roman" pitchFamily="18" charset="0"/>
              <a:cs typeface="Times New Roman" pitchFamily="18" charset="0"/>
            </a:endParaRPr>
          </a:p>
          <a:p>
            <a:pPr>
              <a:lnSpc>
                <a:spcPct val="120000"/>
              </a:lnSpc>
            </a:pPr>
            <a:r>
              <a:rPr lang="vi-VN" dirty="0">
                <a:latin typeface="Times New Roman" pitchFamily="18" charset="0"/>
                <a:cs typeface="Times New Roman" pitchFamily="18" charset="0"/>
              </a:rPr>
              <a:t>b. Là sự thở, trao đổi khí ở phổi và trao đổi khí ở tế bào.</a:t>
            </a:r>
            <a:endParaRPr lang="en-US" dirty="0">
              <a:latin typeface="Times New Roman" pitchFamily="18" charset="0"/>
              <a:cs typeface="Times New Roman" pitchFamily="18" charset="0"/>
            </a:endParaRPr>
          </a:p>
          <a:p>
            <a:pPr>
              <a:lnSpc>
                <a:spcPct val="120000"/>
              </a:lnSpc>
            </a:pPr>
            <a:r>
              <a:rPr lang="vi-VN" dirty="0">
                <a:latin typeface="Times New Roman" pitchFamily="18" charset="0"/>
                <a:cs typeface="Times New Roman" pitchFamily="18" charset="0"/>
              </a:rPr>
              <a:t>c. Là quá trình trao đổi khí giữa cơ thể với môi trường bên ngoài.</a:t>
            </a:r>
            <a:endParaRPr lang="en-US" dirty="0">
              <a:latin typeface="Times New Roman" pitchFamily="18" charset="0"/>
              <a:cs typeface="Times New Roman" pitchFamily="18" charset="0"/>
            </a:endParaRPr>
          </a:p>
          <a:p>
            <a:pPr>
              <a:lnSpc>
                <a:spcPct val="120000"/>
              </a:lnSpc>
            </a:pPr>
            <a:r>
              <a:rPr lang="vi-VN" dirty="0">
                <a:latin typeface="Times New Roman" pitchFamily="18" charset="0"/>
                <a:cs typeface="Times New Roman" pitchFamily="18" charset="0"/>
              </a:rPr>
              <a:t>d. Là quá trình không ngừng cung cấp O2 cho các tế bào của cơ thể và loại CO2  do các tế bào thải ra khỏi cơ thể.</a:t>
            </a:r>
            <a:endParaRPr lang="en-US" dirty="0">
              <a:latin typeface="Times New Roman" pitchFamily="18" charset="0"/>
              <a:cs typeface="Times New Roman" pitchFamily="18" charset="0"/>
            </a:endParaRPr>
          </a:p>
          <a:p>
            <a:pPr>
              <a:lnSpc>
                <a:spcPct val="120000"/>
              </a:lnSpc>
            </a:pPr>
            <a:endParaRPr lang="en-US" sz="2800"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0"/>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1" name="WordArt 5"/>
          <p:cNvSpPr>
            <a:spLocks noChangeArrowheads="1" noChangeShapeType="1" noTextEdit="1"/>
          </p:cNvSpPr>
          <p:nvPr/>
        </p:nvSpPr>
        <p:spPr bwMode="auto">
          <a:xfrm>
            <a:off x="2743200" y="0"/>
            <a:ext cx="4191000" cy="457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p>
        </p:txBody>
      </p:sp>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a:latin typeface="Times New Roman" pitchFamily="18" charset="0"/>
                <a:cs typeface="Times New Roman" pitchFamily="18" charset="0"/>
              </a:rPr>
              <a:t>Câu 10</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0" y="1276552"/>
            <a:ext cx="8839200" cy="461665"/>
          </a:xfrm>
          <a:prstGeom prst="rect">
            <a:avLst/>
          </a:prstGeom>
          <a:noFill/>
          <a:ln w="9525">
            <a:noFill/>
            <a:miter lim="800000"/>
            <a:headEnd/>
            <a:tailEnd/>
          </a:ln>
          <a:effectLst/>
        </p:spPr>
        <p:txBody>
          <a:bodyPr wrap="square">
            <a:spAutoFit/>
          </a:bodyPr>
          <a:lstStyle/>
          <a:p>
            <a:pPr algn="ctr"/>
            <a:r>
              <a:rPr lang="vi-VN" sz="2400" b="1" dirty="0">
                <a:latin typeface="Times New Roman" pitchFamily="18" charset="0"/>
                <a:cs typeface="Times New Roman" pitchFamily="18" charset="0"/>
              </a:rPr>
              <a:t>Hô hấp có vai trò gì đối với cơ thể?</a:t>
            </a:r>
            <a:endParaRPr lang="en-US" sz="2400" b="1" dirty="0">
              <a:latin typeface="Times New Roman" pitchFamily="18" charset="0"/>
              <a:cs typeface="Times New Roman"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304800" y="1809750"/>
            <a:ext cx="8229600" cy="457200"/>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0" y="1809750"/>
            <a:ext cx="9144000" cy="1938992"/>
          </a:xfrm>
          <a:prstGeom prst="rect">
            <a:avLst/>
          </a:prstGeom>
          <a:noFill/>
          <a:ln w="9525">
            <a:noFill/>
            <a:miter lim="800000"/>
            <a:headEnd/>
            <a:tailEnd/>
          </a:ln>
          <a:effectLst/>
        </p:spPr>
        <p:txBody>
          <a:bodyPr wrap="square">
            <a:spAutoFit/>
          </a:bodyPr>
          <a:lstStyle/>
          <a:p>
            <a:r>
              <a:rPr lang="vi-VN" sz="2400" dirty="0">
                <a:latin typeface="Times New Roman" pitchFamily="18" charset="0"/>
                <a:cs typeface="Times New Roman" pitchFamily="18" charset="0"/>
              </a:rPr>
              <a:t>a. Cung cấp O2 cho các tế bào của cơ thể và thải CO2 ra khỏi cơ thể</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b. Trao đổi khí giữa cơ thể với môi trường bên ngoài.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c. Lấy khí O2 từ ngoài môi trường vào trong cơ thể, cung cấp cho các hoạt động sống khác</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d. Trao đổi khí ở phổi.</a:t>
            </a:r>
            <a:endParaRPr lang="en-US" sz="2400" dirty="0">
              <a:latin typeface="Times New Roman" pitchFamily="18" charset="0"/>
              <a:cs typeface="Times New Roman"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323483"/>
            <a:ext cx="6248400" cy="400110"/>
          </a:xfrm>
          <a:prstGeom prst="rect">
            <a:avLst/>
          </a:prstGeom>
          <a:noFill/>
        </p:spPr>
        <p:txBody>
          <a:bodyPr wrap="square" rtlCol="0">
            <a:spAutoFit/>
          </a:bodyPr>
          <a:lstStyle/>
          <a:p>
            <a:r>
              <a:rPr lang="en-US" sz="2000" dirty="0" err="1">
                <a:solidFill>
                  <a:srgbClr val="7030A0"/>
                </a:solidFill>
                <a:latin typeface="Times New Roman" pitchFamily="18" charset="0"/>
                <a:cs typeface="Times New Roman" pitchFamily="18" charset="0"/>
              </a:rPr>
              <a:t>Khi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hít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thở</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ra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lồng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ngực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thay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đổi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như</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thế</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nào</a:t>
            </a:r>
            <a:r>
              <a:rPr lang="en-US" sz="2000" dirty="0">
                <a:solidFill>
                  <a:srgbClr val="7030A0"/>
                </a:solidFill>
                <a:latin typeface="Times New Roman" pitchFamily="18" charset="0"/>
                <a:cs typeface="Times New Roman" pitchFamily="18" charset="0"/>
              </a:rPr>
              <a:t>?</a:t>
            </a:r>
          </a:p>
        </p:txBody>
      </p:sp>
      <p:sp>
        <p:nvSpPr>
          <p:cNvPr id="5" name="TextBox 4"/>
          <p:cNvSpPr txBox="1"/>
          <p:nvPr/>
        </p:nvSpPr>
        <p:spPr>
          <a:xfrm>
            <a:off x="571500" y="4415790"/>
            <a:ext cx="4019550" cy="400110"/>
          </a:xfrm>
          <a:prstGeom prst="rect">
            <a:avLst/>
          </a:prstGeom>
          <a:noFill/>
        </p:spPr>
        <p:txBody>
          <a:bodyPr wrap="square" rtlCol="0">
            <a:spAutoFit/>
          </a:bodyPr>
          <a:lstStyle/>
          <a:p>
            <a:r>
              <a:rPr lang="en-US" sz="2000" dirty="0" err="1">
                <a:solidFill>
                  <a:srgbClr val="C00000"/>
                </a:solidFill>
                <a:latin typeface="Times New Roman" pitchFamily="18" charset="0"/>
                <a:cs typeface="Times New Roman" pitchFamily="18" charset="0"/>
              </a:rPr>
              <a:t>Đáp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phồng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lên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xẹp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xuống</a:t>
            </a:r>
            <a:endParaRPr lang="en-US" sz="2000" dirty="0">
              <a:solidFill>
                <a:srgbClr val="C00000"/>
              </a:solidFill>
              <a:latin typeface="Times New Roman" pitchFamily="18" charset="0"/>
              <a:cs typeface="Times New Roman" pitchFamily="18" charset="0"/>
            </a:endParaRPr>
          </a:p>
        </p:txBody>
      </p:sp>
      <p:pic>
        <p:nvPicPr>
          <p:cNvPr id="20482" name="Picture 2" descr="1. Quan sát hình 24.1: So sánh sự thay đổi về hình dạng, kích thước của  phổi và lồng ngực của người ở trạng thái hít vào và thở ra tro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71550"/>
            <a:ext cx="4267200" cy="3196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spTree>
    <p:extLst>
      <p:ext uri="{BB962C8B-B14F-4D97-AF65-F5344CB8AC3E}">
        <p14:creationId xmlns:p14="http://schemas.microsoft.com/office/powerpoint/2010/main" val="660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234961"/>
            <a:ext cx="5960286" cy="400110"/>
          </a:xfrm>
          <a:prstGeom prst="rect">
            <a:avLst/>
          </a:prstGeom>
        </p:spPr>
        <p:txBody>
          <a:bodyPr wrap="none">
            <a:spAutoFit/>
          </a:bodyPr>
          <a:lstStyle/>
          <a:p>
            <a:r>
              <a:rPr lang="en-US" sz="2000" dirty="0" err="1">
                <a:solidFill>
                  <a:srgbClr val="7030A0"/>
                </a:solidFill>
                <a:latin typeface="Times New Roman" pitchFamily="18" charset="0"/>
                <a:cs typeface="Times New Roman" pitchFamily="18" charset="0"/>
              </a:rPr>
              <a:t>Vì</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sao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hít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thở</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không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khí</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trong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lành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có</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lợi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sức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khỏe</a:t>
            </a:r>
            <a:r>
              <a:rPr lang="en-US" sz="2000" dirty="0">
                <a:solidFill>
                  <a:srgbClr val="7030A0"/>
                </a:solidFill>
                <a:latin typeface="Times New Roman" pitchFamily="18" charset="0"/>
                <a:cs typeface="Times New Roman" pitchFamily="18" charset="0"/>
              </a:rPr>
              <a:t>?</a:t>
            </a:r>
          </a:p>
        </p:txBody>
      </p:sp>
      <p:pic>
        <p:nvPicPr>
          <p:cNvPr id="3" name="Picture 2" descr="Không khí là gì? Cách bảo vệ không khí trong lành, tránh ô nhiễ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390" y="819150"/>
            <a:ext cx="5772150" cy="38893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2815658"/>
            <a:ext cx="8572500" cy="2246769"/>
          </a:xfrm>
          <a:prstGeom prst="rect">
            <a:avLst/>
          </a:prstGeom>
          <a:solidFill>
            <a:schemeClr val="accent4">
              <a:lumMod val="20000"/>
              <a:lumOff val="80000"/>
            </a:schemeClr>
          </a:solidFill>
        </p:spPr>
        <p:txBody>
          <a:bodyPr wrap="square">
            <a:spAutoFit/>
          </a:bodyPr>
          <a:lstStyle/>
          <a:p>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Đáp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án</a:t>
            </a:r>
            <a:r>
              <a:rPr lang="en-US" sz="2000" dirty="0">
                <a:solidFill>
                  <a:srgbClr val="C00000"/>
                </a:solidFill>
                <a:latin typeface="Times New Roman" pitchFamily="18" charset="0"/>
                <a:cs typeface="Times New Roman" pitchFamily="18" charset="0"/>
              </a:rPr>
              <a:t>:</a:t>
            </a:r>
          </a:p>
          <a:p>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Ngăn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ngừa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oxi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hóa</a:t>
            </a:r>
            <a:endParaRPr lang="en-US" sz="2000" dirty="0">
              <a:solidFill>
                <a:srgbClr val="C00000"/>
              </a:solidFill>
              <a:latin typeface="Times New Roman" pitchFamily="18" charset="0"/>
              <a:cs typeface="Times New Roman" pitchFamily="18" charset="0"/>
            </a:endParaRPr>
          </a:p>
          <a:p>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Giảm</a:t>
            </a:r>
            <a:r>
              <a:rPr lang="en-US" sz="2000" dirty="0">
                <a:solidFill>
                  <a:srgbClr val="C00000"/>
                </a:solidFill>
                <a:latin typeface="Times New Roman" pitchFamily="18" charset="0"/>
                <a:cs typeface="Times New Roman" pitchFamily="18" charset="0"/>
              </a:rPr>
              <a:t> Stress</a:t>
            </a:r>
          </a:p>
          <a:p>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Kích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thích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hệ</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miễn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dịch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giảm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dị</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ứng</a:t>
            </a:r>
            <a:r>
              <a:rPr lang="en-US" sz="2000" dirty="0">
                <a:solidFill>
                  <a:srgbClr val="C00000"/>
                </a:solidFill>
                <a:latin typeface="Times New Roman" pitchFamily="18" charset="0"/>
                <a:cs typeface="Times New Roman" pitchFamily="18" charset="0"/>
              </a:rPr>
              <a:t>, hen </a:t>
            </a:r>
            <a:r>
              <a:rPr lang="en-US" sz="2000" dirty="0" err="1">
                <a:solidFill>
                  <a:srgbClr val="C00000"/>
                </a:solidFill>
                <a:latin typeface="Times New Roman" pitchFamily="18" charset="0"/>
                <a:cs typeface="Times New Roman" pitchFamily="18" charset="0"/>
              </a:rPr>
              <a:t>suyễn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hoặc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tình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hô</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hấp</a:t>
            </a:r>
            <a:endParaRPr lang="en-US" sz="2000" dirty="0">
              <a:solidFill>
                <a:srgbClr val="C00000"/>
              </a:solidFill>
              <a:latin typeface="Times New Roman" pitchFamily="18" charset="0"/>
              <a:cs typeface="Times New Roman" pitchFamily="18" charset="0"/>
            </a:endParaRPr>
          </a:p>
          <a:p>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Cơ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khỏe</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khoắn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tràn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đầy</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năng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lượng</a:t>
            </a:r>
            <a:endParaRPr lang="en-US" sz="2000" dirty="0">
              <a:solidFill>
                <a:srgbClr val="C00000"/>
              </a:solidFill>
              <a:latin typeface="Times New Roman" pitchFamily="18" charset="0"/>
              <a:cs typeface="Times New Roman" pitchFamily="18" charset="0"/>
            </a:endParaRPr>
          </a:p>
          <a:p>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Loại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bỏ</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độc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tố</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tích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tụ</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trong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thể</a:t>
            </a:r>
            <a:r>
              <a:rPr lang="en-US" sz="2000" dirty="0">
                <a:solidFill>
                  <a:srgbClr val="C00000"/>
                </a:solidFill>
                <a:latin typeface="Times New Roman" pitchFamily="18" charset="0"/>
                <a:cs typeface="Times New Roman" pitchFamily="18" charset="0"/>
              </a:rPr>
              <a:t>.</a:t>
            </a:r>
          </a:p>
          <a:p>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Cải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khỏe</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tâm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trạng</a:t>
            </a:r>
            <a:r>
              <a:rPr lang="en-US" sz="2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79125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2000"/>
                                        <p:tgtEl>
                                          <p:spTgt spid="3"/>
                                        </p:tgtEl>
                                        <p:attrNameLst>
                                          <p:attrName>ppt_x</p:attrName>
                                        </p:attrNameLst>
                                      </p:cBhvr>
                                      <p:tavLst>
                                        <p:tav tm="0">
                                          <p:val>
                                            <p:strVal val="ppt_x"/>
                                          </p:val>
                                        </p:tav>
                                        <p:tav tm="100000">
                                          <p:val>
                                            <p:strVal val="ppt_x"/>
                                          </p:val>
                                        </p:tav>
                                      </p:tavLst>
                                    </p:anim>
                                    <p:anim calcmode="lin" valueType="num">
                                      <p:cBhvr additive="base">
                                        <p:cTn id="11" dur="2000"/>
                                        <p:tgtEl>
                                          <p:spTgt spid="3"/>
                                        </p:tgtEl>
                                        <p:attrNameLst>
                                          <p:attrName>ppt_y</p:attrName>
                                        </p:attrNameLst>
                                      </p:cBhvr>
                                      <p:tavLst>
                                        <p:tav tm="0">
                                          <p:val>
                                            <p:strVal val="ppt_y"/>
                                          </p:val>
                                        </p:tav>
                                        <p:tav tm="100000">
                                          <p:val>
                                            <p:strVal val="1+ppt_h/2"/>
                                          </p:val>
                                        </p:tav>
                                      </p:tavLst>
                                    </p:anim>
                                    <p:set>
                                      <p:cBhvr>
                                        <p:cTn id="12" dur="1" fill="hold">
                                          <p:stCondLst>
                                            <p:cond delay="1999"/>
                                          </p:stCondLst>
                                        </p:cTn>
                                        <p:tgtEl>
                                          <p:spTgt spid="3"/>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grpId="0" nodeType="afterEffect">
                                  <p:stCondLst>
                                    <p:cond delay="50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16836</TotalTime>
  <Words>3757</Words>
  <Application>Microsoft Office PowerPoint</Application>
  <PresentationFormat>On-screen Show (16:9)</PresentationFormat>
  <Paragraphs>452</Paragraphs>
  <Slides>73</Slides>
  <Notes>2</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#9Slide03 Arima Madurai</vt:lpstr>
      <vt:lpstr>#9Slide03 Arima Madurai Black</vt:lpstr>
      <vt:lpstr>Arial</vt:lpstr>
      <vt:lpstr>Calibri</vt:lpstr>
      <vt:lpstr>Calibri Light</vt:lpstr>
      <vt:lpstr>Times New Roman</vt:lpstr>
      <vt:lpstr>VNI-Palatin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Mỗi cơ quan trong hệ hô hấp thực hiện một chức năng nhất định nhưng kết hợp lại sẽ đảm bảo chức năng của hệ hô hấp.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QUY</vt:lpstr>
      <vt:lpstr>PowerPoint Presentation</vt:lpstr>
      <vt:lpstr>PowerPoint Presentation</vt:lpstr>
      <vt:lpstr>PowerPoint Presentation</vt:lpstr>
      <vt:lpstr>PowerPoint Presentation</vt:lpstr>
      <vt:lpstr>Thiết kế một áp phích (poster) tuyên truyền không hút thuốc lá.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nào thì dừng hô hấp nhân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64</cp:revision>
  <dcterms:created xsi:type="dcterms:W3CDTF">2008-06-14T05:09:21Z</dcterms:created>
  <dcterms:modified xsi:type="dcterms:W3CDTF">2024-10-18T01:35:36Z</dcterms:modified>
  <cp:version>n</cp:version>
</cp:coreProperties>
</file>