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515" r:id="rId3"/>
    <p:sldId id="516" r:id="rId4"/>
    <p:sldId id="532" r:id="rId5"/>
    <p:sldId id="533" r:id="rId6"/>
    <p:sldId id="517" r:id="rId7"/>
    <p:sldId id="518" r:id="rId8"/>
    <p:sldId id="299" r:id="rId9"/>
    <p:sldId id="519" r:id="rId10"/>
    <p:sldId id="530" r:id="rId11"/>
    <p:sldId id="527" r:id="rId12"/>
    <p:sldId id="511" r:id="rId13"/>
    <p:sldId id="520" r:id="rId14"/>
    <p:sldId id="525" r:id="rId15"/>
    <p:sldId id="521" r:id="rId16"/>
    <p:sldId id="522" r:id="rId17"/>
    <p:sldId id="523" r:id="rId18"/>
    <p:sldId id="524" r:id="rId19"/>
    <p:sldId id="535" r:id="rId20"/>
    <p:sldId id="526" r:id="rId21"/>
    <p:sldId id="529" r:id="rId22"/>
    <p:sldId id="305" r:id="rId23"/>
    <p:sldId id="534" r:id="rId24"/>
    <p:sldId id="263" r:id="rId25"/>
    <p:sldId id="507" r:id="rId26"/>
    <p:sldId id="307" r:id="rId27"/>
    <p:sldId id="531" r:id="rId28"/>
    <p:sldId id="512" r:id="rId29"/>
    <p:sldId id="259" r:id="rId30"/>
    <p:sldId id="261" r:id="rId31"/>
    <p:sldId id="26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90CC9-D7E3-D3B4-41C6-6C26668A3C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C2F412-DE84-CF85-33DC-5815B9EB38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255C9-8728-6CE2-761C-DCA5F828B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54A92-27D6-8A90-F289-07D10CF7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7FFFE-DFCE-0AE0-84A3-6DDD2C9EE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54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525C9-FD9B-920E-1020-BBC897EAF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CAAB94-4241-C660-9B33-013809356F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81A3A-5540-C739-3BBF-E632D3CF1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D81AE-160F-F22B-5774-A98287516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C23F5-E3CB-E992-450F-360912E96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56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652E07-5CA1-D518-7A13-58D696BE21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9114FC-98B9-E87E-DC49-6EB2A65C7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84786-13C2-306B-E0DC-15A583E9B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57B17-A12C-1109-A62A-0D8243304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E17BD-7971-18B2-E7C3-347A2E089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31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0F9D2-6211-819A-F957-C70A77773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D5AAA-E96A-4B56-8263-314F95348A76}" type="datetimeFigureOut">
              <a:rPr lang="en-US"/>
              <a:pPr>
                <a:defRPr/>
              </a:pPr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F6B3C-B2B2-CDBE-4457-C594E6F9E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ABE54-C602-5A62-2B8D-9D5B271A0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D0304-C815-4A43-9F23-DE704D1260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4819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E8479-41E1-4E39-97FB-FDCFD41D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C5A67-928C-4097-AB8E-E23B2AEA8D67}" type="datetimeFigureOut">
              <a:rPr lang="en-US"/>
              <a:pPr>
                <a:defRPr/>
              </a:pPr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B017A-5EB1-B521-E62F-69DF5A0EE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1C461-5C15-E8D8-4D3A-5227D881D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8773A-31DE-40BD-8CCB-3674EB70AC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84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B8F1E-B29F-F439-6625-682AA0B80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6157F-6A27-43B2-8D94-78571CD28BBD}" type="datetimeFigureOut">
              <a:rPr lang="en-US"/>
              <a:pPr>
                <a:defRPr/>
              </a:pPr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4FF57-F60A-5108-C747-B0513DD87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0705D-446C-8D4E-9EEE-9403B489F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B4FA8-46C1-405F-9FE4-A8D003F82E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3026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FE9BF84-23E2-CA10-633A-E26578291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8CDAA-B8B2-48DB-9F44-FE3A713FCA8F}" type="datetimeFigureOut">
              <a:rPr lang="en-US"/>
              <a:pPr>
                <a:defRPr/>
              </a:pPr>
              <a:t>9/10/2024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D3A1A7C-8509-6488-3976-961FCBE62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D4EE5AD-A359-E552-D91A-D65790D69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CF9A8-6C69-4860-BA74-FAFF946D41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245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613D0D3-1DB6-0745-7FC1-09202C52B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B5716-9931-477E-A8BB-E990C6B33A55}" type="datetimeFigureOut">
              <a:rPr lang="en-US"/>
              <a:pPr>
                <a:defRPr/>
              </a:pPr>
              <a:t>9/10/2024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0FD5D2C-C70E-85E2-5473-A53B676F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0205223-F46A-0641-57BE-5912EFA6D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0C8CA-C9AE-46C7-89E3-BB76B2ACC2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8057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1AB5158-F68D-A104-7934-344C897D1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DB071-3190-43E6-8190-304B7297B625}" type="datetimeFigureOut">
              <a:rPr lang="en-US"/>
              <a:pPr>
                <a:defRPr/>
              </a:pPr>
              <a:t>9/10/2024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D37191B-1ACD-6E81-00FB-F13802F5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2A9E38-754C-1986-392B-0CED7D78B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37220-68EA-4FE3-B2B1-CBAE3E7165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8575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1309126-02D7-E369-7A61-BAF41772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E24FD-519D-4B09-9917-91E2EC330FD5}" type="datetimeFigureOut">
              <a:rPr lang="en-US"/>
              <a:pPr>
                <a:defRPr/>
              </a:pPr>
              <a:t>9/10/2024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BB212A6-C642-D2E6-376C-D4D0055F2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1C7D0B2-99A0-CD2F-57D3-F6463A1D5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D1B6A-F52C-4621-87AA-4B7CD60F7A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8236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52CDE0-1A7E-9D9F-F49C-66113E9DC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F7212-3AF0-4E3B-A8C5-F959818CE053}" type="datetimeFigureOut">
              <a:rPr lang="en-US"/>
              <a:pPr>
                <a:defRPr/>
              </a:pPr>
              <a:t>9/10/2024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C06D6F6-2DE1-2621-A21F-84276E85F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FE5E2AE-1221-11A5-9DE0-3528843AD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906C0-6353-4CC8-B719-F4DAC93884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563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B6804-3467-CB3D-6B3D-DDC36F243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381D3-41A7-8458-25CD-0E1DF0839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9DBD5-3A29-3A3A-EC07-0B1A9624D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E2BAC-2F13-F919-410B-B7142E564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B86B3B-BA32-F07C-A848-5CCE5B1E2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167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BC9FC93-C43B-C63B-E427-B7C7C53A9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2AFF6-AFF9-4B32-B2DF-E8C222E7DD24}" type="datetimeFigureOut">
              <a:rPr lang="en-US"/>
              <a:pPr>
                <a:defRPr/>
              </a:pPr>
              <a:t>9/10/2024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ADDFF64-41D3-D960-A852-947AAAFEC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1B4F705-31A4-20F7-E100-B55040ECC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E93BC-D55F-4488-AEBA-4F70971678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567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9639D-32C6-E864-D02E-46817A7C9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E53CC-4DFE-4FE2-808F-95D4B28A3BAC}" type="datetimeFigureOut">
              <a:rPr lang="en-US"/>
              <a:pPr>
                <a:defRPr/>
              </a:pPr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56396-2903-67CC-B5E6-F2AF263CB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DAA46-DB13-4CBF-1B95-03CE7283C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93CCD-9B02-46A1-995F-3FDCBE4A12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6000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401E7-9E9F-BD51-176A-587417A0C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7C755-5FDA-48E9-8B11-3FBFCE0C50A1}" type="datetimeFigureOut">
              <a:rPr lang="en-US"/>
              <a:pPr>
                <a:defRPr/>
              </a:pPr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E36CE-EE43-33F6-A9EA-A5073E9ED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9B9A1-66CD-E37A-3EA2-22ACACE34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67BBA-4915-4284-A64F-DC6762BE5B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867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50E0E-FE08-29E2-B82C-8C86B5524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50889-2322-A710-1FFA-1CCAF21AF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58F71-0E08-665C-6965-B2D76AADD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C0718-524A-541F-E343-45E574B61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4E9EB-EBA4-502B-7BBF-CEB8BB696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947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BFE86-0DFD-B764-FDF5-33F65BBB9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EEEB3-CF35-F614-2919-C28632CD19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051C3-6B1C-6AA2-9E4C-ACD7A0E8E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2DB064-C3DA-E457-FCD8-35629D17A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CD17A5-167A-0365-B75E-90279F1B3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5CB5A4-030C-DDCA-8F55-657C9BE07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2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697AF-AA37-45DE-9BE7-F582E0CF2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0B3B7E-15D8-E3A9-6682-5B5C3A7CB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C75322-F804-E840-B441-33E5886BD0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F20D85-7B48-BD1C-723F-C377F3F2E3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806E7E-A35B-2F81-16DB-E60250585B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DAC56A-49C7-13FA-8249-FCD2D89A5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1E42E7-2D4B-1A36-68D7-3E48988C0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78FFB8-028B-8E37-044F-3E37BB273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75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6C825-D142-45A2-7700-FF6F6F99B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82B07E-D26B-AFEF-EA24-C13B75A20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49FE91-256A-79D4-8AC8-B9DDE2815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BE580A-E491-2C0C-098B-53742B619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564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1F8F20-653B-66C2-830A-36A6BBA37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A8D170-1729-3BEF-388F-ABDF1B979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420167-7FEF-C5C6-421E-312B00EE7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36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DB7DE-C88B-C83D-5B35-ABE6C5CFE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275E9-0A88-847F-6F85-A9F30B6BD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BA7287-24DC-407E-605B-6B1EE7FF0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A94EFD-7124-0289-9342-45A1C6037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A639A6-1406-CC7A-F3A0-0CB4F3BCA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A17700-C4EF-6FF7-8CA4-AC4541671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33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A5C60-547A-5C0F-6541-A544B7231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2A998D-968A-D676-1305-27225C4753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13C7E4-317A-E8AA-9FF7-6C503C6CB6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04D4D3-DE19-1A06-4DD1-C0B536C5A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EC9380-1865-2EEF-1095-F6B1CA1C8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FB9A85-A10B-3B0D-854C-41DDE8CB6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2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4AD43A-B590-8FE7-A46C-EBF900911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4C331-83E0-7777-66E3-BF0F77798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F1BC8-BBA6-EFCB-6630-BF12F388E1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86CC9-B1BC-4D5A-A476-57454ED84309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C5544-6905-1EC9-8DF3-46ED537EE4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086C2-FCA9-0D8F-1D7A-20932319F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44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9Slide.vn - 2019">
            <a:extLst>
              <a:ext uri="{FF2B5EF4-FFF2-40B4-BE49-F238E27FC236}">
                <a16:creationId xmlns:a16="http://schemas.microsoft.com/office/drawing/2014/main" id="{4D3EBF53-45E7-C0A8-DA49-42D8F12995F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804863"/>
            <a:ext cx="121920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vi-VN" sz="2400">
                <a:solidFill>
                  <a:srgbClr val="D7D7D7"/>
                </a:solidFill>
              </a:rPr>
              <a:t>www.9slide.vn</a:t>
            </a:r>
          </a:p>
        </p:txBody>
      </p: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6BC04C42-28CA-6A95-4291-E7C86143DBE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2E0D0FDE-00D2-80A7-E0FD-59627F24FA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C005E-D1B4-B003-652E-ADC03AF5EA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8C42F69-EAFA-415C-96F9-A95694516DAB}" type="datetimeFigureOut">
              <a:rPr lang="en-US"/>
              <a:pPr>
                <a:defRPr/>
              </a:pPr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AD84B-CD7F-38DD-2319-EF8DF328A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79FE0-98B5-9EF3-ECFD-A1F05EEA7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91DB8D7-1BCB-48B4-AEC2-21D2E9B150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87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3.wp.com/conkec.com/sites/default/files/img_52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4" y="1309255"/>
            <a:ext cx="11346871" cy="554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Decision 4"/>
          <p:cNvSpPr/>
          <p:nvPr/>
        </p:nvSpPr>
        <p:spPr>
          <a:xfrm>
            <a:off x="0" y="-41565"/>
            <a:ext cx="2618509" cy="1059873"/>
          </a:xfrm>
          <a:prstGeom prst="flowChartDecisi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18509" y="64201"/>
            <a:ext cx="87699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tên các hệ cơ quan của cơ thể người và các cơ quan, bộ phận có trong hệ cơ quan 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6489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0F1ACC5-8AF5-4D9C-A974-FBDD6A5CB354}"/>
              </a:ext>
            </a:extLst>
          </p:cNvPr>
          <p:cNvSpPr/>
          <p:nvPr/>
        </p:nvSpPr>
        <p:spPr>
          <a:xfrm>
            <a:off x="355822" y="140747"/>
            <a:ext cx="112541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3550" algn="just"/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1.1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-&gt; 1.9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2.1 -&gt; 2.9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3.1-&gt;3.9 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213927" y="925601"/>
            <a:ext cx="2029723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" marR="28575" lvl="0" algn="just">
              <a:lnSpc>
                <a:spcPct val="115000"/>
              </a:lnSpc>
              <a:spcAft>
                <a:spcPts val="600"/>
              </a:spcAft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1.1-</a:t>
            </a:r>
            <a:r>
              <a:rPr lang="vi-VN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 vận động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88312" y="915606"/>
            <a:ext cx="2257349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" marR="28575" lvl="0" algn="just">
              <a:lnSpc>
                <a:spcPct val="115000"/>
              </a:lnSpc>
              <a:spcAft>
                <a:spcPts val="600"/>
              </a:spcAft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1.6 - </a:t>
            </a:r>
            <a:r>
              <a:rPr lang="vi-VN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 tuần hoàn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7063" y="1263979"/>
            <a:ext cx="1901483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" marR="28575" lvl="0" algn="just">
              <a:lnSpc>
                <a:spcPct val="115000"/>
              </a:lnSpc>
              <a:spcAft>
                <a:spcPts val="600"/>
              </a:spcAft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1.8 - </a:t>
            </a:r>
            <a:r>
              <a:rPr lang="vi-VN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 hô hấp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78252" y="931216"/>
            <a:ext cx="2028119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" marR="28575" lvl="0" algn="just">
              <a:lnSpc>
                <a:spcPct val="115000"/>
              </a:lnSpc>
              <a:spcAft>
                <a:spcPts val="600"/>
              </a:spcAft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1.4 - </a:t>
            </a:r>
            <a:r>
              <a:rPr lang="vi-VN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 tiêu hóa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57669" y="948672"/>
            <a:ext cx="1912703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" marR="28575" lvl="0" algn="just">
              <a:lnSpc>
                <a:spcPct val="115000"/>
              </a:lnSpc>
              <a:spcAft>
                <a:spcPts val="600"/>
              </a:spcAft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1.2 - </a:t>
            </a:r>
            <a:r>
              <a:rPr lang="vi-VN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 bài tiết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31652" y="931216"/>
            <a:ext cx="2085827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" marR="28575" lvl="0" algn="just">
              <a:lnSpc>
                <a:spcPct val="115000"/>
              </a:lnSpc>
              <a:spcAft>
                <a:spcPts val="600"/>
              </a:spcAft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1.5-</a:t>
            </a:r>
            <a:r>
              <a:rPr lang="vi-VN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 thần kinh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01885" y="931217"/>
            <a:ext cx="2265364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" marR="28575" lvl="0" algn="just">
              <a:lnSpc>
                <a:spcPct val="115000"/>
              </a:lnSpc>
              <a:spcAft>
                <a:spcPts val="600"/>
              </a:spcAft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1.3 -</a:t>
            </a:r>
            <a:r>
              <a:rPr lang="vi-VN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giác quan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627" y="1255080"/>
            <a:ext cx="1784463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" marR="28575" lvl="0" algn="just">
              <a:lnSpc>
                <a:spcPct val="115000"/>
              </a:lnSpc>
              <a:spcAft>
                <a:spcPts val="600"/>
              </a:spcAft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1.7-</a:t>
            </a:r>
            <a:r>
              <a:rPr lang="vi-VN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 nội tiết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42268" y="1243962"/>
            <a:ext cx="1943161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" marR="28575" lvl="0" algn="just">
              <a:lnSpc>
                <a:spcPct val="115000"/>
              </a:lnSpc>
              <a:spcAft>
                <a:spcPts val="600"/>
              </a:spcAft>
            </a:pP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1.9-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 sinh dục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1634"/>
              </p:ext>
            </p:extLst>
          </p:nvPr>
        </p:nvGraphicFramePr>
        <p:xfrm>
          <a:off x="42202" y="1867714"/>
          <a:ext cx="5762932" cy="2375180"/>
        </p:xfrm>
        <a:graphic>
          <a:graphicData uri="http://schemas.openxmlformats.org/drawingml/2006/table">
            <a:tbl>
              <a:tblPr bandRow="1"/>
              <a:tblGrid>
                <a:gridCol w="57629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9420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2.1-</a:t>
                      </a: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Não, tủy sống, dây thần kinh, hạch thần kinh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420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2.2-</a:t>
                      </a: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Thị giác, thính giác,…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254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2.3-</a:t>
                      </a: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Tuyến yên, tuyến giáp, tuyến tụy, tuyến trên thận, tuyến sinh dục,…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759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2.4-</a:t>
                      </a: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Ở nam: tinh hoàn, ống dẫn tinh, túi tinh, dương vật,…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Ở nữ: buồng trứng, ống dẫn trứng, tử cung, âm đạo,…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929316"/>
              </p:ext>
            </p:extLst>
          </p:nvPr>
        </p:nvGraphicFramePr>
        <p:xfrm>
          <a:off x="42202" y="4242894"/>
          <a:ext cx="5762932" cy="2474005"/>
        </p:xfrm>
        <a:graphic>
          <a:graphicData uri="http://schemas.openxmlformats.org/drawingml/2006/table">
            <a:tbl>
              <a:tblPr bandRow="1"/>
              <a:tblGrid>
                <a:gridCol w="57629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1797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2.5-</a:t>
                      </a: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Cơ, xương, khớp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591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2.6-</a:t>
                      </a: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Tim và mạch máu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984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2.7-</a:t>
                      </a: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 dẫn khí (mũi, họng, thanh quản, khí quản, phế quản) và hai lá phổi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194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2.8-</a:t>
                      </a: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Ống tiêu hóa (miệng, thực quản, dạ dày, ruột non, ruột già, hậu môn) và các tuyến tiêu hóa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797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2.9- </a:t>
                      </a: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Phổi, thận, da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9F2FE01-EC87-49B2-8AEF-8301495398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309866"/>
              </p:ext>
            </p:extLst>
          </p:nvPr>
        </p:nvGraphicFramePr>
        <p:xfrm>
          <a:off x="5774521" y="1338770"/>
          <a:ext cx="6414868" cy="5455111"/>
        </p:xfrm>
        <a:graphic>
          <a:graphicData uri="http://schemas.openxmlformats.org/drawingml/2006/table">
            <a:tbl>
              <a:tblPr bandRow="1"/>
              <a:tblGrid>
                <a:gridCol w="6414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7545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3.1-</a:t>
                      </a:r>
                      <a:r>
                        <a:rPr lang="vi-VN" sz="1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Định hình cơ thể, bảo vệ nội quan, giúp cơ thể cử động và di chuyển</a:t>
                      </a:r>
                      <a:endParaRPr lang="en-US" sz="1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545">
                <a:tc>
                  <a:txBody>
                    <a:bodyPr/>
                    <a:lstStyle/>
                    <a:p>
                      <a:pPr marL="28575" marR="28575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3.2-</a:t>
                      </a:r>
                      <a:r>
                        <a:rPr kumimoji="0" lang="vi-VN" sz="1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 nhận các kích thích từ môi trường, điều khiển, điều hòa hoạt động của các cơ quan, giúp cho cơ thể thích nghi với môi trường</a:t>
                      </a:r>
                      <a:r>
                        <a:rPr kumimoji="0" lang="en-US" sz="1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1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8042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3.3-</a:t>
                      </a:r>
                      <a:r>
                        <a:rPr lang="vi-VN" sz="1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Vận chuyển chất dinh dưỡng, oxygen, hormone,… đến các tế bào và vận chuyển chất thải từ tế bào đến các cơ quan bài tiết để thải ra ngoài</a:t>
                      </a:r>
                      <a:endParaRPr lang="en-US" sz="1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2794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3.4-</a:t>
                      </a:r>
                      <a:r>
                        <a:rPr lang="vi-VN" sz="1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Giúp cơ thể lấy khí oxygen từ môi trường và thải khí carbon dioxide ra khỏi cơ thể</a:t>
                      </a:r>
                      <a:endParaRPr lang="en-US" sz="1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3584">
                <a:tc>
                  <a:txBody>
                    <a:bodyPr/>
                    <a:lstStyle/>
                    <a:p>
                      <a:pPr marL="28575" marR="28575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3.5-</a:t>
                      </a:r>
                      <a:r>
                        <a:rPr kumimoji="0" lang="vi-VN" sz="1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Giúp cơ thể sinh sản, duy trì nòi giống</a:t>
                      </a:r>
                      <a:endParaRPr kumimoji="0" lang="en-US" sz="1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2794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3.6-</a:t>
                      </a:r>
                      <a:r>
                        <a:rPr lang="vi-VN" sz="1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Biến đổi thức ăn thành các chất dinh dưỡng mà cơ thể hấp thụ được và loại chất thải ra khởi cơ thể</a:t>
                      </a:r>
                      <a:endParaRPr lang="en-US" sz="1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2794">
                <a:tc>
                  <a:txBody>
                    <a:bodyPr/>
                    <a:lstStyle/>
                    <a:p>
                      <a:pPr marL="28575" marR="28575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3.7-</a:t>
                      </a:r>
                      <a:r>
                        <a:rPr kumimoji="0" lang="vi-VN" sz="1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 hòa hoạt động của các cơ quan trong cơ thể thông qua việc tiết một số loại hormone tác động đến cơ quan nhất định</a:t>
                      </a:r>
                      <a:endParaRPr kumimoji="0" lang="en-US" sz="1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7545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3.8-</a:t>
                      </a:r>
                      <a:r>
                        <a:rPr lang="vi-VN" sz="19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Lọc các chất thải có hại cho cơ thể từ máu và thải ra môi trường.</a:t>
                      </a:r>
                      <a:endParaRPr lang="en-US" sz="19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7545">
                <a:tc>
                  <a:txBody>
                    <a:bodyPr/>
                    <a:lstStyle/>
                    <a:p>
                      <a:pPr marL="28575" marR="28575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3.9-</a:t>
                      </a:r>
                      <a:r>
                        <a:rPr kumimoji="0" lang="vi-VN" sz="1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Giúp cơ thể nhận biết được các vật và thu nhận âm thanh</a:t>
                      </a:r>
                      <a:endParaRPr kumimoji="0" lang="en-US" sz="1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5050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3.wp.com/conkec.com/sites/default/files/img_52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9176" cy="506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4FA935A-EFD1-4EEF-A171-F4CB1617090E}"/>
              </a:ext>
            </a:extLst>
          </p:cNvPr>
          <p:cNvSpPr/>
          <p:nvPr/>
        </p:nvSpPr>
        <p:spPr>
          <a:xfrm>
            <a:off x="5051980" y="5061900"/>
            <a:ext cx="2917873" cy="6893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2.5-</a:t>
            </a:r>
            <a:r>
              <a:rPr lang="vi-VN" sz="23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Cơ, xương, khớp</a:t>
            </a:r>
            <a:endParaRPr lang="en-US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4EA7A4-4456-457E-B5D5-D309B105D238}"/>
              </a:ext>
            </a:extLst>
          </p:cNvPr>
          <p:cNvSpPr/>
          <p:nvPr/>
        </p:nvSpPr>
        <p:spPr>
          <a:xfrm>
            <a:off x="5051980" y="5848013"/>
            <a:ext cx="6905479" cy="7866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" marR="28575" algn="just">
              <a:lnSpc>
                <a:spcPct val="115000"/>
              </a:lnSpc>
              <a:spcAft>
                <a:spcPts val="0"/>
              </a:spcAft>
            </a:pPr>
            <a:r>
              <a:rPr lang="en-US" sz="23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3.1-</a:t>
            </a:r>
            <a:r>
              <a:rPr lang="vi-VN" sz="23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hình cơ thể, bảo vệ nội quan, giúp cơ thể cử động và di chuyển</a:t>
            </a:r>
            <a:endParaRPr lang="en-US" sz="23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22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3.wp.com/conkec.com/sites/default/files/img_52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6" y="229879"/>
            <a:ext cx="8346811" cy="619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02EC79-2C16-47AB-9B09-486A29280B8F}"/>
              </a:ext>
            </a:extLst>
          </p:cNvPr>
          <p:cNvSpPr/>
          <p:nvPr/>
        </p:nvSpPr>
        <p:spPr>
          <a:xfrm>
            <a:off x="8968151" y="1059881"/>
            <a:ext cx="2984693" cy="689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" marR="28575" algn="just">
              <a:lnSpc>
                <a:spcPct val="115000"/>
              </a:lnSpc>
              <a:spcAft>
                <a:spcPts val="0"/>
              </a:spcAft>
            </a:pPr>
            <a:r>
              <a:rPr lang="en-US" sz="23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2.6-</a:t>
            </a:r>
            <a:r>
              <a:rPr lang="vi-VN" sz="23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 và mạch máu</a:t>
            </a:r>
            <a:endParaRPr lang="en-US" sz="23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3200AC-1814-4424-B74F-D6BEECC0DCE4}"/>
              </a:ext>
            </a:extLst>
          </p:cNvPr>
          <p:cNvSpPr/>
          <p:nvPr/>
        </p:nvSpPr>
        <p:spPr>
          <a:xfrm>
            <a:off x="8560192" y="2109514"/>
            <a:ext cx="3474643" cy="31377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" marR="28575" indent="434975" algn="just">
              <a:lnSpc>
                <a:spcPct val="115000"/>
              </a:lnSpc>
              <a:spcAft>
                <a:spcPts val="0"/>
              </a:spcAft>
            </a:pPr>
            <a:r>
              <a:rPr lang="en-US" sz="23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3.3-</a:t>
            </a:r>
            <a:r>
              <a:rPr lang="vi-VN" sz="23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 chuyển chất dinh dưỡng, oxygen, hormone,</a:t>
            </a:r>
            <a:r>
              <a:rPr lang="en-US" sz="23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3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 đến các tế bào và vận chuyển chất thải từ tế bào đến các cơ quan bài tiết để thải ra ngoài</a:t>
            </a:r>
            <a:endParaRPr lang="en-US" sz="23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72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i3.wp.com/conkec.com/sites/default/files/img_52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468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i3.wp.com/conkec.com/sites/default/files/img_52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6766"/>
            <a:ext cx="8651631" cy="461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B004FC-AFC3-4D80-BACF-119B78F1EF7E}"/>
              </a:ext>
            </a:extLst>
          </p:cNvPr>
          <p:cNvSpPr/>
          <p:nvPr/>
        </p:nvSpPr>
        <p:spPr>
          <a:xfrm>
            <a:off x="8766518" y="3054300"/>
            <a:ext cx="3123027" cy="16437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" marR="28575" algn="just">
              <a:spcAft>
                <a:spcPts val="0"/>
              </a:spcAft>
            </a:pPr>
            <a:r>
              <a:rPr lang="en-US" sz="23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2.7-</a:t>
            </a:r>
            <a:r>
              <a:rPr lang="vi-VN" sz="23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 dẫn khí (mũi, họng, thanh quản, khí quản, phế quản) và hai lá phổi</a:t>
            </a:r>
            <a:endParaRPr lang="en-US" sz="23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0C194D-C76D-4F7B-BB90-3A9B2A3DD16B}"/>
              </a:ext>
            </a:extLst>
          </p:cNvPr>
          <p:cNvSpPr/>
          <p:nvPr/>
        </p:nvSpPr>
        <p:spPr>
          <a:xfrm>
            <a:off x="6548511" y="5145257"/>
            <a:ext cx="5341034" cy="14524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" marR="28575" algn="just">
              <a:lnSpc>
                <a:spcPct val="115000"/>
              </a:lnSpc>
              <a:spcAft>
                <a:spcPts val="0"/>
              </a:spcAft>
            </a:pPr>
            <a:r>
              <a:rPr lang="en-US" sz="23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3.4-</a:t>
            </a:r>
            <a:r>
              <a:rPr lang="vi-VN" sz="23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 cơ thể lấy khí oxygen từ môi trường và thải khí carbon dioxide ra khỏi cơ thể</a:t>
            </a:r>
            <a:endParaRPr lang="en-US" sz="23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80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3.wp.com/conkec.com/sites/default/files/img_52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964" y="287900"/>
            <a:ext cx="8904769" cy="481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7B6219-A640-4654-8014-1DC0EE0AE4C5}"/>
              </a:ext>
            </a:extLst>
          </p:cNvPr>
          <p:cNvSpPr/>
          <p:nvPr/>
        </p:nvSpPr>
        <p:spPr>
          <a:xfrm>
            <a:off x="858131" y="5291184"/>
            <a:ext cx="4825218" cy="12789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" marR="28575" algn="just">
              <a:lnSpc>
                <a:spcPct val="115000"/>
              </a:lnSpc>
              <a:spcAft>
                <a:spcPts val="0"/>
              </a:spcAft>
            </a:pPr>
            <a:r>
              <a:rPr lang="en-US" sz="23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2.8-</a:t>
            </a:r>
            <a:r>
              <a:rPr lang="vi-VN" sz="23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Ống tiêu hóa (miệng, thực quản, dạ dày, ruột non, ruột già, hậu môn) và các tuyến tiêu hóa</a:t>
            </a:r>
            <a:endParaRPr lang="en-US" sz="23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3AF0FF-5E97-4341-80E5-035AD3648BF2}"/>
              </a:ext>
            </a:extLst>
          </p:cNvPr>
          <p:cNvSpPr/>
          <p:nvPr/>
        </p:nvSpPr>
        <p:spPr>
          <a:xfrm>
            <a:off x="6410608" y="5251765"/>
            <a:ext cx="5341034" cy="14936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" marR="28575"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3.6-</a:t>
            </a:r>
            <a:r>
              <a:rPr lang="vi-VN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 đổi thức ăn thành các chất dinh dưỡng mà cơ thể hấp thụ được và loại chất thải ra khởi cơ thể</a:t>
            </a:r>
            <a:endParaRPr lang="en-US" sz="24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76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3.wp.com/conkec.com/sites/default/files/img_52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227" y="189594"/>
            <a:ext cx="9294655" cy="521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E84DCA-9C4A-4C8A-B549-3BADF11F6754}"/>
              </a:ext>
            </a:extLst>
          </p:cNvPr>
          <p:cNvSpPr/>
          <p:nvPr/>
        </p:nvSpPr>
        <p:spPr>
          <a:xfrm>
            <a:off x="1266091" y="5597504"/>
            <a:ext cx="5052974" cy="9548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" marR="28575"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2.9-</a:t>
            </a:r>
            <a:r>
              <a:rPr lang="vi-VN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Phổi, thận, da</a:t>
            </a:r>
            <a:endParaRPr lang="en-US" sz="24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673967-6493-43EE-866E-3B09D4983F40}"/>
              </a:ext>
            </a:extLst>
          </p:cNvPr>
          <p:cNvSpPr/>
          <p:nvPr/>
        </p:nvSpPr>
        <p:spPr>
          <a:xfrm>
            <a:off x="6468788" y="5627082"/>
            <a:ext cx="5305869" cy="9548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" marR="28575"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3.8-</a:t>
            </a:r>
            <a:r>
              <a:rPr lang="vi-VN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Lọc các chất thải có hại cho cơ thể từ máu và thải ra môi trường.</a:t>
            </a:r>
            <a:endParaRPr lang="en-US" sz="24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55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E1D630-9D4F-4992-A2A7-86DCA5FC1627}"/>
              </a:ext>
            </a:extLst>
          </p:cNvPr>
          <p:cNvSpPr/>
          <p:nvPr/>
        </p:nvSpPr>
        <p:spPr>
          <a:xfrm>
            <a:off x="6548289" y="1086135"/>
            <a:ext cx="4213496" cy="8560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" marR="28575" algn="just">
              <a:lnSpc>
                <a:spcPct val="115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2.1-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Não, tủy sống, dây thần kinh, hạch thần kinh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4EA925-5610-441C-8E9C-F91C32763735}"/>
              </a:ext>
            </a:extLst>
          </p:cNvPr>
          <p:cNvSpPr/>
          <p:nvPr/>
        </p:nvSpPr>
        <p:spPr>
          <a:xfrm>
            <a:off x="5309801" y="2250756"/>
            <a:ext cx="6690472" cy="13285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" marR="28575" algn="just">
              <a:lnSpc>
                <a:spcPct val="115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3.2-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 nhận các kích thích từ môi trường, điều khiển, điều hòa hoạt động của các cơ quan, giúp cho cơ thể thích nghi với môi trường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3B9A38-3A6D-4398-9929-F174CE1E8795}"/>
              </a:ext>
            </a:extLst>
          </p:cNvPr>
          <p:cNvSpPr txBox="1"/>
          <p:nvPr/>
        </p:nvSpPr>
        <p:spPr>
          <a:xfrm>
            <a:off x="6801507" y="428760"/>
            <a:ext cx="3369435" cy="4830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" marR="28575" algn="just">
              <a:lnSpc>
                <a:spcPct val="115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1.5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 thần kinh</a:t>
            </a:r>
            <a:endParaRPr lang="en-US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450F93-6622-4091-A7FF-C58B98356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80" y="248325"/>
            <a:ext cx="3981156" cy="63613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F7576D-3C7B-475A-86F3-F2676B6E87CD}"/>
              </a:ext>
            </a:extLst>
          </p:cNvPr>
          <p:cNvSpPr txBox="1"/>
          <p:nvPr/>
        </p:nvSpPr>
        <p:spPr>
          <a:xfrm>
            <a:off x="6548289" y="3887812"/>
            <a:ext cx="2680117" cy="48301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28575" marR="28575" algn="just">
              <a:lnSpc>
                <a:spcPct val="115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1.3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giác quan</a:t>
            </a:r>
            <a:endParaRPr lang="en-US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0A2876-6F10-477A-A71E-829226C92668}"/>
              </a:ext>
            </a:extLst>
          </p:cNvPr>
          <p:cNvSpPr/>
          <p:nvPr/>
        </p:nvSpPr>
        <p:spPr>
          <a:xfrm>
            <a:off x="6096000" y="4635652"/>
            <a:ext cx="3999913" cy="6893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" marR="28575" algn="just">
              <a:lnSpc>
                <a:spcPct val="115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2.2-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 giác, thính giác,…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310073-C7E4-4C17-BB32-F35F63F51862}"/>
              </a:ext>
            </a:extLst>
          </p:cNvPr>
          <p:cNvSpPr/>
          <p:nvPr/>
        </p:nvSpPr>
        <p:spPr>
          <a:xfrm>
            <a:off x="6129886" y="5528603"/>
            <a:ext cx="5050302" cy="93258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" marR="28575" algn="just">
              <a:lnSpc>
                <a:spcPct val="115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3.9-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 cơ thể nhận biết được các vật và thu nhận âm thanh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55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E71F129-EC39-4B99-A3CF-CAF56E174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234" y="733561"/>
            <a:ext cx="6309581" cy="5602588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CACD5BA-D599-43FA-B4C3-7490A566C6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28317" y="1572906"/>
            <a:ext cx="2706858" cy="48301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28575" marR="28575" algn="just">
              <a:lnSpc>
                <a:spcPct val="115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1.7-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 nội tiết</a:t>
            </a:r>
            <a:endParaRPr lang="en-US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3E8F60-C115-42DF-AFE5-7B335CC93994}"/>
              </a:ext>
            </a:extLst>
          </p:cNvPr>
          <p:cNvSpPr/>
          <p:nvPr/>
        </p:nvSpPr>
        <p:spPr>
          <a:xfrm>
            <a:off x="6839464" y="2621306"/>
            <a:ext cx="5050302" cy="11816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" marR="28575" algn="just">
              <a:lnSpc>
                <a:spcPct val="115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2.3-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 yên, tuyến giáp, tuyến tụy, tuyến trên thận, tuyến sinh dục,…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750AC8-3D66-476C-9182-1309BF556824}"/>
              </a:ext>
            </a:extLst>
          </p:cNvPr>
          <p:cNvSpPr/>
          <p:nvPr/>
        </p:nvSpPr>
        <p:spPr>
          <a:xfrm>
            <a:off x="6839464" y="4262511"/>
            <a:ext cx="5050302" cy="18147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" marR="28575" algn="just">
              <a:lnSpc>
                <a:spcPct val="115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3.7-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 hòa hoạt động của các cơ quan trong cơ thể thông qua việc tiết một số loại hormone tác động đến cơ quan nhất định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6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0865" y="3435075"/>
            <a:ext cx="68739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5114" t="63938" r="1" b="12125"/>
          <a:stretch/>
        </p:blipFill>
        <p:spPr>
          <a:xfrm>
            <a:off x="1143001" y="457200"/>
            <a:ext cx="9767454" cy="26808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24B724-F2D8-4009-A0F9-42AFE059645D}"/>
              </a:ext>
            </a:extLst>
          </p:cNvPr>
          <p:cNvSpPr/>
          <p:nvPr/>
        </p:nvSpPr>
        <p:spPr>
          <a:xfrm>
            <a:off x="896918" y="4232131"/>
            <a:ext cx="9767453" cy="10854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" marR="28575" algn="just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2.4 -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nam: tinh hoàn, ống dẫn tinh, túi tinh, dương vật,…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" marR="28575" algn="just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nữ: buồng trứng, ống dẫn trứng, tử cung, âm đạo,…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162130-D4E0-4A81-93A7-0E360C61E171}"/>
              </a:ext>
            </a:extLst>
          </p:cNvPr>
          <p:cNvSpPr/>
          <p:nvPr/>
        </p:nvSpPr>
        <p:spPr>
          <a:xfrm>
            <a:off x="896917" y="5529869"/>
            <a:ext cx="8486233" cy="6893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" marR="28575" algn="just">
              <a:lnSpc>
                <a:spcPct val="115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3.5 -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 cơ thể sinh sản, duy trì nòi giống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22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088809"/>
              </p:ext>
            </p:extLst>
          </p:nvPr>
        </p:nvGraphicFramePr>
        <p:xfrm>
          <a:off x="391824" y="1091839"/>
          <a:ext cx="11509231" cy="4053840"/>
        </p:xfrm>
        <a:graphic>
          <a:graphicData uri="http://schemas.openxmlformats.org/drawingml/2006/table">
            <a:tbl>
              <a:tblPr/>
              <a:tblGrid>
                <a:gridCol w="1014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1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929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cơ quan</a:t>
                      </a:r>
                    </a:p>
                  </a:txBody>
                  <a:tcPr>
                    <a:lnL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 quan</a:t>
                      </a:r>
                    </a:p>
                  </a:txBody>
                  <a:tcPr>
                    <a:lnL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 và xương</a:t>
                      </a:r>
                    </a:p>
                  </a:txBody>
                  <a:tcPr>
                    <a:lnL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Tuần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Mũi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họng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phế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phổi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dày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ruột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3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Não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tủy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hạch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3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Thận, ống dẫn nước tiểu, bóng đái, ống đái</a:t>
                      </a:r>
                    </a:p>
                  </a:txBody>
                  <a:tcPr>
                    <a:lnL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EE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013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1641764" y="1"/>
            <a:ext cx="8936181" cy="5070764"/>
          </a:xfrm>
          <a:prstGeom prst="cloudCallou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38829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FA139E-1951-401F-8E6B-052A1B8C1974}"/>
              </a:ext>
            </a:extLst>
          </p:cNvPr>
          <p:cNvSpPr/>
          <p:nvPr/>
        </p:nvSpPr>
        <p:spPr>
          <a:xfrm>
            <a:off x="246668" y="339365"/>
            <a:ext cx="116986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0480" algn="just"/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 algn="just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 algn="just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EAD6BBF3-FCDC-4232-9069-10E0A6347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0829" y="1276583"/>
            <a:ext cx="89240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21092217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3B932-2346-464C-A9CC-12D620AEA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AAF34-893F-4BCA-AE11-A1B6FD3E3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C351F4-8879-478A-BABD-52752ABF5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23" y="157957"/>
            <a:ext cx="11239279" cy="633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023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8A132D-EBDE-9D95-B0ED-886BEAF8B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581" y="220716"/>
            <a:ext cx="5264439" cy="6200865"/>
          </a:xfrm>
          <a:prstGeom prst="rect">
            <a:avLst/>
          </a:prstGeom>
        </p:spPr>
      </p:pic>
      <p:sp>
        <p:nvSpPr>
          <p:cNvPr id="8" name="Flowchart: Decision 7"/>
          <p:cNvSpPr/>
          <p:nvPr/>
        </p:nvSpPr>
        <p:spPr>
          <a:xfrm>
            <a:off x="1774491" y="220716"/>
            <a:ext cx="2984546" cy="1126342"/>
          </a:xfrm>
          <a:prstGeom prst="flowChartDecisi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EA493B-23DE-F5BF-F46B-0EC3B56AA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010" y="1719012"/>
            <a:ext cx="6047507" cy="470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Khi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chúng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ta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ngủ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gan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phổi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mạnh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loại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bỏ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tố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ra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khỏi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cơ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khi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tim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ruột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non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bóng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sẽ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mức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thấp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.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Mỗi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cơ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quan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cơ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sẽ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làm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việc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với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công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suất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lớn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khoảng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thời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gian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định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khung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giờ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khác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nghỉ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ngơi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. Do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cần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kế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hoạch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làm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việc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ăn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uống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nghỉ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ngơi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khoa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học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cơ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khỏe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mạnh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404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DEA493B-23DE-F5BF-F46B-0EC3B56AA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325" y="1155848"/>
            <a:ext cx="116236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1: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Khoanh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tròn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trả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lời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: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6ED4BD-AA9F-638C-5803-94C199124030}"/>
              </a:ext>
            </a:extLst>
          </p:cNvPr>
          <p:cNvSpPr txBox="1"/>
          <p:nvPr/>
        </p:nvSpPr>
        <p:spPr>
          <a:xfrm>
            <a:off x="641443" y="1709886"/>
            <a:ext cx="1100009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latin typeface="+mj-lt"/>
                <a:cs typeface="Calibri" panose="020F0502020204030204" pitchFamily="34" charset="0"/>
              </a:rPr>
              <a:t>Câu 1.</a:t>
            </a:r>
            <a:r>
              <a:rPr lang="vi-VN" sz="2800" dirty="0">
                <a:latin typeface="+mj-lt"/>
                <a:cs typeface="Calibri" panose="020F0502020204030204" pitchFamily="34" charset="0"/>
              </a:rPr>
              <a:t> Thanh quản là một bộ phận của</a:t>
            </a:r>
          </a:p>
          <a:p>
            <a:r>
              <a:rPr lang="vi-VN" sz="2800" dirty="0">
                <a:latin typeface="+mj-lt"/>
                <a:cs typeface="Calibri" panose="020F0502020204030204" pitchFamily="34" charset="0"/>
              </a:rPr>
              <a:t>A. Hệ hô hấp	B. Hệ tiêu hóa	C. Hệ bài tiết                 D. Hệ sinh dục</a:t>
            </a:r>
          </a:p>
          <a:p>
            <a:r>
              <a:rPr lang="vi-VN" sz="2800" b="1" dirty="0">
                <a:latin typeface="+mj-lt"/>
                <a:cs typeface="Calibri" panose="020F0502020204030204" pitchFamily="34" charset="0"/>
              </a:rPr>
              <a:t>Câu 2.</a:t>
            </a:r>
            <a:r>
              <a:rPr lang="vi-VN" sz="2800" dirty="0">
                <a:latin typeface="+mj-lt"/>
                <a:cs typeface="Calibri" panose="020F0502020204030204" pitchFamily="34" charset="0"/>
              </a:rPr>
              <a:t> Các cơ quan trong hệ hô hấp là</a:t>
            </a:r>
          </a:p>
          <a:p>
            <a:r>
              <a:rPr lang="vi-VN" sz="2800" dirty="0">
                <a:latin typeface="+mj-lt"/>
                <a:cs typeface="Calibri" panose="020F0502020204030204" pitchFamily="34" charset="0"/>
              </a:rPr>
              <a:t>A. Phổi và thực quản.		</a:t>
            </a:r>
            <a:r>
              <a:rPr lang="en-US" sz="2800" dirty="0">
                <a:latin typeface="+mj-lt"/>
                <a:cs typeface="Calibri" panose="020F0502020204030204" pitchFamily="34" charset="0"/>
              </a:rPr>
              <a:t>                 </a:t>
            </a:r>
            <a:r>
              <a:rPr lang="vi-VN" sz="2800" dirty="0">
                <a:latin typeface="+mj-lt"/>
                <a:cs typeface="Calibri" panose="020F0502020204030204" pitchFamily="34" charset="0"/>
              </a:rPr>
              <a:t>B. Đường dẫn khí và thực quản</a:t>
            </a:r>
          </a:p>
          <a:p>
            <a:r>
              <a:rPr lang="vi-VN" sz="2800" dirty="0">
                <a:latin typeface="+mj-lt"/>
                <a:cs typeface="Calibri" panose="020F0502020204030204" pitchFamily="34" charset="0"/>
              </a:rPr>
              <a:t>C. Thực quản, đường dẫn khí và phổi.	</a:t>
            </a:r>
            <a:r>
              <a:rPr lang="en-US" sz="2800" dirty="0">
                <a:latin typeface="+mj-lt"/>
                <a:cs typeface="Calibri" panose="020F0502020204030204" pitchFamily="34" charset="0"/>
              </a:rPr>
              <a:t>      </a:t>
            </a:r>
            <a:r>
              <a:rPr lang="vi-VN" sz="2800" dirty="0">
                <a:latin typeface="+mj-lt"/>
                <a:cs typeface="Calibri" panose="020F0502020204030204" pitchFamily="34" charset="0"/>
              </a:rPr>
              <a:t>D. Phổi và đường dẫn khí.</a:t>
            </a:r>
          </a:p>
          <a:p>
            <a:r>
              <a:rPr lang="vi-VN" sz="2800" b="1" dirty="0">
                <a:latin typeface="+mj-lt"/>
                <a:cs typeface="Calibri" panose="020F0502020204030204" pitchFamily="34" charset="0"/>
              </a:rPr>
              <a:t>Câu 3.</a:t>
            </a:r>
            <a:r>
              <a:rPr lang="vi-VN" sz="2800" dirty="0">
                <a:latin typeface="+mj-lt"/>
                <a:cs typeface="Calibri" panose="020F0502020204030204" pitchFamily="34" charset="0"/>
              </a:rPr>
              <a:t> Hệ vận động bao gồm các bộ phận là</a:t>
            </a:r>
          </a:p>
          <a:p>
            <a:r>
              <a:rPr lang="vi-VN" sz="2800" dirty="0">
                <a:latin typeface="+mj-lt"/>
                <a:cs typeface="Calibri" panose="020F0502020204030204" pitchFamily="34" charset="0"/>
              </a:rPr>
              <a:t>A. Xương và cơ.		</a:t>
            </a:r>
            <a:r>
              <a:rPr lang="en-US" sz="2800" dirty="0">
                <a:latin typeface="+mj-lt"/>
                <a:cs typeface="Calibri" panose="020F0502020204030204" pitchFamily="34" charset="0"/>
              </a:rPr>
              <a:t>               </a:t>
            </a:r>
            <a:r>
              <a:rPr lang="vi-VN" sz="2800" dirty="0">
                <a:latin typeface="+mj-lt"/>
                <a:cs typeface="Calibri" panose="020F0502020204030204" pitchFamily="34" charset="0"/>
              </a:rPr>
              <a:t>B. Xương và mạch máu.</a:t>
            </a:r>
          </a:p>
          <a:p>
            <a:r>
              <a:rPr lang="vi-VN" sz="2800" dirty="0">
                <a:latin typeface="+mj-lt"/>
                <a:cs typeface="Calibri" panose="020F0502020204030204" pitchFamily="34" charset="0"/>
              </a:rPr>
              <a:t>C. Tim, phổi và các cơ.		</a:t>
            </a:r>
            <a:r>
              <a:rPr lang="en-US" sz="2800" dirty="0">
                <a:latin typeface="+mj-lt"/>
                <a:cs typeface="Calibri" panose="020F0502020204030204" pitchFamily="34" charset="0"/>
              </a:rPr>
              <a:t>    </a:t>
            </a:r>
            <a:r>
              <a:rPr lang="vi-VN" sz="2800" dirty="0">
                <a:latin typeface="+mj-lt"/>
                <a:cs typeface="Calibri" panose="020F0502020204030204" pitchFamily="34" charset="0"/>
              </a:rPr>
              <a:t>D. Tất cả A, B, C đều sai.</a:t>
            </a:r>
          </a:p>
        </p:txBody>
      </p:sp>
      <p:sp>
        <p:nvSpPr>
          <p:cNvPr id="4" name="Flowchart: Decision 3"/>
          <p:cNvSpPr/>
          <p:nvPr/>
        </p:nvSpPr>
        <p:spPr>
          <a:xfrm>
            <a:off x="3589345" y="0"/>
            <a:ext cx="5104292" cy="1155848"/>
          </a:xfrm>
          <a:prstGeom prst="flowChartDecision">
            <a:avLst/>
          </a:prstGeom>
          <a:solidFill>
            <a:srgbClr val="FFFF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Oval 12"/>
          <p:cNvSpPr>
            <a:spLocks noChangeArrowheads="1"/>
          </p:cNvSpPr>
          <p:nvPr/>
        </p:nvSpPr>
        <p:spPr bwMode="auto">
          <a:xfrm>
            <a:off x="641443" y="2263924"/>
            <a:ext cx="457200" cy="533400"/>
          </a:xfrm>
          <a:prstGeom prst="ellipse">
            <a:avLst/>
          </a:prstGeom>
          <a:solidFill>
            <a:srgbClr val="FFFF00">
              <a:alpha val="18823"/>
            </a:srgbClr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Oval 12"/>
          <p:cNvSpPr>
            <a:spLocks noChangeArrowheads="1"/>
          </p:cNvSpPr>
          <p:nvPr/>
        </p:nvSpPr>
        <p:spPr bwMode="auto">
          <a:xfrm>
            <a:off x="6608618" y="3902863"/>
            <a:ext cx="457200" cy="533400"/>
          </a:xfrm>
          <a:prstGeom prst="ellipse">
            <a:avLst/>
          </a:prstGeom>
          <a:solidFill>
            <a:srgbClr val="FFFF00">
              <a:alpha val="18823"/>
            </a:srgbClr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" name="Oval 12"/>
          <p:cNvSpPr>
            <a:spLocks noChangeArrowheads="1"/>
          </p:cNvSpPr>
          <p:nvPr/>
        </p:nvSpPr>
        <p:spPr bwMode="auto">
          <a:xfrm>
            <a:off x="641443" y="4696388"/>
            <a:ext cx="457200" cy="533400"/>
          </a:xfrm>
          <a:prstGeom prst="ellipse">
            <a:avLst/>
          </a:prstGeom>
          <a:solidFill>
            <a:srgbClr val="FFFF00">
              <a:alpha val="18823"/>
            </a:srgbClr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298832F-8EF9-478B-8F29-9BD34E496720}"/>
              </a:ext>
            </a:extLst>
          </p:cNvPr>
          <p:cNvSpPr/>
          <p:nvPr/>
        </p:nvSpPr>
        <p:spPr>
          <a:xfrm>
            <a:off x="4152291" y="227757"/>
            <a:ext cx="24224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F1ACC5-8AF5-4D9C-A974-FBDD6A5CB354}"/>
              </a:ext>
            </a:extLst>
          </p:cNvPr>
          <p:cNvSpPr/>
          <p:nvPr/>
        </p:nvSpPr>
        <p:spPr>
          <a:xfrm>
            <a:off x="0" y="935643"/>
            <a:ext cx="120568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GV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(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  <a:endParaRPr lang="en-US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FC1494-B49C-BF57-244E-FDE04B73A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858" y="2259082"/>
            <a:ext cx="10961110" cy="443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50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24891" y="3105835"/>
            <a:ext cx="90608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https://hoc247.net/khoa-hoc-tu-nhien-8/trac-nghiem-khtn-8-ket-noi-tri-thuc-bai-30-l14143.html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EA493B-23DE-F5BF-F46B-0EC3B56AA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5852" y="1509139"/>
            <a:ext cx="8991311" cy="5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Về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nhà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HS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truy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cập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link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làm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tập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trắc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nghiệm</a:t>
            </a:r>
            <a:endParaRPr lang="en-US" altLang="en-US" sz="2800" dirty="0">
              <a:solidFill>
                <a:srgbClr val="C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032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3CC7D1-BF77-E7B6-6551-01DCB0F27F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63" t="727" r="-1405" b="6302"/>
          <a:stretch/>
        </p:blipFill>
        <p:spPr>
          <a:xfrm>
            <a:off x="7169727" y="270164"/>
            <a:ext cx="5195455" cy="63176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DCD25C-A1DE-21AD-D064-6B4FCC8FA12D}"/>
              </a:ext>
            </a:extLst>
          </p:cNvPr>
          <p:cNvSpPr txBox="1"/>
          <p:nvPr/>
        </p:nvSpPr>
        <p:spPr>
          <a:xfrm>
            <a:off x="1043105" y="2002431"/>
            <a:ext cx="2719742" cy="2200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1.N</a:t>
            </a:r>
            <a:r>
              <a:rPr lang="vi-VN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êu tên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 quan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32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Flowchart: Decision 4"/>
          <p:cNvSpPr/>
          <p:nvPr/>
        </p:nvSpPr>
        <p:spPr>
          <a:xfrm>
            <a:off x="91163" y="220717"/>
            <a:ext cx="2984546" cy="1126342"/>
          </a:xfrm>
          <a:prstGeom prst="flowChartDecisi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3880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0EC218-85F2-56DD-FD48-2CA48C5E5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310" y="167185"/>
            <a:ext cx="7163663" cy="65236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D6F97C-ECEF-B75D-F8BC-CDFC43E4E07A}"/>
              </a:ext>
            </a:extLst>
          </p:cNvPr>
          <p:cNvSpPr txBox="1"/>
          <p:nvPr/>
        </p:nvSpPr>
        <p:spPr>
          <a:xfrm>
            <a:off x="292564" y="1228397"/>
            <a:ext cx="459474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bạn học sinh đang chạy ở hình bên và thực hiện các yêu cầu sau:</a:t>
            </a: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Cho biết các cơ quan được đánh số từ 1 đến 5 thuộc hệ cơ quan nào.</a:t>
            </a: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Trình bày hoạt động của từng hệ cơ quan và sự phối hợp của chúng khi bạn học sinh đang chạy.</a:t>
            </a:r>
          </a:p>
        </p:txBody>
      </p:sp>
    </p:spTree>
    <p:extLst>
      <p:ext uri="{BB962C8B-B14F-4D97-AF65-F5344CB8AC3E}">
        <p14:creationId xmlns:p14="http://schemas.microsoft.com/office/powerpoint/2010/main" val="22916212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EEE0DC1-94C3-D126-B51E-5F222D096B27}"/>
              </a:ext>
            </a:extLst>
          </p:cNvPr>
          <p:cNvGraphicFramePr>
            <a:graphicFrameLocks noGrp="1"/>
          </p:cNvGraphicFramePr>
          <p:nvPr/>
        </p:nvGraphicFramePr>
        <p:xfrm>
          <a:off x="0" y="78808"/>
          <a:ext cx="12192001" cy="6805965"/>
        </p:xfrm>
        <a:graphic>
          <a:graphicData uri="http://schemas.openxmlformats.org/drawingml/2006/table">
            <a:tbl>
              <a:tblPr bandRow="1"/>
              <a:tblGrid>
                <a:gridCol w="1849582">
                  <a:extLst>
                    <a:ext uri="{9D8B030D-6E8A-4147-A177-3AD203B41FA5}">
                      <a16:colId xmlns:a16="http://schemas.microsoft.com/office/drawing/2014/main" val="3359977497"/>
                    </a:ext>
                  </a:extLst>
                </a:gridCol>
                <a:gridCol w="4904509">
                  <a:extLst>
                    <a:ext uri="{9D8B030D-6E8A-4147-A177-3AD203B41FA5}">
                      <a16:colId xmlns:a16="http://schemas.microsoft.com/office/drawing/2014/main" val="1103727385"/>
                    </a:ext>
                  </a:extLst>
                </a:gridCol>
                <a:gridCol w="5437910">
                  <a:extLst>
                    <a:ext uri="{9D8B030D-6E8A-4147-A177-3AD203B41FA5}">
                      <a16:colId xmlns:a16="http://schemas.microsoft.com/office/drawing/2014/main" val="3892691185"/>
                    </a:ext>
                  </a:extLst>
                </a:gridCol>
              </a:tblGrid>
              <a:tr h="879635"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Cơ quan/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" marR="285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cơ quan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Các cơ quan trong từng hệ cơ quan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Vai trò chính trong cơ thể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8254477"/>
                  </a:ext>
                </a:extLst>
              </a:tr>
              <a:tr h="741019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 vận động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9456274"/>
                  </a:ext>
                </a:extLst>
              </a:tr>
              <a:tr h="1624341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1.6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 tuần hoàn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6358762"/>
                  </a:ext>
                </a:extLst>
              </a:tr>
              <a:tr h="1237957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1.8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 hô hấp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6506515"/>
                  </a:ext>
                </a:extLst>
              </a:tr>
              <a:tr h="1448972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 tiêu hóa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645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 bài tiết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7253881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2ADAF54A-D38F-42DC-873C-444E78905621}"/>
              </a:ext>
            </a:extLst>
          </p:cNvPr>
          <p:cNvSpPr/>
          <p:nvPr/>
        </p:nvSpPr>
        <p:spPr>
          <a:xfrm>
            <a:off x="1871004" y="978895"/>
            <a:ext cx="4649372" cy="6893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2.5-</a:t>
            </a:r>
            <a:r>
              <a:rPr lang="vi-VN" sz="23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Cơ, xương, khớp</a:t>
            </a:r>
            <a:endParaRPr lang="en-US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BBD340-F16D-4A38-AE13-AF3F8A089936}"/>
              </a:ext>
            </a:extLst>
          </p:cNvPr>
          <p:cNvSpPr/>
          <p:nvPr/>
        </p:nvSpPr>
        <p:spPr>
          <a:xfrm>
            <a:off x="1871004" y="2269864"/>
            <a:ext cx="4445390" cy="6893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" marR="28575" algn="just">
              <a:lnSpc>
                <a:spcPct val="115000"/>
              </a:lnSpc>
              <a:spcAft>
                <a:spcPts val="0"/>
              </a:spcAft>
            </a:pPr>
            <a:r>
              <a:rPr lang="en-US" sz="23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2.6-</a:t>
            </a:r>
            <a:r>
              <a:rPr lang="vi-VN" sz="23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 và mạch máu</a:t>
            </a:r>
            <a:endParaRPr lang="en-US" sz="23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FDF660-E6B6-433C-821E-CA804488A21A}"/>
              </a:ext>
            </a:extLst>
          </p:cNvPr>
          <p:cNvSpPr/>
          <p:nvPr/>
        </p:nvSpPr>
        <p:spPr>
          <a:xfrm>
            <a:off x="1871004" y="3454984"/>
            <a:ext cx="4825218" cy="1139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" marR="28575" algn="just">
              <a:spcAft>
                <a:spcPts val="0"/>
              </a:spcAft>
            </a:pPr>
            <a:r>
              <a:rPr lang="en-US" sz="23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2.7-</a:t>
            </a:r>
            <a:r>
              <a:rPr lang="vi-VN" sz="23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 dẫn khí (mũi, họng, thanh quản, khí quản, phế quản) và hai lá phổi</a:t>
            </a:r>
            <a:endParaRPr lang="en-US" sz="23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0EC2A0-4AA1-42D9-9008-6693AE6BEBF6}"/>
              </a:ext>
            </a:extLst>
          </p:cNvPr>
          <p:cNvSpPr/>
          <p:nvPr/>
        </p:nvSpPr>
        <p:spPr>
          <a:xfrm>
            <a:off x="1871004" y="4772429"/>
            <a:ext cx="4825218" cy="1139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" marR="28575" algn="just">
              <a:lnSpc>
                <a:spcPct val="115000"/>
              </a:lnSpc>
              <a:spcAft>
                <a:spcPts val="0"/>
              </a:spcAft>
            </a:pPr>
            <a:r>
              <a:rPr lang="en-US" sz="23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2.8-</a:t>
            </a:r>
            <a:r>
              <a:rPr lang="vi-VN" sz="23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Ống tiêu hóa (miệng, thực quản, dạ dày, ruột non, ruột già, hậu môn) và các tuyến tiêu hóa</a:t>
            </a:r>
            <a:endParaRPr lang="en-US" sz="23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B4E900-A68F-43FA-8145-E5CFD213F3CE}"/>
              </a:ext>
            </a:extLst>
          </p:cNvPr>
          <p:cNvSpPr/>
          <p:nvPr/>
        </p:nvSpPr>
        <p:spPr>
          <a:xfrm>
            <a:off x="1871004" y="6089875"/>
            <a:ext cx="4825218" cy="6893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" marR="28575" algn="just">
              <a:lnSpc>
                <a:spcPct val="115000"/>
              </a:lnSpc>
              <a:spcAft>
                <a:spcPts val="0"/>
              </a:spcAft>
            </a:pPr>
            <a:r>
              <a:rPr lang="en-US" sz="23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2.9-</a:t>
            </a:r>
            <a:r>
              <a:rPr lang="vi-VN" sz="23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Phổi, thận, da</a:t>
            </a:r>
            <a:endParaRPr lang="en-US" sz="23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7AE0A6-5F67-44E2-9262-D3E2CB8A5194}"/>
              </a:ext>
            </a:extLst>
          </p:cNvPr>
          <p:cNvSpPr/>
          <p:nvPr/>
        </p:nvSpPr>
        <p:spPr>
          <a:xfrm>
            <a:off x="6806416" y="6121493"/>
            <a:ext cx="5066714" cy="6893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" marR="28575" algn="just">
              <a:lnSpc>
                <a:spcPct val="115000"/>
              </a:lnSpc>
              <a:spcAft>
                <a:spcPts val="0"/>
              </a:spcAft>
            </a:pPr>
            <a:r>
              <a:rPr lang="en-US" sz="23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3.8-</a:t>
            </a:r>
            <a:r>
              <a:rPr lang="vi-VN" sz="23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Lọc các chất thải có hại cho cơ thể từ máu và thải ra môi trường.</a:t>
            </a:r>
            <a:endParaRPr lang="en-US" sz="23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E83774-22B7-4736-93BF-0ACB73729AAD}"/>
              </a:ext>
            </a:extLst>
          </p:cNvPr>
          <p:cNvSpPr/>
          <p:nvPr/>
        </p:nvSpPr>
        <p:spPr>
          <a:xfrm>
            <a:off x="6773594" y="4758005"/>
            <a:ext cx="5341034" cy="1066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" marR="28575"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3.6-</a:t>
            </a:r>
            <a:r>
              <a:rPr lang="vi-VN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 đổi thức ăn thành các chất dinh dưỡng mà cơ thể hấp thụ được và loại chất thải ra khởi cơ thể</a:t>
            </a:r>
            <a:endParaRPr lang="en-US" sz="24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2397B5-9B4F-4C13-9358-39B19528FCA7}"/>
              </a:ext>
            </a:extLst>
          </p:cNvPr>
          <p:cNvSpPr/>
          <p:nvPr/>
        </p:nvSpPr>
        <p:spPr>
          <a:xfrm>
            <a:off x="6773594" y="3449316"/>
            <a:ext cx="5341034" cy="11120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" marR="28575" algn="just">
              <a:lnSpc>
                <a:spcPct val="115000"/>
              </a:lnSpc>
              <a:spcAft>
                <a:spcPts val="0"/>
              </a:spcAft>
            </a:pPr>
            <a:r>
              <a:rPr lang="en-US" sz="23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3.4-</a:t>
            </a:r>
            <a:r>
              <a:rPr lang="vi-VN" sz="23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 cơ thể lấy khí oxygen từ môi trường và thải khí carbon dioxide ra khỏi cơ thể</a:t>
            </a:r>
            <a:endParaRPr lang="en-US" sz="23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710440-F9A4-4CB1-9B0F-A25E365FAC8C}"/>
              </a:ext>
            </a:extLst>
          </p:cNvPr>
          <p:cNvSpPr/>
          <p:nvPr/>
        </p:nvSpPr>
        <p:spPr>
          <a:xfrm>
            <a:off x="6773594" y="1902130"/>
            <a:ext cx="5341034" cy="13521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" marR="28575" algn="just">
              <a:lnSpc>
                <a:spcPct val="115000"/>
              </a:lnSpc>
              <a:spcAft>
                <a:spcPts val="0"/>
              </a:spcAft>
            </a:pPr>
            <a:r>
              <a:rPr lang="en-US" sz="23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3.3-</a:t>
            </a:r>
            <a:r>
              <a:rPr lang="vi-VN" sz="23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 chuyển chất dinh dưỡng, oxygen, hormone,… đến các tế bào và vận chuyển chất thải từ tế bào đến các cơ quan bài tiết để thải ra ngoài</a:t>
            </a:r>
            <a:endParaRPr lang="en-US" sz="23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4CE9E7-9AEE-453E-8D05-DF86F0E0CE58}"/>
              </a:ext>
            </a:extLst>
          </p:cNvPr>
          <p:cNvSpPr/>
          <p:nvPr/>
        </p:nvSpPr>
        <p:spPr>
          <a:xfrm>
            <a:off x="6773594" y="1017770"/>
            <a:ext cx="5341034" cy="6893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" marR="28575" algn="just">
              <a:lnSpc>
                <a:spcPct val="115000"/>
              </a:lnSpc>
              <a:spcAft>
                <a:spcPts val="0"/>
              </a:spcAft>
            </a:pPr>
            <a:r>
              <a:rPr lang="en-US" sz="23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3.1-</a:t>
            </a:r>
            <a:r>
              <a:rPr lang="vi-VN" sz="23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hình cơ thể, bảo vệ nội quan, giúp cơ thể cử động và di chuyển</a:t>
            </a:r>
            <a:endParaRPr lang="en-US" sz="23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79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BD2648-DEAD-FCB2-65A2-52DC9D1419C1}"/>
              </a:ext>
            </a:extLst>
          </p:cNvPr>
          <p:cNvSpPr txBox="1"/>
          <p:nvPr/>
        </p:nvSpPr>
        <p:spPr>
          <a:xfrm>
            <a:off x="189186" y="284504"/>
            <a:ext cx="3436883" cy="62763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72CF23-8F8C-DB06-F361-08C710317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910" y="178677"/>
            <a:ext cx="8104506" cy="667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137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9C24BA5-FD9E-6B06-C146-B10E69C77690}"/>
              </a:ext>
            </a:extLst>
          </p:cNvPr>
          <p:cNvGraphicFramePr>
            <a:graphicFrameLocks noGrp="1"/>
          </p:cNvGraphicFramePr>
          <p:nvPr/>
        </p:nvGraphicFramePr>
        <p:xfrm>
          <a:off x="465294" y="281354"/>
          <a:ext cx="11464109" cy="6331980"/>
        </p:xfrm>
        <a:graphic>
          <a:graphicData uri="http://schemas.openxmlformats.org/drawingml/2006/table">
            <a:tbl>
              <a:tblPr bandRow="1"/>
              <a:tblGrid>
                <a:gridCol w="1807178">
                  <a:extLst>
                    <a:ext uri="{9D8B030D-6E8A-4147-A177-3AD203B41FA5}">
                      <a16:colId xmlns:a16="http://schemas.microsoft.com/office/drawing/2014/main" val="1326889768"/>
                    </a:ext>
                  </a:extLst>
                </a:gridCol>
                <a:gridCol w="4311208">
                  <a:extLst>
                    <a:ext uri="{9D8B030D-6E8A-4147-A177-3AD203B41FA5}">
                      <a16:colId xmlns:a16="http://schemas.microsoft.com/office/drawing/2014/main" val="3646030426"/>
                    </a:ext>
                  </a:extLst>
                </a:gridCol>
                <a:gridCol w="5345723">
                  <a:extLst>
                    <a:ext uri="{9D8B030D-6E8A-4147-A177-3AD203B41FA5}">
                      <a16:colId xmlns:a16="http://schemas.microsoft.com/office/drawing/2014/main" val="2422714370"/>
                    </a:ext>
                  </a:extLst>
                </a:gridCol>
              </a:tblGrid>
              <a:tr h="1800664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 thần kinh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0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0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8961438"/>
                  </a:ext>
                </a:extLst>
              </a:tr>
              <a:tr h="871793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giác quan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0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0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0044998"/>
                  </a:ext>
                </a:extLst>
              </a:tr>
              <a:tr h="1724457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1.7-</a:t>
                      </a: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 nội tiết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0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0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3341128"/>
                  </a:ext>
                </a:extLst>
              </a:tr>
              <a:tr h="1935066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1.9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 sinh dục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0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0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8524382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4B14551-3E7E-407B-8309-14860103E04F}"/>
              </a:ext>
            </a:extLst>
          </p:cNvPr>
          <p:cNvSpPr/>
          <p:nvPr/>
        </p:nvSpPr>
        <p:spPr>
          <a:xfrm>
            <a:off x="2416873" y="635351"/>
            <a:ext cx="3999913" cy="6893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" marR="28575" algn="just">
              <a:lnSpc>
                <a:spcPct val="115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2.1-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Não, tủy sống, dây thần kinh, hạch thần kinh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4A00F9-5CF9-4EBD-96E3-0CE863EA5C34}"/>
              </a:ext>
            </a:extLst>
          </p:cNvPr>
          <p:cNvSpPr/>
          <p:nvPr/>
        </p:nvSpPr>
        <p:spPr>
          <a:xfrm>
            <a:off x="6676404" y="845058"/>
            <a:ext cx="5050302" cy="6893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" marR="28575" algn="just">
              <a:lnSpc>
                <a:spcPct val="115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3.2-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 nhận các kích thích từ môi trường, điều khiển, điều hòa hoạt động của các cơ quan, giúp cho cơ thể thích nghi với môi trường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3B40CF-FAA7-4084-8B27-C2CCF35B2AAD}"/>
              </a:ext>
            </a:extLst>
          </p:cNvPr>
          <p:cNvSpPr/>
          <p:nvPr/>
        </p:nvSpPr>
        <p:spPr>
          <a:xfrm>
            <a:off x="2416873" y="2173956"/>
            <a:ext cx="3999913" cy="6893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" marR="28575" algn="just">
              <a:lnSpc>
                <a:spcPct val="115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2.2-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 giác, thính giác,…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CF7795-0A29-4A4D-8A8C-055E48FE8DE1}"/>
              </a:ext>
            </a:extLst>
          </p:cNvPr>
          <p:cNvSpPr/>
          <p:nvPr/>
        </p:nvSpPr>
        <p:spPr>
          <a:xfrm>
            <a:off x="2416873" y="3305411"/>
            <a:ext cx="3999913" cy="6893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" marR="28575" algn="just">
              <a:lnSpc>
                <a:spcPct val="115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2.3-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 yên, tuyến giáp, tuyến tụy, tuyến trên thận, tuyến sinh dục,…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682686-CC2E-4D6B-A6F8-11D99B91694C}"/>
              </a:ext>
            </a:extLst>
          </p:cNvPr>
          <p:cNvSpPr/>
          <p:nvPr/>
        </p:nvSpPr>
        <p:spPr>
          <a:xfrm>
            <a:off x="2289621" y="5209917"/>
            <a:ext cx="4254418" cy="9077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" marR="28575" algn="just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2.4-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nam: tinh hoàn, ống dẫn tinh, túi tinh, dương vật,…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" marR="28575" algn="just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nữ: buồng trứng, ống dẫn trứng, tử cung, âm đạo,…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D0A96B-3549-43FB-A854-98C6A5C8C0A7}"/>
              </a:ext>
            </a:extLst>
          </p:cNvPr>
          <p:cNvSpPr/>
          <p:nvPr/>
        </p:nvSpPr>
        <p:spPr>
          <a:xfrm>
            <a:off x="6710291" y="2173957"/>
            <a:ext cx="5050302" cy="6893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" marR="28575" algn="just">
              <a:lnSpc>
                <a:spcPct val="115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3.9-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 cơ thể nhận biết được các vật và thu nhận âm thanh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CFE63C-98DA-4EDA-811B-01367A4F6DB4}"/>
              </a:ext>
            </a:extLst>
          </p:cNvPr>
          <p:cNvSpPr/>
          <p:nvPr/>
        </p:nvSpPr>
        <p:spPr>
          <a:xfrm>
            <a:off x="6710291" y="3547376"/>
            <a:ext cx="5050302" cy="6893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" marR="28575" algn="just">
              <a:lnSpc>
                <a:spcPct val="115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3.7-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 hòa hoạt động của các cơ quan trong cơ thể thông qua việc tiết một số loại hormone tác động đến cơ quan nhất định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359EFA-B7B0-440D-A904-33EFC77C5B23}"/>
              </a:ext>
            </a:extLst>
          </p:cNvPr>
          <p:cNvSpPr/>
          <p:nvPr/>
        </p:nvSpPr>
        <p:spPr>
          <a:xfrm>
            <a:off x="6711570" y="5139832"/>
            <a:ext cx="5050302" cy="6893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" marR="28575" algn="just">
              <a:lnSpc>
                <a:spcPct val="115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3.5-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 cơ thể sinh sản, duy trì nòi giống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44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72CF23-8F8C-DB06-F361-08C710317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910" y="178677"/>
            <a:ext cx="8104506" cy="66793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7EC0C93-3B98-472A-185F-CCA7FDA8D262}"/>
              </a:ext>
            </a:extLst>
          </p:cNvPr>
          <p:cNvSpPr/>
          <p:nvPr/>
        </p:nvSpPr>
        <p:spPr>
          <a:xfrm>
            <a:off x="228601" y="178677"/>
            <a:ext cx="3179617" cy="5858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cao,nhóm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6854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EC0C93-3B98-472A-185F-CCA7FDA8D262}"/>
              </a:ext>
            </a:extLst>
          </p:cNvPr>
          <p:cNvSpPr/>
          <p:nvPr/>
        </p:nvSpPr>
        <p:spPr>
          <a:xfrm>
            <a:off x="1600201" y="422460"/>
            <a:ext cx="8300936" cy="5049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THỂ NGƯỜI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EC0C93-3B98-472A-185F-CCA7FDA8D262}"/>
              </a:ext>
            </a:extLst>
          </p:cNvPr>
          <p:cNvSpPr/>
          <p:nvPr/>
        </p:nvSpPr>
        <p:spPr>
          <a:xfrm>
            <a:off x="2436124" y="1385350"/>
            <a:ext cx="7096835" cy="5049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30: KHÁI QUÁT VỀ CƠ THỂ NGƯỜI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EC0C93-3B98-472A-185F-CCA7FDA8D262}"/>
              </a:ext>
            </a:extLst>
          </p:cNvPr>
          <p:cNvSpPr/>
          <p:nvPr/>
        </p:nvSpPr>
        <p:spPr>
          <a:xfrm>
            <a:off x="722692" y="2200754"/>
            <a:ext cx="10523697" cy="24564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Flowchart: Decision 6"/>
          <p:cNvSpPr/>
          <p:nvPr/>
        </p:nvSpPr>
        <p:spPr>
          <a:xfrm>
            <a:off x="3164731" y="4967682"/>
            <a:ext cx="6368228" cy="1571769"/>
          </a:xfrm>
          <a:prstGeom prst="flowChartDecisi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064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EC0C93-3B98-472A-185F-CCA7FDA8D262}"/>
              </a:ext>
            </a:extLst>
          </p:cNvPr>
          <p:cNvSpPr/>
          <p:nvPr/>
        </p:nvSpPr>
        <p:spPr>
          <a:xfrm>
            <a:off x="2228305" y="159223"/>
            <a:ext cx="7096835" cy="5049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30: KHÁI QUÁT VỀ CƠ THỂ NGƯỜI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7977" y="889690"/>
            <a:ext cx="6484550" cy="793638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88" y="1908827"/>
            <a:ext cx="7148657" cy="4840644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7626927" y="703791"/>
            <a:ext cx="4281055" cy="3265536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51D2D0-911B-4394-BA27-8BEA3C2A63E0}"/>
              </a:ext>
            </a:extLst>
          </p:cNvPr>
          <p:cNvSpPr/>
          <p:nvPr/>
        </p:nvSpPr>
        <p:spPr>
          <a:xfrm>
            <a:off x="8416636" y="1286509"/>
            <a:ext cx="26808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671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EF21369-9BEE-4C57-A09F-E8150831455B}"/>
              </a:ext>
            </a:extLst>
          </p:cNvPr>
          <p:cNvSpPr/>
          <p:nvPr/>
        </p:nvSpPr>
        <p:spPr>
          <a:xfrm>
            <a:off x="798136" y="1125034"/>
            <a:ext cx="11393864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Aft>
                <a:spcPts val="1200"/>
              </a:spcAft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01980" marR="30480" indent="-5715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7C84719F-DA19-4F34-89C4-452EA3F4D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544" y="795816"/>
            <a:ext cx="89240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EC0C93-3B98-472A-185F-CCA7FDA8D262}"/>
              </a:ext>
            </a:extLst>
          </p:cNvPr>
          <p:cNvSpPr/>
          <p:nvPr/>
        </p:nvSpPr>
        <p:spPr>
          <a:xfrm>
            <a:off x="2228305" y="159223"/>
            <a:ext cx="7096835" cy="5049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30: KHÁI QUÁT VỀ CƠ THỂ NGƯỜI</a:t>
            </a:r>
          </a:p>
        </p:txBody>
      </p:sp>
    </p:spTree>
    <p:extLst>
      <p:ext uri="{BB962C8B-B14F-4D97-AF65-F5344CB8AC3E}">
        <p14:creationId xmlns:p14="http://schemas.microsoft.com/office/powerpoint/2010/main" val="2808241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EC0C93-3B98-472A-185F-CCA7FDA8D262}"/>
              </a:ext>
            </a:extLst>
          </p:cNvPr>
          <p:cNvSpPr/>
          <p:nvPr/>
        </p:nvSpPr>
        <p:spPr>
          <a:xfrm>
            <a:off x="2228305" y="159223"/>
            <a:ext cx="7096835" cy="5049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30: KHÁI QUÁT VỀ CƠ THỂ NGƯỜI</a:t>
            </a:r>
          </a:p>
        </p:txBody>
      </p:sp>
      <p:sp>
        <p:nvSpPr>
          <p:cNvPr id="5" name="Rectangle 4"/>
          <p:cNvSpPr/>
          <p:nvPr/>
        </p:nvSpPr>
        <p:spPr>
          <a:xfrm>
            <a:off x="187036" y="664191"/>
            <a:ext cx="119287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lvl="0" algn="just"/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Bên trong cơ thể bạn có gì- - Cấu tạo cơ thể người.">
            <a:hlinkClick r:id="" action="ppaction://media"/>
            <a:extLst>
              <a:ext uri="{FF2B5EF4-FFF2-40B4-BE49-F238E27FC236}">
                <a16:creationId xmlns:a16="http://schemas.microsoft.com/office/drawing/2014/main" id="{134A52BC-53C5-236F-BDE9-E7E2CE5E300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853" y="2139626"/>
            <a:ext cx="11361128" cy="4486983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15D8872-DC97-874A-D09C-25B47E863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8305" y="1224424"/>
            <a:ext cx="7612773" cy="578111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GIỚI THIỆU VỀ CẤU TẠO CƠ THỂ NGƯỜI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98832F-8EF9-478B-8F29-9BD34E496720}"/>
              </a:ext>
            </a:extLst>
          </p:cNvPr>
          <p:cNvSpPr/>
          <p:nvPr/>
        </p:nvSpPr>
        <p:spPr>
          <a:xfrm>
            <a:off x="1955429" y="1586057"/>
            <a:ext cx="78437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</a:rPr>
              <a:t>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5685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7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E1DE31C-5085-4D40-8ECB-A3A6919D00C6}"/>
              </a:ext>
            </a:extLst>
          </p:cNvPr>
          <p:cNvSpPr/>
          <p:nvPr/>
        </p:nvSpPr>
        <p:spPr>
          <a:xfrm>
            <a:off x="248239" y="1972919"/>
            <a:ext cx="119437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ctr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 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1).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315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2090</Words>
  <Application>Microsoft Office PowerPoint</Application>
  <PresentationFormat>Widescreen</PresentationFormat>
  <Paragraphs>156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I. Khái quát về cơ thể người</vt:lpstr>
      <vt:lpstr>PowerPoint Presentation</vt:lpstr>
      <vt:lpstr>VIDEO GIỚI THIỆU VỀ CẤU TẠO CƠ THỂ NGƯỜI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1.7-Hệ nội tiết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115</cp:revision>
  <dcterms:created xsi:type="dcterms:W3CDTF">2023-06-02T07:21:34Z</dcterms:created>
  <dcterms:modified xsi:type="dcterms:W3CDTF">2024-09-10T10:25:04Z</dcterms:modified>
</cp:coreProperties>
</file>