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83" r:id="rId2"/>
    <p:sldId id="284" r:id="rId3"/>
    <p:sldId id="257" r:id="rId4"/>
    <p:sldId id="258" r:id="rId5"/>
    <p:sldId id="573" r:id="rId6"/>
    <p:sldId id="285" r:id="rId7"/>
    <p:sldId id="377" r:id="rId8"/>
    <p:sldId id="378" r:id="rId9"/>
    <p:sldId id="401" r:id="rId10"/>
    <p:sldId id="571" r:id="rId11"/>
    <p:sldId id="429" r:id="rId12"/>
    <p:sldId id="407" r:id="rId13"/>
    <p:sldId id="408" r:id="rId14"/>
    <p:sldId id="434" r:id="rId15"/>
    <p:sldId id="435" r:id="rId16"/>
    <p:sldId id="437" r:id="rId17"/>
    <p:sldId id="572" r:id="rId18"/>
    <p:sldId id="574" r:id="rId19"/>
    <p:sldId id="438" r:id="rId20"/>
    <p:sldId id="478" r:id="rId21"/>
    <p:sldId id="459" r:id="rId22"/>
    <p:sldId id="499" r:id="rId23"/>
    <p:sldId id="500" r:id="rId24"/>
    <p:sldId id="575" r:id="rId25"/>
    <p:sldId id="503" r:id="rId26"/>
    <p:sldId id="504" r:id="rId27"/>
    <p:sldId id="525" r:id="rId28"/>
    <p:sldId id="526" r:id="rId29"/>
    <p:sldId id="527" r:id="rId30"/>
    <p:sldId id="529" r:id="rId31"/>
    <p:sldId id="322" r:id="rId32"/>
    <p:sldId id="531" r:id="rId33"/>
    <p:sldId id="530" r:id="rId34"/>
    <p:sldId id="532" r:id="rId35"/>
    <p:sldId id="533" r:id="rId36"/>
    <p:sldId id="544" r:id="rId37"/>
    <p:sldId id="545" r:id="rId38"/>
    <p:sldId id="548" r:id="rId39"/>
    <p:sldId id="549" r:id="rId40"/>
    <p:sldId id="550" r:id="rId41"/>
    <p:sldId id="551" r:id="rId42"/>
    <p:sldId id="552" r:id="rId43"/>
    <p:sldId id="553" r:id="rId44"/>
    <p:sldId id="562" r:id="rId45"/>
    <p:sldId id="563" r:id="rId46"/>
    <p:sldId id="327" r:id="rId47"/>
    <p:sldId id="564" r:id="rId48"/>
    <p:sldId id="565" r:id="rId49"/>
    <p:sldId id="567" r:id="rId50"/>
    <p:sldId id="568" r:id="rId51"/>
    <p:sldId id="569" r:id="rId52"/>
    <p:sldId id="355" r:id="rId53"/>
    <p:sldId id="282" r:id="rId5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63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6/18/2024</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2024/6/18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2024/6/18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56754" y="288199"/>
            <a:ext cx="11734165" cy="1754326"/>
          </a:xfrm>
          <a:prstGeom prst="rect">
            <a:avLst/>
          </a:prstGeom>
          <a:noFill/>
        </p:spPr>
        <p:txBody>
          <a:bodyPr wrap="square" rtlCol="0">
            <a:spAutoFit/>
          </a:bodyPr>
          <a:lstStyle/>
          <a:p>
            <a:pPr algn="ctr"/>
            <a:r>
              <a:rPr lang="en-US" sz="5400" b="1" dirty="0">
                <a:solidFill>
                  <a:srgbClr val="FF0000"/>
                </a:solidFill>
                <a:latin typeface="Arial" panose="020B0604020202020204" pitchFamily="34" charset="0"/>
                <a:cs typeface="Arial" panose="020B0604020202020204" pitchFamily="34" charset="0"/>
              </a:rPr>
              <a:t>CHƯƠNG I. PHẢN ỨNG HÓA HỌC</a:t>
            </a:r>
          </a:p>
          <a:p>
            <a:pPr algn="ctr"/>
            <a:r>
              <a:rPr lang="en-US" sz="5400" b="1" dirty="0" err="1">
                <a:solidFill>
                  <a:schemeClr val="accent4">
                    <a:lumMod val="50000"/>
                  </a:schemeClr>
                </a:solidFill>
                <a:latin typeface="Arial" panose="020B0604020202020204" pitchFamily="34" charset="0"/>
                <a:cs typeface="Arial" panose="020B0604020202020204" pitchFamily="34" charset="0"/>
              </a:rPr>
              <a:t>Bài</a:t>
            </a:r>
            <a:r>
              <a:rPr lang="en-US" sz="5400" b="1" dirty="0">
                <a:solidFill>
                  <a:schemeClr val="accent4">
                    <a:lumMod val="50000"/>
                  </a:schemeClr>
                </a:solidFill>
                <a:latin typeface="Arial" panose="020B0604020202020204" pitchFamily="34" charset="0"/>
                <a:cs typeface="Arial" panose="020B0604020202020204" pitchFamily="34" charset="0"/>
              </a:rPr>
              <a:t> 2 : PHẢN ỨNG HÓA HỌC</a:t>
            </a:r>
          </a:p>
        </p:txBody>
      </p:sp>
      <p:sp>
        <p:nvSpPr>
          <p:cNvPr id="4" name="Text Box 3"/>
          <p:cNvSpPr txBox="1"/>
          <p:nvPr/>
        </p:nvSpPr>
        <p:spPr>
          <a:xfrm>
            <a:off x="3695338" y="4896030"/>
            <a:ext cx="4913085" cy="523220"/>
          </a:xfrm>
          <a:prstGeom prst="rect">
            <a:avLst/>
          </a:prstGeom>
          <a:solidFill>
            <a:schemeClr val="accent4">
              <a:lumMod val="75000"/>
            </a:schemeClr>
          </a:solidFill>
        </p:spPr>
        <p:txBody>
          <a:bodyPr wrap="square" rtlCol="0">
            <a:spAutoFit/>
          </a:bodyPr>
          <a:lstStyle/>
          <a:p>
            <a:r>
              <a:rPr lang="en-US" sz="2800" b="1" i="1" dirty="0">
                <a:latin typeface="Arial" panose="020B0604020202020204" pitchFamily="34" charset="0"/>
                <a:cs typeface="Arial" panose="020B0604020202020204" pitchFamily="34" charset="0"/>
              </a:rPr>
              <a:t>GV: </a:t>
            </a:r>
            <a:r>
              <a:rPr lang="vi-VN" sz="2800" b="1" i="1">
                <a:latin typeface="Arial" panose="020B0604020202020204" pitchFamily="34" charset="0"/>
                <a:cs typeface="Arial" panose="020B0604020202020204" pitchFamily="34" charset="0"/>
              </a:rPr>
              <a:t>NGUYỄN THỊ NGỌC</a:t>
            </a:r>
            <a:endParaRPr lang="en-US" sz="2800" b="1" i="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67" y="143191"/>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8578" y="3101656"/>
            <a:ext cx="2587625" cy="2677656"/>
          </a:xfrm>
          <a:prstGeom prst="rect">
            <a:avLst/>
          </a:prstGeom>
          <a:solidFill>
            <a:schemeClr val="bg1">
              <a:lumMod val="85000"/>
            </a:schemeClr>
          </a:solid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Lấy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ví</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đời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sống</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về</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quá</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trình</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xảy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ra</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biến</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đổi</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vật</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lí</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8021">
                    <a:lumMod val="75000"/>
                  </a:srgbClr>
                </a:solidFill>
                <a:effectLst/>
                <a:uLnTx/>
                <a:uFillTx/>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8021">
                    <a:lumMod val="75000"/>
                  </a:srgbClr>
                </a:solidFill>
                <a:effectLst/>
                <a:uLnTx/>
                <a:uFillTx/>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526030" y="143191"/>
            <a:ext cx="1905000" cy="1978661"/>
          </a:xfrm>
          <a:prstGeom prst="roundRect">
            <a:avLst>
              <a:gd name="adj" fmla="val 50000"/>
            </a:avLst>
          </a:prstGeom>
          <a:solidFill>
            <a:schemeClr val="tx2">
              <a:lumMod val="20000"/>
              <a:lumOff val="80000"/>
            </a:schemeClr>
          </a:soli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marL="0" marR="0" lvl="0" indent="0" algn="l" defTabSz="81597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Light" panose="020F0302020204030204" charset="0"/>
                <a:ea typeface="Microsoft YaHei" panose="020B0503020204020204" charset="-122"/>
                <a:cs typeface="Calibri Light" panose="020F0302020204030204" charset="0"/>
              </a:rPr>
              <a:t>HIỆN TƯỢNG </a:t>
            </a:r>
          </a:p>
          <a:p>
            <a:pPr marL="0" marR="0" lvl="0" indent="0" algn="l" defTabSz="81597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0000"/>
                </a:solidFill>
                <a:effectLst/>
                <a:uLnTx/>
                <a:uFillTx/>
                <a:latin typeface="Calibri Light" panose="020F0302020204030204" charset="0"/>
                <a:ea typeface="Microsoft YaHei" panose="020B0503020204020204" charset="-122"/>
                <a:cs typeface="Calibri Light" panose="020F0302020204030204" charset="0"/>
              </a:rPr>
              <a:t>VẬT LÝ</a:t>
            </a:r>
          </a:p>
        </p:txBody>
      </p:sp>
      <p:sp>
        <p:nvSpPr>
          <p:cNvPr id="2" name="Right Arrow 1"/>
          <p:cNvSpPr/>
          <p:nvPr/>
        </p:nvSpPr>
        <p:spPr>
          <a:xfrm>
            <a:off x="4431030" y="841692"/>
            <a:ext cx="589915" cy="111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2809128">
            <a:off x="4207963" y="1843530"/>
            <a:ext cx="1110343" cy="208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3514037">
            <a:off x="2956657" y="3177992"/>
            <a:ext cx="2736216" cy="2161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4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circle(in)">
                                      <p:cBhvr>
                                        <p:cTn id="15" dur="2000"/>
                                        <p:tgtEl>
                                          <p:spTgt spid="100"/>
                                        </p:tgtEl>
                                      </p:cBhvr>
                                    </p:animEffect>
                                  </p:childTnLst>
                                </p:cTn>
                              </p:par>
                              <p:par>
                                <p:cTn id="16" presetID="6" presetClass="entr" presetSubtype="16" fill="hold"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circle(in)">
                                      <p:cBhvr>
                                        <p:cTn id="18" dur="2000"/>
                                        <p:tgtEl>
                                          <p:spTgt spid="101"/>
                                        </p:tgtEl>
                                      </p:cBhvr>
                                    </p:animEffect>
                                  </p:childTnLst>
                                </p:cTn>
                              </p:par>
                              <p:par>
                                <p:cTn id="19" presetID="6" presetClass="entr" presetSubtype="16"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circle(in)">
                                      <p:cBhvr>
                                        <p:cTn id="21" dur="2000"/>
                                        <p:tgtEl>
                                          <p:spTgt spid="102"/>
                                        </p:tgtEl>
                                      </p:cBhvr>
                                    </p:animEffect>
                                  </p:childTnLst>
                                </p:cTn>
                              </p:par>
                              <p:par>
                                <p:cTn id="22" presetID="6" presetClass="entr" presetSubtype="16" fill="hold" grpId="2"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ircle(in)">
                                      <p:cBhvr>
                                        <p:cTn id="24" dur="2000"/>
                                        <p:tgtEl>
                                          <p:spTgt spid="45"/>
                                        </p:tgtEl>
                                      </p:cBhvr>
                                    </p:animEffect>
                                  </p:childTnLst>
                                </p:cTn>
                              </p:par>
                              <p:par>
                                <p:cTn id="25" presetID="6" presetClass="entr" presetSubtype="16" fill="hold" grpId="2"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par>
                                <p:cTn id="28" presetID="6" presetClass="entr" presetSubtype="16" fill="hold" grpId="2"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par>
                                <p:cTn id="31" presetID="6" presetClass="entr" presetSubtype="16"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5" grpId="1" animBg="1"/>
      <p:bldP spid="45" grpId="2" animBg="1"/>
      <p:bldP spid="3" grpId="1" animBg="1"/>
      <p:bldP spid="3" grpId="2" animBg="1"/>
      <p:bldP spid="4" grpId="1" animBg="1"/>
      <p:bldP spid="4" grpId="2" animBg="1"/>
      <p:bldP spid="15" grpId="1" animBg="1"/>
      <p:bldP spid="15" grpId="2" animBg="1"/>
      <p:bldP spid="2"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N SẮT TD VỚI LƯU HUỲ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23220"/>
            <a:ext cx="12192000" cy="6334780"/>
          </a:xfrm>
          <a:prstGeom prst="rect">
            <a:avLst/>
          </a:prstGeom>
        </p:spPr>
      </p:pic>
      <p:sp>
        <p:nvSpPr>
          <p:cNvPr id="6" name="Rectangle 5"/>
          <p:cNvSpPr/>
          <p:nvPr/>
        </p:nvSpPr>
        <p:spPr>
          <a:xfrm>
            <a:off x="4123599" y="0"/>
            <a:ext cx="3709670" cy="523220"/>
          </a:xfrm>
          <a:prstGeom prst="rect">
            <a:avLst/>
          </a:prstGeom>
          <a:solidFill>
            <a:schemeClr val="bg1">
              <a:lumMod val="85000"/>
            </a:schemeClr>
          </a:solidFill>
        </p:spPr>
        <p:txBody>
          <a:bodyPr wrap="none">
            <a:spAutoFit/>
          </a:bodyPr>
          <a:lstStyle/>
          <a:p>
            <a:pPr lvl="0" indent="323850"/>
            <a:r>
              <a:rPr lang="en-US" altLang="zh-CN" sz="2800" b="1" dirty="0">
                <a:solidFill>
                  <a:srgbClr val="5DCEAF">
                    <a:lumMod val="50000"/>
                  </a:srgbClr>
                </a:solidFill>
                <a:latin typeface="Microsoft YaHei" panose="020B0503020204020204" charset="-122"/>
                <a:ea typeface="Microsoft YaHei" panose="020B0503020204020204" charset="-122"/>
              </a:rPr>
              <a:t>Video </a:t>
            </a:r>
            <a:r>
              <a:rPr lang="en-US" altLang="zh-CN" sz="2800" b="1" dirty="0" err="1">
                <a:solidFill>
                  <a:srgbClr val="5DCEAF">
                    <a:lumMod val="50000"/>
                  </a:srgbClr>
                </a:solidFill>
                <a:latin typeface="Microsoft YaHei" panose="020B0503020204020204" charset="-122"/>
                <a:ea typeface="Microsoft YaHei" panose="020B0503020204020204" charset="-122"/>
              </a:rPr>
              <a:t>thí</a:t>
            </a:r>
            <a:r>
              <a:rPr lang="en-US" altLang="zh-CN" sz="2800" b="1" dirty="0">
                <a:solidFill>
                  <a:srgbClr val="5DCEAF">
                    <a:lumMod val="50000"/>
                  </a:srgbClr>
                </a:solidFill>
                <a:latin typeface="Microsoft YaHei" panose="020B0503020204020204" charset="-122"/>
                <a:ea typeface="Microsoft YaHei" panose="020B0503020204020204" charset="-122"/>
              </a:rPr>
              <a:t> </a:t>
            </a:r>
            <a:r>
              <a:rPr lang="en-US" altLang="zh-CN" sz="2800" b="1" dirty="0" err="1">
                <a:solidFill>
                  <a:srgbClr val="5DCEAF">
                    <a:lumMod val="50000"/>
                  </a:srgbClr>
                </a:solidFill>
                <a:latin typeface="Microsoft YaHei" panose="020B0503020204020204" charset="-122"/>
                <a:ea typeface="Microsoft YaHei" panose="020B0503020204020204" charset="-122"/>
              </a:rPr>
              <a:t>nghiệm</a:t>
            </a:r>
            <a:r>
              <a:rPr lang="en-US" altLang="zh-CN" sz="2800" b="1" dirty="0">
                <a:solidFill>
                  <a:srgbClr val="5DCEAF">
                    <a:lumMod val="50000"/>
                  </a:srgbClr>
                </a:solidFill>
                <a:latin typeface="Microsoft YaHei" panose="020B0503020204020204" charset="-122"/>
                <a:ea typeface="Microsoft YaHei" panose="020B0503020204020204" charset="-122"/>
              </a:rPr>
              <a:t>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03085654"/>
              </p:ext>
            </p:extLst>
          </p:nvPr>
        </p:nvGraphicFramePr>
        <p:xfrm>
          <a:off x="-1270" y="634"/>
          <a:ext cx="12194540" cy="6857365"/>
        </p:xfrm>
        <a:graphic>
          <a:graphicData uri="http://schemas.openxmlformats.org/drawingml/2006/table">
            <a:tbl>
              <a:tblPr firstRow="1" bandRow="1">
                <a:tableStyleId>{5C22544A-7EE6-4342-B048-85BDC9FD1C3A}</a:tableStyleId>
              </a:tblPr>
              <a:tblGrid>
                <a:gridCol w="8152493">
                  <a:extLst>
                    <a:ext uri="{9D8B030D-6E8A-4147-A177-3AD203B41FA5}">
                      <a16:colId xmlns:a16="http://schemas.microsoft.com/office/drawing/2014/main" val="20000"/>
                    </a:ext>
                  </a:extLst>
                </a:gridCol>
                <a:gridCol w="4042047">
                  <a:extLst>
                    <a:ext uri="{9D8B030D-6E8A-4147-A177-3AD203B41FA5}">
                      <a16:colId xmlns:a16="http://schemas.microsoft.com/office/drawing/2014/main" val="20001"/>
                    </a:ext>
                  </a:extLst>
                </a:gridCol>
              </a:tblGrid>
              <a:tr h="564937">
                <a:tc gridSpan="2">
                  <a:txBody>
                    <a:bodyPr/>
                    <a:lstStyle/>
                    <a:p>
                      <a:pPr algn="ctr">
                        <a:buNone/>
                      </a:pPr>
                      <a:r>
                        <a:rPr lang="en-US" sz="2400" b="1" dirty="0">
                          <a:solidFill>
                            <a:srgbClr val="FF0000"/>
                          </a:solidFill>
                          <a:latin typeface="Arial" panose="020B0604020202020204" pitchFamily="34" charset="0"/>
                          <a:cs typeface="Arial" panose="020B0604020202020204" pitchFamily="34" charset="0"/>
                          <a:sym typeface="+mn-ea"/>
                        </a:rPr>
                        <a:t>PHIẾU HỌC TẬP SỐ 2</a:t>
                      </a:r>
                    </a:p>
                  </a:txBody>
                  <a:tcP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542955">
                <a:tc>
                  <a:txBody>
                    <a:bodyPr/>
                    <a:lstStyle/>
                    <a:p>
                      <a:pPr indent="0" algn="ctr">
                        <a:buNone/>
                      </a:pPr>
                      <a:r>
                        <a:rPr lang="en-US" sz="2800" b="1">
                          <a:solidFill>
                            <a:srgbClr val="0070C0"/>
                          </a:solidFill>
                          <a:latin typeface="Times New Roman" panose="02020603050405020304" pitchFamily="18" charset="0"/>
                          <a:cs typeface="Times New Roman" panose="02020603050405020304" pitchFamily="18" charset="0"/>
                        </a:rPr>
                        <a:t>Nội dung</a:t>
                      </a:r>
                      <a:endPar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785490">
                <a:tc>
                  <a:txBody>
                    <a:bodyPr/>
                    <a:lstStyle/>
                    <a:p>
                      <a:pPr indent="0">
                        <a:buNone/>
                      </a:pPr>
                      <a:r>
                        <a:rPr lang="en-US" sz="2800" b="0" dirty="0">
                          <a:solidFill>
                            <a:srgbClr val="000000"/>
                          </a:solidFill>
                          <a:latin typeface="Times New Roman" panose="02020603050405020304" pitchFamily="18" charset="0"/>
                          <a:cs typeface="Times New Roman" panose="02020603050405020304" pitchFamily="18" charset="0"/>
                        </a:rPr>
                        <a:t>ND1:Chuẩn </a:t>
                      </a:r>
                      <a:r>
                        <a:rPr lang="en-US" sz="2800" b="0" dirty="0" err="1">
                          <a:solidFill>
                            <a:srgbClr val="000000"/>
                          </a:solidFill>
                          <a:latin typeface="Times New Roman" panose="02020603050405020304" pitchFamily="18" charset="0"/>
                          <a:cs typeface="Times New Roman" panose="02020603050405020304" pitchFamily="18" charset="0"/>
                        </a:rPr>
                        <a:t>bị</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dụng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cụ</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hóa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075338">
                <a:tc>
                  <a:txBody>
                    <a:bodyPr/>
                    <a:lstStyle/>
                    <a:p>
                      <a:pPr indent="0">
                        <a:buNone/>
                      </a:pPr>
                      <a:r>
                        <a:rPr lang="en-US" sz="2800" b="0" dirty="0">
                          <a:solidFill>
                            <a:srgbClr val="000000"/>
                          </a:solidFill>
                          <a:latin typeface="Times New Roman" panose="02020603050405020304" pitchFamily="18" charset="0"/>
                          <a:cs typeface="Times New Roman" panose="02020603050405020304" pitchFamily="18" charset="0"/>
                        </a:rPr>
                        <a:t>ND2: </a:t>
                      </a:r>
                      <a:r>
                        <a:rPr lang="en-US" sz="2800" b="0" dirty="0" err="1">
                          <a:solidFill>
                            <a:srgbClr val="000000"/>
                          </a:solidFill>
                          <a:latin typeface="Times New Roman" panose="02020603050405020304" pitchFamily="18" charset="0"/>
                          <a:cs typeface="Times New Roman" panose="02020603050405020304" pitchFamily="18" charset="0"/>
                        </a:rPr>
                        <a:t>Cách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tiến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a:solidFill>
                            <a:srgbClr val="FF0000"/>
                          </a:solidFill>
                          <a:latin typeface="Times New Roman" panose="02020603050405020304" pitchFamily="18" charset="0"/>
                          <a:cs typeface="Times New Roman" panose="02020603050405020304" pitchFamily="18" charset="0"/>
                        </a:rPr>
                        <a:t> </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buNone/>
                      </a:pPr>
                      <a:r>
                        <a:rPr lang="en-US" sz="2000" b="0" dirty="0">
                          <a:solidFill>
                            <a:srgbClr val="000000"/>
                          </a:solidFill>
                          <a:latin typeface="Arial" panose="020B0604020202020204" pitchFamily="34" charset="0"/>
                          <a:cs typeface="Arial" panose="020B0604020202020204" pitchFamily="34" charset="0"/>
                        </a:rPr>
                        <a:t> </a:t>
                      </a: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888645">
                <a:tc>
                  <a:txBody>
                    <a:bodyPr/>
                    <a:lstStyle/>
                    <a:p>
                      <a:pPr indent="0">
                        <a:buNone/>
                      </a:pPr>
                      <a:r>
                        <a:rPr lang="en-US" sz="2800" b="0" dirty="0">
                          <a:solidFill>
                            <a:srgbClr val="000000"/>
                          </a:solidFill>
                          <a:latin typeface="Times New Roman" panose="02020603050405020304" pitchFamily="18" charset="0"/>
                          <a:cs typeface="Times New Roman" panose="02020603050405020304" pitchFamily="18" charset="0"/>
                        </a:rPr>
                        <a:t>ND3. </a:t>
                      </a:r>
                      <a:r>
                        <a:rPr lang="en-US" sz="2800" b="0" dirty="0" err="1">
                          <a:solidFill>
                            <a:srgbClr val="000000"/>
                          </a:solidFill>
                          <a:latin typeface="Times New Roman" panose="02020603050405020304" pitchFamily="18" charset="0"/>
                          <a:cs typeface="Times New Roman" panose="02020603050405020304" pitchFamily="18" charset="0"/>
                        </a:rPr>
                        <a:t>Hiện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tượng</a:t>
                      </a:r>
                      <a:r>
                        <a:rPr lang="en-US" sz="2800" b="0" dirty="0">
                          <a:solidFill>
                            <a:srgbClr val="000000"/>
                          </a:solidFill>
                          <a:latin typeface="Times New Roman" panose="02020603050405020304" pitchFamily="18" charset="0"/>
                          <a:cs typeface="Times New Roman" panose="02020603050405020304" pitchFamily="18" charset="0"/>
                        </a:rPr>
                        <a:t>:</a:t>
                      </a:r>
                    </a:p>
                    <a:p>
                      <a:pPr indent="0">
                        <a:buNone/>
                      </a:pPr>
                      <a:r>
                        <a:rPr lang="en-US" sz="2800" b="0" dirty="0">
                          <a:solidFill>
                            <a:srgbClr val="000000"/>
                          </a:solidFill>
                          <a:latin typeface="Times New Roman" panose="02020603050405020304" pitchFamily="18" charset="0"/>
                          <a:cs typeface="Times New Roman" panose="02020603050405020304" pitchFamily="18" charset="0"/>
                        </a:rPr>
                        <a:t>1. </a:t>
                      </a:r>
                      <a:r>
                        <a:rPr lang="en-US" sz="2800" b="0" dirty="0" err="1">
                          <a:solidFill>
                            <a:srgbClr val="000000"/>
                          </a:solidFill>
                          <a:latin typeface="Times New Roman" panose="02020603050405020304" pitchFamily="18" charset="0"/>
                          <a:cs typeface="Times New Roman" panose="02020603050405020304" pitchFamily="18" charset="0"/>
                        </a:rPr>
                        <a:t>Sau</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trộn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bột</a:t>
                      </a:r>
                      <a:r>
                        <a:rPr lang="en-US" sz="2800" b="0" dirty="0">
                          <a:solidFill>
                            <a:srgbClr val="000000"/>
                          </a:solidFill>
                          <a:latin typeface="Times New Roman" panose="02020603050405020304" pitchFamily="18" charset="0"/>
                          <a:cs typeface="Times New Roman" panose="02020603050405020304" pitchFamily="18" charset="0"/>
                        </a:rPr>
                        <a:t> Fe </a:t>
                      </a:r>
                      <a:r>
                        <a:rPr lang="en-US" sz="2800" b="0" dirty="0" err="1">
                          <a:solidFill>
                            <a:srgbClr val="000000"/>
                          </a:solidFill>
                          <a:latin typeface="Times New Roman" panose="02020603050405020304" pitchFamily="18" charset="0"/>
                          <a:cs typeface="Times New Roman" panose="02020603050405020304" pitchFamily="18" charset="0"/>
                        </a:rPr>
                        <a:t>và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bột</a:t>
                      </a:r>
                      <a:r>
                        <a:rPr lang="en-US" sz="2800" b="0" dirty="0">
                          <a:solidFill>
                            <a:srgbClr val="000000"/>
                          </a:solidFill>
                          <a:latin typeface="Times New Roman" panose="02020603050405020304" pitchFamily="18" charset="0"/>
                          <a:cs typeface="Times New Roman" panose="02020603050405020304" pitchFamily="18" charset="0"/>
                        </a:rPr>
                        <a:t> S, </a:t>
                      </a:r>
                      <a:r>
                        <a:rPr lang="en-US" sz="2800" b="0" dirty="0" err="1">
                          <a:solidFill>
                            <a:srgbClr val="000000"/>
                          </a:solidFill>
                          <a:latin typeface="Times New Roman" panose="02020603050405020304" pitchFamily="18" charset="0"/>
                          <a:cs typeface="Times New Roman" panose="02020603050405020304" pitchFamily="18" charset="0"/>
                        </a:rPr>
                        <a:t>hỗn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hợp</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thu</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được</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có</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bị</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nam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châm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hút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không</a:t>
                      </a:r>
                      <a:r>
                        <a:rPr lang="en-US" sz="2800" b="0" dirty="0">
                          <a:solidFill>
                            <a:srgbClr val="000000"/>
                          </a:solidFill>
                          <a:latin typeface="Times New Roman" panose="02020603050405020304" pitchFamily="18" charset="0"/>
                          <a:cs typeface="Times New Roman" panose="02020603050405020304" pitchFamily="18" charset="0"/>
                        </a:rPr>
                        <a:t>?</a:t>
                      </a:r>
                    </a:p>
                    <a:p>
                      <a:pPr indent="0">
                        <a:buNone/>
                      </a:pPr>
                      <a:r>
                        <a:rPr lang="en-US" sz="2800" b="0" dirty="0">
                          <a:solidFill>
                            <a:srgbClr val="000000"/>
                          </a:solidFill>
                          <a:latin typeface="Times New Roman" panose="02020603050405020304" pitchFamily="18" charset="0"/>
                          <a:cs typeface="Times New Roman" panose="02020603050405020304" pitchFamily="18" charset="0"/>
                        </a:rPr>
                        <a:t>2.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trong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ống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nghiệm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sau</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được</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đun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nóng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để</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nguội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có</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bị</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nam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châm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hút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không</a:t>
                      </a:r>
                      <a:r>
                        <a:rPr lang="en-US" sz="2800" b="0" dirty="0">
                          <a:solidFill>
                            <a:srgbClr val="000000"/>
                          </a:solidFill>
                          <a:latin typeface="Times New Roman" panose="02020603050405020304" pitchFamily="18" charset="0"/>
                          <a:cs typeface="Times New Roman" panose="02020603050405020304" pitchFamily="18" charset="0"/>
                        </a:rPr>
                        <a:t>?</a:t>
                      </a:r>
                    </a:p>
                    <a:p>
                      <a:pPr indent="0">
                        <a:buNone/>
                      </a:pPr>
                      <a:r>
                        <a:rPr lang="en-US" sz="2800" b="0" dirty="0">
                          <a:solidFill>
                            <a:srgbClr val="000000"/>
                          </a:solidFill>
                          <a:latin typeface="Times New Roman" panose="02020603050405020304" pitchFamily="18" charset="0"/>
                          <a:cs typeface="Times New Roman" panose="02020603050405020304" pitchFamily="18" charset="0"/>
                        </a:rPr>
                        <a:t>3. </a:t>
                      </a:r>
                      <a:r>
                        <a:rPr lang="en-US" sz="2800" b="0" dirty="0" err="1">
                          <a:solidFill>
                            <a:srgbClr val="000000"/>
                          </a:solidFill>
                          <a:latin typeface="Times New Roman" panose="02020603050405020304" pitchFamily="18" charset="0"/>
                          <a:cs typeface="Times New Roman" panose="02020603050405020304" pitchFamily="18" charset="0"/>
                        </a:rPr>
                        <a:t>Sau</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trộn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bột</a:t>
                      </a:r>
                      <a:r>
                        <a:rPr lang="en-US" sz="2800" b="0" dirty="0">
                          <a:solidFill>
                            <a:srgbClr val="000000"/>
                          </a:solidFill>
                          <a:latin typeface="Times New Roman" panose="02020603050405020304" pitchFamily="18" charset="0"/>
                          <a:cs typeface="Times New Roman" panose="02020603050405020304" pitchFamily="18" charset="0"/>
                        </a:rPr>
                        <a:t> Fe </a:t>
                      </a:r>
                      <a:r>
                        <a:rPr lang="en-US" sz="2800" b="0" dirty="0" err="1">
                          <a:solidFill>
                            <a:srgbClr val="000000"/>
                          </a:solidFill>
                          <a:latin typeface="Times New Roman" panose="02020603050405020304" pitchFamily="18" charset="0"/>
                          <a:cs typeface="Times New Roman" panose="02020603050405020304" pitchFamily="18" charset="0"/>
                        </a:rPr>
                        <a:t>và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bột</a:t>
                      </a:r>
                      <a:r>
                        <a:rPr lang="en-US" sz="2800" b="0" dirty="0">
                          <a:solidFill>
                            <a:srgbClr val="000000"/>
                          </a:solidFill>
                          <a:latin typeface="Times New Roman" panose="02020603050405020304" pitchFamily="18" charset="0"/>
                          <a:cs typeface="Times New Roman" panose="02020603050405020304" pitchFamily="18" charset="0"/>
                        </a:rPr>
                        <a:t> S </a:t>
                      </a:r>
                      <a:r>
                        <a:rPr lang="en-US" sz="2800" b="0" dirty="0" err="1">
                          <a:solidFill>
                            <a:srgbClr val="000000"/>
                          </a:solidFill>
                          <a:latin typeface="Times New Roman" panose="02020603050405020304" pitchFamily="18" charset="0"/>
                          <a:cs typeface="Times New Roman" panose="02020603050405020304" pitchFamily="18" charset="0"/>
                        </a:rPr>
                        <a:t>có</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mới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được</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tạo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không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Giải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thích</a:t>
                      </a:r>
                      <a:r>
                        <a:rPr lang="en-US" sz="2800" b="0" dirty="0">
                          <a:solidFill>
                            <a:srgbClr val="000000"/>
                          </a:solidFill>
                          <a:latin typeface="Times New Roman" panose="02020603050405020304" pitchFamily="18" charset="0"/>
                          <a:cs typeface="Times New Roman" panose="02020603050405020304" pitchFamily="18" charset="0"/>
                        </a:rPr>
                        <a:t>.</a:t>
                      </a:r>
                    </a:p>
                    <a:p>
                      <a:pPr indent="0">
                        <a:buNone/>
                      </a:pPr>
                      <a:r>
                        <a:rPr lang="en-US" sz="2800" b="0" dirty="0">
                          <a:solidFill>
                            <a:srgbClr val="000000"/>
                          </a:solidFill>
                          <a:latin typeface="Times New Roman" panose="02020603050405020304" pitchFamily="18" charset="0"/>
                          <a:cs typeface="Times New Roman" panose="02020603050405020304" pitchFamily="18" charset="0"/>
                        </a:rPr>
                        <a:t>4. </a:t>
                      </a:r>
                      <a:r>
                        <a:rPr lang="en-US" sz="2800" b="0" dirty="0" err="1">
                          <a:solidFill>
                            <a:srgbClr val="000000"/>
                          </a:solidFill>
                          <a:latin typeface="Times New Roman" panose="02020603050405020304" pitchFamily="18" charset="0"/>
                          <a:cs typeface="Times New Roman" panose="02020603050405020304" pitchFamily="18" charset="0"/>
                        </a:rPr>
                        <a:t>Sau</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đun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nóng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hỗn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hợp</a:t>
                      </a:r>
                      <a:r>
                        <a:rPr lang="en-US" sz="2800" b="0" dirty="0">
                          <a:solidFill>
                            <a:srgbClr val="000000"/>
                          </a:solidFill>
                          <a:latin typeface="Times New Roman" panose="02020603050405020304" pitchFamily="18" charset="0"/>
                          <a:cs typeface="Times New Roman" panose="02020603050405020304" pitchFamily="18" charset="0"/>
                        </a:rPr>
                        <a:t> Fe </a:t>
                      </a:r>
                      <a:r>
                        <a:rPr lang="en-US" sz="2800" b="0" dirty="0" err="1">
                          <a:solidFill>
                            <a:srgbClr val="000000"/>
                          </a:solidFill>
                          <a:latin typeface="Times New Roman" panose="02020603050405020304" pitchFamily="18" charset="0"/>
                          <a:cs typeface="Times New Roman" panose="02020603050405020304" pitchFamily="18" charset="0"/>
                        </a:rPr>
                        <a:t>và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bột</a:t>
                      </a:r>
                      <a:r>
                        <a:rPr lang="en-US" sz="2800" b="0" dirty="0">
                          <a:solidFill>
                            <a:srgbClr val="000000"/>
                          </a:solidFill>
                          <a:latin typeface="Times New Roman" panose="02020603050405020304" pitchFamily="18" charset="0"/>
                          <a:cs typeface="Times New Roman" panose="02020603050405020304" pitchFamily="18" charset="0"/>
                        </a:rPr>
                        <a:t> S </a:t>
                      </a:r>
                      <a:r>
                        <a:rPr lang="en-US" sz="2800" b="0" dirty="0" err="1">
                          <a:solidFill>
                            <a:srgbClr val="000000"/>
                          </a:solidFill>
                          <a:latin typeface="Times New Roman" panose="02020603050405020304" pitchFamily="18" charset="0"/>
                          <a:cs typeface="Times New Roman" panose="02020603050405020304" pitchFamily="18" charset="0"/>
                        </a:rPr>
                        <a:t>có</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mới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được</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tạo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không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Giải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thích</a:t>
                      </a:r>
                      <a:r>
                        <a:rPr lang="en-US" sz="2800" b="0" dirty="0">
                          <a:solidFill>
                            <a:srgbClr val="000000"/>
                          </a:solidFill>
                          <a:latin typeface="Times New Roman" panose="02020603050405020304" pitchFamily="18" charset="0"/>
                          <a:cs typeface="Times New Roman" panose="02020603050405020304" pitchFamily="18" charset="0"/>
                        </a:rPr>
                        <a:t>.</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07070660"/>
              </p:ext>
            </p:extLst>
          </p:nvPr>
        </p:nvGraphicFramePr>
        <p:xfrm>
          <a:off x="32203" y="0"/>
          <a:ext cx="12194540" cy="6993709"/>
        </p:xfrm>
        <a:graphic>
          <a:graphicData uri="http://schemas.openxmlformats.org/drawingml/2006/table">
            <a:tbl>
              <a:tblPr firstRow="1" bandRow="1">
                <a:tableStyleId>{5C22544A-7EE6-4342-B048-85BDC9FD1C3A}</a:tableStyleId>
              </a:tblPr>
              <a:tblGrid>
                <a:gridCol w="2593431">
                  <a:extLst>
                    <a:ext uri="{9D8B030D-6E8A-4147-A177-3AD203B41FA5}">
                      <a16:colId xmlns:a16="http://schemas.microsoft.com/office/drawing/2014/main" val="20000"/>
                    </a:ext>
                  </a:extLst>
                </a:gridCol>
                <a:gridCol w="9601109">
                  <a:extLst>
                    <a:ext uri="{9D8B030D-6E8A-4147-A177-3AD203B41FA5}">
                      <a16:colId xmlns:a16="http://schemas.microsoft.com/office/drawing/2014/main" val="20001"/>
                    </a:ext>
                  </a:extLst>
                </a:gridCol>
              </a:tblGrid>
              <a:tr h="489585">
                <a:tc gridSpan="2">
                  <a:txBody>
                    <a:bodyPr/>
                    <a:lstStyle/>
                    <a:p>
                      <a:pPr algn="ctr">
                        <a:buNone/>
                      </a:pPr>
                      <a:r>
                        <a:rPr lang="en-US" sz="2800" b="1" dirty="0">
                          <a:solidFill>
                            <a:schemeClr val="bg1"/>
                          </a:solidFill>
                          <a:latin typeface="Times New Roman" panose="02020603050405020304" pitchFamily="18" charset="0"/>
                          <a:cs typeface="Times New Roman" panose="02020603050405020304" pitchFamily="18"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306614">
                <a:tc>
                  <a:txBody>
                    <a:bodyPr/>
                    <a:lstStyle/>
                    <a:p>
                      <a:pPr indent="0" algn="ctr">
                        <a:buNone/>
                      </a:pPr>
                      <a:r>
                        <a:rPr lang="en-US" sz="2800" b="1">
                          <a:solidFill>
                            <a:srgbClr val="0070C0"/>
                          </a:solidFill>
                          <a:latin typeface="Times New Roman" panose="02020603050405020304" pitchFamily="18" charset="0"/>
                          <a:cs typeface="Times New Roman" panose="02020603050405020304" pitchFamily="18" charset="0"/>
                        </a:rPr>
                        <a:t>Nội dung</a:t>
                      </a:r>
                      <a:endPar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1" dirty="0" err="1">
                          <a:solidFill>
                            <a:srgbClr val="0070C0"/>
                          </a:solidFill>
                          <a:latin typeface="Times New Roman" panose="02020603050405020304" pitchFamily="18" charset="0"/>
                          <a:cs typeface="Times New Roman" panose="02020603050405020304" pitchFamily="18" charset="0"/>
                        </a:rPr>
                        <a:t>Trả</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lời</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954224">
                <a:tc>
                  <a:txBody>
                    <a:bodyPr/>
                    <a:lstStyle/>
                    <a:p>
                      <a:r>
                        <a:rPr kumimoji="0" lang="en-US" sz="28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ea typeface="+mn-ea"/>
                          <a:cs typeface="Times New Roman" panose="02020603050405020304" pitchFamily="18" charset="0"/>
                        </a:rPr>
                        <a:t>ND1:Chuẩn </a:t>
                      </a:r>
                      <a:r>
                        <a:rPr kumimoji="0" lang="en-US" sz="2800" b="1" i="0" u="none" strike="noStrike" kern="1200" cap="none" spc="0" normalizeH="0" baseline="0" noProof="0" dirty="0" err="1">
                          <a:ln>
                            <a:noFill/>
                          </a:ln>
                          <a:solidFill>
                            <a:schemeClr val="accent3">
                              <a:lumMod val="50000"/>
                            </a:schemeClr>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ea typeface="+mn-ea"/>
                          <a:cs typeface="Times New Roman" panose="02020603050405020304" pitchFamily="18" charset="0"/>
                        </a:rPr>
                        <a:t>?</a:t>
                      </a:r>
                      <a:endParaRPr lang="en-US" sz="2800" b="1" dirty="0">
                        <a:solidFill>
                          <a:schemeClr val="accent3">
                            <a:lumMod val="50000"/>
                          </a:schemeClr>
                        </a:solidFill>
                        <a:latin typeface="Times New Roman" panose="02020603050405020304" pitchFamily="18" charset="0"/>
                        <a:cs typeface="Times New Roman" panose="02020603050405020304" pitchFamily="18" charset="0"/>
                      </a:endParaRPr>
                    </a:p>
                  </a:txBody>
                  <a:tcPr marL="68580" marR="68580" marT="0" marB="0"/>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833245">
                <a:tc>
                  <a:txBody>
                    <a:bodyPr/>
                    <a:lstStyle/>
                    <a:p>
                      <a:r>
                        <a:rPr lang="en-US" sz="2800" b="1" dirty="0" err="1">
                          <a:solidFill>
                            <a:schemeClr val="accent3">
                              <a:lumMod val="50000"/>
                            </a:schemeClr>
                          </a:solidFill>
                          <a:latin typeface="Times New Roman" panose="02020603050405020304" pitchFamily="18" charset="0"/>
                          <a:cs typeface="Times New Roman" panose="02020603050405020304" pitchFamily="18" charset="0"/>
                        </a:rPr>
                        <a:t>Cách</a:t>
                      </a:r>
                      <a:r>
                        <a:rPr lang="en-US" sz="2800" b="1" baseline="0"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baseline="0" dirty="0" err="1">
                          <a:solidFill>
                            <a:schemeClr val="accent3">
                              <a:lumMod val="50000"/>
                            </a:schemeClr>
                          </a:solidFill>
                          <a:latin typeface="Times New Roman" panose="02020603050405020304" pitchFamily="18" charset="0"/>
                          <a:cs typeface="Times New Roman" panose="02020603050405020304" pitchFamily="18" charset="0"/>
                        </a:rPr>
                        <a:t>tiến</a:t>
                      </a:r>
                      <a:r>
                        <a:rPr lang="en-US" sz="2800" b="1" baseline="0" dirty="0">
                          <a:solidFill>
                            <a:schemeClr val="accent3">
                              <a:lumMod val="50000"/>
                            </a:schemeClr>
                          </a:solidFill>
                          <a:latin typeface="Times New Roman" panose="02020603050405020304" pitchFamily="18" charset="0"/>
                          <a:cs typeface="Times New Roman" panose="02020603050405020304" pitchFamily="18" charset="0"/>
                        </a:rPr>
                        <a:t> </a:t>
                      </a:r>
                      <a:r>
                        <a:rPr lang="en-US" sz="2800" b="1" baseline="0" dirty="0" err="1">
                          <a:solidFill>
                            <a:schemeClr val="accent3">
                              <a:lumMod val="50000"/>
                            </a:schemeClr>
                          </a:solidFill>
                          <a:latin typeface="Times New Roman" panose="02020603050405020304" pitchFamily="18" charset="0"/>
                          <a:cs typeface="Times New Roman" panose="02020603050405020304" pitchFamily="18" charset="0"/>
                        </a:rPr>
                        <a:t>hành</a:t>
                      </a:r>
                      <a:r>
                        <a:rPr lang="en-US" sz="2800" b="1" baseline="0" dirty="0">
                          <a:solidFill>
                            <a:schemeClr val="accent3">
                              <a:lumMod val="50000"/>
                            </a:schemeClr>
                          </a:solidFill>
                          <a:latin typeface="Times New Roman" panose="02020603050405020304" pitchFamily="18" charset="0"/>
                          <a:cs typeface="Times New Roman" panose="02020603050405020304" pitchFamily="18" charset="0"/>
                        </a:rPr>
                        <a:t> TN ?</a:t>
                      </a:r>
                      <a:endParaRPr lang="en-US" sz="2800" b="1" dirty="0">
                        <a:solidFill>
                          <a:schemeClr val="accent3">
                            <a:lumMod val="50000"/>
                          </a:schemeClr>
                        </a:solidFill>
                        <a:latin typeface="Times New Roman" panose="02020603050405020304" pitchFamily="18" charset="0"/>
                        <a:cs typeface="Times New Roman" panose="02020603050405020304" pitchFamily="18" charset="0"/>
                      </a:endParaRPr>
                    </a:p>
                  </a:txBody>
                  <a:tcPr marL="68580" marR="68580" marT="0" marB="0"/>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800" b="1" dirty="0" err="1">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baseline="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baseline="0" dirty="0" err="1">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baseline="0"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accent3">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buNone/>
                      </a:pP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2651760" y="941694"/>
            <a:ext cx="9521825" cy="830997"/>
          </a:xfrm>
          <a:prstGeom prst="rect">
            <a:avLst/>
          </a:prstGeom>
          <a:noFill/>
        </p:spPr>
        <p:txBody>
          <a:bodyPr wrap="square" rtlCol="0">
            <a:spAutoFit/>
          </a:bodyPr>
          <a:lstStyle/>
          <a:p>
            <a:r>
              <a:rPr lang="en-US" sz="2400" dirty="0">
                <a:solidFill>
                  <a:schemeClr val="accent6">
                    <a:lumMod val="50000"/>
                  </a:schemeClr>
                </a:solidFill>
                <a:latin typeface="Arial" panose="020B0604020202020204" pitchFamily="34" charset="0"/>
                <a:cs typeface="Arial" panose="020B0604020202020204" pitchFamily="34" charset="0"/>
                <a:sym typeface="+mn-ea"/>
              </a:rPr>
              <a:t>  </a:t>
            </a:r>
            <a:r>
              <a:rPr lang="en-US" sz="2400" dirty="0" err="1">
                <a:latin typeface="Times New Roman" panose="02020603050405020304" pitchFamily="18" charset="0"/>
                <a:cs typeface="Times New Roman" panose="02020603050405020304" pitchFamily="18" charset="0"/>
                <a:sym typeface="+mn-ea"/>
              </a:rPr>
              <a:t>Bột</a:t>
            </a:r>
            <a:r>
              <a:rPr lang="en-US" sz="2400" dirty="0">
                <a:latin typeface="Times New Roman" panose="02020603050405020304" pitchFamily="18" charset="0"/>
                <a:cs typeface="Times New Roman" panose="02020603050405020304" pitchFamily="18" charset="0"/>
                <a:sym typeface="+mn-ea"/>
              </a:rPr>
              <a:t> Fe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bột</a:t>
            </a:r>
            <a:r>
              <a:rPr lang="en-US" sz="2400" dirty="0">
                <a:latin typeface="Times New Roman" panose="02020603050405020304" pitchFamily="18" charset="0"/>
                <a:cs typeface="Times New Roman" panose="02020603050405020304" pitchFamily="18" charset="0"/>
                <a:sym typeface="+mn-ea"/>
              </a:rPr>
              <a:t> S </a:t>
            </a:r>
            <a:r>
              <a:rPr lang="en-US" sz="2400" dirty="0" err="1">
                <a:latin typeface="Times New Roman" panose="02020603050405020304" pitchFamily="18" charset="0"/>
                <a:cs typeface="Times New Roman" panose="02020603050405020304" pitchFamily="18" charset="0"/>
                <a:sym typeface="+mn-ea"/>
              </a:rPr>
              <a:t>theo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tỉ</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lệ</a:t>
            </a:r>
            <a:r>
              <a:rPr lang="en-US" sz="2400" dirty="0">
                <a:latin typeface="Times New Roman" panose="02020603050405020304" pitchFamily="18" charset="0"/>
                <a:cs typeface="Times New Roman" panose="02020603050405020304" pitchFamily="18" charset="0"/>
                <a:sym typeface="+mn-ea"/>
              </a:rPr>
              <a:t> 7:4 </a:t>
            </a:r>
            <a:r>
              <a:rPr lang="en-US" sz="2400" dirty="0" err="1">
                <a:latin typeface="Times New Roman" panose="02020603050405020304" pitchFamily="18" charset="0"/>
                <a:cs typeface="Times New Roman" panose="02020603050405020304" pitchFamily="18" charset="0"/>
                <a:sym typeface="+mn-ea"/>
              </a:rPr>
              <a:t>về</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khối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lượng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ống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nghiệm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chịu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nhiệt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đèn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cồn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đũa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thủy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tinh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thìa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thủy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tinh</a:t>
            </a:r>
            <a:r>
              <a:rPr lang="en-US" sz="2400" dirty="0">
                <a:latin typeface="Times New Roman" panose="02020603050405020304" pitchFamily="18" charset="0"/>
                <a:cs typeface="Times New Roman" panose="02020603050405020304" pitchFamily="18" charset="0"/>
                <a:sym typeface="+mn-ea"/>
              </a:rPr>
              <a:t>.</a:t>
            </a:r>
          </a:p>
        </p:txBody>
      </p:sp>
      <p:sp>
        <p:nvSpPr>
          <p:cNvPr id="3" name="Text Box 2"/>
          <p:cNvSpPr txBox="1"/>
          <p:nvPr/>
        </p:nvSpPr>
        <p:spPr>
          <a:xfrm>
            <a:off x="2598602" y="1772691"/>
            <a:ext cx="9389110" cy="2000548"/>
          </a:xfrm>
          <a:prstGeom prst="rect">
            <a:avLst/>
          </a:prstGeom>
          <a:noFill/>
        </p:spPr>
        <p:txBody>
          <a:bodyPr wrap="square" rtlCol="0">
            <a:spAutoFit/>
          </a:bodyPr>
          <a:lstStyle/>
          <a:p>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Trộn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đều</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hỗn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hợp</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bột</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Fe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và</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bột</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S.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lần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lượt</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cho</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vào</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hai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ống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nghiệm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(1)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và</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(2)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mỗi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ống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3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thìa</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hỗn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hợp</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a:t>
            </a:r>
          </a:p>
          <a:p>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Đưa</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nam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châm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lại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gần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ống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nghiệm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1,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quan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sát</a:t>
            </a:r>
            <a:endPar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endParaRPr>
          </a:p>
          <a:p>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Đun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nóng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mạnh</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ống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nghiệm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(2)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khoảng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30s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rồi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ngừng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đun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Để</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nguội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rồi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đưa</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nam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châm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lại</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gần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ống</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nghiệm</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(2).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Quan</a:t>
            </a:r>
            <a:r>
              <a:rPr lang="en-US" sz="2400" b="1" dirty="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sz="2400" b="1" dirty="0" err="1">
                <a:solidFill>
                  <a:schemeClr val="accent6">
                    <a:lumMod val="75000"/>
                  </a:schemeClr>
                </a:solidFill>
                <a:latin typeface="Times New Roman" panose="02020603050405020304" pitchFamily="18" charset="0"/>
                <a:cs typeface="Times New Roman" panose="02020603050405020304" pitchFamily="18" charset="0"/>
                <a:sym typeface="+mn-ea"/>
              </a:rPr>
              <a:t>sát</a:t>
            </a:r>
            <a:r>
              <a:rPr lang="en-US" sz="2800" b="1" dirty="0">
                <a:solidFill>
                  <a:schemeClr val="accent6">
                    <a:lumMod val="75000"/>
                  </a:schemeClr>
                </a:solidFill>
                <a:latin typeface="Times New Roman" panose="02020603050405020304" pitchFamily="18" charset="0"/>
                <a:cs typeface="Times New Roman" panose="02020603050405020304" pitchFamily="18" charset="0"/>
                <a:sym typeface="+mn-ea"/>
              </a:rPr>
              <a:t>.</a:t>
            </a:r>
          </a:p>
        </p:txBody>
      </p:sp>
      <p:sp>
        <p:nvSpPr>
          <p:cNvPr id="5" name="Text Box 4"/>
          <p:cNvSpPr txBox="1"/>
          <p:nvPr/>
        </p:nvSpPr>
        <p:spPr>
          <a:xfrm>
            <a:off x="2545624" y="3773239"/>
            <a:ext cx="9646376" cy="3046988"/>
          </a:xfrm>
          <a:prstGeom prst="rect">
            <a:avLst/>
          </a:prstGeom>
          <a:noFill/>
        </p:spPr>
        <p:txBody>
          <a:bodyPr wrap="square" rtlCol="0">
            <a:spAutoFit/>
          </a:bodyPr>
          <a:lstStyle/>
          <a:p>
            <a:pPr indent="0">
              <a:buNone/>
            </a:pP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1.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trộn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sắt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với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lưu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huỳnh</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hỗn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hợp</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thu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được</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có</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một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phẩn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bị</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nam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chầm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hút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phần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này</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là</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sắt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a:t>
            </a:r>
            <a:endParaRPr lang="en-US" sz="2400" b="0" dirty="0">
              <a:solidFill>
                <a:schemeClr val="accent4">
                  <a:lumMod val="50000"/>
                </a:schemeClr>
              </a:solidFill>
              <a:latin typeface="Times New Roman" panose="02020603050405020304" pitchFamily="18" charset="0"/>
              <a:cs typeface="Times New Roman" panose="02020603050405020304" pitchFamily="18" charset="0"/>
            </a:endParaRPr>
          </a:p>
          <a:p>
            <a:pPr indent="0">
              <a:buNone/>
            </a:pP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2.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Chất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trong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ống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nghiệm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(2)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sau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được</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đun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nóng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và</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để</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nguội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không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bị</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nam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chầm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hút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a:t>
            </a:r>
            <a:endParaRPr lang="en-US" sz="2400" b="0" dirty="0">
              <a:solidFill>
                <a:schemeClr val="accent4">
                  <a:lumMod val="50000"/>
                </a:schemeClr>
              </a:solidFill>
              <a:latin typeface="Times New Roman" panose="02020603050405020304" pitchFamily="18" charset="0"/>
              <a:cs typeface="Times New Roman" panose="02020603050405020304" pitchFamily="18" charset="0"/>
            </a:endParaRPr>
          </a:p>
          <a:p>
            <a:pPr indent="0">
              <a:buNone/>
            </a:pP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3.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Sau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trộn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sắt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với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lưu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huỳnh</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không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có</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chất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mới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được</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tạo</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thành</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vì</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tách</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chất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ra</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khỏi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hỗn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hợp</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ta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lại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thu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được</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các</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chất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ban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đầu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(H).</a:t>
            </a:r>
            <a:endParaRPr lang="en-US" sz="2400" b="0" dirty="0">
              <a:solidFill>
                <a:schemeClr val="accent4">
                  <a:lumMod val="50000"/>
                </a:schemeClr>
              </a:solidFill>
              <a:latin typeface="Times New Roman" panose="02020603050405020304" pitchFamily="18" charset="0"/>
              <a:cs typeface="Times New Roman" panose="02020603050405020304" pitchFamily="18" charset="0"/>
            </a:endParaRPr>
          </a:p>
          <a:p>
            <a:pPr indent="0">
              <a:buNone/>
            </a:pP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4.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Sau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đun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nóng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hỗn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hợp</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sắt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với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bột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lưu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huỳnh</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có</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chất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mới</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tạo</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thành</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sản</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phẩm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có</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màu</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xám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và</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không</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bị</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nam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châm</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a:t>
            </a:r>
            <a:r>
              <a:rPr lang="en-US" sz="2400" dirty="0" err="1">
                <a:solidFill>
                  <a:schemeClr val="accent4">
                    <a:lumMod val="50000"/>
                  </a:schemeClr>
                </a:solidFill>
                <a:latin typeface="Times New Roman" panose="02020603050405020304" pitchFamily="18" charset="0"/>
                <a:cs typeface="Times New Roman" panose="02020603050405020304" pitchFamily="18" charset="0"/>
                <a:sym typeface="+mn-ea"/>
              </a:rPr>
              <a:t>hút</a:t>
            </a:r>
            <a:r>
              <a:rPr lang="en-US" sz="2400" dirty="0">
                <a:solidFill>
                  <a:schemeClr val="accent4">
                    <a:lumMod val="50000"/>
                  </a:schemeClr>
                </a:solidFill>
                <a:latin typeface="Times New Roman" panose="02020603050405020304" pitchFamily="18" charset="0"/>
                <a:cs typeface="Times New Roman" panose="02020603050405020304" pitchFamily="18" charset="0"/>
                <a:sym typeface="+mn-ea"/>
              </a:rPr>
              <a:t> (H).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圆角矩形 44"/>
          <p:cNvSpPr/>
          <p:nvPr/>
        </p:nvSpPr>
        <p:spPr>
          <a:xfrm>
            <a:off x="3543832" y="115208"/>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Đốt cháy cồn</a:t>
            </a:r>
          </a:p>
        </p:txBody>
      </p:sp>
      <p:sp>
        <p:nvSpPr>
          <p:cNvPr id="3" name="圆角矩形 44"/>
          <p:cNvSpPr/>
          <p:nvPr/>
        </p:nvSpPr>
        <p:spPr>
          <a:xfrm>
            <a:off x="3082777" y="4200320"/>
            <a:ext cx="922111" cy="2046696"/>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Sắt bị gỉ</a:t>
            </a:r>
          </a:p>
        </p:txBody>
      </p:sp>
      <p:sp>
        <p:nvSpPr>
          <p:cNvPr id="15" name="圆角矩形 14"/>
          <p:cNvSpPr/>
          <p:nvPr/>
        </p:nvSpPr>
        <p:spPr bwMode="auto">
          <a:xfrm>
            <a:off x="6660" y="1289648"/>
            <a:ext cx="2585175" cy="2422889"/>
          </a:xfrm>
          <a:prstGeom prst="roundRect">
            <a:avLst>
              <a:gd name="adj" fmla="val 50000"/>
            </a:avLst>
          </a:prstGeom>
          <a:solidFill>
            <a:srgbClr val="7030A0"/>
          </a:soli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000" b="1" dirty="0">
                <a:solidFill>
                  <a:srgbClr val="FFFF00"/>
                </a:solidFill>
                <a:latin typeface="Times New Roman" panose="02020603050405020304" pitchFamily="18" charset="0"/>
                <a:ea typeface="Microsoft YaHei" panose="020B0503020204020204" charset="-122"/>
                <a:cs typeface="Times New Roman" panose="02020603050405020304" pitchFamily="18" charset="0"/>
              </a:rPr>
              <a:t>HIỆN TƯỢNG </a:t>
            </a:r>
          </a:p>
          <a:p>
            <a:pPr algn="ctr" defTabSz="815975"/>
            <a:r>
              <a:rPr lang="en-US" altLang="zh-CN" sz="3000" b="1" dirty="0">
                <a:solidFill>
                  <a:srgbClr val="FFFF00"/>
                </a:solidFill>
                <a:latin typeface="Times New Roman" panose="02020603050405020304" pitchFamily="18" charset="0"/>
                <a:ea typeface="Microsoft YaHei" panose="020B0503020204020204" charset="-122"/>
                <a:cs typeface="Times New Roman" panose="02020603050405020304" pitchFamily="18" charset="0"/>
              </a:rPr>
              <a:t>HÓA   HỌC</a:t>
            </a:r>
          </a:p>
        </p:txBody>
      </p:sp>
      <p:pic>
        <p:nvPicPr>
          <p:cNvPr id="103" name="Picture 102"/>
          <p:cNvPicPr/>
          <p:nvPr/>
        </p:nvPicPr>
        <p:blipFill>
          <a:blip r:embed="rId2"/>
          <a:stretch>
            <a:fillRect/>
          </a:stretch>
        </p:blipFill>
        <p:spPr>
          <a:xfrm>
            <a:off x="6146618" y="0"/>
            <a:ext cx="6045381" cy="3487783"/>
          </a:xfrm>
          <a:prstGeom prst="rect">
            <a:avLst/>
          </a:prstGeom>
          <a:noFill/>
          <a:ln w="9525">
            <a:noFill/>
          </a:ln>
        </p:spPr>
      </p:pic>
      <p:pic>
        <p:nvPicPr>
          <p:cNvPr id="104" name="Picture 103"/>
          <p:cNvPicPr/>
          <p:nvPr/>
        </p:nvPicPr>
        <p:blipFill>
          <a:blip r:embed="rId3"/>
          <a:stretch>
            <a:fillRect/>
          </a:stretch>
        </p:blipFill>
        <p:spPr>
          <a:xfrm>
            <a:off x="5257487" y="3473767"/>
            <a:ext cx="3991016" cy="3384233"/>
          </a:xfrm>
          <a:prstGeom prst="rect">
            <a:avLst/>
          </a:prstGeom>
          <a:noFill/>
          <a:ln w="9525">
            <a:noFill/>
          </a:ln>
        </p:spPr>
      </p:pic>
      <p:pic>
        <p:nvPicPr>
          <p:cNvPr id="105" name="Picture 104"/>
          <p:cNvPicPr/>
          <p:nvPr/>
        </p:nvPicPr>
        <p:blipFill>
          <a:blip r:embed="rId4"/>
          <a:stretch>
            <a:fillRect/>
          </a:stretch>
        </p:blipFill>
        <p:spPr>
          <a:xfrm>
            <a:off x="9248503" y="3487783"/>
            <a:ext cx="2943497" cy="3370217"/>
          </a:xfrm>
          <a:prstGeom prst="rect">
            <a:avLst/>
          </a:prstGeom>
          <a:noFill/>
          <a:ln w="9525">
            <a:noFill/>
          </a:ln>
        </p:spPr>
      </p:pic>
      <p:sp>
        <p:nvSpPr>
          <p:cNvPr id="2" name="Right Arrow 1"/>
          <p:cNvSpPr/>
          <p:nvPr/>
        </p:nvSpPr>
        <p:spPr>
          <a:xfrm rot="19572252">
            <a:off x="2525706" y="1236951"/>
            <a:ext cx="1114141" cy="215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3167970">
            <a:off x="2103165" y="3697378"/>
            <a:ext cx="1114141" cy="215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in)">
                                      <p:cBhvr>
                                        <p:cTn id="7" dur="2000"/>
                                        <p:tgtEl>
                                          <p:spTgt spid="45"/>
                                        </p:tgtEl>
                                      </p:cBhvr>
                                    </p:animEffect>
                                  </p:childTnLst>
                                </p:cTn>
                              </p:par>
                              <p:par>
                                <p:cTn id="8" presetID="6" presetClass="entr" presetSubtype="16" fill="hold" grpId="2"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2"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circle(in)">
                                      <p:cBhvr>
                                        <p:cTn id="16" dur="2000"/>
                                        <p:tgtEl>
                                          <p:spTgt spid="103"/>
                                        </p:tgtEl>
                                      </p:cBhvr>
                                    </p:animEffect>
                                  </p:childTnLst>
                                </p:cTn>
                              </p:par>
                              <p:par>
                                <p:cTn id="17" presetID="6" presetClass="entr" presetSubtype="16" fill="hold"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circle(in)">
                                      <p:cBhvr>
                                        <p:cTn id="19" dur="2000"/>
                                        <p:tgtEl>
                                          <p:spTgt spid="104"/>
                                        </p:tgtEl>
                                      </p:cBhvr>
                                    </p:animEffect>
                                  </p:childTnLst>
                                </p:cTn>
                              </p:par>
                              <p:par>
                                <p:cTn id="20" presetID="6" presetClass="entr" presetSubtype="16" fill="hold"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circle(in)">
                                      <p:cBhvr>
                                        <p:cTn id="22" dur="2000"/>
                                        <p:tgtEl>
                                          <p:spTgt spid="10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animBg="1"/>
      <p:bldP spid="45" grpId="2" animBg="1"/>
      <p:bldP spid="3" grpId="1" animBg="1"/>
      <p:bldP spid="3" grpId="2" animBg="1"/>
      <p:bldP spid="15" grpId="1" animBg="1"/>
      <p:bldP spid="15" grpId="2" animBg="1"/>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95884" y="3597094"/>
            <a:ext cx="2599509" cy="3260906"/>
          </a:xfrm>
          <a:prstGeom prst="rect">
            <a:avLst/>
          </a:prstGeom>
        </p:spPr>
      </p:pic>
      <p:sp>
        <p:nvSpPr>
          <p:cNvPr id="4" name="Text Box 3"/>
          <p:cNvSpPr txBox="1"/>
          <p:nvPr/>
        </p:nvSpPr>
        <p:spPr>
          <a:xfrm>
            <a:off x="95885" y="0"/>
            <a:ext cx="3653156" cy="3539430"/>
          </a:xfrm>
          <a:prstGeom prst="rect">
            <a:avLst/>
          </a:prstGeom>
          <a:noFill/>
        </p:spPr>
        <p:txBody>
          <a:bodyPr wrap="square" rtlCol="0">
            <a:spAutoFit/>
          </a:bodyPr>
          <a:lstStyle/>
          <a:p>
            <a:pPr algn="l"/>
            <a:r>
              <a:rPr lang="en-US" sz="2800"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cơ</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thể</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người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động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sự</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trao</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đổi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chất</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là</a:t>
            </a:r>
            <a:r>
              <a:rPr lang="en-US" sz="2800" dirty="0">
                <a:solidFill>
                  <a:schemeClr val="accent1">
                    <a:lumMod val="75000"/>
                  </a:schemeClr>
                </a:solidFill>
                <a:latin typeface="Times New Roman" panose="02020603050405020304" pitchFamily="18" charset="0"/>
                <a:cs typeface="Times New Roman" panose="02020603050405020304" pitchFamily="18" charset="0"/>
              </a:rPr>
              <a:t> 1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loạt</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trình</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sinh</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hóa</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đó</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là</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những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trình</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phức</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tạp</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bao</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gồm</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cả</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biến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đổi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lí</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biến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đổi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hóa</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2800" dirty="0">
                <a:solidFill>
                  <a:schemeClr val="accent1">
                    <a:lumMod val="75000"/>
                  </a:schemeClr>
                </a:solidFill>
                <a:latin typeface="Times New Roman" panose="02020603050405020304" pitchFamily="18" charset="0"/>
                <a:cs typeface="Times New Roman" panose="02020603050405020304" pitchFamily="18" charset="0"/>
              </a:rPr>
              <a:t>.</a:t>
            </a:r>
          </a:p>
        </p:txBody>
      </p:sp>
      <p:pic>
        <p:nvPicPr>
          <p:cNvPr id="1026" name="Picture 2" descr="Lý thuyết vai trò của trao đổi chất và chuyển hóa năng lượng ở sinh vật -  Khoa học tự nhiên 7 Chân trời sáng tạo | SGK Khoa học tự nhiên"/>
          <p:cNvPicPr>
            <a:picLocks noChangeAspect="1" noChangeArrowheads="1"/>
          </p:cNvPicPr>
          <p:nvPr/>
        </p:nvPicPr>
        <p:blipFill rotWithShape="1">
          <a:blip r:embed="rId4">
            <a:extLst>
              <a:ext uri="{28A0092B-C50C-407E-A947-70E740481C1C}">
                <a14:useLocalDpi xmlns:a14="http://schemas.microsoft.com/office/drawing/2010/main" val="0"/>
              </a:ext>
            </a:extLst>
          </a:blip>
          <a:srcRect l="11058" t="3140" r="9392"/>
          <a:stretch/>
        </p:blipFill>
        <p:spPr bwMode="auto">
          <a:xfrm>
            <a:off x="3526971" y="0"/>
            <a:ext cx="8665029"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018904" y="1275125"/>
            <a:ext cx="3108958" cy="536294"/>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Biến</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đổi</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vật</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lí</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Text Box 2"/>
          <p:cNvSpPr txBox="1"/>
          <p:nvPr/>
        </p:nvSpPr>
        <p:spPr>
          <a:xfrm>
            <a:off x="826497" y="892466"/>
            <a:ext cx="83236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mn-ea"/>
              </a:rPr>
              <a:t>I. BIẾN ĐỔI VẬT LÝ VÀ BIẾN ĐỔI HÓA HỌC</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7" name="Text Box 2"/>
          <p:cNvSpPr txBox="1"/>
          <p:nvPr/>
        </p:nvSpPr>
        <p:spPr>
          <a:xfrm>
            <a:off x="297543" y="54163"/>
            <a:ext cx="117341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CHƯƠNG I. PHẢN ỨNG HÓA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DCEAF">
                    <a:lumMod val="50000"/>
                  </a:srgbClr>
                </a:solidFill>
                <a:effectLst/>
                <a:uLnTx/>
                <a:uFillTx/>
                <a:latin typeface="Arial" panose="020B0604020202020204" pitchFamily="34" charset="0"/>
                <a:ea typeface="+mn-ea"/>
                <a:cs typeface="Arial" panose="020B0604020202020204" pitchFamily="34" charset="0"/>
              </a:rPr>
              <a:t>Bài</a:t>
            </a:r>
            <a:r>
              <a:rPr kumimoji="0" lang="en-US" sz="2400" b="1" i="0" u="none" strike="noStrike" kern="1200" cap="none" spc="0" normalizeH="0" baseline="0" noProof="0" dirty="0">
                <a:ln>
                  <a:noFill/>
                </a:ln>
                <a:solidFill>
                  <a:srgbClr val="5DCEAF">
                    <a:lumMod val="50000"/>
                  </a:srgbClr>
                </a:solidFill>
                <a:effectLst/>
                <a:uLnTx/>
                <a:uFillTx/>
                <a:latin typeface="Arial" panose="020B0604020202020204" pitchFamily="34" charset="0"/>
                <a:ea typeface="+mn-ea"/>
                <a:cs typeface="Arial" panose="020B0604020202020204" pitchFamily="34" charset="0"/>
              </a:rPr>
              <a:t> 2 : PHẢN ỨNG HÓA HỌC</a:t>
            </a:r>
          </a:p>
        </p:txBody>
      </p:sp>
      <p:sp>
        <p:nvSpPr>
          <p:cNvPr id="2" name="Rectangle 1"/>
          <p:cNvSpPr/>
          <p:nvPr/>
        </p:nvSpPr>
        <p:spPr>
          <a:xfrm>
            <a:off x="142875" y="1790431"/>
            <a:ext cx="1187495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Chất chỉ biến đổi từ trạng thái này sang trạng thái khác, không tạo thành chất mới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圆角矩形 11"/>
          <p:cNvSpPr/>
          <p:nvPr/>
        </p:nvSpPr>
        <p:spPr>
          <a:xfrm>
            <a:off x="1018904" y="2247719"/>
            <a:ext cx="3683725" cy="502232"/>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Biến</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đổi</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hóa</a:t>
            </a:r>
            <a:r>
              <a:rPr kumimoji="0" lang="en-US" altLang="zh-CN" sz="2800" b="1" i="0" u="none" strike="noStrike" kern="1200" cap="none" spc="0" normalizeH="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học</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Rectangle 3"/>
          <p:cNvSpPr/>
          <p:nvPr/>
        </p:nvSpPr>
        <p:spPr>
          <a:xfrm>
            <a:off x="0" y="2669843"/>
            <a:ext cx="12192000" cy="892552"/>
          </a:xfrm>
          <a:prstGeom prst="rect">
            <a:avLst/>
          </a:prstGeom>
          <a:solidFill>
            <a:schemeClr val="bg1">
              <a:lumMod val="95000"/>
            </a:schemeClr>
          </a:solidFill>
        </p:spPr>
        <p:txBody>
          <a:bodyPr wrap="square">
            <a:spAutoFit/>
          </a:bodyPr>
          <a:lstStyle/>
          <a:p>
            <a:r>
              <a:rPr lang="vi-VN" sz="2600" dirty="0">
                <a:solidFill>
                  <a:srgbClr val="212529"/>
                </a:solidFill>
                <a:latin typeface="+mj-lt"/>
              </a:rPr>
              <a:t>=&gt; Các quá trình như đốt cháy nhiên liệu, phân huỷ chất (vd: nung đá vôi,.), tổng hợp chất (vd: quá trình quang hợp.) có sự tạo thành chất mới, đó là biến đổi hóa </a:t>
            </a:r>
            <a:r>
              <a:rPr lang="en-US" sz="2600" dirty="0" err="1">
                <a:solidFill>
                  <a:srgbClr val="212529"/>
                </a:solidFill>
                <a:latin typeface="Times New Roman" panose="02020603050405020304" pitchFamily="18" charset="0"/>
                <a:cs typeface="Times New Roman" panose="02020603050405020304" pitchFamily="18" charset="0"/>
              </a:rPr>
              <a:t>học</a:t>
            </a:r>
            <a:r>
              <a:rPr lang="vi-VN" sz="2600" dirty="0">
                <a:solidFill>
                  <a:srgbClr val="212529"/>
                </a:solidFill>
                <a:latin typeface="+mj-lt"/>
              </a:rPr>
              <a:t>. </a:t>
            </a:r>
            <a:endParaRPr lang="en-US" sz="2600" dirty="0">
              <a:latin typeface="+mj-lt"/>
            </a:endParaRPr>
          </a:p>
        </p:txBody>
      </p:sp>
      <p:sp>
        <p:nvSpPr>
          <p:cNvPr id="5" name="Rectangle 4"/>
          <p:cNvSpPr/>
          <p:nvPr/>
        </p:nvSpPr>
        <p:spPr>
          <a:xfrm>
            <a:off x="199299" y="3562395"/>
            <a:ext cx="11573692" cy="892552"/>
          </a:xfrm>
          <a:prstGeom prst="rect">
            <a:avLst/>
          </a:prstGeom>
          <a:solidFill>
            <a:schemeClr val="bg1">
              <a:lumMod val="95000"/>
            </a:schemeClr>
          </a:solidFill>
        </p:spPr>
        <p:txBody>
          <a:bodyPr wrap="square">
            <a:spAutoFit/>
          </a:bodyPr>
          <a:lstStyle/>
          <a:p>
            <a:r>
              <a:rPr lang="en-US" sz="2600" dirty="0">
                <a:solidFill>
                  <a:srgbClr val="212529"/>
                </a:solidFill>
                <a:latin typeface="Times New Roman" panose="02020603050405020304" pitchFamily="18" charset="0"/>
                <a:cs typeface="Times New Roman" panose="02020603050405020304" pitchFamily="18" charset="0"/>
              </a:rPr>
              <a:t>* </a:t>
            </a:r>
            <a:r>
              <a:rPr lang="vi-VN" sz="2600" dirty="0">
                <a:solidFill>
                  <a:srgbClr val="212529"/>
                </a:solidFill>
                <a:latin typeface="Times New Roman" panose="02020603050405020304" pitchFamily="18" charset="0"/>
                <a:cs typeface="Times New Roman" panose="02020603050405020304" pitchFamily="18" charset="0"/>
              </a:rPr>
              <a:t>Trong cơ thể người và động vật, sự trao đổi chất là một loạt các quá trình sinh hoá, bao gồm cả biến đổi vật lí và biến đổi hoá học.</a:t>
            </a:r>
            <a:endParaRPr lang="en-US" sz="2600" dirty="0">
              <a:latin typeface="Times New Roman" panose="02020603050405020304" pitchFamily="18" charset="0"/>
              <a:cs typeface="Times New Roman" panose="02020603050405020304" pitchFamily="18" charset="0"/>
            </a:endParaRPr>
          </a:p>
        </p:txBody>
      </p:sp>
      <p:sp>
        <p:nvSpPr>
          <p:cNvPr id="9" name="Explosion 1 8"/>
          <p:cNvSpPr/>
          <p:nvPr/>
        </p:nvSpPr>
        <p:spPr>
          <a:xfrm>
            <a:off x="4988332" y="4676503"/>
            <a:ext cx="3502525" cy="2181497"/>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3567389"/>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P spid="8" grpId="0" bldLvl="0"/>
      <p:bldP spid="8" grpId="1"/>
      <p:bldP spid="8" grpId="2"/>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886406" cy="679904"/>
          </a:xfrm>
        </p:spPr>
        <p:txBody>
          <a:bodyPr>
            <a:normAutofit fontScale="90000"/>
          </a:bodyPr>
          <a:lstStyle/>
          <a:p>
            <a:pPr algn="ctr"/>
            <a:r>
              <a:rPr lang="en-US" b="1" dirty="0">
                <a:solidFill>
                  <a:srgbClr val="FF0000"/>
                </a:solidFill>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130630" y="1045030"/>
            <a:ext cx="11456126" cy="1707134"/>
          </a:xfrm>
          <a:prstGeom prst="rect">
            <a:avLst/>
          </a:prstGeom>
          <a:solidFill>
            <a:schemeClr val="bg1">
              <a:lumMod val="85000"/>
            </a:schemeClr>
          </a:solidFill>
        </p:spPr>
        <p:txBody>
          <a:bodyPr wrap="square">
            <a:spAutoFit/>
          </a:bodyPr>
          <a:lstStyle/>
          <a:p>
            <a:pPr>
              <a:lnSpc>
                <a:spcPct val="115000"/>
              </a:lnSpc>
              <a:spcAft>
                <a:spcPts val="500"/>
              </a:spcAft>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Câu 1.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5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50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mốc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Xích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rét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30629" y="3972399"/>
            <a:ext cx="11456126" cy="2074414"/>
          </a:xfrm>
          <a:prstGeom prst="rect">
            <a:avLst/>
          </a:prstGeom>
          <a:solidFill>
            <a:schemeClr val="bg1">
              <a:lumMod val="85000"/>
            </a:schemeClr>
          </a:solidFill>
        </p:spPr>
        <p:txBody>
          <a:bodyPr wrap="square">
            <a:spAutoFit/>
          </a:bodyPr>
          <a:lstStyle/>
          <a:p>
            <a:pPr lvl="0">
              <a:lnSpc>
                <a:spcPct val="115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Câu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đáng</a:t>
            </a:r>
            <a:r>
              <a:rPr lang="en-US" sz="2800" dirty="0">
                <a:latin typeface="Times New Roman" panose="02020603050405020304" pitchFamily="18" charset="0"/>
                <a:ea typeface="Calibri" panose="020F0502020204030204" pitchFamily="34" charset="0"/>
                <a:cs typeface="Times New Roman" panose="02020603050405020304" pitchFamily="18" charset="0"/>
              </a:rPr>
              <a:t> lo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băng</a:t>
            </a:r>
            <a:r>
              <a:rPr lang="en-US" sz="2800" dirty="0">
                <a:latin typeface="Times New Roman" panose="02020603050405020304" pitchFamily="18" charset="0"/>
                <a:ea typeface="Calibri" panose="020F0502020204030204" pitchFamily="34" charset="0"/>
                <a:cs typeface="Times New Roman" panose="02020603050405020304" pitchFamily="18" charset="0"/>
              </a:rPr>
              <a:t> tan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Nam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cực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hay biến đổi hóa học </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130629" y="3170458"/>
            <a:ext cx="11456126" cy="523220"/>
          </a:xfrm>
          <a:prstGeom prst="rect">
            <a:avLst/>
          </a:prstGeom>
          <a:solidFill>
            <a:schemeClr val="bg1">
              <a:lumMod val="85000"/>
            </a:schemeClr>
          </a:solidFill>
        </p:spPr>
        <p:txBody>
          <a:bodyPr wrap="square">
            <a:spAutoFit/>
          </a:bodyPr>
          <a:lstStyle/>
          <a:p>
            <a:pPr lvl="0"/>
            <a:r>
              <a:rPr lang="vi-VN" sz="2800" dirty="0">
                <a:latin typeface="Times New Roman" panose="02020603050405020304" pitchFamily="18" charset="0"/>
                <a:cs typeface="Times New Roman" panose="02020603050405020304" pitchFamily="18" charset="0"/>
              </a:rPr>
              <a:t>Câu 2. Điểm giống và khác nhau giữa biến đổi vật lí và biến đổi hóa học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40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858009" y="123734"/>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107" name="Text Box 106"/>
          <p:cNvSpPr txBox="1"/>
          <p:nvPr/>
        </p:nvSpPr>
        <p:spPr>
          <a:xfrm>
            <a:off x="812619" y="1820410"/>
            <a:ext cx="10939780" cy="521970"/>
          </a:xfrm>
          <a:prstGeom prst="rect">
            <a:avLst/>
          </a:prstGeom>
          <a:solidFill>
            <a:schemeClr val="bg1">
              <a:lumMod val="95000"/>
            </a:schemeClr>
          </a:solidFill>
          <a:ln w="9525">
            <a:noFill/>
          </a:ln>
        </p:spPr>
        <p:txBody>
          <a:bodyPr wrap="square">
            <a:spAutoFit/>
          </a:bodyPr>
          <a:lstStyle/>
          <a:p>
            <a:pPr indent="0"/>
            <a:r>
              <a:rPr lang="en-US" sz="2800" b="0" dirty="0" err="1">
                <a:latin typeface="Arial" panose="020B0604020202020204" pitchFamily="34" charset="0"/>
                <a:cs typeface="Arial" panose="020B0604020202020204" pitchFamily="34" charset="0"/>
              </a:rPr>
              <a:t>Phản</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ứng</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hoá</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học</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là</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quá</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trình</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biến</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đổi</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từ</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chất</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này</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thành</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chất</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khác</a:t>
            </a:r>
            <a:r>
              <a:rPr lang="en-US" sz="1400" b="0" i="1" dirty="0">
                <a:latin typeface="Times New Roman" panose="02020603050405020304" pitchFamily="18" charset="0"/>
              </a:rPr>
              <a:t>.</a:t>
            </a:r>
            <a:endParaRPr lang="en-US" dirty="0"/>
          </a:p>
        </p:txBody>
      </p:sp>
      <p:sp>
        <p:nvSpPr>
          <p:cNvPr id="18" name="Rounded Rectangle 17"/>
          <p:cNvSpPr/>
          <p:nvPr/>
        </p:nvSpPr>
        <p:spPr>
          <a:xfrm>
            <a:off x="180975" y="2591165"/>
            <a:ext cx="12011025" cy="3440155"/>
          </a:xfrm>
          <a:prstGeom prst="roundRect">
            <a:avLst/>
          </a:prstGeom>
          <a:solidFill>
            <a:schemeClr val="accent5">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4400" b="1" dirty="0">
                <a:solidFill>
                  <a:srgbClr val="FF0000"/>
                </a:solidFill>
                <a:sym typeface="+mn-ea"/>
              </a:rPr>
              <a:t>?</a:t>
            </a:r>
          </a:p>
          <a:p>
            <a:pPr algn="l"/>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Chất</a:t>
            </a:r>
            <a:r>
              <a:rPr lang="en-US" sz="3200" dirty="0">
                <a:solidFill>
                  <a:schemeClr val="tx1"/>
                </a:solidFill>
                <a:latin typeface="Times New Roman" panose="02020603050405020304" pitchFamily="18" charset="0"/>
                <a:cs typeface="Times New Roman" panose="02020603050405020304" pitchFamily="18" charset="0"/>
                <a:sym typeface="+mn-ea"/>
              </a:rPr>
              <a:t> ban </a:t>
            </a:r>
            <a:r>
              <a:rPr lang="en-US" sz="3200" dirty="0" err="1">
                <a:solidFill>
                  <a:schemeClr val="tx1"/>
                </a:solidFill>
                <a:latin typeface="Times New Roman" panose="02020603050405020304" pitchFamily="18" charset="0"/>
                <a:cs typeface="Times New Roman" panose="02020603050405020304" pitchFamily="18" charset="0"/>
                <a:sym typeface="+mn-ea"/>
              </a:rPr>
              <a:t>đầu</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bị</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biến</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đổi</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trong</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phản</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ứng</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gọi</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là</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gì</a:t>
            </a:r>
            <a:r>
              <a:rPr lang="en-US" sz="3200" dirty="0">
                <a:solidFill>
                  <a:schemeClr val="tx1"/>
                </a:solidFill>
                <a:latin typeface="Times New Roman" panose="02020603050405020304" pitchFamily="18" charset="0"/>
                <a:cs typeface="Times New Roman" panose="02020603050405020304" pitchFamily="18" charset="0"/>
                <a:sym typeface="+mn-ea"/>
              </a:rPr>
              <a:t>?</a:t>
            </a:r>
            <a:endParaRPr lang="en-US" sz="3200" dirty="0">
              <a:solidFill>
                <a:schemeClr val="tx1"/>
              </a:solidFill>
              <a:latin typeface="Times New Roman" panose="02020603050405020304" pitchFamily="18" charset="0"/>
              <a:cs typeface="Times New Roman" panose="02020603050405020304" pitchFamily="18" charset="0"/>
            </a:endParaRPr>
          </a:p>
          <a:p>
            <a:pPr algn="l"/>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Chất</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mới</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sinh</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ra</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gọi</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là</a:t>
            </a:r>
            <a:r>
              <a:rPr lang="en-US" sz="3200" dirty="0">
                <a:solidFill>
                  <a:schemeClr val="tx1"/>
                </a:solidFill>
                <a:latin typeface="Times New Roman" panose="02020603050405020304" pitchFamily="18" charset="0"/>
                <a:cs typeface="Times New Roman" panose="02020603050405020304" pitchFamily="18" charset="0"/>
                <a:sym typeface="+mn-ea"/>
              </a:rPr>
              <a:t> </a:t>
            </a:r>
            <a:r>
              <a:rPr lang="en-US" sz="3200" dirty="0" err="1">
                <a:solidFill>
                  <a:schemeClr val="tx1"/>
                </a:solidFill>
                <a:latin typeface="Times New Roman" panose="02020603050405020304" pitchFamily="18" charset="0"/>
                <a:cs typeface="Times New Roman" panose="02020603050405020304" pitchFamily="18" charset="0"/>
                <a:sym typeface="+mn-ea"/>
              </a:rPr>
              <a:t>gì</a:t>
            </a:r>
            <a:r>
              <a:rPr lang="en-US" sz="3200" dirty="0">
                <a:solidFill>
                  <a:schemeClr val="tx1"/>
                </a:solidFill>
                <a:latin typeface="Times New Roman" panose="02020603050405020304" pitchFamily="18" charset="0"/>
                <a:cs typeface="Times New Roman" panose="02020603050405020304" pitchFamily="18" charset="0"/>
                <a:sym typeface="+mn-ea"/>
              </a:rPr>
              <a:t>?</a:t>
            </a:r>
            <a:endParaRPr lang="en-US" sz="3200" dirty="0">
              <a:solidFill>
                <a:schemeClr val="tx1"/>
              </a:solidFill>
              <a:latin typeface="Times New Roman" panose="02020603050405020304" pitchFamily="18" charset="0"/>
              <a:cs typeface="Times New Roman" panose="02020603050405020304" pitchFamily="18" charset="0"/>
            </a:endParaRPr>
          </a:p>
          <a:p>
            <a:pPr algn="l"/>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tăng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giảm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dần</a:t>
            </a:r>
            <a:r>
              <a:rPr lang="en-US" sz="3200" dirty="0">
                <a:solidFill>
                  <a:schemeClr val="tx1"/>
                </a:solidFill>
                <a:latin typeface="Times New Roman" panose="02020603050405020304" pitchFamily="18" charset="0"/>
                <a:cs typeface="Times New Roman" panose="02020603050405020304" pitchFamily="18" charset="0"/>
              </a:rPr>
              <a:t>?</a:t>
            </a:r>
          </a:p>
        </p:txBody>
      </p:sp>
      <p:grpSp>
        <p:nvGrpSpPr>
          <p:cNvPr id="16" name="组合 1"/>
          <p:cNvGrpSpPr/>
          <p:nvPr/>
        </p:nvGrpSpPr>
        <p:grpSpPr>
          <a:xfrm>
            <a:off x="7613648" y="126895"/>
            <a:ext cx="1610563" cy="1452100"/>
            <a:chOff x="2713211" y="1988840"/>
            <a:chExt cx="1610824" cy="1452335"/>
          </a:xfrm>
        </p:grpSpPr>
        <p:sp>
          <p:nvSpPr>
            <p:cNvPr id="17"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19"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vi-VN" altLang="zh-CN" sz="2800" dirty="0">
                <a:latin typeface="+mj-lt"/>
              </a:endParaRPr>
            </a:p>
            <a:p>
              <a:pPr algn="ctr"/>
              <a:r>
                <a:rPr lang="vi-VN" altLang="zh-CN" sz="2800" dirty="0">
                  <a:solidFill>
                    <a:srgbClr val="7030A0"/>
                  </a:solidFill>
                  <a:latin typeface="+mj-lt"/>
                </a:rPr>
                <a:t>TIẾT 2</a:t>
              </a:r>
              <a:endParaRPr lang="zh-CN" altLang="en-US" sz="2800" dirty="0">
                <a:solidFill>
                  <a:srgbClr val="7030A0"/>
                </a:solidFill>
                <a:latin typeface="+mj-lt"/>
              </a:endParaRPr>
            </a:p>
          </p:txBody>
        </p:sp>
      </p:gr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ppt_x"/>
                                          </p:val>
                                        </p:tav>
                                        <p:tav tm="100000">
                                          <p:val>
                                            <p:strVal val="#ppt_x"/>
                                          </p:val>
                                        </p:tav>
                                      </p:tavLst>
                                    </p:anim>
                                    <p:anim calcmode="lin" valueType="num">
                                      <p:cBhvr additive="base">
                                        <p:cTn id="3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2"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45" presetClass="entr" presetSubtype="0" fill="hold" nodeType="withEffect">
                                  <p:stCondLst>
                                    <p:cond delay="5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750"/>
                                        <p:tgtEl>
                                          <p:spTgt spid="16"/>
                                        </p:tgtEl>
                                      </p:cBhvr>
                                    </p:animEffect>
                                    <p:anim calcmode="lin" valueType="num">
                                      <p:cBhvr>
                                        <p:cTn id="48" dur="750" fill="hold"/>
                                        <p:tgtEl>
                                          <p:spTgt spid="16"/>
                                        </p:tgtEl>
                                        <p:attrNameLst>
                                          <p:attrName>ppt_w</p:attrName>
                                        </p:attrNameLst>
                                      </p:cBhvr>
                                      <p:tavLst>
                                        <p:tav tm="0" fmla="#ppt_w*sin(2.5*pi*$)">
                                          <p:val>
                                            <p:fltVal val="0"/>
                                          </p:val>
                                        </p:tav>
                                        <p:tav tm="100000">
                                          <p:val>
                                            <p:fltVal val="1"/>
                                          </p:val>
                                        </p:tav>
                                      </p:tavLst>
                                    </p:anim>
                                    <p:anim calcmode="lin" valueType="num">
                                      <p:cBhvr>
                                        <p:cTn id="49" dur="75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animBg="1"/>
      <p:bldP spid="18" grpId="1" animBg="1"/>
      <p:bldP spid="18"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491797"/>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sp>
        <p:nvSpPr>
          <p:cNvPr id="104" name="Text Box 103"/>
          <p:cNvSpPr txBox="1"/>
          <p:nvPr/>
        </p:nvSpPr>
        <p:spPr>
          <a:xfrm>
            <a:off x="170269" y="2882765"/>
            <a:ext cx="11834497" cy="584775"/>
          </a:xfrm>
          <a:prstGeom prst="rect">
            <a:avLst/>
          </a:prstGeom>
          <a:solidFill>
            <a:schemeClr val="accent6">
              <a:lumMod val="40000"/>
              <a:lumOff val="60000"/>
            </a:schemeClr>
          </a:solidFill>
          <a:ln w="9525">
            <a:noFill/>
          </a:ln>
        </p:spPr>
        <p:txBody>
          <a:bodyPr wrap="square">
            <a:spAutoFit/>
          </a:bodyPr>
          <a:lstStyle/>
          <a:p>
            <a:pPr indent="342265"/>
            <a:r>
              <a:rPr lang="en-US" sz="3200"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sinh</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thực</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hiên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đốt</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theo</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và</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quan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sát</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để</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nêu</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hiện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tượng</a:t>
            </a:r>
            <a:endParaRPr lang="en-US" sz="32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9" name="Text Box 103"/>
          <p:cNvSpPr txBox="1"/>
          <p:nvPr/>
        </p:nvSpPr>
        <p:spPr>
          <a:xfrm>
            <a:off x="1607181" y="5837479"/>
            <a:ext cx="8960669" cy="584775"/>
          </a:xfrm>
          <a:prstGeom prst="rect">
            <a:avLst/>
          </a:prstGeom>
          <a:solidFill>
            <a:schemeClr val="accent5">
              <a:lumMod val="40000"/>
              <a:lumOff val="60000"/>
            </a:schemeClr>
          </a:solidFill>
          <a:ln w="9525">
            <a:noFill/>
          </a:ln>
        </p:spPr>
        <p:txBody>
          <a:bodyPr wrap="square">
            <a:spAutoFit/>
          </a:bodyPr>
          <a:lstStyle/>
          <a:p>
            <a:pPr indent="342265"/>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Vậy</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phần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nào</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đã</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bị</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biến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đổi</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thành</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chất</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mới</a:t>
            </a:r>
            <a:r>
              <a:rPr lang="en-US" sz="3200" dirty="0">
                <a:solidFill>
                  <a:schemeClr val="accent4">
                    <a:lumMod val="50000"/>
                  </a:schemeClr>
                </a:solidFill>
                <a:latin typeface="Times New Roman" panose="02020603050405020304" pitchFamily="18" charset="0"/>
                <a:cs typeface="Times New Roman" panose="02020603050405020304" pitchFamily="18" charset="0"/>
              </a:rPr>
              <a:t>?</a:t>
            </a:r>
          </a:p>
        </p:txBody>
      </p:sp>
      <p:sp>
        <p:nvSpPr>
          <p:cNvPr id="10" name="Text Box 103"/>
          <p:cNvSpPr txBox="1"/>
          <p:nvPr/>
        </p:nvSpPr>
        <p:spPr>
          <a:xfrm>
            <a:off x="170269" y="3925414"/>
            <a:ext cx="11834497" cy="1569660"/>
          </a:xfrm>
          <a:prstGeom prst="rect">
            <a:avLst/>
          </a:prstGeom>
          <a:solidFill>
            <a:schemeClr val="accent2">
              <a:lumMod val="40000"/>
              <a:lumOff val="60000"/>
            </a:schemeClr>
          </a:solidFill>
          <a:ln w="9525">
            <a:noFill/>
          </a:ln>
        </p:spPr>
        <p:txBody>
          <a:bodyPr wrap="square">
            <a:spAutoFit/>
          </a:bodyPr>
          <a:lstStyle/>
          <a:p>
            <a:pPr indent="342265"/>
            <a:r>
              <a:rPr lang="en-US" sz="3200" dirty="0" err="1">
                <a:solidFill>
                  <a:schemeClr val="accent4">
                    <a:lumMod val="50000"/>
                  </a:schemeClr>
                </a:solidFill>
                <a:latin typeface="Times New Roman" panose="02020603050405020304" pitchFamily="18" charset="0"/>
                <a:cs typeface="Times New Roman" panose="02020603050405020304" pitchFamily="18" charset="0"/>
              </a:rPr>
              <a:t>Hiện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tượng</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p>
          <a:p>
            <a:pPr marL="457200" indent="-457200">
              <a:buFontTx/>
              <a:buChar char="-"/>
            </a:pPr>
            <a:r>
              <a:rPr lang="en-US" sz="3200" dirty="0" err="1">
                <a:solidFill>
                  <a:schemeClr val="accent4">
                    <a:lumMod val="50000"/>
                  </a:schemeClr>
                </a:solidFill>
                <a:latin typeface="Times New Roman" panose="02020603050405020304" pitchFamily="18" charset="0"/>
                <a:cs typeface="Times New Roman" panose="02020603050405020304" pitchFamily="18" charset="0"/>
              </a:rPr>
              <a:t>Khi</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đốt</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một</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phần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chảy</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lỏng</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một</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phần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bị</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cháy</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p>
          <a:p>
            <a:pPr marL="457200" indent="-457200">
              <a:buFontTx/>
              <a:buChar char="-"/>
            </a:pPr>
            <a:r>
              <a:rPr lang="en-US" sz="3200" dirty="0" err="1">
                <a:solidFill>
                  <a:schemeClr val="accent4">
                    <a:lumMod val="50000"/>
                  </a:schemeClr>
                </a:solidFill>
                <a:latin typeface="Times New Roman" panose="02020603050405020304" pitchFamily="18" charset="0"/>
                <a:cs typeface="Times New Roman" panose="02020603050405020304" pitchFamily="18" charset="0"/>
              </a:rPr>
              <a:t>Cây</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nến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ngắn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4">
                    <a:lumMod val="50000"/>
                  </a:schemeClr>
                </a:solidFill>
                <a:latin typeface="Times New Roman" panose="02020603050405020304" pitchFamily="18" charset="0"/>
                <a:cs typeface="Times New Roman" panose="02020603050405020304" pitchFamily="18" charset="0"/>
              </a:rPr>
              <a:t>dần</a:t>
            </a:r>
            <a:r>
              <a:rPr lang="en-US" sz="3200" dirty="0">
                <a:solidFill>
                  <a:schemeClr val="accent4">
                    <a:lumMod val="50000"/>
                  </a:schemeClr>
                </a:solidFill>
                <a:latin typeface="Times New Roman" panose="02020603050405020304" pitchFamily="18" charset="0"/>
                <a:cs typeface="Times New Roman" panose="02020603050405020304" pitchFamily="18" charset="0"/>
              </a:rPr>
              <a:t>. </a:t>
            </a:r>
          </a:p>
        </p:txBody>
      </p:sp>
      <p:grpSp>
        <p:nvGrpSpPr>
          <p:cNvPr id="11" name="组合 1"/>
          <p:cNvGrpSpPr/>
          <p:nvPr/>
        </p:nvGrpSpPr>
        <p:grpSpPr>
          <a:xfrm>
            <a:off x="4973279" y="196474"/>
            <a:ext cx="1610563" cy="1452100"/>
            <a:chOff x="2713211" y="1988840"/>
            <a:chExt cx="1610824" cy="1452335"/>
          </a:xfrm>
        </p:grpSpPr>
        <p:sp>
          <p:nvSpPr>
            <p:cNvPr id="12"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13"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vi-VN" altLang="zh-CN" sz="2800" dirty="0">
                <a:latin typeface="+mj-lt"/>
              </a:endParaRPr>
            </a:p>
            <a:p>
              <a:pPr algn="ctr"/>
              <a:r>
                <a:rPr lang="vi-VN" altLang="zh-CN" sz="2800" dirty="0">
                  <a:solidFill>
                    <a:srgbClr val="7030A0"/>
                  </a:solidFill>
                  <a:latin typeface="+mj-lt"/>
                </a:rPr>
                <a:t>TIẾT 1</a:t>
              </a:r>
              <a:endParaRPr lang="zh-CN" altLang="en-US" sz="2800" dirty="0">
                <a:solidFill>
                  <a:srgbClr val="7030A0"/>
                </a:solidFill>
                <a:latin typeface="+mj-lt"/>
              </a:endParaRPr>
            </a:p>
          </p:txBody>
        </p:sp>
      </p:gr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45" presetClass="entr" presetSubtype="0" fill="hold" nodeType="withEffect">
                                  <p:stCondLst>
                                    <p:cond delay="5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anim calcmode="lin" valueType="num">
                                      <p:cBhvr>
                                        <p:cTn id="21" dur="750" fill="hold"/>
                                        <p:tgtEl>
                                          <p:spTgt spid="11"/>
                                        </p:tgtEl>
                                        <p:attrNameLst>
                                          <p:attrName>ppt_w</p:attrName>
                                        </p:attrNameLst>
                                      </p:cBhvr>
                                      <p:tavLst>
                                        <p:tav tm="0" fmla="#ppt_w*sin(2.5*pi*$)">
                                          <p:val>
                                            <p:fltVal val="0"/>
                                          </p:val>
                                        </p:tav>
                                        <p:tav tm="100000">
                                          <p:val>
                                            <p:fltVal val="1"/>
                                          </p:val>
                                        </p:tav>
                                      </p:tavLst>
                                    </p:anim>
                                    <p:anim calcmode="lin" valueType="num">
                                      <p:cBhvr>
                                        <p:cTn id="22" dur="75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
        <p:nvSpPr>
          <p:cNvPr id="15" name="文本框 52"/>
          <p:cNvSpPr txBox="1"/>
          <p:nvPr/>
        </p:nvSpPr>
        <p:spPr>
          <a:xfrm>
            <a:off x="2052955" y="297180"/>
            <a:ext cx="4635500" cy="584775"/>
          </a:xfrm>
          <a:prstGeom prst="rect">
            <a:avLst/>
          </a:prstGeom>
          <a:noFill/>
        </p:spPr>
        <p:txBody>
          <a:bodyPr wrap="square" rtlCol="0">
            <a:spAutoFit/>
          </a:bodyPr>
          <a:lstStyle/>
          <a:p>
            <a:pPr algn="ctr"/>
            <a:r>
              <a:rPr lang="en-US" altLang="zh-CN" sz="3200" b="1" dirty="0">
                <a:solidFill>
                  <a:schemeClr val="accent5">
                    <a:lumMod val="75000"/>
                  </a:schemeClr>
                </a:solidFill>
                <a:latin typeface="Times New Roman" panose="02020603050405020304" pitchFamily="18" charset="0"/>
                <a:ea typeface="Microsoft YaHei" panose="020B0503020204020204" charset="-122"/>
                <a:cs typeface="Times New Roman" panose="02020603050405020304" pitchFamily="18"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Times New Roman" panose="02020603050405020304" pitchFamily="18" charset="0"/>
                <a:ea typeface="Microsoft YaHei" panose="020B0503020204020204" charset="-122"/>
                <a:cs typeface="Times New Roman" panose="02020603050405020304" pitchFamily="18" charset="0"/>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a:t>
            </a:r>
            <a:r>
              <a:rPr lang="en-US" altLang="zh-CN" sz="2800" b="1" dirty="0">
                <a:solidFill>
                  <a:schemeClr val="accent6">
                    <a:lumMod val="50000"/>
                  </a:schemeClr>
                </a:solidFill>
                <a:latin typeface="Times New Roman" panose="02020603050405020304" pitchFamily="18" charset="0"/>
                <a:ea typeface="Microsoft YaHei" panose="020B0503020204020204" charset="-122"/>
                <a:cs typeface="Times New Roman" panose="02020603050405020304" pitchFamily="18" charset="0"/>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latin typeface="Times New Roman" panose="02020603050405020304" pitchFamily="18" charset="0"/>
                <a:ea typeface="Microsoft YaHei" panose="020B0503020204020204" charset="-122"/>
                <a:cs typeface="Times New Roman" panose="02020603050405020304" pitchFamily="18" charset="0"/>
              </a:rPr>
              <a:t>1</a:t>
            </a:r>
            <a:endParaRPr lang="zh-CN" altLang="en-US" sz="2400" b="1" dirty="0">
              <a:solidFill>
                <a:schemeClr val="bg1"/>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07" name="Text Box 106"/>
          <p:cNvSpPr txBox="1"/>
          <p:nvPr/>
        </p:nvSpPr>
        <p:spPr>
          <a:xfrm>
            <a:off x="823595" y="1781810"/>
            <a:ext cx="10939780" cy="521970"/>
          </a:xfrm>
          <a:prstGeom prst="rect">
            <a:avLst/>
          </a:prstGeom>
          <a:noFill/>
          <a:ln w="9525">
            <a:noFill/>
          </a:ln>
        </p:spPr>
        <p:txBody>
          <a:bodyPr wrap="square">
            <a:spAutoFit/>
          </a:bodyPr>
          <a:lstStyle/>
          <a:p>
            <a:pPr indent="0"/>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ứng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hoá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quá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trình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biến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đổi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từ</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này</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thành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khác</a:t>
            </a:r>
            <a:r>
              <a:rPr lang="en-US" sz="1400" b="0"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7" name="Text Box 6"/>
          <p:cNvSpPr txBox="1"/>
          <p:nvPr/>
        </p:nvSpPr>
        <p:spPr>
          <a:xfrm>
            <a:off x="1288869" y="2664460"/>
            <a:ext cx="2336165" cy="953135"/>
          </a:xfrm>
          <a:prstGeom prst="rect">
            <a:avLst/>
          </a:prstGeom>
          <a:solidFill>
            <a:schemeClr val="accent5">
              <a:lumMod val="20000"/>
              <a:lumOff val="80000"/>
            </a:schemeClr>
          </a:solidFill>
        </p:spPr>
        <p:txBody>
          <a:bodyPr wrap="square" rtlCol="0">
            <a:spAutoFit/>
          </a:bodyPr>
          <a:lstStyle/>
          <a:p>
            <a:r>
              <a:rPr lang="en-US" sz="2800" dirty="0" err="1"/>
              <a:t>Chất</a:t>
            </a:r>
            <a:r>
              <a:rPr lang="en-US" sz="2800" dirty="0"/>
              <a:t> ban </a:t>
            </a:r>
            <a:r>
              <a:rPr lang="en-US" sz="2800" dirty="0" err="1"/>
              <a:t>đầu</a:t>
            </a:r>
            <a:r>
              <a:rPr lang="en-US" sz="2800" dirty="0"/>
              <a:t> </a:t>
            </a:r>
            <a:r>
              <a:rPr lang="en-US" sz="2800" dirty="0" err="1"/>
              <a:t>bị</a:t>
            </a:r>
            <a:r>
              <a:rPr lang="en-US" sz="2800" dirty="0"/>
              <a:t> </a:t>
            </a:r>
            <a:r>
              <a:rPr lang="en-US" sz="2800" dirty="0" err="1"/>
              <a:t>biến</a:t>
            </a:r>
            <a:r>
              <a:rPr lang="en-US" sz="2800" dirty="0"/>
              <a:t> </a:t>
            </a:r>
            <a:r>
              <a:rPr lang="en-US" sz="2800" dirty="0" err="1"/>
              <a:t>đổi</a:t>
            </a:r>
            <a:r>
              <a:rPr lang="en-US" sz="2800" dirty="0"/>
              <a:t>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000297" y="2609215"/>
            <a:ext cx="2555875" cy="993775"/>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a:solidFill>
                  <a:schemeClr val="accent6">
                    <a:lumMod val="50000"/>
                  </a:schemeClr>
                </a:solidFill>
              </a:rPr>
              <a:t>Chất</a:t>
            </a:r>
            <a:r>
              <a:rPr lang="en-US" sz="2800" dirty="0">
                <a:solidFill>
                  <a:schemeClr val="accent6">
                    <a:lumMod val="50000"/>
                  </a:schemeClr>
                </a:solidFill>
              </a:rPr>
              <a:t> </a:t>
            </a:r>
            <a:r>
              <a:rPr lang="en-US" sz="2800" dirty="0" err="1">
                <a:solidFill>
                  <a:schemeClr val="accent6">
                    <a:lumMod val="50000"/>
                  </a:schemeClr>
                </a:solidFill>
              </a:rPr>
              <a:t>phản</a:t>
            </a:r>
            <a:r>
              <a:rPr lang="en-US" sz="2800" dirty="0">
                <a:solidFill>
                  <a:schemeClr val="accent6">
                    <a:lumMod val="50000"/>
                  </a:schemeClr>
                </a:solidFill>
              </a:rPr>
              <a:t> </a:t>
            </a:r>
            <a:r>
              <a:rPr lang="en-US" sz="2800" dirty="0" err="1">
                <a:solidFill>
                  <a:schemeClr val="accent6">
                    <a:lumMod val="50000"/>
                  </a:schemeClr>
                </a:solidFill>
              </a:rPr>
              <a:t>ứng</a:t>
            </a:r>
            <a:endParaRPr lang="en-US" sz="2800" dirty="0">
              <a:solidFill>
                <a:schemeClr val="accent6">
                  <a:lumMod val="50000"/>
                </a:schemeClr>
              </a:solidFill>
            </a:endParaRPr>
          </a:p>
          <a:p>
            <a:pPr algn="ctr"/>
            <a:r>
              <a:rPr lang="en-US" sz="2800" dirty="0">
                <a:solidFill>
                  <a:schemeClr val="accent6">
                    <a:lumMod val="50000"/>
                  </a:schemeClr>
                </a:solidFill>
              </a:rPr>
              <a:t>(</a:t>
            </a:r>
            <a:r>
              <a:rPr lang="en-US" sz="2800" dirty="0" err="1">
                <a:solidFill>
                  <a:schemeClr val="accent6">
                    <a:lumMod val="50000"/>
                  </a:schemeClr>
                </a:solidFill>
              </a:rPr>
              <a:t>Chất</a:t>
            </a:r>
            <a:r>
              <a:rPr lang="en-US" sz="2800" dirty="0">
                <a:solidFill>
                  <a:schemeClr val="accent6">
                    <a:lumMod val="50000"/>
                  </a:schemeClr>
                </a:solidFill>
              </a:rPr>
              <a:t> </a:t>
            </a:r>
            <a:r>
              <a:rPr lang="en-US" sz="2800" dirty="0" err="1">
                <a:solidFill>
                  <a:schemeClr val="accent6">
                    <a:lumMod val="50000"/>
                  </a:schemeClr>
                </a:solidFill>
              </a:rPr>
              <a:t>tham</a:t>
            </a:r>
            <a:r>
              <a:rPr lang="en-US" sz="2800" dirty="0">
                <a:solidFill>
                  <a:schemeClr val="accent6">
                    <a:lumMod val="50000"/>
                  </a:schemeClr>
                </a:solidFill>
              </a:rPr>
              <a:t> </a:t>
            </a:r>
            <a:r>
              <a:rPr lang="en-US" sz="2800" dirty="0" err="1">
                <a:solidFill>
                  <a:schemeClr val="accent6">
                    <a:lumMod val="50000"/>
                  </a:schemeClr>
                </a:solidFill>
              </a:rPr>
              <a:t>gia</a:t>
            </a:r>
            <a:r>
              <a:rPr lang="en-US" sz="2800" dirty="0">
                <a:solidFill>
                  <a:schemeClr val="accent6">
                    <a:lumMod val="50000"/>
                  </a:schemeClr>
                </a:solidFill>
              </a:rPr>
              <a:t>)</a:t>
            </a:r>
          </a:p>
        </p:txBody>
      </p:sp>
      <p:sp>
        <p:nvSpPr>
          <p:cNvPr id="9" name="Text Box 8"/>
          <p:cNvSpPr txBox="1"/>
          <p:nvPr/>
        </p:nvSpPr>
        <p:spPr>
          <a:xfrm>
            <a:off x="1288869" y="3941581"/>
            <a:ext cx="2336165" cy="953135"/>
          </a:xfrm>
          <a:prstGeom prst="rect">
            <a:avLst/>
          </a:prstGeom>
          <a:solidFill>
            <a:schemeClr val="accent6">
              <a:lumMod val="20000"/>
              <a:lumOff val="80000"/>
            </a:schemeClr>
          </a:solidFill>
        </p:spPr>
        <p:txBody>
          <a:bodyPr wrap="square" rtlCol="0">
            <a:spAutoFit/>
          </a:bodyPr>
          <a:lstStyle/>
          <a:p>
            <a:r>
              <a:rPr lang="en-US" sz="2800" dirty="0" err="1"/>
              <a:t>Chất</a:t>
            </a:r>
            <a:r>
              <a:rPr lang="en-US" sz="2800" dirty="0"/>
              <a:t> </a:t>
            </a:r>
            <a:r>
              <a:rPr lang="en-US" sz="2800" dirty="0" err="1"/>
              <a:t>mới</a:t>
            </a:r>
            <a:r>
              <a:rPr lang="en-US" sz="2800" dirty="0"/>
              <a:t> </a:t>
            </a:r>
            <a:r>
              <a:rPr lang="en-US" sz="2800" dirty="0" err="1"/>
              <a:t>sinh</a:t>
            </a:r>
            <a:r>
              <a:rPr lang="en-US" sz="2800" dirty="0"/>
              <a:t> </a:t>
            </a:r>
            <a:r>
              <a:rPr lang="en-US" sz="2800" dirty="0" err="1"/>
              <a:t>ra</a:t>
            </a:r>
            <a:r>
              <a:rPr lang="en-US" sz="2800" dirty="0"/>
              <a:t>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err="1">
                <a:solidFill>
                  <a:schemeClr val="accent6">
                    <a:lumMod val="50000"/>
                  </a:schemeClr>
                </a:solidFill>
              </a:rPr>
              <a:t>Sản</a:t>
            </a:r>
            <a:r>
              <a:rPr lang="en-US" sz="2800" dirty="0">
                <a:solidFill>
                  <a:schemeClr val="accent6">
                    <a:lumMod val="50000"/>
                  </a:schemeClr>
                </a:solidFill>
              </a:rPr>
              <a:t> </a:t>
            </a:r>
            <a:r>
              <a:rPr lang="en-US" sz="2800" dirty="0" err="1">
                <a:solidFill>
                  <a:schemeClr val="accent6">
                    <a:lumMod val="50000"/>
                  </a:schemeClr>
                </a:solidFill>
              </a:rPr>
              <a:t>phẩm</a:t>
            </a:r>
            <a:endParaRPr lang="en-US" sz="2800" dirty="0">
              <a:solidFill>
                <a:schemeClr val="accent6">
                  <a:lumMod val="50000"/>
                </a:schemeClr>
              </a:solidFill>
            </a:endParaRPr>
          </a:p>
        </p:txBody>
      </p:sp>
      <p:sp>
        <p:nvSpPr>
          <p:cNvPr id="18" name="Rounded Rectangle 17"/>
          <p:cNvSpPr/>
          <p:nvPr/>
        </p:nvSpPr>
        <p:spPr>
          <a:xfrm>
            <a:off x="470535" y="5102225"/>
            <a:ext cx="11648440" cy="99377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70535" y="5102225"/>
            <a:ext cx="11648440" cy="993775"/>
          </a:xfrm>
          <a:prstGeom prst="round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quá</a:t>
            </a:r>
            <a:r>
              <a:rPr lang="en-US" sz="2800" dirty="0">
                <a:solidFill>
                  <a:schemeClr val="accent6">
                    <a:lumMod val="50000"/>
                  </a:schemeClr>
                </a:solidFill>
              </a:rPr>
              <a:t> </a:t>
            </a:r>
            <a:r>
              <a:rPr lang="en-US" sz="2800" dirty="0" err="1">
                <a:solidFill>
                  <a:schemeClr val="accent6">
                    <a:lumMod val="50000"/>
                  </a:schemeClr>
                </a:solidFill>
              </a:rPr>
              <a:t>trình</a:t>
            </a:r>
            <a:r>
              <a:rPr lang="en-US" sz="2800" dirty="0">
                <a:solidFill>
                  <a:schemeClr val="accent6">
                    <a:lumMod val="50000"/>
                  </a:schemeClr>
                </a:solidFill>
              </a:rPr>
              <a:t> </a:t>
            </a:r>
            <a:r>
              <a:rPr lang="en-US" sz="2800" dirty="0" err="1">
                <a:solidFill>
                  <a:schemeClr val="accent6">
                    <a:lumMod val="50000"/>
                  </a:schemeClr>
                </a:solidFill>
              </a:rPr>
              <a:t>phản</a:t>
            </a:r>
            <a:r>
              <a:rPr lang="en-US" sz="2800" dirty="0">
                <a:solidFill>
                  <a:schemeClr val="accent6">
                    <a:lumMod val="50000"/>
                  </a:schemeClr>
                </a:solidFill>
              </a:rPr>
              <a:t> </a:t>
            </a:r>
            <a:r>
              <a:rPr lang="en-US" sz="2800" dirty="0" err="1">
                <a:solidFill>
                  <a:schemeClr val="accent6">
                    <a:lumMod val="50000"/>
                  </a:schemeClr>
                </a:solidFill>
              </a:rPr>
              <a:t>ứng</a:t>
            </a:r>
            <a:r>
              <a:rPr lang="en-US" sz="2800" dirty="0">
                <a:solidFill>
                  <a:schemeClr val="accent6">
                    <a:lumMod val="50000"/>
                  </a:schemeClr>
                </a:solidFill>
              </a:rPr>
              <a:t>, </a:t>
            </a:r>
            <a:r>
              <a:rPr lang="en-US" sz="2800" dirty="0" err="1">
                <a:solidFill>
                  <a:schemeClr val="accent6">
                    <a:lumMod val="50000"/>
                  </a:schemeClr>
                </a:solidFill>
              </a:rPr>
              <a:t>lượng</a:t>
            </a:r>
            <a:r>
              <a:rPr lang="en-US" sz="2800" dirty="0">
                <a:solidFill>
                  <a:schemeClr val="accent6">
                    <a:lumMod val="50000"/>
                  </a:schemeClr>
                </a:solidFill>
              </a:rPr>
              <a:t> </a:t>
            </a:r>
            <a:r>
              <a:rPr lang="en-US" sz="2800" dirty="0" err="1">
                <a:solidFill>
                  <a:schemeClr val="accent6">
                    <a:lumMod val="50000"/>
                  </a:schemeClr>
                </a:solidFill>
              </a:rPr>
              <a:t>sản</a:t>
            </a:r>
            <a:r>
              <a:rPr lang="en-US" sz="2800" dirty="0">
                <a:solidFill>
                  <a:schemeClr val="accent6">
                    <a:lumMod val="50000"/>
                  </a:schemeClr>
                </a:solidFill>
              </a:rPr>
              <a:t> </a:t>
            </a:r>
            <a:r>
              <a:rPr lang="en-US" sz="2800" dirty="0" err="1">
                <a:solidFill>
                  <a:schemeClr val="accent6">
                    <a:lumMod val="50000"/>
                  </a:schemeClr>
                </a:solidFill>
              </a:rPr>
              <a:t>phẩm</a:t>
            </a:r>
            <a:r>
              <a:rPr lang="en-US" sz="2800" dirty="0">
                <a:solidFill>
                  <a:schemeClr val="accent6">
                    <a:lumMod val="50000"/>
                  </a:schemeClr>
                </a:solidFill>
              </a:rPr>
              <a:t> </a:t>
            </a:r>
            <a:r>
              <a:rPr lang="en-US" sz="2800" dirty="0" err="1">
                <a:solidFill>
                  <a:schemeClr val="accent6">
                    <a:lumMod val="50000"/>
                  </a:schemeClr>
                </a:solidFill>
              </a:rPr>
              <a:t>tăng</a:t>
            </a:r>
            <a:r>
              <a:rPr lang="en-US" sz="2800" dirty="0">
                <a:solidFill>
                  <a:schemeClr val="accent6">
                    <a:lumMod val="50000"/>
                  </a:schemeClr>
                </a:solidFill>
              </a:rPr>
              <a:t> </a:t>
            </a:r>
            <a:r>
              <a:rPr lang="en-US" sz="2800" dirty="0" err="1">
                <a:solidFill>
                  <a:schemeClr val="accent6">
                    <a:lumMod val="50000"/>
                  </a:schemeClr>
                </a:solidFill>
              </a:rPr>
              <a:t>dần</a:t>
            </a:r>
            <a:r>
              <a:rPr lang="en-US" sz="2800" dirty="0">
                <a:solidFill>
                  <a:schemeClr val="accent6">
                    <a:lumMod val="50000"/>
                  </a:schemeClr>
                </a:solidFill>
              </a:rPr>
              <a:t>, </a:t>
            </a:r>
            <a:r>
              <a:rPr lang="en-US" sz="2800" dirty="0" err="1">
                <a:solidFill>
                  <a:schemeClr val="accent6">
                    <a:lumMod val="50000"/>
                  </a:schemeClr>
                </a:solidFill>
              </a:rPr>
              <a:t>lượng</a:t>
            </a:r>
            <a:r>
              <a:rPr lang="en-US" sz="2800" dirty="0">
                <a:solidFill>
                  <a:schemeClr val="accent6">
                    <a:lumMod val="50000"/>
                  </a:schemeClr>
                </a:solidFill>
              </a:rPr>
              <a:t> </a:t>
            </a:r>
            <a:r>
              <a:rPr lang="en-US" sz="2800" dirty="0" err="1">
                <a:solidFill>
                  <a:schemeClr val="accent6">
                    <a:lumMod val="50000"/>
                  </a:schemeClr>
                </a:solidFill>
              </a:rPr>
              <a:t>chất</a:t>
            </a:r>
            <a:r>
              <a:rPr lang="en-US" sz="2800" dirty="0">
                <a:solidFill>
                  <a:schemeClr val="accent6">
                    <a:lumMod val="50000"/>
                  </a:schemeClr>
                </a:solidFill>
              </a:rPr>
              <a:t> </a:t>
            </a:r>
            <a:r>
              <a:rPr lang="en-US" sz="2800" dirty="0" err="1">
                <a:solidFill>
                  <a:schemeClr val="accent6">
                    <a:lumMod val="50000"/>
                  </a:schemeClr>
                </a:solidFill>
              </a:rPr>
              <a:t>phản</a:t>
            </a:r>
            <a:r>
              <a:rPr lang="en-US" sz="2800" dirty="0">
                <a:solidFill>
                  <a:schemeClr val="accent6">
                    <a:lumMod val="50000"/>
                  </a:schemeClr>
                </a:solidFill>
              </a:rPr>
              <a:t> </a:t>
            </a:r>
            <a:r>
              <a:rPr lang="en-US" sz="2800" dirty="0" err="1">
                <a:solidFill>
                  <a:schemeClr val="accent6">
                    <a:lumMod val="50000"/>
                  </a:schemeClr>
                </a:solidFill>
              </a:rPr>
              <a:t>ứng</a:t>
            </a:r>
            <a:r>
              <a:rPr lang="en-US" sz="2800" dirty="0">
                <a:solidFill>
                  <a:schemeClr val="accent6">
                    <a:lumMod val="50000"/>
                  </a:schemeClr>
                </a:solidFill>
              </a:rPr>
              <a:t> </a:t>
            </a:r>
            <a:r>
              <a:rPr lang="en-US" sz="2800" dirty="0" err="1">
                <a:solidFill>
                  <a:schemeClr val="accent6">
                    <a:lumMod val="50000"/>
                  </a:schemeClr>
                </a:solidFill>
              </a:rPr>
              <a:t>giảm</a:t>
            </a:r>
            <a:r>
              <a:rPr lang="en-US" sz="2800" dirty="0">
                <a:solidFill>
                  <a:schemeClr val="accent6">
                    <a:lumMod val="50000"/>
                  </a:schemeClr>
                </a:solidFill>
              </a:rPr>
              <a:t> </a:t>
            </a:r>
            <a:r>
              <a:rPr lang="en-US" sz="2800" dirty="0" err="1">
                <a:solidFill>
                  <a:schemeClr val="accent6">
                    <a:lumMod val="50000"/>
                  </a:schemeClr>
                </a:solidFill>
              </a:rPr>
              <a:t>dần</a:t>
            </a:r>
            <a:endParaRPr lang="en-US" sz="2800" dirty="0">
              <a:solidFill>
                <a:schemeClr val="accent6">
                  <a:lumMod val="50000"/>
                </a:schemeClr>
              </a:solidFill>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3" nodeType="clickEffect">
                                  <p:stCondLst>
                                    <p:cond delay="0"/>
                                  </p:stCondLst>
                                  <p:childTnLst>
                                    <p:anim calcmode="lin" valueType="num">
                                      <p:cBhvr additive="base">
                                        <p:cTn id="11" dur="500"/>
                                        <p:tgtEl>
                                          <p:spTgt spid="18"/>
                                        </p:tgtEl>
                                        <p:attrNameLst>
                                          <p:attrName>ppt_x</p:attrName>
                                        </p:attrNameLst>
                                      </p:cBhvr>
                                      <p:tavLst>
                                        <p:tav tm="0">
                                          <p:val>
                                            <p:strVal val="ppt_x"/>
                                          </p:val>
                                        </p:tav>
                                        <p:tav tm="100000">
                                          <p:val>
                                            <p:strVal val="ppt_x"/>
                                          </p:val>
                                        </p:tav>
                                      </p:tavLst>
                                    </p:anim>
                                    <p:anim calcmode="lin" valueType="num">
                                      <p:cBhvr additive="base">
                                        <p:cTn id="12" dur="500"/>
                                        <p:tgtEl>
                                          <p:spTgt spid="18"/>
                                        </p:tgtEl>
                                        <p:attrNameLst>
                                          <p:attrName>ppt_y</p:attrName>
                                        </p:attrNameLst>
                                      </p:cBhvr>
                                      <p:tavLst>
                                        <p:tav tm="0">
                                          <p:val>
                                            <p:strVal val="ppt_y"/>
                                          </p:val>
                                        </p:tav>
                                        <p:tav tm="100000">
                                          <p:val>
                                            <p:strVal val="1+ppt_h/2"/>
                                          </p:val>
                                        </p:tav>
                                      </p:tavLst>
                                    </p:anim>
                                    <p:set>
                                      <p:cBhvr>
                                        <p:cTn id="13" dur="1" fill="hold">
                                          <p:stCondLst>
                                            <p:cond delay="49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2"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2"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2"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2"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2"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animBg="1"/>
      <p:bldP spid="8" grpId="2" animBg="1"/>
      <p:bldP spid="11" grpId="1" animBg="1"/>
      <p:bldP spid="11" grpId="2" animBg="1"/>
      <p:bldP spid="9" grpId="1" animBg="1"/>
      <p:bldP spid="9" grpId="2" animBg="1"/>
      <p:bldP spid="16" grpId="1" animBg="1"/>
      <p:bldP spid="16" grpId="2" animBg="1"/>
      <p:bldP spid="17" grpId="1" animBg="1"/>
      <p:bldP spid="17" grpId="2" animBg="1"/>
      <p:bldP spid="18" grpId="1" animBg="1"/>
      <p:bldP spid="18" grpId="2" bldLvl="0" animBg="1"/>
      <p:bldP spid="18" grpId="3" bldLvl="0" animBg="1"/>
      <p:bldP spid="19" grpId="1" animBg="1"/>
      <p:bldP spid="19"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a:solidFill>
            <a:schemeClr val="accent4">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dirty="0" err="1">
                <a:solidFill>
                  <a:schemeClr val="tx1"/>
                </a:solidFill>
              </a:rPr>
              <a:t>Phương</a:t>
            </a:r>
            <a:r>
              <a:rPr lang="en-US" sz="3200" b="1" dirty="0">
                <a:solidFill>
                  <a:schemeClr val="tx1"/>
                </a:solidFill>
              </a:rPr>
              <a:t> </a:t>
            </a:r>
            <a:r>
              <a:rPr lang="en-US" sz="3200" b="1" dirty="0" err="1">
                <a:solidFill>
                  <a:schemeClr val="tx1"/>
                </a:solidFill>
              </a:rPr>
              <a:t>trình</a:t>
            </a:r>
            <a:r>
              <a:rPr lang="en-US" sz="3200" b="1" dirty="0">
                <a:solidFill>
                  <a:schemeClr val="tx1"/>
                </a:solidFill>
              </a:rPr>
              <a:t> </a:t>
            </a:r>
            <a:r>
              <a:rPr lang="en-US" sz="3200" b="1" dirty="0" err="1">
                <a:solidFill>
                  <a:schemeClr val="tx1"/>
                </a:solidFill>
              </a:rPr>
              <a:t>chữ</a:t>
            </a:r>
            <a:r>
              <a:rPr lang="en-US" sz="3200" b="1" dirty="0">
                <a:solidFill>
                  <a:schemeClr val="tx1"/>
                </a:solidFill>
              </a:rPr>
              <a:t>: </a:t>
            </a:r>
            <a:br>
              <a:rPr lang="en-US" sz="3200" b="1" dirty="0">
                <a:solidFill>
                  <a:schemeClr val="tx1"/>
                </a:solidFill>
              </a:rPr>
            </a:br>
            <a:r>
              <a:rPr lang="en-US" sz="3200" b="1" dirty="0"/>
              <a:t>  </a:t>
            </a:r>
            <a:r>
              <a:rPr lang="en-US" sz="3200" b="1" dirty="0" err="1">
                <a:solidFill>
                  <a:schemeClr val="accent1">
                    <a:lumMod val="75000"/>
                  </a:schemeClr>
                </a:solidFill>
              </a:rPr>
              <a:t>Tên</a:t>
            </a:r>
            <a:r>
              <a:rPr lang="en-US" sz="3200" b="1" dirty="0">
                <a:solidFill>
                  <a:schemeClr val="accent1">
                    <a:lumMod val="75000"/>
                  </a:schemeClr>
                </a:solidFill>
              </a:rPr>
              <a:t> </a:t>
            </a:r>
            <a:r>
              <a:rPr lang="en-US" sz="3200" b="1" dirty="0" err="1">
                <a:solidFill>
                  <a:schemeClr val="accent1">
                    <a:lumMod val="75000"/>
                  </a:schemeClr>
                </a:solidFill>
              </a:rPr>
              <a:t>các</a:t>
            </a:r>
            <a:r>
              <a:rPr lang="en-US" sz="3200" b="1" dirty="0">
                <a:solidFill>
                  <a:schemeClr val="accent1">
                    <a:lumMod val="75000"/>
                  </a:schemeClr>
                </a:solidFill>
              </a:rPr>
              <a:t> </a:t>
            </a:r>
            <a:r>
              <a:rPr lang="en-US" sz="3200" b="1" dirty="0" err="1">
                <a:solidFill>
                  <a:schemeClr val="accent1">
                    <a:lumMod val="75000"/>
                  </a:schemeClr>
                </a:solidFill>
              </a:rPr>
              <a:t>chất</a:t>
            </a:r>
            <a:r>
              <a:rPr lang="en-US" sz="3200" b="1" dirty="0">
                <a:solidFill>
                  <a:schemeClr val="accent1">
                    <a:lumMod val="75000"/>
                  </a:schemeClr>
                </a:solidFill>
              </a:rPr>
              <a:t> </a:t>
            </a:r>
            <a:r>
              <a:rPr lang="en-US" sz="3200" b="1" dirty="0" err="1">
                <a:solidFill>
                  <a:schemeClr val="accent1">
                    <a:lumMod val="75000"/>
                  </a:schemeClr>
                </a:solidFill>
              </a:rPr>
              <a:t>phản</a:t>
            </a:r>
            <a:r>
              <a:rPr lang="en-US" sz="3200" b="1" dirty="0">
                <a:solidFill>
                  <a:schemeClr val="accent1">
                    <a:lumMod val="75000"/>
                  </a:schemeClr>
                </a:solidFill>
              </a:rPr>
              <a:t> </a:t>
            </a:r>
            <a:r>
              <a:rPr lang="en-US" sz="3200" b="1" dirty="0" err="1">
                <a:solidFill>
                  <a:schemeClr val="accent1">
                    <a:lumMod val="75000"/>
                  </a:schemeClr>
                </a:solidFill>
              </a:rPr>
              <a:t>ứng</a:t>
            </a:r>
            <a:r>
              <a:rPr lang="en-US" sz="3200" b="1" dirty="0">
                <a:solidFill>
                  <a:schemeClr val="accent1">
                    <a:lumMod val="75000"/>
                  </a:schemeClr>
                </a:solidFill>
              </a:rPr>
              <a:t>                </a:t>
            </a:r>
            <a:r>
              <a:rPr lang="en-US" sz="3200" b="1" dirty="0" err="1">
                <a:solidFill>
                  <a:schemeClr val="accent1">
                    <a:lumMod val="75000"/>
                  </a:schemeClr>
                </a:solidFill>
              </a:rPr>
              <a:t>Tên</a:t>
            </a:r>
            <a:r>
              <a:rPr lang="en-US" sz="3200" b="1" dirty="0">
                <a:solidFill>
                  <a:schemeClr val="accent1">
                    <a:lumMod val="75000"/>
                  </a:schemeClr>
                </a:solidFill>
              </a:rPr>
              <a:t> </a:t>
            </a:r>
            <a:r>
              <a:rPr lang="en-US" sz="3200" b="1" dirty="0" err="1">
                <a:solidFill>
                  <a:schemeClr val="accent1">
                    <a:lumMod val="75000"/>
                  </a:schemeClr>
                </a:solidFill>
              </a:rPr>
              <a:t>các</a:t>
            </a:r>
            <a:r>
              <a:rPr lang="en-US" sz="3200" b="1" dirty="0">
                <a:solidFill>
                  <a:schemeClr val="accent1">
                    <a:lumMod val="75000"/>
                  </a:schemeClr>
                </a:solidFill>
              </a:rPr>
              <a:t> </a:t>
            </a:r>
            <a:r>
              <a:rPr lang="en-US" sz="3200" b="1" dirty="0" err="1">
                <a:solidFill>
                  <a:schemeClr val="accent1">
                    <a:lumMod val="75000"/>
                  </a:schemeClr>
                </a:solidFill>
              </a:rPr>
              <a:t>sản</a:t>
            </a:r>
            <a:r>
              <a:rPr lang="en-US" sz="3200" b="1" dirty="0">
                <a:solidFill>
                  <a:schemeClr val="accent1">
                    <a:lumMod val="75000"/>
                  </a:schemeClr>
                </a:solidFill>
              </a:rPr>
              <a:t> </a:t>
            </a:r>
            <a:r>
              <a:rPr lang="en-US" sz="3200" b="1" dirty="0" err="1">
                <a:solidFill>
                  <a:schemeClr val="accent1">
                    <a:lumMod val="75000"/>
                  </a:schemeClr>
                </a:solidFill>
              </a:rPr>
              <a:t>phẩm</a:t>
            </a:r>
            <a:endParaRPr lang="en-US" sz="3200" b="1" dirty="0">
              <a:solidFill>
                <a:schemeClr val="accent1">
                  <a:lumMod val="75000"/>
                </a:schemeClr>
              </a:solidFill>
            </a:endParaRPr>
          </a:p>
        </p:txBody>
      </p:sp>
      <p:sp>
        <p:nvSpPr>
          <p:cNvPr id="3" name="Content Placeholder 2"/>
          <p:cNvSpPr>
            <a:spLocks noGrp="1"/>
          </p:cNvSpPr>
          <p:nvPr>
            <p:ph sz="half" idx="1"/>
          </p:nvPr>
        </p:nvSpPr>
        <p:spPr>
          <a:xfrm>
            <a:off x="838200" y="1825625"/>
            <a:ext cx="10283190" cy="910590"/>
          </a:xfrm>
        </p:spPr>
        <p:txBody>
          <a:bodyPr/>
          <a:lstStyle/>
          <a:p>
            <a:r>
              <a:rPr lang="en-US" dirty="0" err="1"/>
              <a:t>Ví</a:t>
            </a:r>
            <a:r>
              <a:rPr lang="en-US" dirty="0"/>
              <a:t> </a:t>
            </a:r>
            <a:r>
              <a:rPr lang="en-US" dirty="0" err="1"/>
              <a:t>dụ</a:t>
            </a:r>
            <a:r>
              <a:rPr lang="en-US" dirty="0"/>
              <a:t>: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038975" y="1398452"/>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 Box 11"/>
          <p:cNvSpPr txBox="1"/>
          <p:nvPr/>
        </p:nvSpPr>
        <p:spPr>
          <a:xfrm>
            <a:off x="2980372" y="2704284"/>
            <a:ext cx="2487295" cy="521970"/>
          </a:xfrm>
          <a:prstGeom prst="rect">
            <a:avLst/>
          </a:prstGeom>
          <a:solidFill>
            <a:schemeClr val="bg2">
              <a:lumMod val="90000"/>
            </a:schemeClr>
          </a:solidFill>
        </p:spPr>
        <p:txBody>
          <a:bodyPr wrap="square" rtlCol="0">
            <a:spAutoFit/>
          </a:bodyPr>
          <a:lstStyle/>
          <a:p>
            <a:r>
              <a:rPr lang="en-US" sz="2800" dirty="0" err="1"/>
              <a:t>Chất</a:t>
            </a:r>
            <a:r>
              <a:rPr lang="en-US" sz="2800" dirty="0"/>
              <a:t> </a:t>
            </a:r>
            <a:r>
              <a:rPr lang="en-US" sz="2800" dirty="0" err="1"/>
              <a:t>phản</a:t>
            </a:r>
            <a:r>
              <a:rPr lang="en-US" sz="2800" dirty="0"/>
              <a:t> </a:t>
            </a:r>
            <a:r>
              <a:rPr lang="en-US" sz="2800" dirty="0" err="1"/>
              <a:t>ứng</a:t>
            </a:r>
            <a:r>
              <a:rPr lang="en-US" dirty="0"/>
              <a:t> </a:t>
            </a:r>
          </a:p>
        </p:txBody>
      </p:sp>
      <p:sp>
        <p:nvSpPr>
          <p:cNvPr id="13" name="Text Box 12"/>
          <p:cNvSpPr txBox="1"/>
          <p:nvPr/>
        </p:nvSpPr>
        <p:spPr>
          <a:xfrm>
            <a:off x="6476682" y="2794499"/>
            <a:ext cx="1610995" cy="521970"/>
          </a:xfrm>
          <a:prstGeom prst="rect">
            <a:avLst/>
          </a:prstGeom>
          <a:solidFill>
            <a:schemeClr val="bg2">
              <a:lumMod val="90000"/>
            </a:schemeClr>
          </a:solidFill>
        </p:spPr>
        <p:txBody>
          <a:bodyPr wrap="none" rtlCol="0">
            <a:spAutoFit/>
          </a:bodyPr>
          <a:lstStyle/>
          <a:p>
            <a:r>
              <a:rPr lang="en-US" sz="2800" dirty="0" err="1"/>
              <a:t>Sản</a:t>
            </a:r>
            <a:r>
              <a:rPr lang="en-US" sz="2800" dirty="0"/>
              <a:t> </a:t>
            </a:r>
            <a:r>
              <a:rPr lang="en-US" sz="2800" dirty="0" err="1"/>
              <a:t>phẩm</a:t>
            </a:r>
            <a:endParaRPr lang="en-US" sz="2800" dirty="0"/>
          </a:p>
        </p:txBody>
      </p:sp>
      <p:sp>
        <p:nvSpPr>
          <p:cNvPr id="6" name="7-Point Star 5"/>
          <p:cNvSpPr/>
          <p:nvPr/>
        </p:nvSpPr>
        <p:spPr>
          <a:xfrm>
            <a:off x="0" y="2736215"/>
            <a:ext cx="3209744" cy="2939778"/>
          </a:xfrm>
          <a:prstGeom prst="star7">
            <a:avLst/>
          </a:prstGeom>
          <a:solidFill>
            <a:srgbClr val="FF00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539434" y="3199681"/>
            <a:ext cx="2116545" cy="2062103"/>
          </a:xfrm>
          <a:prstGeom prst="rect">
            <a:avLst/>
          </a:prstGeom>
          <a:noFill/>
        </p:spPr>
        <p:txBody>
          <a:bodyPr wrap="square" rtlCol="0">
            <a:spAutoFit/>
          </a:bodyPr>
          <a:lstStyle/>
          <a:p>
            <a:pPr algn="ctr"/>
            <a:r>
              <a:rPr lang="en-US" sz="3200" b="1" dirty="0" err="1">
                <a:solidFill>
                  <a:srgbClr val="FFFF00"/>
                </a:solidFill>
                <a:latin typeface="Times New Roman" panose="02020603050405020304" pitchFamily="18" charset="0"/>
                <a:cs typeface="Times New Roman" panose="02020603050405020304" pitchFamily="18" charset="0"/>
              </a:rPr>
              <a:t>Đọc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phương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trình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chữ</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trên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dirty="0" err="1">
                <a:latin typeface="Arial" panose="020B0604020202020204" pitchFamily="34" charset="0"/>
                <a:cs typeface="Arial" panose="020B0604020202020204" pitchFamily="34" charset="0"/>
              </a:rPr>
              <a:t>Đọc</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là</a:t>
            </a:r>
            <a:r>
              <a:rPr lang="en-US" sz="2800" b="0" dirty="0">
                <a:latin typeface="Arial" panose="020B0604020202020204" pitchFamily="34" charset="0"/>
                <a:cs typeface="Arial" panose="020B0604020202020204" pitchFamily="34" charset="0"/>
              </a:rPr>
              <a:t>: Iron </a:t>
            </a:r>
            <a:r>
              <a:rPr lang="en-US" sz="2800" b="0" dirty="0" err="1">
                <a:latin typeface="Arial" panose="020B0604020202020204" pitchFamily="34" charset="0"/>
                <a:cs typeface="Arial" panose="020B0604020202020204" pitchFamily="34" charset="0"/>
              </a:rPr>
              <a:t>tác</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dụng</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với</a:t>
            </a:r>
            <a:r>
              <a:rPr lang="en-US" sz="2800" b="0" dirty="0">
                <a:latin typeface="Arial" panose="020B0604020202020204" pitchFamily="34" charset="0"/>
                <a:cs typeface="Arial" panose="020B0604020202020204" pitchFamily="34" charset="0"/>
              </a:rPr>
              <a:t> Sulfur </a:t>
            </a:r>
            <a:r>
              <a:rPr lang="en-US" sz="2800" b="0" dirty="0" err="1">
                <a:latin typeface="Arial" panose="020B0604020202020204" pitchFamily="34" charset="0"/>
                <a:cs typeface="Arial" panose="020B0604020202020204" pitchFamily="34" charset="0"/>
              </a:rPr>
              <a:t>tạo</a:t>
            </a:r>
            <a:r>
              <a:rPr lang="en-US" sz="2800" b="0" dirty="0">
                <a:latin typeface="Arial" panose="020B0604020202020204" pitchFamily="34" charset="0"/>
                <a:cs typeface="Arial" panose="020B0604020202020204" pitchFamily="34" charset="0"/>
              </a:rPr>
              <a:t> </a:t>
            </a:r>
            <a:r>
              <a:rPr lang="en-US" sz="2800" b="0" dirty="0" err="1">
                <a:latin typeface="Arial" panose="020B0604020202020204" pitchFamily="34" charset="0"/>
                <a:cs typeface="Arial" panose="020B0604020202020204" pitchFamily="34" charset="0"/>
              </a:rPr>
              <a:t>ra</a:t>
            </a:r>
            <a:r>
              <a:rPr lang="en-US" sz="2800" b="0" dirty="0">
                <a:latin typeface="Arial" panose="020B0604020202020204" pitchFamily="34" charset="0"/>
                <a:cs typeface="Arial" panose="020B0604020202020204" pitchFamily="34" charset="0"/>
              </a:rPr>
              <a:t> Iron(II)sulfide.</a:t>
            </a:r>
            <a:endParaRPr lang="en-US" sz="2800" dirty="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circle(in)">
                                      <p:cBhvr>
                                        <p:cTn id="39"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3" grpId="2" build="p"/>
      <p:bldP spid="8" grpId="0" animBg="1"/>
      <p:bldP spid="9" grpId="0" animBg="1"/>
      <p:bldP spid="12" grpId="0" animBg="1"/>
      <p:bldP spid="13" grpId="0" animBg="1"/>
      <p:bldP spid="6" grpId="0" animBg="1"/>
      <p:bldP spid="7" grpId="0"/>
      <p:bldP spid="1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220547549"/>
              </p:ext>
            </p:extLst>
          </p:nvPr>
        </p:nvGraphicFramePr>
        <p:xfrm>
          <a:off x="0" y="0"/>
          <a:ext cx="12192000" cy="7782469"/>
        </p:xfrm>
        <a:graphic>
          <a:graphicData uri="http://schemas.openxmlformats.org/drawingml/2006/table">
            <a:tbl>
              <a:tblPr firstRow="1" bandRow="1">
                <a:tableStyleId>{5940675A-B579-460E-94D1-54222C63F5DA}</a:tableStyleId>
              </a:tblPr>
              <a:tblGrid>
                <a:gridCol w="10045337">
                  <a:extLst>
                    <a:ext uri="{9D8B030D-6E8A-4147-A177-3AD203B41FA5}">
                      <a16:colId xmlns:a16="http://schemas.microsoft.com/office/drawing/2014/main" val="20000"/>
                    </a:ext>
                  </a:extLst>
                </a:gridCol>
                <a:gridCol w="2146663">
                  <a:extLst>
                    <a:ext uri="{9D8B030D-6E8A-4147-A177-3AD203B41FA5}">
                      <a16:colId xmlns:a16="http://schemas.microsoft.com/office/drawing/2014/main" val="20001"/>
                    </a:ext>
                  </a:extLst>
                </a:gridCol>
              </a:tblGrid>
              <a:tr h="522514">
                <a:tc gridSpan="2">
                  <a:txBody>
                    <a:bodyPr/>
                    <a:lstStyle/>
                    <a:p>
                      <a:pPr indent="0" algn="ctr">
                        <a:buNone/>
                      </a:pPr>
                      <a:r>
                        <a:rPr lang="en-US" sz="2800" b="1" dirty="0">
                          <a:solidFill>
                            <a:srgbClr val="000000"/>
                          </a:solidFill>
                          <a:latin typeface="Arial" panose="020B0604020202020204" pitchFamily="34" charset="0"/>
                          <a:cs typeface="Arial" panose="020B0604020202020204" pitchFamily="34" charset="0"/>
                        </a:rPr>
                        <a:t>PHIẾU HỌC TẬP SỐ 3</a:t>
                      </a:r>
                      <a:endParaRPr lang="en-US" sz="2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hỏi</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800" b="0" dirty="0" err="1">
                          <a:solidFill>
                            <a:srgbClr val="000000"/>
                          </a:solidFill>
                          <a:latin typeface="Times New Roman" panose="02020603050405020304" pitchFamily="18" charset="0"/>
                          <a:cs typeface="Times New Roman" panose="02020603050405020304" pitchFamily="18" charset="0"/>
                        </a:rPr>
                        <a:t>Trả</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lời</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3064510">
                <a:tc>
                  <a:txBody>
                    <a:bodyPr/>
                    <a:lstStyle/>
                    <a:p>
                      <a:pPr indent="0">
                        <a:buNone/>
                      </a:pPr>
                      <a:r>
                        <a:rPr lang="en-US" sz="2800" b="0" dirty="0">
                          <a:solidFill>
                            <a:srgbClr val="000000"/>
                          </a:solidFill>
                          <a:latin typeface="Times New Roman" panose="02020603050405020304" pitchFamily="18" charset="0"/>
                          <a:cs typeface="Times New Roman" panose="02020603050405020304" pitchFamily="18" charset="0"/>
                        </a:rPr>
                        <a:t>1.Than (</a:t>
                      </a:r>
                      <a:r>
                        <a:rPr lang="en-US" sz="2800" b="0" dirty="0" err="1">
                          <a:solidFill>
                            <a:srgbClr val="000000"/>
                          </a:solidFill>
                          <a:latin typeface="Times New Roman" panose="02020603050405020304" pitchFamily="18" charset="0"/>
                          <a:cs typeface="Times New Roman" panose="02020603050405020304" pitchFamily="18" charset="0"/>
                        </a:rPr>
                        <a:t>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phần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chính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là</a:t>
                      </a:r>
                      <a:r>
                        <a:rPr lang="en-US" sz="2800" b="0" dirty="0">
                          <a:solidFill>
                            <a:srgbClr val="000000"/>
                          </a:solidFill>
                          <a:latin typeface="Times New Roman" panose="02020603050405020304" pitchFamily="18" charset="0"/>
                          <a:cs typeface="Times New Roman" panose="02020603050405020304" pitchFamily="18" charset="0"/>
                        </a:rPr>
                        <a:t> carbon) </a:t>
                      </a:r>
                      <a:r>
                        <a:rPr lang="en-US" sz="2800" b="0" dirty="0" err="1">
                          <a:solidFill>
                            <a:srgbClr val="000000"/>
                          </a:solidFill>
                          <a:latin typeface="Times New Roman" panose="02020603050405020304" pitchFamily="18" charset="0"/>
                          <a:cs typeface="Times New Roman" panose="02020603050405020304" pitchFamily="18" charset="0"/>
                        </a:rPr>
                        <a:t>cháy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trong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không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khí</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tạo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khí</a:t>
                      </a:r>
                      <a:r>
                        <a:rPr lang="en-US" sz="2800" b="0" dirty="0">
                          <a:solidFill>
                            <a:srgbClr val="000000"/>
                          </a:solidFill>
                          <a:latin typeface="Times New Roman" panose="02020603050405020304" pitchFamily="18" charset="0"/>
                          <a:cs typeface="Times New Roman" panose="02020603050405020304" pitchFamily="18" charset="0"/>
                        </a:rPr>
                        <a:t> carbon dioxide.</a:t>
                      </a:r>
                    </a:p>
                    <a:p>
                      <a:pPr indent="0">
                        <a:buNone/>
                      </a:pPr>
                      <a:r>
                        <a:rPr lang="en-US" sz="2800" b="0" dirty="0">
                          <a:solidFill>
                            <a:srgbClr val="000000"/>
                          </a:solidFill>
                          <a:latin typeface="Times New Roman" panose="02020603050405020304" pitchFamily="18" charset="0"/>
                          <a:cs typeface="Times New Roman" panose="02020603050405020304" pitchFamily="18" charset="0"/>
                        </a:rPr>
                        <a:t>a. </a:t>
                      </a:r>
                      <a:r>
                        <a:rPr lang="en-US" sz="2800" b="0" dirty="0" err="1">
                          <a:solidFill>
                            <a:srgbClr val="000000"/>
                          </a:solidFill>
                          <a:latin typeface="Times New Roman" panose="02020603050405020304" pitchFamily="18" charset="0"/>
                          <a:cs typeface="Times New Roman" panose="02020603050405020304" pitchFamily="18" charset="0"/>
                        </a:rPr>
                        <a:t>Hãy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viết</a:t>
                      </a:r>
                      <a:r>
                        <a:rPr lang="en-US" sz="2800" b="0" dirty="0">
                          <a:solidFill>
                            <a:srgbClr val="000000"/>
                          </a:solidFill>
                          <a:latin typeface="Times New Roman" panose="02020603050405020304" pitchFamily="18" charset="0"/>
                          <a:cs typeface="Times New Roman" panose="02020603050405020304" pitchFamily="18" charset="0"/>
                        </a:rPr>
                        <a:t> PTPƯ </a:t>
                      </a:r>
                      <a:r>
                        <a:rPr lang="en-US" sz="2800" b="0" dirty="0" err="1">
                          <a:solidFill>
                            <a:srgbClr val="000000"/>
                          </a:solidFill>
                          <a:latin typeface="Times New Roman" panose="02020603050405020304" pitchFamily="18" charset="0"/>
                          <a:cs typeface="Times New Roman" panose="02020603050405020304" pitchFamily="18" charset="0"/>
                        </a:rPr>
                        <a:t>dạng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chữ</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của</a:t>
                      </a:r>
                      <a:r>
                        <a:rPr lang="en-US" sz="2800" b="0" dirty="0">
                          <a:solidFill>
                            <a:srgbClr val="000000"/>
                          </a:solidFill>
                          <a:latin typeface="Times New Roman" panose="02020603050405020304" pitchFamily="18" charset="0"/>
                          <a:cs typeface="Times New Roman" panose="02020603050405020304" pitchFamily="18" charset="0"/>
                        </a:rPr>
                        <a:t> PƯ </a:t>
                      </a:r>
                      <a:r>
                        <a:rPr lang="en-US" sz="2800" b="0" dirty="0" err="1">
                          <a:solidFill>
                            <a:srgbClr val="000000"/>
                          </a:solidFill>
                          <a:latin typeface="Times New Roman" panose="02020603050405020304" pitchFamily="18" charset="0"/>
                          <a:cs typeface="Times New Roman" panose="02020603050405020304" pitchFamily="18" charset="0"/>
                        </a:rPr>
                        <a:t>này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PƯ?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sản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phẩm</a:t>
                      </a:r>
                      <a:r>
                        <a:rPr lang="en-US" sz="2800" b="0" dirty="0">
                          <a:solidFill>
                            <a:srgbClr val="000000"/>
                          </a:solidFill>
                          <a:latin typeface="Times New Roman" panose="02020603050405020304" pitchFamily="18" charset="0"/>
                          <a:cs typeface="Times New Roman" panose="02020603050405020304" pitchFamily="18" charset="0"/>
                        </a:rPr>
                        <a:t>?</a:t>
                      </a:r>
                    </a:p>
                    <a:p>
                      <a:pPr indent="0">
                        <a:buNone/>
                      </a:pPr>
                      <a:r>
                        <a:rPr lang="en-US" sz="2800" b="0" dirty="0">
                          <a:solidFill>
                            <a:srgbClr val="000000"/>
                          </a:solidFill>
                          <a:latin typeface="Times New Roman" panose="02020603050405020304" pitchFamily="18" charset="0"/>
                          <a:cs typeface="Times New Roman" panose="02020603050405020304" pitchFamily="18" charset="0"/>
                        </a:rPr>
                        <a:t>b. </a:t>
                      </a:r>
                      <a:r>
                        <a:rPr lang="en-US" sz="2800" b="0" dirty="0" err="1">
                          <a:solidFill>
                            <a:srgbClr val="000000"/>
                          </a:solidFill>
                          <a:latin typeface="Times New Roman" panose="02020603050405020304" pitchFamily="18" charset="0"/>
                          <a:cs typeface="Times New Roman" panose="02020603050405020304" pitchFamily="18" charset="0"/>
                        </a:rPr>
                        <a:t>Trong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quá</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trình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phản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ứng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giảm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dần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tăng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dần</a:t>
                      </a:r>
                      <a:r>
                        <a:rPr lang="en-US" sz="2800" b="0" dirty="0">
                          <a:solidFill>
                            <a:srgbClr val="000000"/>
                          </a:solidFill>
                          <a:latin typeface="Times New Roman" panose="02020603050405020304" pitchFamily="18" charset="0"/>
                          <a:cs typeface="Times New Roman" panose="02020603050405020304" pitchFamily="18" charset="0"/>
                        </a:rPr>
                        <a:t>? </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800" b="0" dirty="0">
                          <a:solidFill>
                            <a:srgbClr val="000000"/>
                          </a:solidFill>
                          <a:latin typeface="Times New Roman" panose="02020603050405020304" pitchFamily="18" charset="0"/>
                          <a:cs typeface="Times New Roman" panose="02020603050405020304" pitchFamily="18" charset="0"/>
                        </a:rPr>
                        <a:t>2. : </a:t>
                      </a:r>
                      <a:r>
                        <a:rPr lang="en-US" sz="2800" b="0" dirty="0" err="1">
                          <a:solidFill>
                            <a:srgbClr val="000000"/>
                          </a:solidFill>
                          <a:latin typeface="Times New Roman" panose="02020603050405020304" pitchFamily="18" charset="0"/>
                          <a:cs typeface="Times New Roman" panose="02020603050405020304" pitchFamily="18" charset="0"/>
                        </a:rPr>
                        <a:t>Đánh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dấu</a:t>
                      </a:r>
                      <a:r>
                        <a:rPr lang="en-US" sz="2800" b="0" dirty="0">
                          <a:solidFill>
                            <a:srgbClr val="000000"/>
                          </a:solidFill>
                          <a:latin typeface="Times New Roman" panose="02020603050405020304" pitchFamily="18" charset="0"/>
                          <a:cs typeface="Times New Roman" panose="02020603050405020304" pitchFamily="18" charset="0"/>
                        </a:rPr>
                        <a:t> (X) </a:t>
                      </a:r>
                      <a:r>
                        <a:rPr lang="en-US" sz="2800" b="0" dirty="0" err="1">
                          <a:solidFill>
                            <a:srgbClr val="000000"/>
                          </a:solidFill>
                          <a:latin typeface="Times New Roman" panose="02020603050405020304" pitchFamily="18" charset="0"/>
                          <a:cs typeface="Times New Roman" panose="02020603050405020304" pitchFamily="18" charset="0"/>
                        </a:rPr>
                        <a:t>vào</a:t>
                      </a:r>
                      <a:r>
                        <a:rPr lang="en-US" sz="2800" b="0" dirty="0">
                          <a:solidFill>
                            <a:srgbClr val="000000"/>
                          </a:solidFill>
                          <a:latin typeface="Times New Roman" panose="02020603050405020304" pitchFamily="18" charset="0"/>
                          <a:cs typeface="Times New Roman" panose="02020603050405020304" pitchFamily="18" charset="0"/>
                        </a:rPr>
                        <a:t> ô </a:t>
                      </a:r>
                      <a:r>
                        <a:rPr lang="en-US" sz="2800" b="0" dirty="0" err="1">
                          <a:solidFill>
                            <a:srgbClr val="000000"/>
                          </a:solidFill>
                          <a:latin typeface="Times New Roman" panose="02020603050405020304" pitchFamily="18" charset="0"/>
                          <a:cs typeface="Times New Roman" panose="02020603050405020304" pitchFamily="18" charset="0"/>
                        </a:rPr>
                        <a:t>ứng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với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hiện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hóa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học</a:t>
                      </a:r>
                      <a:r>
                        <a:rPr lang="en-US" sz="2800" b="0" dirty="0">
                          <a:solidFill>
                            <a:srgbClr val="000000"/>
                          </a:solidFill>
                          <a:latin typeface="Times New Roman" panose="02020603050405020304" pitchFamily="18" charset="0"/>
                          <a:cs typeface="Times New Roman" panose="02020603050405020304" pitchFamily="18" charset="0"/>
                        </a:rPr>
                        <a:t> hay </a:t>
                      </a:r>
                      <a:r>
                        <a:rPr lang="en-US" sz="2800" b="0" dirty="0" err="1">
                          <a:solidFill>
                            <a:srgbClr val="000000"/>
                          </a:solidFill>
                          <a:latin typeface="Times New Roman" panose="02020603050405020304" pitchFamily="18" charset="0"/>
                          <a:cs typeface="Times New Roman" panose="02020603050405020304" pitchFamily="18" charset="0"/>
                        </a:rPr>
                        <a:t>hiện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vật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lý</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Viết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phương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trình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chữ</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của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phản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ứng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hóa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học</a:t>
                      </a:r>
                      <a:r>
                        <a:rPr lang="en-US" sz="2800" b="0" dirty="0">
                          <a:solidFill>
                            <a:srgbClr val="000000"/>
                          </a:solidFill>
                          <a:latin typeface="Times New Roman" panose="02020603050405020304" pitchFamily="18" charset="0"/>
                          <a:cs typeface="Times New Roman" panose="02020603050405020304" pitchFamily="18" charset="0"/>
                        </a:rPr>
                        <a:t>? </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827854516"/>
              </p:ext>
            </p:extLst>
          </p:nvPr>
        </p:nvGraphicFramePr>
        <p:xfrm>
          <a:off x="0" y="0"/>
          <a:ext cx="12191999" cy="6284090"/>
        </p:xfrm>
        <a:graphic>
          <a:graphicData uri="http://schemas.openxmlformats.org/drawingml/2006/table">
            <a:tbl>
              <a:tblPr firstRow="1" bandRow="1">
                <a:tableStyleId>{5940675A-B579-460E-94D1-54222C63F5DA}</a:tableStyleId>
              </a:tblPr>
              <a:tblGrid>
                <a:gridCol w="5329646">
                  <a:extLst>
                    <a:ext uri="{9D8B030D-6E8A-4147-A177-3AD203B41FA5}">
                      <a16:colId xmlns:a16="http://schemas.microsoft.com/office/drawing/2014/main" val="20000"/>
                    </a:ext>
                  </a:extLst>
                </a:gridCol>
                <a:gridCol w="6862353">
                  <a:extLst>
                    <a:ext uri="{9D8B030D-6E8A-4147-A177-3AD203B41FA5}">
                      <a16:colId xmlns:a16="http://schemas.microsoft.com/office/drawing/2014/main" val="20001"/>
                    </a:ext>
                  </a:extLst>
                </a:gridCol>
              </a:tblGrid>
              <a:tr h="373393">
                <a:tc gridSpan="2">
                  <a:txBody>
                    <a:bodyPr/>
                    <a:lstStyle/>
                    <a:p>
                      <a:pPr indent="0" algn="ctr">
                        <a:buNone/>
                      </a:pPr>
                      <a:r>
                        <a:rPr lang="en-US" sz="2400" b="1" dirty="0">
                          <a:solidFill>
                            <a:srgbClr val="FF0000"/>
                          </a:solidFill>
                          <a:latin typeface="Times New Roman" panose="02020603050405020304" pitchFamily="18" charset="0"/>
                          <a:cs typeface="Times New Roman" panose="02020603050405020304" pitchFamily="18" charset="0"/>
                        </a:rPr>
                        <a:t>PHIẾU HỌC TẬP SỐ 3</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386676">
                <a:tc>
                  <a:txBody>
                    <a:bodyPr/>
                    <a:lstStyle/>
                    <a:p>
                      <a:pPr indent="0" algn="ctr">
                        <a:buNone/>
                      </a:pPr>
                      <a:r>
                        <a:rPr lang="en-US" sz="2800" b="1" dirty="0" err="1">
                          <a:solidFill>
                            <a:schemeClr val="accent1">
                              <a:lumMod val="75000"/>
                            </a:schemeClr>
                          </a:solidFill>
                          <a:latin typeface="Times New Roman" panose="02020603050405020304" pitchFamily="18" charset="0"/>
                          <a:cs typeface="Times New Roman" panose="02020603050405020304" pitchFamily="18" charset="0"/>
                        </a:rPr>
                        <a:t>Câu</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hỏi</a:t>
                      </a:r>
                      <a:endParaRPr lang="en-US" sz="28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800" b="1" dirty="0" err="1">
                          <a:solidFill>
                            <a:schemeClr val="accent1">
                              <a:lumMod val="75000"/>
                            </a:schemeClr>
                          </a:solidFill>
                          <a:latin typeface="Times New Roman" panose="02020603050405020304" pitchFamily="18" charset="0"/>
                          <a:cs typeface="Times New Roman" panose="02020603050405020304" pitchFamily="18" charset="0"/>
                        </a:rPr>
                        <a:t>Trả</a:t>
                      </a:r>
                      <a:r>
                        <a:rPr lang="en-US" sz="2800" b="1" dirty="0">
                          <a:solidFill>
                            <a:schemeClr val="accent1">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75000"/>
                            </a:schemeClr>
                          </a:solidFill>
                          <a:latin typeface="Times New Roman" panose="02020603050405020304" pitchFamily="18" charset="0"/>
                          <a:cs typeface="Times New Roman" panose="02020603050405020304" pitchFamily="18" charset="0"/>
                        </a:rPr>
                        <a:t>lời</a:t>
                      </a:r>
                      <a:endParaRPr lang="en-US" sz="2800" b="1" dirty="0">
                        <a:solidFill>
                          <a:schemeClr val="accent1">
                            <a:lumMod val="7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5483977">
                <a:tc>
                  <a:txBody>
                    <a:bodyPr/>
                    <a:lstStyle/>
                    <a:p>
                      <a:pPr indent="0">
                        <a:buNone/>
                      </a:pPr>
                      <a:r>
                        <a:rPr lang="en-US" sz="2800" b="0" dirty="0">
                          <a:solidFill>
                            <a:srgbClr val="000000"/>
                          </a:solidFill>
                          <a:latin typeface="Times New Roman" panose="02020603050405020304" pitchFamily="18" charset="0"/>
                          <a:cs typeface="Times New Roman" panose="02020603050405020304" pitchFamily="18" charset="0"/>
                        </a:rPr>
                        <a:t>1.Than (</a:t>
                      </a:r>
                      <a:r>
                        <a:rPr lang="en-US" sz="2800" b="0" dirty="0" err="1">
                          <a:solidFill>
                            <a:srgbClr val="000000"/>
                          </a:solidFill>
                          <a:latin typeface="Times New Roman" panose="02020603050405020304" pitchFamily="18" charset="0"/>
                          <a:cs typeface="Times New Roman" panose="02020603050405020304" pitchFamily="18" charset="0"/>
                        </a:rPr>
                        <a:t>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phần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chính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là</a:t>
                      </a:r>
                      <a:r>
                        <a:rPr lang="en-US" sz="2800" b="0" dirty="0">
                          <a:solidFill>
                            <a:srgbClr val="000000"/>
                          </a:solidFill>
                          <a:latin typeface="Times New Roman" panose="02020603050405020304" pitchFamily="18" charset="0"/>
                          <a:cs typeface="Times New Roman" panose="02020603050405020304" pitchFamily="18" charset="0"/>
                        </a:rPr>
                        <a:t> carbon) </a:t>
                      </a:r>
                      <a:r>
                        <a:rPr lang="en-US" sz="2800" b="0" dirty="0" err="1">
                          <a:solidFill>
                            <a:srgbClr val="000000"/>
                          </a:solidFill>
                          <a:latin typeface="Times New Roman" panose="02020603050405020304" pitchFamily="18" charset="0"/>
                          <a:cs typeface="Times New Roman" panose="02020603050405020304" pitchFamily="18" charset="0"/>
                        </a:rPr>
                        <a:t>cháy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trong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không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khí</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tạo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thành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khí</a:t>
                      </a:r>
                      <a:r>
                        <a:rPr lang="en-US" sz="2800" b="0" dirty="0">
                          <a:solidFill>
                            <a:srgbClr val="000000"/>
                          </a:solidFill>
                          <a:latin typeface="Times New Roman" panose="02020603050405020304" pitchFamily="18" charset="0"/>
                          <a:cs typeface="Times New Roman" panose="02020603050405020304" pitchFamily="18" charset="0"/>
                        </a:rPr>
                        <a:t> carbon dioxide.</a:t>
                      </a:r>
                    </a:p>
                    <a:p>
                      <a:pPr indent="0">
                        <a:buNone/>
                      </a:pPr>
                      <a:r>
                        <a:rPr lang="en-US" sz="2800" b="0" dirty="0">
                          <a:solidFill>
                            <a:srgbClr val="000000"/>
                          </a:solidFill>
                          <a:latin typeface="Times New Roman" panose="02020603050405020304" pitchFamily="18" charset="0"/>
                          <a:cs typeface="Times New Roman" panose="02020603050405020304" pitchFamily="18" charset="0"/>
                        </a:rPr>
                        <a:t>a. </a:t>
                      </a:r>
                      <a:r>
                        <a:rPr lang="en-US" sz="2800" b="0" dirty="0" err="1">
                          <a:solidFill>
                            <a:srgbClr val="000000"/>
                          </a:solidFill>
                          <a:latin typeface="Times New Roman" panose="02020603050405020304" pitchFamily="18" charset="0"/>
                          <a:cs typeface="Times New Roman" panose="02020603050405020304" pitchFamily="18" charset="0"/>
                        </a:rPr>
                        <a:t>Hãy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viết</a:t>
                      </a:r>
                      <a:r>
                        <a:rPr lang="en-US" sz="2800" b="0" dirty="0">
                          <a:solidFill>
                            <a:srgbClr val="000000"/>
                          </a:solidFill>
                          <a:latin typeface="Times New Roman" panose="02020603050405020304" pitchFamily="18" charset="0"/>
                          <a:cs typeface="Times New Roman" panose="02020603050405020304" pitchFamily="18" charset="0"/>
                        </a:rPr>
                        <a:t> PTPƯ </a:t>
                      </a:r>
                      <a:r>
                        <a:rPr lang="en-US" sz="2800" b="0" dirty="0" err="1">
                          <a:solidFill>
                            <a:srgbClr val="000000"/>
                          </a:solidFill>
                          <a:latin typeface="Times New Roman" panose="02020603050405020304" pitchFamily="18" charset="0"/>
                          <a:cs typeface="Times New Roman" panose="02020603050405020304" pitchFamily="18" charset="0"/>
                        </a:rPr>
                        <a:t>dạng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chữ</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của</a:t>
                      </a:r>
                      <a:r>
                        <a:rPr lang="en-US" sz="2800" b="0" dirty="0">
                          <a:solidFill>
                            <a:srgbClr val="000000"/>
                          </a:solidFill>
                          <a:latin typeface="Times New Roman" panose="02020603050405020304" pitchFamily="18" charset="0"/>
                          <a:cs typeface="Times New Roman" panose="02020603050405020304" pitchFamily="18" charset="0"/>
                        </a:rPr>
                        <a:t> PƯ </a:t>
                      </a:r>
                      <a:r>
                        <a:rPr lang="en-US" sz="2800" b="0" dirty="0" err="1">
                          <a:solidFill>
                            <a:srgbClr val="000000"/>
                          </a:solidFill>
                          <a:latin typeface="Times New Roman" panose="02020603050405020304" pitchFamily="18" charset="0"/>
                          <a:cs typeface="Times New Roman" panose="02020603050405020304" pitchFamily="18" charset="0"/>
                        </a:rPr>
                        <a:t>này</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PƯ?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là</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sản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phẩm</a:t>
                      </a:r>
                      <a:r>
                        <a:rPr lang="en-US" sz="2800" b="0" dirty="0">
                          <a:solidFill>
                            <a:srgbClr val="000000"/>
                          </a:solidFill>
                          <a:latin typeface="Times New Roman" panose="02020603050405020304" pitchFamily="18" charset="0"/>
                          <a:cs typeface="Times New Roman" panose="02020603050405020304" pitchFamily="18" charset="0"/>
                        </a:rPr>
                        <a:t>?</a:t>
                      </a:r>
                    </a:p>
                    <a:p>
                      <a:pPr indent="0">
                        <a:buNone/>
                      </a:pPr>
                      <a:r>
                        <a:rPr lang="en-US" sz="2800" b="0" dirty="0">
                          <a:solidFill>
                            <a:srgbClr val="000000"/>
                          </a:solidFill>
                          <a:latin typeface="Times New Roman" panose="02020603050405020304" pitchFamily="18" charset="0"/>
                          <a:cs typeface="Times New Roman" panose="02020603050405020304" pitchFamily="18" charset="0"/>
                        </a:rPr>
                        <a:t>b. </a:t>
                      </a:r>
                      <a:r>
                        <a:rPr lang="en-US" sz="2800" b="0" dirty="0" err="1">
                          <a:solidFill>
                            <a:srgbClr val="000000"/>
                          </a:solidFill>
                          <a:latin typeface="Times New Roman" panose="02020603050405020304" pitchFamily="18" charset="0"/>
                          <a:cs typeface="Times New Roman" panose="02020603050405020304" pitchFamily="18" charset="0"/>
                        </a:rPr>
                        <a:t>Trong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quá</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trình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phản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ứng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giảm</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dần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chất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nào</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tăng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dần</a:t>
                      </a:r>
                      <a:r>
                        <a:rPr lang="en-US" sz="2800" b="0" dirty="0">
                          <a:solidFill>
                            <a:srgbClr val="000000"/>
                          </a:solidFill>
                          <a:latin typeface="Times New Roman" panose="02020603050405020304" pitchFamily="18" charset="0"/>
                          <a:cs typeface="Times New Roman" panose="02020603050405020304" pitchFamily="18" charset="0"/>
                        </a:rPr>
                        <a:t>? </a:t>
                      </a:r>
                      <a:endParaRPr lang="en-US" sz="2800" b="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endParaRPr lang="vi-VN" sz="1800" b="0" dirty="0">
                        <a:solidFill>
                          <a:srgbClr val="000000"/>
                        </a:solidFill>
                        <a:latin typeface="Arial" panose="020B0604020202020204" pitchFamily="34" charset="0"/>
                        <a:cs typeface="Arial" panose="020B0604020202020204" pitchFamily="34" charset="0"/>
                      </a:endParaRPr>
                    </a:p>
                    <a:p>
                      <a:pPr indent="0">
                        <a:buNone/>
                      </a:pPr>
                      <a:endParaRPr lang="en-US" sz="18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4" name="Text Box 3"/>
          <p:cNvSpPr txBox="1"/>
          <p:nvPr/>
        </p:nvSpPr>
        <p:spPr>
          <a:xfrm>
            <a:off x="5280116" y="1174388"/>
            <a:ext cx="6911884" cy="3416320"/>
          </a:xfrm>
          <a:prstGeom prst="rect">
            <a:avLst/>
          </a:prstGeom>
          <a:noFill/>
        </p:spPr>
        <p:txBody>
          <a:bodyPr wrap="square" rtlCol="0">
            <a:spAutoFit/>
          </a:bodyPr>
          <a:lstStyle/>
          <a:p>
            <a:pPr indent="0">
              <a:lnSpc>
                <a:spcPct val="150000"/>
              </a:lnSpc>
              <a:buNone/>
            </a:pPr>
            <a:r>
              <a:rPr lang="en-US" sz="2400" b="1" dirty="0">
                <a:solidFill>
                  <a:srgbClr val="7030A0"/>
                </a:solidFill>
                <a:latin typeface="Times New Roman" panose="02020603050405020304" pitchFamily="18" charset="0"/>
                <a:cs typeface="Times New Roman" panose="02020603050405020304" pitchFamily="18" charset="0"/>
                <a:sym typeface="+mn-ea"/>
              </a:rPr>
              <a:t>1.</a:t>
            </a:r>
            <a:r>
              <a:rPr lang="vi-VN"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a:solidFill>
                  <a:srgbClr val="7030A0"/>
                </a:solidFill>
                <a:latin typeface="Times New Roman" panose="02020603050405020304" pitchFamily="18" charset="0"/>
                <a:cs typeface="Times New Roman" panose="02020603050405020304" pitchFamily="18" charset="0"/>
                <a:sym typeface="+mn-ea"/>
              </a:rPr>
              <a:t>a) Carbon + Oxygen —&gt; Carbon dioxide</a:t>
            </a:r>
            <a:endParaRPr lang="en-US" sz="2400" b="1" dirty="0">
              <a:solidFill>
                <a:srgbClr val="7030A0"/>
              </a:solidFill>
              <a:latin typeface="Times New Roman" panose="02020603050405020304" pitchFamily="18" charset="0"/>
              <a:cs typeface="Times New Roman" panose="02020603050405020304" pitchFamily="18" charset="0"/>
            </a:endParaRPr>
          </a:p>
          <a:p>
            <a:pPr indent="0">
              <a:lnSpc>
                <a:spcPct val="150000"/>
              </a:lnSpc>
              <a:buNone/>
            </a:pP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Chất</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phản</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ứng</a:t>
            </a:r>
            <a:r>
              <a:rPr lang="en-US" sz="2400" b="1" dirty="0">
                <a:solidFill>
                  <a:srgbClr val="7030A0"/>
                </a:solidFill>
                <a:latin typeface="Times New Roman" panose="02020603050405020304" pitchFamily="18" charset="0"/>
                <a:cs typeface="Times New Roman" panose="02020603050405020304" pitchFamily="18" charset="0"/>
                <a:sym typeface="+mn-ea"/>
              </a:rPr>
              <a:t>: carbon, oxygen;    </a:t>
            </a:r>
            <a:endParaRPr lang="vi-VN" sz="2400" b="1" dirty="0">
              <a:solidFill>
                <a:srgbClr val="7030A0"/>
              </a:solidFill>
              <a:latin typeface="Times New Roman" panose="02020603050405020304" pitchFamily="18" charset="0"/>
              <a:cs typeface="Times New Roman" panose="02020603050405020304" pitchFamily="18" charset="0"/>
              <a:sym typeface="+mn-ea"/>
            </a:endParaRPr>
          </a:p>
          <a:p>
            <a:pPr indent="0">
              <a:lnSpc>
                <a:spcPct val="150000"/>
              </a:lnSpc>
              <a:buNone/>
            </a:pPr>
            <a:r>
              <a:rPr lang="vi-VN" sz="2400" b="1" dirty="0">
                <a:solidFill>
                  <a:srgbClr val="7030A0"/>
                </a:solidFill>
                <a:latin typeface="Times New Roman" panose="02020603050405020304" pitchFamily="18" charset="0"/>
                <a:cs typeface="Times New Roman" panose="02020603050405020304" pitchFamily="18" charset="0"/>
                <a:sym typeface="+mn-ea"/>
              </a:rPr>
              <a:t>  Chất </a:t>
            </a:r>
            <a:r>
              <a:rPr lang="en-US" sz="2400" b="1" dirty="0" err="1">
                <a:solidFill>
                  <a:srgbClr val="7030A0"/>
                </a:solidFill>
                <a:latin typeface="Times New Roman" panose="02020603050405020304" pitchFamily="18" charset="0"/>
                <a:cs typeface="Times New Roman" panose="02020603050405020304" pitchFamily="18" charset="0"/>
                <a:sym typeface="+mn-ea"/>
              </a:rPr>
              <a:t>sản</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phẩm</a:t>
            </a:r>
            <a:r>
              <a:rPr lang="en-US" sz="2400" b="1" dirty="0">
                <a:solidFill>
                  <a:srgbClr val="7030A0"/>
                </a:solidFill>
                <a:latin typeface="Times New Roman" panose="02020603050405020304" pitchFamily="18" charset="0"/>
                <a:cs typeface="Times New Roman" panose="02020603050405020304" pitchFamily="18" charset="0"/>
                <a:sym typeface="+mn-ea"/>
              </a:rPr>
              <a:t>: carbon dioxide.</a:t>
            </a:r>
            <a:endParaRPr lang="en-US" sz="2400" b="1" dirty="0">
              <a:solidFill>
                <a:srgbClr val="7030A0"/>
              </a:solidFill>
              <a:latin typeface="Times New Roman" panose="02020603050405020304" pitchFamily="18" charset="0"/>
              <a:cs typeface="Times New Roman" panose="02020603050405020304" pitchFamily="18" charset="0"/>
            </a:endParaRPr>
          </a:p>
          <a:p>
            <a:pPr indent="0">
              <a:lnSpc>
                <a:spcPct val="150000"/>
              </a:lnSpc>
              <a:buNone/>
            </a:pPr>
            <a:r>
              <a:rPr lang="en-US" sz="2400" b="1" dirty="0">
                <a:solidFill>
                  <a:srgbClr val="7030A0"/>
                </a:solidFill>
                <a:latin typeface="Times New Roman" panose="02020603050405020304" pitchFamily="18" charset="0"/>
                <a:cs typeface="Times New Roman" panose="02020603050405020304" pitchFamily="18" charset="0"/>
                <a:sym typeface="+mn-ea"/>
              </a:rPr>
              <a:t>b) </a:t>
            </a:r>
            <a:r>
              <a:rPr lang="en-US" sz="2400" b="1" dirty="0" err="1">
                <a:solidFill>
                  <a:srgbClr val="7030A0"/>
                </a:solidFill>
                <a:latin typeface="Times New Roman" panose="02020603050405020304" pitchFamily="18" charset="0"/>
                <a:cs typeface="Times New Roman" panose="02020603050405020304" pitchFamily="18" charset="0"/>
                <a:sym typeface="+mn-ea"/>
              </a:rPr>
              <a:t>Trong</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quá</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trình</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phản</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ứng</a:t>
            </a:r>
            <a:r>
              <a:rPr lang="vi-VN" sz="2400" b="1" dirty="0">
                <a:solidFill>
                  <a:srgbClr val="7030A0"/>
                </a:solidFill>
                <a:latin typeface="Times New Roman" panose="02020603050405020304" pitchFamily="18" charset="0"/>
                <a:cs typeface="Times New Roman" panose="02020603050405020304" pitchFamily="18" charset="0"/>
                <a:sym typeface="+mn-ea"/>
              </a:rPr>
              <a:t>:</a:t>
            </a:r>
          </a:p>
          <a:p>
            <a:pPr indent="0">
              <a:lnSpc>
                <a:spcPct val="150000"/>
              </a:lnSpc>
              <a:buNone/>
            </a:pP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vi-VN" sz="2400" b="1" dirty="0">
                <a:solidFill>
                  <a:srgbClr val="7030A0"/>
                </a:solidFill>
                <a:latin typeface="Times New Roman" panose="02020603050405020304" pitchFamily="18" charset="0"/>
                <a:cs typeface="Times New Roman" panose="02020603050405020304" pitchFamily="18" charset="0"/>
                <a:sym typeface="+mn-ea"/>
              </a:rPr>
              <a:t>- L</a:t>
            </a:r>
            <a:r>
              <a:rPr lang="en-US" sz="2400" b="1" dirty="0" err="1">
                <a:solidFill>
                  <a:srgbClr val="7030A0"/>
                </a:solidFill>
                <a:latin typeface="Times New Roman" panose="02020603050405020304" pitchFamily="18" charset="0"/>
                <a:cs typeface="Times New Roman" panose="02020603050405020304" pitchFamily="18" charset="0"/>
                <a:sym typeface="+mn-ea"/>
              </a:rPr>
              <a:t>ượng</a:t>
            </a:r>
            <a:r>
              <a:rPr lang="en-US" sz="2400" b="1" dirty="0">
                <a:solidFill>
                  <a:srgbClr val="7030A0"/>
                </a:solidFill>
                <a:latin typeface="Times New Roman" panose="02020603050405020304" pitchFamily="18" charset="0"/>
                <a:cs typeface="Times New Roman" panose="02020603050405020304" pitchFamily="18" charset="0"/>
                <a:sym typeface="+mn-ea"/>
              </a:rPr>
              <a:t> carbon </a:t>
            </a:r>
            <a:r>
              <a:rPr lang="en-US" sz="2400" b="1" dirty="0" err="1">
                <a:solidFill>
                  <a:srgbClr val="7030A0"/>
                </a:solidFill>
                <a:latin typeface="Times New Roman" panose="02020603050405020304" pitchFamily="18" charset="0"/>
                <a:cs typeface="Times New Roman" panose="02020603050405020304" pitchFamily="18" charset="0"/>
                <a:sym typeface="+mn-ea"/>
              </a:rPr>
              <a:t>và</a:t>
            </a:r>
            <a:r>
              <a:rPr lang="en-US" sz="2400" b="1" dirty="0">
                <a:solidFill>
                  <a:srgbClr val="7030A0"/>
                </a:solidFill>
                <a:latin typeface="Times New Roman" panose="02020603050405020304" pitchFamily="18" charset="0"/>
                <a:cs typeface="Times New Roman" panose="02020603050405020304" pitchFamily="18" charset="0"/>
                <a:sym typeface="+mn-ea"/>
              </a:rPr>
              <a:t> oxygen </a:t>
            </a:r>
            <a:r>
              <a:rPr lang="en-US" sz="2400" b="1" dirty="0" err="1">
                <a:solidFill>
                  <a:srgbClr val="7030A0"/>
                </a:solidFill>
                <a:latin typeface="Times New Roman" panose="02020603050405020304" pitchFamily="18" charset="0"/>
                <a:cs typeface="Times New Roman" panose="02020603050405020304" pitchFamily="18" charset="0"/>
                <a:sym typeface="+mn-ea"/>
              </a:rPr>
              <a:t>giảm</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dần</a:t>
            </a:r>
            <a:r>
              <a:rPr lang="vi-VN" sz="2400" b="1" dirty="0">
                <a:solidFill>
                  <a:srgbClr val="7030A0"/>
                </a:solidFill>
                <a:latin typeface="Times New Roman" panose="02020603050405020304" pitchFamily="18" charset="0"/>
                <a:cs typeface="Times New Roman" panose="02020603050405020304" pitchFamily="18" charset="0"/>
                <a:sym typeface="+mn-ea"/>
              </a:rPr>
              <a:t>.</a:t>
            </a:r>
          </a:p>
          <a:p>
            <a:pPr indent="0">
              <a:lnSpc>
                <a:spcPct val="150000"/>
              </a:lnSpc>
              <a:buNone/>
            </a:pP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vi-VN" sz="2400" b="1" dirty="0">
                <a:solidFill>
                  <a:srgbClr val="7030A0"/>
                </a:solidFill>
                <a:latin typeface="Times New Roman" panose="02020603050405020304" pitchFamily="18" charset="0"/>
                <a:cs typeface="Times New Roman" panose="02020603050405020304" pitchFamily="18" charset="0"/>
                <a:sym typeface="+mn-ea"/>
              </a:rPr>
              <a:t>- L</a:t>
            </a:r>
            <a:r>
              <a:rPr lang="en-US" sz="2400" b="1" dirty="0" err="1">
                <a:solidFill>
                  <a:srgbClr val="7030A0"/>
                </a:solidFill>
                <a:latin typeface="Times New Roman" panose="02020603050405020304" pitchFamily="18" charset="0"/>
                <a:cs typeface="Times New Roman" panose="02020603050405020304" pitchFamily="18" charset="0"/>
                <a:sym typeface="+mn-ea"/>
              </a:rPr>
              <a:t>ượng</a:t>
            </a:r>
            <a:r>
              <a:rPr lang="en-US" sz="2400" b="1" dirty="0">
                <a:solidFill>
                  <a:srgbClr val="7030A0"/>
                </a:solidFill>
                <a:latin typeface="Times New Roman" panose="02020603050405020304" pitchFamily="18" charset="0"/>
                <a:cs typeface="Times New Roman" panose="02020603050405020304" pitchFamily="18" charset="0"/>
                <a:sym typeface="+mn-ea"/>
              </a:rPr>
              <a:t> carbon dioxide </a:t>
            </a:r>
            <a:r>
              <a:rPr lang="en-US" sz="2400" b="1" dirty="0" err="1">
                <a:solidFill>
                  <a:srgbClr val="7030A0"/>
                </a:solidFill>
                <a:latin typeface="Times New Roman" panose="02020603050405020304" pitchFamily="18" charset="0"/>
                <a:cs typeface="Times New Roman" panose="02020603050405020304" pitchFamily="18" charset="0"/>
                <a:sym typeface="+mn-ea"/>
              </a:rPr>
              <a:t>tăng</a:t>
            </a:r>
            <a:r>
              <a:rPr lang="en-US" sz="2400" b="1" dirty="0">
                <a:solidFill>
                  <a:srgbClr val="7030A0"/>
                </a:solidFill>
                <a:latin typeface="Times New Roman" panose="02020603050405020304" pitchFamily="18" charset="0"/>
                <a:cs typeface="Times New Roman" panose="02020603050405020304" pitchFamily="18" charset="0"/>
                <a:sym typeface="+mn-ea"/>
              </a:rPr>
              <a:t> </a:t>
            </a:r>
            <a:r>
              <a:rPr lang="en-US" sz="2400" b="1" dirty="0" err="1">
                <a:solidFill>
                  <a:srgbClr val="7030A0"/>
                </a:solidFill>
                <a:latin typeface="Times New Roman" panose="02020603050405020304" pitchFamily="18" charset="0"/>
                <a:cs typeface="Times New Roman" panose="02020603050405020304" pitchFamily="18" charset="0"/>
                <a:sym typeface="+mn-ea"/>
              </a:rPr>
              <a:t>dần</a:t>
            </a:r>
            <a:r>
              <a:rPr lang="en-US" sz="2400" b="1" dirty="0">
                <a:solidFill>
                  <a:srgbClr val="7030A0"/>
                </a:solidFill>
                <a:latin typeface="Times New Roman" panose="02020603050405020304" pitchFamily="18" charset="0"/>
                <a:cs typeface="Times New Roman" panose="02020603050405020304" pitchFamily="18" charset="0"/>
                <a:sym typeface="+mn-ea"/>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1060984996"/>
              </p:ext>
            </p:extLst>
          </p:nvPr>
        </p:nvGraphicFramePr>
        <p:xfrm>
          <a:off x="91440" y="2"/>
          <a:ext cx="12100560" cy="6857998"/>
        </p:xfrm>
        <a:graphic>
          <a:graphicData uri="http://schemas.openxmlformats.org/drawingml/2006/table">
            <a:tbl>
              <a:tblPr firstRow="1" bandRow="1">
                <a:tableStyleId>{5940675A-B579-460E-94D1-54222C63F5DA}</a:tableStyleId>
              </a:tblPr>
              <a:tblGrid>
                <a:gridCol w="1854926">
                  <a:extLst>
                    <a:ext uri="{9D8B030D-6E8A-4147-A177-3AD203B41FA5}">
                      <a16:colId xmlns:a16="http://schemas.microsoft.com/office/drawing/2014/main" val="20000"/>
                    </a:ext>
                  </a:extLst>
                </a:gridCol>
                <a:gridCol w="10245634">
                  <a:extLst>
                    <a:ext uri="{9D8B030D-6E8A-4147-A177-3AD203B41FA5}">
                      <a16:colId xmlns:a16="http://schemas.microsoft.com/office/drawing/2014/main" val="20001"/>
                    </a:ext>
                  </a:extLst>
                </a:gridCol>
              </a:tblGrid>
              <a:tr h="412445">
                <a:tc gridSpan="2">
                  <a:txBody>
                    <a:bodyPr/>
                    <a:lstStyle/>
                    <a:p>
                      <a:pPr indent="0" algn="ctr">
                        <a:buNone/>
                      </a:pPr>
                      <a:r>
                        <a:rPr lang="en-US" sz="2000" b="1" dirty="0">
                          <a:solidFill>
                            <a:srgbClr val="000000"/>
                          </a:solidFill>
                          <a:latin typeface="Arial" panose="020B0604020202020204" pitchFamily="34" charset="0"/>
                          <a:cs typeface="Arial" panose="020B0604020202020204" pitchFamily="34" charset="0"/>
                        </a:rPr>
                        <a:t>PHIẾU HỌC TẬP SỐ 3</a:t>
                      </a: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394412">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1" dirty="0" err="1">
                          <a:solidFill>
                            <a:srgbClr val="000000"/>
                          </a:solidFill>
                          <a:latin typeface="Arial" panose="020B0604020202020204" pitchFamily="34" charset="0"/>
                          <a:cs typeface="Arial" panose="020B0604020202020204" pitchFamily="34" charset="0"/>
                        </a:rPr>
                        <a:t>Trả</a:t>
                      </a:r>
                      <a:r>
                        <a:rPr lang="en-US" sz="2000" b="1" dirty="0">
                          <a:solidFill>
                            <a:srgbClr val="000000"/>
                          </a:solidFill>
                          <a:latin typeface="Arial" panose="020B0604020202020204" pitchFamily="34" charset="0"/>
                          <a:cs typeface="Arial" panose="020B0604020202020204" pitchFamily="34" charset="0"/>
                        </a:rPr>
                        <a:t> </a:t>
                      </a:r>
                      <a:r>
                        <a:rPr lang="en-US" sz="2000" b="1" dirty="0" err="1">
                          <a:solidFill>
                            <a:srgbClr val="000000"/>
                          </a:solidFill>
                          <a:latin typeface="Arial" panose="020B0604020202020204" pitchFamily="34" charset="0"/>
                          <a:cs typeface="Arial" panose="020B0604020202020204" pitchFamily="34" charset="0"/>
                        </a:rPr>
                        <a:t>lời</a:t>
                      </a:r>
                      <a:endPar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6051141">
                <a:tc>
                  <a:txBody>
                    <a:bodyPr/>
                    <a:lstStyle/>
                    <a:p>
                      <a:pPr indent="0">
                        <a:buNone/>
                      </a:pPr>
                      <a:endParaRPr lang="vi-VN" sz="1800" b="0" dirty="0">
                        <a:solidFill>
                          <a:srgbClr val="000000"/>
                        </a:solidFill>
                        <a:latin typeface="Arial" panose="020B0604020202020204" pitchFamily="34" charset="0"/>
                        <a:cs typeface="Arial" panose="020B0604020202020204" pitchFamily="34" charset="0"/>
                      </a:endParaRPr>
                    </a:p>
                    <a:p>
                      <a:pPr indent="0">
                        <a:buNone/>
                      </a:pPr>
                      <a:r>
                        <a:rPr lang="en-US" sz="2800" b="0" dirty="0">
                          <a:solidFill>
                            <a:srgbClr val="000000"/>
                          </a:solidFill>
                          <a:latin typeface="Times New Roman" panose="02020603050405020304" pitchFamily="18" charset="0"/>
                          <a:cs typeface="Times New Roman" panose="02020603050405020304" pitchFamily="18" charset="0"/>
                        </a:rPr>
                        <a:t>2. : </a:t>
                      </a:r>
                      <a:r>
                        <a:rPr lang="en-US" sz="2800" b="0" dirty="0" err="1">
                          <a:solidFill>
                            <a:srgbClr val="000000"/>
                          </a:solidFill>
                          <a:latin typeface="Times New Roman" panose="02020603050405020304" pitchFamily="18" charset="0"/>
                          <a:cs typeface="Times New Roman" panose="02020603050405020304" pitchFamily="18" charset="0"/>
                        </a:rPr>
                        <a:t>Đánh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dấu</a:t>
                      </a:r>
                      <a:r>
                        <a:rPr lang="en-US" sz="2800" b="0" dirty="0">
                          <a:solidFill>
                            <a:srgbClr val="000000"/>
                          </a:solidFill>
                          <a:latin typeface="Times New Roman" panose="02020603050405020304" pitchFamily="18" charset="0"/>
                          <a:cs typeface="Times New Roman" panose="02020603050405020304" pitchFamily="18" charset="0"/>
                        </a:rPr>
                        <a:t> (X) </a:t>
                      </a:r>
                      <a:r>
                        <a:rPr lang="en-US" sz="2800" b="0" dirty="0" err="1">
                          <a:solidFill>
                            <a:srgbClr val="000000"/>
                          </a:solidFill>
                          <a:latin typeface="Times New Roman" panose="02020603050405020304" pitchFamily="18" charset="0"/>
                          <a:cs typeface="Times New Roman" panose="02020603050405020304" pitchFamily="18" charset="0"/>
                        </a:rPr>
                        <a:t>vào</a:t>
                      </a:r>
                      <a:r>
                        <a:rPr lang="en-US" sz="2800" b="0" dirty="0">
                          <a:solidFill>
                            <a:srgbClr val="000000"/>
                          </a:solidFill>
                          <a:latin typeface="Times New Roman" panose="02020603050405020304" pitchFamily="18" charset="0"/>
                          <a:cs typeface="Times New Roman" panose="02020603050405020304" pitchFamily="18" charset="0"/>
                        </a:rPr>
                        <a:t> ô </a:t>
                      </a:r>
                      <a:r>
                        <a:rPr lang="en-US" sz="2800" b="0" dirty="0" err="1">
                          <a:solidFill>
                            <a:srgbClr val="000000"/>
                          </a:solidFill>
                          <a:latin typeface="Times New Roman" panose="02020603050405020304" pitchFamily="18" charset="0"/>
                          <a:cs typeface="Times New Roman" panose="02020603050405020304" pitchFamily="18" charset="0"/>
                        </a:rPr>
                        <a:t>ứng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với</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hiện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hóa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học</a:t>
                      </a:r>
                      <a:r>
                        <a:rPr lang="en-US" sz="2800" b="0" dirty="0">
                          <a:solidFill>
                            <a:srgbClr val="000000"/>
                          </a:solidFill>
                          <a:latin typeface="Times New Roman" panose="02020603050405020304" pitchFamily="18" charset="0"/>
                          <a:cs typeface="Times New Roman" panose="02020603050405020304" pitchFamily="18" charset="0"/>
                        </a:rPr>
                        <a:t> hay </a:t>
                      </a:r>
                      <a:r>
                        <a:rPr lang="en-US" sz="2800" b="0" dirty="0" err="1">
                          <a:solidFill>
                            <a:srgbClr val="000000"/>
                          </a:solidFill>
                          <a:latin typeface="Times New Roman" panose="02020603050405020304" pitchFamily="18" charset="0"/>
                          <a:cs typeface="Times New Roman" panose="02020603050405020304" pitchFamily="18" charset="0"/>
                        </a:rPr>
                        <a:t>hiện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tượng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vật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lý</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Viết</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phương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trình</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chữ</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của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phản</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ứng</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hóa</a:t>
                      </a:r>
                      <a:r>
                        <a:rPr lang="en-US" sz="2800" b="0" dirty="0">
                          <a:solidFill>
                            <a:srgbClr val="000000"/>
                          </a:solidFill>
                          <a:latin typeface="Times New Roman" panose="02020603050405020304" pitchFamily="18" charset="0"/>
                          <a:cs typeface="Times New Roman" panose="02020603050405020304" pitchFamily="18" charset="0"/>
                        </a:rPr>
                        <a:t> </a:t>
                      </a:r>
                      <a:r>
                        <a:rPr lang="en-US" sz="2800" b="0" dirty="0" err="1">
                          <a:solidFill>
                            <a:srgbClr val="000000"/>
                          </a:solidFill>
                          <a:latin typeface="Times New Roman" panose="02020603050405020304" pitchFamily="18" charset="0"/>
                          <a:cs typeface="Times New Roman" panose="02020603050405020304" pitchFamily="18" charset="0"/>
                        </a:rPr>
                        <a:t>học</a:t>
                      </a:r>
                      <a:r>
                        <a:rPr lang="en-US" sz="2800" b="0" dirty="0">
                          <a:solidFill>
                            <a:srgbClr val="000000"/>
                          </a:solidFill>
                          <a:latin typeface="Times New Roman" panose="02020603050405020304" pitchFamily="18" charset="0"/>
                          <a:cs typeface="Times New Roman" panose="02020603050405020304" pitchFamily="18" charset="0"/>
                        </a:rPr>
                        <a:t>? </a:t>
                      </a:r>
                    </a:p>
                    <a:p>
                      <a:pPr indent="0">
                        <a:buNone/>
                      </a:pPr>
                      <a:endParaRPr lang="en-US" sz="18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3" name="Table 2"/>
          <p:cNvGraphicFramePr/>
          <p:nvPr>
            <p:extLst>
              <p:ext uri="{D42A27DB-BD31-4B8C-83A1-F6EECF244321}">
                <p14:modId xmlns:p14="http://schemas.microsoft.com/office/powerpoint/2010/main" val="4182852071"/>
              </p:ext>
            </p:extLst>
          </p:nvPr>
        </p:nvGraphicFramePr>
        <p:xfrm>
          <a:off x="1962146" y="804204"/>
          <a:ext cx="10229854" cy="5971474"/>
        </p:xfrm>
        <a:graphic>
          <a:graphicData uri="http://schemas.openxmlformats.org/drawingml/2006/table">
            <a:tbl>
              <a:tblPr firstRow="1" bandRow="1">
                <a:tableStyleId>{5940675A-B579-460E-94D1-54222C63F5DA}</a:tableStyleId>
              </a:tblPr>
              <a:tblGrid>
                <a:gridCol w="3876824">
                  <a:extLst>
                    <a:ext uri="{9D8B030D-6E8A-4147-A177-3AD203B41FA5}">
                      <a16:colId xmlns:a16="http://schemas.microsoft.com/office/drawing/2014/main" val="20000"/>
                    </a:ext>
                  </a:extLst>
                </a:gridCol>
                <a:gridCol w="836151">
                  <a:extLst>
                    <a:ext uri="{9D8B030D-6E8A-4147-A177-3AD203B41FA5}">
                      <a16:colId xmlns:a16="http://schemas.microsoft.com/office/drawing/2014/main" val="20001"/>
                    </a:ext>
                  </a:extLst>
                </a:gridCol>
                <a:gridCol w="862148">
                  <a:extLst>
                    <a:ext uri="{9D8B030D-6E8A-4147-A177-3AD203B41FA5}">
                      <a16:colId xmlns:a16="http://schemas.microsoft.com/office/drawing/2014/main" val="20002"/>
                    </a:ext>
                  </a:extLst>
                </a:gridCol>
                <a:gridCol w="4654731">
                  <a:extLst>
                    <a:ext uri="{9D8B030D-6E8A-4147-A177-3AD203B41FA5}">
                      <a16:colId xmlns:a16="http://schemas.microsoft.com/office/drawing/2014/main" val="20003"/>
                    </a:ext>
                  </a:extLst>
                </a:gridCol>
              </a:tblGrid>
              <a:tr h="393372">
                <a:tc rowSpan="2">
                  <a:txBody>
                    <a:bodyPr/>
                    <a:lstStyle/>
                    <a:p>
                      <a:pPr indent="0" algn="ctr">
                        <a:buNone/>
                      </a:pPr>
                      <a:r>
                        <a:rPr lang="en-US" sz="2400" b="0"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quá</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trình</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lgn="ctr">
                        <a:buNone/>
                      </a:pPr>
                      <a:r>
                        <a:rPr lang="en-US" sz="2400" b="1" dirty="0" err="1">
                          <a:solidFill>
                            <a:srgbClr val="0070C0"/>
                          </a:solidFill>
                          <a:latin typeface="Times New Roman" panose="02020603050405020304" pitchFamily="18" charset="0"/>
                          <a:cs typeface="Times New Roman" panose="02020603050405020304" pitchFamily="18" charset="0"/>
                        </a:rPr>
                        <a:t>Hiện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tượng</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lgn="ctr">
                        <a:buNone/>
                      </a:pPr>
                      <a:r>
                        <a:rPr lang="en-US" sz="2400" b="0">
                          <a:solidFill>
                            <a:schemeClr val="accent1">
                              <a:lumMod val="50000"/>
                            </a:schemeClr>
                          </a:solidFill>
                          <a:latin typeface="Times New Roman" panose="02020603050405020304" pitchFamily="18" charset="0"/>
                          <a:cs typeface="Times New Roman" panose="02020603050405020304" pitchFamily="18" charset="0"/>
                        </a:rPr>
                        <a:t>Phương trình chữ của phản ứng hoá học </a:t>
                      </a:r>
                      <a:endParaRPr lang="en-US" sz="2400" b="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826727">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lgn="ctr">
                        <a:buNone/>
                      </a:pPr>
                      <a:r>
                        <a:rPr lang="en-US" sz="2400" b="0" dirty="0" err="1">
                          <a:solidFill>
                            <a:schemeClr val="accent1">
                              <a:lumMod val="50000"/>
                            </a:schemeClr>
                          </a:solidFill>
                          <a:latin typeface="Times New Roman" panose="02020603050405020304" pitchFamily="18" charset="0"/>
                          <a:cs typeface="Times New Roman" panose="02020603050405020304" pitchFamily="18" charset="0"/>
                        </a:rPr>
                        <a:t>Hoá</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học</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lgn="ctr">
                        <a:buNone/>
                      </a:pPr>
                      <a:r>
                        <a:rPr lang="en-US" sz="2400" b="0" dirty="0" err="1">
                          <a:solidFill>
                            <a:schemeClr val="accent1">
                              <a:lumMod val="50000"/>
                            </a:schemeClr>
                          </a:solidFill>
                          <a:latin typeface="Times New Roman" panose="02020603050405020304" pitchFamily="18" charset="0"/>
                          <a:cs typeface="Times New Roman" panose="02020603050405020304" pitchFamily="18" charset="0"/>
                        </a:rPr>
                        <a:t>Vật</a:t>
                      </a: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r>
                        <a:rPr lang="en-US" sz="2400" b="0" dirty="0" err="1">
                          <a:solidFill>
                            <a:schemeClr val="accent1">
                              <a:lumMod val="50000"/>
                            </a:schemeClr>
                          </a:solidFill>
                          <a:latin typeface="Times New Roman" panose="02020603050405020304" pitchFamily="18" charset="0"/>
                          <a:cs typeface="Times New Roman" panose="02020603050405020304" pitchFamily="18" charset="0"/>
                        </a:rPr>
                        <a:t>lí</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877416">
                <a:tc>
                  <a:txBody>
                    <a:bodyPr/>
                    <a:lstStyle/>
                    <a:p>
                      <a:pPr indent="0">
                        <a:buNone/>
                      </a:pPr>
                      <a:r>
                        <a:rPr lang="en-US" sz="2400" b="0" dirty="0">
                          <a:solidFill>
                            <a:srgbClr val="0070C0"/>
                          </a:solidFill>
                          <a:latin typeface="Times New Roman" panose="02020603050405020304" pitchFamily="18" charset="0"/>
                          <a:cs typeface="Times New Roman" panose="02020603050405020304" pitchFamily="18" charset="0"/>
                        </a:rPr>
                        <a:t>a. </a:t>
                      </a:r>
                      <a:r>
                        <a:rPr lang="en-US" sz="2400" b="0" dirty="0" err="1">
                          <a:solidFill>
                            <a:srgbClr val="0070C0"/>
                          </a:solidFill>
                          <a:latin typeface="Times New Roman" panose="02020603050405020304" pitchFamily="18" charset="0"/>
                          <a:cs typeface="Times New Roman" panose="02020603050405020304" pitchFamily="18" charset="0"/>
                        </a:rPr>
                        <a:t>Dây</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sắt</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cắt</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nhỏ</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tán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thành</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đinh</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sắt</a:t>
                      </a:r>
                      <a:endParaRPr lang="en-US" sz="2400" b="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1252411">
                <a:tc>
                  <a:txBody>
                    <a:bodyPr/>
                    <a:lstStyle/>
                    <a:p>
                      <a:pPr indent="0">
                        <a:buNone/>
                      </a:pPr>
                      <a:r>
                        <a:rPr lang="en-US" sz="2400" b="0" dirty="0">
                          <a:solidFill>
                            <a:srgbClr val="0070C0"/>
                          </a:solidFill>
                          <a:latin typeface="Times New Roman" panose="02020603050405020304" pitchFamily="18" charset="0"/>
                          <a:cs typeface="Times New Roman" panose="02020603050405020304" pitchFamily="18" charset="0"/>
                        </a:rPr>
                        <a:t>b. </a:t>
                      </a:r>
                      <a:r>
                        <a:rPr lang="en-US" sz="2400" b="0" dirty="0" err="1">
                          <a:solidFill>
                            <a:srgbClr val="0070C0"/>
                          </a:solidFill>
                          <a:latin typeface="Times New Roman" panose="02020603050405020304" pitchFamily="18" charset="0"/>
                          <a:cs typeface="Times New Roman" panose="02020603050405020304" pitchFamily="18" charset="0"/>
                        </a:rPr>
                        <a:t>Khi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đốt</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err="1">
                          <a:solidFill>
                            <a:srgbClr val="0070C0"/>
                          </a:solidFill>
                          <a:latin typeface="Times New Roman" panose="02020603050405020304" pitchFamily="18" charset="0"/>
                          <a:cs typeface="Times New Roman" panose="02020603050405020304" pitchFamily="18" charset="0"/>
                        </a:rPr>
                        <a:t>nến</a:t>
                      </a:r>
                      <a:r>
                        <a:rPr lang="en-US" sz="2400" b="0" dirty="0" err="1">
                          <a:solidFill>
                            <a:srgbClr val="0070C0"/>
                          </a:solidFill>
                          <a:latin typeface="Times New Roman" panose="02020603050405020304" pitchFamily="18" charset="0"/>
                          <a:cs typeface="Times New Roman" panose="02020603050405020304" pitchFamily="18" charset="0"/>
                        </a:rPr>
                        <a:t>cháy</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tác</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dụng</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với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oxygen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tạo</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ra</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khí</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carbon dioxide </a:t>
                      </a:r>
                      <a:r>
                        <a:rPr lang="en-US" sz="2400" b="0" dirty="0" err="1">
                          <a:solidFill>
                            <a:srgbClr val="0070C0"/>
                          </a:solidFill>
                          <a:latin typeface="Times New Roman" panose="02020603050405020304" pitchFamily="18" charset="0"/>
                          <a:cs typeface="Times New Roman" panose="02020603050405020304" pitchFamily="18" charset="0"/>
                        </a:rPr>
                        <a:t>và</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err="1">
                          <a:solidFill>
                            <a:srgbClr val="0070C0"/>
                          </a:solidFill>
                          <a:latin typeface="Times New Roman" panose="02020603050405020304" pitchFamily="18" charset="0"/>
                          <a:cs typeface="Times New Roman" panose="02020603050405020304" pitchFamily="18" charset="0"/>
                        </a:rPr>
                        <a:t>hơi</a:t>
                      </a:r>
                      <a:r>
                        <a:rPr lang="en-US" sz="2400" b="0" u="sng" dirty="0">
                          <a:solidFill>
                            <a:srgbClr val="0070C0"/>
                          </a:solidFill>
                          <a:latin typeface="Times New Roman" panose="02020603050405020304" pitchFamily="18" charset="0"/>
                          <a:cs typeface="Times New Roman" panose="02020603050405020304" pitchFamily="18" charset="0"/>
                        </a:rPr>
                        <a:t> </a:t>
                      </a:r>
                      <a:r>
                        <a:rPr lang="en-US" sz="2400" b="0" u="sng" dirty="0" err="1">
                          <a:solidFill>
                            <a:srgbClr val="0070C0"/>
                          </a:solidFill>
                          <a:latin typeface="Times New Roman" panose="02020603050405020304" pitchFamily="18" charset="0"/>
                          <a:cs typeface="Times New Roman" panose="02020603050405020304" pitchFamily="18" charset="0"/>
                        </a:rPr>
                        <a:t>nước</a:t>
                      </a:r>
                      <a:endParaRPr lang="en-US" sz="2400" b="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lgn="l">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996990">
                <a:tc>
                  <a:txBody>
                    <a:bodyPr/>
                    <a:lstStyle/>
                    <a:p>
                      <a:pPr indent="0">
                        <a:buNone/>
                      </a:pPr>
                      <a:r>
                        <a:rPr lang="en-US" sz="2400" b="0" dirty="0">
                          <a:solidFill>
                            <a:srgbClr val="0070C0"/>
                          </a:solidFill>
                          <a:latin typeface="Times New Roman" panose="02020603050405020304" pitchFamily="18" charset="0"/>
                          <a:cs typeface="Times New Roman" panose="02020603050405020304" pitchFamily="18" charset="0"/>
                        </a:rPr>
                        <a:t>c. </a:t>
                      </a:r>
                      <a:r>
                        <a:rPr lang="en-US" sz="2400" b="0" dirty="0" err="1">
                          <a:solidFill>
                            <a:srgbClr val="0070C0"/>
                          </a:solidFill>
                          <a:latin typeface="Times New Roman" panose="02020603050405020304" pitchFamily="18" charset="0"/>
                          <a:cs typeface="Times New Roman" panose="02020603050405020304" pitchFamily="18" charset="0"/>
                        </a:rPr>
                        <a:t>Khi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than </a:t>
                      </a:r>
                      <a:r>
                        <a:rPr lang="en-US" sz="2400" b="0" dirty="0" err="1">
                          <a:solidFill>
                            <a:srgbClr val="0070C0"/>
                          </a:solidFill>
                          <a:latin typeface="Times New Roman" panose="02020603050405020304" pitchFamily="18" charset="0"/>
                          <a:cs typeface="Times New Roman" panose="02020603050405020304" pitchFamily="18" charset="0"/>
                        </a:rPr>
                        <a:t>cháy</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tác</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dụng</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với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oxygen</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tạo</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ra</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carbon dioxide</a:t>
                      </a:r>
                      <a:endParaRPr lang="en-US" sz="2400" b="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400" b="0" dirty="0">
                          <a:solidFill>
                            <a:schemeClr val="accent1">
                              <a:lumMod val="50000"/>
                            </a:schemeClr>
                          </a:solidFill>
                          <a:latin typeface="Times New Roman" panose="02020603050405020304" pitchFamily="18" charset="0"/>
                          <a:cs typeface="Times New Roman" panose="02020603050405020304" pitchFamily="18" charset="0"/>
                        </a:rPr>
                        <a:t> </a:t>
                      </a: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1569620">
                <a:tc>
                  <a:txBody>
                    <a:bodyPr/>
                    <a:lstStyle/>
                    <a:p>
                      <a:pPr indent="0">
                        <a:buNone/>
                      </a:pPr>
                      <a:r>
                        <a:rPr lang="en-US" sz="2400" b="0" dirty="0" err="1">
                          <a:solidFill>
                            <a:srgbClr val="0070C0"/>
                          </a:solidFill>
                          <a:latin typeface="Times New Roman" panose="02020603050405020304" pitchFamily="18" charset="0"/>
                          <a:cs typeface="Times New Roman" panose="02020603050405020304" pitchFamily="18" charset="0"/>
                        </a:rPr>
                        <a:t>d.Hydrochloric</a:t>
                      </a:r>
                      <a:r>
                        <a:rPr lang="en-US" sz="2400" b="0" dirty="0">
                          <a:solidFill>
                            <a:srgbClr val="0070C0"/>
                          </a:solidFill>
                          <a:latin typeface="Times New Roman" panose="02020603050405020304" pitchFamily="18" charset="0"/>
                          <a:cs typeface="Times New Roman" panose="02020603050405020304" pitchFamily="18" charset="0"/>
                        </a:rPr>
                        <a:t> acid </a:t>
                      </a:r>
                      <a:r>
                        <a:rPr lang="en-US" sz="2400" b="0" dirty="0" err="1">
                          <a:solidFill>
                            <a:srgbClr val="0070C0"/>
                          </a:solidFill>
                          <a:latin typeface="Times New Roman" panose="02020603050405020304" pitchFamily="18" charset="0"/>
                          <a:cs typeface="Times New Roman" panose="02020603050405020304" pitchFamily="18" charset="0"/>
                        </a:rPr>
                        <a:t>tác</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dụng</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với</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calcium </a:t>
                      </a:r>
                      <a:r>
                        <a:rPr lang="en-US" sz="2400" b="0" u="sng" dirty="0" err="1">
                          <a:solidFill>
                            <a:srgbClr val="0070C0"/>
                          </a:solidFill>
                          <a:latin typeface="Times New Roman" panose="02020603050405020304" pitchFamily="18" charset="0"/>
                          <a:cs typeface="Times New Roman" panose="02020603050405020304" pitchFamily="18" charset="0"/>
                        </a:rPr>
                        <a:t>carbonate</a:t>
                      </a:r>
                      <a:r>
                        <a:rPr lang="en-US" sz="2400" b="0" dirty="0" err="1">
                          <a:solidFill>
                            <a:srgbClr val="0070C0"/>
                          </a:solidFill>
                          <a:latin typeface="Times New Roman" panose="02020603050405020304" pitchFamily="18" charset="0"/>
                          <a:cs typeface="Times New Roman" panose="02020603050405020304" pitchFamily="18" charset="0"/>
                        </a:rPr>
                        <a:t>tạo</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dirty="0" err="1">
                          <a:solidFill>
                            <a:srgbClr val="0070C0"/>
                          </a:solidFill>
                          <a:latin typeface="Times New Roman" panose="02020603050405020304" pitchFamily="18" charset="0"/>
                          <a:cs typeface="Times New Roman" panose="02020603050405020304" pitchFamily="18" charset="0"/>
                        </a:rPr>
                        <a:t>ra</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calcium chloride</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err="1">
                          <a:solidFill>
                            <a:srgbClr val="0070C0"/>
                          </a:solidFill>
                          <a:latin typeface="Times New Roman" panose="02020603050405020304" pitchFamily="18" charset="0"/>
                          <a:cs typeface="Times New Roman" panose="02020603050405020304" pitchFamily="18" charset="0"/>
                        </a:rPr>
                        <a:t>nước</a:t>
                      </a:r>
                      <a:r>
                        <a:rPr lang="en-US" sz="2400" b="0" dirty="0" err="1">
                          <a:solidFill>
                            <a:srgbClr val="0070C0"/>
                          </a:solidFill>
                          <a:latin typeface="Times New Roman" panose="02020603050405020304" pitchFamily="18" charset="0"/>
                          <a:cs typeface="Times New Roman" panose="02020603050405020304" pitchFamily="18" charset="0"/>
                        </a:rPr>
                        <a:t>và</a:t>
                      </a:r>
                      <a:r>
                        <a:rPr lang="en-US" sz="2400" b="0" dirty="0">
                          <a:solidFill>
                            <a:srgbClr val="0070C0"/>
                          </a:solidFill>
                          <a:latin typeface="Times New Roman" panose="02020603050405020304" pitchFamily="18" charset="0"/>
                          <a:cs typeface="Times New Roman" panose="02020603050405020304" pitchFamily="18" charset="0"/>
                        </a:rPr>
                        <a:t> </a:t>
                      </a:r>
                      <a:r>
                        <a:rPr lang="en-US" sz="2400" b="0" u="sng" dirty="0">
                          <a:solidFill>
                            <a:srgbClr val="0070C0"/>
                          </a:solidFill>
                          <a:latin typeface="Times New Roman" panose="02020603050405020304" pitchFamily="18" charset="0"/>
                          <a:cs typeface="Times New Roman" panose="02020603050405020304" pitchFamily="18" charset="0"/>
                        </a:rPr>
                        <a:t>carbon dioxide</a:t>
                      </a:r>
                      <a:endParaRPr lang="en-US" sz="2400" b="0" u="sng"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2400" b="0">
                          <a:solidFill>
                            <a:schemeClr val="accent1">
                              <a:lumMod val="50000"/>
                            </a:schemeClr>
                          </a:solidFill>
                          <a:latin typeface="Times New Roman" panose="02020603050405020304" pitchFamily="18" charset="0"/>
                          <a:cs typeface="Times New Roman" panose="02020603050405020304" pitchFamily="18" charset="0"/>
                        </a:rPr>
                        <a:t> </a:t>
                      </a:r>
                      <a:endParaRPr lang="en-US" sz="2400" b="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endParaRPr lang="en-US" sz="2400" b="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6962503" y="2366499"/>
            <a:ext cx="496388" cy="369332"/>
          </a:xfrm>
          <a:prstGeom prst="rect">
            <a:avLst/>
          </a:prstGeom>
          <a:noFill/>
        </p:spPr>
        <p:txBody>
          <a:bodyPr wrap="square" rtlCol="0">
            <a:spAutoFit/>
          </a:bodyPr>
          <a:lstStyle/>
          <a:p>
            <a:r>
              <a:rPr lang="vi-VN" b="1" dirty="0"/>
              <a:t>X</a:t>
            </a:r>
            <a:endParaRPr lang="en-US" b="1" dirty="0"/>
          </a:p>
        </p:txBody>
      </p:sp>
      <p:sp>
        <p:nvSpPr>
          <p:cNvPr id="6" name="TextBox 5"/>
          <p:cNvSpPr txBox="1"/>
          <p:nvPr/>
        </p:nvSpPr>
        <p:spPr>
          <a:xfrm>
            <a:off x="6048104" y="5681252"/>
            <a:ext cx="496388" cy="369332"/>
          </a:xfrm>
          <a:prstGeom prst="rect">
            <a:avLst/>
          </a:prstGeom>
          <a:noFill/>
        </p:spPr>
        <p:txBody>
          <a:bodyPr wrap="square" rtlCol="0">
            <a:spAutoFit/>
          </a:bodyPr>
          <a:lstStyle/>
          <a:p>
            <a:r>
              <a:rPr lang="vi-VN" b="1" dirty="0"/>
              <a:t>X</a:t>
            </a:r>
            <a:endParaRPr lang="en-US" b="1" dirty="0"/>
          </a:p>
        </p:txBody>
      </p:sp>
      <p:sp>
        <p:nvSpPr>
          <p:cNvPr id="7" name="TextBox 6"/>
          <p:cNvSpPr txBox="1"/>
          <p:nvPr/>
        </p:nvSpPr>
        <p:spPr>
          <a:xfrm>
            <a:off x="6048104" y="4459528"/>
            <a:ext cx="496388" cy="369332"/>
          </a:xfrm>
          <a:prstGeom prst="rect">
            <a:avLst/>
          </a:prstGeom>
          <a:noFill/>
        </p:spPr>
        <p:txBody>
          <a:bodyPr wrap="square" rtlCol="0">
            <a:spAutoFit/>
          </a:bodyPr>
          <a:lstStyle/>
          <a:p>
            <a:r>
              <a:rPr lang="vi-VN" b="1" dirty="0"/>
              <a:t>X</a:t>
            </a:r>
            <a:endParaRPr lang="en-US" b="1" dirty="0"/>
          </a:p>
        </p:txBody>
      </p:sp>
      <p:sp>
        <p:nvSpPr>
          <p:cNvPr id="8" name="TextBox 7"/>
          <p:cNvSpPr txBox="1"/>
          <p:nvPr/>
        </p:nvSpPr>
        <p:spPr>
          <a:xfrm>
            <a:off x="6048104" y="3287931"/>
            <a:ext cx="496388" cy="369332"/>
          </a:xfrm>
          <a:prstGeom prst="rect">
            <a:avLst/>
          </a:prstGeom>
          <a:noFill/>
        </p:spPr>
        <p:txBody>
          <a:bodyPr wrap="square" rtlCol="0">
            <a:spAutoFit/>
          </a:bodyPr>
          <a:lstStyle/>
          <a:p>
            <a:r>
              <a:rPr lang="vi-VN" b="1" dirty="0"/>
              <a:t>X</a:t>
            </a:r>
            <a:endParaRPr lang="en-US" b="1" dirty="0"/>
          </a:p>
        </p:txBody>
      </p:sp>
      <p:sp>
        <p:nvSpPr>
          <p:cNvPr id="9" name="TextBox 8"/>
          <p:cNvSpPr txBox="1"/>
          <p:nvPr/>
        </p:nvSpPr>
        <p:spPr>
          <a:xfrm>
            <a:off x="7563394" y="3272542"/>
            <a:ext cx="4628606" cy="400110"/>
          </a:xfrm>
          <a:prstGeom prst="rect">
            <a:avLst/>
          </a:prstGeom>
          <a:noFill/>
        </p:spPr>
        <p:txBody>
          <a:bodyPr wrap="square" rtlCol="0">
            <a:spAutoFit/>
          </a:bodyPr>
          <a:lstStyle/>
          <a:p>
            <a:r>
              <a:rPr lang="vi-VN" sz="2000" dirty="0">
                <a:latin typeface="+mj-lt"/>
              </a:rPr>
              <a:t>Nến+oxygen         carbon dioxide + nước   </a:t>
            </a:r>
            <a:endParaRPr lang="en-US" sz="2000" dirty="0">
              <a:latin typeface="+mj-lt"/>
            </a:endParaRPr>
          </a:p>
        </p:txBody>
      </p:sp>
      <p:cxnSp>
        <p:nvCxnSpPr>
          <p:cNvPr id="11" name="Straight Arrow Connector 10"/>
          <p:cNvCxnSpPr/>
          <p:nvPr/>
        </p:nvCxnSpPr>
        <p:spPr>
          <a:xfrm>
            <a:off x="9104811" y="3485659"/>
            <a:ext cx="287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63394" y="4492390"/>
            <a:ext cx="4628606" cy="400110"/>
          </a:xfrm>
          <a:prstGeom prst="rect">
            <a:avLst/>
          </a:prstGeom>
          <a:noFill/>
        </p:spPr>
        <p:txBody>
          <a:bodyPr wrap="square" rtlCol="0">
            <a:spAutoFit/>
          </a:bodyPr>
          <a:lstStyle/>
          <a:p>
            <a:r>
              <a:rPr lang="vi-VN" sz="2000" dirty="0">
                <a:latin typeface="+mj-lt"/>
              </a:rPr>
              <a:t>Than +oxygen         carbon dioxide</a:t>
            </a:r>
            <a:endParaRPr lang="en-US" sz="2000" dirty="0">
              <a:latin typeface="+mj-lt"/>
            </a:endParaRPr>
          </a:p>
        </p:txBody>
      </p:sp>
      <p:cxnSp>
        <p:nvCxnSpPr>
          <p:cNvPr id="13" name="Straight Arrow Connector 12"/>
          <p:cNvCxnSpPr/>
          <p:nvPr/>
        </p:nvCxnSpPr>
        <p:spPr>
          <a:xfrm>
            <a:off x="9313819" y="4712093"/>
            <a:ext cx="287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63394" y="5740880"/>
            <a:ext cx="4628606" cy="707886"/>
          </a:xfrm>
          <a:prstGeom prst="rect">
            <a:avLst/>
          </a:prstGeom>
          <a:noFill/>
        </p:spPr>
        <p:txBody>
          <a:bodyPr wrap="square" rtlCol="0">
            <a:spAutoFit/>
          </a:bodyPr>
          <a:lstStyle/>
          <a:p>
            <a:r>
              <a:rPr lang="vi-VN" sz="2000" dirty="0">
                <a:latin typeface="+mj-lt"/>
              </a:rPr>
              <a:t>Hydrochloric acid+calcium chloride         carbon dioxide + nước   </a:t>
            </a:r>
            <a:endParaRPr lang="en-US" sz="2000" dirty="0">
              <a:latin typeface="+mj-lt"/>
            </a:endParaRPr>
          </a:p>
        </p:txBody>
      </p:sp>
      <p:cxnSp>
        <p:nvCxnSpPr>
          <p:cNvPr id="15" name="Straight Arrow Connector 14"/>
          <p:cNvCxnSpPr/>
          <p:nvPr/>
        </p:nvCxnSpPr>
        <p:spPr>
          <a:xfrm>
            <a:off x="11495314" y="5969540"/>
            <a:ext cx="2873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29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par>
                                <p:cTn id="33" presetID="6"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ircle(in)">
                                      <p:cBhvr>
                                        <p:cTn id="48" dur="2000"/>
                                        <p:tgtEl>
                                          <p:spTgt spid="14"/>
                                        </p:tgtEl>
                                      </p:cBhvr>
                                    </p:animEffect>
                                  </p:childTnLst>
                                </p:cTn>
                              </p:par>
                              <p:par>
                                <p:cTn id="49" presetID="6" presetClass="entr" presetSubtype="16"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circle(in)">
                                      <p:cBhvr>
                                        <p:cTn id="5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Screenshot 2023-07-21 183601"/>
          <p:cNvPicPr>
            <a:picLocks noChangeAspect="1"/>
          </p:cNvPicPr>
          <p:nvPr/>
        </p:nvPicPr>
        <p:blipFill rotWithShape="1">
          <a:blip r:embed="rId2"/>
          <a:srcRect t="7397" r="11671" b="16132"/>
          <a:stretch/>
        </p:blipFill>
        <p:spPr>
          <a:xfrm>
            <a:off x="0" y="150970"/>
            <a:ext cx="6461700" cy="2730138"/>
          </a:xfrm>
          <a:prstGeom prst="rect">
            <a:avLst/>
          </a:prstGeom>
        </p:spPr>
      </p:pic>
      <p:sp>
        <p:nvSpPr>
          <p:cNvPr id="32" name="Text Box 31"/>
          <p:cNvSpPr txBox="1"/>
          <p:nvPr/>
        </p:nvSpPr>
        <p:spPr>
          <a:xfrm>
            <a:off x="7121230" y="144405"/>
            <a:ext cx="3263742" cy="1569660"/>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2.3.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hydrogen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oxygen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33" name="Rounded Rectangle 32"/>
          <p:cNvSpPr/>
          <p:nvPr/>
        </p:nvSpPr>
        <p:spPr>
          <a:xfrm>
            <a:off x="-21499" y="3018517"/>
            <a:ext cx="12192000" cy="1696085"/>
          </a:xfrm>
          <a:prstGeom prst="roundRect">
            <a:avLst/>
          </a:prstGeom>
          <a:solidFill>
            <a:schemeClr val="accent6">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dirty="0">
                <a:solidFill>
                  <a:schemeClr val="accent6">
                    <a:lumMod val="50000"/>
                  </a:schemeClr>
                </a:solidFill>
                <a:sym typeface="+mn-ea"/>
              </a:rPr>
              <a:t>1.Trước </a:t>
            </a:r>
            <a:r>
              <a:rPr lang="en-US" sz="2800" dirty="0" err="1">
                <a:solidFill>
                  <a:schemeClr val="accent6">
                    <a:lumMod val="50000"/>
                  </a:schemeClr>
                </a:solidFill>
                <a:sym typeface="+mn-ea"/>
              </a:rPr>
              <a:t>và</a:t>
            </a:r>
            <a:r>
              <a:rPr lang="en-US" sz="2800" dirty="0">
                <a:solidFill>
                  <a:schemeClr val="accent6">
                    <a:lumMod val="50000"/>
                  </a:schemeClr>
                </a:solidFill>
                <a:sym typeface="+mn-ea"/>
              </a:rPr>
              <a:t> </a:t>
            </a:r>
            <a:r>
              <a:rPr lang="en-US" sz="2800" dirty="0" err="1">
                <a:solidFill>
                  <a:schemeClr val="accent6">
                    <a:lumMod val="50000"/>
                  </a:schemeClr>
                </a:solidFill>
                <a:sym typeface="+mn-ea"/>
              </a:rPr>
              <a:t>sau</a:t>
            </a:r>
            <a:r>
              <a:rPr lang="en-US" sz="2800" dirty="0">
                <a:solidFill>
                  <a:schemeClr val="accent6">
                    <a:lumMod val="50000"/>
                  </a:schemeClr>
                </a:solidFill>
                <a:sym typeface="+mn-ea"/>
              </a:rPr>
              <a:t>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những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a:t>
            </a:r>
            <a:r>
              <a:rPr lang="en-US" sz="2800" dirty="0" err="1">
                <a:solidFill>
                  <a:schemeClr val="accent6">
                    <a:lumMod val="50000"/>
                  </a:schemeClr>
                </a:solidFill>
                <a:sym typeface="+mn-ea"/>
              </a:rPr>
              <a:t>nào</a:t>
            </a:r>
            <a:r>
              <a:rPr lang="en-US" sz="2800" dirty="0">
                <a:solidFill>
                  <a:schemeClr val="accent6">
                    <a:lumMod val="50000"/>
                  </a:schemeClr>
                </a:solidFill>
                <a:sym typeface="+mn-ea"/>
              </a:rPr>
              <a:t>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nhau</a:t>
            </a:r>
            <a:r>
              <a:rPr lang="en-US" sz="2800" dirty="0">
                <a:solidFill>
                  <a:schemeClr val="accent6">
                    <a:lumMod val="50000"/>
                  </a:schemeClr>
                </a:solidFill>
                <a:sym typeface="+mn-ea"/>
              </a:rPr>
              <a:t>?</a:t>
            </a:r>
          </a:p>
          <a:p>
            <a:pPr algn="l"/>
            <a:r>
              <a:rPr lang="en-US" sz="2800" dirty="0">
                <a:solidFill>
                  <a:schemeClr val="accent6">
                    <a:lumMod val="50000"/>
                  </a:schemeClr>
                </a:solidFill>
              </a:rPr>
              <a:t>2.Trong </a:t>
            </a:r>
            <a:r>
              <a:rPr lang="en-US" sz="2800" dirty="0" err="1">
                <a:solidFill>
                  <a:schemeClr val="accent6">
                    <a:lumMod val="50000"/>
                  </a:schemeClr>
                </a:solidFill>
              </a:rPr>
              <a:t>quá</a:t>
            </a:r>
            <a:r>
              <a:rPr lang="en-US" sz="2800" dirty="0">
                <a:solidFill>
                  <a:schemeClr val="accent6">
                    <a:lumMod val="50000"/>
                  </a:schemeClr>
                </a:solidFill>
              </a:rPr>
              <a:t> </a:t>
            </a:r>
            <a:r>
              <a:rPr lang="en-US" sz="2800" dirty="0" err="1">
                <a:solidFill>
                  <a:schemeClr val="accent6">
                    <a:lumMod val="50000"/>
                  </a:schemeClr>
                </a:solidFill>
              </a:rPr>
              <a:t>trình</a:t>
            </a:r>
            <a:r>
              <a:rPr lang="en-US" sz="2800" dirty="0">
                <a:solidFill>
                  <a:schemeClr val="accent6">
                    <a:lumMod val="50000"/>
                  </a:schemeClr>
                </a:solidFill>
              </a:rPr>
              <a:t> </a:t>
            </a:r>
            <a:r>
              <a:rPr lang="en-US" sz="2800" dirty="0" err="1">
                <a:solidFill>
                  <a:schemeClr val="accent6">
                    <a:lumMod val="50000"/>
                  </a:schemeClr>
                </a:solidFill>
              </a:rPr>
              <a:t>phản</a:t>
            </a:r>
            <a:r>
              <a:rPr lang="en-US" sz="2800" dirty="0">
                <a:solidFill>
                  <a:schemeClr val="accent6">
                    <a:lumMod val="50000"/>
                  </a:schemeClr>
                </a:solidFill>
              </a:rPr>
              <a:t> </a:t>
            </a:r>
            <a:r>
              <a:rPr lang="en-US" sz="2800" dirty="0" err="1">
                <a:solidFill>
                  <a:schemeClr val="accent6">
                    <a:lumMod val="50000"/>
                  </a:schemeClr>
                </a:solidFill>
              </a:rPr>
              <a:t>ứng</a:t>
            </a:r>
            <a:r>
              <a:rPr lang="en-US" sz="2800" dirty="0">
                <a:solidFill>
                  <a:schemeClr val="accent6">
                    <a:lumMod val="50000"/>
                  </a:schemeClr>
                </a:solidFill>
              </a:rPr>
              <a:t>, </a:t>
            </a:r>
            <a:r>
              <a:rPr lang="en-US" sz="2800" dirty="0" err="1">
                <a:solidFill>
                  <a:schemeClr val="accent6">
                    <a:lumMod val="50000"/>
                  </a:schemeClr>
                </a:solidFill>
              </a:rPr>
              <a:t>số</a:t>
            </a:r>
            <a:r>
              <a:rPr lang="en-US" sz="2800" dirty="0">
                <a:solidFill>
                  <a:schemeClr val="accent6">
                    <a:lumMod val="50000"/>
                  </a:schemeClr>
                </a:solidFill>
              </a:rPr>
              <a:t> </a:t>
            </a:r>
            <a:r>
              <a:rPr lang="en-US" sz="2800" dirty="0" err="1">
                <a:solidFill>
                  <a:schemeClr val="accent6">
                    <a:lumMod val="50000"/>
                  </a:schemeClr>
                </a:solidFill>
              </a:rPr>
              <a:t>nguyên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H </a:t>
            </a:r>
            <a:r>
              <a:rPr lang="en-US" sz="2800" dirty="0" err="1">
                <a:solidFill>
                  <a:schemeClr val="accent6">
                    <a:lumMod val="50000"/>
                  </a:schemeClr>
                </a:solidFill>
              </a:rPr>
              <a:t>và</a:t>
            </a:r>
            <a:r>
              <a:rPr lang="en-US" sz="2800" dirty="0">
                <a:solidFill>
                  <a:schemeClr val="accent6">
                    <a:lumMod val="50000"/>
                  </a:schemeClr>
                </a:solidFill>
              </a:rPr>
              <a:t> </a:t>
            </a:r>
            <a:r>
              <a:rPr lang="en-US" sz="2800" dirty="0" err="1">
                <a:solidFill>
                  <a:schemeClr val="accent6">
                    <a:lumMod val="50000"/>
                  </a:schemeClr>
                </a:solidFill>
              </a:rPr>
              <a:t>số</a:t>
            </a:r>
            <a:r>
              <a:rPr lang="en-US" sz="2800" dirty="0">
                <a:solidFill>
                  <a:schemeClr val="accent6">
                    <a:lumMod val="50000"/>
                  </a:schemeClr>
                </a:solidFill>
              </a:rPr>
              <a:t> </a:t>
            </a:r>
            <a:r>
              <a:rPr lang="en-US" sz="2800" dirty="0" err="1">
                <a:solidFill>
                  <a:schemeClr val="accent6">
                    <a:lumMod val="50000"/>
                  </a:schemeClr>
                </a:solidFill>
              </a:rPr>
              <a:t>nguyên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O </a:t>
            </a:r>
            <a:r>
              <a:rPr lang="en-US" sz="2800" dirty="0" err="1">
                <a:solidFill>
                  <a:schemeClr val="accent6">
                    <a:lumMod val="50000"/>
                  </a:schemeClr>
                </a:solidFill>
              </a:rPr>
              <a:t>có</a:t>
            </a:r>
            <a:r>
              <a:rPr lang="en-US" sz="2800" dirty="0">
                <a:solidFill>
                  <a:schemeClr val="accent6">
                    <a:lumMod val="50000"/>
                  </a:schemeClr>
                </a:solidFill>
              </a:rPr>
              <a:t> </a:t>
            </a:r>
            <a:r>
              <a:rPr lang="en-US" sz="2800" dirty="0" err="1">
                <a:solidFill>
                  <a:schemeClr val="accent6">
                    <a:lumMod val="50000"/>
                  </a:schemeClr>
                </a:solidFill>
              </a:rPr>
              <a:t>thay</a:t>
            </a:r>
            <a:r>
              <a:rPr lang="en-US" sz="2800" dirty="0">
                <a:solidFill>
                  <a:schemeClr val="accent6">
                    <a:lumMod val="50000"/>
                  </a:schemeClr>
                </a:solidFill>
              </a:rPr>
              <a:t> </a:t>
            </a:r>
            <a:r>
              <a:rPr lang="en-US" sz="2800" dirty="0" err="1">
                <a:solidFill>
                  <a:schemeClr val="accent6">
                    <a:lumMod val="50000"/>
                  </a:schemeClr>
                </a:solidFill>
              </a:rPr>
              <a:t>đổi</a:t>
            </a:r>
            <a:r>
              <a:rPr lang="en-US" sz="2800" dirty="0">
                <a:solidFill>
                  <a:schemeClr val="accent6">
                    <a:lumMod val="50000"/>
                  </a:schemeClr>
                </a:solidFill>
              </a:rPr>
              <a:t> </a:t>
            </a:r>
            <a:r>
              <a:rPr lang="en-US" sz="2800" dirty="0" err="1">
                <a:solidFill>
                  <a:schemeClr val="accent6">
                    <a:lumMod val="50000"/>
                  </a:schemeClr>
                </a:solidFill>
              </a:rPr>
              <a:t>không</a:t>
            </a:r>
            <a:r>
              <a:rPr lang="en-US" sz="2800" dirty="0">
                <a:solidFill>
                  <a:schemeClr val="accent6">
                    <a:lumMod val="50000"/>
                  </a:schemeClr>
                </a:solidFill>
              </a:rPr>
              <a:t>?</a:t>
            </a:r>
          </a:p>
        </p:txBody>
      </p:sp>
      <p:sp>
        <p:nvSpPr>
          <p:cNvPr id="34" name="Rounded Rectangle 33"/>
          <p:cNvSpPr/>
          <p:nvPr/>
        </p:nvSpPr>
        <p:spPr>
          <a:xfrm>
            <a:off x="-42998" y="4965384"/>
            <a:ext cx="12213499" cy="1759131"/>
          </a:xfrm>
          <a:prstGeom prst="roundRect">
            <a:avLst/>
          </a:prstGeom>
          <a:solidFill>
            <a:schemeClr val="accent4">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dirty="0">
                <a:solidFill>
                  <a:schemeClr val="accent6">
                    <a:lumMod val="50000"/>
                  </a:schemeClr>
                </a:solidFill>
                <a:sym typeface="+mn-ea"/>
              </a:rPr>
              <a:t>1.Trước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a:t>
            </a:r>
          </a:p>
          <a:p>
            <a:pPr algn="l"/>
            <a:r>
              <a:rPr lang="en-US" sz="2800" dirty="0">
                <a:solidFill>
                  <a:schemeClr val="accent6">
                    <a:lumMod val="50000"/>
                  </a:schemeClr>
                </a:solidFill>
                <a:sym typeface="+mn-ea"/>
              </a:rPr>
              <a:t>    </a:t>
            </a:r>
            <a:r>
              <a:rPr lang="en-US" sz="2800" dirty="0" err="1">
                <a:solidFill>
                  <a:schemeClr val="accent6">
                    <a:lumMod val="50000"/>
                  </a:schemeClr>
                </a:solidFill>
                <a:sym typeface="+mn-ea"/>
              </a:rPr>
              <a:t>Sau</a:t>
            </a:r>
            <a:r>
              <a:rPr lang="en-US" sz="2800" dirty="0">
                <a:solidFill>
                  <a:schemeClr val="accent6">
                    <a:lumMod val="50000"/>
                  </a:schemeClr>
                </a:solidFill>
                <a:sym typeface="+mn-ea"/>
              </a:rPr>
              <a:t>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liên</a:t>
            </a:r>
            <a:r>
              <a:rPr lang="en-US" sz="2800" dirty="0">
                <a:solidFill>
                  <a:schemeClr val="accent6">
                    <a:lumMod val="50000"/>
                  </a:schemeClr>
                </a:solidFill>
                <a:sym typeface="+mn-ea"/>
              </a:rPr>
              <a:t> </a:t>
            </a:r>
            <a:r>
              <a:rPr lang="en-US" sz="2800" dirty="0" err="1">
                <a:solidFill>
                  <a:schemeClr val="accent6">
                    <a:lumMod val="50000"/>
                  </a:schemeClr>
                </a:solidFill>
                <a:sym typeface="+mn-ea"/>
              </a:rPr>
              <a:t>kết</a:t>
            </a:r>
            <a:r>
              <a:rPr lang="en-US" sz="2800" dirty="0">
                <a:solidFill>
                  <a:schemeClr val="accent6">
                    <a:lumMod val="50000"/>
                  </a:schemeClr>
                </a:solidFill>
                <a:sym typeface="+mn-ea"/>
              </a:rPr>
              <a:t> </a:t>
            </a:r>
            <a:r>
              <a:rPr lang="en-US" sz="2800" dirty="0" err="1">
                <a:solidFill>
                  <a:schemeClr val="accent6">
                    <a:lumMod val="50000"/>
                  </a:schemeClr>
                </a:solidFill>
                <a:sym typeface="+mn-ea"/>
              </a:rPr>
              <a:t>với</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a:t>
            </a:r>
          </a:p>
          <a:p>
            <a:pPr algn="l"/>
            <a:r>
              <a:rPr lang="en-US" sz="2800" dirty="0">
                <a:solidFill>
                  <a:schemeClr val="accent6">
                    <a:lumMod val="50000"/>
                  </a:schemeClr>
                </a:solidFill>
                <a:sym typeface="+mn-ea"/>
              </a:rPr>
              <a:t>2. </a:t>
            </a:r>
            <a:r>
              <a:rPr lang="en-US" sz="2800" dirty="0" err="1">
                <a:solidFill>
                  <a:schemeClr val="accent6">
                    <a:lumMod val="50000"/>
                  </a:schemeClr>
                </a:solidFill>
                <a:sym typeface="+mn-ea"/>
              </a:rPr>
              <a:t>Trong</a:t>
            </a:r>
            <a:r>
              <a:rPr lang="en-US" sz="2800" dirty="0">
                <a:solidFill>
                  <a:schemeClr val="accent6">
                    <a:lumMod val="50000"/>
                  </a:schemeClr>
                </a:solidFill>
                <a:sym typeface="+mn-ea"/>
              </a:rPr>
              <a:t> </a:t>
            </a:r>
            <a:r>
              <a:rPr lang="en-US" sz="2800" dirty="0" err="1">
                <a:solidFill>
                  <a:schemeClr val="accent6">
                    <a:lumMod val="50000"/>
                  </a:schemeClr>
                </a:solidFill>
                <a:sym typeface="+mn-ea"/>
              </a:rPr>
              <a:t>quá</a:t>
            </a:r>
            <a:r>
              <a:rPr lang="en-US" sz="2800" dirty="0">
                <a:solidFill>
                  <a:schemeClr val="accent6">
                    <a:lumMod val="50000"/>
                  </a:schemeClr>
                </a:solidFill>
                <a:sym typeface="+mn-ea"/>
              </a:rPr>
              <a:t> </a:t>
            </a:r>
            <a:r>
              <a:rPr lang="en-US" sz="2800" dirty="0" err="1">
                <a:solidFill>
                  <a:schemeClr val="accent6">
                    <a:lumMod val="50000"/>
                  </a:schemeClr>
                </a:solidFill>
                <a:sym typeface="+mn-ea"/>
              </a:rPr>
              <a:t>trình</a:t>
            </a:r>
            <a:r>
              <a:rPr lang="en-US" sz="2800" dirty="0">
                <a:solidFill>
                  <a:schemeClr val="accent6">
                    <a:lumMod val="50000"/>
                  </a:schemeClr>
                </a:solidFill>
                <a:sym typeface="+mn-ea"/>
              </a:rPr>
              <a:t> </a:t>
            </a:r>
            <a:r>
              <a:rPr lang="en-US" sz="2800" dirty="0" err="1">
                <a:solidFill>
                  <a:schemeClr val="accent6">
                    <a:lumMod val="50000"/>
                  </a:schemeClr>
                </a:solidFill>
                <a:sym typeface="+mn-ea"/>
              </a:rPr>
              <a:t>phản</a:t>
            </a:r>
            <a:r>
              <a:rPr lang="en-US" sz="2800" dirty="0">
                <a:solidFill>
                  <a:schemeClr val="accent6">
                    <a:lumMod val="50000"/>
                  </a:schemeClr>
                </a:solidFill>
                <a:sym typeface="+mn-ea"/>
              </a:rPr>
              <a:t> </a:t>
            </a:r>
            <a:r>
              <a:rPr lang="en-US" sz="2800" dirty="0" err="1">
                <a:solidFill>
                  <a:schemeClr val="accent6">
                    <a:lumMod val="50000"/>
                  </a:schemeClr>
                </a:solidFill>
                <a:sym typeface="+mn-ea"/>
              </a:rPr>
              <a:t>ứng</a:t>
            </a:r>
            <a:r>
              <a:rPr lang="en-US" sz="2800" dirty="0">
                <a:solidFill>
                  <a:schemeClr val="accent6">
                    <a:lumMod val="50000"/>
                  </a:schemeClr>
                </a:solidFill>
                <a:sym typeface="+mn-ea"/>
              </a:rPr>
              <a:t>, </a:t>
            </a:r>
            <a:r>
              <a:rPr lang="en-US" sz="2800" dirty="0" err="1">
                <a:solidFill>
                  <a:schemeClr val="accent6">
                    <a:lumMod val="50000"/>
                  </a:schemeClr>
                </a:solidFill>
                <a:sym typeface="+mn-ea"/>
              </a:rPr>
              <a:t>số</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H </a:t>
            </a:r>
            <a:r>
              <a:rPr lang="en-US" sz="2800" dirty="0" err="1">
                <a:solidFill>
                  <a:schemeClr val="accent6">
                    <a:lumMod val="50000"/>
                  </a:schemeClr>
                </a:solidFill>
                <a:sym typeface="+mn-ea"/>
              </a:rPr>
              <a:t>và</a:t>
            </a:r>
            <a:r>
              <a:rPr lang="en-US" sz="2800" dirty="0">
                <a:solidFill>
                  <a:schemeClr val="accent6">
                    <a:lumMod val="50000"/>
                  </a:schemeClr>
                </a:solidFill>
                <a:sym typeface="+mn-ea"/>
              </a:rPr>
              <a:t> </a:t>
            </a:r>
            <a:r>
              <a:rPr lang="en-US" sz="2800" dirty="0" err="1">
                <a:solidFill>
                  <a:schemeClr val="accent6">
                    <a:lumMod val="50000"/>
                  </a:schemeClr>
                </a:solidFill>
                <a:sym typeface="+mn-ea"/>
              </a:rPr>
              <a:t>số</a:t>
            </a:r>
            <a:r>
              <a:rPr lang="en-US" sz="2800" dirty="0">
                <a:solidFill>
                  <a:schemeClr val="accent6">
                    <a:lumMod val="50000"/>
                  </a:schemeClr>
                </a:solidFill>
                <a:sym typeface="+mn-ea"/>
              </a:rPr>
              <a:t> </a:t>
            </a:r>
            <a:r>
              <a:rPr lang="en-US" sz="2800" dirty="0" err="1">
                <a:solidFill>
                  <a:schemeClr val="accent6">
                    <a:lumMod val="50000"/>
                  </a:schemeClr>
                </a:solidFill>
                <a:sym typeface="+mn-ea"/>
              </a:rPr>
              <a:t>nguyên</a:t>
            </a:r>
            <a:r>
              <a:rPr lang="en-US" sz="2800" dirty="0">
                <a:solidFill>
                  <a:schemeClr val="accent6">
                    <a:lumMod val="50000"/>
                  </a:schemeClr>
                </a:solidFill>
                <a:sym typeface="+mn-ea"/>
              </a:rPr>
              <a:t> </a:t>
            </a:r>
            <a:r>
              <a:rPr lang="en-US" sz="2800" dirty="0" err="1">
                <a:solidFill>
                  <a:schemeClr val="accent6">
                    <a:lumMod val="50000"/>
                  </a:schemeClr>
                </a:solidFill>
                <a:sym typeface="+mn-ea"/>
              </a:rPr>
              <a:t>tử</a:t>
            </a:r>
            <a:r>
              <a:rPr lang="en-US" sz="2800" dirty="0">
                <a:solidFill>
                  <a:schemeClr val="accent6">
                    <a:lumMod val="50000"/>
                  </a:schemeClr>
                </a:solidFill>
                <a:sym typeface="+mn-ea"/>
              </a:rPr>
              <a:t> O </a:t>
            </a:r>
            <a:r>
              <a:rPr lang="en-US" sz="2800" dirty="0" err="1">
                <a:solidFill>
                  <a:schemeClr val="accent6">
                    <a:lumMod val="50000"/>
                  </a:schemeClr>
                </a:solidFill>
                <a:sym typeface="+mn-ea"/>
              </a:rPr>
              <a:t>không</a:t>
            </a:r>
            <a:r>
              <a:rPr lang="en-US" sz="2800" dirty="0">
                <a:solidFill>
                  <a:schemeClr val="accent6">
                    <a:lumMod val="50000"/>
                  </a:schemeClr>
                </a:solidFill>
                <a:sym typeface="+mn-ea"/>
              </a:rPr>
              <a:t> </a:t>
            </a:r>
            <a:r>
              <a:rPr lang="en-US" sz="2800" dirty="0" err="1">
                <a:solidFill>
                  <a:schemeClr val="accent6">
                    <a:lumMod val="50000"/>
                  </a:schemeClr>
                </a:solidFill>
                <a:sym typeface="+mn-ea"/>
              </a:rPr>
              <a:t>thay</a:t>
            </a:r>
            <a:r>
              <a:rPr lang="en-US" sz="2800" dirty="0">
                <a:solidFill>
                  <a:schemeClr val="accent6">
                    <a:lumMod val="50000"/>
                  </a:schemeClr>
                </a:solidFill>
                <a:sym typeface="+mn-ea"/>
              </a:rPr>
              <a:t> </a:t>
            </a:r>
            <a:r>
              <a:rPr lang="en-US" sz="2800" dirty="0" err="1">
                <a:solidFill>
                  <a:schemeClr val="accent6">
                    <a:lumMod val="50000"/>
                  </a:schemeClr>
                </a:solidFill>
                <a:sym typeface="+mn-ea"/>
              </a:rPr>
              <a:t>đổi</a:t>
            </a:r>
            <a:r>
              <a:rPr lang="en-US" sz="2800" dirty="0">
                <a:solidFill>
                  <a:schemeClr val="accent6">
                    <a:lumMod val="50000"/>
                  </a:schemeClr>
                </a:solidFill>
                <a:sym typeface="+mn-ea"/>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2"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2"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ircle(in)">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1" animBg="1"/>
      <p:bldP spid="33" grpId="2" animBg="1"/>
      <p:bldP spid="34" grpId="1" animBg="1"/>
      <p:bldP spid="34"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5" name="圆角矩形 14"/>
          <p:cNvSpPr/>
          <p:nvPr/>
        </p:nvSpPr>
        <p:spPr bwMode="auto">
          <a:xfrm>
            <a:off x="1374457" y="10414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600" b="1" dirty="0">
                <a:solidFill>
                  <a:srgbClr val="FFFF00"/>
                </a:solidFill>
                <a:latin typeface="Times New Roman" panose="02020603050405020304" pitchFamily="18" charset="0"/>
                <a:ea typeface="Microsoft YaHei" panose="020B0503020204020204" charset="-122"/>
                <a:cs typeface="Times New Roman" panose="02020603050405020304" pitchFamily="18" charset="0"/>
              </a:rPr>
              <a:t>KẾT LUẬN</a:t>
            </a:r>
          </a:p>
        </p:txBody>
      </p:sp>
      <p:pic>
        <p:nvPicPr>
          <p:cNvPr id="3081" name="Picture 9" descr="9"/>
          <p:cNvPicPr>
            <a:picLocks noChangeAspect="1"/>
          </p:cNvPicPr>
          <p:nvPr/>
        </p:nvPicPr>
        <p:blipFill>
          <a:blip r:embed="rId3"/>
          <a:stretch>
            <a:fillRect/>
          </a:stretch>
        </p:blipFill>
        <p:spPr>
          <a:xfrm>
            <a:off x="238125" y="1125764"/>
            <a:ext cx="7164705" cy="783590"/>
          </a:xfrm>
          <a:prstGeom prst="rect">
            <a:avLst/>
          </a:prstGeom>
          <a:noFill/>
          <a:ln w="9525">
            <a:noFill/>
          </a:ln>
        </p:spPr>
      </p:pic>
      <p:sp>
        <p:nvSpPr>
          <p:cNvPr id="3" name="Text Box 2"/>
          <p:cNvSpPr txBox="1"/>
          <p:nvPr/>
        </p:nvSpPr>
        <p:spPr>
          <a:xfrm>
            <a:off x="535940" y="1191940"/>
            <a:ext cx="7394575" cy="521970"/>
          </a:xfrm>
          <a:prstGeom prst="rect">
            <a:avLst/>
          </a:prstGeom>
          <a:noFill/>
        </p:spPr>
        <p:txBody>
          <a:bodyPr wrap="square" rtlCol="0">
            <a:spAutoFit/>
          </a:bodyPr>
          <a:lstStyle/>
          <a:p>
            <a:r>
              <a:rPr lang="en-US" sz="2800" b="1" dirty="0">
                <a:latin typeface="+mj-lt"/>
                <a:cs typeface="+mj-lt"/>
                <a:sym typeface="+mn-ea"/>
              </a:rPr>
              <a:t>I. BIẾN ĐỔI VẬT LÝ VÀ BIẾN ĐỔI HÓA HỌC</a:t>
            </a:r>
            <a:endParaRPr lang="en-US" sz="2800" b="1" dirty="0">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1977299"/>
            <a:ext cx="6996430" cy="777875"/>
          </a:xfrm>
          <a:prstGeom prst="rect">
            <a:avLst/>
          </a:prstGeom>
          <a:noFill/>
          <a:ln w="9525">
            <a:noFill/>
          </a:ln>
        </p:spPr>
      </p:pic>
      <p:sp>
        <p:nvSpPr>
          <p:cNvPr id="6" name="Text Box 5"/>
          <p:cNvSpPr txBox="1"/>
          <p:nvPr/>
        </p:nvSpPr>
        <p:spPr>
          <a:xfrm>
            <a:off x="535940" y="2029687"/>
            <a:ext cx="3986530" cy="521970"/>
          </a:xfrm>
          <a:prstGeom prst="rect">
            <a:avLst/>
          </a:prstGeom>
          <a:noFill/>
        </p:spPr>
        <p:txBody>
          <a:bodyPr wrap="square" rtlCol="0">
            <a:spAutoFit/>
          </a:bodyPr>
          <a:lstStyle/>
          <a:p>
            <a:r>
              <a:rPr lang="en-US" sz="2800" b="1" dirty="0">
                <a:latin typeface="+mj-lt"/>
                <a:cs typeface="+mj-lt"/>
                <a:sym typeface="+mn-ea"/>
              </a:rPr>
              <a:t>II. PHẢN ỨNG HÓA HỌC</a:t>
            </a:r>
            <a:endParaRPr lang="en-US" sz="2800" b="1" dirty="0">
              <a:latin typeface="+mj-lt"/>
              <a:cs typeface="+mj-lt"/>
            </a:endParaRPr>
          </a:p>
        </p:txBody>
      </p:sp>
      <p:sp>
        <p:nvSpPr>
          <p:cNvPr id="26" name="圆角矩形 25"/>
          <p:cNvSpPr/>
          <p:nvPr/>
        </p:nvSpPr>
        <p:spPr>
          <a:xfrm>
            <a:off x="745807" y="2755174"/>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745490" y="3400198"/>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142875" y="4052524"/>
            <a:ext cx="11648440" cy="993775"/>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a:solidFill>
                  <a:schemeClr val="accent6">
                    <a:lumMod val="50000"/>
                  </a:schemeClr>
                </a:solidFill>
              </a:rPr>
              <a:t>       </a:t>
            </a:r>
            <a:r>
              <a:rPr lang="en-US" sz="2800" dirty="0" err="1">
                <a:solidFill>
                  <a:schemeClr val="accent6">
                    <a:lumMod val="50000"/>
                  </a:schemeClr>
                </a:solidFill>
              </a:rPr>
              <a:t>Trong</a:t>
            </a:r>
            <a:r>
              <a:rPr lang="en-US" sz="2800" dirty="0">
                <a:solidFill>
                  <a:schemeClr val="accent6">
                    <a:lumMod val="50000"/>
                  </a:schemeClr>
                </a:solidFill>
              </a:rPr>
              <a:t> </a:t>
            </a:r>
            <a:r>
              <a:rPr lang="en-US" sz="2800" dirty="0" err="1">
                <a:solidFill>
                  <a:schemeClr val="accent6">
                    <a:lumMod val="50000"/>
                  </a:schemeClr>
                </a:solidFill>
              </a:rPr>
              <a:t>phản</a:t>
            </a:r>
            <a:r>
              <a:rPr lang="en-US" sz="2800" dirty="0">
                <a:solidFill>
                  <a:schemeClr val="accent6">
                    <a:lumMod val="50000"/>
                  </a:schemeClr>
                </a:solidFill>
              </a:rPr>
              <a:t> </a:t>
            </a:r>
            <a:r>
              <a:rPr lang="en-US" sz="2800" dirty="0" err="1">
                <a:solidFill>
                  <a:schemeClr val="accent6">
                    <a:lumMod val="50000"/>
                  </a:schemeClr>
                </a:solidFill>
              </a:rPr>
              <a:t>ứng</a:t>
            </a:r>
            <a:r>
              <a:rPr lang="en-US" sz="2800" dirty="0">
                <a:solidFill>
                  <a:schemeClr val="accent6">
                    <a:lumMod val="50000"/>
                  </a:schemeClr>
                </a:solidFill>
              </a:rPr>
              <a:t> </a:t>
            </a:r>
            <a:r>
              <a:rPr lang="en-US" sz="2800" dirty="0" err="1">
                <a:solidFill>
                  <a:schemeClr val="accent6">
                    <a:lumMod val="50000"/>
                  </a:schemeClr>
                </a:solidFill>
              </a:rPr>
              <a:t>hóa</a:t>
            </a:r>
            <a:r>
              <a:rPr lang="en-US" sz="2800" dirty="0">
                <a:solidFill>
                  <a:schemeClr val="accent6">
                    <a:lumMod val="50000"/>
                  </a:schemeClr>
                </a:solidFill>
              </a:rPr>
              <a:t> </a:t>
            </a:r>
            <a:r>
              <a:rPr lang="en-US" sz="2800" dirty="0" err="1">
                <a:solidFill>
                  <a:schemeClr val="accent6">
                    <a:lumMod val="50000"/>
                  </a:schemeClr>
                </a:solidFill>
              </a:rPr>
              <a:t>học</a:t>
            </a:r>
            <a:r>
              <a:rPr lang="en-US" sz="2800" dirty="0">
                <a:solidFill>
                  <a:schemeClr val="accent6">
                    <a:lumMod val="50000"/>
                  </a:schemeClr>
                </a:solidFill>
              </a:rPr>
              <a:t>, </a:t>
            </a:r>
            <a:r>
              <a:rPr lang="en-US" sz="2800" dirty="0" err="1">
                <a:solidFill>
                  <a:schemeClr val="accent6">
                    <a:lumMod val="50000"/>
                  </a:schemeClr>
                </a:solidFill>
              </a:rPr>
              <a:t>liên</a:t>
            </a:r>
            <a:r>
              <a:rPr lang="en-US" sz="2800" dirty="0">
                <a:solidFill>
                  <a:schemeClr val="accent6">
                    <a:lumMod val="50000"/>
                  </a:schemeClr>
                </a:solidFill>
              </a:rPr>
              <a:t> </a:t>
            </a:r>
            <a:r>
              <a:rPr lang="en-US" sz="2800" dirty="0" err="1">
                <a:solidFill>
                  <a:schemeClr val="accent6">
                    <a:lumMod val="50000"/>
                  </a:schemeClr>
                </a:solidFill>
              </a:rPr>
              <a:t>kết</a:t>
            </a:r>
            <a:r>
              <a:rPr lang="en-US" sz="2800" dirty="0">
                <a:solidFill>
                  <a:schemeClr val="accent6">
                    <a:lumMod val="50000"/>
                  </a:schemeClr>
                </a:solidFill>
              </a:rPr>
              <a:t> </a:t>
            </a:r>
            <a:r>
              <a:rPr lang="en-US" sz="2800" dirty="0" err="1">
                <a:solidFill>
                  <a:schemeClr val="accent6">
                    <a:lumMod val="50000"/>
                  </a:schemeClr>
                </a:solidFill>
              </a:rPr>
              <a:t>giữa</a:t>
            </a:r>
            <a:r>
              <a:rPr lang="en-US" sz="2800" dirty="0">
                <a:solidFill>
                  <a:schemeClr val="accent6">
                    <a:lumMod val="50000"/>
                  </a:schemeClr>
                </a:solidFill>
              </a:rPr>
              <a:t> </a:t>
            </a:r>
            <a:r>
              <a:rPr lang="en-US" sz="2800" dirty="0" err="1">
                <a:solidFill>
                  <a:schemeClr val="accent6">
                    <a:lumMod val="50000"/>
                  </a:schemeClr>
                </a:solidFill>
              </a:rPr>
              <a:t>các</a:t>
            </a:r>
            <a:r>
              <a:rPr lang="en-US" sz="2800" dirty="0">
                <a:solidFill>
                  <a:schemeClr val="accent6">
                    <a:lumMod val="50000"/>
                  </a:schemeClr>
                </a:solidFill>
              </a:rPr>
              <a:t> </a:t>
            </a:r>
            <a:r>
              <a:rPr lang="en-US" sz="2800" dirty="0" err="1">
                <a:solidFill>
                  <a:schemeClr val="accent6">
                    <a:lumMod val="50000"/>
                  </a:schemeClr>
                </a:solidFill>
              </a:rPr>
              <a:t>nguyên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a:t>
            </a:r>
            <a:r>
              <a:rPr lang="en-US" sz="2800" dirty="0" err="1">
                <a:solidFill>
                  <a:schemeClr val="accent6">
                    <a:lumMod val="50000"/>
                  </a:schemeClr>
                </a:solidFill>
              </a:rPr>
              <a:t>thay</a:t>
            </a:r>
            <a:r>
              <a:rPr lang="en-US" sz="2800" dirty="0">
                <a:solidFill>
                  <a:schemeClr val="accent6">
                    <a:lumMod val="50000"/>
                  </a:schemeClr>
                </a:solidFill>
              </a:rPr>
              <a:t> </a:t>
            </a:r>
            <a:r>
              <a:rPr lang="en-US" sz="2800" dirty="0" err="1">
                <a:solidFill>
                  <a:schemeClr val="accent6">
                    <a:lumMod val="50000"/>
                  </a:schemeClr>
                </a:solidFill>
              </a:rPr>
              <a:t>đổi</a:t>
            </a:r>
            <a:r>
              <a:rPr lang="en-US" sz="2800" dirty="0">
                <a:solidFill>
                  <a:schemeClr val="accent6">
                    <a:lumMod val="50000"/>
                  </a:schemeClr>
                </a:solidFill>
              </a:rPr>
              <a:t>, </a:t>
            </a:r>
            <a:r>
              <a:rPr lang="en-US" sz="2800" dirty="0" err="1">
                <a:solidFill>
                  <a:schemeClr val="accent6">
                    <a:lumMod val="50000"/>
                  </a:schemeClr>
                </a:solidFill>
              </a:rPr>
              <a:t>làm</a:t>
            </a:r>
            <a:r>
              <a:rPr lang="en-US" sz="2800" dirty="0">
                <a:solidFill>
                  <a:schemeClr val="accent6">
                    <a:lumMod val="50000"/>
                  </a:schemeClr>
                </a:solidFill>
              </a:rPr>
              <a:t> </a:t>
            </a:r>
            <a:r>
              <a:rPr lang="en-US" sz="2800" dirty="0" err="1">
                <a:solidFill>
                  <a:schemeClr val="accent6">
                    <a:lumMod val="50000"/>
                  </a:schemeClr>
                </a:solidFill>
              </a:rPr>
              <a:t>phân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a:t>
            </a:r>
            <a:r>
              <a:rPr lang="en-US" sz="2800" dirty="0" err="1">
                <a:solidFill>
                  <a:schemeClr val="accent6">
                    <a:lumMod val="50000"/>
                  </a:schemeClr>
                </a:solidFill>
              </a:rPr>
              <a:t>này</a:t>
            </a:r>
            <a:r>
              <a:rPr lang="en-US" sz="2800" dirty="0">
                <a:solidFill>
                  <a:schemeClr val="accent6">
                    <a:lumMod val="50000"/>
                  </a:schemeClr>
                </a:solidFill>
              </a:rPr>
              <a:t> </a:t>
            </a:r>
            <a:r>
              <a:rPr lang="en-US" sz="2800" dirty="0" err="1">
                <a:solidFill>
                  <a:schemeClr val="accent6">
                    <a:lumMod val="50000"/>
                  </a:schemeClr>
                </a:solidFill>
              </a:rPr>
              <a:t>biến</a:t>
            </a:r>
            <a:r>
              <a:rPr lang="en-US" sz="2800" dirty="0">
                <a:solidFill>
                  <a:schemeClr val="accent6">
                    <a:lumMod val="50000"/>
                  </a:schemeClr>
                </a:solidFill>
              </a:rPr>
              <a:t> </a:t>
            </a:r>
            <a:r>
              <a:rPr lang="en-US" sz="2800" dirty="0" err="1">
                <a:solidFill>
                  <a:schemeClr val="accent6">
                    <a:lumMod val="50000"/>
                  </a:schemeClr>
                </a:solidFill>
              </a:rPr>
              <a:t>đổi</a:t>
            </a:r>
            <a:r>
              <a:rPr lang="en-US" sz="2800" dirty="0">
                <a:solidFill>
                  <a:schemeClr val="accent6">
                    <a:lumMod val="50000"/>
                  </a:schemeClr>
                </a:solidFill>
              </a:rPr>
              <a:t> </a:t>
            </a:r>
            <a:r>
              <a:rPr lang="en-US" sz="2800" dirty="0" err="1">
                <a:solidFill>
                  <a:schemeClr val="accent6">
                    <a:lumMod val="50000"/>
                  </a:schemeClr>
                </a:solidFill>
              </a:rPr>
              <a:t>thành</a:t>
            </a:r>
            <a:r>
              <a:rPr lang="en-US" sz="2800" dirty="0">
                <a:solidFill>
                  <a:schemeClr val="accent6">
                    <a:lumMod val="50000"/>
                  </a:schemeClr>
                </a:solidFill>
              </a:rPr>
              <a:t> </a:t>
            </a:r>
            <a:r>
              <a:rPr lang="en-US" sz="2800" dirty="0" err="1">
                <a:solidFill>
                  <a:schemeClr val="accent6">
                    <a:lumMod val="50000"/>
                  </a:schemeClr>
                </a:solidFill>
              </a:rPr>
              <a:t>phân</a:t>
            </a:r>
            <a:r>
              <a:rPr lang="en-US" sz="2800" dirty="0">
                <a:solidFill>
                  <a:schemeClr val="accent6">
                    <a:lumMod val="50000"/>
                  </a:schemeClr>
                </a:solidFill>
              </a:rPr>
              <a:t> </a:t>
            </a:r>
            <a:r>
              <a:rPr lang="en-US" sz="2800" dirty="0" err="1">
                <a:solidFill>
                  <a:schemeClr val="accent6">
                    <a:lumMod val="50000"/>
                  </a:schemeClr>
                </a:solidFill>
              </a:rPr>
              <a:t>tử</a:t>
            </a:r>
            <a:r>
              <a:rPr lang="en-US" sz="2800" dirty="0">
                <a:solidFill>
                  <a:schemeClr val="accent6">
                    <a:lumMod val="50000"/>
                  </a:schemeClr>
                </a:solidFill>
              </a:rPr>
              <a:t> </a:t>
            </a:r>
            <a:r>
              <a:rPr lang="en-US" sz="2800" dirty="0" err="1">
                <a:solidFill>
                  <a:schemeClr val="accent6">
                    <a:lumMod val="50000"/>
                  </a:schemeClr>
                </a:solidFill>
              </a:rPr>
              <a:t>khác</a:t>
            </a:r>
            <a:r>
              <a:rPr lang="en-US" sz="2800" dirty="0">
                <a:solidFill>
                  <a:schemeClr val="accent6">
                    <a:lumMod val="50000"/>
                  </a:schemeClr>
                </a:solidFill>
              </a:rPr>
              <a:t>. </a:t>
            </a:r>
            <a:r>
              <a:rPr lang="en-US" sz="2800" dirty="0" err="1">
                <a:solidFill>
                  <a:schemeClr val="accent6">
                    <a:lumMod val="50000"/>
                  </a:schemeClr>
                </a:solidFill>
              </a:rPr>
              <a:t>Kết</a:t>
            </a:r>
            <a:r>
              <a:rPr lang="en-US" sz="2800" dirty="0">
                <a:solidFill>
                  <a:schemeClr val="accent6">
                    <a:lumMod val="50000"/>
                  </a:schemeClr>
                </a:solidFill>
              </a:rPr>
              <a:t> </a:t>
            </a:r>
            <a:r>
              <a:rPr lang="en-US" sz="2800" dirty="0" err="1">
                <a:solidFill>
                  <a:schemeClr val="accent6">
                    <a:lumMod val="50000"/>
                  </a:schemeClr>
                </a:solidFill>
              </a:rPr>
              <a:t>quả</a:t>
            </a:r>
            <a:r>
              <a:rPr lang="en-US" sz="2800" dirty="0">
                <a:solidFill>
                  <a:schemeClr val="accent6">
                    <a:lumMod val="50000"/>
                  </a:schemeClr>
                </a:solidFill>
              </a:rPr>
              <a:t> </a:t>
            </a:r>
            <a:r>
              <a:rPr lang="en-US" sz="2800" dirty="0" err="1">
                <a:solidFill>
                  <a:schemeClr val="accent6">
                    <a:lumMod val="50000"/>
                  </a:schemeClr>
                </a:solidFill>
              </a:rPr>
              <a:t>là</a:t>
            </a:r>
            <a:r>
              <a:rPr lang="en-US" sz="2800" dirty="0">
                <a:solidFill>
                  <a:schemeClr val="accent6">
                    <a:lumMod val="50000"/>
                  </a:schemeClr>
                </a:solidFill>
              </a:rPr>
              <a:t> </a:t>
            </a:r>
            <a:r>
              <a:rPr lang="en-US" sz="2800" dirty="0" err="1">
                <a:solidFill>
                  <a:schemeClr val="accent6">
                    <a:lumMod val="50000"/>
                  </a:schemeClr>
                </a:solidFill>
              </a:rPr>
              <a:t>chất</a:t>
            </a:r>
            <a:r>
              <a:rPr lang="en-US" sz="2800" dirty="0">
                <a:solidFill>
                  <a:schemeClr val="accent6">
                    <a:lumMod val="50000"/>
                  </a:schemeClr>
                </a:solidFill>
              </a:rPr>
              <a:t> </a:t>
            </a:r>
            <a:r>
              <a:rPr lang="en-US" sz="2800" dirty="0" err="1">
                <a:solidFill>
                  <a:schemeClr val="accent6">
                    <a:lumMod val="50000"/>
                  </a:schemeClr>
                </a:solidFill>
              </a:rPr>
              <a:t>này</a:t>
            </a:r>
            <a:r>
              <a:rPr lang="en-US" sz="2800" dirty="0">
                <a:solidFill>
                  <a:schemeClr val="accent6">
                    <a:lumMod val="50000"/>
                  </a:schemeClr>
                </a:solidFill>
              </a:rPr>
              <a:t> </a:t>
            </a:r>
            <a:r>
              <a:rPr lang="en-US" sz="2800" dirty="0" err="1">
                <a:solidFill>
                  <a:schemeClr val="accent6">
                    <a:lumMod val="50000"/>
                  </a:schemeClr>
                </a:solidFill>
              </a:rPr>
              <a:t>biến</a:t>
            </a:r>
            <a:r>
              <a:rPr lang="en-US" sz="2800" dirty="0">
                <a:solidFill>
                  <a:schemeClr val="accent6">
                    <a:lumMod val="50000"/>
                  </a:schemeClr>
                </a:solidFill>
              </a:rPr>
              <a:t> </a:t>
            </a:r>
            <a:r>
              <a:rPr lang="en-US" sz="2800" dirty="0" err="1">
                <a:solidFill>
                  <a:schemeClr val="accent6">
                    <a:lumMod val="50000"/>
                  </a:schemeClr>
                </a:solidFill>
              </a:rPr>
              <a:t>đổi</a:t>
            </a:r>
            <a:r>
              <a:rPr lang="en-US" sz="2800" dirty="0">
                <a:solidFill>
                  <a:schemeClr val="accent6">
                    <a:lumMod val="50000"/>
                  </a:schemeClr>
                </a:solidFill>
              </a:rPr>
              <a:t> </a:t>
            </a:r>
            <a:r>
              <a:rPr lang="en-US" sz="2800" dirty="0" err="1">
                <a:solidFill>
                  <a:schemeClr val="accent6">
                    <a:lumMod val="50000"/>
                  </a:schemeClr>
                </a:solidFill>
              </a:rPr>
              <a:t>thành</a:t>
            </a:r>
            <a:r>
              <a:rPr lang="en-US" sz="2800" dirty="0">
                <a:solidFill>
                  <a:schemeClr val="accent6">
                    <a:lumMod val="50000"/>
                  </a:schemeClr>
                </a:solidFill>
              </a:rPr>
              <a:t> </a:t>
            </a:r>
            <a:r>
              <a:rPr lang="en-US" sz="2800" dirty="0" err="1">
                <a:solidFill>
                  <a:schemeClr val="accent6">
                    <a:lumMod val="50000"/>
                  </a:schemeClr>
                </a:solidFill>
              </a:rPr>
              <a:t>chất</a:t>
            </a:r>
            <a:r>
              <a:rPr lang="en-US" sz="2800" dirty="0">
                <a:solidFill>
                  <a:schemeClr val="accent6">
                    <a:lumMod val="50000"/>
                  </a:schemeClr>
                </a:solidFill>
              </a:rPr>
              <a:t> </a:t>
            </a:r>
            <a:r>
              <a:rPr lang="en-US" sz="2800" dirty="0" err="1">
                <a:solidFill>
                  <a:schemeClr val="accent6">
                    <a:lumMod val="50000"/>
                  </a:schemeClr>
                </a:solidFill>
              </a:rPr>
              <a:t>khác</a:t>
            </a:r>
            <a:r>
              <a:rPr lang="en-US" sz="2800" dirty="0">
                <a:solidFill>
                  <a:schemeClr val="accent6">
                    <a:lumMod val="50000"/>
                  </a:schemeClr>
                </a:solidFill>
              </a:rPr>
              <a:t>.</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13" name="圆角矩形 44"/>
          <p:cNvSpPr/>
          <p:nvPr/>
        </p:nvSpPr>
        <p:spPr>
          <a:xfrm>
            <a:off x="795474" y="52565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14" name="圆角矩形 25"/>
          <p:cNvSpPr/>
          <p:nvPr/>
        </p:nvSpPr>
        <p:spPr>
          <a:xfrm>
            <a:off x="2315664" y="52565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14"/>
                                        </p:tgtEl>
                                        <p:attrNameLst>
                                          <p:attrName>style.visibility</p:attrName>
                                        </p:attrNameLst>
                                      </p:cBhvr>
                                      <p:to>
                                        <p:strVal val="visible"/>
                                      </p:to>
                                    </p:set>
                                    <p:anim calcmode="discrete" valueType="clr">
                                      <p:cBhvr override="childStyle">
                                        <p:cTn id="3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4"/>
                                        </p:tgtEl>
                                        <p:attrNameLst>
                                          <p:attrName>fillcolor</p:attrName>
                                        </p:attrNameLst>
                                      </p:cBhvr>
                                      <p:tavLst>
                                        <p:tav tm="0">
                                          <p:val>
                                            <p:clrVal>
                                              <a:schemeClr val="accent2"/>
                                            </p:clrVal>
                                          </p:val>
                                        </p:tav>
                                        <p:tav tm="50000">
                                          <p:val>
                                            <p:clrVal>
                                              <a:schemeClr val="hlink"/>
                                            </p:clrVal>
                                          </p:val>
                                        </p:tav>
                                      </p:tavLst>
                                    </p:anim>
                                    <p:set>
                                      <p:cBhvr>
                                        <p:cTn id="38"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7" grpId="0" bldLvl="0" animBg="1"/>
      <p:bldP spid="7" grpId="1" animBg="1"/>
      <p:bldP spid="7" grpId="2" bldLvl="0" animBg="1"/>
      <p:bldP spid="19" grpId="1" animBg="1"/>
      <p:bldP spid="19" grpId="2" bldLvl="0" animBg="1"/>
      <p:bldP spid="13" grpId="0" bldLvl="0" animBg="1"/>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sp>
        <p:nvSpPr>
          <p:cNvPr id="4" name="Text Box 3"/>
          <p:cNvSpPr txBox="1"/>
          <p:nvPr/>
        </p:nvSpPr>
        <p:spPr>
          <a:xfrm>
            <a:off x="0" y="159385"/>
            <a:ext cx="5839097" cy="1815882"/>
          </a:xfrm>
          <a:prstGeom prst="rect">
            <a:avLst/>
          </a:prstGeom>
          <a:solidFill>
            <a:schemeClr val="bg1">
              <a:lumMod val="85000"/>
            </a:schemeClr>
          </a:solidFill>
        </p:spPr>
        <p:txBody>
          <a:bodyPr wrap="square" rtlCol="0">
            <a:spAutoFit/>
          </a:bodyPr>
          <a:lstStyle/>
          <a:p>
            <a:r>
              <a:rPr lang="en-US" sz="2400" b="1" dirty="0">
                <a:solidFill>
                  <a:srgbClr val="FF0000"/>
                </a:solidFill>
                <a:latin typeface="Bahnschrift Light" panose="020B0502040204020203" charset="0"/>
                <a:cs typeface="Bahnschrift Light" panose="020B0502040204020203" charset="0"/>
              </a:rPr>
              <a:t>  </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Phản</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ứng</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hóa</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học</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xảy</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ra</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khi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có</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mới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được</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tạo</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thành</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với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những</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tính</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mới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khác</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biệt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với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ban </a:t>
            </a:r>
            <a:r>
              <a:rPr lang="en-US" sz="2800" b="1" dirty="0" err="1">
                <a:solidFill>
                  <a:schemeClr val="accent4">
                    <a:lumMod val="50000"/>
                  </a:schemeClr>
                </a:solidFill>
                <a:latin typeface="Bahnschrift Light" panose="020B0502040204020203" charset="0"/>
                <a:cs typeface="Bahnschrift Light" panose="020B0502040204020203" charset="0"/>
              </a:rPr>
              <a:t>đầu</a:t>
            </a:r>
            <a:r>
              <a:rPr lang="en-US" sz="2800" b="1" dirty="0">
                <a:solidFill>
                  <a:schemeClr val="accent4">
                    <a:lumMod val="50000"/>
                  </a:schemeClr>
                </a:solidFill>
                <a:latin typeface="Bahnschrift Light" panose="020B0502040204020203" charset="0"/>
                <a:cs typeface="Bahnschrift Light" panose="020B0502040204020203" charset="0"/>
              </a:rPr>
              <a:t>. </a:t>
            </a:r>
          </a:p>
          <a:p>
            <a:r>
              <a:rPr lang="en-US" sz="2800" b="1" dirty="0">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a:solidFill>
            <a:schemeClr val="bg1">
              <a:lumMod val="85000"/>
            </a:schemeClr>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Những</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dấu</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hiệu</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nhận</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ra</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có</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chất</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mới</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tạo</a:t>
            </a:r>
            <a:r>
              <a:rPr lang="en-US" sz="2800" b="1" dirty="0">
                <a:solidFill>
                  <a:schemeClr val="accent4">
                    <a:lumMod val="50000"/>
                  </a:schemeClr>
                </a:solidFill>
                <a:latin typeface="Bahnschrift Light" panose="020B0502040204020203" charset="0"/>
                <a:cs typeface="Bahnschrift Light" panose="020B0502040204020203" charset="0"/>
              </a:rPr>
              <a:t> </a:t>
            </a:r>
            <a:r>
              <a:rPr lang="en-US" sz="2800" b="1" dirty="0" err="1">
                <a:solidFill>
                  <a:schemeClr val="accent4">
                    <a:lumMod val="50000"/>
                  </a:schemeClr>
                </a:solidFill>
                <a:latin typeface="Bahnschrift Light" panose="020B0502040204020203" charset="0"/>
                <a:cs typeface="Bahnschrift Light" panose="020B0502040204020203" charset="0"/>
              </a:rPr>
              <a:t>thành</a:t>
            </a:r>
            <a:r>
              <a:rPr lang="en-US" sz="2800" b="1" dirty="0">
                <a:solidFill>
                  <a:schemeClr val="accent4">
                    <a:lumMod val="50000"/>
                  </a:schemeClr>
                </a:solidFill>
                <a:latin typeface="Bahnschrift Light" panose="020B0502040204020203" charset="0"/>
                <a:cs typeface="Bahnschrift Light" panose="020B0502040204020203" charset="0"/>
              </a:rPr>
              <a:t>:</a:t>
            </a:r>
          </a:p>
        </p:txBody>
      </p:sp>
      <p:pic>
        <p:nvPicPr>
          <p:cNvPr id="3080" name="Picture 8" descr="8"/>
          <p:cNvPicPr>
            <a:picLocks noChangeAspect="1"/>
          </p:cNvPicPr>
          <p:nvPr/>
        </p:nvPicPr>
        <p:blipFill>
          <a:blip r:embed="rId4"/>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dirty="0">
                <a:solidFill>
                  <a:schemeClr val="accent4">
                    <a:lumMod val="50000"/>
                  </a:schemeClr>
                </a:solidFill>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thay</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đổi</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màu</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sắc</a:t>
            </a:r>
            <a:endParaRPr lang="en-US" sz="2800" dirty="0"/>
          </a:p>
        </p:txBody>
      </p:sp>
      <p:pic>
        <p:nvPicPr>
          <p:cNvPr id="10" name="Picture 8" descr="8"/>
          <p:cNvPicPr>
            <a:picLocks noChangeAspect="1"/>
          </p:cNvPicPr>
          <p:nvPr/>
        </p:nvPicPr>
        <p:blipFill>
          <a:blip r:embed="rId4"/>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4"/>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4"/>
          <a:stretch>
            <a:fillRect/>
          </a:stretch>
        </p:blipFill>
        <p:spPr>
          <a:xfrm>
            <a:off x="8281851" y="4632325"/>
            <a:ext cx="4065089"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dirty="0" err="1">
                <a:latin typeface="Bahnschrift Light" panose="020B0502040204020203" charset="0"/>
                <a:cs typeface="Bahnschrift Light" panose="020B0502040204020203" charset="0"/>
                <a:sym typeface="+mn-ea"/>
              </a:rPr>
              <a:t>xuất</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hiện</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chất</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khí</a:t>
            </a:r>
            <a:endParaRPr lang="en-US" sz="2800" dirty="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dirty="0" err="1">
                <a:latin typeface="Bahnschrift Light" panose="020B0502040204020203" charset="0"/>
                <a:cs typeface="Bahnschrift Light" panose="020B0502040204020203" charset="0"/>
                <a:sym typeface="+mn-ea"/>
              </a:rPr>
              <a:t>xuất</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hiện</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kết</a:t>
            </a:r>
            <a:r>
              <a:rPr lang="en-US" sz="2800" b="1" dirty="0">
                <a:latin typeface="Bahnschrift Light" panose="020B0502040204020203" charset="0"/>
                <a:cs typeface="Bahnschrift Light" panose="020B0502040204020203" charset="0"/>
                <a:sym typeface="+mn-ea"/>
              </a:rPr>
              <a:t> </a:t>
            </a:r>
            <a:r>
              <a:rPr lang="en-US" sz="2800" b="1" dirty="0" err="1">
                <a:latin typeface="Bahnschrift Light" panose="020B0502040204020203" charset="0"/>
                <a:cs typeface="Bahnschrift Light" panose="020B0502040204020203" charset="0"/>
                <a:sym typeface="+mn-ea"/>
              </a:rPr>
              <a:t>tủa</a:t>
            </a:r>
            <a:endParaRPr lang="en-US" sz="2800" dirty="0"/>
          </a:p>
        </p:txBody>
      </p:sp>
      <p:sp>
        <p:nvSpPr>
          <p:cNvPr id="16" name="Text Box 15"/>
          <p:cNvSpPr txBox="1"/>
          <p:nvPr/>
        </p:nvSpPr>
        <p:spPr>
          <a:xfrm>
            <a:off x="8386354" y="4987290"/>
            <a:ext cx="3805647" cy="553998"/>
          </a:xfrm>
          <a:prstGeom prst="rect">
            <a:avLst/>
          </a:prstGeom>
          <a:noFill/>
        </p:spPr>
        <p:txBody>
          <a:bodyPr wrap="square" rtlCol="0">
            <a:spAutoFit/>
          </a:bodyPr>
          <a:lstStyle/>
          <a:p>
            <a:r>
              <a:rPr lang="en-US" sz="3000" b="1" dirty="0" err="1"/>
              <a:t>tỏa</a:t>
            </a:r>
            <a:r>
              <a:rPr lang="en-US" sz="3000" b="1" dirty="0"/>
              <a:t> </a:t>
            </a:r>
            <a:r>
              <a:rPr lang="en-US" sz="3000" b="1" dirty="0" err="1"/>
              <a:t>nhiệt</a:t>
            </a:r>
            <a:r>
              <a:rPr lang="en-US" sz="3000" b="1" dirty="0"/>
              <a:t> </a:t>
            </a:r>
            <a:r>
              <a:rPr lang="en-US" sz="3000" b="1" dirty="0" err="1"/>
              <a:t>và</a:t>
            </a:r>
            <a:r>
              <a:rPr lang="en-US" sz="3000" b="1" dirty="0"/>
              <a:t> </a:t>
            </a:r>
            <a:r>
              <a:rPr lang="en-US" sz="3000" b="1" dirty="0" err="1"/>
              <a:t>phát</a:t>
            </a:r>
            <a:r>
              <a:rPr lang="en-US" sz="3000" b="1" dirty="0"/>
              <a:t> </a:t>
            </a:r>
            <a:r>
              <a:rPr lang="en-US" sz="3000" b="1" dirty="0" err="1"/>
              <a:t>sáng</a:t>
            </a:r>
            <a:endParaRPr lang="en-US" sz="3000" b="1" dirty="0"/>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832300" y="4338764"/>
            <a:ext cx="1609834" cy="193926"/>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box(in)">
                                      <p:cBhvr>
                                        <p:cTn id="22" dur="20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dissolv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dissolv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ppt_x"/>
                                          </p:val>
                                        </p:tav>
                                        <p:tav tm="100000">
                                          <p:val>
                                            <p:strVal val="#ppt_x"/>
                                          </p:val>
                                        </p:tav>
                                      </p:tavLst>
                                    </p:anim>
                                    <p:anim calcmode="lin" valueType="num">
                                      <p:cBhvr additive="base">
                                        <p:cTn id="7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animBg="1"/>
      <p:bldP spid="2" grpId="1" animBg="1"/>
      <p:bldP spid="2" grpId="2" animBg="1"/>
      <p:bldP spid="8" grpId="0"/>
      <p:bldP spid="14" grpId="0"/>
      <p:bldP spid="15" grpId="0"/>
      <p:bldP spid="16" grpId="0"/>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2151021728"/>
              </p:ext>
            </p:extLst>
          </p:nvPr>
        </p:nvGraphicFramePr>
        <p:xfrm>
          <a:off x="59055" y="730250"/>
          <a:ext cx="12132945" cy="6129020"/>
        </p:xfrm>
        <a:graphic>
          <a:graphicData uri="http://schemas.openxmlformats.org/drawingml/2006/table">
            <a:tbl>
              <a:tblPr firstRow="1" bandRow="1">
                <a:tableStyleId>{5940675A-B579-460E-94D1-54222C63F5DA}</a:tableStyleId>
              </a:tblPr>
              <a:tblGrid>
                <a:gridCol w="4950669">
                  <a:extLst>
                    <a:ext uri="{9D8B030D-6E8A-4147-A177-3AD203B41FA5}">
                      <a16:colId xmlns:a16="http://schemas.microsoft.com/office/drawing/2014/main" val="20000"/>
                    </a:ext>
                  </a:extLst>
                </a:gridCol>
                <a:gridCol w="2316909">
                  <a:extLst>
                    <a:ext uri="{9D8B030D-6E8A-4147-A177-3AD203B41FA5}">
                      <a16:colId xmlns:a16="http://schemas.microsoft.com/office/drawing/2014/main" val="20001"/>
                    </a:ext>
                  </a:extLst>
                </a:gridCol>
                <a:gridCol w="2692275">
                  <a:extLst>
                    <a:ext uri="{9D8B030D-6E8A-4147-A177-3AD203B41FA5}">
                      <a16:colId xmlns:a16="http://schemas.microsoft.com/office/drawing/2014/main" val="20002"/>
                    </a:ext>
                  </a:extLst>
                </a:gridCol>
                <a:gridCol w="2173092">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300446" y="1792335"/>
            <a:ext cx="11665131" cy="1815882"/>
          </a:xfrm>
          <a:prstGeom prst="rect">
            <a:avLst/>
          </a:prstGeom>
          <a:noFill/>
          <a:ln w="9525">
            <a:noFill/>
          </a:ln>
        </p:spPr>
        <p:txBody>
          <a:bodyPr wrap="square">
            <a:spAutoFit/>
          </a:bodyPr>
          <a:lstStyle/>
          <a:p>
            <a:pPr indent="0" algn="ctr"/>
            <a:r>
              <a:rPr lang="en-US" sz="3600" b="0" dirty="0" err="1">
                <a:solidFill>
                  <a:schemeClr val="bg2">
                    <a:lumMod val="50000"/>
                  </a:schemeClr>
                </a:solidFill>
                <a:latin typeface="Times New Roman" panose="02020603050405020304" pitchFamily="18" charset="0"/>
                <a:cs typeface="Times New Roman" panose="02020603050405020304" pitchFamily="18" charset="0"/>
              </a:rPr>
              <a:t>Nhỏ</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giấm</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ăn</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vào</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viên</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đá</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vôi</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Dấu</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hiệu</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nào</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cho</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biết</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đã</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có</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Pư</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hh</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xảy</a:t>
            </a:r>
            <a:r>
              <a:rPr lang="en-US" sz="3600" b="0" dirty="0">
                <a:solidFill>
                  <a:schemeClr val="bg2">
                    <a:lumMod val="50000"/>
                  </a:schemeClr>
                </a:solidFill>
                <a:latin typeface="Times New Roman" panose="02020603050405020304" pitchFamily="18" charset="0"/>
                <a:cs typeface="Times New Roman" panose="02020603050405020304" pitchFamily="18" charset="0"/>
              </a:rPr>
              <a:t> </a:t>
            </a:r>
            <a:r>
              <a:rPr lang="en-US" sz="3600" b="0" dirty="0" err="1">
                <a:solidFill>
                  <a:schemeClr val="bg2">
                    <a:lumMod val="50000"/>
                  </a:schemeClr>
                </a:solidFill>
                <a:latin typeface="Times New Roman" panose="02020603050405020304" pitchFamily="18" charset="0"/>
                <a:cs typeface="Times New Roman" panose="02020603050405020304" pitchFamily="18" charset="0"/>
              </a:rPr>
              <a:t>ra</a:t>
            </a:r>
            <a:endParaRPr lang="en-US" sz="3600" b="1" dirty="0">
              <a:solidFill>
                <a:schemeClr val="bg2">
                  <a:lumMod val="50000"/>
                </a:schemeClr>
              </a:solidFill>
              <a:latin typeface="Times New Roman" panose="02020603050405020304" pitchFamily="18" charset="0"/>
              <a:cs typeface="Times New Roman" panose="02020603050405020304" pitchFamily="18" charset="0"/>
            </a:endParaRPr>
          </a:p>
          <a:p>
            <a:pPr indent="0"/>
            <a:endParaRPr lang="en-US" sz="4000" b="1" dirty="0">
              <a:solidFill>
                <a:schemeClr val="bg2">
                  <a:lumMod val="50000"/>
                </a:schemeClr>
              </a:solidFill>
              <a:latin typeface="Arial" panose="020B0604020202020204" pitchFamily="34" charset="0"/>
              <a:cs typeface="Arial" panose="020B0604020202020204" pitchFamily="34" charset="0"/>
            </a:endParaRPr>
          </a:p>
        </p:txBody>
      </p:sp>
      <p:sp>
        <p:nvSpPr>
          <p:cNvPr id="4" name="Text Box 3"/>
          <p:cNvSpPr txBox="1"/>
          <p:nvPr/>
        </p:nvSpPr>
        <p:spPr>
          <a:xfrm>
            <a:off x="526869" y="4207510"/>
            <a:ext cx="11665131" cy="1569660"/>
          </a:xfrm>
          <a:prstGeom prst="rect">
            <a:avLst/>
          </a:prstGeom>
          <a:solidFill>
            <a:schemeClr val="bg1">
              <a:lumMod val="85000"/>
            </a:schemeClr>
          </a:solidFill>
          <a:ln w="9525">
            <a:noFill/>
          </a:ln>
        </p:spPr>
        <p:txBody>
          <a:bodyPr wrap="square">
            <a:spAutoFit/>
          </a:bodyPr>
          <a:lstStyle/>
          <a:p>
            <a:pPr indent="0"/>
            <a:r>
              <a:rPr lang="en-US" sz="3200" dirty="0" err="1">
                <a:solidFill>
                  <a:schemeClr val="bg2">
                    <a:lumMod val="50000"/>
                  </a:schemeClr>
                </a:solidFill>
                <a:latin typeface="Times New Roman" panose="02020603050405020304" pitchFamily="18" charset="0"/>
                <a:cs typeface="Times New Roman" panose="02020603050405020304" pitchFamily="18" charset="0"/>
              </a:rPr>
              <a:t>Nhỏ</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giấm</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ăn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vào</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viên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đá</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vôi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thấy</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bề</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mặt</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đá</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vôi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sủi</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các</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bọt</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khí</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đây</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là</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dấu</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hiệu</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cho</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biết</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có</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phản</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ứng</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hoá</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học</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xảy</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ra</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tạo</a:t>
            </a:r>
            <a:r>
              <a:rPr lang="en-US" sz="3200" dirty="0">
                <a:solidFill>
                  <a:schemeClr val="bg2">
                    <a:lumMod val="50000"/>
                  </a:schemeClr>
                </a:solidFill>
                <a:latin typeface="Times New Roman" panose="02020603050405020304" pitchFamily="18" charset="0"/>
                <a:cs typeface="Times New Roman" panose="02020603050405020304" pitchFamily="18" charset="0"/>
              </a:rPr>
              <a:t> </a:t>
            </a:r>
            <a:r>
              <a:rPr lang="en-US" sz="3200" dirty="0" err="1">
                <a:solidFill>
                  <a:schemeClr val="bg2">
                    <a:lumMod val="50000"/>
                  </a:schemeClr>
                </a:solidFill>
                <a:latin typeface="Times New Roman" panose="02020603050405020304" pitchFamily="18" charset="0"/>
                <a:cs typeface="Times New Roman" panose="02020603050405020304" pitchFamily="18" charset="0"/>
              </a:rPr>
              <a:t>khí</a:t>
            </a:r>
            <a:r>
              <a:rPr lang="en-US" sz="3200" dirty="0">
                <a:solidFill>
                  <a:schemeClr val="bg2">
                    <a:lumMod val="50000"/>
                  </a:schemeClr>
                </a:solidFill>
                <a:latin typeface="Times New Roman" panose="02020603050405020304" pitchFamily="18" charset="0"/>
                <a:cs typeface="Times New Roman" panose="02020603050405020304" pitchFamily="18" charset="0"/>
              </a:rPr>
              <a:t>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20764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3200" dirty="0">
                <a:solidFill>
                  <a:schemeClr val="accent6">
                    <a:lumMod val="50000"/>
                  </a:schemeClr>
                </a:solidFill>
              </a:rPr>
              <a:t>      </a:t>
            </a:r>
            <a:r>
              <a:rPr lang="en-US" sz="3200" dirty="0" err="1">
                <a:solidFill>
                  <a:schemeClr val="accent6">
                    <a:lumMod val="50000"/>
                  </a:schemeClr>
                </a:solidFill>
              </a:rPr>
              <a:t>Để</a:t>
            </a:r>
            <a:r>
              <a:rPr lang="en-US" sz="3200" dirty="0">
                <a:solidFill>
                  <a:schemeClr val="accent6">
                    <a:lumMod val="50000"/>
                  </a:schemeClr>
                </a:solidFill>
              </a:rPr>
              <a:t> </a:t>
            </a:r>
            <a:r>
              <a:rPr lang="en-US" sz="3200" dirty="0" err="1">
                <a:solidFill>
                  <a:schemeClr val="accent6">
                    <a:lumMod val="50000"/>
                  </a:schemeClr>
                </a:solidFill>
              </a:rPr>
              <a:t>nhận</a:t>
            </a:r>
            <a:r>
              <a:rPr lang="en-US" sz="3200" dirty="0">
                <a:solidFill>
                  <a:schemeClr val="accent6">
                    <a:lumMod val="50000"/>
                  </a:schemeClr>
                </a:solidFill>
              </a:rPr>
              <a:t> </a:t>
            </a:r>
            <a:r>
              <a:rPr lang="en-US" sz="3200" dirty="0" err="1">
                <a:solidFill>
                  <a:schemeClr val="accent6">
                    <a:lumMod val="50000"/>
                  </a:schemeClr>
                </a:solidFill>
              </a:rPr>
              <a:t>biết</a:t>
            </a:r>
            <a:r>
              <a:rPr lang="en-US" sz="3200" dirty="0">
                <a:solidFill>
                  <a:schemeClr val="accent6">
                    <a:lumMod val="50000"/>
                  </a:schemeClr>
                </a:solidFill>
              </a:rPr>
              <a:t> PƯHH </a:t>
            </a:r>
            <a:r>
              <a:rPr lang="en-US" sz="3200" dirty="0" err="1">
                <a:solidFill>
                  <a:schemeClr val="accent6">
                    <a:lumMod val="50000"/>
                  </a:schemeClr>
                </a:solidFill>
              </a:rPr>
              <a:t>xảy</a:t>
            </a:r>
            <a:r>
              <a:rPr lang="en-US" sz="3200" dirty="0">
                <a:solidFill>
                  <a:schemeClr val="accent6">
                    <a:lumMod val="50000"/>
                  </a:schemeClr>
                </a:solidFill>
              </a:rPr>
              <a:t> </a:t>
            </a:r>
            <a:r>
              <a:rPr lang="en-US" sz="3200" dirty="0" err="1">
                <a:solidFill>
                  <a:schemeClr val="accent6">
                    <a:lumMod val="50000"/>
                  </a:schemeClr>
                </a:solidFill>
              </a:rPr>
              <a:t>ra</a:t>
            </a:r>
            <a:r>
              <a:rPr lang="en-US" sz="3200" dirty="0">
                <a:solidFill>
                  <a:schemeClr val="accent6">
                    <a:lumMod val="50000"/>
                  </a:schemeClr>
                </a:solidFill>
              </a:rPr>
              <a:t> </a:t>
            </a:r>
            <a:r>
              <a:rPr lang="en-US" sz="3200" dirty="0" err="1">
                <a:solidFill>
                  <a:schemeClr val="accent6">
                    <a:lumMod val="50000"/>
                  </a:schemeClr>
                </a:solidFill>
              </a:rPr>
              <a:t>có</a:t>
            </a:r>
            <a:r>
              <a:rPr lang="en-US" sz="3200" dirty="0">
                <a:solidFill>
                  <a:schemeClr val="accent6">
                    <a:lumMod val="50000"/>
                  </a:schemeClr>
                </a:solidFill>
              </a:rPr>
              <a:t> </a:t>
            </a:r>
            <a:r>
              <a:rPr lang="en-US" sz="3200" dirty="0" err="1">
                <a:solidFill>
                  <a:schemeClr val="accent6">
                    <a:lumMod val="50000"/>
                  </a:schemeClr>
                </a:solidFill>
              </a:rPr>
              <a:t>thể</a:t>
            </a:r>
            <a:r>
              <a:rPr lang="en-US" sz="3200" dirty="0">
                <a:solidFill>
                  <a:schemeClr val="accent6">
                    <a:lumMod val="50000"/>
                  </a:schemeClr>
                </a:solidFill>
              </a:rPr>
              <a:t> </a:t>
            </a:r>
            <a:r>
              <a:rPr lang="en-US" sz="3200" dirty="0" err="1">
                <a:solidFill>
                  <a:schemeClr val="accent6">
                    <a:lumMod val="50000"/>
                  </a:schemeClr>
                </a:solidFill>
              </a:rPr>
              <a:t>dựa</a:t>
            </a:r>
            <a:r>
              <a:rPr lang="en-US" sz="3200" dirty="0">
                <a:solidFill>
                  <a:schemeClr val="accent6">
                    <a:lumMod val="50000"/>
                  </a:schemeClr>
                </a:solidFill>
              </a:rPr>
              <a:t> </a:t>
            </a:r>
            <a:r>
              <a:rPr lang="en-US" sz="3200" dirty="0" err="1">
                <a:solidFill>
                  <a:schemeClr val="accent6">
                    <a:lumMod val="50000"/>
                  </a:schemeClr>
                </a:solidFill>
              </a:rPr>
              <a:t>vào</a:t>
            </a:r>
            <a:r>
              <a:rPr lang="en-US" sz="3200" dirty="0">
                <a:solidFill>
                  <a:schemeClr val="accent6">
                    <a:lumMod val="50000"/>
                  </a:schemeClr>
                </a:solidFill>
              </a:rPr>
              <a:t> </a:t>
            </a:r>
            <a:r>
              <a:rPr lang="en-US" sz="3200" dirty="0" err="1">
                <a:solidFill>
                  <a:schemeClr val="accent6">
                    <a:lumMod val="50000"/>
                  </a:schemeClr>
                </a:solidFill>
              </a:rPr>
              <a:t>một</a:t>
            </a:r>
            <a:r>
              <a:rPr lang="en-US" sz="3200" dirty="0">
                <a:solidFill>
                  <a:schemeClr val="accent6">
                    <a:lumMod val="50000"/>
                  </a:schemeClr>
                </a:solidFill>
              </a:rPr>
              <a:t> </a:t>
            </a:r>
            <a:r>
              <a:rPr lang="en-US" sz="3200" dirty="0" err="1">
                <a:solidFill>
                  <a:schemeClr val="accent6">
                    <a:lumMod val="50000"/>
                  </a:schemeClr>
                </a:solidFill>
              </a:rPr>
              <a:t>trong</a:t>
            </a:r>
            <a:r>
              <a:rPr lang="en-US" sz="3200" dirty="0">
                <a:solidFill>
                  <a:schemeClr val="accent6">
                    <a:lumMod val="50000"/>
                  </a:schemeClr>
                </a:solidFill>
              </a:rPr>
              <a:t> </a:t>
            </a:r>
            <a:r>
              <a:rPr lang="en-US" sz="3200" dirty="0" err="1">
                <a:solidFill>
                  <a:schemeClr val="accent6">
                    <a:lumMod val="50000"/>
                  </a:schemeClr>
                </a:solidFill>
              </a:rPr>
              <a:t>các</a:t>
            </a:r>
            <a:r>
              <a:rPr lang="en-US" sz="3200" dirty="0">
                <a:solidFill>
                  <a:schemeClr val="accent6">
                    <a:lumMod val="50000"/>
                  </a:schemeClr>
                </a:solidFill>
              </a:rPr>
              <a:t> </a:t>
            </a:r>
            <a:r>
              <a:rPr lang="en-US" sz="3200" dirty="0" err="1">
                <a:solidFill>
                  <a:schemeClr val="accent6">
                    <a:lumMod val="50000"/>
                  </a:schemeClr>
                </a:solidFill>
              </a:rPr>
              <a:t>dấu</a:t>
            </a:r>
            <a:r>
              <a:rPr lang="en-US" sz="3200" dirty="0">
                <a:solidFill>
                  <a:schemeClr val="accent6">
                    <a:lumMod val="50000"/>
                  </a:schemeClr>
                </a:solidFill>
              </a:rPr>
              <a:t> </a:t>
            </a:r>
            <a:r>
              <a:rPr lang="en-US" sz="3200" dirty="0" err="1">
                <a:solidFill>
                  <a:schemeClr val="accent6">
                    <a:lumMod val="50000"/>
                  </a:schemeClr>
                </a:solidFill>
              </a:rPr>
              <a:t>hiệu</a:t>
            </a:r>
            <a:r>
              <a:rPr lang="en-US" sz="3200" dirty="0">
                <a:solidFill>
                  <a:schemeClr val="accent6">
                    <a:lumMod val="50000"/>
                  </a:schemeClr>
                </a:solidFill>
              </a:rPr>
              <a:t> </a:t>
            </a:r>
            <a:r>
              <a:rPr lang="en-US" sz="3200" dirty="0" err="1">
                <a:solidFill>
                  <a:schemeClr val="accent6">
                    <a:lumMod val="50000"/>
                  </a:schemeClr>
                </a:solidFill>
              </a:rPr>
              <a:t>sau</a:t>
            </a:r>
            <a:r>
              <a:rPr lang="en-US" sz="3200" dirty="0">
                <a:solidFill>
                  <a:schemeClr val="accent6">
                    <a:lumMod val="50000"/>
                  </a:schemeClr>
                </a:solidFill>
              </a:rPr>
              <a:t>: </a:t>
            </a:r>
            <a:r>
              <a:rPr lang="en-US" sz="3200" dirty="0" err="1">
                <a:solidFill>
                  <a:schemeClr val="accent6">
                    <a:lumMod val="50000"/>
                  </a:schemeClr>
                </a:solidFill>
              </a:rPr>
              <a:t>sự</a:t>
            </a:r>
            <a:r>
              <a:rPr lang="en-US" sz="3200" dirty="0">
                <a:solidFill>
                  <a:schemeClr val="accent6">
                    <a:lumMod val="50000"/>
                  </a:schemeClr>
                </a:solidFill>
              </a:rPr>
              <a:t> </a:t>
            </a:r>
            <a:r>
              <a:rPr lang="en-US" sz="3200" dirty="0" err="1">
                <a:solidFill>
                  <a:schemeClr val="accent6">
                    <a:lumMod val="50000"/>
                  </a:schemeClr>
                </a:solidFill>
              </a:rPr>
              <a:t>tạo</a:t>
            </a:r>
            <a:r>
              <a:rPr lang="en-US" sz="3200" dirty="0">
                <a:solidFill>
                  <a:schemeClr val="accent6">
                    <a:lumMod val="50000"/>
                  </a:schemeClr>
                </a:solidFill>
              </a:rPr>
              <a:t> </a:t>
            </a:r>
            <a:r>
              <a:rPr lang="en-US" sz="3200" dirty="0" err="1">
                <a:solidFill>
                  <a:schemeClr val="accent6">
                    <a:lumMod val="50000"/>
                  </a:schemeClr>
                </a:solidFill>
              </a:rPr>
              <a:t>thành</a:t>
            </a:r>
            <a:r>
              <a:rPr lang="en-US" sz="3200" dirty="0">
                <a:solidFill>
                  <a:schemeClr val="accent6">
                    <a:lumMod val="50000"/>
                  </a:schemeClr>
                </a:solidFill>
              </a:rPr>
              <a:t> </a:t>
            </a:r>
            <a:r>
              <a:rPr lang="en-US" sz="3200" dirty="0" err="1">
                <a:solidFill>
                  <a:schemeClr val="accent6">
                    <a:lumMod val="50000"/>
                  </a:schemeClr>
                </a:solidFill>
              </a:rPr>
              <a:t>chất</a:t>
            </a:r>
            <a:r>
              <a:rPr lang="en-US" sz="3200" dirty="0">
                <a:solidFill>
                  <a:schemeClr val="accent6">
                    <a:lumMod val="50000"/>
                  </a:schemeClr>
                </a:solidFill>
              </a:rPr>
              <a:t> </a:t>
            </a:r>
            <a:r>
              <a:rPr lang="en-US" sz="3200" dirty="0" err="1">
                <a:solidFill>
                  <a:schemeClr val="accent6">
                    <a:lumMod val="50000"/>
                  </a:schemeClr>
                </a:solidFill>
              </a:rPr>
              <a:t>khí</a:t>
            </a:r>
            <a:r>
              <a:rPr lang="en-US" sz="3200" dirty="0">
                <a:solidFill>
                  <a:schemeClr val="accent6">
                    <a:lumMod val="50000"/>
                  </a:schemeClr>
                </a:solidFill>
              </a:rPr>
              <a:t>; </a:t>
            </a:r>
            <a:r>
              <a:rPr lang="en-US" sz="3200" dirty="0" err="1">
                <a:solidFill>
                  <a:schemeClr val="accent6">
                    <a:lumMod val="50000"/>
                  </a:schemeClr>
                </a:solidFill>
              </a:rPr>
              <a:t>chất</a:t>
            </a:r>
            <a:r>
              <a:rPr lang="en-US" sz="3200" dirty="0">
                <a:solidFill>
                  <a:schemeClr val="accent6">
                    <a:lumMod val="50000"/>
                  </a:schemeClr>
                </a:solidFill>
              </a:rPr>
              <a:t> </a:t>
            </a:r>
            <a:r>
              <a:rPr lang="en-US" sz="3200" dirty="0" err="1">
                <a:solidFill>
                  <a:schemeClr val="accent6">
                    <a:lumMod val="50000"/>
                  </a:schemeClr>
                </a:solidFill>
              </a:rPr>
              <a:t>kết</a:t>
            </a:r>
            <a:r>
              <a:rPr lang="en-US" sz="3200" dirty="0">
                <a:solidFill>
                  <a:schemeClr val="accent6">
                    <a:lumMod val="50000"/>
                  </a:schemeClr>
                </a:solidFill>
              </a:rPr>
              <a:t> </a:t>
            </a:r>
            <a:r>
              <a:rPr lang="en-US" sz="3200" dirty="0" err="1">
                <a:solidFill>
                  <a:schemeClr val="accent6">
                    <a:lumMod val="50000"/>
                  </a:schemeClr>
                </a:solidFill>
              </a:rPr>
              <a:t>tủa</a:t>
            </a:r>
            <a:r>
              <a:rPr lang="en-US" sz="3200" dirty="0">
                <a:solidFill>
                  <a:schemeClr val="accent6">
                    <a:lumMod val="50000"/>
                  </a:schemeClr>
                </a:solidFill>
              </a:rPr>
              <a:t>; </a:t>
            </a:r>
            <a:r>
              <a:rPr lang="en-US" sz="3200" dirty="0" err="1">
                <a:solidFill>
                  <a:schemeClr val="accent6">
                    <a:lumMod val="50000"/>
                  </a:schemeClr>
                </a:solidFill>
              </a:rPr>
              <a:t>sự</a:t>
            </a:r>
            <a:r>
              <a:rPr lang="en-US" sz="3200" dirty="0">
                <a:solidFill>
                  <a:schemeClr val="accent6">
                    <a:lumMod val="50000"/>
                  </a:schemeClr>
                </a:solidFill>
              </a:rPr>
              <a:t> </a:t>
            </a:r>
            <a:r>
              <a:rPr lang="en-US" sz="3200" dirty="0" err="1">
                <a:solidFill>
                  <a:schemeClr val="accent6">
                    <a:lumMod val="50000"/>
                  </a:schemeClr>
                </a:solidFill>
              </a:rPr>
              <a:t>thay</a:t>
            </a:r>
            <a:r>
              <a:rPr lang="en-US" sz="3200" dirty="0">
                <a:solidFill>
                  <a:schemeClr val="accent6">
                    <a:lumMod val="50000"/>
                  </a:schemeClr>
                </a:solidFill>
              </a:rPr>
              <a:t> </a:t>
            </a:r>
            <a:r>
              <a:rPr lang="en-US" sz="3200" dirty="0" err="1">
                <a:solidFill>
                  <a:schemeClr val="accent6">
                    <a:lumMod val="50000"/>
                  </a:schemeClr>
                </a:solidFill>
              </a:rPr>
              <a:t>đổi</a:t>
            </a:r>
            <a:r>
              <a:rPr lang="en-US" sz="3200" dirty="0">
                <a:solidFill>
                  <a:schemeClr val="accent6">
                    <a:lumMod val="50000"/>
                  </a:schemeClr>
                </a:solidFill>
              </a:rPr>
              <a:t> </a:t>
            </a:r>
            <a:r>
              <a:rPr lang="en-US" sz="3200" dirty="0" err="1">
                <a:solidFill>
                  <a:schemeClr val="accent6">
                    <a:lumMod val="50000"/>
                  </a:schemeClr>
                </a:solidFill>
              </a:rPr>
              <a:t>màu</a:t>
            </a:r>
            <a:r>
              <a:rPr lang="en-US" sz="3200" dirty="0">
                <a:solidFill>
                  <a:schemeClr val="accent6">
                    <a:lumMod val="50000"/>
                  </a:schemeClr>
                </a:solidFill>
              </a:rPr>
              <a:t> </a:t>
            </a:r>
            <a:r>
              <a:rPr lang="en-US" sz="3200" dirty="0" err="1">
                <a:solidFill>
                  <a:schemeClr val="accent6">
                    <a:lumMod val="50000"/>
                  </a:schemeClr>
                </a:solidFill>
              </a:rPr>
              <a:t>sắc</a:t>
            </a:r>
            <a:r>
              <a:rPr lang="en-US" sz="3200" dirty="0">
                <a:solidFill>
                  <a:schemeClr val="accent6">
                    <a:lumMod val="50000"/>
                  </a:schemeClr>
                </a:solidFill>
              </a:rPr>
              <a:t>; </a:t>
            </a:r>
            <a:r>
              <a:rPr lang="en-US" sz="3200" dirty="0" err="1">
                <a:solidFill>
                  <a:schemeClr val="accent6">
                    <a:lumMod val="50000"/>
                  </a:schemeClr>
                </a:solidFill>
              </a:rPr>
              <a:t>sự</a:t>
            </a:r>
            <a:r>
              <a:rPr lang="en-US" sz="3200" dirty="0">
                <a:solidFill>
                  <a:schemeClr val="accent6">
                    <a:lumMod val="50000"/>
                  </a:schemeClr>
                </a:solidFill>
              </a:rPr>
              <a:t> </a:t>
            </a:r>
            <a:r>
              <a:rPr lang="en-US" sz="3200" dirty="0" err="1">
                <a:solidFill>
                  <a:schemeClr val="accent6">
                    <a:lumMod val="50000"/>
                  </a:schemeClr>
                </a:solidFill>
              </a:rPr>
              <a:t>thay</a:t>
            </a:r>
            <a:r>
              <a:rPr lang="en-US" sz="3200" dirty="0">
                <a:solidFill>
                  <a:schemeClr val="accent6">
                    <a:lumMod val="50000"/>
                  </a:schemeClr>
                </a:solidFill>
              </a:rPr>
              <a:t> </a:t>
            </a:r>
            <a:r>
              <a:rPr lang="en-US" sz="3200" dirty="0" err="1">
                <a:solidFill>
                  <a:schemeClr val="accent6">
                    <a:lumMod val="50000"/>
                  </a:schemeClr>
                </a:solidFill>
              </a:rPr>
              <a:t>đổi</a:t>
            </a:r>
            <a:r>
              <a:rPr lang="en-US" sz="3200" dirty="0">
                <a:solidFill>
                  <a:schemeClr val="accent6">
                    <a:lumMod val="50000"/>
                  </a:schemeClr>
                </a:solidFill>
              </a:rPr>
              <a:t> </a:t>
            </a:r>
            <a:r>
              <a:rPr lang="en-US" sz="3200" dirty="0" err="1">
                <a:solidFill>
                  <a:schemeClr val="accent6">
                    <a:lumMod val="50000"/>
                  </a:schemeClr>
                </a:solidFill>
              </a:rPr>
              <a:t>về</a:t>
            </a:r>
            <a:r>
              <a:rPr lang="en-US" sz="3200" dirty="0">
                <a:solidFill>
                  <a:schemeClr val="accent6">
                    <a:lumMod val="50000"/>
                  </a:schemeClr>
                </a:solidFill>
              </a:rPr>
              <a:t> </a:t>
            </a:r>
            <a:r>
              <a:rPr lang="en-US" sz="3200" dirty="0" err="1">
                <a:solidFill>
                  <a:schemeClr val="accent6">
                    <a:lumMod val="50000"/>
                  </a:schemeClr>
                </a:solidFill>
              </a:rPr>
              <a:t>nhiệt</a:t>
            </a:r>
            <a:r>
              <a:rPr lang="en-US" sz="3200" dirty="0">
                <a:solidFill>
                  <a:schemeClr val="accent6">
                    <a:lumMod val="50000"/>
                  </a:schemeClr>
                </a:solidFill>
              </a:rPr>
              <a:t> </a:t>
            </a:r>
            <a:r>
              <a:rPr lang="en-US" sz="3200" dirty="0" err="1">
                <a:solidFill>
                  <a:schemeClr val="accent6">
                    <a:lumMod val="50000"/>
                  </a:schemeClr>
                </a:solidFill>
              </a:rPr>
              <a:t>độ</a:t>
            </a:r>
            <a:r>
              <a:rPr lang="en-US" sz="3200" dirty="0">
                <a:solidFill>
                  <a:schemeClr val="accent6">
                    <a:lumMod val="50000"/>
                  </a:schemeClr>
                </a:solidFill>
              </a:rPr>
              <a:t> </a:t>
            </a:r>
            <a:r>
              <a:rPr lang="en-US" sz="3200" dirty="0" err="1">
                <a:solidFill>
                  <a:schemeClr val="accent6">
                    <a:lumMod val="50000"/>
                  </a:schemeClr>
                </a:solidFill>
              </a:rPr>
              <a:t>của</a:t>
            </a:r>
            <a:r>
              <a:rPr lang="en-US" sz="3200" dirty="0">
                <a:solidFill>
                  <a:schemeClr val="accent6">
                    <a:lumMod val="50000"/>
                  </a:schemeClr>
                </a:solidFill>
              </a:rPr>
              <a:t> </a:t>
            </a:r>
            <a:r>
              <a:rPr lang="en-US" sz="3200" dirty="0" err="1">
                <a:solidFill>
                  <a:schemeClr val="accent6">
                    <a:lumMod val="50000"/>
                  </a:schemeClr>
                </a:solidFill>
              </a:rPr>
              <a:t>môi</a:t>
            </a:r>
            <a:r>
              <a:rPr lang="en-US" sz="3200" dirty="0">
                <a:solidFill>
                  <a:schemeClr val="accent6">
                    <a:lumMod val="50000"/>
                  </a:schemeClr>
                </a:solidFill>
              </a:rPr>
              <a:t> </a:t>
            </a:r>
            <a:r>
              <a:rPr lang="en-US" sz="3200" dirty="0" err="1">
                <a:solidFill>
                  <a:schemeClr val="accent6">
                    <a:lumMod val="50000"/>
                  </a:schemeClr>
                </a:solidFill>
              </a:rPr>
              <a:t>trường</a:t>
            </a:r>
            <a:r>
              <a:rPr lang="en-US" sz="3200" dirty="0">
                <a:solidFill>
                  <a:schemeClr val="accent6">
                    <a:lumMod val="50000"/>
                  </a:schemeClr>
                </a:solidFill>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2"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animBg="1"/>
      <p:bldP spid="5" grpId="1" animBg="1"/>
      <p:bldP spid="5"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66923" y="1949631"/>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630807" y="1824133"/>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80768" y="2072821"/>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701033" y="3441881"/>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333747" y="3285036"/>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40353" y="2134416"/>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grpSp>
        <p:nvGrpSpPr>
          <p:cNvPr id="15" name="组合 1"/>
          <p:cNvGrpSpPr/>
          <p:nvPr/>
        </p:nvGrpSpPr>
        <p:grpSpPr>
          <a:xfrm>
            <a:off x="4973279" y="196474"/>
            <a:ext cx="1610563" cy="1452100"/>
            <a:chOff x="2713211" y="1988840"/>
            <a:chExt cx="1610824" cy="1452335"/>
          </a:xfrm>
        </p:grpSpPr>
        <p:sp>
          <p:nvSpPr>
            <p:cNvPr id="16"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17"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vi-VN" altLang="zh-CN" sz="2800" dirty="0">
                <a:latin typeface="+mj-lt"/>
              </a:endParaRPr>
            </a:p>
            <a:p>
              <a:pPr algn="ctr"/>
              <a:r>
                <a:rPr lang="vi-VN" altLang="zh-CN" sz="2800" dirty="0">
                  <a:solidFill>
                    <a:srgbClr val="7030A0"/>
                  </a:solidFill>
                  <a:latin typeface="+mj-lt"/>
                </a:rPr>
                <a:t>TIẾT 3</a:t>
              </a:r>
              <a:endParaRPr lang="zh-CN" altLang="en-US" sz="2800" dirty="0">
                <a:solidFill>
                  <a:srgbClr val="7030A0"/>
                </a:solidFill>
                <a:latin typeface="+mj-lt"/>
              </a:endParaRPr>
            </a:p>
          </p:txBody>
        </p:sp>
      </p:gr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par>
                                <p:cTn id="25" presetID="45" presetClass="entr" presetSubtype="0" fill="hold"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anim calcmode="lin" valueType="num">
                                      <p:cBhvr>
                                        <p:cTn id="28" dur="750" fill="hold"/>
                                        <p:tgtEl>
                                          <p:spTgt spid="15"/>
                                        </p:tgtEl>
                                        <p:attrNameLst>
                                          <p:attrName>ppt_w</p:attrName>
                                        </p:attrNameLst>
                                      </p:cBhvr>
                                      <p:tavLst>
                                        <p:tav tm="0" fmla="#ppt_w*sin(2.5*pi*$)">
                                          <p:val>
                                            <p:fltVal val="0"/>
                                          </p:val>
                                        </p:tav>
                                        <p:tav tm="100000">
                                          <p:val>
                                            <p:fltVal val="1"/>
                                          </p:val>
                                        </p:tav>
                                      </p:tavLst>
                                    </p:anim>
                                    <p:anim calcmode="lin" valueType="num">
                                      <p:cBhvr>
                                        <p:cTn id="29" dur="75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070"/>
            <a:ext cx="8146076" cy="1496905"/>
            <a:chOff x="1199390" y="-251865"/>
            <a:chExt cx="7984031" cy="1953304"/>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670717" y="-66032"/>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992433" y="-251865"/>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5881709" y="665481"/>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899"/>
            <a:ext cx="11648440" cy="18167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b="1" dirty="0">
                <a:solidFill>
                  <a:schemeClr val="tx1"/>
                </a:solidFill>
              </a:rPr>
              <a:t>- </a:t>
            </a:r>
            <a:r>
              <a:rPr lang="en-US" sz="2800" b="1" dirty="0" err="1">
                <a:solidFill>
                  <a:schemeClr val="tx1"/>
                </a:solidFill>
              </a:rPr>
              <a:t>Phản</a:t>
            </a:r>
            <a:r>
              <a:rPr lang="en-US" sz="2800" b="1" dirty="0">
                <a:solidFill>
                  <a:schemeClr val="tx1"/>
                </a:solidFill>
              </a:rPr>
              <a:t> </a:t>
            </a:r>
            <a:r>
              <a:rPr lang="en-US" sz="2800" b="1" dirty="0" err="1">
                <a:solidFill>
                  <a:schemeClr val="tx1"/>
                </a:solidFill>
              </a:rPr>
              <a:t>ứng</a:t>
            </a:r>
            <a:r>
              <a:rPr lang="en-US" sz="2800" b="1" dirty="0">
                <a:solidFill>
                  <a:schemeClr val="tx1"/>
                </a:solidFill>
              </a:rPr>
              <a:t> </a:t>
            </a:r>
            <a:r>
              <a:rPr lang="en-US" sz="2800" b="1" dirty="0" err="1">
                <a:solidFill>
                  <a:schemeClr val="tx1"/>
                </a:solidFill>
              </a:rPr>
              <a:t>tỏa</a:t>
            </a:r>
            <a:r>
              <a:rPr lang="en-US" sz="2800" b="1" dirty="0">
                <a:solidFill>
                  <a:schemeClr val="tx1"/>
                </a:solidFill>
              </a:rPr>
              <a:t> </a:t>
            </a:r>
            <a:r>
              <a:rPr lang="en-US" sz="2800" b="1" dirty="0" err="1">
                <a:solidFill>
                  <a:schemeClr val="tx1"/>
                </a:solidFill>
              </a:rPr>
              <a:t>nhiệt</a:t>
            </a:r>
            <a:r>
              <a:rPr lang="en-US" sz="2800" b="1" dirty="0">
                <a:solidFill>
                  <a:schemeClr val="tx1"/>
                </a:solidFill>
              </a:rPr>
              <a:t> </a:t>
            </a:r>
            <a:r>
              <a:rPr lang="en-US" sz="2800" b="1" dirty="0" err="1">
                <a:solidFill>
                  <a:schemeClr val="tx1"/>
                </a:solidFill>
              </a:rPr>
              <a:t>giải</a:t>
            </a:r>
            <a:r>
              <a:rPr lang="en-US" sz="2800" b="1" dirty="0">
                <a:solidFill>
                  <a:schemeClr val="tx1"/>
                </a:solidFill>
              </a:rPr>
              <a:t> </a:t>
            </a:r>
            <a:r>
              <a:rPr lang="en-US" sz="2800" b="1" dirty="0" err="1">
                <a:solidFill>
                  <a:schemeClr val="tx1"/>
                </a:solidFill>
              </a:rPr>
              <a:t>phóng</a:t>
            </a:r>
            <a:r>
              <a:rPr lang="en-US" sz="2800" b="1" dirty="0">
                <a:solidFill>
                  <a:schemeClr val="tx1"/>
                </a:solidFill>
              </a:rPr>
              <a:t> </a:t>
            </a:r>
            <a:r>
              <a:rPr lang="en-US" sz="2800" b="1" dirty="0" err="1">
                <a:solidFill>
                  <a:schemeClr val="tx1"/>
                </a:solidFill>
              </a:rPr>
              <a:t>năng</a:t>
            </a:r>
            <a:r>
              <a:rPr lang="en-US" sz="2800" b="1" dirty="0">
                <a:solidFill>
                  <a:schemeClr val="tx1"/>
                </a:solidFill>
              </a:rPr>
              <a:t> </a:t>
            </a:r>
            <a:r>
              <a:rPr lang="en-US" sz="2800" b="1" dirty="0" err="1">
                <a:solidFill>
                  <a:schemeClr val="tx1"/>
                </a:solidFill>
              </a:rPr>
              <a:t>lượng</a:t>
            </a:r>
            <a:r>
              <a:rPr lang="en-US" sz="2800" b="1" dirty="0">
                <a:solidFill>
                  <a:schemeClr val="tx1"/>
                </a:solidFill>
              </a:rPr>
              <a:t> (</a:t>
            </a:r>
            <a:r>
              <a:rPr lang="en-US" sz="2800" b="1" dirty="0" err="1">
                <a:solidFill>
                  <a:schemeClr val="tx1"/>
                </a:solidFill>
              </a:rPr>
              <a:t>dạng</a:t>
            </a:r>
            <a:r>
              <a:rPr lang="en-US" sz="2800" b="1" dirty="0">
                <a:solidFill>
                  <a:schemeClr val="tx1"/>
                </a:solidFill>
              </a:rPr>
              <a:t> </a:t>
            </a:r>
            <a:r>
              <a:rPr lang="en-US" sz="2800" b="1" dirty="0" err="1">
                <a:solidFill>
                  <a:schemeClr val="tx1"/>
                </a:solidFill>
              </a:rPr>
              <a:t>nhiệt</a:t>
            </a:r>
            <a:r>
              <a:rPr lang="en-US" sz="2800" b="1" dirty="0">
                <a:solidFill>
                  <a:schemeClr val="tx1"/>
                </a:solidFill>
              </a:rPr>
              <a:t>) </a:t>
            </a:r>
            <a:r>
              <a:rPr lang="en-US" sz="2800" b="1" dirty="0" err="1">
                <a:solidFill>
                  <a:schemeClr val="tx1"/>
                </a:solidFill>
              </a:rPr>
              <a:t>ra</a:t>
            </a:r>
            <a:r>
              <a:rPr lang="en-US" sz="2800" b="1" dirty="0">
                <a:solidFill>
                  <a:schemeClr val="tx1"/>
                </a:solidFill>
              </a:rPr>
              <a:t> </a:t>
            </a:r>
            <a:r>
              <a:rPr lang="en-US" sz="2800" b="1" dirty="0" err="1">
                <a:solidFill>
                  <a:schemeClr val="tx1"/>
                </a:solidFill>
              </a:rPr>
              <a:t>môi</a:t>
            </a:r>
            <a:r>
              <a:rPr lang="en-US" sz="2800" b="1" dirty="0">
                <a:solidFill>
                  <a:schemeClr val="tx1"/>
                </a:solidFill>
              </a:rPr>
              <a:t> </a:t>
            </a:r>
            <a:r>
              <a:rPr lang="en-US" sz="2800" b="1" dirty="0" err="1">
                <a:solidFill>
                  <a:schemeClr val="tx1"/>
                </a:solidFill>
              </a:rPr>
              <a:t>trường</a:t>
            </a:r>
            <a:endParaRPr lang="en-US" sz="2800" b="1" dirty="0">
              <a:solidFill>
                <a:schemeClr val="tx1"/>
              </a:solidFill>
            </a:endParaRPr>
          </a:p>
          <a:p>
            <a:pPr algn="l"/>
            <a:r>
              <a:rPr lang="en-US" sz="2800" b="1" dirty="0">
                <a:solidFill>
                  <a:schemeClr val="tx1"/>
                </a:solidFill>
              </a:rPr>
              <a:t>- </a:t>
            </a:r>
            <a:r>
              <a:rPr lang="en-US" sz="2800" b="1" dirty="0" err="1">
                <a:solidFill>
                  <a:schemeClr val="tx1"/>
                </a:solidFill>
              </a:rPr>
              <a:t>Phản</a:t>
            </a:r>
            <a:r>
              <a:rPr lang="en-US" sz="2800" b="1" dirty="0">
                <a:solidFill>
                  <a:schemeClr val="tx1"/>
                </a:solidFill>
              </a:rPr>
              <a:t> </a:t>
            </a:r>
            <a:r>
              <a:rPr lang="en-US" sz="2800" b="1" dirty="0" err="1">
                <a:solidFill>
                  <a:schemeClr val="tx1"/>
                </a:solidFill>
              </a:rPr>
              <a:t>ứng</a:t>
            </a:r>
            <a:r>
              <a:rPr lang="en-US" sz="2800" b="1" dirty="0">
                <a:solidFill>
                  <a:schemeClr val="tx1"/>
                </a:solidFill>
              </a:rPr>
              <a:t> </a:t>
            </a:r>
            <a:r>
              <a:rPr lang="en-US" sz="2800" b="1" dirty="0" err="1">
                <a:solidFill>
                  <a:schemeClr val="tx1"/>
                </a:solidFill>
              </a:rPr>
              <a:t>thu</a:t>
            </a:r>
            <a:r>
              <a:rPr lang="en-US" sz="2800" b="1" dirty="0">
                <a:solidFill>
                  <a:schemeClr val="tx1"/>
                </a:solidFill>
              </a:rPr>
              <a:t> </a:t>
            </a:r>
            <a:r>
              <a:rPr lang="en-US" sz="2800" b="1" dirty="0" err="1">
                <a:solidFill>
                  <a:schemeClr val="tx1"/>
                </a:solidFill>
              </a:rPr>
              <a:t>nhiệt</a:t>
            </a:r>
            <a:r>
              <a:rPr lang="en-US" sz="2800" b="1" dirty="0">
                <a:solidFill>
                  <a:schemeClr val="tx1"/>
                </a:solidFill>
              </a:rPr>
              <a:t> </a:t>
            </a:r>
            <a:r>
              <a:rPr lang="en-US" sz="2800" b="1" dirty="0" err="1">
                <a:solidFill>
                  <a:schemeClr val="tx1"/>
                </a:solidFill>
              </a:rPr>
              <a:t>nhận</a:t>
            </a:r>
            <a:r>
              <a:rPr lang="en-US" sz="2800" b="1" dirty="0">
                <a:solidFill>
                  <a:schemeClr val="tx1"/>
                </a:solidFill>
              </a:rPr>
              <a:t> </a:t>
            </a:r>
            <a:r>
              <a:rPr lang="en-US" sz="2800" b="1" dirty="0" err="1">
                <a:solidFill>
                  <a:schemeClr val="tx1"/>
                </a:solidFill>
              </a:rPr>
              <a:t>năng</a:t>
            </a:r>
            <a:r>
              <a:rPr lang="en-US" sz="2800" b="1" dirty="0">
                <a:solidFill>
                  <a:schemeClr val="tx1"/>
                </a:solidFill>
              </a:rPr>
              <a:t> </a:t>
            </a:r>
            <a:r>
              <a:rPr lang="en-US" sz="2800" b="1" dirty="0" err="1">
                <a:solidFill>
                  <a:schemeClr val="tx1"/>
                </a:solidFill>
              </a:rPr>
              <a:t>lượng</a:t>
            </a:r>
            <a:r>
              <a:rPr lang="en-US" sz="2800" b="1" dirty="0">
                <a:solidFill>
                  <a:schemeClr val="tx1"/>
                </a:solidFill>
              </a:rPr>
              <a:t> (</a:t>
            </a:r>
            <a:r>
              <a:rPr lang="en-US" sz="2800" b="1" dirty="0" err="1">
                <a:solidFill>
                  <a:schemeClr val="tx1"/>
                </a:solidFill>
              </a:rPr>
              <a:t>dạng</a:t>
            </a:r>
            <a:r>
              <a:rPr lang="en-US" sz="2800" b="1" dirty="0">
                <a:solidFill>
                  <a:schemeClr val="tx1"/>
                </a:solidFill>
              </a:rPr>
              <a:t> </a:t>
            </a:r>
            <a:r>
              <a:rPr lang="en-US" sz="2800" b="1" dirty="0" err="1">
                <a:solidFill>
                  <a:schemeClr val="tx1"/>
                </a:solidFill>
              </a:rPr>
              <a:t>nhiệt</a:t>
            </a:r>
            <a:r>
              <a:rPr lang="en-US" sz="2800" b="1" dirty="0">
                <a:solidFill>
                  <a:schemeClr val="tx1"/>
                </a:solidFill>
              </a:rPr>
              <a:t>) </a:t>
            </a:r>
            <a:r>
              <a:rPr lang="en-US" sz="2800" b="1" dirty="0" err="1">
                <a:solidFill>
                  <a:schemeClr val="tx1"/>
                </a:solidFill>
              </a:rPr>
              <a:t>từ</a:t>
            </a:r>
            <a:r>
              <a:rPr lang="en-US" sz="2800" b="1" dirty="0">
                <a:solidFill>
                  <a:schemeClr val="tx1"/>
                </a:solidFill>
              </a:rPr>
              <a:t> </a:t>
            </a:r>
            <a:r>
              <a:rPr lang="en-US" sz="2800" b="1" dirty="0" err="1">
                <a:solidFill>
                  <a:schemeClr val="tx1"/>
                </a:solidFill>
              </a:rPr>
              <a:t>môi</a:t>
            </a:r>
            <a:r>
              <a:rPr lang="en-US" sz="2800" b="1" dirty="0">
                <a:solidFill>
                  <a:schemeClr val="tx1"/>
                </a:solidFill>
              </a:rPr>
              <a:t> </a:t>
            </a:r>
            <a:r>
              <a:rPr lang="en-US" sz="2800" b="1" dirty="0" err="1">
                <a:solidFill>
                  <a:schemeClr val="tx1"/>
                </a:solidFill>
              </a:rPr>
              <a:t>trường</a:t>
            </a:r>
            <a:r>
              <a:rPr lang="en-US" sz="2800" b="1" dirty="0">
                <a:solidFill>
                  <a:schemeClr val="tx1"/>
                </a:solidFill>
              </a:rPr>
              <a:t> </a:t>
            </a:r>
            <a:r>
              <a:rPr lang="en-US" sz="2800" b="1" dirty="0" err="1">
                <a:solidFill>
                  <a:schemeClr val="tx1"/>
                </a:solidFill>
              </a:rPr>
              <a:t>trong</a:t>
            </a:r>
            <a:r>
              <a:rPr lang="en-US" sz="2800" b="1" dirty="0">
                <a:solidFill>
                  <a:schemeClr val="tx1"/>
                </a:solidFill>
              </a:rPr>
              <a:t> </a:t>
            </a:r>
            <a:r>
              <a:rPr lang="en-US" sz="2800" b="1" dirty="0" err="1">
                <a:solidFill>
                  <a:schemeClr val="tx1"/>
                </a:solidFill>
              </a:rPr>
              <a:t>suốt</a:t>
            </a:r>
            <a:r>
              <a:rPr lang="en-US" sz="2800" b="1" dirty="0">
                <a:solidFill>
                  <a:schemeClr val="tx1"/>
                </a:solidFill>
              </a:rPr>
              <a:t> </a:t>
            </a:r>
            <a:r>
              <a:rPr lang="en-US" sz="2800" b="1" dirty="0" err="1">
                <a:solidFill>
                  <a:schemeClr val="tx1"/>
                </a:solidFill>
              </a:rPr>
              <a:t>quá</a:t>
            </a:r>
            <a:r>
              <a:rPr lang="en-US" sz="2800" b="1" dirty="0">
                <a:solidFill>
                  <a:schemeClr val="tx1"/>
                </a:solidFill>
              </a:rPr>
              <a:t> </a:t>
            </a:r>
            <a:r>
              <a:rPr lang="en-US" sz="2800" b="1" dirty="0" err="1">
                <a:solidFill>
                  <a:schemeClr val="tx1"/>
                </a:solidFill>
              </a:rPr>
              <a:t>trình</a:t>
            </a:r>
            <a:r>
              <a:rPr lang="en-US" sz="2800" b="1" dirty="0">
                <a:solidFill>
                  <a:schemeClr val="tx1"/>
                </a:solidFill>
              </a:rPr>
              <a:t> </a:t>
            </a:r>
            <a:r>
              <a:rPr lang="en-US" sz="2800" b="1" dirty="0" err="1">
                <a:solidFill>
                  <a:schemeClr val="tx1"/>
                </a:solidFill>
              </a:rPr>
              <a:t>phản</a:t>
            </a:r>
            <a:r>
              <a:rPr lang="en-US" sz="2800" b="1" dirty="0">
                <a:solidFill>
                  <a:schemeClr val="tx1"/>
                </a:solidFill>
              </a:rPr>
              <a:t> </a:t>
            </a:r>
            <a:r>
              <a:rPr lang="en-US" sz="2800" b="1" dirty="0" err="1">
                <a:solidFill>
                  <a:schemeClr val="tx1"/>
                </a:solidFill>
              </a:rPr>
              <a:t>ứng</a:t>
            </a:r>
            <a:r>
              <a:rPr lang="en-US" sz="2800" b="1" dirty="0">
                <a:solidFill>
                  <a:schemeClr val="tx1"/>
                </a:solidFill>
              </a:rPr>
              <a: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846797" y="277176"/>
            <a:ext cx="9198427" cy="3065337"/>
            <a:chOff x="1763906" y="-64435"/>
            <a:chExt cx="7771092" cy="2104858"/>
          </a:xfrm>
        </p:grpSpPr>
        <p:sp>
          <p:nvSpPr>
            <p:cNvPr id="32" name="五边形 31"/>
            <p:cNvSpPr/>
            <p:nvPr/>
          </p:nvSpPr>
          <p:spPr>
            <a:xfrm>
              <a:off x="1763906" y="255476"/>
              <a:ext cx="824014" cy="1508674"/>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93870" y="-64435"/>
              <a:ext cx="6676118"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866672" y="3342514"/>
            <a:ext cx="9303085" cy="3254230"/>
            <a:chOff x="1605371" y="2835535"/>
            <a:chExt cx="6379378" cy="818906"/>
          </a:xfrm>
        </p:grpSpPr>
        <p:sp>
          <p:nvSpPr>
            <p:cNvPr id="42" name="五边形 41"/>
            <p:cNvSpPr/>
            <p:nvPr/>
          </p:nvSpPr>
          <p:spPr>
            <a:xfrm>
              <a:off x="1605371" y="3014459"/>
              <a:ext cx="709492" cy="523111"/>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14863" y="2850031"/>
              <a:ext cx="5669886"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36458" y="2835535"/>
              <a:ext cx="5448291" cy="686370"/>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3193510" y="1446847"/>
            <a:ext cx="628650" cy="521970"/>
          </a:xfrm>
          <a:prstGeom prst="rect">
            <a:avLst/>
          </a:prstGeom>
          <a:noFill/>
        </p:spPr>
        <p:txBody>
          <a:bodyPr wrap="square" rtlCol="0">
            <a:spAutoFit/>
          </a:bodyPr>
          <a:lstStyle/>
          <a:p>
            <a:r>
              <a:rPr lang="en-US" sz="2800" b="1" dirty="0"/>
              <a:t>1</a:t>
            </a:r>
          </a:p>
        </p:txBody>
      </p:sp>
      <p:sp>
        <p:nvSpPr>
          <p:cNvPr id="10" name="Text Box 9"/>
          <p:cNvSpPr txBox="1"/>
          <p:nvPr/>
        </p:nvSpPr>
        <p:spPr>
          <a:xfrm>
            <a:off x="3189483" y="4819268"/>
            <a:ext cx="628650" cy="521970"/>
          </a:xfrm>
          <a:prstGeom prst="rect">
            <a:avLst/>
          </a:prstGeom>
          <a:noFill/>
        </p:spPr>
        <p:txBody>
          <a:bodyPr wrap="square" rtlCol="0">
            <a:spAutoFit/>
          </a:bodyPr>
          <a:lstStyle/>
          <a:p>
            <a:r>
              <a:rPr lang="en-US" sz="2800" b="1" dirty="0"/>
              <a:t>2</a:t>
            </a:r>
          </a:p>
        </p:txBody>
      </p:sp>
      <p:sp>
        <p:nvSpPr>
          <p:cNvPr id="2" name="Text Box 1"/>
          <p:cNvSpPr txBox="1"/>
          <p:nvPr/>
        </p:nvSpPr>
        <p:spPr>
          <a:xfrm>
            <a:off x="-22470" y="2518107"/>
            <a:ext cx="2862225" cy="1769715"/>
          </a:xfrm>
          <a:prstGeom prst="rect">
            <a:avLst/>
          </a:prstGeom>
          <a:solidFill>
            <a:schemeClr val="bg1">
              <a:lumMod val="85000"/>
            </a:schemeClr>
          </a:solidFill>
          <a:ln w="9525">
            <a:noFill/>
          </a:ln>
        </p:spPr>
        <p:txBody>
          <a:bodyPr wrap="square">
            <a:spAutoFit/>
          </a:bodyPr>
          <a:lstStyle/>
          <a:p>
            <a:pPr indent="0" algn="ctr"/>
            <a:r>
              <a:rPr lang="en-US" sz="2800" b="0" dirty="0">
                <a:solidFill>
                  <a:srgbClr val="0070C0"/>
                </a:solidFill>
                <a:latin typeface="Arial" panose="020B0604020202020204" pitchFamily="34" charset="0"/>
                <a:cs typeface="Arial" panose="020B0604020202020204" pitchFamily="34" charset="0"/>
              </a:rPr>
              <a:t> </a:t>
            </a:r>
            <a:r>
              <a:rPr lang="en-US" sz="2700" b="0" dirty="0">
                <a:solidFill>
                  <a:srgbClr val="0070C0"/>
                </a:solidFill>
                <a:latin typeface="Arial" panose="020B0604020202020204" pitchFamily="34" charset="0"/>
                <a:cs typeface="Arial" panose="020B0604020202020204" pitchFamily="34" charset="0"/>
              </a:rPr>
              <a:t> </a:t>
            </a:r>
            <a:r>
              <a:rPr lang="en-US" sz="2700" dirty="0" err="1">
                <a:solidFill>
                  <a:srgbClr val="0070C0"/>
                </a:solidFill>
                <a:latin typeface="Arial" panose="020B0604020202020204" pitchFamily="34" charset="0"/>
                <a:cs typeface="Arial" panose="020B0604020202020204" pitchFamily="34" charset="0"/>
              </a:rPr>
              <a:t>Lớp</a:t>
            </a:r>
            <a:r>
              <a:rPr lang="en-US" sz="2700" dirty="0">
                <a:solidFill>
                  <a:srgbClr val="0070C0"/>
                </a:solidFill>
                <a:latin typeface="Arial" panose="020B0604020202020204" pitchFamily="34" charset="0"/>
                <a:cs typeface="Arial" panose="020B0604020202020204" pitchFamily="34" charset="0"/>
              </a:rPr>
              <a:t> </a:t>
            </a:r>
            <a:r>
              <a:rPr lang="en-US" sz="2700" dirty="0" err="1">
                <a:solidFill>
                  <a:srgbClr val="0070C0"/>
                </a:solidFill>
                <a:latin typeface="Arial" panose="020B0604020202020204" pitchFamily="34" charset="0"/>
                <a:cs typeface="Arial" panose="020B0604020202020204" pitchFamily="34" charset="0"/>
              </a:rPr>
              <a:t>hoạt</a:t>
            </a:r>
            <a:r>
              <a:rPr lang="en-US" sz="2700" dirty="0">
                <a:solidFill>
                  <a:srgbClr val="0070C0"/>
                </a:solidFill>
                <a:latin typeface="Arial" panose="020B0604020202020204" pitchFamily="34" charset="0"/>
                <a:cs typeface="Arial" panose="020B0604020202020204" pitchFamily="34" charset="0"/>
              </a:rPr>
              <a:t> </a:t>
            </a:r>
            <a:r>
              <a:rPr lang="en-US" sz="2700" dirty="0" err="1">
                <a:solidFill>
                  <a:srgbClr val="0070C0"/>
                </a:solidFill>
                <a:latin typeface="Arial" panose="020B0604020202020204" pitchFamily="34" charset="0"/>
                <a:cs typeface="Arial" panose="020B0604020202020204" pitchFamily="34" charset="0"/>
              </a:rPr>
              <a:t>động</a:t>
            </a:r>
            <a:r>
              <a:rPr lang="en-US" sz="2700" dirty="0">
                <a:solidFill>
                  <a:srgbClr val="0070C0"/>
                </a:solidFill>
                <a:latin typeface="Arial" panose="020B0604020202020204" pitchFamily="34" charset="0"/>
                <a:cs typeface="Arial" panose="020B0604020202020204" pitchFamily="34" charset="0"/>
              </a:rPr>
              <a:t> </a:t>
            </a:r>
            <a:r>
              <a:rPr lang="vi-VN" sz="2700" dirty="0">
                <a:solidFill>
                  <a:srgbClr val="0070C0"/>
                </a:solidFill>
                <a:latin typeface="Arial" panose="020B0604020202020204" pitchFamily="34" charset="0"/>
                <a:cs typeface="Arial" panose="020B0604020202020204" pitchFamily="34" charset="0"/>
              </a:rPr>
              <a:t>theo n</a:t>
            </a:r>
            <a:r>
              <a:rPr lang="en-US" sz="2700" dirty="0" err="1">
                <a:solidFill>
                  <a:srgbClr val="0070C0"/>
                </a:solidFill>
                <a:latin typeface="Arial" panose="020B0604020202020204" pitchFamily="34" charset="0"/>
                <a:cs typeface="Arial" panose="020B0604020202020204" pitchFamily="34" charset="0"/>
              </a:rPr>
              <a:t>hóm</a:t>
            </a:r>
            <a:r>
              <a:rPr lang="en-US" sz="2700" dirty="0">
                <a:solidFill>
                  <a:srgbClr val="0070C0"/>
                </a:solidFill>
                <a:latin typeface="Arial" panose="020B0604020202020204" pitchFamily="34" charset="0"/>
                <a:cs typeface="Arial" panose="020B0604020202020204" pitchFamily="34" charset="0"/>
              </a:rPr>
              <a:t> </a:t>
            </a:r>
            <a:endParaRPr lang="vi-VN" sz="2700" dirty="0">
              <a:solidFill>
                <a:srgbClr val="0070C0"/>
              </a:solidFill>
              <a:latin typeface="Arial" panose="020B0604020202020204" pitchFamily="34" charset="0"/>
              <a:cs typeface="Arial" panose="020B0604020202020204" pitchFamily="34" charset="0"/>
            </a:endParaRPr>
          </a:p>
          <a:p>
            <a:pPr indent="0"/>
            <a:r>
              <a:rPr lang="en-US" sz="2700" dirty="0" err="1">
                <a:solidFill>
                  <a:srgbClr val="0070C0"/>
                </a:solidFill>
                <a:latin typeface="Arial" panose="020B0604020202020204" pitchFamily="34" charset="0"/>
                <a:cs typeface="Arial" panose="020B0604020202020204" pitchFamily="34" charset="0"/>
              </a:rPr>
              <a:t>câu</a:t>
            </a:r>
            <a:r>
              <a:rPr lang="en-US" sz="2700" dirty="0">
                <a:solidFill>
                  <a:srgbClr val="0070C0"/>
                </a:solidFill>
                <a:latin typeface="Arial" panose="020B0604020202020204" pitchFamily="34" charset="0"/>
                <a:cs typeface="Arial" panose="020B0604020202020204" pitchFamily="34" charset="0"/>
              </a:rPr>
              <a:t> 1</a:t>
            </a:r>
            <a:r>
              <a:rPr lang="vi-VN" sz="2700" dirty="0">
                <a:solidFill>
                  <a:srgbClr val="0070C0"/>
                </a:solidFill>
                <a:latin typeface="Arial" panose="020B0604020202020204" pitchFamily="34" charset="0"/>
                <a:cs typeface="Arial" panose="020B0604020202020204" pitchFamily="34" charset="0"/>
              </a:rPr>
              <a:t>: </a:t>
            </a:r>
            <a:r>
              <a:rPr lang="en-US" sz="2700" dirty="0" err="1">
                <a:solidFill>
                  <a:srgbClr val="0070C0"/>
                </a:solidFill>
                <a:latin typeface="Arial" panose="020B0604020202020204" pitchFamily="34" charset="0"/>
                <a:cs typeface="Arial" panose="020B0604020202020204" pitchFamily="34" charset="0"/>
              </a:rPr>
              <a:t>Nhóm</a:t>
            </a:r>
            <a:r>
              <a:rPr lang="en-US" sz="2700" dirty="0">
                <a:solidFill>
                  <a:srgbClr val="0070C0"/>
                </a:solidFill>
                <a:latin typeface="Arial" panose="020B0604020202020204" pitchFamily="34" charset="0"/>
                <a:cs typeface="Arial" panose="020B0604020202020204" pitchFamily="34" charset="0"/>
              </a:rPr>
              <a:t> </a:t>
            </a:r>
            <a:r>
              <a:rPr lang="vi-VN" sz="2700" dirty="0">
                <a:solidFill>
                  <a:srgbClr val="0070C0"/>
                </a:solidFill>
                <a:latin typeface="Arial" panose="020B0604020202020204" pitchFamily="34" charset="0"/>
                <a:cs typeface="Arial" panose="020B0604020202020204" pitchFamily="34" charset="0"/>
              </a:rPr>
              <a:t>1,3</a:t>
            </a:r>
          </a:p>
          <a:p>
            <a:pPr indent="0"/>
            <a:r>
              <a:rPr lang="en-US" sz="2700" dirty="0" err="1">
                <a:solidFill>
                  <a:srgbClr val="0070C0"/>
                </a:solidFill>
                <a:latin typeface="Arial" panose="020B0604020202020204" pitchFamily="34" charset="0"/>
                <a:cs typeface="Arial" panose="020B0604020202020204" pitchFamily="34" charset="0"/>
              </a:rPr>
              <a:t>câu</a:t>
            </a:r>
            <a:r>
              <a:rPr lang="en-US" sz="2700" dirty="0">
                <a:solidFill>
                  <a:srgbClr val="0070C0"/>
                </a:solidFill>
                <a:latin typeface="Arial" panose="020B0604020202020204" pitchFamily="34" charset="0"/>
                <a:cs typeface="Arial" panose="020B0604020202020204" pitchFamily="34" charset="0"/>
              </a:rPr>
              <a:t> 2</a:t>
            </a:r>
            <a:r>
              <a:rPr lang="vi-VN" sz="2700" dirty="0">
                <a:solidFill>
                  <a:srgbClr val="0070C0"/>
                </a:solidFill>
                <a:latin typeface="Arial" panose="020B0604020202020204" pitchFamily="34" charset="0"/>
                <a:cs typeface="Arial" panose="020B0604020202020204" pitchFamily="34" charset="0"/>
              </a:rPr>
              <a:t>: Nhóm 2,4</a:t>
            </a:r>
            <a:endParaRPr lang="en-US" sz="2700" dirty="0">
              <a:solidFill>
                <a:srgbClr val="0070C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142783"/>
            <a:ext cx="12169775" cy="3255185"/>
            <a:chOff x="1199390" y="12637"/>
            <a:chExt cx="8406630" cy="2394603"/>
          </a:xfrm>
        </p:grpSpPr>
        <p:sp>
          <p:nvSpPr>
            <p:cNvPr id="32" name="五边形 31"/>
            <p:cNvSpPr/>
            <p:nvPr/>
          </p:nvSpPr>
          <p:spPr>
            <a:xfrm>
              <a:off x="1199390" y="215103"/>
              <a:ext cx="812120" cy="2089777"/>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4" name="文本框 15"/>
            <p:cNvSpPr txBox="1"/>
            <p:nvPr/>
          </p:nvSpPr>
          <p:spPr>
            <a:xfrm>
              <a:off x="2246121" y="12637"/>
              <a:ext cx="7359899" cy="2394603"/>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1" y="3428828"/>
            <a:ext cx="12169776" cy="3416321"/>
            <a:chOff x="-355625" y="2856233"/>
            <a:chExt cx="8319970" cy="819216"/>
          </a:xfrm>
        </p:grpSpPr>
        <p:sp>
          <p:nvSpPr>
            <p:cNvPr id="42" name="五边形 41"/>
            <p:cNvSpPr/>
            <p:nvPr/>
          </p:nvSpPr>
          <p:spPr>
            <a:xfrm>
              <a:off x="-355625" y="2863065"/>
              <a:ext cx="803749" cy="791407"/>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528497" y="2856233"/>
              <a:ext cx="7435848" cy="819216"/>
            </a:xfrm>
            <a:prstGeom prst="rect">
              <a:avLst/>
            </a:prstGeom>
            <a:solidFill>
              <a:schemeClr val="bg1">
                <a:lumMod val="85000"/>
              </a:schemeClr>
            </a:solid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a:t>
              </a:r>
              <a:r>
                <a:rPr lang="vi-VN" altLang="zh-CN" sz="2400" dirty="0">
                  <a:solidFill>
                    <a:schemeClr val="tx1">
                      <a:lumMod val="65000"/>
                      <a:lumOff val="35000"/>
                    </a:schemeClr>
                  </a:solidFill>
                  <a:latin typeface="Microsoft YaHei" panose="020B0503020204020204" charset="-122"/>
                  <a:ea typeface="Microsoft YaHei" panose="020B0503020204020204" charset="-122"/>
                </a:rPr>
                <a:t>sulfur </a:t>
              </a:r>
              <a:r>
                <a:rPr lang="zh-CN" altLang="en-US" sz="2400" dirty="0">
                  <a:solidFill>
                    <a:schemeClr val="tx1">
                      <a:lumMod val="65000"/>
                      <a:lumOff val="35000"/>
                    </a:schemeClr>
                  </a:solidFill>
                  <a:latin typeface="Microsoft YaHei" panose="020B0503020204020204" charset="-122"/>
                  <a:ea typeface="Microsoft YaHei" panose="020B0503020204020204" charset="-122"/>
                </a:rPr>
                <a:t>(g</a:t>
              </a:r>
              <a:r>
                <a:rPr lang="en-US" altLang="zh-CN" sz="2400" dirty="0">
                  <a:solidFill>
                    <a:schemeClr val="tx1">
                      <a:lumMod val="65000"/>
                      <a:lumOff val="35000"/>
                    </a:schemeClr>
                  </a:solidFill>
                  <a:latin typeface="Microsoft YaHei" panose="020B0503020204020204" charset="-122"/>
                  <a:ea typeface="Microsoft YaHei" panose="020B0503020204020204" charset="-122"/>
                </a:rPr>
                <a:t>â</a:t>
              </a:r>
              <a:r>
                <a:rPr lang="zh-CN" altLang="en-US" sz="24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402499" y="1509390"/>
            <a:ext cx="628650" cy="521970"/>
          </a:xfrm>
          <a:prstGeom prst="rect">
            <a:avLst/>
          </a:prstGeom>
          <a:noFill/>
        </p:spPr>
        <p:txBody>
          <a:bodyPr wrap="square" rtlCol="0">
            <a:spAutoFit/>
          </a:bodyPr>
          <a:lstStyle/>
          <a:p>
            <a:r>
              <a:rPr lang="en-US" sz="2800" b="1" dirty="0"/>
              <a:t>1</a:t>
            </a:r>
          </a:p>
        </p:txBody>
      </p:sp>
      <p:sp>
        <p:nvSpPr>
          <p:cNvPr id="10" name="Text Box 9"/>
          <p:cNvSpPr txBox="1"/>
          <p:nvPr/>
        </p:nvSpPr>
        <p:spPr>
          <a:xfrm>
            <a:off x="402499" y="4819333"/>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circle(in)">
                                      <p:cBhvr>
                                        <p:cTn id="15" dur="2000"/>
                                        <p:tgtEl>
                                          <p:spTgt spid="4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5" grpId="1" animBg="1"/>
      <p:bldP spid="5" grpId="2"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814355" y="235131"/>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5120369" y="2279559"/>
            <a:ext cx="3187609" cy="707886"/>
          </a:xfrm>
          <a:prstGeom prst="rect">
            <a:avLst/>
          </a:prstGeom>
          <a:noFill/>
        </p:spPr>
        <p:txBody>
          <a:bodyPr wrap="square" rtlCol="0">
            <a:spAutoFit/>
          </a:bodyPr>
          <a:lstStyle/>
          <a:p>
            <a:r>
              <a:rPr lang="en-US" sz="4000" b="1" dirty="0">
                <a:solidFill>
                  <a:srgbClr val="FF0000"/>
                </a:solidFill>
                <a:latin typeface="Arial" panose="020B0604020202020204" pitchFamily="34" charset="0"/>
                <a:cs typeface="Arial" panose="020B0604020202020204" pitchFamily="34" charset="0"/>
              </a:rPr>
              <a:t>LUYỆN TẬP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271417" y="2585267"/>
            <a:ext cx="4188597" cy="3711029"/>
          </a:xfrm>
          <a:prstGeom prst="rect">
            <a:avLst/>
          </a:prstGeom>
          <a:noFill/>
          <a:ln w="9525">
            <a:noFill/>
          </a:ln>
        </p:spPr>
      </p:pic>
      <p:sp>
        <p:nvSpPr>
          <p:cNvPr id="7" name="Flowchart: Alternate Process 6"/>
          <p:cNvSpPr/>
          <p:nvPr/>
        </p:nvSpPr>
        <p:spPr>
          <a:xfrm>
            <a:off x="72936" y="94615"/>
            <a:ext cx="4815386" cy="2019210"/>
          </a:xfrm>
          <a:prstGeom prst="flowChartAlternate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57059" y="566058"/>
            <a:ext cx="4517073" cy="1076325"/>
          </a:xfrm>
          <a:prstGeom prst="rect">
            <a:avLst/>
          </a:prstGeom>
          <a:noFill/>
        </p:spPr>
        <p:txBody>
          <a:bodyPr wrap="square" rtlCol="0">
            <a:spAutoFit/>
          </a:bodyPr>
          <a:lstStyle/>
          <a:p>
            <a:pPr algn="ctr"/>
            <a:r>
              <a:rPr lang="en-US" sz="320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dirty="0">
                <a:ln w="6600">
                  <a:solidFill>
                    <a:schemeClr val="accent2"/>
                  </a:solidFill>
                  <a:prstDash val="solid"/>
                </a:ln>
                <a:solidFill>
                  <a:schemeClr val="bg1"/>
                </a:solidFill>
                <a:latin typeface="Sitka Text" charset="0"/>
                <a:cs typeface="Sitka Text" charset="0"/>
                <a:sym typeface="+mn-ea"/>
              </a:rPr>
              <a:t>TRÒ CHƠI</a:t>
            </a:r>
            <a:endParaRPr lang="en-US" sz="3200" b="1" dirty="0">
              <a:ln w="6600">
                <a:solidFill>
                  <a:schemeClr val="accent2"/>
                </a:solidFill>
                <a:prstDash val="solid"/>
              </a:ln>
              <a:solidFill>
                <a:schemeClr val="bg1"/>
              </a:solidFill>
              <a:latin typeface="Sitka Text" charset="0"/>
              <a:cs typeface="Sitka Text" charset="0"/>
            </a:endParaRPr>
          </a:p>
          <a:p>
            <a:pPr algn="ctr"/>
            <a:r>
              <a:rPr lang="en-US" sz="3200" b="1" dirty="0">
                <a:ln w="6600">
                  <a:solidFill>
                    <a:schemeClr val="accent2"/>
                  </a:solidFill>
                  <a:prstDash val="solid"/>
                </a:ln>
                <a:solidFill>
                  <a:schemeClr val="bg1"/>
                </a:solidFill>
                <a:latin typeface="Sitka Text" charset="0"/>
                <a:cs typeface="Sitka Text" charset="0"/>
                <a:sym typeface="+mn-ea"/>
              </a:rPr>
              <a:t>“AI NHANH HƠN”</a:t>
            </a:r>
          </a:p>
        </p:txBody>
      </p:sp>
      <p:pic>
        <p:nvPicPr>
          <p:cNvPr id="9"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357" y="186055"/>
            <a:ext cx="7563034" cy="5927362"/>
          </a:xfrm>
          <a:prstGeom prst="rect">
            <a:avLst/>
          </a:prstGeom>
        </p:spPr>
      </p:pic>
      <p:sp>
        <p:nvSpPr>
          <p:cNvPr id="10" name="Text Box 9"/>
          <p:cNvSpPr txBox="1"/>
          <p:nvPr/>
        </p:nvSpPr>
        <p:spPr>
          <a:xfrm>
            <a:off x="5755504" y="1642383"/>
            <a:ext cx="5624739" cy="1384995"/>
          </a:xfrm>
          <a:prstGeom prst="rect">
            <a:avLst/>
          </a:prstGeom>
          <a:noFill/>
        </p:spPr>
        <p:txBody>
          <a:bodyPr wrap="square" rtlCol="0">
            <a:spAutoFit/>
          </a:bodyPr>
          <a:lstStyle/>
          <a:p>
            <a:r>
              <a:rPr lang="vi-VN" sz="2800" b="1" dirty="0">
                <a:solidFill>
                  <a:schemeClr val="accent5">
                    <a:lumMod val="75000"/>
                  </a:schemeClr>
                </a:solidFill>
              </a:rPr>
              <a:t>Hãy lấy 1 tờ giấy và ghi lại đáp án đúng trong thời gian nhanh nhất</a:t>
            </a:r>
            <a:endParaRPr lang="en-US" sz="2800" b="1" dirty="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4"/>
          <a:stretch>
            <a:fillRect/>
          </a:stretch>
        </p:blipFill>
        <p:spPr>
          <a:xfrm>
            <a:off x="2933065" y="3286760"/>
            <a:ext cx="990600" cy="1428750"/>
          </a:xfrm>
          <a:prstGeom prst="rect">
            <a:avLst/>
          </a:prstGeom>
          <a:noFill/>
          <a:ln w="9525">
            <a:noFill/>
          </a:ln>
        </p:spPr>
      </p:pic>
      <p:sp>
        <p:nvSpPr>
          <p:cNvPr id="12" name="圆角矩形 11"/>
          <p:cNvSpPr/>
          <p:nvPr/>
        </p:nvSpPr>
        <p:spPr>
          <a:xfrm>
            <a:off x="94931" y="0"/>
            <a:ext cx="12049125" cy="6829425"/>
          </a:xfrm>
          <a:prstGeom prst="roundRect">
            <a:avLst/>
          </a:prstGeom>
          <a:solidFill>
            <a:schemeClr val="accent3">
              <a:lumMod val="20000"/>
              <a:lumOff val="80000"/>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dirty="0">
                <a:solidFill>
                  <a:schemeClr val="accent6"/>
                </a:solidFill>
                <a:sym typeface="+mn-ea"/>
              </a:rPr>
              <a:t>Câu 1:</a:t>
            </a:r>
            <a:r>
              <a:rPr lang="zh-CN" altLang="en-US" sz="2000" b="1" dirty="0">
                <a:solidFill>
                  <a:schemeClr val="bg2">
                    <a:lumMod val="50000"/>
                  </a:schemeClr>
                </a:solidFill>
                <a:sym typeface="+mn-ea"/>
              </a:rPr>
              <a:t> </a:t>
            </a:r>
            <a:r>
              <a:rPr lang="zh-CN" altLang="en-US" sz="2000" b="1" dirty="0">
                <a:solidFill>
                  <a:srgbClr val="7030A0"/>
                </a:solidFill>
                <a:sym typeface="+mn-ea"/>
              </a:rPr>
              <a:t>Hòa tan đường vào nước là</a:t>
            </a:r>
          </a:p>
          <a:p>
            <a:pPr algn="l"/>
            <a:r>
              <a:rPr lang="en-US" altLang="zh-CN" sz="2000" b="1" dirty="0">
                <a:solidFill>
                  <a:schemeClr val="tx1"/>
                </a:solidFill>
                <a:sym typeface="+mn-ea"/>
              </a:rPr>
              <a:t> </a:t>
            </a:r>
            <a:r>
              <a:rPr lang="zh-CN" altLang="en-US" sz="2000" b="1" dirty="0">
                <a:solidFill>
                  <a:schemeClr val="tx1"/>
                </a:solidFill>
                <a:sym typeface="+mn-ea"/>
              </a:rPr>
              <a:t>A. Phản ứng hóa học. 	B. Phản ứng tỏa nhiệt. </a:t>
            </a:r>
            <a:r>
              <a:rPr lang="en-US" altLang="zh-CN" sz="2000" b="1" dirty="0">
                <a:solidFill>
                  <a:schemeClr val="tx1"/>
                </a:solidFill>
                <a:sym typeface="+mn-ea"/>
              </a:rPr>
              <a:t>            </a:t>
            </a:r>
            <a:r>
              <a:rPr lang="zh-CN" altLang="en-US" sz="2000" b="1" dirty="0">
                <a:solidFill>
                  <a:schemeClr val="tx1"/>
                </a:solidFill>
                <a:sym typeface="+mn-ea"/>
              </a:rPr>
              <a:t>C. Phản ứng thu nhiệt. 	D. Sự biến đổi vật lí.</a:t>
            </a:r>
          </a:p>
          <a:p>
            <a:pPr algn="l"/>
            <a:r>
              <a:rPr lang="zh-CN" altLang="en-US" sz="2000" b="1" dirty="0">
                <a:solidFill>
                  <a:schemeClr val="accent6"/>
                </a:solidFill>
                <a:sym typeface="+mn-ea"/>
              </a:rPr>
              <a:t>Câu 2:</a:t>
            </a:r>
            <a:r>
              <a:rPr lang="zh-CN" altLang="en-US" sz="2000" b="1" dirty="0">
                <a:solidFill>
                  <a:srgbClr val="7030A0"/>
                </a:solidFill>
                <a:sym typeface="+mn-ea"/>
              </a:rPr>
              <a:t> Đốt phosphorus trong oxygen thu được chất diphosphorus pentoxide. Phương trình chữ nào sau đây biểu diễn đúng phản ứng hoá học trên:</a:t>
            </a:r>
          </a:p>
          <a:p>
            <a:pPr algn="l"/>
            <a:r>
              <a:rPr lang="zh-CN" altLang="en-US" sz="2000" b="1" dirty="0">
                <a:solidFill>
                  <a:schemeClr val="tx1"/>
                </a:solidFill>
                <a:sym typeface="+mn-ea"/>
              </a:rPr>
              <a:t>A.Phosphorus + diphosphorus pentoxide</a:t>
            </a:r>
            <a:r>
              <a:rPr lang="en-US" altLang="zh-CN" sz="2000" b="1" dirty="0">
                <a:solidFill>
                  <a:schemeClr val="tx1"/>
                </a:solidFill>
                <a:latin typeface="Arial" panose="020B0604020202020204" pitchFamily="34" charset="0"/>
                <a:cs typeface="Arial" panose="020B0604020202020204" pitchFamily="34" charset="0"/>
                <a:sym typeface="+mn-ea"/>
              </a:rPr>
              <a:t>→</a:t>
            </a:r>
            <a:r>
              <a:rPr lang="zh-CN" altLang="en-US" sz="2000" b="1" dirty="0">
                <a:solidFill>
                  <a:schemeClr val="tx1"/>
                </a:solidFill>
                <a:sym typeface="+mn-ea"/>
              </a:rPr>
              <a:t>  oxygen</a:t>
            </a:r>
            <a:r>
              <a:rPr lang="en-US" altLang="zh-CN" sz="2000" b="1" dirty="0">
                <a:solidFill>
                  <a:schemeClr val="tx1"/>
                </a:solidFill>
                <a:sym typeface="+mn-ea"/>
              </a:rPr>
              <a:t>         </a:t>
            </a:r>
            <a:r>
              <a:rPr lang="zh-CN" altLang="en-US" sz="2000" b="1" dirty="0">
                <a:solidFill>
                  <a:schemeClr val="tx1"/>
                </a:solidFill>
                <a:sym typeface="+mn-ea"/>
              </a:rPr>
              <a:t>B.Phosphorus</a:t>
            </a:r>
            <a:r>
              <a:rPr lang="en-US" altLang="zh-CN" sz="2000" b="1" dirty="0">
                <a:solidFill>
                  <a:schemeClr val="tx1"/>
                </a:solidFill>
                <a:latin typeface="Arial" panose="020B0604020202020204" pitchFamily="34" charset="0"/>
                <a:cs typeface="Arial" panose="020B0604020202020204" pitchFamily="34" charset="0"/>
                <a:sym typeface="+mn-ea"/>
              </a:rPr>
              <a:t>→</a:t>
            </a:r>
            <a:r>
              <a:rPr lang="zh-CN" altLang="en-US" sz="2000" b="1" dirty="0">
                <a:solidFill>
                  <a:schemeClr val="tx1"/>
                </a:solidFill>
                <a:sym typeface="+mn-ea"/>
              </a:rPr>
              <a:t>oxygen + diphosphorus pentoxide </a:t>
            </a:r>
          </a:p>
          <a:p>
            <a:pPr algn="l"/>
            <a:r>
              <a:rPr lang="zh-CN" altLang="en-US" sz="2000" b="1" dirty="0">
                <a:solidFill>
                  <a:schemeClr val="tx1"/>
                </a:solidFill>
                <a:sym typeface="+mn-ea"/>
              </a:rPr>
              <a:t>C.Phosphorus + oxygen </a:t>
            </a:r>
            <a:r>
              <a:rPr lang="en-US" altLang="zh-CN" sz="2000" b="1" dirty="0">
                <a:solidFill>
                  <a:schemeClr val="tx1"/>
                </a:solidFill>
                <a:latin typeface="Arial" panose="020B0604020202020204" pitchFamily="34" charset="0"/>
                <a:cs typeface="Arial" panose="020B0604020202020204" pitchFamily="34" charset="0"/>
                <a:sym typeface="+mn-ea"/>
              </a:rPr>
              <a:t>→</a:t>
            </a:r>
            <a:r>
              <a:rPr lang="zh-CN" altLang="en-US" sz="2000" b="1" dirty="0">
                <a:solidFill>
                  <a:schemeClr val="tx1"/>
                </a:solidFill>
                <a:sym typeface="+mn-ea"/>
              </a:rPr>
              <a:t>  diphosphorus pentoxide </a:t>
            </a:r>
          </a:p>
          <a:p>
            <a:pPr algn="l"/>
            <a:r>
              <a:rPr lang="zh-CN" altLang="en-US" sz="2000" b="1" dirty="0">
                <a:solidFill>
                  <a:schemeClr val="accent6"/>
                </a:solidFill>
                <a:sym typeface="+mn-ea"/>
              </a:rPr>
              <a:t>Câu 3:</a:t>
            </a:r>
            <a:r>
              <a:rPr lang="zh-CN" altLang="en-US" sz="2000" b="1" dirty="0">
                <a:solidFill>
                  <a:srgbClr val="7030A0"/>
                </a:solidFill>
                <a:sym typeface="+mn-ea"/>
              </a:rPr>
              <a:t> Cho sơ đồ phản ứng hóa học sau:</a:t>
            </a:r>
            <a:r>
              <a:rPr lang="en-US" altLang="zh-CN" sz="2000" b="1" dirty="0">
                <a:solidFill>
                  <a:srgbClr val="7030A0"/>
                </a:solidFill>
                <a:sym typeface="+mn-ea"/>
              </a:rPr>
              <a:t>      H</a:t>
            </a:r>
            <a:r>
              <a:rPr lang="zh-CN" altLang="en-US" sz="2000" b="1" dirty="0">
                <a:solidFill>
                  <a:srgbClr val="7030A0"/>
                </a:solidFill>
                <a:sym typeface="+mn-ea"/>
              </a:rPr>
              <a:t>ydrogen + Oxygen </a:t>
            </a:r>
            <a:r>
              <a:rPr lang="en-US" altLang="zh-CN" sz="2000" b="1" dirty="0">
                <a:solidFill>
                  <a:srgbClr val="7030A0"/>
                </a:solidFill>
                <a:sym typeface="+mn-ea"/>
              </a:rPr>
              <a:t>   </a:t>
            </a:r>
            <a:r>
              <a:rPr lang="en-US" altLang="zh-CN" sz="2000" b="1" dirty="0">
                <a:solidFill>
                  <a:srgbClr val="7030A0"/>
                </a:solidFill>
                <a:latin typeface="Arial" panose="020B0604020202020204" pitchFamily="34" charset="0"/>
                <a:cs typeface="Arial" panose="020B0604020202020204" pitchFamily="34" charset="0"/>
                <a:sym typeface="+mn-ea"/>
              </a:rPr>
              <a:t>→</a:t>
            </a:r>
            <a:r>
              <a:rPr lang="zh-CN" altLang="en-US" sz="2000" b="1" dirty="0">
                <a:solidFill>
                  <a:srgbClr val="7030A0"/>
                </a:solidFill>
                <a:sym typeface="+mn-ea"/>
              </a:rPr>
              <a:t>   Nước</a:t>
            </a:r>
          </a:p>
          <a:p>
            <a:pPr algn="l"/>
            <a:r>
              <a:rPr lang="zh-CN" altLang="en-US" sz="2000" b="1" dirty="0">
                <a:solidFill>
                  <a:srgbClr val="7030A0"/>
                </a:solidFill>
                <a:sym typeface="+mn-ea"/>
              </a:rPr>
              <a:t>Trong quá trình phản ứng, số nguyên tử H và số nguyên tử O có thay đổi không?</a:t>
            </a:r>
          </a:p>
          <a:p>
            <a:pPr algn="l"/>
            <a:r>
              <a:rPr lang="zh-CN" altLang="en-US" sz="2000" b="1" dirty="0">
                <a:solidFill>
                  <a:schemeClr val="tx1"/>
                </a:solidFill>
                <a:sym typeface="+mn-ea"/>
              </a:rPr>
              <a:t>A. Thay đổi theo chiều tăng dần. 		</a:t>
            </a:r>
            <a:r>
              <a:rPr lang="en-US" altLang="zh-CN" sz="2000" b="1" dirty="0">
                <a:solidFill>
                  <a:schemeClr val="tx1"/>
                </a:solidFill>
                <a:sym typeface="+mn-ea"/>
              </a:rPr>
              <a:t>                </a:t>
            </a:r>
            <a:r>
              <a:rPr lang="zh-CN" altLang="en-US" sz="2000" b="1" dirty="0">
                <a:solidFill>
                  <a:schemeClr val="tx1"/>
                </a:solidFill>
                <a:sym typeface="+mn-ea"/>
              </a:rPr>
              <a:t>B. Thay đổi theo chiều giảm dần.</a:t>
            </a:r>
          </a:p>
          <a:p>
            <a:pPr algn="l"/>
            <a:r>
              <a:rPr lang="vi-VN" altLang="zh-CN" sz="2000" b="1" dirty="0">
                <a:solidFill>
                  <a:schemeClr val="tx1"/>
                </a:solidFill>
                <a:sym typeface="+mn-ea"/>
              </a:rPr>
              <a:t>       </a:t>
            </a:r>
            <a:r>
              <a:rPr lang="zh-CN" altLang="en-US" sz="2000" b="1" dirty="0">
                <a:solidFill>
                  <a:schemeClr val="tx1"/>
                </a:solidFill>
                <a:sym typeface="+mn-ea"/>
              </a:rPr>
              <a:t>C. Không thay đổi. 				</a:t>
            </a:r>
            <a:r>
              <a:rPr lang="vi-VN" altLang="zh-CN" sz="2000" b="1" dirty="0">
                <a:solidFill>
                  <a:schemeClr val="tx1"/>
                </a:solidFill>
                <a:sym typeface="+mn-ea"/>
              </a:rPr>
              <a:t>     </a:t>
            </a:r>
            <a:r>
              <a:rPr lang="zh-CN" altLang="en-US" sz="2000" b="1" dirty="0">
                <a:solidFill>
                  <a:schemeClr val="tx1"/>
                </a:solidFill>
                <a:sym typeface="+mn-ea"/>
              </a:rPr>
              <a:t>D. H tăng còn O giảm. </a:t>
            </a:r>
          </a:p>
          <a:p>
            <a:pPr algn="l"/>
            <a:r>
              <a:rPr lang="zh-CN" altLang="en-US" sz="2000" b="1" dirty="0">
                <a:solidFill>
                  <a:schemeClr val="accent6"/>
                </a:solidFill>
                <a:sym typeface="+mn-ea"/>
              </a:rPr>
              <a:t>Câu 4:</a:t>
            </a:r>
            <a:r>
              <a:rPr lang="zh-CN" altLang="en-US" sz="2000" b="1" dirty="0">
                <a:solidFill>
                  <a:schemeClr val="bg1"/>
                </a:solidFill>
                <a:sym typeface="+mn-ea"/>
              </a:rPr>
              <a:t> </a:t>
            </a:r>
            <a:r>
              <a:rPr lang="zh-CN" altLang="en-US" sz="2000" b="1" dirty="0">
                <a:solidFill>
                  <a:srgbClr val="7030A0"/>
                </a:solidFill>
                <a:sym typeface="+mn-ea"/>
              </a:rPr>
              <a:t>Dấu hiệu nào giúp ta có thể nhận biết có phản ứng hoá học xảy ra?</a:t>
            </a:r>
          </a:p>
          <a:p>
            <a:pPr algn="l"/>
            <a:r>
              <a:rPr lang="zh-CN" altLang="en-US" sz="2000" b="1" dirty="0">
                <a:solidFill>
                  <a:schemeClr val="tx1"/>
                </a:solidFill>
                <a:sym typeface="+mn-ea"/>
              </a:rPr>
              <a:t>A. Có chất kết tủa (chất không tan).	</a:t>
            </a:r>
            <a:r>
              <a:rPr lang="en-US" altLang="zh-CN" sz="2000" b="1" dirty="0">
                <a:solidFill>
                  <a:schemeClr val="tx1"/>
                </a:solidFill>
                <a:sym typeface="+mn-ea"/>
              </a:rPr>
              <a:t>                </a:t>
            </a:r>
            <a:r>
              <a:rPr lang="zh-CN" altLang="en-US" sz="2000" b="1" dirty="0">
                <a:solidFill>
                  <a:schemeClr val="tx1"/>
                </a:solidFill>
                <a:sym typeface="+mn-ea"/>
              </a:rPr>
              <a:t>B. Có chất khí thoát ra (sủi bọt).</a:t>
            </a:r>
          </a:p>
          <a:p>
            <a:pPr algn="l"/>
            <a:r>
              <a:rPr lang="zh-CN" altLang="en-US" sz="2000" b="1" dirty="0">
                <a:solidFill>
                  <a:schemeClr val="tx1"/>
                </a:solidFill>
                <a:sym typeface="+mn-ea"/>
              </a:rPr>
              <a:t>C. Có sự thay đổi màu sắc. 			D. Một trong số các dấu hiệu trên.</a:t>
            </a:r>
          </a:p>
          <a:p>
            <a:pPr algn="l"/>
            <a:r>
              <a:rPr lang="zh-CN" altLang="en-US" sz="2000" b="1" dirty="0">
                <a:solidFill>
                  <a:schemeClr val="accent6"/>
                </a:solidFill>
                <a:sym typeface="+mn-ea"/>
              </a:rPr>
              <a:t>C</a:t>
            </a:r>
            <a:r>
              <a:rPr lang="en-US" altLang="zh-CN" sz="2000" b="1" dirty="0">
                <a:solidFill>
                  <a:schemeClr val="accent6"/>
                </a:solidFill>
                <a:sym typeface="+mn-ea"/>
              </a:rPr>
              <a:t>â</a:t>
            </a:r>
            <a:r>
              <a:rPr lang="zh-CN" altLang="en-US" sz="2000" b="1" dirty="0">
                <a:solidFill>
                  <a:schemeClr val="accent6"/>
                </a:solidFill>
                <a:sym typeface="+mn-ea"/>
              </a:rPr>
              <a:t>u 5.</a:t>
            </a:r>
            <a:r>
              <a:rPr lang="zh-CN" altLang="en-US" sz="2000" b="1" dirty="0">
                <a:solidFill>
                  <a:schemeClr val="bg1"/>
                </a:solidFill>
                <a:sym typeface="+mn-ea"/>
              </a:rPr>
              <a:t> </a:t>
            </a:r>
            <a:r>
              <a:rPr lang="zh-CN" altLang="en-US" sz="2000" b="1" dirty="0">
                <a:solidFill>
                  <a:srgbClr val="7030A0"/>
                </a:solidFill>
                <a:sym typeface="+mn-ea"/>
              </a:rPr>
              <a:t>Cho các phản ứng sau:</a:t>
            </a:r>
          </a:p>
          <a:p>
            <a:pPr algn="l"/>
            <a:r>
              <a:rPr lang="zh-CN" altLang="en-US" sz="2000" b="1" dirty="0">
                <a:solidFill>
                  <a:schemeClr val="tx1"/>
                </a:solidFill>
                <a:sym typeface="+mn-ea"/>
              </a:rPr>
              <a:t> (1) Điểu chế oxygen bằng cách đun nóng thuốc tím (KMnO4), ngừng cung cấp nhiệt, phản ứng dừng lại; </a:t>
            </a:r>
          </a:p>
          <a:p>
            <a:pPr algn="l"/>
            <a:r>
              <a:rPr lang="zh-CN" altLang="en-US" sz="2000" b="1" dirty="0">
                <a:solidFill>
                  <a:schemeClr val="tx1"/>
                </a:solidFill>
                <a:sym typeface="+mn-ea"/>
              </a:rPr>
              <a:t>(2) Nung đá vôi (CaCO3); </a:t>
            </a:r>
          </a:p>
          <a:p>
            <a:pPr algn="l"/>
            <a:r>
              <a:rPr lang="zh-CN" altLang="en-US" sz="2000" b="1" dirty="0">
                <a:solidFill>
                  <a:schemeClr val="tx1"/>
                </a:solidFill>
                <a:sym typeface="+mn-ea"/>
              </a:rPr>
              <a:t>(3) Tôi vôi (CaO với nước); </a:t>
            </a:r>
          </a:p>
          <a:p>
            <a:pPr algn="l"/>
            <a:r>
              <a:rPr lang="zh-CN" altLang="en-US" sz="2000" b="1" dirty="0">
                <a:solidFill>
                  <a:schemeClr val="tx1"/>
                </a:solidFill>
                <a:sym typeface="+mn-ea"/>
              </a:rPr>
              <a:t>(4) Cho dung dịch HC</a:t>
            </a:r>
            <a:r>
              <a:rPr lang="en-US" altLang="zh-CN" sz="2000" b="1" dirty="0">
                <a:solidFill>
                  <a:schemeClr val="tx1"/>
                </a:solidFill>
                <a:sym typeface="+mn-ea"/>
              </a:rPr>
              <a:t>l</a:t>
            </a:r>
            <a:r>
              <a:rPr lang="zh-CN" altLang="en-US" sz="2000" b="1" dirty="0">
                <a:solidFill>
                  <a:schemeClr val="tx1"/>
                </a:solidFill>
                <a:sym typeface="+mn-ea"/>
              </a:rPr>
              <a:t> tác dụng với dung dịch</a:t>
            </a:r>
            <a:r>
              <a:rPr lang="en-US" altLang="zh-CN" sz="2000" b="1" dirty="0">
                <a:solidFill>
                  <a:schemeClr val="tx1"/>
                </a:solidFill>
                <a:sym typeface="+mn-ea"/>
              </a:rPr>
              <a:t> </a:t>
            </a:r>
            <a:r>
              <a:rPr lang="zh-CN" altLang="en-US" sz="2000" b="1" dirty="0">
                <a:solidFill>
                  <a:schemeClr val="tx1"/>
                </a:solidFill>
                <a:sym typeface="+mn-ea"/>
              </a:rPr>
              <a:t>NaOH, ống nghiệm nóng lên.</a:t>
            </a:r>
          </a:p>
          <a:p>
            <a:pPr algn="l"/>
            <a:r>
              <a:rPr lang="zh-CN" altLang="en-US" sz="2000" b="1" dirty="0">
                <a:solidFill>
                  <a:schemeClr val="tx1"/>
                </a:solidFill>
                <a:sym typeface="+mn-ea"/>
              </a:rPr>
              <a:t>(5) Quang hợp của cây xanh.</a:t>
            </a:r>
          </a:p>
          <a:p>
            <a:pPr algn="l"/>
            <a:r>
              <a:rPr lang="zh-CN" altLang="en-US" sz="2000" b="1" dirty="0">
                <a:solidFill>
                  <a:schemeClr val="tx1"/>
                </a:solidFill>
                <a:sym typeface="+mn-ea"/>
              </a:rPr>
              <a:t>Các phản ứng thu nhiệt là</a:t>
            </a:r>
          </a:p>
          <a:p>
            <a:pPr algn="l"/>
            <a:r>
              <a:rPr lang="en-US" altLang="zh-CN" sz="2000" b="1" dirty="0">
                <a:solidFill>
                  <a:schemeClr val="tx1"/>
                </a:solidFill>
                <a:sym typeface="+mn-ea"/>
              </a:rPr>
              <a:t>          </a:t>
            </a:r>
            <a:r>
              <a:rPr lang="zh-CN" altLang="en-US" sz="2000" b="1" dirty="0">
                <a:solidFill>
                  <a:schemeClr val="tx1"/>
                </a:solidFill>
                <a:sym typeface="+mn-ea"/>
              </a:rPr>
              <a:t>A. (1); (</a:t>
            </a:r>
            <a:r>
              <a:rPr lang="vi-VN" altLang="zh-CN" sz="2000" b="1" dirty="0">
                <a:solidFill>
                  <a:schemeClr val="tx1"/>
                </a:solidFill>
                <a:sym typeface="+mn-ea"/>
              </a:rPr>
              <a:t>3</a:t>
            </a:r>
            <a:r>
              <a:rPr lang="zh-CN" altLang="en-US" sz="2000" b="1" dirty="0">
                <a:solidFill>
                  <a:schemeClr val="tx1"/>
                </a:solidFill>
                <a:sym typeface="+mn-ea"/>
              </a:rPr>
              <a:t>) và (5).</a:t>
            </a:r>
            <a:r>
              <a:rPr lang="vi-VN" altLang="zh-CN" sz="2000" b="1" dirty="0">
                <a:solidFill>
                  <a:schemeClr val="tx1"/>
                </a:solidFill>
                <a:sym typeface="+mn-ea"/>
              </a:rPr>
              <a:t>        </a:t>
            </a:r>
            <a:r>
              <a:rPr lang="zh-CN" altLang="en-US" sz="2000" b="1" dirty="0">
                <a:solidFill>
                  <a:schemeClr val="tx1"/>
                </a:solidFill>
                <a:sym typeface="+mn-ea"/>
              </a:rPr>
              <a:t>	B.(l); (</a:t>
            </a:r>
            <a:r>
              <a:rPr lang="vi-VN" altLang="zh-CN" sz="2000" b="1" dirty="0">
                <a:solidFill>
                  <a:schemeClr val="tx1"/>
                </a:solidFill>
                <a:sym typeface="+mn-ea"/>
              </a:rPr>
              <a:t>2</a:t>
            </a:r>
            <a:r>
              <a:rPr lang="zh-CN" altLang="en-US" sz="2000" b="1" dirty="0">
                <a:solidFill>
                  <a:schemeClr val="tx1"/>
                </a:solidFill>
                <a:sym typeface="+mn-ea"/>
              </a:rPr>
              <a:t>) và (</a:t>
            </a:r>
            <a:r>
              <a:rPr lang="vi-VN" altLang="zh-CN" sz="2000" b="1" dirty="0">
                <a:solidFill>
                  <a:schemeClr val="tx1"/>
                </a:solidFill>
                <a:sym typeface="+mn-ea"/>
              </a:rPr>
              <a:t>5</a:t>
            </a:r>
            <a:r>
              <a:rPr lang="zh-CN" altLang="en-US" sz="2000" b="1" dirty="0">
                <a:solidFill>
                  <a:schemeClr val="tx1"/>
                </a:solidFill>
                <a:sym typeface="+mn-ea"/>
              </a:rPr>
              <a:t>).</a:t>
            </a:r>
            <a:r>
              <a:rPr lang="en-US" altLang="zh-CN" sz="2000" b="1" dirty="0">
                <a:solidFill>
                  <a:schemeClr val="tx1"/>
                </a:solidFill>
                <a:sym typeface="+mn-ea"/>
              </a:rPr>
              <a:t>     </a:t>
            </a:r>
            <a:r>
              <a:rPr lang="vi-VN" altLang="zh-CN" sz="2000" b="1" dirty="0">
                <a:solidFill>
                  <a:schemeClr val="tx1"/>
                </a:solidFill>
                <a:sym typeface="+mn-ea"/>
              </a:rPr>
              <a:t>     </a:t>
            </a:r>
            <a:r>
              <a:rPr lang="en-US" altLang="zh-CN" sz="2000" b="1" dirty="0">
                <a:solidFill>
                  <a:schemeClr val="tx1"/>
                </a:solidFill>
                <a:sym typeface="+mn-ea"/>
              </a:rPr>
              <a:t>     C</a:t>
            </a:r>
            <a:r>
              <a:rPr lang="zh-CN" altLang="en-US" sz="2000" b="1" dirty="0">
                <a:solidFill>
                  <a:schemeClr val="tx1"/>
                </a:solidFill>
                <a:sym typeface="+mn-ea"/>
              </a:rPr>
              <a:t>. (2); (3) và (5).</a:t>
            </a:r>
            <a:r>
              <a:rPr lang="vi-VN" altLang="zh-CN" sz="2000" b="1" dirty="0">
                <a:solidFill>
                  <a:schemeClr val="tx1"/>
                </a:solidFill>
                <a:sym typeface="+mn-ea"/>
              </a:rPr>
              <a:t>         </a:t>
            </a:r>
            <a:r>
              <a:rPr lang="zh-CN" altLang="en-US" sz="2000" b="1" dirty="0">
                <a:solidFill>
                  <a:schemeClr val="tx1"/>
                </a:solidFill>
                <a:sym typeface="+mn-ea"/>
              </a:rPr>
              <a:t>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5"/>
          <a:stretch>
            <a:fillRect/>
          </a:stretch>
        </p:blipFill>
        <p:spPr>
          <a:xfrm>
            <a:off x="9129936" y="639173"/>
            <a:ext cx="514350" cy="514350"/>
          </a:xfrm>
          <a:prstGeom prst="rect">
            <a:avLst/>
          </a:prstGeom>
          <a:noFill/>
          <a:ln w="9525">
            <a:noFill/>
          </a:ln>
        </p:spPr>
      </p:pic>
      <p:pic>
        <p:nvPicPr>
          <p:cNvPr id="16" name="图片 46124" descr="png-0730"/>
          <p:cNvPicPr>
            <a:picLocks noChangeAspect="1"/>
          </p:cNvPicPr>
          <p:nvPr/>
        </p:nvPicPr>
        <p:blipFill>
          <a:blip r:embed="rId5"/>
          <a:stretch>
            <a:fillRect/>
          </a:stretch>
        </p:blipFill>
        <p:spPr>
          <a:xfrm>
            <a:off x="100281" y="1865902"/>
            <a:ext cx="451485" cy="451485"/>
          </a:xfrm>
          <a:prstGeom prst="rect">
            <a:avLst/>
          </a:prstGeom>
          <a:noFill/>
          <a:ln w="9525">
            <a:noFill/>
          </a:ln>
        </p:spPr>
      </p:pic>
      <p:pic>
        <p:nvPicPr>
          <p:cNvPr id="17" name="图片 46124" descr="png-0730"/>
          <p:cNvPicPr>
            <a:picLocks noChangeAspect="1"/>
          </p:cNvPicPr>
          <p:nvPr/>
        </p:nvPicPr>
        <p:blipFill>
          <a:blip r:embed="rId5"/>
          <a:stretch>
            <a:fillRect/>
          </a:stretch>
        </p:blipFill>
        <p:spPr>
          <a:xfrm>
            <a:off x="567466" y="3068093"/>
            <a:ext cx="489585" cy="489585"/>
          </a:xfrm>
          <a:prstGeom prst="rect">
            <a:avLst/>
          </a:prstGeom>
          <a:noFill/>
          <a:ln w="9525">
            <a:noFill/>
          </a:ln>
        </p:spPr>
      </p:pic>
      <p:pic>
        <p:nvPicPr>
          <p:cNvPr id="18" name="图片 46124" descr="png-0730"/>
          <p:cNvPicPr>
            <a:picLocks noChangeAspect="1"/>
          </p:cNvPicPr>
          <p:nvPr/>
        </p:nvPicPr>
        <p:blipFill>
          <a:blip r:embed="rId5"/>
          <a:stretch>
            <a:fillRect/>
          </a:stretch>
        </p:blipFill>
        <p:spPr>
          <a:xfrm>
            <a:off x="5597748" y="4031161"/>
            <a:ext cx="442595" cy="442595"/>
          </a:xfrm>
          <a:prstGeom prst="rect">
            <a:avLst/>
          </a:prstGeom>
          <a:noFill/>
          <a:ln w="9525">
            <a:noFill/>
          </a:ln>
        </p:spPr>
      </p:pic>
      <p:pic>
        <p:nvPicPr>
          <p:cNvPr id="19" name="图片 46124" descr="png-0730"/>
          <p:cNvPicPr>
            <a:picLocks noChangeAspect="1"/>
          </p:cNvPicPr>
          <p:nvPr/>
        </p:nvPicPr>
        <p:blipFill>
          <a:blip r:embed="rId5"/>
          <a:stretch>
            <a:fillRect/>
          </a:stretch>
        </p:blipFill>
        <p:spPr>
          <a:xfrm>
            <a:off x="3686899" y="6378483"/>
            <a:ext cx="434975" cy="434975"/>
          </a:xfrm>
          <a:prstGeom prst="rect">
            <a:avLst/>
          </a:prstGeom>
          <a:noFill/>
          <a:ln w="9525">
            <a:noFill/>
          </a:ln>
        </p:spPr>
      </p:pic>
      <p:pic>
        <p:nvPicPr>
          <p:cNvPr id="384"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18609" y="2317387"/>
            <a:ext cx="1416594" cy="796834"/>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Effect transition="in" filter="circle(in)">
                                      <p:cBhvr>
                                        <p:cTn id="7" dur="2000"/>
                                        <p:tgtEl>
                                          <p:spTgt spid="461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8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84"/>
                                        </p:tgtEl>
                                      </p:cBhvr>
                                    </p:cmd>
                                  </p:childTnLst>
                                </p:cTn>
                              </p:par>
                            </p:childTnLst>
                          </p:cTn>
                        </p:par>
                      </p:childTnLst>
                    </p:cTn>
                  </p:par>
                </p:childTnLst>
              </p:cTn>
              <p:nextCondLst>
                <p:cond evt="onClick" delay="0">
                  <p:tgtEl>
                    <p:spTgt spid="384"/>
                  </p:tgtEl>
                </p:cond>
              </p:nextCondLst>
            </p:seq>
            <p:video>
              <p:cMediaNode vol="80000">
                <p:cTn id="33" fill="hold" display="0">
                  <p:stCondLst>
                    <p:cond delay="indefinite"/>
                  </p:stCondLst>
                </p:cTn>
                <p:tgtEl>
                  <p:spTgt spid="384"/>
                </p:tgtEl>
              </p:cMediaNode>
            </p:video>
          </p:childTnLst>
        </p:cTn>
      </p:par>
    </p:tnLst>
    <p:bldLst>
      <p:bldP spid="12" grpId="0" bldLvl="0" animBg="1"/>
      <p:bldP spid="1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4"/>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chemeClr val="accent3">
              <a:lumMod val="20000"/>
              <a:lumOff val="80000"/>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dirty="0">
                <a:solidFill>
                  <a:schemeClr val="accent6"/>
                </a:solidFill>
                <a:sym typeface="+mn-ea"/>
              </a:rPr>
              <a:t>Câu </a:t>
            </a:r>
            <a:r>
              <a:rPr lang="vi-VN" altLang="zh-CN" sz="2200" b="1" dirty="0">
                <a:solidFill>
                  <a:schemeClr val="accent6"/>
                </a:solidFill>
                <a:sym typeface="+mn-ea"/>
              </a:rPr>
              <a:t>6</a:t>
            </a:r>
            <a:r>
              <a:rPr lang="zh-CN" altLang="en-US" sz="2200" b="1" dirty="0">
                <a:solidFill>
                  <a:schemeClr val="accent6"/>
                </a:solidFill>
                <a:sym typeface="+mn-ea"/>
              </a:rPr>
              <a:t>:</a:t>
            </a:r>
            <a:r>
              <a:rPr lang="en-US" altLang="zh-CN" sz="2200" b="1" dirty="0">
                <a:solidFill>
                  <a:schemeClr val="accent6"/>
                </a:solidFill>
                <a:sym typeface="+mn-ea"/>
              </a:rPr>
              <a:t> </a:t>
            </a:r>
            <a:r>
              <a:rPr lang="zh-CN" altLang="en-US" sz="2200" b="1" dirty="0">
                <a:solidFill>
                  <a:srgbClr val="7030A0"/>
                </a:solidFill>
                <a:sym typeface="+mn-ea"/>
              </a:rPr>
              <a:t>Phản ứng sau là phản ứng gì?</a:t>
            </a:r>
          </a:p>
          <a:p>
            <a:pPr algn="l"/>
            <a:r>
              <a:rPr lang="zh-CN" altLang="en-US" sz="2200" b="1" dirty="0">
                <a:solidFill>
                  <a:schemeClr val="tx1"/>
                </a:solidFill>
                <a:sym typeface="+mn-ea"/>
              </a:rPr>
              <a:t>Phản ứng phân hủy copper (II) hydroxide thành copper (II) oxide và hơi nước thì cần cung cấp năng</a:t>
            </a:r>
            <a:r>
              <a:rPr lang="en-US" altLang="zh-CN" sz="2200" b="1" dirty="0">
                <a:solidFill>
                  <a:schemeClr val="tx1"/>
                </a:solidFill>
                <a:sym typeface="+mn-ea"/>
              </a:rPr>
              <a:t> </a:t>
            </a:r>
            <a:r>
              <a:rPr lang="zh-CN" altLang="en-US" sz="2200" b="1" dirty="0">
                <a:solidFill>
                  <a:schemeClr val="tx1"/>
                </a:solidFill>
                <a:sym typeface="+mn-ea"/>
              </a:rPr>
              <a:t> lượng dưới dạng nhiệt bằng cách đun nóng. Khi ngừng cung cấp nhiệt, phản ứng cũng dừng lại</a:t>
            </a:r>
          </a:p>
          <a:p>
            <a:pPr algn="l"/>
            <a:r>
              <a:rPr lang="zh-CN" altLang="en-US" sz="2200" b="1" dirty="0">
                <a:solidFill>
                  <a:schemeClr val="tx1"/>
                </a:solidFill>
                <a:sym typeface="+mn-ea"/>
              </a:rPr>
              <a:t>A. Phản ứng tỏa nhiệt. 			B. Phản ứng thu nhiệt.</a:t>
            </a:r>
          </a:p>
          <a:p>
            <a:pPr algn="l"/>
            <a:r>
              <a:rPr lang="vi-VN" altLang="zh-CN" sz="2200" b="1" dirty="0">
                <a:solidFill>
                  <a:schemeClr val="tx1"/>
                </a:solidFill>
                <a:sym typeface="+mn-ea"/>
              </a:rPr>
              <a:t>   </a:t>
            </a:r>
            <a:r>
              <a:rPr lang="zh-CN" altLang="en-US" sz="2200" b="1" dirty="0">
                <a:solidFill>
                  <a:schemeClr val="tx1"/>
                </a:solidFill>
                <a:sym typeface="+mn-ea"/>
              </a:rPr>
              <a:t>B. Phản ứng phân hủy. </a:t>
            </a:r>
            <a:r>
              <a:rPr lang="vi-VN" altLang="zh-CN" sz="2200" b="1" dirty="0">
                <a:solidFill>
                  <a:schemeClr val="tx1"/>
                </a:solidFill>
                <a:sym typeface="+mn-ea"/>
              </a:rPr>
              <a:t>                          </a:t>
            </a:r>
            <a:r>
              <a:rPr lang="zh-CN" altLang="en-US" sz="2200" b="1" dirty="0">
                <a:solidFill>
                  <a:schemeClr val="tx1"/>
                </a:solidFill>
                <a:sym typeface="+mn-ea"/>
              </a:rPr>
              <a:t>C. Phản ứng trao đổi.</a:t>
            </a:r>
          </a:p>
          <a:p>
            <a:pPr lvl="1"/>
            <a:r>
              <a:rPr lang="zh-CN" altLang="en-US" sz="2200" b="1" dirty="0">
                <a:solidFill>
                  <a:schemeClr val="accent6"/>
                </a:solidFill>
                <a:sym typeface="+mn-ea"/>
              </a:rPr>
              <a:t>Câu </a:t>
            </a:r>
            <a:r>
              <a:rPr lang="vi-VN" altLang="zh-CN" sz="2200" b="1" dirty="0">
                <a:solidFill>
                  <a:schemeClr val="accent6"/>
                </a:solidFill>
                <a:sym typeface="+mn-ea"/>
              </a:rPr>
              <a:t>7</a:t>
            </a:r>
            <a:r>
              <a:rPr lang="zh-CN" altLang="en-US" sz="2200" b="1" dirty="0">
                <a:solidFill>
                  <a:schemeClr val="accent6"/>
                </a:solidFill>
                <a:sym typeface="+mn-ea"/>
              </a:rPr>
              <a:t>:</a:t>
            </a:r>
            <a:r>
              <a:rPr lang="zh-CN" altLang="en-US" sz="2200" b="1" dirty="0">
                <a:solidFill>
                  <a:schemeClr val="tx1"/>
                </a:solidFill>
                <a:sym typeface="+mn-ea"/>
              </a:rPr>
              <a:t> </a:t>
            </a:r>
            <a:r>
              <a:rPr lang="zh-CN" altLang="en-US" sz="2200" b="1" dirty="0">
                <a:solidFill>
                  <a:srgbClr val="7030A0"/>
                </a:solidFill>
                <a:sym typeface="+mn-ea"/>
              </a:rPr>
              <a:t>Than (thành phần chính là carbon) cháy trong không khí tạo thành khí</a:t>
            </a:r>
            <a:r>
              <a:rPr lang="vi-VN" altLang="zh-CN" sz="2200" b="1" dirty="0">
                <a:solidFill>
                  <a:srgbClr val="7030A0"/>
                </a:solidFill>
                <a:sym typeface="+mn-ea"/>
              </a:rPr>
              <a:t> </a:t>
            </a:r>
            <a:r>
              <a:rPr lang="zh-CN" altLang="en-US" sz="2200" b="1" dirty="0">
                <a:solidFill>
                  <a:srgbClr val="7030A0"/>
                </a:solidFill>
                <a:sym typeface="+mn-ea"/>
              </a:rPr>
              <a:t>carbondioxide. </a:t>
            </a:r>
            <a:r>
              <a:rPr lang="en-US" altLang="zh-CN" sz="2200" b="1" dirty="0">
                <a:solidFill>
                  <a:srgbClr val="7030A0"/>
                </a:solidFill>
                <a:sym typeface="+mn-ea"/>
              </a:rPr>
              <a:t> </a:t>
            </a:r>
            <a:r>
              <a:rPr lang="zh-CN" altLang="en-US" sz="2200" b="1" dirty="0">
                <a:solidFill>
                  <a:srgbClr val="7030A0"/>
                </a:solidFill>
                <a:sym typeface="+mn-ea"/>
              </a:rPr>
              <a:t>Trong quá trình phản ứng, lượng chất nào tăng dần? </a:t>
            </a:r>
          </a:p>
          <a:p>
            <a:pPr algn="l"/>
            <a:r>
              <a:rPr lang="vi-VN" altLang="zh-CN" sz="2200" b="1" dirty="0">
                <a:solidFill>
                  <a:schemeClr val="tx1"/>
                </a:solidFill>
                <a:sym typeface="+mn-ea"/>
              </a:rPr>
              <a:t>     </a:t>
            </a:r>
            <a:r>
              <a:rPr lang="zh-CN" altLang="en-US" sz="2200" b="1" dirty="0">
                <a:solidFill>
                  <a:schemeClr val="tx1"/>
                </a:solidFill>
                <a:sym typeface="+mn-ea"/>
              </a:rPr>
              <a:t>A. Carbon dioxide tăng dần. </a:t>
            </a:r>
            <a:r>
              <a:rPr lang="en-US" altLang="zh-CN" sz="2200" b="1" dirty="0">
                <a:solidFill>
                  <a:schemeClr val="tx1"/>
                </a:solidFill>
                <a:sym typeface="+mn-ea"/>
              </a:rPr>
              <a:t>    </a:t>
            </a:r>
            <a:r>
              <a:rPr lang="zh-CN" altLang="en-US" sz="2200" b="1" dirty="0">
                <a:solidFill>
                  <a:schemeClr val="tx1"/>
                </a:solidFill>
                <a:sym typeface="+mn-ea"/>
              </a:rPr>
              <a:t>B. Oxygen tăng dần</a:t>
            </a:r>
            <a:r>
              <a:rPr lang="en-US" altLang="zh-CN" sz="2200" b="1" dirty="0">
                <a:solidFill>
                  <a:schemeClr val="tx1"/>
                </a:solidFill>
                <a:sym typeface="+mn-ea"/>
              </a:rPr>
              <a:t>     </a:t>
            </a:r>
            <a:r>
              <a:rPr lang="zh-CN" altLang="en-US" sz="2200" b="1" dirty="0">
                <a:solidFill>
                  <a:schemeClr val="tx1"/>
                </a:solidFill>
                <a:sym typeface="+mn-ea"/>
              </a:rPr>
              <a:t>C. Carbon tăng dần. </a:t>
            </a:r>
            <a:r>
              <a:rPr lang="en-US" altLang="zh-CN" sz="2200" b="1" dirty="0">
                <a:solidFill>
                  <a:schemeClr val="tx1"/>
                </a:solidFill>
                <a:sym typeface="+mn-ea"/>
              </a:rPr>
              <a:t>    </a:t>
            </a:r>
            <a:r>
              <a:rPr lang="zh-CN" altLang="en-US" sz="2200" b="1" dirty="0">
                <a:solidFill>
                  <a:schemeClr val="tx1"/>
                </a:solidFill>
                <a:sym typeface="+mn-ea"/>
              </a:rPr>
              <a:t>D. Tất cả đều tăng</a:t>
            </a:r>
          </a:p>
          <a:p>
            <a:pPr algn="l"/>
            <a:r>
              <a:rPr lang="zh-CN" altLang="en-US" sz="2200" b="1" dirty="0">
                <a:solidFill>
                  <a:schemeClr val="accent6"/>
                </a:solidFill>
                <a:sym typeface="+mn-ea"/>
              </a:rPr>
              <a:t>Câu </a:t>
            </a:r>
            <a:r>
              <a:rPr lang="vi-VN" altLang="zh-CN" sz="2200" b="1" dirty="0">
                <a:solidFill>
                  <a:schemeClr val="accent6"/>
                </a:solidFill>
                <a:sym typeface="+mn-ea"/>
              </a:rPr>
              <a:t>8</a:t>
            </a:r>
            <a:r>
              <a:rPr lang="zh-CN" altLang="en-US" sz="2200" b="1" dirty="0">
                <a:solidFill>
                  <a:schemeClr val="accent6"/>
                </a:solidFill>
                <a:sym typeface="+mn-ea"/>
              </a:rPr>
              <a:t>:</a:t>
            </a:r>
            <a:r>
              <a:rPr lang="zh-CN" altLang="en-US" sz="2200" b="1" dirty="0">
                <a:solidFill>
                  <a:schemeClr val="tx1"/>
                </a:solidFill>
                <a:sym typeface="+mn-ea"/>
              </a:rPr>
              <a:t> </a:t>
            </a:r>
            <a:r>
              <a:rPr lang="zh-CN" altLang="en-US" sz="2200" b="1" dirty="0">
                <a:solidFill>
                  <a:srgbClr val="7030A0"/>
                </a:solidFill>
                <a:sym typeface="+mn-ea"/>
              </a:rPr>
              <a:t>Phản ứng hóa học là gì?</a:t>
            </a:r>
          </a:p>
          <a:p>
            <a:pPr algn="l"/>
            <a:r>
              <a:rPr lang="zh-CN" altLang="en-US" sz="2200" b="1" dirty="0">
                <a:solidFill>
                  <a:schemeClr val="tx1"/>
                </a:solidFill>
                <a:sym typeface="+mn-ea"/>
              </a:rPr>
              <a:t>A. Quá trình biến đổi từ chất rắn sang chất khí</a:t>
            </a:r>
            <a:r>
              <a:rPr lang="en-US" altLang="zh-CN" sz="2200" b="1" dirty="0">
                <a:solidFill>
                  <a:schemeClr val="tx1"/>
                </a:solidFill>
                <a:sym typeface="+mn-ea"/>
              </a:rPr>
              <a:t>        </a:t>
            </a:r>
            <a:r>
              <a:rPr lang="zh-CN" altLang="en-US" sz="2200" b="1" dirty="0">
                <a:solidFill>
                  <a:schemeClr val="tx1"/>
                </a:solidFill>
                <a:sym typeface="+mn-ea"/>
              </a:rPr>
              <a:t>B. Quá trình biến đổi từ chất khí sang chất lỏng</a:t>
            </a:r>
          </a:p>
          <a:p>
            <a:pPr algn="l"/>
            <a:r>
              <a:rPr lang="vi-VN" altLang="zh-CN" sz="2200" b="1" dirty="0">
                <a:solidFill>
                  <a:schemeClr val="tx1"/>
                </a:solidFill>
                <a:sym typeface="+mn-ea"/>
              </a:rPr>
              <a:t>     </a:t>
            </a:r>
            <a:r>
              <a:rPr lang="zh-CN" altLang="en-US" sz="2200" b="1" dirty="0">
                <a:solidFill>
                  <a:schemeClr val="tx1"/>
                </a:solidFill>
                <a:sym typeface="+mn-ea"/>
              </a:rPr>
              <a:t>C. Quá trình biến đổi từ chất này thành chất khác</a:t>
            </a:r>
            <a:r>
              <a:rPr lang="en-US" altLang="zh-CN" sz="2200" b="1" dirty="0">
                <a:solidFill>
                  <a:schemeClr val="tx1"/>
                </a:solidFill>
                <a:sym typeface="+mn-ea"/>
              </a:rPr>
              <a:t>   </a:t>
            </a:r>
            <a:r>
              <a:rPr lang="zh-CN" altLang="en-US" sz="2200" b="1" dirty="0">
                <a:solidFill>
                  <a:schemeClr val="tx1"/>
                </a:solidFill>
                <a:sym typeface="+mn-ea"/>
              </a:rPr>
              <a:t>D. Tất cả các ý trên</a:t>
            </a:r>
          </a:p>
          <a:p>
            <a:pPr algn="l"/>
            <a:r>
              <a:rPr lang="zh-CN" altLang="en-US" sz="2200" b="1" dirty="0">
                <a:solidFill>
                  <a:schemeClr val="accent6"/>
                </a:solidFill>
                <a:sym typeface="+mn-ea"/>
              </a:rPr>
              <a:t>Câu </a:t>
            </a:r>
            <a:r>
              <a:rPr lang="vi-VN" altLang="zh-CN" sz="2200" b="1" dirty="0">
                <a:solidFill>
                  <a:schemeClr val="accent6"/>
                </a:solidFill>
                <a:sym typeface="+mn-ea"/>
              </a:rPr>
              <a:t>9</a:t>
            </a:r>
            <a:r>
              <a:rPr lang="zh-CN" altLang="en-US" sz="2200" b="1" dirty="0">
                <a:solidFill>
                  <a:schemeClr val="accent6"/>
                </a:solidFill>
                <a:sym typeface="+mn-ea"/>
              </a:rPr>
              <a:t>: </a:t>
            </a:r>
            <a:r>
              <a:rPr lang="zh-CN" altLang="en-US" sz="2200" b="1" dirty="0">
                <a:solidFill>
                  <a:srgbClr val="7030A0"/>
                </a:solidFill>
                <a:sym typeface="+mn-ea"/>
              </a:rPr>
              <a:t>Trong phản ứng giữa oxygen và hydrogen, nếu oxygen hết thì phản ứng có xảy ra nữa không?</a:t>
            </a:r>
          </a:p>
          <a:p>
            <a:pPr algn="l"/>
            <a:r>
              <a:rPr lang="zh-CN" altLang="en-US" sz="2200" b="1" dirty="0">
                <a:solidFill>
                  <a:schemeClr val="tx1"/>
                </a:solidFill>
                <a:sym typeface="+mn-ea"/>
              </a:rPr>
              <a:t>A. Phản ứng vẫn tiếp tục.</a:t>
            </a:r>
            <a:r>
              <a:rPr lang="en-US" altLang="zh-CN" sz="2200" b="1" dirty="0">
                <a:solidFill>
                  <a:schemeClr val="tx1"/>
                </a:solidFill>
                <a:sym typeface="+mn-ea"/>
              </a:rPr>
              <a:t>                                            </a:t>
            </a:r>
            <a:r>
              <a:rPr lang="zh-CN" altLang="en-US" sz="2200" b="1" dirty="0">
                <a:solidFill>
                  <a:schemeClr val="tx1"/>
                </a:solidFill>
                <a:sym typeface="+mn-ea"/>
              </a:rPr>
              <a:t>B. Phản ứng tiếp tục giữa hydrogen và sản phẩm. </a:t>
            </a:r>
          </a:p>
          <a:p>
            <a:pPr algn="l"/>
            <a:r>
              <a:rPr lang="zh-CN" altLang="en-US" sz="2200" b="1" dirty="0">
                <a:solidFill>
                  <a:schemeClr val="tx1"/>
                </a:solidFill>
                <a:sym typeface="+mn-ea"/>
              </a:rPr>
              <a:t>C. Phản ứng tiếp tục nếu dùng nhiệt độ xúc tác.</a:t>
            </a:r>
            <a:r>
              <a:rPr lang="en-US" altLang="zh-CN" sz="2200" b="1" dirty="0">
                <a:solidFill>
                  <a:schemeClr val="tx1"/>
                </a:solidFill>
                <a:sym typeface="+mn-ea"/>
              </a:rPr>
              <a:t>    </a:t>
            </a:r>
            <a:r>
              <a:rPr lang="vi-VN" altLang="zh-CN" sz="2200" b="1" dirty="0">
                <a:solidFill>
                  <a:schemeClr val="tx1"/>
                </a:solidFill>
                <a:sym typeface="+mn-ea"/>
              </a:rPr>
              <a:t>        </a:t>
            </a:r>
            <a:r>
              <a:rPr lang="zh-CN" altLang="en-US" sz="2200" b="1" dirty="0">
                <a:solidFill>
                  <a:schemeClr val="tx1"/>
                </a:solidFill>
                <a:sym typeface="+mn-ea"/>
              </a:rPr>
              <a:t>D. Phản ứng dừng lại.</a:t>
            </a:r>
          </a:p>
          <a:p>
            <a:pPr algn="l"/>
            <a:r>
              <a:rPr lang="zh-CN" altLang="en-US" sz="2200" b="1" dirty="0">
                <a:solidFill>
                  <a:schemeClr val="accent6"/>
                </a:solidFill>
                <a:sym typeface="+mn-ea"/>
              </a:rPr>
              <a:t>Câu </a:t>
            </a:r>
            <a:r>
              <a:rPr lang="vi-VN" altLang="zh-CN" sz="2200" b="1" dirty="0">
                <a:solidFill>
                  <a:schemeClr val="accent6"/>
                </a:solidFill>
                <a:sym typeface="+mn-ea"/>
              </a:rPr>
              <a:t>10</a:t>
            </a:r>
            <a:r>
              <a:rPr lang="zh-CN" altLang="en-US" sz="2200" b="1" dirty="0">
                <a:solidFill>
                  <a:schemeClr val="accent6"/>
                </a:solidFill>
                <a:sym typeface="+mn-ea"/>
              </a:rPr>
              <a:t>:</a:t>
            </a:r>
            <a:r>
              <a:rPr lang="zh-CN" altLang="en-US" sz="2200" b="1" dirty="0">
                <a:solidFill>
                  <a:schemeClr val="bg1"/>
                </a:solidFill>
                <a:sym typeface="+mn-ea"/>
              </a:rPr>
              <a:t> </a:t>
            </a:r>
            <a:r>
              <a:rPr lang="zh-CN" altLang="en-US" sz="2200" b="1" dirty="0">
                <a:solidFill>
                  <a:srgbClr val="7030A0"/>
                </a:solidFill>
                <a:sym typeface="+mn-ea"/>
              </a:rPr>
              <a:t>Trong phản ứng hóa học, liên kết giữa nguyên tử trong các phân tử như thế nào?</a:t>
            </a:r>
          </a:p>
          <a:p>
            <a:pPr algn="l"/>
            <a:r>
              <a:rPr lang="en-US" altLang="zh-CN" sz="2200" b="1" dirty="0">
                <a:solidFill>
                  <a:schemeClr val="tx1"/>
                </a:solidFill>
                <a:sym typeface="+mn-ea"/>
              </a:rPr>
              <a:t>   </a:t>
            </a:r>
            <a:r>
              <a:rPr lang="vi-VN" altLang="zh-CN" sz="2200" b="1" dirty="0">
                <a:solidFill>
                  <a:schemeClr val="tx1"/>
                </a:solidFill>
                <a:sym typeface="+mn-ea"/>
              </a:rPr>
              <a:t>        </a:t>
            </a:r>
            <a:r>
              <a:rPr lang="zh-CN" altLang="en-US" sz="2200" b="1" dirty="0">
                <a:solidFill>
                  <a:schemeClr val="tx1"/>
                </a:solidFill>
                <a:sym typeface="+mn-ea"/>
              </a:rPr>
              <a:t>A. Không thay đổi. 				</a:t>
            </a:r>
            <a:r>
              <a:rPr lang="en-US" altLang="zh-CN" sz="2200" b="1" dirty="0">
                <a:solidFill>
                  <a:schemeClr val="tx1"/>
                </a:solidFill>
                <a:sym typeface="+mn-ea"/>
              </a:rPr>
              <a:t>                </a:t>
            </a:r>
            <a:r>
              <a:rPr lang="zh-CN" altLang="en-US" sz="2200" b="1" dirty="0">
                <a:solidFill>
                  <a:schemeClr val="tx1"/>
                </a:solidFill>
                <a:sym typeface="+mn-ea"/>
              </a:rPr>
              <a:t>B. Thay đổi.</a:t>
            </a:r>
          </a:p>
          <a:p>
            <a:pPr algn="l"/>
            <a:r>
              <a:rPr lang="en-US" altLang="zh-CN" sz="2200" b="1" dirty="0">
                <a:solidFill>
                  <a:schemeClr val="tx1"/>
                </a:solidFill>
                <a:sym typeface="+mn-ea"/>
              </a:rPr>
              <a:t>   </a:t>
            </a:r>
            <a:r>
              <a:rPr lang="vi-VN" altLang="zh-CN" sz="2200" b="1" dirty="0">
                <a:solidFill>
                  <a:schemeClr val="tx1"/>
                </a:solidFill>
                <a:sym typeface="+mn-ea"/>
              </a:rPr>
              <a:t>              </a:t>
            </a:r>
            <a:r>
              <a:rPr lang="zh-CN" altLang="en-US" sz="2200" b="1" dirty="0">
                <a:solidFill>
                  <a:schemeClr val="tx1"/>
                </a:solidFill>
                <a:sym typeface="+mn-ea"/>
              </a:rPr>
              <a:t>C. Có thể thay đổi hoặc không. 		</a:t>
            </a:r>
            <a:r>
              <a:rPr lang="en-US" altLang="zh-CN" sz="2200" b="1" dirty="0">
                <a:solidFill>
                  <a:schemeClr val="tx1"/>
                </a:solidFill>
                <a:sym typeface="+mn-ea"/>
              </a:rPr>
              <a:t>              </a:t>
            </a:r>
            <a:r>
              <a:rPr lang="vi-VN" altLang="zh-CN" sz="2200" b="1" dirty="0">
                <a:solidFill>
                  <a:schemeClr val="tx1"/>
                </a:solidFill>
                <a:sym typeface="+mn-ea"/>
              </a:rPr>
              <a:t>     </a:t>
            </a:r>
            <a:r>
              <a:rPr lang="en-US" altLang="zh-CN" sz="2200" b="1" dirty="0">
                <a:solidFill>
                  <a:schemeClr val="tx1"/>
                </a:solidFill>
                <a:sym typeface="+mn-ea"/>
              </a:rPr>
              <a:t>  </a:t>
            </a:r>
            <a:r>
              <a:rPr lang="zh-CN" altLang="en-US" sz="2200" b="1" dirty="0">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5"/>
          <a:stretch>
            <a:fillRect/>
          </a:stretch>
        </p:blipFill>
        <p:spPr>
          <a:xfrm>
            <a:off x="4410710" y="1587864"/>
            <a:ext cx="594360" cy="594360"/>
          </a:xfrm>
          <a:prstGeom prst="rect">
            <a:avLst/>
          </a:prstGeom>
          <a:noFill/>
          <a:ln w="9525">
            <a:noFill/>
          </a:ln>
        </p:spPr>
      </p:pic>
      <p:pic>
        <p:nvPicPr>
          <p:cNvPr id="2" name="图片 46124" descr="png-0730"/>
          <p:cNvPicPr>
            <a:picLocks noChangeAspect="1"/>
          </p:cNvPicPr>
          <p:nvPr/>
        </p:nvPicPr>
        <p:blipFill>
          <a:blip r:embed="rId5"/>
          <a:stretch>
            <a:fillRect/>
          </a:stretch>
        </p:blipFill>
        <p:spPr>
          <a:xfrm>
            <a:off x="284481" y="2947897"/>
            <a:ext cx="594360" cy="594360"/>
          </a:xfrm>
          <a:prstGeom prst="rect">
            <a:avLst/>
          </a:prstGeom>
          <a:noFill/>
          <a:ln w="9525">
            <a:noFill/>
          </a:ln>
        </p:spPr>
      </p:pic>
      <p:pic>
        <p:nvPicPr>
          <p:cNvPr id="3" name="图片 46124" descr="png-0730"/>
          <p:cNvPicPr>
            <a:picLocks noChangeAspect="1"/>
          </p:cNvPicPr>
          <p:nvPr/>
        </p:nvPicPr>
        <p:blipFill>
          <a:blip r:embed="rId5"/>
          <a:stretch>
            <a:fillRect/>
          </a:stretch>
        </p:blipFill>
        <p:spPr>
          <a:xfrm>
            <a:off x="310604" y="4001135"/>
            <a:ext cx="594360" cy="594360"/>
          </a:xfrm>
          <a:prstGeom prst="rect">
            <a:avLst/>
          </a:prstGeom>
          <a:noFill/>
          <a:ln w="9525">
            <a:noFill/>
          </a:ln>
        </p:spPr>
      </p:pic>
      <p:pic>
        <p:nvPicPr>
          <p:cNvPr id="4" name="图片 46124" descr="png-0730"/>
          <p:cNvPicPr>
            <a:picLocks noChangeAspect="1"/>
          </p:cNvPicPr>
          <p:nvPr/>
        </p:nvPicPr>
        <p:blipFill>
          <a:blip r:embed="rId5"/>
          <a:stretch>
            <a:fillRect/>
          </a:stretch>
        </p:blipFill>
        <p:spPr>
          <a:xfrm>
            <a:off x="6230396" y="5327831"/>
            <a:ext cx="594360" cy="594360"/>
          </a:xfrm>
          <a:prstGeom prst="rect">
            <a:avLst/>
          </a:prstGeom>
          <a:noFill/>
          <a:ln w="9525">
            <a:noFill/>
          </a:ln>
        </p:spPr>
      </p:pic>
      <p:pic>
        <p:nvPicPr>
          <p:cNvPr id="5" name="图片 46124" descr="png-0730"/>
          <p:cNvPicPr>
            <a:picLocks noChangeAspect="1"/>
          </p:cNvPicPr>
          <p:nvPr/>
        </p:nvPicPr>
        <p:blipFill>
          <a:blip r:embed="rId5"/>
          <a:stretch>
            <a:fillRect/>
          </a:stretch>
        </p:blipFill>
        <p:spPr>
          <a:xfrm>
            <a:off x="699591" y="5961380"/>
            <a:ext cx="594360" cy="594360"/>
          </a:xfrm>
          <a:prstGeom prst="rect">
            <a:avLst/>
          </a:prstGeom>
          <a:noFill/>
          <a:ln w="9525">
            <a:noFill/>
          </a:ln>
        </p:spPr>
      </p:pic>
      <p:pic>
        <p:nvPicPr>
          <p:cNvPr id="11" name="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84971" y="1584235"/>
            <a:ext cx="1416594" cy="796834"/>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Effect transition="in" filter="circle(in)">
                                      <p:cBhvr>
                                        <p:cTn id="7" dur="2000"/>
                                        <p:tgtEl>
                                          <p:spTgt spid="461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11"/>
                </p:tgtEl>
              </p:cMediaNode>
            </p:video>
          </p:childTnLst>
        </p:cTn>
      </p:par>
    </p:tnLst>
    <p:bldLst>
      <p:bldP spid="12" grpId="0" bldLvl="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203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3961765" y="80328"/>
            <a:ext cx="4724400" cy="583565"/>
          </a:xfrm>
          <a:prstGeom prst="rect">
            <a:avLst/>
          </a:prstGeom>
          <a:noFill/>
        </p:spPr>
        <p:txBody>
          <a:bodyPr wrap="square" rtlCol="0">
            <a:spAutoFit/>
          </a:bodyPr>
          <a:lstStyle/>
          <a:p>
            <a:r>
              <a:rPr lang="en-US" sz="3200"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dirty="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dirty="0">
                <a:solidFill>
                  <a:srgbClr val="FF0000"/>
                </a:solidFill>
                <a:latin typeface="Times New Roman" panose="02020603050405020304" pitchFamily="18" charset="0"/>
                <a:cs typeface="Times New Roman" panose="02020603050405020304" pitchFamily="18" charset="0"/>
                <a:sym typeface="+mn-ea"/>
              </a:rPr>
              <a:t>BÀI TẬP TỰ LUẬN</a:t>
            </a: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531" y="782320"/>
            <a:ext cx="10976007" cy="5926092"/>
          </a:xfrm>
          <a:prstGeom prst="rect">
            <a:avLst/>
          </a:prstGeom>
        </p:spPr>
      </p:pic>
      <p:sp>
        <p:nvSpPr>
          <p:cNvPr id="10" name="Text Box 9"/>
          <p:cNvSpPr txBox="1"/>
          <p:nvPr/>
        </p:nvSpPr>
        <p:spPr>
          <a:xfrm>
            <a:off x="3030584" y="1760673"/>
            <a:ext cx="8356328" cy="3969385"/>
          </a:xfrm>
          <a:prstGeom prst="rect">
            <a:avLst/>
          </a:prstGeom>
          <a:noFill/>
        </p:spPr>
        <p:txBody>
          <a:bodyPr wrap="square" rtlCol="0">
            <a:spAutoFit/>
          </a:bodyPr>
          <a:lstStyle/>
          <a:p>
            <a:r>
              <a:rPr lang="en-US" sz="2800" b="1" dirty="0">
                <a:solidFill>
                  <a:schemeClr val="accent1"/>
                </a:solidFill>
              </a:rPr>
              <a:t>1. </a:t>
            </a:r>
            <a:r>
              <a:rPr lang="en-US" sz="2800" b="1" dirty="0" err="1">
                <a:solidFill>
                  <a:schemeClr val="accent1"/>
                </a:solidFill>
              </a:rPr>
              <a:t>Giải</a:t>
            </a:r>
            <a:r>
              <a:rPr lang="en-US" sz="2800" b="1" dirty="0">
                <a:solidFill>
                  <a:schemeClr val="accent1"/>
                </a:solidFill>
              </a:rPr>
              <a:t> </a:t>
            </a:r>
            <a:r>
              <a:rPr lang="en-US" sz="2800" b="1" dirty="0" err="1">
                <a:solidFill>
                  <a:schemeClr val="accent1"/>
                </a:solidFill>
              </a:rPr>
              <a:t>thích</a:t>
            </a:r>
            <a:r>
              <a:rPr lang="en-US" sz="2800" b="1" dirty="0">
                <a:solidFill>
                  <a:schemeClr val="accent1"/>
                </a:solidFill>
              </a:rPr>
              <a:t> </a:t>
            </a:r>
            <a:r>
              <a:rPr lang="en-US" sz="2800" b="1" dirty="0" err="1">
                <a:solidFill>
                  <a:schemeClr val="accent1"/>
                </a:solidFill>
              </a:rPr>
              <a:t>tại</a:t>
            </a:r>
            <a:r>
              <a:rPr lang="en-US" sz="2800" b="1" dirty="0">
                <a:solidFill>
                  <a:schemeClr val="accent1"/>
                </a:solidFill>
              </a:rPr>
              <a:t> </a:t>
            </a:r>
            <a:r>
              <a:rPr lang="en-US" sz="2800" b="1" dirty="0" err="1">
                <a:solidFill>
                  <a:schemeClr val="accent1"/>
                </a:solidFill>
              </a:rPr>
              <a:t>sao</a:t>
            </a:r>
            <a:r>
              <a:rPr lang="en-US" sz="2800" b="1" dirty="0">
                <a:solidFill>
                  <a:schemeClr val="accent1"/>
                </a:solidFill>
              </a:rPr>
              <a:t> ở </a:t>
            </a:r>
            <a:r>
              <a:rPr lang="en-US" sz="2800" b="1" dirty="0" err="1">
                <a:solidFill>
                  <a:schemeClr val="accent1"/>
                </a:solidFill>
              </a:rPr>
              <a:t>các</a:t>
            </a:r>
            <a:r>
              <a:rPr lang="en-US" sz="2800" b="1" dirty="0">
                <a:solidFill>
                  <a:schemeClr val="accent1"/>
                </a:solidFill>
              </a:rPr>
              <a:t> </a:t>
            </a:r>
            <a:r>
              <a:rPr lang="en-US" sz="2800" b="1" dirty="0" err="1">
                <a:solidFill>
                  <a:schemeClr val="accent1"/>
                </a:solidFill>
              </a:rPr>
              <a:t>trạm</a:t>
            </a:r>
            <a:r>
              <a:rPr lang="en-US" sz="2800" b="1" dirty="0">
                <a:solidFill>
                  <a:schemeClr val="accent1"/>
                </a:solidFill>
              </a:rPr>
              <a:t> </a:t>
            </a:r>
            <a:r>
              <a:rPr lang="en-US" sz="2800" b="1" dirty="0" err="1">
                <a:solidFill>
                  <a:schemeClr val="accent1"/>
                </a:solidFill>
              </a:rPr>
              <a:t>bơm</a:t>
            </a:r>
            <a:r>
              <a:rPr lang="en-US" sz="2800" b="1" dirty="0">
                <a:solidFill>
                  <a:schemeClr val="accent1"/>
                </a:solidFill>
              </a:rPr>
              <a:t> </a:t>
            </a:r>
            <a:r>
              <a:rPr lang="en-US" sz="2800" b="1" dirty="0" err="1">
                <a:solidFill>
                  <a:schemeClr val="accent1"/>
                </a:solidFill>
              </a:rPr>
              <a:t>xăng</a:t>
            </a:r>
            <a:r>
              <a:rPr lang="en-US" sz="2800" b="1" dirty="0">
                <a:solidFill>
                  <a:schemeClr val="accent1"/>
                </a:solidFill>
              </a:rPr>
              <a:t> </a:t>
            </a:r>
            <a:r>
              <a:rPr lang="en-US" sz="2800" b="1" dirty="0" err="1">
                <a:solidFill>
                  <a:schemeClr val="accent1"/>
                </a:solidFill>
              </a:rPr>
              <a:t>dầu</a:t>
            </a:r>
            <a:r>
              <a:rPr lang="en-US" sz="2800" b="1" dirty="0">
                <a:solidFill>
                  <a:schemeClr val="accent1"/>
                </a:solidFill>
              </a:rPr>
              <a:t> </a:t>
            </a:r>
            <a:r>
              <a:rPr lang="en-US" sz="2800" b="1" dirty="0" err="1">
                <a:solidFill>
                  <a:schemeClr val="accent1"/>
                </a:solidFill>
              </a:rPr>
              <a:t>lại</a:t>
            </a:r>
            <a:r>
              <a:rPr lang="en-US" sz="2800" b="1" dirty="0">
                <a:solidFill>
                  <a:schemeClr val="accent1"/>
                </a:solidFill>
              </a:rPr>
              <a:t> </a:t>
            </a:r>
            <a:r>
              <a:rPr lang="en-US" sz="2800" b="1" dirty="0" err="1">
                <a:solidFill>
                  <a:schemeClr val="accent1"/>
                </a:solidFill>
              </a:rPr>
              <a:t>có</a:t>
            </a:r>
            <a:r>
              <a:rPr lang="en-US" sz="2800" b="1" dirty="0">
                <a:solidFill>
                  <a:schemeClr val="accent1"/>
                </a:solidFill>
              </a:rPr>
              <a:t> </a:t>
            </a:r>
            <a:r>
              <a:rPr lang="en-US" sz="2800" b="1" dirty="0" err="1">
                <a:solidFill>
                  <a:schemeClr val="accent1"/>
                </a:solidFill>
              </a:rPr>
              <a:t>biển</a:t>
            </a:r>
            <a:r>
              <a:rPr lang="en-US" sz="2800" b="1" dirty="0">
                <a:solidFill>
                  <a:schemeClr val="accent1"/>
                </a:solidFill>
              </a:rPr>
              <a:t> </a:t>
            </a:r>
            <a:r>
              <a:rPr lang="en-US" sz="2800" b="1" dirty="0" err="1">
                <a:solidFill>
                  <a:schemeClr val="accent1"/>
                </a:solidFill>
              </a:rPr>
              <a:t>báo</a:t>
            </a:r>
            <a:r>
              <a:rPr lang="en-US" sz="2800" b="1" dirty="0">
                <a:solidFill>
                  <a:schemeClr val="accent1"/>
                </a:solidFill>
              </a:rPr>
              <a:t> </a:t>
            </a:r>
            <a:r>
              <a:rPr lang="en-US" sz="2800" b="1" dirty="0" err="1">
                <a:solidFill>
                  <a:schemeClr val="accent1"/>
                </a:solidFill>
              </a:rPr>
              <a:t>cấm</a:t>
            </a:r>
            <a:r>
              <a:rPr lang="en-US" sz="2800" b="1" dirty="0">
                <a:solidFill>
                  <a:schemeClr val="accent1"/>
                </a:solidFill>
              </a:rPr>
              <a:t> </a:t>
            </a:r>
            <a:r>
              <a:rPr lang="en-US" sz="2800" b="1" dirty="0" err="1">
                <a:solidFill>
                  <a:schemeClr val="accent1"/>
                </a:solidFill>
              </a:rPr>
              <a:t>lửa</a:t>
            </a:r>
            <a:r>
              <a:rPr lang="en-US" sz="2800" b="1" dirty="0">
                <a:solidFill>
                  <a:schemeClr val="accent1"/>
                </a:solidFill>
              </a:rPr>
              <a:t>.</a:t>
            </a:r>
          </a:p>
          <a:p>
            <a:r>
              <a:rPr lang="en-US" sz="2800" b="1" dirty="0">
                <a:solidFill>
                  <a:schemeClr val="accent1"/>
                </a:solidFill>
              </a:rPr>
              <a:t>2. </a:t>
            </a:r>
            <a:r>
              <a:rPr lang="en-US" sz="2800" b="1" dirty="0" err="1">
                <a:solidFill>
                  <a:schemeClr val="accent1"/>
                </a:solidFill>
              </a:rPr>
              <a:t>Quét</a:t>
            </a:r>
            <a:r>
              <a:rPr lang="en-US" sz="2800" b="1" dirty="0">
                <a:solidFill>
                  <a:schemeClr val="accent1"/>
                </a:solidFill>
              </a:rPr>
              <a:t> </a:t>
            </a:r>
            <a:r>
              <a:rPr lang="en-US" sz="2800" b="1" dirty="0" err="1">
                <a:solidFill>
                  <a:schemeClr val="accent1"/>
                </a:solidFill>
              </a:rPr>
              <a:t>nước</a:t>
            </a:r>
            <a:r>
              <a:rPr lang="en-US" sz="2800" b="1" dirty="0">
                <a:solidFill>
                  <a:schemeClr val="accent1"/>
                </a:solidFill>
              </a:rPr>
              <a:t> </a:t>
            </a:r>
            <a:r>
              <a:rPr lang="en-US" sz="2800" b="1" dirty="0" err="1">
                <a:solidFill>
                  <a:schemeClr val="accent1"/>
                </a:solidFill>
              </a:rPr>
              <a:t>vôi</a:t>
            </a:r>
            <a:r>
              <a:rPr lang="en-US" sz="2800" b="1" dirty="0">
                <a:solidFill>
                  <a:schemeClr val="accent1"/>
                </a:solidFill>
              </a:rPr>
              <a:t> </a:t>
            </a:r>
            <a:r>
              <a:rPr lang="en-US" sz="2800" b="1" dirty="0" err="1">
                <a:solidFill>
                  <a:schemeClr val="accent1"/>
                </a:solidFill>
              </a:rPr>
              <a:t>tôi</a:t>
            </a:r>
            <a:r>
              <a:rPr lang="en-US" sz="2800" b="1" dirty="0">
                <a:solidFill>
                  <a:schemeClr val="accent1"/>
                </a:solidFill>
              </a:rPr>
              <a:t> </a:t>
            </a:r>
            <a:r>
              <a:rPr lang="en-US" sz="2800" b="1" dirty="0" err="1">
                <a:solidFill>
                  <a:schemeClr val="accent1"/>
                </a:solidFill>
              </a:rPr>
              <a:t>lên</a:t>
            </a:r>
            <a:r>
              <a:rPr lang="en-US" sz="2800" b="1" dirty="0">
                <a:solidFill>
                  <a:schemeClr val="accent1"/>
                </a:solidFill>
              </a:rPr>
              <a:t> </a:t>
            </a:r>
            <a:r>
              <a:rPr lang="en-US" sz="2800" b="1" dirty="0" err="1">
                <a:solidFill>
                  <a:schemeClr val="accent1"/>
                </a:solidFill>
              </a:rPr>
              <a:t>tường</a:t>
            </a:r>
            <a:r>
              <a:rPr lang="en-US" sz="2800" b="1" dirty="0">
                <a:solidFill>
                  <a:schemeClr val="accent1"/>
                </a:solidFill>
              </a:rPr>
              <a:t>, </a:t>
            </a:r>
            <a:r>
              <a:rPr lang="en-US" sz="2800" b="1" dirty="0" err="1">
                <a:solidFill>
                  <a:schemeClr val="accent1"/>
                </a:solidFill>
              </a:rPr>
              <a:t>sau</a:t>
            </a:r>
            <a:r>
              <a:rPr lang="en-US" sz="2800" b="1" dirty="0">
                <a:solidFill>
                  <a:schemeClr val="accent1"/>
                </a:solidFill>
              </a:rPr>
              <a:t> 1 </a:t>
            </a:r>
            <a:r>
              <a:rPr lang="en-US" sz="2800" b="1" dirty="0" err="1">
                <a:solidFill>
                  <a:schemeClr val="accent1"/>
                </a:solidFill>
              </a:rPr>
              <a:t>thời</a:t>
            </a:r>
            <a:r>
              <a:rPr lang="en-US" sz="2800" b="1" dirty="0">
                <a:solidFill>
                  <a:schemeClr val="accent1"/>
                </a:solidFill>
              </a:rPr>
              <a:t> </a:t>
            </a:r>
            <a:r>
              <a:rPr lang="en-US" sz="2800" b="1" dirty="0" err="1">
                <a:solidFill>
                  <a:schemeClr val="accent1"/>
                </a:solidFill>
              </a:rPr>
              <a:t>gian</a:t>
            </a:r>
            <a:r>
              <a:rPr lang="en-US" sz="2800" b="1" dirty="0">
                <a:solidFill>
                  <a:schemeClr val="accent1"/>
                </a:solidFill>
              </a:rPr>
              <a:t> </a:t>
            </a:r>
            <a:r>
              <a:rPr lang="en-US" sz="2800" b="1" dirty="0" err="1">
                <a:solidFill>
                  <a:schemeClr val="accent1"/>
                </a:solidFill>
              </a:rPr>
              <a:t>thấy</a:t>
            </a:r>
            <a:r>
              <a:rPr lang="en-US" sz="2800" b="1" dirty="0">
                <a:solidFill>
                  <a:schemeClr val="accent1"/>
                </a:solidFill>
              </a:rPr>
              <a:t> </a:t>
            </a:r>
            <a:r>
              <a:rPr lang="en-US" sz="2800" b="1" dirty="0" err="1">
                <a:solidFill>
                  <a:schemeClr val="accent1"/>
                </a:solidFill>
              </a:rPr>
              <a:t>có</a:t>
            </a:r>
            <a:r>
              <a:rPr lang="en-US" sz="2800" b="1" dirty="0">
                <a:solidFill>
                  <a:schemeClr val="accent1"/>
                </a:solidFill>
              </a:rPr>
              <a:t> </a:t>
            </a:r>
            <a:r>
              <a:rPr lang="en-US" sz="2800" b="1" dirty="0" err="1">
                <a:solidFill>
                  <a:schemeClr val="accent1"/>
                </a:solidFill>
              </a:rPr>
              <a:t>lớp</a:t>
            </a:r>
            <a:r>
              <a:rPr lang="en-US" sz="2800" b="1" dirty="0">
                <a:solidFill>
                  <a:schemeClr val="accent1"/>
                </a:solidFill>
              </a:rPr>
              <a:t> </a:t>
            </a:r>
            <a:r>
              <a:rPr lang="en-US" sz="2800" b="1" dirty="0" err="1">
                <a:solidFill>
                  <a:schemeClr val="accent1"/>
                </a:solidFill>
              </a:rPr>
              <a:t>chất</a:t>
            </a:r>
            <a:r>
              <a:rPr lang="en-US" sz="2800" b="1" dirty="0">
                <a:solidFill>
                  <a:schemeClr val="accent1"/>
                </a:solidFill>
              </a:rPr>
              <a:t> </a:t>
            </a:r>
            <a:r>
              <a:rPr lang="en-US" sz="2800" b="1" dirty="0" err="1">
                <a:solidFill>
                  <a:schemeClr val="accent1"/>
                </a:solidFill>
              </a:rPr>
              <a:t>rắn</a:t>
            </a:r>
            <a:r>
              <a:rPr lang="en-US" sz="2800" b="1" dirty="0">
                <a:solidFill>
                  <a:schemeClr val="accent1"/>
                </a:solidFill>
              </a:rPr>
              <a:t> </a:t>
            </a:r>
            <a:r>
              <a:rPr lang="en-US" sz="2800" b="1" dirty="0" err="1">
                <a:solidFill>
                  <a:schemeClr val="accent1"/>
                </a:solidFill>
              </a:rPr>
              <a:t>khô</a:t>
            </a:r>
            <a:r>
              <a:rPr lang="en-US" sz="2800" b="1" dirty="0">
                <a:solidFill>
                  <a:schemeClr val="accent1"/>
                </a:solidFill>
              </a:rPr>
              <a:t> </a:t>
            </a:r>
            <a:r>
              <a:rPr lang="en-US" sz="2800" b="1" dirty="0" err="1">
                <a:solidFill>
                  <a:schemeClr val="accent1"/>
                </a:solidFill>
              </a:rPr>
              <a:t>cứng</a:t>
            </a:r>
            <a:r>
              <a:rPr lang="en-US" sz="2800" b="1" dirty="0">
                <a:solidFill>
                  <a:schemeClr val="accent1"/>
                </a:solidFill>
              </a:rPr>
              <a:t> </a:t>
            </a:r>
            <a:r>
              <a:rPr lang="en-US" sz="2800" b="1" dirty="0" err="1">
                <a:solidFill>
                  <a:schemeClr val="accent1"/>
                </a:solidFill>
              </a:rPr>
              <a:t>lại</a:t>
            </a:r>
            <a:r>
              <a:rPr lang="en-US" sz="2800" b="1" dirty="0">
                <a:solidFill>
                  <a:schemeClr val="accent1"/>
                </a:solidFill>
              </a:rPr>
              <a:t>. </a:t>
            </a:r>
          </a:p>
          <a:p>
            <a:r>
              <a:rPr lang="en-US" sz="2800" b="1" dirty="0">
                <a:solidFill>
                  <a:schemeClr val="accent1"/>
                </a:solidFill>
              </a:rPr>
              <a:t>   a) </a:t>
            </a:r>
            <a:r>
              <a:rPr lang="en-US" sz="2800" b="1" dirty="0" err="1">
                <a:solidFill>
                  <a:schemeClr val="accent1"/>
                </a:solidFill>
              </a:rPr>
              <a:t>Nêu</a:t>
            </a:r>
            <a:r>
              <a:rPr lang="en-US" sz="2800" b="1" dirty="0">
                <a:solidFill>
                  <a:schemeClr val="accent1"/>
                </a:solidFill>
              </a:rPr>
              <a:t> </a:t>
            </a:r>
            <a:r>
              <a:rPr lang="en-US" sz="2800" b="1" dirty="0" err="1">
                <a:solidFill>
                  <a:schemeClr val="accent1"/>
                </a:solidFill>
              </a:rPr>
              <a:t>dấu</a:t>
            </a:r>
            <a:r>
              <a:rPr lang="en-US" sz="2800" b="1" dirty="0">
                <a:solidFill>
                  <a:schemeClr val="accent1"/>
                </a:solidFill>
              </a:rPr>
              <a:t> </a:t>
            </a:r>
            <a:r>
              <a:rPr lang="en-US" sz="2800" b="1" dirty="0" err="1">
                <a:solidFill>
                  <a:schemeClr val="accent1"/>
                </a:solidFill>
              </a:rPr>
              <a:t>hiệu</a:t>
            </a:r>
            <a:r>
              <a:rPr lang="en-US" sz="2800" b="1" dirty="0">
                <a:solidFill>
                  <a:schemeClr val="accent1"/>
                </a:solidFill>
              </a:rPr>
              <a:t> </a:t>
            </a:r>
            <a:r>
              <a:rPr lang="en-US" sz="2800" b="1" dirty="0" err="1">
                <a:solidFill>
                  <a:schemeClr val="accent1"/>
                </a:solidFill>
              </a:rPr>
              <a:t>phản</a:t>
            </a:r>
            <a:r>
              <a:rPr lang="en-US" sz="2800" b="1" dirty="0">
                <a:solidFill>
                  <a:schemeClr val="accent1"/>
                </a:solidFill>
              </a:rPr>
              <a:t> </a:t>
            </a:r>
            <a:r>
              <a:rPr lang="en-US" sz="2800" b="1" dirty="0" err="1">
                <a:solidFill>
                  <a:schemeClr val="accent1"/>
                </a:solidFill>
              </a:rPr>
              <a:t>ứng</a:t>
            </a:r>
            <a:r>
              <a:rPr lang="en-US" sz="2800" b="1" dirty="0">
                <a:solidFill>
                  <a:schemeClr val="accent1"/>
                </a:solidFill>
              </a:rPr>
              <a:t>.</a:t>
            </a:r>
          </a:p>
          <a:p>
            <a:r>
              <a:rPr lang="en-US" sz="2800" b="1" dirty="0">
                <a:solidFill>
                  <a:schemeClr val="accent1"/>
                </a:solidFill>
              </a:rPr>
              <a:t>   b) </a:t>
            </a:r>
            <a:r>
              <a:rPr lang="en-US" sz="2800" b="1" dirty="0" err="1">
                <a:solidFill>
                  <a:schemeClr val="accent1"/>
                </a:solidFill>
              </a:rPr>
              <a:t>Viết</a:t>
            </a:r>
            <a:r>
              <a:rPr lang="en-US" sz="2800" b="1" dirty="0">
                <a:solidFill>
                  <a:schemeClr val="accent1"/>
                </a:solidFill>
              </a:rPr>
              <a:t> PT </a:t>
            </a:r>
            <a:r>
              <a:rPr lang="en-US" sz="2800" b="1" dirty="0" err="1">
                <a:solidFill>
                  <a:schemeClr val="accent1"/>
                </a:solidFill>
              </a:rPr>
              <a:t>chữ</a:t>
            </a:r>
            <a:r>
              <a:rPr lang="en-US" sz="2800" b="1" dirty="0">
                <a:solidFill>
                  <a:schemeClr val="accent1"/>
                </a:solidFill>
              </a:rPr>
              <a:t> </a:t>
            </a:r>
            <a:r>
              <a:rPr lang="en-US" sz="2800" b="1" dirty="0" err="1">
                <a:solidFill>
                  <a:schemeClr val="accent1"/>
                </a:solidFill>
              </a:rPr>
              <a:t>của</a:t>
            </a:r>
            <a:r>
              <a:rPr lang="en-US" sz="2800" b="1" dirty="0">
                <a:solidFill>
                  <a:schemeClr val="accent1"/>
                </a:solidFill>
              </a:rPr>
              <a:t> </a:t>
            </a:r>
            <a:r>
              <a:rPr lang="en-US" sz="2800" b="1" dirty="0" err="1">
                <a:solidFill>
                  <a:schemeClr val="accent1"/>
                </a:solidFill>
              </a:rPr>
              <a:t>phản</a:t>
            </a:r>
            <a:r>
              <a:rPr lang="en-US" sz="2800" b="1" dirty="0">
                <a:solidFill>
                  <a:schemeClr val="accent1"/>
                </a:solidFill>
              </a:rPr>
              <a:t> </a:t>
            </a:r>
            <a:r>
              <a:rPr lang="en-US" sz="2800" b="1" dirty="0" err="1">
                <a:solidFill>
                  <a:schemeClr val="accent1"/>
                </a:solidFill>
              </a:rPr>
              <a:t>ứng</a:t>
            </a:r>
            <a:r>
              <a:rPr lang="en-US" sz="2800" b="1" dirty="0">
                <a:solidFill>
                  <a:schemeClr val="accent1"/>
                </a:solidFill>
              </a:rPr>
              <a:t> </a:t>
            </a:r>
            <a:r>
              <a:rPr lang="en-US" sz="2800" b="1" dirty="0" err="1">
                <a:solidFill>
                  <a:schemeClr val="accent1"/>
                </a:solidFill>
              </a:rPr>
              <a:t>biết</a:t>
            </a:r>
            <a:r>
              <a:rPr lang="en-US" sz="2800" b="1" dirty="0">
                <a:solidFill>
                  <a:schemeClr val="accent1"/>
                </a:solidFill>
              </a:rPr>
              <a:t> </a:t>
            </a:r>
            <a:r>
              <a:rPr lang="en-US" sz="2800" b="1" dirty="0" err="1">
                <a:solidFill>
                  <a:schemeClr val="accent1"/>
                </a:solidFill>
              </a:rPr>
              <a:t>vôi</a:t>
            </a:r>
            <a:r>
              <a:rPr lang="en-US" sz="2800" b="1" dirty="0">
                <a:solidFill>
                  <a:schemeClr val="accent1"/>
                </a:solidFill>
              </a:rPr>
              <a:t> </a:t>
            </a:r>
            <a:r>
              <a:rPr lang="en-US" sz="2800" b="1" dirty="0" err="1">
                <a:solidFill>
                  <a:schemeClr val="accent1"/>
                </a:solidFill>
              </a:rPr>
              <a:t>tôi</a:t>
            </a:r>
            <a:r>
              <a:rPr lang="en-US" sz="2800" b="1" dirty="0">
                <a:solidFill>
                  <a:schemeClr val="accent1"/>
                </a:solidFill>
              </a:rPr>
              <a:t> </a:t>
            </a:r>
            <a:r>
              <a:rPr lang="en-US" sz="2800" b="1" dirty="0" err="1">
                <a:solidFill>
                  <a:schemeClr val="accent1"/>
                </a:solidFill>
              </a:rPr>
              <a:t>tác</a:t>
            </a:r>
            <a:r>
              <a:rPr lang="en-US" sz="2800" b="1" dirty="0">
                <a:solidFill>
                  <a:schemeClr val="accent1"/>
                </a:solidFill>
              </a:rPr>
              <a:t> </a:t>
            </a:r>
            <a:r>
              <a:rPr lang="en-US" sz="2800" b="1" dirty="0" err="1">
                <a:solidFill>
                  <a:schemeClr val="accent1"/>
                </a:solidFill>
              </a:rPr>
              <a:t>dụng</a:t>
            </a:r>
            <a:r>
              <a:rPr lang="en-US" sz="2800" b="1" dirty="0">
                <a:solidFill>
                  <a:schemeClr val="accent1"/>
                </a:solidFill>
              </a:rPr>
              <a:t> </a:t>
            </a:r>
            <a:r>
              <a:rPr lang="en-US" sz="2800" b="1" dirty="0" err="1">
                <a:solidFill>
                  <a:schemeClr val="accent1"/>
                </a:solidFill>
              </a:rPr>
              <a:t>với</a:t>
            </a:r>
            <a:r>
              <a:rPr lang="en-US" sz="2800" b="1" dirty="0">
                <a:solidFill>
                  <a:schemeClr val="accent1"/>
                </a:solidFill>
              </a:rPr>
              <a:t> </a:t>
            </a:r>
            <a:r>
              <a:rPr lang="en-US" sz="2800" b="1" dirty="0" err="1">
                <a:solidFill>
                  <a:schemeClr val="accent1"/>
                </a:solidFill>
              </a:rPr>
              <a:t>khí</a:t>
            </a:r>
            <a:r>
              <a:rPr lang="en-US" sz="2800" b="1" dirty="0">
                <a:solidFill>
                  <a:schemeClr val="accent1"/>
                </a:solidFill>
              </a:rPr>
              <a:t> carbon dioxide </a:t>
            </a:r>
            <a:r>
              <a:rPr lang="en-US" sz="2800" b="1" dirty="0" err="1">
                <a:solidFill>
                  <a:schemeClr val="accent1"/>
                </a:solidFill>
              </a:rPr>
              <a:t>trong</a:t>
            </a:r>
            <a:r>
              <a:rPr lang="en-US" sz="2800" b="1" dirty="0">
                <a:solidFill>
                  <a:schemeClr val="accent1"/>
                </a:solidFill>
              </a:rPr>
              <a:t> </a:t>
            </a:r>
            <a:r>
              <a:rPr lang="en-US" sz="2800" b="1" dirty="0" err="1">
                <a:solidFill>
                  <a:schemeClr val="accent1"/>
                </a:solidFill>
              </a:rPr>
              <a:t>không</a:t>
            </a:r>
            <a:r>
              <a:rPr lang="en-US" sz="2800" b="1" dirty="0">
                <a:solidFill>
                  <a:schemeClr val="accent1"/>
                </a:solidFill>
              </a:rPr>
              <a:t> </a:t>
            </a:r>
            <a:r>
              <a:rPr lang="en-US" sz="2800" b="1" dirty="0" err="1">
                <a:solidFill>
                  <a:schemeClr val="accent1"/>
                </a:solidFill>
              </a:rPr>
              <a:t>khí</a:t>
            </a:r>
            <a:r>
              <a:rPr lang="en-US" sz="2800" b="1" dirty="0">
                <a:solidFill>
                  <a:schemeClr val="accent1"/>
                </a:solidFill>
              </a:rPr>
              <a:t> </a:t>
            </a:r>
            <a:r>
              <a:rPr lang="en-US" sz="2800" b="1" dirty="0" err="1">
                <a:solidFill>
                  <a:schemeClr val="accent1"/>
                </a:solidFill>
              </a:rPr>
              <a:t>và</a:t>
            </a:r>
            <a:r>
              <a:rPr lang="en-US" sz="2800" b="1" dirty="0">
                <a:solidFill>
                  <a:schemeClr val="accent1"/>
                </a:solidFill>
              </a:rPr>
              <a:t> </a:t>
            </a:r>
            <a:r>
              <a:rPr lang="en-US" sz="2800" b="1" dirty="0" err="1">
                <a:solidFill>
                  <a:schemeClr val="accent1"/>
                </a:solidFill>
              </a:rPr>
              <a:t>chất</a:t>
            </a:r>
            <a:r>
              <a:rPr lang="en-US" sz="2800" b="1" dirty="0">
                <a:solidFill>
                  <a:schemeClr val="accent1"/>
                </a:solidFill>
              </a:rPr>
              <a:t> </a:t>
            </a:r>
            <a:r>
              <a:rPr lang="en-US" sz="2800" b="1" dirty="0" err="1">
                <a:solidFill>
                  <a:schemeClr val="accent1"/>
                </a:solidFill>
              </a:rPr>
              <a:t>rắn</a:t>
            </a:r>
            <a:r>
              <a:rPr lang="en-US" sz="2800" b="1" dirty="0">
                <a:solidFill>
                  <a:schemeClr val="accent1"/>
                </a:solidFill>
              </a:rPr>
              <a:t> </a:t>
            </a:r>
            <a:r>
              <a:rPr lang="en-US" sz="2800" b="1" dirty="0" err="1">
                <a:solidFill>
                  <a:schemeClr val="accent1"/>
                </a:solidFill>
              </a:rPr>
              <a:t>khô</a:t>
            </a:r>
            <a:r>
              <a:rPr lang="en-US" sz="2800" b="1" dirty="0">
                <a:solidFill>
                  <a:schemeClr val="accent1"/>
                </a:solidFill>
              </a:rPr>
              <a:t> </a:t>
            </a:r>
            <a:r>
              <a:rPr lang="en-US" sz="2800" b="1" dirty="0" err="1">
                <a:solidFill>
                  <a:schemeClr val="accent1"/>
                </a:solidFill>
              </a:rPr>
              <a:t>lại</a:t>
            </a:r>
            <a:r>
              <a:rPr lang="en-US" sz="2800" b="1" dirty="0">
                <a:solidFill>
                  <a:schemeClr val="accent1"/>
                </a:solidFill>
              </a:rPr>
              <a:t> </a:t>
            </a:r>
            <a:r>
              <a:rPr lang="en-US" sz="2800" b="1" dirty="0" err="1">
                <a:solidFill>
                  <a:schemeClr val="accent1"/>
                </a:solidFill>
              </a:rPr>
              <a:t>là</a:t>
            </a:r>
            <a:r>
              <a:rPr lang="en-US" sz="2800" b="1" dirty="0">
                <a:solidFill>
                  <a:schemeClr val="accent1"/>
                </a:solidFill>
              </a:rPr>
              <a:t> calcium carbonate. </a:t>
            </a:r>
            <a:r>
              <a:rPr lang="en-US" sz="2800" b="1" dirty="0" err="1">
                <a:solidFill>
                  <a:schemeClr val="accent1"/>
                </a:solidFill>
              </a:rPr>
              <a:t>Ngoài</a:t>
            </a:r>
            <a:r>
              <a:rPr lang="en-US" sz="2800" b="1" dirty="0">
                <a:solidFill>
                  <a:schemeClr val="accent1"/>
                </a:solidFill>
              </a:rPr>
              <a:t> </a:t>
            </a:r>
            <a:r>
              <a:rPr lang="en-US" sz="2800" b="1" dirty="0" err="1">
                <a:solidFill>
                  <a:schemeClr val="accent1"/>
                </a:solidFill>
              </a:rPr>
              <a:t>ra</a:t>
            </a:r>
            <a:r>
              <a:rPr lang="en-US" sz="2800" b="1" dirty="0">
                <a:solidFill>
                  <a:schemeClr val="accent1"/>
                </a:solidFill>
              </a:rPr>
              <a:t> </a:t>
            </a:r>
            <a:r>
              <a:rPr lang="en-US" sz="2800" b="1" dirty="0" err="1">
                <a:solidFill>
                  <a:schemeClr val="accent1"/>
                </a:solidFill>
              </a:rPr>
              <a:t>còn</a:t>
            </a:r>
            <a:r>
              <a:rPr lang="en-US" sz="2800" b="1" dirty="0">
                <a:solidFill>
                  <a:schemeClr val="accent1"/>
                </a:solidFill>
              </a:rPr>
              <a:t> </a:t>
            </a:r>
            <a:r>
              <a:rPr lang="en-US" sz="2800" b="1" dirty="0" err="1">
                <a:solidFill>
                  <a:schemeClr val="accent1"/>
                </a:solidFill>
              </a:rPr>
              <a:t>có</a:t>
            </a:r>
            <a:r>
              <a:rPr lang="en-US" sz="2800" b="1" dirty="0">
                <a:solidFill>
                  <a:schemeClr val="accent1"/>
                </a:solidFill>
              </a:rPr>
              <a:t> </a:t>
            </a:r>
            <a:r>
              <a:rPr lang="en-US" sz="2800" b="1" dirty="0" err="1">
                <a:solidFill>
                  <a:schemeClr val="accent1"/>
                </a:solidFill>
              </a:rPr>
              <a:t>nước</a:t>
            </a:r>
            <a:r>
              <a:rPr lang="en-US" sz="2800" b="1" dirty="0">
                <a:solidFill>
                  <a:schemeClr val="accent1"/>
                </a:solidFill>
              </a:rPr>
              <a:t> </a:t>
            </a:r>
            <a:r>
              <a:rPr lang="en-US" sz="2800" b="1" dirty="0" err="1">
                <a:solidFill>
                  <a:schemeClr val="accent1"/>
                </a:solidFill>
              </a:rPr>
              <a:t>sinh</a:t>
            </a:r>
            <a:r>
              <a:rPr lang="en-US" sz="2800" b="1" dirty="0">
                <a:solidFill>
                  <a:schemeClr val="accent1"/>
                </a:solidFill>
              </a:rPr>
              <a:t> </a:t>
            </a:r>
            <a:r>
              <a:rPr lang="en-US" sz="2800" b="1" dirty="0" err="1">
                <a:solidFill>
                  <a:schemeClr val="accent1"/>
                </a:solidFill>
              </a:rPr>
              <a:t>ra</a:t>
            </a:r>
            <a:r>
              <a:rPr lang="en-US" sz="2800" b="1" dirty="0">
                <a:solidFill>
                  <a:schemeClr val="accent1"/>
                </a:solidFill>
              </a:rPr>
              <a:t> </a:t>
            </a:r>
            <a:r>
              <a:rPr lang="en-US" sz="2800" b="1" dirty="0" err="1">
                <a:solidFill>
                  <a:schemeClr val="accent1"/>
                </a:solidFill>
              </a:rPr>
              <a:t>trong</a:t>
            </a:r>
            <a:r>
              <a:rPr lang="en-US" sz="2800" b="1" dirty="0">
                <a:solidFill>
                  <a:schemeClr val="accent1"/>
                </a:solidFill>
              </a:rPr>
              <a:t> </a:t>
            </a:r>
            <a:r>
              <a:rPr lang="en-US" sz="2800" b="1" dirty="0" err="1">
                <a:solidFill>
                  <a:schemeClr val="accent1"/>
                </a:solidFill>
              </a:rPr>
              <a:t>phản</a:t>
            </a:r>
            <a:r>
              <a:rPr lang="en-US" sz="2800" b="1" dirty="0">
                <a:solidFill>
                  <a:schemeClr val="accent1"/>
                </a:solidFill>
              </a:rPr>
              <a:t> </a:t>
            </a:r>
            <a:r>
              <a:rPr lang="en-US" sz="2800" b="1" dirty="0" err="1">
                <a:solidFill>
                  <a:schemeClr val="accent1"/>
                </a:solidFill>
              </a:rPr>
              <a:t>ứng</a:t>
            </a:r>
            <a:r>
              <a:rPr lang="en-US" sz="2800" b="1" dirty="0">
                <a:solidFill>
                  <a:schemeClr val="accent1"/>
                </a:solidFill>
              </a:rPr>
              <a:t>.</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1371600" y="1667510"/>
            <a:ext cx="9640389" cy="2677656"/>
          </a:xfrm>
          <a:prstGeom prst="rect">
            <a:avLst/>
          </a:prstGeom>
          <a:solidFill>
            <a:schemeClr val="accent6">
              <a:lumMod val="20000"/>
              <a:lumOff val="80000"/>
            </a:schemeClr>
          </a:solidFill>
          <a:ln w="9525">
            <a:noFill/>
          </a:ln>
        </p:spPr>
        <p:txBody>
          <a:bodyPr wrap="square">
            <a:spAutoFit/>
          </a:bodyPr>
          <a:lstStyle/>
          <a:p>
            <a:pPr indent="457200"/>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Tìm</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hiểu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từ</a:t>
            </a:r>
            <a:r>
              <a:rPr lang="en-US" sz="2400" b="1" dirty="0">
                <a:solidFill>
                  <a:schemeClr val="accent6">
                    <a:lumMod val="50000"/>
                  </a:schemeClr>
                </a:solidFill>
                <a:latin typeface="Arial" panose="020B0604020202020204" pitchFamily="34" charset="0"/>
                <a:cs typeface="Arial" panose="020B0604020202020204" pitchFamily="34" charset="0"/>
              </a:rPr>
              <a:t> Internet hay </a:t>
            </a:r>
            <a:r>
              <a:rPr lang="en-US" sz="2400" b="1" dirty="0" err="1">
                <a:solidFill>
                  <a:schemeClr val="accent6">
                    <a:lumMod val="50000"/>
                  </a:schemeClr>
                </a:solidFill>
                <a:latin typeface="Arial" panose="020B0604020202020204" pitchFamily="34" charset="0"/>
                <a:cs typeface="Arial" panose="020B0604020202020204" pitchFamily="34" charset="0"/>
              </a:rPr>
              <a:t>tài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liệu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sách</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báo</a:t>
            </a:r>
            <a:r>
              <a:rPr lang="en-US" sz="2400" b="1" dirty="0">
                <a:solidFill>
                  <a:schemeClr val="accent6">
                    <a:lumMod val="50000"/>
                  </a:schemeClr>
                </a:solidFill>
                <a:latin typeface="Arial" panose="020B0604020202020204" pitchFamily="34" charset="0"/>
                <a:cs typeface="Arial" panose="020B0604020202020204" pitchFamily="34" charset="0"/>
              </a:rPr>
              <a:t>:</a:t>
            </a:r>
          </a:p>
          <a:p>
            <a:pPr indent="457200"/>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Nhận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biết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được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các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biến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đổi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hóa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học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xảy</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ra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trong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cuộc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sống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hàng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ngày</a:t>
            </a:r>
            <a:endParaRPr lang="en-US" sz="2400" b="1" dirty="0">
              <a:solidFill>
                <a:schemeClr val="accent6">
                  <a:lumMod val="50000"/>
                </a:schemeClr>
              </a:solidFill>
              <a:latin typeface="Arial" panose="020B0604020202020204" pitchFamily="34" charset="0"/>
              <a:cs typeface="Arial" panose="020B0604020202020204" pitchFamily="34" charset="0"/>
            </a:endParaRPr>
          </a:p>
          <a:p>
            <a:pPr indent="457200"/>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Biết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sử</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dụng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nhiệt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của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các</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phản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ứng</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đốt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cháy</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nhiên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liệu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để</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đun</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nấu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sưởi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ấm</a:t>
            </a:r>
            <a:r>
              <a:rPr lang="en-US" sz="2400" b="1" dirty="0">
                <a:solidFill>
                  <a:schemeClr val="accent6">
                    <a:lumMod val="50000"/>
                  </a:schemeClr>
                </a:solidFill>
                <a:latin typeface="Arial" panose="020B0604020202020204" pitchFamily="34" charset="0"/>
                <a:cs typeface="Arial" panose="020B0604020202020204" pitchFamily="34" charset="0"/>
              </a:rPr>
              <a:t>.</a:t>
            </a:r>
          </a:p>
          <a:p>
            <a:pPr indent="457200"/>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Nộp</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bài</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báo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cáo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vào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tiết</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sau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theo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yêu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cầu</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của</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giáo</a:t>
            </a:r>
            <a:r>
              <a:rPr lang="en-US" sz="2400" b="1" dirty="0">
                <a:solidFill>
                  <a:schemeClr val="accent6">
                    <a:lumMod val="50000"/>
                  </a:schemeClr>
                </a:solidFill>
                <a:latin typeface="Arial" panose="020B0604020202020204" pitchFamily="34" charset="0"/>
                <a:cs typeface="Arial" panose="020B0604020202020204" pitchFamily="34" charset="0"/>
              </a:rPr>
              <a:t> </a:t>
            </a:r>
            <a:r>
              <a:rPr lang="en-US" sz="2400" b="1" dirty="0" err="1">
                <a:solidFill>
                  <a:schemeClr val="accent6">
                    <a:lumMod val="50000"/>
                  </a:schemeClr>
                </a:solidFill>
                <a:latin typeface="Arial" panose="020B0604020202020204" pitchFamily="34" charset="0"/>
                <a:cs typeface="Arial" panose="020B0604020202020204" pitchFamily="34" charset="0"/>
              </a:rPr>
              <a:t>viên</a:t>
            </a:r>
            <a:endParaRPr lang="en-US" sz="2400" b="1" dirty="0">
              <a:solidFill>
                <a:schemeClr val="accent6">
                  <a:lumMod val="50000"/>
                </a:schemeClr>
              </a:solidFill>
              <a:latin typeface="Arial" panose="020B0604020202020204" pitchFamily="34" charset="0"/>
              <a:cs typeface="Arial" panose="020B0604020202020204" pitchFamily="34" charset="0"/>
            </a:endParaRPr>
          </a:p>
          <a:p>
            <a:pPr indent="457200"/>
            <a:endParaRPr lang="en-US" sz="2400" b="1"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86446" y="300446"/>
            <a:ext cx="7145383" cy="4088674"/>
          </a:xfrm>
          <a:prstGeom prst="rect">
            <a:avLst/>
          </a:prstGeom>
        </p:spPr>
      </p:pic>
    </p:spTree>
  </p:cSld>
  <p:clrMapOvr>
    <a:masterClrMapping/>
  </p:clrMapOvr>
  <p:transition advTm="4492">
    <p:check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extLst>
              <a:ext uri="{BEBA8EAE-BF5A-486C-A8C5-ECC9F3942E4B}">
                <a14:imgProps xmlns:a14="http://schemas.microsoft.com/office/drawing/2010/main">
                  <a14:imgLayer r:embed="rId3">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4"/>
          <a:stretch>
            <a:fillRect/>
          </a:stretch>
        </p:blipFill>
        <p:spPr>
          <a:xfrm>
            <a:off x="81279" y="0"/>
            <a:ext cx="9833429" cy="3418557"/>
          </a:xfrm>
          <a:prstGeom prst="rect">
            <a:avLst/>
          </a:prstGeom>
          <a:noFill/>
          <a:ln w="9525">
            <a:noFill/>
          </a:ln>
        </p:spPr>
      </p:pic>
      <p:sp>
        <p:nvSpPr>
          <p:cNvPr id="4" name="Text Box 3"/>
          <p:cNvSpPr txBox="1"/>
          <p:nvPr/>
        </p:nvSpPr>
        <p:spPr>
          <a:xfrm>
            <a:off x="1343660" y="956801"/>
            <a:ext cx="6247765" cy="1815882"/>
          </a:xfrm>
          <a:prstGeom prst="rect">
            <a:avLst/>
          </a:prstGeom>
          <a:noFill/>
        </p:spPr>
        <p:txBody>
          <a:bodyPr wrap="square" rtlCol="0">
            <a:spAutoFit/>
          </a:bodyPr>
          <a:lstStyle/>
          <a:p>
            <a:pPr algn="l"/>
            <a:r>
              <a:rPr lang="en-US" sz="2800" b="1" dirty="0" err="1">
                <a:solidFill>
                  <a:srgbClr val="FF0000"/>
                </a:solidFill>
                <a:latin typeface="Bahnschrift Light" panose="020B0502040204020203" charset="0"/>
                <a:cs typeface="Bahnschrift Light" panose="020B0502040204020203" charset="0"/>
              </a:rPr>
              <a:t>Các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quá</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trình</a:t>
            </a:r>
            <a:r>
              <a:rPr lang="en-US" sz="2800" b="1" dirty="0">
                <a:solidFill>
                  <a:srgbClr val="FF0000"/>
                </a:solidFill>
                <a:latin typeface="Bahnschrift Light" panose="020B0502040204020203" charset="0"/>
                <a:cs typeface="Bahnschrift Light" panose="020B0502040204020203" charset="0"/>
              </a:rPr>
              <a:t> : </a:t>
            </a:r>
            <a:r>
              <a:rPr lang="en-US" sz="2800" b="1" dirty="0" err="1">
                <a:solidFill>
                  <a:srgbClr val="FF0000"/>
                </a:solidFill>
                <a:latin typeface="Bahnschrift Light" panose="020B0502040204020203" charset="0"/>
                <a:cs typeface="Bahnschrift Light" panose="020B0502040204020203" charset="0"/>
              </a:rPr>
              <a:t>hòa</a:t>
            </a:r>
            <a:r>
              <a:rPr lang="en-US" sz="2800" b="1" dirty="0">
                <a:solidFill>
                  <a:srgbClr val="FF0000"/>
                </a:solidFill>
                <a:latin typeface="Bahnschrift Light" panose="020B0502040204020203" charset="0"/>
                <a:cs typeface="Bahnschrift Light" panose="020B0502040204020203" charset="0"/>
              </a:rPr>
              <a:t> tan, </a:t>
            </a:r>
            <a:r>
              <a:rPr lang="en-US" sz="2800" b="1" dirty="0" err="1">
                <a:solidFill>
                  <a:srgbClr val="FF0000"/>
                </a:solidFill>
                <a:latin typeface="Bahnschrift Light" panose="020B0502040204020203" charset="0"/>
                <a:cs typeface="Bahnschrift Light" panose="020B0502040204020203" charset="0"/>
              </a:rPr>
              <a:t>đông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đặc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nóng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chảy</a:t>
            </a:r>
            <a:r>
              <a:rPr lang="en-US" sz="2800" b="1" dirty="0">
                <a:solidFill>
                  <a:srgbClr val="FF0000"/>
                </a:solidFill>
                <a:latin typeface="Bahnschrift Light" panose="020B0502040204020203" charset="0"/>
                <a:cs typeface="Bahnschrift Light" panose="020B0502040204020203" charset="0"/>
              </a:rPr>
              <a:t>,...</a:t>
            </a:r>
            <a:r>
              <a:rPr lang="en-US" sz="2800" b="1" dirty="0" err="1">
                <a:solidFill>
                  <a:srgbClr val="FF0000"/>
                </a:solidFill>
                <a:latin typeface="Bahnschrift Light" panose="020B0502040204020203" charset="0"/>
                <a:cs typeface="Bahnschrift Light" panose="020B0502040204020203" charset="0"/>
              </a:rPr>
              <a:t>các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chất</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chỉ</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chuyển</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từ</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trạng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thái</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này</a:t>
            </a:r>
            <a:r>
              <a:rPr lang="en-US" sz="2800" b="1" dirty="0">
                <a:solidFill>
                  <a:srgbClr val="FF0000"/>
                </a:solidFill>
                <a:latin typeface="Bahnschrift Light" panose="020B0502040204020203" charset="0"/>
                <a:cs typeface="Bahnschrift Light" panose="020B0502040204020203" charset="0"/>
              </a:rPr>
              <a:t> sang </a:t>
            </a:r>
            <a:r>
              <a:rPr lang="en-US" sz="2800" b="1" dirty="0" err="1">
                <a:solidFill>
                  <a:srgbClr val="FF0000"/>
                </a:solidFill>
                <a:latin typeface="Bahnschrift Light" panose="020B0502040204020203" charset="0"/>
                <a:cs typeface="Bahnschrift Light" panose="020B0502040204020203" charset="0"/>
              </a:rPr>
              <a:t>trạng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thái</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khác</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không</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tạo</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thành</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chất</a:t>
            </a:r>
            <a:r>
              <a:rPr lang="en-US" sz="2800" b="1" dirty="0">
                <a:solidFill>
                  <a:srgbClr val="FF0000"/>
                </a:solidFill>
                <a:latin typeface="Bahnschrift Light" panose="020B0502040204020203" charset="0"/>
                <a:cs typeface="Bahnschrift Light" panose="020B0502040204020203" charset="0"/>
              </a:rPr>
              <a:t> </a:t>
            </a:r>
            <a:r>
              <a:rPr lang="en-US" sz="2800" b="1" dirty="0" err="1">
                <a:solidFill>
                  <a:srgbClr val="FF0000"/>
                </a:solidFill>
                <a:latin typeface="Bahnschrift Light" panose="020B0502040204020203" charset="0"/>
                <a:cs typeface="Bahnschrift Light" panose="020B0502040204020203" charset="0"/>
              </a:rPr>
              <a:t>mới</a:t>
            </a:r>
            <a:r>
              <a:rPr lang="en-US" sz="2800" b="1" dirty="0">
                <a:solidFill>
                  <a:srgbClr val="FF0000"/>
                </a:solidFill>
                <a:latin typeface="Bahnschrift Light" panose="020B0502040204020203" charset="0"/>
                <a:cs typeface="Bahnschrift Light" panose="020B0502040204020203" charset="0"/>
              </a:rPr>
              <a:t> </a:t>
            </a:r>
          </a:p>
        </p:txBody>
      </p:sp>
      <p:sp>
        <p:nvSpPr>
          <p:cNvPr id="2" name="Right Arrow 1"/>
          <p:cNvSpPr/>
          <p:nvPr/>
        </p:nvSpPr>
        <p:spPr>
          <a:xfrm rot="3492526">
            <a:off x="5995968" y="3204223"/>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ext Box 4"/>
          <p:cNvSpPr txBox="1"/>
          <p:nvPr/>
        </p:nvSpPr>
        <p:spPr>
          <a:xfrm>
            <a:off x="5712414" y="4319310"/>
            <a:ext cx="3238546" cy="584775"/>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dirty="0">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circle(in)">
                                      <p:cBhvr>
                                        <p:cTn id="7" dur="2000"/>
                                        <p:tgtEl>
                                          <p:spTgt spid="44041"/>
                                        </p:tgtEl>
                                      </p:cBhvr>
                                    </p:animEffect>
                                  </p:childTnLst>
                                </p:cTn>
                              </p:par>
                              <p:par>
                                <p:cTn id="8" presetID="6" presetClass="entr" presetSubtype="16" fill="hold" grpId="2"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2"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2"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2" grpId="1" animBg="1"/>
      <p:bldP spid="2" grpId="2" animBg="1"/>
      <p:bldP spid="5" grpId="1" animBg="1"/>
      <p:bldP spid="5"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431076" y="2233749"/>
            <a:ext cx="3108958" cy="783772"/>
          </a:xfrm>
          <a:prstGeom prst="round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altLang="zh-CN" sz="3000" b="1" dirty="0">
                <a:solidFill>
                  <a:schemeClr val="tx1"/>
                </a:solidFill>
              </a:rPr>
              <a:t>1. </a:t>
            </a:r>
            <a:r>
              <a:rPr lang="en-US" altLang="zh-CN" sz="3000" b="1" dirty="0" err="1">
                <a:solidFill>
                  <a:schemeClr val="tx1"/>
                </a:solidFill>
              </a:rPr>
              <a:t>Biến</a:t>
            </a:r>
            <a:r>
              <a:rPr lang="en-US" altLang="zh-CN" sz="3000" b="1" dirty="0">
                <a:solidFill>
                  <a:schemeClr val="tx1"/>
                </a:solidFill>
              </a:rPr>
              <a:t> </a:t>
            </a:r>
            <a:r>
              <a:rPr lang="en-US" altLang="zh-CN" sz="3000" b="1" dirty="0" err="1">
                <a:solidFill>
                  <a:schemeClr val="tx1"/>
                </a:solidFill>
              </a:rPr>
              <a:t>đổi</a:t>
            </a:r>
            <a:r>
              <a:rPr lang="en-US" altLang="zh-CN" sz="3000" b="1" dirty="0">
                <a:solidFill>
                  <a:schemeClr val="tx1"/>
                </a:solidFill>
              </a:rPr>
              <a:t> </a:t>
            </a:r>
            <a:r>
              <a:rPr lang="en-US" altLang="zh-CN" sz="3000" b="1" dirty="0" err="1">
                <a:solidFill>
                  <a:schemeClr val="tx1"/>
                </a:solidFill>
              </a:rPr>
              <a:t>vật</a:t>
            </a:r>
            <a:r>
              <a:rPr lang="en-US" altLang="zh-CN" sz="3000" b="1" dirty="0">
                <a:solidFill>
                  <a:schemeClr val="tx1"/>
                </a:solidFill>
              </a:rPr>
              <a:t> </a:t>
            </a:r>
            <a:r>
              <a:rPr lang="en-US" altLang="zh-CN" sz="3000" b="1" dirty="0" err="1">
                <a:solidFill>
                  <a:schemeClr val="tx1"/>
                </a:solidFill>
              </a:rPr>
              <a:t>lí</a:t>
            </a:r>
            <a:r>
              <a:rPr lang="en-US" altLang="zh-CN" sz="3000" b="1" dirty="0">
                <a:solidFill>
                  <a:schemeClr val="tx1"/>
                </a:solidFill>
              </a:rPr>
              <a:t>:</a:t>
            </a:r>
            <a:endParaRPr lang="zh-CN" altLang="en-US" sz="3000" b="1" dirty="0">
              <a:solidFill>
                <a:srgbClr val="FFFF00"/>
              </a:solidFill>
            </a:endParaRPr>
          </a:p>
        </p:txBody>
      </p:sp>
      <p:sp>
        <p:nvSpPr>
          <p:cNvPr id="3" name="Text Box 2"/>
          <p:cNvSpPr txBox="1"/>
          <p:nvPr/>
        </p:nvSpPr>
        <p:spPr>
          <a:xfrm>
            <a:off x="156754" y="1605393"/>
            <a:ext cx="8323671" cy="523220"/>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sym typeface="+mn-ea"/>
              </a:rPr>
              <a:t>I. BIẾN ĐỔI VẬT LÝ VÀ BIẾN ĐỔI HÓA HỌC</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7" name="Text Box 2"/>
          <p:cNvSpPr txBox="1"/>
          <p:nvPr/>
        </p:nvSpPr>
        <p:spPr>
          <a:xfrm>
            <a:off x="156754" y="288199"/>
            <a:ext cx="11734165" cy="1077218"/>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CHƯƠNG I. PHẢN ỨNG HÓA HỌC</a:t>
            </a:r>
          </a:p>
          <a:p>
            <a:pPr algn="ctr"/>
            <a:r>
              <a:rPr lang="en-US" sz="3200" b="1" dirty="0" err="1">
                <a:solidFill>
                  <a:schemeClr val="accent4">
                    <a:lumMod val="50000"/>
                  </a:schemeClr>
                </a:solidFill>
                <a:latin typeface="Arial" panose="020B0604020202020204" pitchFamily="34" charset="0"/>
                <a:cs typeface="Arial" panose="020B0604020202020204" pitchFamily="34" charset="0"/>
              </a:rPr>
              <a:t>Bài</a:t>
            </a:r>
            <a:r>
              <a:rPr lang="en-US" sz="3200" b="1" dirty="0">
                <a:solidFill>
                  <a:schemeClr val="accent4">
                    <a:lumMod val="50000"/>
                  </a:schemeClr>
                </a:solidFill>
                <a:latin typeface="Arial" panose="020B0604020202020204" pitchFamily="34" charset="0"/>
                <a:cs typeface="Arial" panose="020B0604020202020204" pitchFamily="34" charset="0"/>
              </a:rPr>
              <a:t> 2 : PHẢN ỨNG HÓA HỌC</a:t>
            </a:r>
          </a:p>
        </p:txBody>
      </p:sp>
      <p:sp>
        <p:nvSpPr>
          <p:cNvPr id="2" name="Rectangle 1"/>
          <p:cNvSpPr/>
          <p:nvPr/>
        </p:nvSpPr>
        <p:spPr>
          <a:xfrm>
            <a:off x="156754" y="3017521"/>
            <a:ext cx="11874954" cy="523220"/>
          </a:xfrm>
          <a:prstGeom prst="rect">
            <a:avLst/>
          </a:prstGeom>
        </p:spPr>
        <p:txBody>
          <a:bodyPr wrap="square">
            <a:spAutoFit/>
          </a:bodyPr>
          <a:lstStyle/>
          <a:p>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 chỉ biến đổi từ trạng thái này sang trạng thái khác, không tạo thành chất mới</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156754" y="3780717"/>
            <a:ext cx="11874954" cy="523220"/>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VD: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2"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P spid="12" grpId="1"/>
      <p:bldP spid="12" grpId="2"/>
      <p:bldP spid="2" grpId="0"/>
      <p:bldP spid="9" grpId="0"/>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TotalTime>
  <Words>7268</Words>
  <Application>Microsoft Office PowerPoint</Application>
  <PresentationFormat>Widescreen</PresentationFormat>
  <Paragraphs>382</Paragraphs>
  <Slides>53</Slides>
  <Notes>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Microsoft YaHei</vt:lpstr>
      <vt:lpstr>Arial</vt:lpstr>
      <vt:lpstr>Bahnschrift Light</vt:lpstr>
      <vt:lpstr>Calibri</vt:lpstr>
      <vt:lpstr>Calibri Light</vt:lpstr>
      <vt:lpstr>Impact</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147</cp:revision>
  <dcterms:created xsi:type="dcterms:W3CDTF">2017-05-28T12:28:00Z</dcterms:created>
  <dcterms:modified xsi:type="dcterms:W3CDTF">2024-06-17T23:43:44Z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