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87"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3" r:id="rId16"/>
    <p:sldId id="284" r:id="rId17"/>
    <p:sldId id="285" r:id="rId18"/>
    <p:sldId id="286" r:id="rId19"/>
    <p:sldId id="288" r:id="rId20"/>
    <p:sldId id="258" r:id="rId21"/>
    <p:sldId id="259" r:id="rId22"/>
    <p:sldId id="260" r:id="rId23"/>
    <p:sldId id="261" r:id="rId24"/>
    <p:sldId id="262" r:id="rId25"/>
    <p:sldId id="263" r:id="rId26"/>
    <p:sldId id="264"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3" r:id="rId50"/>
    <p:sldId id="314" r:id="rId51"/>
    <p:sldId id="315" r:id="rId52"/>
    <p:sldId id="312" r:id="rId53"/>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03926-8914-4DAB-A409-8105D8FB1E82}" type="datetimeFigureOut">
              <a:rPr lang="en-US" smtClean="0"/>
              <a:t>12/21/2021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1583A-AE6D-4C73-85D9-402C355DC055}" type="slidenum">
              <a:rPr lang="en-US" smtClean="0"/>
              <a:t>‹#›</a:t>
            </a:fld>
            <a:endParaRPr lang="en-US"/>
          </a:p>
        </p:txBody>
      </p:sp>
    </p:spTree>
    <p:extLst>
      <p:ext uri="{BB962C8B-B14F-4D97-AF65-F5344CB8AC3E}">
        <p14:creationId xmlns:p14="http://schemas.microsoft.com/office/powerpoint/2010/main" val="105712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extLst>
      <p:ext uri="{BB962C8B-B14F-4D97-AF65-F5344CB8AC3E}">
        <p14:creationId xmlns:p14="http://schemas.microsoft.com/office/powerpoint/2010/main" val="367600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44DF805-4834-4BEE-98D6-7F3F0CF7F259}"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69635"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8BF3E015-49C2-47C8-937F-3F4DCC7C90DA}"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101139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8F18AE7-F2F3-4E5E-BDD4-FAF49A009756}"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60419"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5AABEF5-339F-41EF-B653-D31237039412}"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43159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4415209-A735-482B-8703-C810EB3A8447}"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61443"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9E6BC0C-7B96-49BD-A2B9-6E88B8C374C3}"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244784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61C196D0-63CB-41A7-84DF-95DA473D78BF}"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898525" y="4687888"/>
            <a:ext cx="4938713"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noProof="1" smtClean="0"/>
          </a:p>
        </p:txBody>
      </p:sp>
    </p:spTree>
    <p:extLst>
      <p:ext uri="{BB962C8B-B14F-4D97-AF65-F5344CB8AC3E}">
        <p14:creationId xmlns:p14="http://schemas.microsoft.com/office/powerpoint/2010/main" val="306964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39CF61-A10F-4CCB-ABED-02DEB30DF5A7}"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63491"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147B5753-6678-41A9-9D17-3C6F5ADB99AC}"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634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143468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DA1ADCE-4BC1-4502-8CFB-2B53BEFC78B0}"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64515"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9E00B342-F149-4AB2-B6A8-A7E00441E611}"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343032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E53A75F-190C-40FB-9CF6-584009368CA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65539"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DD52558-2122-4F56-AB13-240EF217DE4C}"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16439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E5440DD-FBBB-41F0-AD95-B214C339553F}"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66563"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BECAB80-1C53-4DEF-964D-E03CB8087A3D}"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351747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A7BD0DB-E5E0-49A4-B00D-26C38CBC7041}"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67587"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84955D2-9505-4BB6-B486-14C5FCD1CCC7}"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415457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C85E24D-1BD1-4285-9959-00F95DF0534B}" type="datetimeFigureOut">
              <a:rPr lang="vi-VN" smtClean="0"/>
              <a:pPr>
                <a:defRPr/>
              </a:pPr>
              <a:t>21/12/2021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FEB0C13-FF61-42C1-9E9A-8721E96B6F55}" type="slidenum">
              <a:rPr lang="vi-VN" smtClean="0"/>
              <a:pPr>
                <a:defRPr/>
              </a:pPr>
              <a:t>‹#›</a:t>
            </a:fld>
            <a:endParaRPr lang="vi-VN"/>
          </a:p>
        </p:txBody>
      </p:sp>
    </p:spTree>
    <p:extLst>
      <p:ext uri="{BB962C8B-B14F-4D97-AF65-F5344CB8AC3E}">
        <p14:creationId xmlns:p14="http://schemas.microsoft.com/office/powerpoint/2010/main" val="424002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6B62340-E2D2-4AF6-BCB3-F73B5B1A3050}" type="datetimeFigureOut">
              <a:rPr lang="vi-VN" smtClean="0"/>
              <a:pPr>
                <a:defRPr/>
              </a:pPr>
              <a:t>21/12/2021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D847109-DC2E-443D-9729-2A037732F8C8}" type="slidenum">
              <a:rPr lang="vi-VN" smtClean="0"/>
              <a:pPr>
                <a:defRPr/>
              </a:pPr>
              <a:t>‹#›</a:t>
            </a:fld>
            <a:endParaRPr lang="vi-VN"/>
          </a:p>
        </p:txBody>
      </p:sp>
    </p:spTree>
    <p:extLst>
      <p:ext uri="{BB962C8B-B14F-4D97-AF65-F5344CB8AC3E}">
        <p14:creationId xmlns:p14="http://schemas.microsoft.com/office/powerpoint/2010/main" val="264958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0752C79-29DF-48EE-AC25-ECBC75A8C7A7}" type="datetimeFigureOut">
              <a:rPr lang="vi-VN" smtClean="0"/>
              <a:pPr>
                <a:defRPr/>
              </a:pPr>
              <a:t>21/12/2021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6E24F05-6519-402A-9DD1-585129B1F847}" type="slidenum">
              <a:rPr lang="vi-VN" smtClean="0"/>
              <a:pPr>
                <a:defRPr/>
              </a:pPr>
              <a:t>‹#›</a:t>
            </a:fld>
            <a:endParaRPr lang="vi-VN"/>
          </a:p>
        </p:txBody>
      </p:sp>
    </p:spTree>
    <p:extLst>
      <p:ext uri="{BB962C8B-B14F-4D97-AF65-F5344CB8AC3E}">
        <p14:creationId xmlns:p14="http://schemas.microsoft.com/office/powerpoint/2010/main" val="58797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150D5ED-4DDA-4DEC-9772-3B8FE888A59D}" type="datetimeFigureOut">
              <a:rPr lang="vi-VN" smtClean="0"/>
              <a:pPr>
                <a:defRPr/>
              </a:pPr>
              <a:t>21/12/2021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64BCF27A-86BA-4EB8-8BAE-0411341AEF9B}" type="slidenum">
              <a:rPr lang="vi-VN" smtClean="0"/>
              <a:pPr>
                <a:defRPr/>
              </a:pPr>
              <a:t>‹#›</a:t>
            </a:fld>
            <a:endParaRPr lang="vi-VN"/>
          </a:p>
        </p:txBody>
      </p:sp>
    </p:spTree>
    <p:extLst>
      <p:ext uri="{BB962C8B-B14F-4D97-AF65-F5344CB8AC3E}">
        <p14:creationId xmlns:p14="http://schemas.microsoft.com/office/powerpoint/2010/main" val="395138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E07CA01B-E1D8-41AC-84D2-0AC39C34C6FD}" type="datetimeFigureOut">
              <a:rPr lang="vi-VN" smtClean="0"/>
              <a:pPr>
                <a:defRPr/>
              </a:pPr>
              <a:t>21/12/2021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38DFDB2C-09D9-42D9-8A40-B326841E55C3}" type="slidenum">
              <a:rPr lang="vi-VN" smtClean="0"/>
              <a:pPr>
                <a:defRPr/>
              </a:pPr>
              <a:t>‹#›</a:t>
            </a:fld>
            <a:endParaRPr lang="vi-VN"/>
          </a:p>
        </p:txBody>
      </p:sp>
    </p:spTree>
    <p:extLst>
      <p:ext uri="{BB962C8B-B14F-4D97-AF65-F5344CB8AC3E}">
        <p14:creationId xmlns:p14="http://schemas.microsoft.com/office/powerpoint/2010/main" val="418568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BACC5F7-51FB-4AB6-BBB3-53C74C80B339}" type="datetimeFigureOut">
              <a:rPr lang="vi-VN" smtClean="0"/>
              <a:pPr>
                <a:defRPr/>
              </a:pPr>
              <a:t>21/12/2021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25B57380-9723-4DB9-A7B9-A06348AE5A21}" type="slidenum">
              <a:rPr lang="vi-VN" smtClean="0"/>
              <a:pPr>
                <a:defRPr/>
              </a:pPr>
              <a:t>‹#›</a:t>
            </a:fld>
            <a:endParaRPr lang="vi-VN"/>
          </a:p>
        </p:txBody>
      </p:sp>
    </p:spTree>
    <p:extLst>
      <p:ext uri="{BB962C8B-B14F-4D97-AF65-F5344CB8AC3E}">
        <p14:creationId xmlns:p14="http://schemas.microsoft.com/office/powerpoint/2010/main" val="180646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F4B4DCD-F7E3-4ED7-B987-B640ACB5EB64}" type="datetimeFigureOut">
              <a:rPr lang="vi-VN" smtClean="0"/>
              <a:pPr>
                <a:defRPr/>
              </a:pPr>
              <a:t>21/12/2021</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264302D7-FC88-4495-9351-1BDE204062E2}" type="slidenum">
              <a:rPr lang="vi-VN" smtClean="0"/>
              <a:pPr>
                <a:defRPr/>
              </a:pPr>
              <a:t>‹#›</a:t>
            </a:fld>
            <a:endParaRPr lang="vi-VN"/>
          </a:p>
        </p:txBody>
      </p:sp>
    </p:spTree>
    <p:extLst>
      <p:ext uri="{BB962C8B-B14F-4D97-AF65-F5344CB8AC3E}">
        <p14:creationId xmlns:p14="http://schemas.microsoft.com/office/powerpoint/2010/main" val="385402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9CE2795-F03A-40BA-A367-95EB5ED9D5E2}" type="datetimeFigureOut">
              <a:rPr lang="vi-VN" smtClean="0"/>
              <a:pPr>
                <a:defRPr/>
              </a:pPr>
              <a:t>21/12/2021</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C7723111-BE13-46E3-8923-2C1E0072550A}" type="slidenum">
              <a:rPr lang="vi-VN" smtClean="0"/>
              <a:pPr>
                <a:defRPr/>
              </a:pPr>
              <a:t>‹#›</a:t>
            </a:fld>
            <a:endParaRPr lang="vi-VN"/>
          </a:p>
        </p:txBody>
      </p:sp>
    </p:spTree>
    <p:extLst>
      <p:ext uri="{BB962C8B-B14F-4D97-AF65-F5344CB8AC3E}">
        <p14:creationId xmlns:p14="http://schemas.microsoft.com/office/powerpoint/2010/main" val="14347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8B2E62-493C-4B3E-A5F8-3BDE5FAE6C26}" type="datetimeFigureOut">
              <a:rPr lang="vi-VN" smtClean="0"/>
              <a:pPr>
                <a:defRPr/>
              </a:pPr>
              <a:t>21/12/2021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F08D010F-612A-4212-9D7D-3AF1D22051B4}" type="slidenum">
              <a:rPr lang="vi-VN" smtClean="0"/>
              <a:pPr>
                <a:defRPr/>
              </a:pPr>
              <a:t>‹#›</a:t>
            </a:fld>
            <a:endParaRPr lang="vi-VN"/>
          </a:p>
        </p:txBody>
      </p:sp>
    </p:spTree>
    <p:extLst>
      <p:ext uri="{BB962C8B-B14F-4D97-AF65-F5344CB8AC3E}">
        <p14:creationId xmlns:p14="http://schemas.microsoft.com/office/powerpoint/2010/main" val="60399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C414E82F-CA3A-44E1-8AF4-F43A3F15D653}" type="datetimeFigureOut">
              <a:rPr lang="vi-VN" smtClean="0"/>
              <a:pPr>
                <a:defRPr/>
              </a:pPr>
              <a:t>21/12/2021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186525C8-CFDD-4CDC-81C1-C294C52D8CBD}" type="slidenum">
              <a:rPr lang="vi-VN" smtClean="0"/>
              <a:pPr>
                <a:defRPr/>
              </a:pPr>
              <a:t>‹#›</a:t>
            </a:fld>
            <a:endParaRPr lang="vi-VN"/>
          </a:p>
        </p:txBody>
      </p:sp>
    </p:spTree>
    <p:extLst>
      <p:ext uri="{BB962C8B-B14F-4D97-AF65-F5344CB8AC3E}">
        <p14:creationId xmlns:p14="http://schemas.microsoft.com/office/powerpoint/2010/main" val="409898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99BEC1F-570D-4DDC-BA77-B75AA63C6B1E}" type="datetimeFigureOut">
              <a:rPr lang="vi-VN" smtClean="0"/>
              <a:pPr>
                <a:defRPr/>
              </a:pPr>
              <a:t>21/12/2021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A02A79EE-DF8C-4E20-A684-2E0C9ECDD8ED}" type="slidenum">
              <a:rPr lang="vi-VN" smtClean="0"/>
              <a:pPr>
                <a:defRPr/>
              </a:pPr>
              <a:t>‹#›</a:t>
            </a:fld>
            <a:endParaRPr lang="vi-VN"/>
          </a:p>
        </p:txBody>
      </p:sp>
    </p:spTree>
    <p:extLst>
      <p:ext uri="{BB962C8B-B14F-4D97-AF65-F5344CB8AC3E}">
        <p14:creationId xmlns:p14="http://schemas.microsoft.com/office/powerpoint/2010/main" val="46868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E46DE5-0B67-4F86-8F59-66205ADC0BA3}" type="datetimeFigureOut">
              <a:rPr lang="vi-VN" smtClean="0"/>
              <a:pPr>
                <a:defRPr/>
              </a:pPr>
              <a:t>21/12/2021</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7D32F4-73E1-4D2B-94B6-9EDB1AACC954}" type="slidenum">
              <a:rPr lang="vi-VN" smtClean="0"/>
              <a:pPr>
                <a:defRPr/>
              </a:pPr>
              <a:t>‹#›</a:t>
            </a:fld>
            <a:endParaRPr lang="vi-VN"/>
          </a:p>
        </p:txBody>
      </p:sp>
    </p:spTree>
    <p:extLst>
      <p:ext uri="{BB962C8B-B14F-4D97-AF65-F5344CB8AC3E}">
        <p14:creationId xmlns:p14="http://schemas.microsoft.com/office/powerpoint/2010/main" val="4063405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jpeg"/><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D:\Giao%20an%20co%20Oanh\Crocodile%20Chemistry%20504\CrocodileChemistry.ex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Ha\Downloads\CuSO4%20t&#225;c%20d&#7909;ng%20v&#7899;i%20Fe.mp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file:///D:\Giao%20an%20co%20Oanh\Crocodile%20Chemistry%20504\CrocodileChemistry.ex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hyperlink" Target="file:///D:\Giao%20an%20co%20Oanh\Crocodile%20Chemistry%20504\CrocodileChemistry.ex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C:\Users\Ha\Downloads\Cu%20+%20AgNO3%20-%20&#272;&#7891;ng%20t&#225;c%20d&#7909;ng%20v&#7899;i%20dung%20d&#7883;ch%20B&#7841;c%20nitrat.mp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Ha\Downloads\Fe%20+%20HCl.mp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Users\Ha\Downloads\natri%20t&#225;c%20d&#7909;ng%20v&#7899;i%20n&#432;&#7899;c.mp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0" y="1785938"/>
            <a:ext cx="8839200" cy="2511425"/>
          </a:xfrm>
          <a:prstGeom prst="rect">
            <a:avLst/>
          </a:prstGeom>
          <a:noFill/>
          <a:ln w="9525">
            <a:noFill/>
            <a:miter lim="800000"/>
            <a:headEnd/>
            <a:tailEnd/>
          </a:ln>
          <a:effectLst>
            <a:outerShdw dist="17961" dir="2700000" algn="ctr" rotWithShape="0">
              <a:schemeClr val="bg2"/>
            </a:outerShdw>
          </a:effectLst>
        </p:spPr>
        <p:txBody>
          <a:bodyPr anchor="b"/>
          <a:lstStyle/>
          <a:p>
            <a:pPr algn="ctr" eaLnBrk="1" hangingPunct="1">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TÍNH CHẤT </a:t>
            </a:r>
            <a:r>
              <a:rPr lang="en-US" sz="36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CỦA </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KIM </a:t>
            </a:r>
            <a:r>
              <a:rPr lang="en-US" sz="36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LOẠI- DÃY HOẠT ĐỘNG HOÁ HỌC CỦA KIM LOẠI</a:t>
            </a:r>
            <a:endPar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7414" name="Text Box 6"/>
          <p:cNvSpPr txBox="1">
            <a:spLocks noChangeArrowheads="1"/>
          </p:cNvSpPr>
          <p:nvPr/>
        </p:nvSpPr>
        <p:spPr bwMode="auto">
          <a:xfrm>
            <a:off x="2416340" y="2428111"/>
            <a:ext cx="38021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u="sng" dirty="0" err="1">
                <a:solidFill>
                  <a:srgbClr val="FF00FF"/>
                </a:solidFill>
                <a:latin typeface="Times New Roman" panose="02020603050405020304" pitchFamily="18" charset="0"/>
                <a:cs typeface="Times New Roman" panose="02020603050405020304" pitchFamily="18" charset="0"/>
              </a:rPr>
              <a:t>Bài</a:t>
            </a:r>
            <a:r>
              <a:rPr lang="en-US" altLang="vi-VN" sz="3600" b="1" u="sng" dirty="0">
                <a:solidFill>
                  <a:srgbClr val="FF00FF"/>
                </a:solidFill>
                <a:latin typeface="Times New Roman" panose="02020603050405020304" pitchFamily="18" charset="0"/>
                <a:cs typeface="Times New Roman" panose="02020603050405020304" pitchFamily="18" charset="0"/>
              </a:rPr>
              <a:t> 15 </a:t>
            </a:r>
            <a:r>
              <a:rPr lang="en-US" altLang="vi-VN" sz="3600" b="1" u="sng" dirty="0" smtClean="0">
                <a:solidFill>
                  <a:srgbClr val="FF00FF"/>
                </a:solidFill>
                <a:latin typeface="Times New Roman" panose="02020603050405020304" pitchFamily="18" charset="0"/>
                <a:cs typeface="Times New Roman" panose="02020603050405020304" pitchFamily="18" charset="0"/>
              </a:rPr>
              <a:t>,16,17:</a:t>
            </a:r>
            <a:endParaRPr lang="en-US" altLang="vi-VN" sz="3600" b="1" u="sng" dirty="0">
              <a:solidFill>
                <a:srgbClr val="FF00FF"/>
              </a:solidFill>
              <a:latin typeface="Times New Roman" panose="02020603050405020304" pitchFamily="18" charset="0"/>
              <a:cs typeface="Times New Roman" panose="02020603050405020304" pitchFamily="18" charset="0"/>
            </a:endParaRPr>
          </a:p>
        </p:txBody>
      </p:sp>
      <p:sp>
        <p:nvSpPr>
          <p:cNvPr id="4" name="WordArt 8"/>
          <p:cNvSpPr>
            <a:spLocks noChangeArrowheads="1" noChangeShapeType="1" noTextEdit="1"/>
          </p:cNvSpPr>
          <p:nvPr/>
        </p:nvSpPr>
        <p:spPr bwMode="auto">
          <a:xfrm>
            <a:off x="2743200" y="533400"/>
            <a:ext cx="4800600" cy="698500"/>
          </a:xfrm>
          <a:prstGeom prst="rect">
            <a:avLst/>
          </a:prstGeom>
        </p:spPr>
        <p:txBody>
          <a:bodyPr wrap="none" fromWordArt="1">
            <a:prstTxWarp prst="textDeflate">
              <a:avLst>
                <a:gd name="adj" fmla="val 18750"/>
              </a:avLst>
            </a:prstTxWarp>
            <a:scene3d>
              <a:camera prst="legacyObliqueTopRight"/>
              <a:lightRig rig="legacyFlat3" dir="b"/>
            </a:scene3d>
            <a:sp3d extrusionH="430200" prstMaterial="legacyMatte">
              <a:extrusionClr>
                <a:srgbClr val="FF00FF"/>
              </a:extrusionClr>
              <a:contourClr>
                <a:srgbClr val="FF00FF"/>
              </a:contourClr>
            </a:sp3d>
          </a:bodyPr>
          <a:lstStyle/>
          <a:p>
            <a:pPr algn="ctr"/>
            <a:r>
              <a:rPr lang="en-US" sz="3600" kern="10">
                <a:ln w="9525">
                  <a:round/>
                  <a:headEnd/>
                  <a:tailEnd/>
                </a:ln>
                <a:solidFill>
                  <a:srgbClr val="FF00FF"/>
                </a:solidFill>
                <a:cs typeface="Times New Roman" panose="02020603050405020304" pitchFamily="18" charset="0"/>
              </a:rPr>
              <a:t>KIM LOẠI</a:t>
            </a:r>
          </a:p>
        </p:txBody>
      </p:sp>
      <p:sp>
        <p:nvSpPr>
          <p:cNvPr id="5" name="Text Box 9"/>
          <p:cNvSpPr txBox="1">
            <a:spLocks noChangeArrowheads="1"/>
          </p:cNvSpPr>
          <p:nvPr/>
        </p:nvSpPr>
        <p:spPr bwMode="auto">
          <a:xfrm>
            <a:off x="533400" y="700088"/>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i="1" dirty="0" err="1">
                <a:solidFill>
                  <a:srgbClr val="0000FF"/>
                </a:solidFill>
                <a:latin typeface="VNI-Thufap3" pitchFamily="18" charset="0"/>
              </a:rPr>
              <a:t>Chương</a:t>
            </a:r>
            <a:r>
              <a:rPr lang="en-US" altLang="en-US" sz="2800" b="1" i="1" dirty="0">
                <a:solidFill>
                  <a:srgbClr val="0000FF"/>
                </a:solidFill>
                <a:latin typeface="VNI-Thufap3" pitchFamily="18" charset="0"/>
              </a:rPr>
              <a:t> 2</a:t>
            </a:r>
            <a:r>
              <a:rPr lang="en-US" altLang="en-US" sz="2800" b="1" i="1" dirty="0">
                <a:solidFill>
                  <a:srgbClr val="0000FF"/>
                </a:solidFill>
              </a:rPr>
              <a:t> :</a:t>
            </a:r>
          </a:p>
        </p:txBody>
      </p:sp>
    </p:spTree>
    <p:extLst>
      <p:ext uri="{BB962C8B-B14F-4D97-AF65-F5344CB8AC3E}">
        <p14:creationId xmlns:p14="http://schemas.microsoft.com/office/powerpoint/2010/main" val="153716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0" fill="hold"/>
                                        <p:tgtEl>
                                          <p:spTgt spid="17412"/>
                                        </p:tgtEl>
                                        <p:attrNameLst>
                                          <p:attrName>ppt_w</p:attrName>
                                        </p:attrNameLst>
                                      </p:cBhvr>
                                      <p:tavLst>
                                        <p:tav tm="0" fmla="#ppt_w*sin(2.5*pi*$)">
                                          <p:val>
                                            <p:fltVal val="0"/>
                                          </p:val>
                                        </p:tav>
                                        <p:tav tm="100000">
                                          <p:val>
                                            <p:fltVal val="1"/>
                                          </p:val>
                                        </p:tav>
                                      </p:tavLst>
                                    </p:anim>
                                    <p:anim calcmode="lin" valueType="num">
                                      <p:cBhvr>
                                        <p:cTn id="8" dur="5000" fill="hold"/>
                                        <p:tgtEl>
                                          <p:spTgt spid="174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eeth9th.wav"/>
                                        </p:tgtEl>
                                      </p:cMediaNode>
                                    </p:audio>
                                  </p:subTnLst>
                                </p:cTn>
                              </p:par>
                              <p:par>
                                <p:cTn id="9" presetID="2" presetClass="entr" presetSubtype="8" fill="hold" nodeType="with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additive="base">
                                        <p:cTn id="11" dur="1000" fill="hold"/>
                                        <p:tgtEl>
                                          <p:spTgt spid="17414"/>
                                        </p:tgtEl>
                                        <p:attrNameLst>
                                          <p:attrName>ppt_x</p:attrName>
                                        </p:attrNameLst>
                                      </p:cBhvr>
                                      <p:tavLst>
                                        <p:tav tm="0">
                                          <p:val>
                                            <p:strVal val="0-#ppt_w/2"/>
                                          </p:val>
                                        </p:tav>
                                        <p:tav tm="100000">
                                          <p:val>
                                            <p:strVal val="#ppt_x"/>
                                          </p:val>
                                        </p:tav>
                                      </p:tavLst>
                                    </p:anim>
                                    <p:anim calcmode="lin" valueType="num">
                                      <p:cBhvr additive="base">
                                        <p:cTn id="12" dur="10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18EA796F-D1D4-443A-8796-C17199BEAE67}" type="slidenum">
              <a:rPr lang="en-US" altLang="en-US" sz="1400">
                <a:latin typeface="Arial" panose="020B0604020202020204" pitchFamily="34" charset="0"/>
              </a:rPr>
              <a:pPr algn="r" eaLnBrk="1" hangingPunct="1"/>
              <a:t>10</a:t>
            </a:fld>
            <a:endParaRPr lang="en-US" altLang="en-US" sz="1400">
              <a:latin typeface="Arial" panose="020B0604020202020204" pitchFamily="34" charset="0"/>
            </a:endParaRPr>
          </a:p>
        </p:txBody>
      </p:sp>
      <p:grpSp>
        <p:nvGrpSpPr>
          <p:cNvPr id="22531" name="Group 6"/>
          <p:cNvGrpSpPr>
            <a:grpSpLocks/>
          </p:cNvGrpSpPr>
          <p:nvPr/>
        </p:nvGrpSpPr>
        <p:grpSpPr bwMode="auto">
          <a:xfrm>
            <a:off x="3933825" y="1676400"/>
            <a:ext cx="5257800" cy="5181600"/>
            <a:chOff x="2448" y="1056"/>
            <a:chExt cx="3312" cy="3264"/>
          </a:xfrm>
        </p:grpSpPr>
        <p:pic>
          <p:nvPicPr>
            <p:cNvPr id="225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 Box 10"/>
          <p:cNvSpPr txBox="1">
            <a:spLocks noChangeArrowheads="1"/>
          </p:cNvSpPr>
          <p:nvPr/>
        </p:nvSpPr>
        <p:spPr bwMode="auto">
          <a:xfrm>
            <a:off x="76200" y="838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solidFill>
                  <a:srgbClr val="0000FF"/>
                </a:solidFill>
                <a:cs typeface="Arial" panose="020B0604020202020204" pitchFamily="34" charset="0"/>
              </a:rPr>
              <a:t>II. </a:t>
            </a:r>
            <a:r>
              <a:rPr lang="en-US" altLang="en-US" sz="2400" b="1" u="sng">
                <a:solidFill>
                  <a:srgbClr val="0000FF"/>
                </a:solidFill>
              </a:rPr>
              <a:t>TÍNH DẪN ĐIỆN</a:t>
            </a:r>
            <a:r>
              <a:rPr lang="en-US" altLang="en-US" sz="1500"/>
              <a:t> </a:t>
            </a:r>
            <a:endParaRPr lang="vi-VN" altLang="en-US" sz="1500"/>
          </a:p>
        </p:txBody>
      </p:sp>
      <p:sp>
        <p:nvSpPr>
          <p:cNvPr id="22533"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a:solidFill>
                  <a:srgbClr val="0000FF"/>
                </a:solidFill>
              </a:rPr>
              <a:t>BÀI 15:</a:t>
            </a:r>
            <a:r>
              <a:rPr lang="en-US" altLang="en-US" sz="2400">
                <a:solidFill>
                  <a:srgbClr val="0000FF"/>
                </a:solidFill>
              </a:rPr>
              <a:t> </a:t>
            </a:r>
            <a:r>
              <a:rPr lang="en-US" altLang="en-US" sz="2800" b="1">
                <a:solidFill>
                  <a:srgbClr val="0000FF"/>
                </a:solidFill>
              </a:rPr>
              <a:t>TÍNH CHẤT VẬT LÍ CỦA KIM LOẠI</a:t>
            </a:r>
            <a:endParaRPr lang="vi-VN" altLang="en-US" sz="2400" b="1">
              <a:solidFill>
                <a:srgbClr val="0000FF"/>
              </a:solidFill>
            </a:endParaRPr>
          </a:p>
        </p:txBody>
      </p:sp>
      <p:pic>
        <p:nvPicPr>
          <p:cNvPr id="22534" name="Picture 15" descr="IMG_151011_101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3716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Line 16"/>
          <p:cNvSpPr>
            <a:spLocks noChangeShapeType="1"/>
          </p:cNvSpPr>
          <p:nvPr/>
        </p:nvSpPr>
        <p:spPr bwMode="auto">
          <a:xfrm>
            <a:off x="4505325" y="3419475"/>
            <a:ext cx="517525" cy="11985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17"/>
          <p:cNvSpPr>
            <a:spLocks noChangeShapeType="1"/>
          </p:cNvSpPr>
          <p:nvPr/>
        </p:nvSpPr>
        <p:spPr bwMode="auto">
          <a:xfrm flipH="1">
            <a:off x="4500563" y="3482975"/>
            <a:ext cx="517525" cy="10779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Oval 18"/>
          <p:cNvSpPr>
            <a:spLocks noChangeArrowheads="1"/>
          </p:cNvSpPr>
          <p:nvPr/>
        </p:nvSpPr>
        <p:spPr bwMode="auto">
          <a:xfrm>
            <a:off x="4029075" y="3181350"/>
            <a:ext cx="1447800" cy="1676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Tree>
    <p:extLst>
      <p:ext uri="{BB962C8B-B14F-4D97-AF65-F5344CB8AC3E}">
        <p14:creationId xmlns:p14="http://schemas.microsoft.com/office/powerpoint/2010/main" val="4038855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20843453-images1768378_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AutoShape 6"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pic>
        <p:nvPicPr>
          <p:cNvPr id="37895" name="Picture 7" descr="images444938_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p:cNvSpPr txBox="1">
            <a:spLocks noChangeArrowheads="1"/>
          </p:cNvSpPr>
          <p:nvPr/>
        </p:nvSpPr>
        <p:spPr bwMode="auto">
          <a:xfrm>
            <a:off x="1524000" y="51816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2400" b="1"/>
              <a:t>Không thả diều, leo trèo cột điện.</a:t>
            </a:r>
          </a:p>
        </p:txBody>
      </p:sp>
    </p:spTree>
    <p:extLst>
      <p:ext uri="{BB962C8B-B14F-4D97-AF65-F5344CB8AC3E}">
        <p14:creationId xmlns:p14="http://schemas.microsoft.com/office/powerpoint/2010/main" val="40231723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heel(4)">
                                      <p:cBhvr>
                                        <p:cTn id="7" dur="1000"/>
                                        <p:tgtEl>
                                          <p:spTgt spid="37895"/>
                                        </p:tgtEl>
                                      </p:cBhvr>
                                    </p:animEffect>
                                  </p:childTnLst>
                                </p:cTn>
                              </p:par>
                              <p:par>
                                <p:cTn id="8" presetID="21" presetClass="entr" presetSubtype="4" fill="hold"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wheel(4)">
                                      <p:cBhvr>
                                        <p:cTn id="10" dur="1000"/>
                                        <p:tgtEl>
                                          <p:spTgt spid="378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diamond(in)">
                                      <p:cBhvr>
                                        <p:cTn id="15"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82200910833706dieuduong_dien%20gi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8486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304800" y="5638800"/>
            <a:ext cx="8534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2800" b="1" u="sng">
                <a:latin typeface="Arial" panose="020B0604020202020204" pitchFamily="34" charset="0"/>
              </a:rPr>
              <a:t>Không</a:t>
            </a:r>
            <a:r>
              <a:rPr lang="vi-VN" altLang="en-US" sz="2800" b="1">
                <a:latin typeface="Arial" panose="020B0604020202020204" pitchFamily="34" charset="0"/>
              </a:rPr>
              <a:t> để trẻ em nghịch phá dây điện và dụng cụ c</a:t>
            </a:r>
            <a:r>
              <a:rPr lang="en-US" altLang="en-US" sz="2800" b="1">
                <a:solidFill>
                  <a:srgbClr val="002060"/>
                </a:solidFill>
                <a:latin typeface="Arial" panose="020B0604020202020204" pitchFamily="34" charset="0"/>
                <a:cs typeface="Arial" panose="020B0604020202020204" pitchFamily="34" charset="0"/>
              </a:rPr>
              <a:t>ó</a:t>
            </a:r>
            <a:r>
              <a:rPr lang="vi-VN" altLang="en-US" sz="2800" b="1">
                <a:latin typeface="Arial" panose="020B0604020202020204" pitchFamily="34" charset="0"/>
              </a:rPr>
              <a:t> sử dụng điện.</a:t>
            </a:r>
          </a:p>
        </p:txBody>
      </p:sp>
    </p:spTree>
    <p:extLst>
      <p:ext uri="{BB962C8B-B14F-4D97-AF65-F5344CB8AC3E}">
        <p14:creationId xmlns:p14="http://schemas.microsoft.com/office/powerpoint/2010/main" val="3579536831"/>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edge">
                                      <p:cBhvr>
                                        <p:cTn id="7" dur="1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500" fill="hold"/>
                                        <p:tgtEl>
                                          <p:spTgt spid="23557"/>
                                        </p:tgtEl>
                                        <p:attrNameLst>
                                          <p:attrName>ppt_w</p:attrName>
                                        </p:attrNameLst>
                                      </p:cBhvr>
                                      <p:tavLst>
                                        <p:tav tm="0">
                                          <p:val>
                                            <p:fltVal val="0"/>
                                          </p:val>
                                        </p:tav>
                                        <p:tav tm="100000">
                                          <p:val>
                                            <p:strVal val="#ppt_w"/>
                                          </p:val>
                                        </p:tav>
                                      </p:tavLst>
                                    </p:anim>
                                    <p:anim calcmode="lin" valueType="num">
                                      <p:cBhvr>
                                        <p:cTn id="13" dur="500" fill="hold"/>
                                        <p:tgtEl>
                                          <p:spTgt spid="23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DBB973FA-3649-4774-A546-BDDE33E2FE08}" type="slidenum">
              <a:rPr lang="en-US" altLang="en-US" sz="1400">
                <a:latin typeface="Arial" panose="020B0604020202020204" pitchFamily="34" charset="0"/>
              </a:rPr>
              <a:pPr algn="r" eaLnBrk="1" hangingPunct="1"/>
              <a:t>13</a:t>
            </a:fld>
            <a:endParaRPr lang="en-US" altLang="en-US" sz="1400">
              <a:latin typeface="Arial" panose="020B0604020202020204" pitchFamily="34" charset="0"/>
            </a:endParaRPr>
          </a:p>
        </p:txBody>
      </p:sp>
      <p:sp>
        <p:nvSpPr>
          <p:cNvPr id="26627" name="Rectangle 4"/>
          <p:cNvSpPr>
            <a:spLocks noChangeArrowheads="1"/>
          </p:cNvSpPr>
          <p:nvPr/>
        </p:nvSpPr>
        <p:spPr bwMode="auto">
          <a:xfrm flipH="1">
            <a:off x="3962400" y="1323975"/>
            <a:ext cx="46038" cy="5534025"/>
          </a:xfrm>
          <a:prstGeom prst="rect">
            <a:avLst/>
          </a:prstGeom>
          <a:solidFill>
            <a:schemeClr val="tx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grpSp>
        <p:nvGrpSpPr>
          <p:cNvPr id="26628" name="Group 6"/>
          <p:cNvGrpSpPr>
            <a:grpSpLocks/>
          </p:cNvGrpSpPr>
          <p:nvPr/>
        </p:nvGrpSpPr>
        <p:grpSpPr bwMode="auto">
          <a:xfrm>
            <a:off x="3933825" y="1676400"/>
            <a:ext cx="5257800" cy="5181600"/>
            <a:chOff x="2448" y="1056"/>
            <a:chExt cx="3312" cy="3264"/>
          </a:xfrm>
        </p:grpSpPr>
        <p:pic>
          <p:nvPicPr>
            <p:cNvPr id="266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Text Box 10"/>
          <p:cNvSpPr txBox="1">
            <a:spLocks noChangeArrowheads="1"/>
          </p:cNvSpPr>
          <p:nvPr/>
        </p:nvSpPr>
        <p:spPr bwMode="auto">
          <a:xfrm>
            <a:off x="0" y="1447800"/>
            <a:ext cx="3933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solidFill>
                  <a:srgbClr val="0000FF"/>
                </a:solidFill>
                <a:cs typeface="Arial" panose="020B0604020202020204" pitchFamily="34" charset="0"/>
              </a:rPr>
              <a:t>III. </a:t>
            </a:r>
            <a:r>
              <a:rPr lang="en-US" altLang="en-US" sz="2400" b="1" u="sng">
                <a:solidFill>
                  <a:srgbClr val="0000FF"/>
                </a:solidFill>
              </a:rPr>
              <a:t>TÍNH DẪN NHIỆT</a:t>
            </a:r>
            <a:r>
              <a:rPr lang="en-US" altLang="en-US" sz="2800"/>
              <a:t> </a:t>
            </a:r>
            <a:endParaRPr lang="vi-VN" altLang="en-US" sz="2800"/>
          </a:p>
        </p:txBody>
      </p:sp>
      <p:sp>
        <p:nvSpPr>
          <p:cNvPr id="26630"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 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3087" name="Text Box 15"/>
          <p:cNvSpPr txBox="1">
            <a:spLocks noChangeArrowheads="1"/>
          </p:cNvSpPr>
          <p:nvPr/>
        </p:nvSpPr>
        <p:spPr bwMode="auto">
          <a:xfrm>
            <a:off x="228600" y="2057400"/>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800" b="1"/>
              <a:t> </a:t>
            </a:r>
            <a:r>
              <a:rPr lang="en-US" altLang="en-US" sz="2400"/>
              <a:t>Kim loại có tính dẫn nhiệt.</a:t>
            </a:r>
          </a:p>
        </p:txBody>
      </p:sp>
      <p:sp>
        <p:nvSpPr>
          <p:cNvPr id="97293" name="Text Box 13"/>
          <p:cNvSpPr txBox="1">
            <a:spLocks noChangeArrowheads="1"/>
          </p:cNvSpPr>
          <p:nvPr/>
        </p:nvSpPr>
        <p:spPr bwMode="auto">
          <a:xfrm>
            <a:off x="4038600" y="1905000"/>
            <a:ext cx="4767263"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a:t>Em hãy cho một số ví dụ về tính dẫn nhiệt của kim loại được ứng dụng trong cuộc sống ?</a:t>
            </a:r>
            <a:endParaRPr lang="vi-VN" altLang="en-US" sz="2600" b="1"/>
          </a:p>
        </p:txBody>
      </p:sp>
      <p:pic>
        <p:nvPicPr>
          <p:cNvPr id="26633" name="Picture 15"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85800"/>
            <a:ext cx="633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9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7293"/>
                                        </p:tgtEl>
                                        <p:attrNameLst>
                                          <p:attrName>style.visibility</p:attrName>
                                        </p:attrNameLst>
                                      </p:cBhvr>
                                      <p:to>
                                        <p:strVal val="visible"/>
                                      </p:to>
                                    </p:set>
                                    <p:anim calcmode="lin" valueType="num">
                                      <p:cBhvr>
                                        <p:cTn id="7" dur="1000" fill="hold"/>
                                        <p:tgtEl>
                                          <p:spTgt spid="97293"/>
                                        </p:tgtEl>
                                        <p:attrNameLst>
                                          <p:attrName>ppt_x</p:attrName>
                                        </p:attrNameLst>
                                      </p:cBhvr>
                                      <p:tavLst>
                                        <p:tav tm="0">
                                          <p:val>
                                            <p:strVal val="#ppt_x-.2"/>
                                          </p:val>
                                        </p:tav>
                                        <p:tav tm="100000">
                                          <p:val>
                                            <p:strVal val="#ppt_x"/>
                                          </p:val>
                                        </p:tav>
                                      </p:tavLst>
                                    </p:anim>
                                    <p:anim calcmode="lin" valueType="num">
                                      <p:cBhvr>
                                        <p:cTn id="8" dur="1000" fill="hold"/>
                                        <p:tgtEl>
                                          <p:spTgt spid="972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72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3087">
                                            <p:txEl>
                                              <p:pRg st="0" end="0"/>
                                            </p:txEl>
                                          </p:spTgt>
                                        </p:tgtEl>
                                        <p:attrNameLst>
                                          <p:attrName>style.visibility</p:attrName>
                                        </p:attrNameLst>
                                      </p:cBhvr>
                                      <p:to>
                                        <p:strVal val="visible"/>
                                      </p:to>
                                    </p:set>
                                    <p:animEffect transition="in" filter="fade">
                                      <p:cBhvr>
                                        <p:cTn id="14" dur="1000"/>
                                        <p:tgtEl>
                                          <p:spTgt spid="3087">
                                            <p:txEl>
                                              <p:pRg st="0" end="0"/>
                                            </p:txEl>
                                          </p:spTgt>
                                        </p:tgtEl>
                                      </p:cBhvr>
                                    </p:animEffect>
                                    <p:anim calcmode="lin" valueType="num">
                                      <p:cBhvr>
                                        <p:cTn id="15" dur="1000" fill="hold"/>
                                        <p:tgtEl>
                                          <p:spTgt spid="3087">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087">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08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362BAE27-DC0C-41FF-A280-54A0D8443C25}" type="slidenum">
              <a:rPr lang="en-US" altLang="en-US" sz="1400">
                <a:latin typeface="Arial" panose="020B0604020202020204" pitchFamily="34" charset="0"/>
              </a:rPr>
              <a:pPr algn="r" eaLnBrk="1" hangingPunct="1"/>
              <a:t>14</a:t>
            </a:fld>
            <a:endParaRPr lang="en-US" altLang="en-US" sz="1400">
              <a:latin typeface="Arial" panose="020B0604020202020204" pitchFamily="34" charset="0"/>
            </a:endParaRPr>
          </a:p>
        </p:txBody>
      </p:sp>
      <p:sp>
        <p:nvSpPr>
          <p:cNvPr id="27651" name="Rectangle 4"/>
          <p:cNvSpPr>
            <a:spLocks noChangeArrowheads="1"/>
          </p:cNvSpPr>
          <p:nvPr/>
        </p:nvSpPr>
        <p:spPr bwMode="auto">
          <a:xfrm flipH="1">
            <a:off x="3887788" y="1246188"/>
            <a:ext cx="46037" cy="5638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grpSp>
        <p:nvGrpSpPr>
          <p:cNvPr id="27652" name="Group 6"/>
          <p:cNvGrpSpPr>
            <a:grpSpLocks/>
          </p:cNvGrpSpPr>
          <p:nvPr/>
        </p:nvGrpSpPr>
        <p:grpSpPr bwMode="auto">
          <a:xfrm>
            <a:off x="3933825" y="1676400"/>
            <a:ext cx="5257800" cy="5181600"/>
            <a:chOff x="2448" y="1056"/>
            <a:chExt cx="3312" cy="3264"/>
          </a:xfrm>
        </p:grpSpPr>
        <p:pic>
          <p:nvPicPr>
            <p:cNvPr id="276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 Box 10"/>
          <p:cNvSpPr txBox="1">
            <a:spLocks noChangeArrowheads="1"/>
          </p:cNvSpPr>
          <p:nvPr/>
        </p:nvSpPr>
        <p:spPr bwMode="auto">
          <a:xfrm>
            <a:off x="152400" y="1219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solidFill>
                  <a:srgbClr val="0000FF"/>
                </a:solidFill>
                <a:cs typeface="Arial" panose="020B0604020202020204" pitchFamily="34" charset="0"/>
              </a:rPr>
              <a:t>III. </a:t>
            </a:r>
            <a:r>
              <a:rPr lang="en-US" altLang="en-US" sz="2400" b="1" u="sng">
                <a:solidFill>
                  <a:srgbClr val="0000FF"/>
                </a:solidFill>
              </a:rPr>
              <a:t>TÍNH DẪN NHIỆT</a:t>
            </a:r>
            <a:r>
              <a:rPr lang="en-US" altLang="en-US" sz="2800"/>
              <a:t> </a:t>
            </a:r>
            <a:endParaRPr lang="vi-VN" altLang="en-US" sz="2800"/>
          </a:p>
        </p:txBody>
      </p:sp>
      <p:sp>
        <p:nvSpPr>
          <p:cNvPr id="27654"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 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64523" name="Text Box 11"/>
          <p:cNvSpPr txBox="1">
            <a:spLocks noChangeArrowheads="1"/>
          </p:cNvSpPr>
          <p:nvPr/>
        </p:nvSpPr>
        <p:spPr bwMode="auto">
          <a:xfrm>
            <a:off x="3962400" y="1600200"/>
            <a:ext cx="4872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t>Các kim loại khác nhau thì khả năng dẫn nhiệt của chúng là giống hay khác nhau?</a:t>
            </a:r>
            <a:endParaRPr lang="vi-VN" altLang="en-US" sz="2400" b="1"/>
          </a:p>
        </p:txBody>
      </p:sp>
      <p:sp>
        <p:nvSpPr>
          <p:cNvPr id="27656" name="Text Box 15"/>
          <p:cNvSpPr txBox="1">
            <a:spLocks noChangeArrowheads="1"/>
          </p:cNvSpPr>
          <p:nvPr/>
        </p:nvSpPr>
        <p:spPr bwMode="auto">
          <a:xfrm>
            <a:off x="76200" y="1828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400"/>
              <a:t> Kim loại có tính dẫn nhiệt.</a:t>
            </a:r>
          </a:p>
        </p:txBody>
      </p:sp>
      <p:sp>
        <p:nvSpPr>
          <p:cNvPr id="2" name="Text Box 15"/>
          <p:cNvSpPr txBox="1">
            <a:spLocks noChangeArrowheads="1"/>
          </p:cNvSpPr>
          <p:nvPr/>
        </p:nvSpPr>
        <p:spPr bwMode="auto">
          <a:xfrm>
            <a:off x="76200" y="2286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400"/>
              <a:t> Kim loại khác nhau có tính dẫn nhiệt khác nhau</a:t>
            </a:r>
            <a:r>
              <a:rPr lang="vi-VN" altLang="en-US" sz="2400"/>
              <a:t>.Kim loại nào dẫn điện tốt thường cũng dẫn nhiệt tốt.</a:t>
            </a:r>
          </a:p>
        </p:txBody>
      </p:sp>
      <p:pic>
        <p:nvPicPr>
          <p:cNvPr id="27658" name="Picture 15"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0988" y="685800"/>
            <a:ext cx="63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869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4523"/>
                                        </p:tgtEl>
                                        <p:attrNameLst>
                                          <p:attrName>style.visibility</p:attrName>
                                        </p:attrNameLst>
                                      </p:cBhvr>
                                      <p:to>
                                        <p:strVal val="visible"/>
                                      </p:to>
                                    </p:set>
                                    <p:anim calcmode="lin" valueType="num">
                                      <p:cBhvr>
                                        <p:cTn id="7" dur="1000" fill="hold"/>
                                        <p:tgtEl>
                                          <p:spTgt spid="64523"/>
                                        </p:tgtEl>
                                        <p:attrNameLst>
                                          <p:attrName>ppt_x</p:attrName>
                                        </p:attrNameLst>
                                      </p:cBhvr>
                                      <p:tavLst>
                                        <p:tav tm="0">
                                          <p:val>
                                            <p:strVal val="#ppt_x-.2"/>
                                          </p:val>
                                        </p:tav>
                                        <p:tav tm="100000">
                                          <p:val>
                                            <p:strVal val="#ppt_x"/>
                                          </p:val>
                                        </p:tav>
                                      </p:tavLst>
                                    </p:anim>
                                    <p:anim calcmode="lin" valueType="num">
                                      <p:cBhvr>
                                        <p:cTn id="8" dur="1000" fill="hold"/>
                                        <p:tgtEl>
                                          <p:spTgt spid="645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4419600" y="692150"/>
            <a:ext cx="47244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06"/>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749800" y="4051300"/>
            <a:ext cx="4267200" cy="2819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48" name="WordArt 19"/>
          <p:cNvSpPr>
            <a:spLocks noChangeArrowheads="1" noChangeShapeType="1" noTextEdit="1"/>
          </p:cNvSpPr>
          <p:nvPr/>
        </p:nvSpPr>
        <p:spPr bwMode="auto">
          <a:xfrm>
            <a:off x="685800" y="0"/>
            <a:ext cx="8077200" cy="800100"/>
          </a:xfrm>
          <a:prstGeom prst="rect">
            <a:avLst/>
          </a:prstGeom>
        </p:spPr>
        <p:txBody>
          <a:bodyPr wrap="none" fromWordArt="1">
            <a:prstTxWarp prst="textPlain">
              <a:avLst>
                <a:gd name="adj" fmla="val 50000"/>
              </a:avLst>
            </a:prstTxWarp>
          </a:bodyPr>
          <a:lstStyle/>
          <a:p>
            <a:r>
              <a:rPr lang="en-US" sz="2800" kern="10" dirty="0">
                <a:ln w="9525">
                  <a:solidFill>
                    <a:srgbClr val="0000FF"/>
                  </a:solidFill>
                  <a:round/>
                  <a:headEnd/>
                  <a:tailEnd/>
                </a:ln>
                <a:cs typeface="Times New Roman" panose="02020603050405020304" pitchFamily="18" charset="0"/>
              </a:rPr>
              <a:t>A</a:t>
            </a:r>
            <a:r>
              <a:rPr lang="en-US" sz="2800" kern="10" dirty="0" smtClean="0">
                <a:ln w="9525">
                  <a:solidFill>
                    <a:srgbClr val="0000FF"/>
                  </a:solidFill>
                  <a:round/>
                  <a:headEnd/>
                  <a:tailEnd/>
                </a:ln>
                <a:cs typeface="Times New Roman" panose="02020603050405020304" pitchFamily="18" charset="0"/>
              </a:rPr>
              <a:t>:TÍNH </a:t>
            </a:r>
            <a:r>
              <a:rPr lang="en-US" sz="2800" kern="10" dirty="0">
                <a:ln w="9525">
                  <a:solidFill>
                    <a:srgbClr val="0000FF"/>
                  </a:solidFill>
                  <a:round/>
                  <a:headEnd/>
                  <a:tailEnd/>
                </a:ln>
                <a:cs typeface="Times New Roman" panose="02020603050405020304" pitchFamily="18" charset="0"/>
              </a:rPr>
              <a:t>CHẤT VẬT LÍ CỦA KIM LOẠI</a:t>
            </a:r>
          </a:p>
        </p:txBody>
      </p:sp>
      <p:pic>
        <p:nvPicPr>
          <p:cNvPr id="28692" name="Picture 20" descr="DSC059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44196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ANd9GcQR4Yvt0DCVB3FkGVCvsihllIDREseIiCkukPAfdZ90iXv2yd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55486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92"/>
                                        </p:tgtEl>
                                        <p:attrNameLst>
                                          <p:attrName>style.visibility</p:attrName>
                                        </p:attrNameLst>
                                      </p:cBhvr>
                                      <p:to>
                                        <p:strVal val="visible"/>
                                      </p:to>
                                    </p:set>
                                    <p:animEffect transition="in" filter="diamond(in)">
                                      <p:cBhvr>
                                        <p:cTn id="7" dur="2000"/>
                                        <p:tgtEl>
                                          <p:spTgt spid="28692"/>
                                        </p:tgtEl>
                                      </p:cBhvr>
                                    </p:animEffect>
                                  </p:childTnLst>
                                </p:cTn>
                              </p:par>
                              <p:par>
                                <p:cTn id="8" presetID="8" presetClass="entr" presetSubtype="16" fill="hold" nodeType="withEffect">
                                  <p:stCondLst>
                                    <p:cond delay="0"/>
                                  </p:stCondLst>
                                  <p:childTnLst>
                                    <p:set>
                                      <p:cBhvr>
                                        <p:cTn id="9" dur="1" fill="hold">
                                          <p:stCondLst>
                                            <p:cond delay="0"/>
                                          </p:stCondLst>
                                        </p:cTn>
                                        <p:tgtEl>
                                          <p:spTgt spid="28687"/>
                                        </p:tgtEl>
                                        <p:attrNameLst>
                                          <p:attrName>style.visibility</p:attrName>
                                        </p:attrNameLst>
                                      </p:cBhvr>
                                      <p:to>
                                        <p:strVal val="visible"/>
                                      </p:to>
                                    </p:set>
                                    <p:animEffect transition="in" filter="diamond(in)">
                                      <p:cBhvr>
                                        <p:cTn id="10" dur="2000"/>
                                        <p:tgtEl>
                                          <p:spTgt spid="28687"/>
                                        </p:tgtEl>
                                      </p:cBhvr>
                                    </p:animEffect>
                                  </p:childTnLst>
                                </p:cTn>
                              </p:par>
                              <p:par>
                                <p:cTn id="11" presetID="8" presetClass="entr" presetSubtype="16" fill="hold" nodeType="withEffect">
                                  <p:stCondLst>
                                    <p:cond delay="0"/>
                                  </p:stCondLst>
                                  <p:childTnLst>
                                    <p:set>
                                      <p:cBhvr>
                                        <p:cTn id="12" dur="1" fill="hold">
                                          <p:stCondLst>
                                            <p:cond delay="0"/>
                                          </p:stCondLst>
                                        </p:cTn>
                                        <p:tgtEl>
                                          <p:spTgt spid="28682"/>
                                        </p:tgtEl>
                                        <p:attrNameLst>
                                          <p:attrName>style.visibility</p:attrName>
                                        </p:attrNameLst>
                                      </p:cBhvr>
                                      <p:to>
                                        <p:strVal val="visible"/>
                                      </p:to>
                                    </p:set>
                                    <p:animEffect transition="in" filter="diamond(in)">
                                      <p:cBhvr>
                                        <p:cTn id="13" dur="2000"/>
                                        <p:tgtEl>
                                          <p:spTgt spid="28682"/>
                                        </p:tgtEl>
                                      </p:cBhvr>
                                    </p:animEffect>
                                  </p:childTnLst>
                                </p:cTn>
                              </p:par>
                              <p:par>
                                <p:cTn id="14" presetID="8" presetClass="entr" presetSubtype="16" fill="hold" nodeType="withEffect">
                                  <p:stCondLst>
                                    <p:cond delay="0"/>
                                  </p:stCondLst>
                                  <p:childTnLst>
                                    <p:set>
                                      <p:cBhvr>
                                        <p:cTn id="15" dur="1" fill="hold">
                                          <p:stCondLst>
                                            <p:cond delay="0"/>
                                          </p:stCondLst>
                                        </p:cTn>
                                        <p:tgtEl>
                                          <p:spTgt spid="28693"/>
                                        </p:tgtEl>
                                        <p:attrNameLst>
                                          <p:attrName>style.visibility</p:attrName>
                                        </p:attrNameLst>
                                      </p:cBhvr>
                                      <p:to>
                                        <p:strVal val="visible"/>
                                      </p:to>
                                    </p:set>
                                    <p:animEffect transition="in" filter="diamond(in)">
                                      <p:cBhvr>
                                        <p:cTn id="16" dur="20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770" name="Group 13"/>
          <p:cNvGrpSpPr>
            <a:grpSpLocks/>
          </p:cNvGrpSpPr>
          <p:nvPr/>
        </p:nvGrpSpPr>
        <p:grpSpPr bwMode="auto">
          <a:xfrm>
            <a:off x="4763" y="-11113"/>
            <a:ext cx="9144000" cy="6858001"/>
            <a:chOff x="0" y="0"/>
            <a:chExt cx="5760" cy="4320"/>
          </a:xfrm>
        </p:grpSpPr>
        <p:sp>
          <p:nvSpPr>
            <p:cNvPr id="32784" name="Rectangle 14"/>
            <p:cNvSpPr>
              <a:spLocks noChangeArrowheads="1"/>
            </p:cNvSpPr>
            <p:nvPr/>
          </p:nvSpPr>
          <p:spPr bwMode="auto">
            <a:xfrm>
              <a:off x="0" y="0"/>
              <a:ext cx="1882"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32785" name="Rectangle 15"/>
            <p:cNvSpPr>
              <a:spLocks noChangeArrowheads="1"/>
            </p:cNvSpPr>
            <p:nvPr/>
          </p:nvSpPr>
          <p:spPr bwMode="auto">
            <a:xfrm>
              <a:off x="1882" y="0"/>
              <a:ext cx="3878" cy="5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grpSp>
      <p:sp>
        <p:nvSpPr>
          <p:cNvPr id="32771" name="Rectangle 3"/>
          <p:cNvSpPr>
            <a:spLocks noChangeArrowheads="1"/>
          </p:cNvSpPr>
          <p:nvPr/>
        </p:nvSpPr>
        <p:spPr bwMode="auto">
          <a:xfrm>
            <a:off x="1325563" y="457200"/>
            <a:ext cx="52276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a:t>Các em hãy quan sát các đồ trang sức  :</a:t>
            </a:r>
          </a:p>
        </p:txBody>
      </p:sp>
      <p:sp>
        <p:nvSpPr>
          <p:cNvPr id="54278" name="Text Box 6"/>
          <p:cNvSpPr txBox="1">
            <a:spLocks noChangeArrowheads="1"/>
          </p:cNvSpPr>
          <p:nvPr/>
        </p:nvSpPr>
        <p:spPr bwMode="auto">
          <a:xfrm>
            <a:off x="3189288" y="3533775"/>
            <a:ext cx="5762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Khi các đồ trang sức được chiếu đèn, ta thấy như thế nào ?</a:t>
            </a:r>
          </a:p>
        </p:txBody>
      </p:sp>
      <p:pic>
        <p:nvPicPr>
          <p:cNvPr id="32773" name="Picture 11" descr="WEDNG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975" y="1628775"/>
            <a:ext cx="22320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WEDNG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1557338"/>
            <a:ext cx="214471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Text Box 14"/>
          <p:cNvSpPr txBox="1">
            <a:spLocks noChangeArrowheads="1"/>
          </p:cNvSpPr>
          <p:nvPr/>
        </p:nvSpPr>
        <p:spPr bwMode="auto">
          <a:xfrm>
            <a:off x="3200400" y="4365625"/>
            <a:ext cx="5475288" cy="830263"/>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Trên bề mặt các đồ trang sức có vẻ sáng lấp lánh rất đẹp</a:t>
            </a:r>
            <a:r>
              <a:rPr lang="en-US" altLang="en-US" sz="2400" i="1">
                <a:solidFill>
                  <a:srgbClr val="0000FF"/>
                </a:solidFill>
                <a:latin typeface="Arial" panose="020B0604020202020204" pitchFamily="34" charset="0"/>
              </a:rPr>
              <a:t> .</a:t>
            </a:r>
          </a:p>
        </p:txBody>
      </p:sp>
      <p:sp>
        <p:nvSpPr>
          <p:cNvPr id="54289" name="AutoShape 17"/>
          <p:cNvSpPr>
            <a:spLocks noChangeArrowheads="1"/>
          </p:cNvSpPr>
          <p:nvPr/>
        </p:nvSpPr>
        <p:spPr bwMode="auto">
          <a:xfrm>
            <a:off x="3200400" y="5181600"/>
            <a:ext cx="5251450" cy="79533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cs typeface="Times New Roman" panose="02020603050405020304" pitchFamily="18" charset="0"/>
              </a:rPr>
              <a:t>Điều đó nói lên tính chất gì của kim loại?</a:t>
            </a:r>
          </a:p>
        </p:txBody>
      </p:sp>
      <p:pic>
        <p:nvPicPr>
          <p:cNvPr id="32777" name="Picture 18" descr="j0346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989138"/>
            <a:ext cx="17129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4"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4200" y="304800"/>
            <a:ext cx="63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8" descr="DSC05967"/>
          <p:cNvPicPr>
            <a:picLocks noChangeAspect="1" noChangeArrowheads="1"/>
          </p:cNvPicPr>
          <p:nvPr/>
        </p:nvPicPr>
        <p:blipFill>
          <a:blip r:embed="rId6">
            <a:lum bright="-4000"/>
            <a:extLst>
              <a:ext uri="{28A0092B-C50C-407E-A947-70E740481C1C}">
                <a14:useLocalDpi xmlns:a14="http://schemas.microsoft.com/office/drawing/2010/main" val="0"/>
              </a:ext>
            </a:extLst>
          </a:blip>
          <a:srcRect/>
          <a:stretch>
            <a:fillRect/>
          </a:stretch>
        </p:blipFill>
        <p:spPr bwMode="auto">
          <a:xfrm>
            <a:off x="304800" y="1600200"/>
            <a:ext cx="24479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1" descr="KOZ9MCA48LZK0CAWOFJ89CAURHQS0CACEXXAUCAFEXCH4CA2XZJXZCAVLSZIECAPRHXE5CAQKA33VCAFRIJOWCAC80PMGCAZ8YLM3CAYAU1H3CA4XNC35CAPVFPZYCA8N99U5CAT6Y06QCA4UF6LJ"/>
          <p:cNvPicPr>
            <a:picLocks noChangeAspect="1" noChangeArrowheads="1"/>
          </p:cNvPicPr>
          <p:nvPr/>
        </p:nvPicPr>
        <p:blipFill>
          <a:blip r:embed="rId7">
            <a:lum bright="-24000" contrast="30000"/>
            <a:extLst>
              <a:ext uri="{28A0092B-C50C-407E-A947-70E740481C1C}">
                <a14:useLocalDpi xmlns:a14="http://schemas.microsoft.com/office/drawing/2010/main" val="0"/>
              </a:ext>
            </a:extLst>
          </a:blip>
          <a:srcRect/>
          <a:stretch>
            <a:fillRect/>
          </a:stretch>
        </p:blipFill>
        <p:spPr bwMode="auto">
          <a:xfrm>
            <a:off x="0" y="3944938"/>
            <a:ext cx="318928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2" descr="WEDNG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524000"/>
            <a:ext cx="214471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8" descr="j0346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1955800"/>
            <a:ext cx="17129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8" descr="DSC05967"/>
          <p:cNvPicPr>
            <a:picLocks noChangeAspect="1" noChangeArrowheads="1"/>
          </p:cNvPicPr>
          <p:nvPr/>
        </p:nvPicPr>
        <p:blipFill>
          <a:blip r:embed="rId6">
            <a:lum bright="-4000"/>
            <a:extLst>
              <a:ext uri="{28A0092B-C50C-407E-A947-70E740481C1C}">
                <a14:useLocalDpi xmlns:a14="http://schemas.microsoft.com/office/drawing/2010/main" val="0"/>
              </a:ext>
            </a:extLst>
          </a:blip>
          <a:srcRect/>
          <a:stretch>
            <a:fillRect/>
          </a:stretch>
        </p:blipFill>
        <p:spPr bwMode="auto">
          <a:xfrm>
            <a:off x="292100" y="1566863"/>
            <a:ext cx="24479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524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Effect transition="in" filter="blinds(horizontal)">
                                      <p:cBhvr>
                                        <p:cTn id="7" dur="500"/>
                                        <p:tgtEl>
                                          <p:spTgt spid="542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6">
                                            <p:txEl>
                                              <p:pRg st="0" end="0"/>
                                            </p:txEl>
                                          </p:spTgt>
                                        </p:tgtEl>
                                        <p:attrNameLst>
                                          <p:attrName>style.visibility</p:attrName>
                                        </p:attrNameLst>
                                      </p:cBhvr>
                                      <p:to>
                                        <p:strVal val="visible"/>
                                      </p:to>
                                    </p:set>
                                    <p:animEffect transition="in" filter="blinds(horizontal)">
                                      <p:cBhvr>
                                        <p:cTn id="12" dur="500"/>
                                        <p:tgtEl>
                                          <p:spTgt spid="5428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9">
                                            <p:txEl>
                                              <p:pRg st="0" end="0"/>
                                            </p:txEl>
                                          </p:spTgt>
                                        </p:tgtEl>
                                        <p:attrNameLst>
                                          <p:attrName>style.visibility</p:attrName>
                                        </p:attrNameLst>
                                      </p:cBhvr>
                                      <p:to>
                                        <p:strVal val="visible"/>
                                      </p:to>
                                    </p:set>
                                    <p:animEffect transition="in" filter="blinds(horizontal)">
                                      <p:cBhvr>
                                        <p:cTn id="17" dur="500"/>
                                        <p:tgtEl>
                                          <p:spTgt spid="542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98A5FD58-6C07-42B2-95FD-66B6CA423D02}" type="slidenum">
              <a:rPr lang="en-US" altLang="en-US" sz="1400">
                <a:latin typeface="Arial" panose="020B0604020202020204" pitchFamily="34" charset="0"/>
              </a:rPr>
              <a:pPr algn="r" eaLnBrk="1" hangingPunct="1"/>
              <a:t>17</a:t>
            </a:fld>
            <a:endParaRPr lang="en-US" altLang="en-US" sz="1400">
              <a:latin typeface="Arial" panose="020B0604020202020204" pitchFamily="34" charset="0"/>
            </a:endParaRPr>
          </a:p>
        </p:txBody>
      </p:sp>
      <p:sp>
        <p:nvSpPr>
          <p:cNvPr id="33795" name="Rectangle 4"/>
          <p:cNvSpPr>
            <a:spLocks noChangeArrowheads="1"/>
          </p:cNvSpPr>
          <p:nvPr/>
        </p:nvSpPr>
        <p:spPr bwMode="auto">
          <a:xfrm flipH="1">
            <a:off x="4449763" y="1371600"/>
            <a:ext cx="46037" cy="5562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sp>
        <p:nvSpPr>
          <p:cNvPr id="22532" name="Rectangle 5"/>
          <p:cNvSpPr>
            <a:spLocks noChangeArrowheads="1"/>
          </p:cNvSpPr>
          <p:nvPr/>
        </p:nvSpPr>
        <p:spPr bwMode="auto">
          <a:xfrm>
            <a:off x="0" y="1981200"/>
            <a:ext cx="3933825" cy="1219200"/>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defRPr/>
            </a:pPr>
            <a:endParaRPr lang="vi-VN">
              <a:solidFill>
                <a:srgbClr val="000000"/>
              </a:solidFill>
            </a:endParaRPr>
          </a:p>
        </p:txBody>
      </p:sp>
      <p:grpSp>
        <p:nvGrpSpPr>
          <p:cNvPr id="33797" name="Group 6"/>
          <p:cNvGrpSpPr>
            <a:grpSpLocks/>
          </p:cNvGrpSpPr>
          <p:nvPr/>
        </p:nvGrpSpPr>
        <p:grpSpPr bwMode="auto">
          <a:xfrm>
            <a:off x="3933825" y="1676400"/>
            <a:ext cx="5257800" cy="5181600"/>
            <a:chOff x="2448" y="1056"/>
            <a:chExt cx="3312" cy="3264"/>
          </a:xfrm>
        </p:grpSpPr>
        <p:pic>
          <p:nvPicPr>
            <p:cNvPr id="338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 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93195" name="Text Box 11"/>
          <p:cNvSpPr txBox="1">
            <a:spLocks noChangeArrowheads="1"/>
          </p:cNvSpPr>
          <p:nvPr/>
        </p:nvSpPr>
        <p:spPr bwMode="auto">
          <a:xfrm>
            <a:off x="4495800" y="2057400"/>
            <a:ext cx="4414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t>Em hãy n</a:t>
            </a:r>
            <a:r>
              <a:rPr lang="vi-VN" altLang="en-US" sz="2400" b="1"/>
              <a:t>êu một vài ví dụ về ứng dụng tính ánh kim của kim loại trong đời sống thực tế</a:t>
            </a:r>
            <a:r>
              <a:rPr lang="en-US" altLang="en-US" sz="2400" b="1"/>
              <a:t> </a:t>
            </a:r>
            <a:r>
              <a:rPr lang="vi-VN" altLang="en-US" sz="2400" b="1"/>
              <a:t>?</a:t>
            </a:r>
          </a:p>
        </p:txBody>
      </p:sp>
      <p:sp>
        <p:nvSpPr>
          <p:cNvPr id="33800" name="Text Box 10"/>
          <p:cNvSpPr txBox="1">
            <a:spLocks noChangeArrowheads="1"/>
          </p:cNvSpPr>
          <p:nvPr/>
        </p:nvSpPr>
        <p:spPr bwMode="auto">
          <a:xfrm>
            <a:off x="257175" y="1600200"/>
            <a:ext cx="393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solidFill>
                  <a:srgbClr val="0000FF"/>
                </a:solidFill>
                <a:cs typeface="Arial" panose="020B0604020202020204" pitchFamily="34" charset="0"/>
              </a:rPr>
              <a:t>IV. </a:t>
            </a:r>
            <a:r>
              <a:rPr lang="en-US" altLang="en-US" sz="2400" b="1" u="sng">
                <a:solidFill>
                  <a:srgbClr val="0000FF"/>
                </a:solidFill>
              </a:rPr>
              <a:t> ÁNH KIM</a:t>
            </a:r>
            <a:r>
              <a:rPr lang="en-US" altLang="en-US" sz="2400">
                <a:solidFill>
                  <a:srgbClr val="0000FF"/>
                </a:solidFill>
              </a:rPr>
              <a:t> </a:t>
            </a:r>
            <a:endParaRPr lang="vi-VN" altLang="en-US" sz="2400">
              <a:solidFill>
                <a:srgbClr val="0000FF"/>
              </a:solidFill>
            </a:endParaRPr>
          </a:p>
        </p:txBody>
      </p:sp>
      <p:sp>
        <p:nvSpPr>
          <p:cNvPr id="93199" name="Text Box 15"/>
          <p:cNvSpPr txBox="1">
            <a:spLocks noChangeArrowheads="1"/>
          </p:cNvSpPr>
          <p:nvPr/>
        </p:nvSpPr>
        <p:spPr bwMode="auto">
          <a:xfrm>
            <a:off x="152400" y="20574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a:t>  </a:t>
            </a:r>
            <a:r>
              <a:rPr lang="en-US" altLang="en-US" sz="2400"/>
              <a:t>- </a:t>
            </a:r>
            <a:r>
              <a:rPr lang="vi-VN" altLang="en-US" sz="2400"/>
              <a:t>Kim loại có tính ánh kim</a:t>
            </a:r>
          </a:p>
        </p:txBody>
      </p:sp>
      <p:pic>
        <p:nvPicPr>
          <p:cNvPr id="33802" name="Picture 17"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633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304800" y="2667000"/>
            <a:ext cx="4114800" cy="198120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400" smtClean="0">
                <a:latin typeface="Times New Roman" panose="02020603050405020304" pitchFamily="18" charset="0"/>
                <a:cs typeface="Times New Roman" panose="02020603050405020304" pitchFamily="18" charset="0"/>
              </a:rPr>
              <a:t>- Nhờ có ánh kim, một số kim loại được dùng làm đồ trang sức và vật trang trí khác.</a:t>
            </a:r>
          </a:p>
        </p:txBody>
      </p:sp>
    </p:spTree>
    <p:extLst>
      <p:ext uri="{BB962C8B-B14F-4D97-AF65-F5344CB8AC3E}">
        <p14:creationId xmlns:p14="http://schemas.microsoft.com/office/powerpoint/2010/main" val="281595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199"/>
                                        </p:tgtEl>
                                        <p:attrNameLst>
                                          <p:attrName>style.visibility</p:attrName>
                                        </p:attrNameLst>
                                      </p:cBhvr>
                                      <p:to>
                                        <p:strVal val="visible"/>
                                      </p:to>
                                    </p:set>
                                    <p:anim calcmode="lin" valueType="num">
                                      <p:cBhvr>
                                        <p:cTn id="7" dur="500" fill="hold"/>
                                        <p:tgtEl>
                                          <p:spTgt spid="93199"/>
                                        </p:tgtEl>
                                        <p:attrNameLst>
                                          <p:attrName>ppt_w</p:attrName>
                                        </p:attrNameLst>
                                      </p:cBhvr>
                                      <p:tavLst>
                                        <p:tav tm="0">
                                          <p:val>
                                            <p:fltVal val="0"/>
                                          </p:val>
                                        </p:tav>
                                        <p:tav tm="100000">
                                          <p:val>
                                            <p:strVal val="#ppt_w"/>
                                          </p:val>
                                        </p:tav>
                                      </p:tavLst>
                                    </p:anim>
                                    <p:anim calcmode="lin" valueType="num">
                                      <p:cBhvr>
                                        <p:cTn id="8" dur="500" fill="hold"/>
                                        <p:tgtEl>
                                          <p:spTgt spid="93199"/>
                                        </p:tgtEl>
                                        <p:attrNameLst>
                                          <p:attrName>ppt_h</p:attrName>
                                        </p:attrNameLst>
                                      </p:cBhvr>
                                      <p:tavLst>
                                        <p:tav tm="0">
                                          <p:val>
                                            <p:fltVal val="0"/>
                                          </p:val>
                                        </p:tav>
                                        <p:tav tm="100000">
                                          <p:val>
                                            <p:strVal val="#ppt_h"/>
                                          </p:val>
                                        </p:tav>
                                      </p:tavLst>
                                    </p:anim>
                                    <p:animEffect transition="in" filter="fade">
                                      <p:cBhvr>
                                        <p:cTn id="9" dur="500"/>
                                        <p:tgtEl>
                                          <p:spTgt spid="931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3195"/>
                                        </p:tgtEl>
                                        <p:attrNameLst>
                                          <p:attrName>style.visibility</p:attrName>
                                        </p:attrNameLst>
                                      </p:cBhvr>
                                      <p:to>
                                        <p:strVal val="visible"/>
                                      </p:to>
                                    </p:set>
                                    <p:anim calcmode="lin" valueType="num">
                                      <p:cBhvr>
                                        <p:cTn id="14" dur="1000" fill="hold"/>
                                        <p:tgtEl>
                                          <p:spTgt spid="93195"/>
                                        </p:tgtEl>
                                        <p:attrNameLst>
                                          <p:attrName>ppt_x</p:attrName>
                                        </p:attrNameLst>
                                      </p:cBhvr>
                                      <p:tavLst>
                                        <p:tav tm="0">
                                          <p:val>
                                            <p:strVal val="#ppt_x-.2"/>
                                          </p:val>
                                        </p:tav>
                                        <p:tav tm="100000">
                                          <p:val>
                                            <p:strVal val="#ppt_x"/>
                                          </p:val>
                                        </p:tav>
                                      </p:tavLst>
                                    </p:anim>
                                    <p:anim calcmode="lin" valueType="num">
                                      <p:cBhvr>
                                        <p:cTn id="15" dur="1000" fill="hold"/>
                                        <p:tgtEl>
                                          <p:spTgt spid="9319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31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p:bldP spid="931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ANd9GcThRXbeoeZR3r31CtRxEjtVdl5G8rzX2yRqIJa1QSt-U7xXax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95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ANd9GcShrIR-FVxJVau05kGgGxWJlog_rqLnzta2G2b9E_RjyISfVEpY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06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9"/>
          <p:cNvSpPr txBox="1">
            <a:spLocks noChangeArrowheads="1"/>
          </p:cNvSpPr>
          <p:nvPr/>
        </p:nvSpPr>
        <p:spPr bwMode="auto">
          <a:xfrm>
            <a:off x="533400" y="6034088"/>
            <a:ext cx="815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0000FF"/>
                </a:solidFill>
                <a:latin typeface="Arial" panose="020B0604020202020204" pitchFamily="34" charset="0"/>
              </a:rPr>
              <a:t>Một số ứng dụng về tính ánh kim của kim loại</a:t>
            </a:r>
          </a:p>
        </p:txBody>
      </p:sp>
      <p:pic>
        <p:nvPicPr>
          <p:cNvPr id="34821" name="Picture 11" descr="KOZ9MCA48LZK0CAWOFJ89CAURHQS0CACEXXAUCAFEXCH4CA2XZJXZCAVLSZIECAPRHXE5CAQKA33VCAFRIJOWCAC80PMGCAZ8YLM3CAYAU1H3CA4XNC35CAPVFPZYCA8N99U5CAT6Y06QCA4UF6LJ"/>
          <p:cNvPicPr>
            <a:picLocks noChangeAspect="1" noChangeArrowheads="1"/>
          </p:cNvPicPr>
          <p:nvPr/>
        </p:nvPicPr>
        <p:blipFill>
          <a:blip r:embed="rId4">
            <a:lum bright="-24000" contrast="30000"/>
            <a:extLst>
              <a:ext uri="{28A0092B-C50C-407E-A947-70E740481C1C}">
                <a14:useLocalDpi xmlns:a14="http://schemas.microsoft.com/office/drawing/2010/main" val="0"/>
              </a:ext>
            </a:extLst>
          </a:blip>
          <a:srcRect/>
          <a:stretch>
            <a:fillRect/>
          </a:stretch>
        </p:blipFill>
        <p:spPr bwMode="auto">
          <a:xfrm>
            <a:off x="0" y="3200400"/>
            <a:ext cx="4038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704857"/>
      </p:ext>
    </p:extLst>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514" y="3212976"/>
            <a:ext cx="9144001" cy="1754188"/>
          </a:xfrm>
          <a:prstGeom prst="rect">
            <a:avLst/>
          </a:prstGeom>
          <a:noFill/>
          <a:ln w="9525">
            <a:noFill/>
            <a:miter lim="800000"/>
            <a:headEnd/>
            <a:tailEnd/>
          </a:ln>
        </p:spPr>
        <p:txBody>
          <a:bodyPr>
            <a:spAutoFit/>
          </a:bodyPr>
          <a:lstStyle/>
          <a:p>
            <a:pPr marL="400050" indent="-400050">
              <a:buFontTx/>
              <a:buAutoNum type="romanUcPeriod"/>
            </a:pPr>
            <a:r>
              <a:rPr lang="en-US" sz="3600" b="1" i="1" dirty="0" err="1">
                <a:latin typeface="Times New Roman" pitchFamily="18" charset="0"/>
                <a:cs typeface="Times New Roman" pitchFamily="18" charset="0"/>
              </a:rPr>
              <a:t>Phản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ứng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của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kim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loại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với</a:t>
            </a:r>
            <a:r>
              <a:rPr lang="en-US" sz="3600" b="1" i="1" dirty="0">
                <a:latin typeface="Times New Roman" pitchFamily="18" charset="0"/>
                <a:cs typeface="Times New Roman" pitchFamily="18" charset="0"/>
              </a:rPr>
              <a:t> phi </a:t>
            </a:r>
            <a:r>
              <a:rPr lang="en-US" sz="3600" b="1" i="1" dirty="0" err="1">
                <a:latin typeface="Times New Roman" pitchFamily="18" charset="0"/>
                <a:cs typeface="Times New Roman" pitchFamily="18" charset="0"/>
              </a:rPr>
              <a:t>kim</a:t>
            </a:r>
            <a:endParaRPr lang="en-US" sz="3600" b="1" i="1" dirty="0">
              <a:latin typeface="Times New Roman" pitchFamily="18" charset="0"/>
              <a:cs typeface="Times New Roman" pitchFamily="18" charset="0"/>
            </a:endParaRPr>
          </a:p>
          <a:p>
            <a:pPr marL="400050" indent="-400050">
              <a:buFontTx/>
              <a:buAutoNum type="romanUcPeriod"/>
            </a:pP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Phản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ứng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của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kim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loại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với</a:t>
            </a:r>
            <a:r>
              <a:rPr lang="en-US" sz="3600" b="1" i="1" dirty="0">
                <a:latin typeface="Times New Roman" pitchFamily="18" charset="0"/>
                <a:cs typeface="Times New Roman" pitchFamily="18" charset="0"/>
              </a:rPr>
              <a:t> dung </a:t>
            </a:r>
            <a:r>
              <a:rPr lang="en-US" sz="3600" b="1" i="1" dirty="0" err="1">
                <a:latin typeface="Times New Roman" pitchFamily="18" charset="0"/>
                <a:cs typeface="Times New Roman" pitchFamily="18" charset="0"/>
              </a:rPr>
              <a:t>dịch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axit</a:t>
            </a:r>
            <a:endParaRPr lang="en-US" sz="3600" b="1" i="1" dirty="0">
              <a:latin typeface="Times New Roman" pitchFamily="18" charset="0"/>
              <a:cs typeface="Times New Roman" pitchFamily="18" charset="0"/>
            </a:endParaRPr>
          </a:p>
          <a:p>
            <a:pPr marL="400050" indent="-400050">
              <a:buFontTx/>
              <a:buAutoNum type="romanUcPeriod"/>
            </a:pP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Phản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ứng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của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kim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loại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với</a:t>
            </a:r>
            <a:r>
              <a:rPr lang="en-US" sz="3600" b="1" i="1" dirty="0">
                <a:latin typeface="Times New Roman" pitchFamily="18" charset="0"/>
                <a:cs typeface="Times New Roman" pitchFamily="18" charset="0"/>
              </a:rPr>
              <a:t> dung </a:t>
            </a:r>
            <a:r>
              <a:rPr lang="en-US" sz="3600" b="1" i="1" dirty="0" err="1">
                <a:latin typeface="Times New Roman" pitchFamily="18" charset="0"/>
                <a:cs typeface="Times New Roman" pitchFamily="18" charset="0"/>
              </a:rPr>
              <a:t>dịch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muối</a:t>
            </a:r>
            <a:endParaRPr lang="vi-VN" sz="3600" b="1" i="1" dirty="0">
              <a:latin typeface="Times New Roman" pitchFamily="18" charset="0"/>
              <a:cs typeface="Times New Roman" pitchFamily="18" charset="0"/>
            </a:endParaRPr>
          </a:p>
        </p:txBody>
      </p:sp>
      <p:sp>
        <p:nvSpPr>
          <p:cNvPr id="5" name="Rectangle 11"/>
          <p:cNvSpPr>
            <a:spLocks noChangeArrowheads="1"/>
          </p:cNvSpPr>
          <p:nvPr/>
        </p:nvSpPr>
        <p:spPr bwMode="auto">
          <a:xfrm>
            <a:off x="-36514" y="1718231"/>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ctr">
              <a:spcBef>
                <a:spcPct val="50000"/>
              </a:spcBef>
              <a:buFont typeface="Wingdings" panose="05000000000000000000" pitchFamily="2" charset="2"/>
              <a:buNone/>
            </a:pPr>
            <a:r>
              <a:rPr lang="en-US" altLang="en-US" sz="2800" b="1" dirty="0" smtClean="0">
                <a:solidFill>
                  <a:srgbClr val="0000FF"/>
                </a:solidFill>
              </a:rPr>
              <a:t>B. </a:t>
            </a:r>
            <a:r>
              <a:rPr lang="en-US" altLang="en-US" sz="2800" b="1" smtClean="0">
                <a:solidFill>
                  <a:srgbClr val="0000FF"/>
                </a:solidFill>
              </a:rPr>
              <a:t>TÍNH CHẤT HOÁ HỌC </a:t>
            </a:r>
            <a:r>
              <a:rPr lang="en-US" altLang="en-US" sz="2800" b="1" dirty="0" smtClean="0">
                <a:solidFill>
                  <a:srgbClr val="0000FF"/>
                </a:solidFill>
              </a:rPr>
              <a:t>CỦA </a:t>
            </a:r>
            <a:r>
              <a:rPr lang="en-US" altLang="en-US" sz="2800" b="1" dirty="0">
                <a:solidFill>
                  <a:srgbClr val="0000FF"/>
                </a:solidFill>
              </a:rPr>
              <a:t>KIM </a:t>
            </a:r>
            <a:r>
              <a:rPr lang="en-US" altLang="en-US" sz="2800" b="1" dirty="0" smtClean="0">
                <a:solidFill>
                  <a:srgbClr val="0000FF"/>
                </a:solidFill>
              </a:rPr>
              <a:t>LOẠI- </a:t>
            </a:r>
          </a:p>
        </p:txBody>
      </p:sp>
    </p:spTree>
    <p:extLst>
      <p:ext uri="{BB962C8B-B14F-4D97-AF65-F5344CB8AC3E}">
        <p14:creationId xmlns:p14="http://schemas.microsoft.com/office/powerpoint/2010/main" val="13248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290" name="Group 10"/>
          <p:cNvGrpSpPr>
            <a:grpSpLocks/>
          </p:cNvGrpSpPr>
          <p:nvPr/>
        </p:nvGrpSpPr>
        <p:grpSpPr bwMode="auto">
          <a:xfrm>
            <a:off x="0" y="0"/>
            <a:ext cx="9144000" cy="6858000"/>
            <a:chOff x="0" y="0"/>
            <a:chExt cx="5760" cy="4320"/>
          </a:xfrm>
        </p:grpSpPr>
        <p:sp>
          <p:nvSpPr>
            <p:cNvPr id="12320" name="Rectangle 8"/>
            <p:cNvSpPr>
              <a:spLocks noChangeArrowheads="1"/>
            </p:cNvSpPr>
            <p:nvPr/>
          </p:nvSpPr>
          <p:spPr bwMode="auto">
            <a:xfrm>
              <a:off x="0" y="0"/>
              <a:ext cx="1882"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12321" name="Rectangle 9"/>
            <p:cNvSpPr>
              <a:spLocks noChangeArrowheads="1"/>
            </p:cNvSpPr>
            <p:nvPr/>
          </p:nvSpPr>
          <p:spPr bwMode="auto">
            <a:xfrm>
              <a:off x="1882" y="0"/>
              <a:ext cx="3878" cy="5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grpSp>
      <p:sp>
        <p:nvSpPr>
          <p:cNvPr id="9220" name="Rectangle 3"/>
          <p:cNvSpPr>
            <a:spLocks noGrp="1" noChangeArrowheads="1"/>
          </p:cNvSpPr>
          <p:nvPr>
            <p:ph type="body" idx="4294967295"/>
          </p:nvPr>
        </p:nvSpPr>
        <p:spPr>
          <a:xfrm>
            <a:off x="1447800" y="1219200"/>
            <a:ext cx="7696200" cy="792163"/>
          </a:xfrm>
        </p:spPr>
        <p:txBody>
          <a:bodyPr/>
          <a:lstStyle/>
          <a:p>
            <a:pPr eaLnBrk="1" hangingPunct="1">
              <a:lnSpc>
                <a:spcPct val="80000"/>
              </a:lnSpc>
              <a:buFontTx/>
              <a:buNone/>
              <a:defRPr/>
            </a:pPr>
            <a:r>
              <a:rPr lang="en-US" altLang="en-US" sz="2400" smtClean="0">
                <a:effectLst>
                  <a:outerShdw blurRad="38100" dist="38100" dir="2700000" algn="tl">
                    <a:srgbClr val="C0C0C0"/>
                  </a:outerShdw>
                </a:effectLst>
                <a:latin typeface="Times New Roman" panose="02020603050405020304" pitchFamily="18" charset="0"/>
              </a:rPr>
              <a:t>Hãy cho biết hiện tượng gì xảy ra trong các thí nghiệm sau ? Giải thích các hiện tượng đó ?</a:t>
            </a:r>
          </a:p>
        </p:txBody>
      </p:sp>
      <p:sp>
        <p:nvSpPr>
          <p:cNvPr id="12292" name="Text Box 11"/>
          <p:cNvSpPr txBox="1">
            <a:spLocks noChangeArrowheads="1"/>
          </p:cNvSpPr>
          <p:nvPr/>
        </p:nvSpPr>
        <p:spPr bwMode="auto">
          <a:xfrm>
            <a:off x="738188" y="42863"/>
            <a:ext cx="8405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smtClean="0">
                <a:solidFill>
                  <a:srgbClr val="0000FF"/>
                </a:solidFill>
              </a:rPr>
              <a:t>A.TÍNH </a:t>
            </a:r>
            <a:r>
              <a:rPr lang="en-US" altLang="en-US" sz="2800" b="1" dirty="0">
                <a:solidFill>
                  <a:srgbClr val="0000FF"/>
                </a:solidFill>
              </a:rPr>
              <a:t>CHẤT VẬT LÝ CỦA KIM LOẠI</a:t>
            </a:r>
          </a:p>
        </p:txBody>
      </p:sp>
      <p:graphicFrame>
        <p:nvGraphicFramePr>
          <p:cNvPr id="5162" name="Group 42"/>
          <p:cNvGraphicFramePr>
            <a:graphicFrameLocks noGrp="1"/>
          </p:cNvGraphicFramePr>
          <p:nvPr/>
        </p:nvGraphicFramePr>
        <p:xfrm>
          <a:off x="304800" y="2024063"/>
          <a:ext cx="8610600" cy="3540125"/>
        </p:xfrm>
        <a:graphic>
          <a:graphicData uri="http://schemas.openxmlformats.org/drawingml/2006/table">
            <a:tbl>
              <a:tblPr/>
              <a:tblGrid>
                <a:gridCol w="2447925">
                  <a:extLst>
                    <a:ext uri="{9D8B030D-6E8A-4147-A177-3AD203B41FA5}">
                      <a16:colId xmlns:a16="http://schemas.microsoft.com/office/drawing/2014/main" val="20000"/>
                    </a:ext>
                  </a:extLst>
                </a:gridCol>
                <a:gridCol w="3135313">
                  <a:extLst>
                    <a:ext uri="{9D8B030D-6E8A-4147-A177-3AD203B41FA5}">
                      <a16:colId xmlns:a16="http://schemas.microsoft.com/office/drawing/2014/main" val="20001"/>
                    </a:ext>
                  </a:extLst>
                </a:gridCol>
                <a:gridCol w="3027362">
                  <a:extLst>
                    <a:ext uri="{9D8B030D-6E8A-4147-A177-3AD203B41FA5}">
                      <a16:colId xmlns:a16="http://schemas.microsoft.com/office/drawing/2014/main" val="20002"/>
                    </a:ext>
                  </a:extLst>
                </a:gridCol>
              </a:tblGrid>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THÍ NGHIỆM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HIỆN TƯỢNG XẢY 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GIẢI THÍCH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7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3354" name="Picture 42" descr="Cau hoi"/>
          <p:cNvPicPr>
            <a:picLocks noChangeAspect="1" noChangeArrowheads="1" noCrop="1"/>
          </p:cNvPicPr>
          <p:nvPr/>
        </p:nvPicPr>
        <p:blipFill>
          <a:blip r:embed="rId2">
            <a:lum bright="-38000"/>
            <a:extLst>
              <a:ext uri="{28A0092B-C50C-407E-A947-70E740481C1C}">
                <a14:useLocalDpi xmlns:a14="http://schemas.microsoft.com/office/drawing/2010/main" val="0"/>
              </a:ext>
            </a:extLst>
          </a:blip>
          <a:srcRect/>
          <a:stretch>
            <a:fillRect/>
          </a:stretch>
        </p:blipFill>
        <p:spPr bwMode="auto">
          <a:xfrm>
            <a:off x="609600" y="1066800"/>
            <a:ext cx="63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Rectangle 48"/>
          <p:cNvSpPr>
            <a:spLocks noChangeArrowheads="1"/>
          </p:cNvSpPr>
          <p:nvPr/>
        </p:nvSpPr>
        <p:spPr bwMode="auto">
          <a:xfrm>
            <a:off x="381000" y="2743200"/>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rgbClr val="0000FF"/>
                </a:solidFill>
              </a:rPr>
              <a:t>Dùng tay bẻ đoạn dây kẽm, dây đồng…</a:t>
            </a:r>
          </a:p>
        </p:txBody>
      </p:sp>
      <p:sp>
        <p:nvSpPr>
          <p:cNvPr id="32814" name="Rectangle 46"/>
          <p:cNvSpPr>
            <a:spLocks noChangeArrowheads="1"/>
          </p:cNvSpPr>
          <p:nvPr/>
        </p:nvSpPr>
        <p:spPr bwMode="auto">
          <a:xfrm>
            <a:off x="2743200" y="27432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a:solidFill>
                  <a:srgbClr val="0000DA"/>
                </a:solidFill>
              </a:rPr>
              <a:t>Dây kẽm, dây đồng bị bẻ cong</a:t>
            </a:r>
          </a:p>
        </p:txBody>
      </p:sp>
      <p:sp>
        <p:nvSpPr>
          <p:cNvPr id="32791" name="Rectangle 23"/>
          <p:cNvSpPr>
            <a:spLocks noChangeArrowheads="1"/>
          </p:cNvSpPr>
          <p:nvPr/>
        </p:nvSpPr>
        <p:spPr bwMode="auto">
          <a:xfrm>
            <a:off x="5915025" y="27336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rgbClr val="0000FF"/>
                </a:solidFill>
              </a:rPr>
              <a:t>Dây kẽm, dây đồng có tính dẻo</a:t>
            </a:r>
          </a:p>
        </p:txBody>
      </p:sp>
      <p:sp>
        <p:nvSpPr>
          <p:cNvPr id="5149" name="Rectangle 47"/>
          <p:cNvSpPr>
            <a:spLocks noChangeArrowheads="1"/>
          </p:cNvSpPr>
          <p:nvPr/>
        </p:nvSpPr>
        <p:spPr bwMode="auto">
          <a:xfrm>
            <a:off x="304800" y="4129088"/>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a:latin typeface="Arial" panose="020B0604020202020204" pitchFamily="34" charset="0"/>
              </a:rPr>
              <a:t> </a:t>
            </a:r>
            <a:r>
              <a:rPr lang="en-US" altLang="en-US" sz="2400">
                <a:solidFill>
                  <a:srgbClr val="0000FF"/>
                </a:solidFill>
              </a:rPr>
              <a:t>Dùng tay bẻ một đoạn ruột bút chì</a:t>
            </a:r>
          </a:p>
        </p:txBody>
      </p:sp>
      <p:sp>
        <p:nvSpPr>
          <p:cNvPr id="32813" name="Rectangle 45"/>
          <p:cNvSpPr>
            <a:spLocks noChangeArrowheads="1"/>
          </p:cNvSpPr>
          <p:nvPr/>
        </p:nvSpPr>
        <p:spPr bwMode="auto">
          <a:xfrm>
            <a:off x="2832100" y="4148138"/>
            <a:ext cx="303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rgbClr val="0000DA"/>
                </a:solidFill>
              </a:rPr>
              <a:t>Ruột bút chì bị gãy vụn</a:t>
            </a:r>
          </a:p>
        </p:txBody>
      </p:sp>
      <p:sp>
        <p:nvSpPr>
          <p:cNvPr id="32790" name="Text Box 22"/>
          <p:cNvSpPr txBox="1">
            <a:spLocks noChangeArrowheads="1"/>
          </p:cNvSpPr>
          <p:nvPr/>
        </p:nvSpPr>
        <p:spPr bwMode="auto">
          <a:xfrm>
            <a:off x="5867400" y="40386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Ruột bút chì không có tính dẻo</a:t>
            </a:r>
          </a:p>
        </p:txBody>
      </p:sp>
      <p:sp>
        <p:nvSpPr>
          <p:cNvPr id="12318" name="Rectangle 8"/>
          <p:cNvSpPr>
            <a:spLocks noChangeArrowheads="1"/>
          </p:cNvSpPr>
          <p:nvPr/>
        </p:nvSpPr>
        <p:spPr bwMode="auto">
          <a:xfrm>
            <a:off x="161925" y="638175"/>
            <a:ext cx="2987675"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12319" name="Rounded Rectangle 1"/>
          <p:cNvSpPr>
            <a:spLocks noChangeArrowheads="1"/>
          </p:cNvSpPr>
          <p:nvPr/>
        </p:nvSpPr>
        <p:spPr bwMode="auto">
          <a:xfrm rot="10800000" flipV="1">
            <a:off x="304800" y="609600"/>
            <a:ext cx="2452688" cy="488950"/>
          </a:xfrm>
          <a:prstGeom prst="roundRect">
            <a:avLst>
              <a:gd name="adj" fmla="val 16667"/>
            </a:avLst>
          </a:prstGeom>
          <a:solidFill>
            <a:schemeClr val="bg1"/>
          </a:solidFill>
          <a:ln w="9525" algn="ctr">
            <a:solidFill>
              <a:schemeClr val="accent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0000FF"/>
                </a:solidFill>
              </a:rPr>
              <a:t>I/ </a:t>
            </a:r>
            <a:r>
              <a:rPr lang="en-US" altLang="en-US" sz="2400" b="1" u="sng">
                <a:solidFill>
                  <a:srgbClr val="0000FF"/>
                </a:solidFill>
              </a:rPr>
              <a:t>TÍNH DẺO</a:t>
            </a:r>
            <a:r>
              <a:rPr lang="en-US" altLang="en-US" sz="2400" b="1">
                <a:solidFill>
                  <a:srgbClr val="0000FF"/>
                </a:solidFill>
              </a:rPr>
              <a:t>:</a:t>
            </a:r>
          </a:p>
        </p:txBody>
      </p:sp>
    </p:spTree>
    <p:extLst>
      <p:ext uri="{BB962C8B-B14F-4D97-AF65-F5344CB8AC3E}">
        <p14:creationId xmlns:p14="http://schemas.microsoft.com/office/powerpoint/2010/main" val="1716427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354"/>
                                        </p:tgtEl>
                                        <p:attrNameLst>
                                          <p:attrName>style.visibility</p:attrName>
                                        </p:attrNameLst>
                                      </p:cBhvr>
                                      <p:to>
                                        <p:strVal val="visible"/>
                                      </p:to>
                                    </p:set>
                                    <p:anim calcmode="lin" valueType="num">
                                      <p:cBhvr>
                                        <p:cTn id="7" dur="1000" fill="hold"/>
                                        <p:tgtEl>
                                          <p:spTgt spid="13354"/>
                                        </p:tgtEl>
                                        <p:attrNameLst>
                                          <p:attrName>ppt_w</p:attrName>
                                        </p:attrNameLst>
                                      </p:cBhvr>
                                      <p:tavLst>
                                        <p:tav tm="0">
                                          <p:val>
                                            <p:strVal val="#ppt_w+.3"/>
                                          </p:val>
                                        </p:tav>
                                        <p:tav tm="100000">
                                          <p:val>
                                            <p:strVal val="#ppt_w"/>
                                          </p:val>
                                        </p:tav>
                                      </p:tavLst>
                                    </p:anim>
                                    <p:anim calcmode="lin" valueType="num">
                                      <p:cBhvr>
                                        <p:cTn id="8" dur="1000" fill="hold"/>
                                        <p:tgtEl>
                                          <p:spTgt spid="13354"/>
                                        </p:tgtEl>
                                        <p:attrNameLst>
                                          <p:attrName>ppt_h</p:attrName>
                                        </p:attrNameLst>
                                      </p:cBhvr>
                                      <p:tavLst>
                                        <p:tav tm="0">
                                          <p:val>
                                            <p:strVal val="#ppt_h"/>
                                          </p:val>
                                        </p:tav>
                                        <p:tav tm="100000">
                                          <p:val>
                                            <p:strVal val="#ppt_h"/>
                                          </p:val>
                                        </p:tav>
                                      </p:tavLst>
                                    </p:anim>
                                    <p:animEffect transition="in" filter="fade">
                                      <p:cBhvr>
                                        <p:cTn id="9" dur="1000"/>
                                        <p:tgtEl>
                                          <p:spTgt spid="13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146">
                                            <p:txEl>
                                              <p:pRg st="0" end="0"/>
                                            </p:txEl>
                                          </p:spTgt>
                                        </p:tgtEl>
                                        <p:attrNameLst>
                                          <p:attrName>style.visibility</p:attrName>
                                        </p:attrNameLst>
                                      </p:cBhvr>
                                      <p:to>
                                        <p:strVal val="visible"/>
                                      </p:to>
                                    </p:set>
                                    <p:anim calcmode="lin" valueType="num">
                                      <p:cBhvr additive="base">
                                        <p:cTn id="14" dur="500" fill="hold"/>
                                        <p:tgtEl>
                                          <p:spTgt spid="514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149">
                                            <p:txEl>
                                              <p:pRg st="0" end="0"/>
                                            </p:txEl>
                                          </p:spTgt>
                                        </p:tgtEl>
                                        <p:attrNameLst>
                                          <p:attrName>style.visibility</p:attrName>
                                        </p:attrNameLst>
                                      </p:cBhvr>
                                      <p:to>
                                        <p:strVal val="visible"/>
                                      </p:to>
                                    </p:set>
                                    <p:anim calcmode="lin" valueType="num">
                                      <p:cBhvr additive="base">
                                        <p:cTn id="20" dur="500" fill="hold"/>
                                        <p:tgtEl>
                                          <p:spTgt spid="514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2814">
                                            <p:txEl>
                                              <p:pRg st="0" end="0"/>
                                            </p:txEl>
                                          </p:spTgt>
                                        </p:tgtEl>
                                        <p:attrNameLst>
                                          <p:attrName>style.visibility</p:attrName>
                                        </p:attrNameLst>
                                      </p:cBhvr>
                                      <p:to>
                                        <p:strVal val="visible"/>
                                      </p:to>
                                    </p:set>
                                    <p:animEffect transition="in" filter="diamond(in)">
                                      <p:cBhvr>
                                        <p:cTn id="26" dur="500"/>
                                        <p:tgtEl>
                                          <p:spTgt spid="3281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2791"/>
                                        </p:tgtEl>
                                        <p:attrNameLst>
                                          <p:attrName>style.visibility</p:attrName>
                                        </p:attrNameLst>
                                      </p:cBhvr>
                                      <p:to>
                                        <p:strVal val="visible"/>
                                      </p:to>
                                    </p:set>
                                    <p:animEffect transition="in" filter="diamond(in)">
                                      <p:cBhvr>
                                        <p:cTn id="31" dur="500"/>
                                        <p:tgtEl>
                                          <p:spTgt spid="327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32813">
                                            <p:txEl>
                                              <p:pRg st="0" end="0"/>
                                            </p:txEl>
                                          </p:spTgt>
                                        </p:tgtEl>
                                        <p:attrNameLst>
                                          <p:attrName>style.visibility</p:attrName>
                                        </p:attrNameLst>
                                      </p:cBhvr>
                                      <p:to>
                                        <p:strVal val="visible"/>
                                      </p:to>
                                    </p:set>
                                    <p:animEffect transition="in" filter="diamond(in)">
                                      <p:cBhvr>
                                        <p:cTn id="36" dur="500"/>
                                        <p:tgtEl>
                                          <p:spTgt spid="3281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32790">
                                            <p:txEl>
                                              <p:pRg st="0" end="0"/>
                                            </p:txEl>
                                          </p:spTgt>
                                        </p:tgtEl>
                                        <p:attrNameLst>
                                          <p:attrName>style.visibility</p:attrName>
                                        </p:attrNameLst>
                                      </p:cBhvr>
                                      <p:to>
                                        <p:strVal val="visible"/>
                                      </p:to>
                                    </p:set>
                                    <p:animEffect transition="in" filter="diamond(in)">
                                      <p:cBhvr>
                                        <p:cTn id="41" dur="500"/>
                                        <p:tgtEl>
                                          <p:spTgt spid="32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00"/>
            <a:ext cx="9144000" cy="6858000"/>
          </a:xfrm>
        </p:spPr>
        <p:txBody>
          <a:bodyPr>
            <a:normAutofit/>
          </a:bodyPr>
          <a:lstStyle/>
          <a:p>
            <a:pPr marL="571500" indent="-571500">
              <a:buFont typeface="Arial" charset="0"/>
              <a:buAutoNum type="romanUcPeriod"/>
            </a:pPr>
            <a:r>
              <a:rPr lang="en-US" sz="2800" b="1" smtClean="0">
                <a:latin typeface="Times New Roman" pitchFamily="18" charset="0"/>
                <a:cs typeface="Times New Roman" pitchFamily="18" charset="0"/>
              </a:rPr>
              <a:t>Phản ứng của kim loại với phi kim</a:t>
            </a:r>
          </a:p>
          <a:p>
            <a:pPr marL="571500" indent="-571500">
              <a:buFont typeface="Arial" charset="0"/>
              <a:buNone/>
            </a:pPr>
            <a:r>
              <a:rPr lang="en-US" sz="2800" b="1" smtClean="0">
                <a:latin typeface="Times New Roman" pitchFamily="18" charset="0"/>
                <a:cs typeface="Times New Roman" pitchFamily="18" charset="0"/>
              </a:rPr>
              <a:t>1 . Tác dụng với oxi</a:t>
            </a:r>
          </a:p>
          <a:p>
            <a:pPr marL="571500" indent="-571500">
              <a:buFont typeface="Arial" charset="0"/>
              <a:buNone/>
            </a:pPr>
            <a:r>
              <a:rPr lang="en-US" sz="2800" smtClean="0">
                <a:latin typeface="Times New Roman" pitchFamily="18" charset="0"/>
                <a:cs typeface="Times New Roman" pitchFamily="18" charset="0"/>
              </a:rPr>
              <a:t>Khi đốt nóng, sắt cháy trong oxi tạo thành sắt từ sắt từ oxit</a:t>
            </a:r>
          </a:p>
          <a:p>
            <a:pPr marL="571500" indent="-571500">
              <a:buFont typeface="Arial" charset="0"/>
              <a:buNone/>
            </a:pPr>
            <a:r>
              <a:rPr lang="en-US" sz="2800" smtClean="0">
                <a:latin typeface="Times New Roman" pitchFamily="18" charset="0"/>
                <a:cs typeface="Times New Roman" pitchFamily="18" charset="0"/>
              </a:rPr>
              <a:t>PT:	     Fe	+	O</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sym typeface="Symbol" pitchFamily="18" charset="2"/>
              </a:rPr>
              <a:t>	Fe</a:t>
            </a:r>
            <a:r>
              <a:rPr lang="en-US" sz="2800" baseline="-25000" smtClean="0">
                <a:latin typeface="Times New Roman" pitchFamily="18" charset="0"/>
                <a:cs typeface="Times New Roman" pitchFamily="18" charset="0"/>
                <a:sym typeface="Symbol" pitchFamily="18" charset="2"/>
              </a:rPr>
              <a:t>3</a:t>
            </a:r>
            <a:r>
              <a:rPr lang="en-US" sz="2800" smtClean="0">
                <a:latin typeface="Times New Roman" pitchFamily="18" charset="0"/>
                <a:cs typeface="Times New Roman" pitchFamily="18" charset="0"/>
                <a:sym typeface="Symbol" pitchFamily="18" charset="2"/>
              </a:rPr>
              <a:t>O</a:t>
            </a:r>
            <a:r>
              <a:rPr lang="en-US" sz="2800" baseline="-25000" smtClean="0">
                <a:latin typeface="Times New Roman" pitchFamily="18" charset="0"/>
                <a:cs typeface="Times New Roman" pitchFamily="18" charset="0"/>
                <a:sym typeface="Symbol" pitchFamily="18" charset="2"/>
              </a:rPr>
              <a:t>4</a:t>
            </a: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endParaRPr lang="en-US" sz="2800" smtClean="0">
              <a:latin typeface="Times New Roman" pitchFamily="18" charset="0"/>
              <a:cs typeface="Times New Roman" pitchFamily="18" charset="0"/>
              <a:sym typeface="Symbol" pitchFamily="18" charset="2"/>
            </a:endParaRPr>
          </a:p>
          <a:p>
            <a:pPr marL="571500" indent="-571500">
              <a:buFont typeface="Arial" charset="0"/>
              <a:buNone/>
            </a:pPr>
            <a:r>
              <a:rPr lang="en-US" sz="2800" smtClean="0">
                <a:latin typeface="Times New Roman" pitchFamily="18" charset="0"/>
                <a:cs typeface="Times New Roman" pitchFamily="18" charset="0"/>
                <a:sym typeface="Symbol" pitchFamily="18" charset="2"/>
              </a:rPr>
              <a:t>Nhiều kim loại khác tác dụng với oxi cũng tạo ra oxit bazơ tương ứng</a:t>
            </a:r>
            <a:endParaRPr lang="en-US" sz="2800" smtClean="0">
              <a:latin typeface="Times New Roman" pitchFamily="18" charset="0"/>
              <a:cs typeface="Times New Roman" pitchFamily="18" charset="0"/>
            </a:endParaRPr>
          </a:p>
        </p:txBody>
      </p:sp>
      <p:sp>
        <p:nvSpPr>
          <p:cNvPr id="5" name="Rounded Rectangle 4"/>
          <p:cNvSpPr/>
          <p:nvPr/>
        </p:nvSpPr>
        <p:spPr>
          <a:xfrm>
            <a:off x="1187450" y="4797425"/>
            <a:ext cx="6985000" cy="863600"/>
          </a:xfrm>
          <a:prstGeom prst="roundRect">
            <a:avLst/>
          </a:prstGeom>
          <a:noFill/>
          <a:ln w="57150">
            <a:solidFill>
              <a:srgbClr val="00B05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a:latin typeface="Times New Roman" pitchFamily="18" charset="0"/>
                <a:cs typeface="Times New Roman" pitchFamily="18" charset="0"/>
              </a:rPr>
              <a:t>Kim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Oxi</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Symbol"/>
              </a:rPr>
              <a:t> </a:t>
            </a:r>
            <a:r>
              <a:rPr lang="en-US" sz="2800" b="1" dirty="0" err="1">
                <a:latin typeface="Times New Roman" pitchFamily="18" charset="0"/>
                <a:cs typeface="Times New Roman" pitchFamily="18" charset="0"/>
                <a:sym typeface="Symbol"/>
              </a:rPr>
              <a:t>Oxit</a:t>
            </a:r>
            <a:r>
              <a:rPr lang="en-US" sz="2800" b="1" dirty="0">
                <a:latin typeface="Times New Roman" pitchFamily="18" charset="0"/>
                <a:cs typeface="Times New Roman" pitchFamily="18" charset="0"/>
                <a:sym typeface="Symbol"/>
              </a:rPr>
              <a:t> </a:t>
            </a:r>
            <a:r>
              <a:rPr lang="en-US" sz="2800" b="1" dirty="0" err="1">
                <a:latin typeface="Times New Roman" pitchFamily="18" charset="0"/>
                <a:cs typeface="Times New Roman" pitchFamily="18" charset="0"/>
                <a:sym typeface="Symbol"/>
              </a:rPr>
              <a:t>bazơ</a:t>
            </a:r>
            <a:r>
              <a:rPr lang="en-US" sz="2800" b="1" dirty="0">
                <a:latin typeface="Times New Roman" pitchFamily="18" charset="0"/>
                <a:cs typeface="Times New Roman" pitchFamily="18" charset="0"/>
                <a:sym typeface="Symbol"/>
              </a:rPr>
              <a:t> </a:t>
            </a:r>
            <a:r>
              <a:rPr lang="en-US" sz="2800" b="1" dirty="0" err="1">
                <a:latin typeface="Times New Roman" pitchFamily="18" charset="0"/>
                <a:cs typeface="Times New Roman" pitchFamily="18" charset="0"/>
                <a:sym typeface="Symbol"/>
              </a:rPr>
              <a:t>tương</a:t>
            </a:r>
            <a:r>
              <a:rPr lang="en-US" sz="2800" b="1" dirty="0">
                <a:latin typeface="Times New Roman" pitchFamily="18" charset="0"/>
                <a:cs typeface="Times New Roman" pitchFamily="18" charset="0"/>
                <a:sym typeface="Symbol"/>
              </a:rPr>
              <a:t> </a:t>
            </a:r>
            <a:r>
              <a:rPr lang="en-US" sz="2800" b="1" dirty="0" err="1">
                <a:latin typeface="Times New Roman" pitchFamily="18" charset="0"/>
                <a:cs typeface="Times New Roman" pitchFamily="18" charset="0"/>
                <a:sym typeface="Symbol"/>
              </a:rPr>
              <a:t>ứng</a:t>
            </a:r>
            <a:endParaRPr lang="vi-VN" sz="2800" b="1" dirty="0">
              <a:latin typeface="Times New Roman" pitchFamily="18" charset="0"/>
              <a:cs typeface="Times New Roman" pitchFamily="18" charset="0"/>
            </a:endParaRPr>
          </a:p>
        </p:txBody>
      </p:sp>
      <p:sp>
        <p:nvSpPr>
          <p:cNvPr id="6" name="TextBox 5"/>
          <p:cNvSpPr txBox="1">
            <a:spLocks noChangeArrowheads="1"/>
          </p:cNvSpPr>
          <p:nvPr/>
        </p:nvSpPr>
        <p:spPr bwMode="auto">
          <a:xfrm>
            <a:off x="755650" y="1557338"/>
            <a:ext cx="287338" cy="519112"/>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3</a:t>
            </a:r>
            <a:endParaRPr lang="vi-VN" sz="20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2555875" y="1538288"/>
            <a:ext cx="287338"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3708400" y="1538288"/>
            <a:ext cx="358775" cy="368300"/>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t</a:t>
            </a:r>
            <a:r>
              <a:rPr lang="en-US" baseline="30000" dirty="0">
                <a:latin typeface="Times New Roman" pitchFamily="18" charset="0"/>
                <a:cs typeface="Times New Roman" pitchFamily="18" charset="0"/>
              </a:rPr>
              <a:t>o</a:t>
            </a:r>
            <a:endParaRPr lang="vi-VN" dirty="0">
              <a:latin typeface="Times New Roman" pitchFamily="18" charset="0"/>
              <a:cs typeface="Times New Roman" pitchFamily="18" charset="0"/>
            </a:endParaRPr>
          </a:p>
        </p:txBody>
      </p:sp>
      <p:pic>
        <p:nvPicPr>
          <p:cNvPr id="2" name="Sắt cháy trong Ox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35696" y="2060575"/>
            <a:ext cx="4824536" cy="251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by="(-#ppt_w*2)" calcmode="lin" valueType="num">
                                      <p:cBhvr rctx="PPT">
                                        <p:cTn id="40" dur="500" autoRev="1" fill="hold">
                                          <p:stCondLst>
                                            <p:cond delay="0"/>
                                          </p:stCondLst>
                                        </p:cTn>
                                        <p:tgtEl>
                                          <p:spTgt spid="5"/>
                                        </p:tgtEl>
                                        <p:attrNameLst>
                                          <p:attrName>ppt_w</p:attrName>
                                        </p:attrNameLst>
                                      </p:cBhvr>
                                    </p:anim>
                                    <p:anim by="(#ppt_w*0.50)" calcmode="lin" valueType="num">
                                      <p:cBhvr>
                                        <p:cTn id="41" dur="500" decel="50000" autoRev="1" fill="hold">
                                          <p:stCondLst>
                                            <p:cond delay="0"/>
                                          </p:stCondLst>
                                        </p:cTn>
                                        <p:tgtEl>
                                          <p:spTgt spid="5"/>
                                        </p:tgtEl>
                                        <p:attrNameLst>
                                          <p:attrName>ppt_x</p:attrName>
                                        </p:attrNameLst>
                                      </p:cBhvr>
                                    </p:anim>
                                    <p:anim from="(-#ppt_h/2)" to="(#ppt_y)" calcmode="lin" valueType="num">
                                      <p:cBhvr>
                                        <p:cTn id="42" dur="1000" fill="hold">
                                          <p:stCondLst>
                                            <p:cond delay="0"/>
                                          </p:stCondLst>
                                        </p:cTn>
                                        <p:tgtEl>
                                          <p:spTgt spid="5"/>
                                        </p:tgtEl>
                                        <p:attrNameLst>
                                          <p:attrName>ppt_y</p:attrName>
                                        </p:attrNameLst>
                                      </p:cBhvr>
                                    </p:anim>
                                    <p:animRot by="21600000">
                                      <p:cBhvr>
                                        <p:cTn id="43" dur="1000" fill="hold">
                                          <p:stCondLst>
                                            <p:cond delay="0"/>
                                          </p:stCondLst>
                                        </p:cTn>
                                        <p:tgtEl>
                                          <p:spTgt spid="5"/>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additive="base">
                                        <p:cTn id="4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
                                        </p:tgtEl>
                                      </p:cBhvr>
                                    </p:cmd>
                                  </p:childTnLst>
                                </p:cTn>
                              </p:par>
                            </p:childTnLst>
                          </p:cTn>
                        </p:par>
                      </p:childTnLst>
                    </p:cTn>
                  </p:par>
                </p:childTnLst>
              </p:cTn>
              <p:nextCondLst>
                <p:cond evt="onClick" delay="0">
                  <p:tgtEl>
                    <p:spTgt spid="2"/>
                  </p:tgtEl>
                </p:cond>
              </p:nextCondLst>
            </p:seq>
            <p:video>
              <p:cMediaNode vol="80000">
                <p:cTn id="55" fill="hold" display="0">
                  <p:stCondLst>
                    <p:cond delay="indefinite"/>
                  </p:stCondLst>
                </p:cTn>
                <p:tgtEl>
                  <p:spTgt spid="2"/>
                </p:tgtEl>
              </p:cMediaNode>
            </p:video>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71500" indent="-571500">
              <a:buFont typeface="Arial" charset="0"/>
              <a:buAutoNum type="romanUcPeriod"/>
            </a:pPr>
            <a:r>
              <a:rPr lang="en-US" sz="2800" b="1" smtClean="0">
                <a:solidFill>
                  <a:srgbClr val="FF33CC"/>
                </a:solidFill>
                <a:latin typeface="Times New Roman" pitchFamily="18" charset="0"/>
                <a:cs typeface="Times New Roman" pitchFamily="18" charset="0"/>
              </a:rPr>
              <a:t>Phản ứng của kim loại với phi kim</a:t>
            </a:r>
          </a:p>
          <a:p>
            <a:pPr marL="571500" indent="-571500">
              <a:buFont typeface="Arial" charset="0"/>
              <a:buNone/>
            </a:pPr>
            <a:r>
              <a:rPr lang="en-US" sz="2800" b="1" smtClean="0">
                <a:solidFill>
                  <a:srgbClr val="FF33CC"/>
                </a:solidFill>
                <a:latin typeface="Times New Roman" pitchFamily="18" charset="0"/>
                <a:cs typeface="Times New Roman" pitchFamily="18" charset="0"/>
              </a:rPr>
              <a:t>1 . Tác dụng với oxi</a:t>
            </a:r>
          </a:p>
          <a:p>
            <a:pPr marL="571500" indent="-571500">
              <a:buFont typeface="Arial" charset="0"/>
              <a:buNone/>
            </a:pPr>
            <a:r>
              <a:rPr lang="en-US" sz="2800" smtClean="0">
                <a:solidFill>
                  <a:srgbClr val="FF33CC"/>
                </a:solidFill>
                <a:latin typeface="Times New Roman" pitchFamily="18" charset="0"/>
                <a:cs typeface="Times New Roman" pitchFamily="18" charset="0"/>
              </a:rPr>
              <a:t>  </a:t>
            </a:r>
          </a:p>
          <a:p>
            <a:pPr marL="571500" indent="-571500">
              <a:buFont typeface="Arial" charset="0"/>
              <a:buNone/>
            </a:pPr>
            <a:r>
              <a:rPr lang="en-US" sz="2800" smtClean="0">
                <a:solidFill>
                  <a:srgbClr val="FF33CC"/>
                </a:solidFill>
                <a:latin typeface="Times New Roman" pitchFamily="18" charset="0"/>
                <a:cs typeface="Times New Roman" pitchFamily="18" charset="0"/>
              </a:rPr>
              <a:t>  		           Al	+	O</a:t>
            </a:r>
            <a:r>
              <a:rPr lang="en-US" sz="2800" baseline="-25000" smtClean="0">
                <a:solidFill>
                  <a:srgbClr val="FF33CC"/>
                </a:solidFill>
                <a:latin typeface="Times New Roman" pitchFamily="18" charset="0"/>
                <a:cs typeface="Times New Roman" pitchFamily="18" charset="0"/>
              </a:rPr>
              <a:t>2</a:t>
            </a:r>
            <a:r>
              <a:rPr lang="en-US" sz="2800" smtClean="0">
                <a:solidFill>
                  <a:srgbClr val="FF33CC"/>
                </a:solidFill>
                <a:latin typeface="Times New Roman" pitchFamily="18" charset="0"/>
                <a:cs typeface="Times New Roman" pitchFamily="18" charset="0"/>
              </a:rPr>
              <a:t>	</a:t>
            </a:r>
            <a:r>
              <a:rPr lang="en-US" sz="2800" smtClean="0">
                <a:solidFill>
                  <a:srgbClr val="FF33CC"/>
                </a:solidFill>
                <a:latin typeface="Times New Roman" pitchFamily="18" charset="0"/>
                <a:cs typeface="Times New Roman" pitchFamily="18" charset="0"/>
                <a:sym typeface="Symbol" pitchFamily="18" charset="2"/>
              </a:rPr>
              <a:t>  	Al</a:t>
            </a:r>
            <a:r>
              <a:rPr lang="en-US" sz="2800" baseline="-25000" smtClean="0">
                <a:solidFill>
                  <a:srgbClr val="FF33CC"/>
                </a:solidFill>
                <a:latin typeface="Times New Roman" pitchFamily="18" charset="0"/>
                <a:cs typeface="Times New Roman" pitchFamily="18" charset="0"/>
                <a:sym typeface="Symbol" pitchFamily="18" charset="2"/>
              </a:rPr>
              <a:t>2</a:t>
            </a:r>
            <a:r>
              <a:rPr lang="en-US" sz="2800" smtClean="0">
                <a:solidFill>
                  <a:srgbClr val="FF33CC"/>
                </a:solidFill>
                <a:latin typeface="Times New Roman" pitchFamily="18" charset="0"/>
                <a:cs typeface="Times New Roman" pitchFamily="18" charset="0"/>
                <a:sym typeface="Symbol" pitchFamily="18" charset="2"/>
              </a:rPr>
              <a:t>O</a:t>
            </a:r>
            <a:r>
              <a:rPr lang="en-US" sz="2800" baseline="-25000" smtClean="0">
                <a:solidFill>
                  <a:srgbClr val="FF33CC"/>
                </a:solidFill>
                <a:latin typeface="Times New Roman" pitchFamily="18" charset="0"/>
                <a:cs typeface="Times New Roman" pitchFamily="18" charset="0"/>
                <a:sym typeface="Symbol" pitchFamily="18" charset="2"/>
              </a:rPr>
              <a:t>3</a:t>
            </a:r>
            <a:r>
              <a:rPr lang="en-US" sz="2800" smtClean="0">
                <a:solidFill>
                  <a:srgbClr val="FF33CC"/>
                </a:solidFill>
                <a:latin typeface="Times New Roman" pitchFamily="18" charset="0"/>
                <a:cs typeface="Times New Roman" pitchFamily="18" charset="0"/>
              </a:rPr>
              <a:t>	</a:t>
            </a:r>
          </a:p>
          <a:p>
            <a:pPr marL="571500" indent="-571500">
              <a:buFont typeface="Arial" charset="0"/>
              <a:buNone/>
            </a:pPr>
            <a:r>
              <a:rPr lang="en-US" sz="2800" smtClean="0">
                <a:solidFill>
                  <a:srgbClr val="FF33CC"/>
                </a:solidFill>
                <a:latin typeface="Times New Roman" pitchFamily="18" charset="0"/>
                <a:cs typeface="Times New Roman" pitchFamily="18" charset="0"/>
              </a:rPr>
              <a:t>  		           Zn 	+ 	O</a:t>
            </a:r>
            <a:r>
              <a:rPr lang="en-US" sz="2800" baseline="-25000" smtClean="0">
                <a:solidFill>
                  <a:srgbClr val="FF33CC"/>
                </a:solidFill>
                <a:latin typeface="Times New Roman" pitchFamily="18" charset="0"/>
                <a:cs typeface="Times New Roman" pitchFamily="18" charset="0"/>
              </a:rPr>
              <a:t>2</a:t>
            </a:r>
            <a:r>
              <a:rPr lang="en-US" sz="2800" smtClean="0">
                <a:solidFill>
                  <a:srgbClr val="FF33CC"/>
                </a:solidFill>
                <a:latin typeface="Times New Roman" pitchFamily="18" charset="0"/>
                <a:cs typeface="Times New Roman" pitchFamily="18" charset="0"/>
              </a:rPr>
              <a:t>	</a:t>
            </a:r>
            <a:r>
              <a:rPr lang="en-US" sz="2800" smtClean="0">
                <a:solidFill>
                  <a:srgbClr val="FF33CC"/>
                </a:solidFill>
                <a:latin typeface="Times New Roman" pitchFamily="18" charset="0"/>
                <a:cs typeface="Times New Roman" pitchFamily="18" charset="0"/>
                <a:sym typeface="Symbol" pitchFamily="18" charset="2"/>
              </a:rPr>
              <a:t> 	ZnO</a:t>
            </a:r>
          </a:p>
          <a:p>
            <a:pPr marL="571500" indent="-571500">
              <a:buFont typeface="Arial" charset="0"/>
              <a:buNone/>
            </a:pPr>
            <a:r>
              <a:rPr lang="en-US" sz="2800" smtClean="0">
                <a:solidFill>
                  <a:srgbClr val="FF33CC"/>
                </a:solidFill>
                <a:latin typeface="Times New Roman" pitchFamily="18" charset="0"/>
                <a:cs typeface="Times New Roman" pitchFamily="18" charset="0"/>
                <a:sym typeface="Symbol" pitchFamily="18" charset="2"/>
              </a:rPr>
              <a:t>  		           Cu	+	O</a:t>
            </a:r>
            <a:r>
              <a:rPr lang="en-US" sz="2800" baseline="-25000" smtClean="0">
                <a:solidFill>
                  <a:srgbClr val="FF33CC"/>
                </a:solidFill>
                <a:latin typeface="Times New Roman" pitchFamily="18" charset="0"/>
                <a:cs typeface="Times New Roman" pitchFamily="18" charset="0"/>
                <a:sym typeface="Symbol" pitchFamily="18" charset="2"/>
              </a:rPr>
              <a:t>2	</a:t>
            </a:r>
            <a:r>
              <a:rPr lang="en-US" sz="2800" smtClean="0">
                <a:solidFill>
                  <a:srgbClr val="FF33CC"/>
                </a:solidFill>
                <a:latin typeface="Times New Roman" pitchFamily="18" charset="0"/>
                <a:cs typeface="Times New Roman" pitchFamily="18" charset="0"/>
                <a:sym typeface="Symbol" pitchFamily="18" charset="2"/>
              </a:rPr>
              <a:t> 	CuO</a:t>
            </a:r>
            <a:endParaRPr lang="en-US" sz="2800" smtClean="0">
              <a:solidFill>
                <a:srgbClr val="FF33CC"/>
              </a:solidFill>
              <a:latin typeface="Times New Roman" pitchFamily="18" charset="0"/>
              <a:cs typeface="Times New Roman" pitchFamily="18" charset="0"/>
            </a:endParaRPr>
          </a:p>
        </p:txBody>
      </p:sp>
      <p:sp>
        <p:nvSpPr>
          <p:cNvPr id="7" name="TextBox 6"/>
          <p:cNvSpPr txBox="1">
            <a:spLocks noChangeArrowheads="1"/>
          </p:cNvSpPr>
          <p:nvPr/>
        </p:nvSpPr>
        <p:spPr bwMode="auto">
          <a:xfrm>
            <a:off x="5292725" y="1519238"/>
            <a:ext cx="287338"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3492500" y="1538288"/>
            <a:ext cx="287338"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3</a:t>
            </a:r>
            <a:endParaRPr lang="vi-VN" sz="200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1619250" y="1538288"/>
            <a:ext cx="288925"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4</a:t>
            </a:r>
            <a:endParaRPr lang="vi-VN" sz="200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5292725" y="2041525"/>
            <a:ext cx="287338"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619250" y="2041525"/>
            <a:ext cx="2889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5292725" y="2546350"/>
            <a:ext cx="287338"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619250" y="2546350"/>
            <a:ext cx="288925"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875"/>
            <a:ext cx="9144000" cy="6858000"/>
          </a:xfrm>
        </p:spPr>
        <p:txBody>
          <a:bodyPr rtlCol="0">
            <a:normAutofit/>
          </a:bodyPr>
          <a:lstStyle/>
          <a:p>
            <a:pPr marL="571500" indent="-571500" fontAlgn="auto">
              <a:spcAft>
                <a:spcPts val="0"/>
              </a:spcAft>
              <a:buFont typeface="Arial" pitchFamily="34" charset="0"/>
              <a:buAutoNum type="romanUcPeriod"/>
              <a:defRPr/>
            </a:pPr>
            <a:r>
              <a:rPr lang="en-US" sz="2800" b="1" dirty="0" err="1" smtClean="0">
                <a:latin typeface="Times New Roman" pitchFamily="18" charset="0"/>
                <a:cs typeface="Times New Roman" pitchFamily="18" charset="0"/>
              </a:rPr>
              <a:t>Phản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phi </a:t>
            </a:r>
            <a:r>
              <a:rPr lang="en-US" sz="2800" b="1" dirty="0" err="1" smtClean="0">
                <a:latin typeface="Times New Roman" pitchFamily="18" charset="0"/>
                <a:cs typeface="Times New Roman" pitchFamily="18" charset="0"/>
              </a:rPr>
              <a:t>kim</a:t>
            </a:r>
            <a:endParaRPr lang="en-US" sz="2800" b="1"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b="1" dirty="0" smtClean="0">
                <a:latin typeface="Times New Roman" pitchFamily="18" charset="0"/>
                <a:cs typeface="Times New Roman" pitchFamily="18" charset="0"/>
              </a:rPr>
              <a:t>2 .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phi </a:t>
            </a:r>
            <a:r>
              <a:rPr lang="en-US" sz="2800" b="1" dirty="0" err="1" smtClean="0">
                <a:latin typeface="Times New Roman" pitchFamily="18" charset="0"/>
                <a:cs typeface="Times New Roman" pitchFamily="18" charset="0"/>
              </a:rPr>
              <a:t>kim</a:t>
            </a:r>
            <a:endParaRPr lang="en-US" sz="2800" b="1"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i="1" dirty="0" err="1" smtClean="0">
                <a:latin typeface="Times New Roman" pitchFamily="18" charset="0"/>
                <a:cs typeface="Times New Roman" pitchFamily="18" charset="0"/>
                <a:sym typeface="Symbol"/>
              </a:rPr>
              <a:t>Thí</a:t>
            </a:r>
            <a:r>
              <a:rPr lang="en-US" sz="2800" i="1" dirty="0" smtClean="0">
                <a:latin typeface="Times New Roman" pitchFamily="18" charset="0"/>
                <a:cs typeface="Times New Roman" pitchFamily="18" charset="0"/>
                <a:sym typeface="Symbol"/>
              </a:rPr>
              <a:t> </a:t>
            </a:r>
            <a:r>
              <a:rPr lang="en-US" sz="2800" i="1" dirty="0" err="1" smtClean="0">
                <a:latin typeface="Times New Roman" pitchFamily="18" charset="0"/>
                <a:cs typeface="Times New Roman" pitchFamily="18" charset="0"/>
                <a:sym typeface="Symbol"/>
              </a:rPr>
              <a:t>nghiệm</a:t>
            </a:r>
            <a:r>
              <a:rPr lang="en-US" sz="2800" i="1"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Đưa</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muỗng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sắt</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đựng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natri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nóng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chảy</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vào</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bình</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đựng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khí</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clo</a:t>
            </a: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r>
              <a:rPr lang="en-US" sz="2800" i="1" dirty="0" err="1" smtClean="0">
                <a:latin typeface="Times New Roman" pitchFamily="18" charset="0"/>
                <a:cs typeface="Times New Roman" pitchFamily="18" charset="0"/>
                <a:sym typeface="Symbol"/>
              </a:rPr>
              <a:t>Hiện</a:t>
            </a:r>
            <a:r>
              <a:rPr lang="en-US" sz="2800" i="1" dirty="0" smtClean="0">
                <a:latin typeface="Times New Roman" pitchFamily="18" charset="0"/>
                <a:cs typeface="Times New Roman" pitchFamily="18" charset="0"/>
                <a:sym typeface="Symbol"/>
              </a:rPr>
              <a:t> </a:t>
            </a:r>
            <a:r>
              <a:rPr lang="en-US" sz="2800" i="1" dirty="0" err="1" smtClean="0">
                <a:latin typeface="Times New Roman" pitchFamily="18" charset="0"/>
                <a:cs typeface="Times New Roman" pitchFamily="18" charset="0"/>
                <a:sym typeface="Symbol"/>
              </a:rPr>
              <a:t>tượng</a:t>
            </a:r>
            <a:r>
              <a:rPr lang="en-US" sz="2800" i="1"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Natri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nóng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chảy</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trong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khí</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clo</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tạo</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thành</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khói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trắng</a:t>
            </a: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r>
              <a:rPr lang="en-US" sz="2800" i="1" dirty="0" err="1" smtClean="0">
                <a:latin typeface="Times New Roman" pitchFamily="18" charset="0"/>
                <a:cs typeface="Times New Roman" pitchFamily="18" charset="0"/>
                <a:sym typeface="Symbol"/>
              </a:rPr>
              <a:t>Nhận</a:t>
            </a:r>
            <a:r>
              <a:rPr lang="en-US" sz="2800" i="1" dirty="0" smtClean="0">
                <a:latin typeface="Times New Roman" pitchFamily="18" charset="0"/>
                <a:cs typeface="Times New Roman" pitchFamily="18" charset="0"/>
                <a:sym typeface="Symbol"/>
              </a:rPr>
              <a:t> </a:t>
            </a:r>
            <a:r>
              <a:rPr lang="en-US" sz="2800" i="1" dirty="0" err="1" smtClean="0">
                <a:latin typeface="Times New Roman" pitchFamily="18" charset="0"/>
                <a:cs typeface="Times New Roman" pitchFamily="18" charset="0"/>
                <a:sym typeface="Symbol"/>
              </a:rPr>
              <a:t>xét</a:t>
            </a:r>
            <a:r>
              <a:rPr lang="en-US" sz="2800" i="1"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Natri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tác</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dụng</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với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clo</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tạo</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ra</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tinh</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thể</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muối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Natri</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clorua</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NaCl</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có</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màu</a:t>
            </a:r>
            <a:r>
              <a:rPr lang="en-US" sz="2800" dirty="0" smtClean="0">
                <a:latin typeface="Times New Roman" pitchFamily="18" charset="0"/>
                <a:cs typeface="Times New Roman" pitchFamily="18" charset="0"/>
                <a:sym typeface="Symbol"/>
              </a:rPr>
              <a:t> </a:t>
            </a:r>
            <a:r>
              <a:rPr lang="en-US" sz="2800" dirty="0" err="1" smtClean="0">
                <a:latin typeface="Times New Roman" pitchFamily="18" charset="0"/>
                <a:cs typeface="Times New Roman" pitchFamily="18" charset="0"/>
                <a:sym typeface="Symbol"/>
              </a:rPr>
              <a:t>trắng</a:t>
            </a: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p:txBody>
      </p:sp>
      <p:pic>
        <p:nvPicPr>
          <p:cNvPr id="2050" name="Picture 2"/>
          <p:cNvPicPr>
            <a:picLocks noChangeAspect="1" noChangeArrowheads="1"/>
          </p:cNvPicPr>
          <p:nvPr/>
        </p:nvPicPr>
        <p:blipFill>
          <a:blip r:embed="rId2"/>
          <a:srcRect/>
          <a:stretch>
            <a:fillRect/>
          </a:stretch>
        </p:blipFill>
        <p:spPr bwMode="auto">
          <a:xfrm>
            <a:off x="1403350" y="2047875"/>
            <a:ext cx="6264275"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1)">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wipe(down)">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71500" indent="-571500">
              <a:buFont typeface="Arial" charset="0"/>
              <a:buAutoNum type="romanUcPeriod"/>
            </a:pPr>
            <a:r>
              <a:rPr lang="en-US" sz="2800" b="1" dirty="0" err="1" smtClean="0">
                <a:solidFill>
                  <a:srgbClr val="FF33CC"/>
                </a:solidFill>
                <a:latin typeface="Times New Roman" pitchFamily="18" charset="0"/>
                <a:cs typeface="Times New Roman" pitchFamily="18" charset="0"/>
              </a:rPr>
              <a:t>Phản</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ứng</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của</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kim</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loại</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với</a:t>
            </a:r>
            <a:r>
              <a:rPr lang="en-US" sz="2800" b="1" dirty="0" smtClean="0">
                <a:solidFill>
                  <a:srgbClr val="FF33CC"/>
                </a:solidFill>
                <a:latin typeface="Times New Roman" pitchFamily="18" charset="0"/>
                <a:cs typeface="Times New Roman" pitchFamily="18" charset="0"/>
              </a:rPr>
              <a:t> phi </a:t>
            </a:r>
            <a:r>
              <a:rPr lang="en-US" sz="2800" b="1" dirty="0" err="1" smtClean="0">
                <a:solidFill>
                  <a:srgbClr val="FF33CC"/>
                </a:solidFill>
                <a:latin typeface="Times New Roman" pitchFamily="18" charset="0"/>
                <a:cs typeface="Times New Roman" pitchFamily="18" charset="0"/>
              </a:rPr>
              <a:t>kim</a:t>
            </a:r>
            <a:endParaRPr lang="en-US" sz="2800" b="1" dirty="0" smtClean="0">
              <a:solidFill>
                <a:srgbClr val="FF33CC"/>
              </a:solidFill>
              <a:latin typeface="Times New Roman" pitchFamily="18" charset="0"/>
              <a:cs typeface="Times New Roman" pitchFamily="18" charset="0"/>
            </a:endParaRPr>
          </a:p>
          <a:p>
            <a:pPr marL="571500" indent="-571500">
              <a:buFont typeface="Arial" charset="0"/>
              <a:buNone/>
            </a:pPr>
            <a:r>
              <a:rPr lang="en-US" sz="2800" b="1" dirty="0" smtClean="0">
                <a:solidFill>
                  <a:srgbClr val="FF33CC"/>
                </a:solidFill>
                <a:latin typeface="Times New Roman" pitchFamily="18" charset="0"/>
                <a:cs typeface="Times New Roman" pitchFamily="18" charset="0"/>
              </a:rPr>
              <a:t>2 . </a:t>
            </a:r>
            <a:r>
              <a:rPr lang="en-US" sz="2800" b="1" dirty="0" err="1" smtClean="0">
                <a:solidFill>
                  <a:srgbClr val="FF33CC"/>
                </a:solidFill>
                <a:latin typeface="Times New Roman" pitchFamily="18" charset="0"/>
                <a:cs typeface="Times New Roman" pitchFamily="18" charset="0"/>
              </a:rPr>
              <a:t>Tác</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dụng</a:t>
            </a:r>
            <a:r>
              <a:rPr lang="en-US" sz="2800" b="1" dirty="0" smtClean="0">
                <a:solidFill>
                  <a:srgbClr val="FF33CC"/>
                </a:solidFill>
                <a:latin typeface="Times New Roman" pitchFamily="18" charset="0"/>
                <a:cs typeface="Times New Roman" pitchFamily="18" charset="0"/>
              </a:rPr>
              <a:t> </a:t>
            </a:r>
            <a:r>
              <a:rPr lang="en-US" sz="2800" b="1" dirty="0" err="1" smtClean="0">
                <a:solidFill>
                  <a:srgbClr val="FF33CC"/>
                </a:solidFill>
                <a:latin typeface="Times New Roman" pitchFamily="18" charset="0"/>
                <a:cs typeface="Times New Roman" pitchFamily="18" charset="0"/>
              </a:rPr>
              <a:t>với</a:t>
            </a:r>
            <a:r>
              <a:rPr lang="en-US" sz="2800" b="1" dirty="0" smtClean="0">
                <a:solidFill>
                  <a:srgbClr val="FF33CC"/>
                </a:solidFill>
                <a:latin typeface="Times New Roman" pitchFamily="18" charset="0"/>
                <a:cs typeface="Times New Roman" pitchFamily="18" charset="0"/>
              </a:rPr>
              <a:t> phi </a:t>
            </a:r>
            <a:r>
              <a:rPr lang="en-US" sz="2800" b="1" dirty="0" err="1" smtClean="0">
                <a:solidFill>
                  <a:srgbClr val="FF33CC"/>
                </a:solidFill>
                <a:latin typeface="Times New Roman" pitchFamily="18" charset="0"/>
                <a:cs typeface="Times New Roman" pitchFamily="18" charset="0"/>
              </a:rPr>
              <a:t>kim</a:t>
            </a:r>
            <a:endParaRPr lang="en-US" sz="2800" b="1" dirty="0" smtClean="0">
              <a:solidFill>
                <a:srgbClr val="FF33CC"/>
              </a:solidFill>
              <a:latin typeface="Times New Roman" pitchFamily="18" charset="0"/>
              <a:cs typeface="Times New Roman" pitchFamily="18" charset="0"/>
            </a:endParaRPr>
          </a:p>
          <a:p>
            <a:pPr marL="571500" indent="-571500">
              <a:buFont typeface="Arial" charset="0"/>
              <a:buNone/>
            </a:pPr>
            <a:r>
              <a:rPr lang="en-US" sz="2800" dirty="0" smtClean="0">
                <a:solidFill>
                  <a:srgbClr val="FF33CC"/>
                </a:solidFill>
                <a:latin typeface="Times New Roman" pitchFamily="18" charset="0"/>
                <a:cs typeface="Times New Roman" pitchFamily="18" charset="0"/>
              </a:rPr>
              <a:t>                          Na + Cl</a:t>
            </a:r>
            <a:r>
              <a:rPr lang="en-US" sz="2800" baseline="-25000" dirty="0" smtClean="0">
                <a:solidFill>
                  <a:srgbClr val="FF33CC"/>
                </a:solidFill>
                <a:latin typeface="Times New Roman" pitchFamily="18" charset="0"/>
                <a:cs typeface="Times New Roman" pitchFamily="18" charset="0"/>
              </a:rPr>
              <a:t>2  </a:t>
            </a:r>
            <a:r>
              <a:rPr lang="en-US" sz="2800" baseline="-25000" dirty="0" smtClean="0">
                <a:solidFill>
                  <a:srgbClr val="FF33CC"/>
                </a:solidFill>
                <a:latin typeface="Times New Roman" pitchFamily="18" charset="0"/>
                <a:cs typeface="Times New Roman" pitchFamily="18" charset="0"/>
                <a:sym typeface="Wingdings" panose="05000000000000000000" pitchFamily="2" charset="2"/>
              </a:rPr>
              <a:t></a:t>
            </a:r>
            <a:r>
              <a:rPr lang="en-US" sz="2800" baseline="-25000" dirty="0" smtClean="0">
                <a:solidFill>
                  <a:srgbClr val="FF33CC"/>
                </a:solidFill>
                <a:latin typeface="Times New Roman" pitchFamily="18" charset="0"/>
                <a:cs typeface="Times New Roman" pitchFamily="18" charset="0"/>
              </a:rPr>
              <a:t> </a:t>
            </a:r>
            <a:r>
              <a:rPr lang="en-US" sz="2800" dirty="0" smtClean="0">
                <a:solidFill>
                  <a:srgbClr val="FF33CC"/>
                </a:solidFill>
                <a:latin typeface="Times New Roman" pitchFamily="18" charset="0"/>
                <a:cs typeface="Times New Roman" pitchFamily="18" charset="0"/>
              </a:rPr>
              <a:t>2NaCl</a:t>
            </a:r>
            <a:endParaRPr lang="en-US" sz="2800" baseline="-25000" dirty="0" smtClean="0">
              <a:solidFill>
                <a:srgbClr val="FF33CC"/>
              </a:solidFill>
              <a:latin typeface="Times New Roman" pitchFamily="18" charset="0"/>
              <a:cs typeface="Times New Roman" pitchFamily="18" charset="0"/>
            </a:endParaRPr>
          </a:p>
          <a:p>
            <a:pPr marL="571500" indent="-571500">
              <a:buFont typeface="Arial" charset="0"/>
              <a:buNone/>
            </a:pPr>
            <a:endParaRPr lang="en-US" sz="2800" dirty="0" smtClean="0">
              <a:solidFill>
                <a:srgbClr val="FF33CC"/>
              </a:solidFill>
              <a:latin typeface="Times New Roman" pitchFamily="18" charset="0"/>
              <a:cs typeface="Times New Roman" pitchFamily="18" charset="0"/>
            </a:endParaRPr>
          </a:p>
          <a:p>
            <a:pPr marL="571500" indent="-571500">
              <a:buFont typeface="Arial" charset="0"/>
              <a:buNone/>
            </a:pPr>
            <a:endParaRPr lang="en-US" sz="2800" dirty="0" smtClean="0">
              <a:solidFill>
                <a:srgbClr val="FF33CC"/>
              </a:solidFill>
              <a:latin typeface="Times New Roman" pitchFamily="18" charset="0"/>
              <a:cs typeface="Times New Roman" pitchFamily="18" charset="0"/>
            </a:endParaRPr>
          </a:p>
          <a:p>
            <a:pPr marL="571500" indent="-571500">
              <a:buFont typeface="Arial" charset="0"/>
              <a:buNone/>
            </a:pPr>
            <a:endParaRPr lang="en-US" sz="2800" dirty="0" smtClean="0">
              <a:solidFill>
                <a:srgbClr val="FF33CC"/>
              </a:solidFill>
              <a:latin typeface="Times New Roman" pitchFamily="18" charset="0"/>
              <a:cs typeface="Times New Roman" pitchFamily="18" charset="0"/>
            </a:endParaRPr>
          </a:p>
          <a:p>
            <a:pPr marL="571500" indent="-571500">
              <a:buFont typeface="Arial" charset="0"/>
              <a:buNone/>
            </a:pPr>
            <a:r>
              <a:rPr lang="en-US" sz="2800" i="1" dirty="0" err="1" smtClean="0">
                <a:solidFill>
                  <a:srgbClr val="FF33CC"/>
                </a:solidFill>
                <a:latin typeface="Times New Roman" pitchFamily="18" charset="0"/>
                <a:cs typeface="Times New Roman" pitchFamily="18" charset="0"/>
              </a:rPr>
              <a:t>Hầu</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hết</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các</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kim</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loại</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trừ</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các</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kim</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loại</a:t>
            </a:r>
            <a:r>
              <a:rPr lang="en-US" sz="2800" i="1" dirty="0" smtClean="0">
                <a:solidFill>
                  <a:srgbClr val="FF33CC"/>
                </a:solidFill>
                <a:latin typeface="Times New Roman" pitchFamily="18" charset="0"/>
                <a:cs typeface="Times New Roman" pitchFamily="18" charset="0"/>
              </a:rPr>
              <a:t> Ag, Au, Pt) </a:t>
            </a:r>
            <a:r>
              <a:rPr lang="en-US" sz="2800" i="1" dirty="0" err="1" smtClean="0">
                <a:solidFill>
                  <a:srgbClr val="FF33CC"/>
                </a:solidFill>
                <a:latin typeface="Times New Roman" pitchFamily="18" charset="0"/>
                <a:cs typeface="Times New Roman" pitchFamily="18" charset="0"/>
              </a:rPr>
              <a:t>phản</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ứng</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với</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oxi</a:t>
            </a:r>
            <a:r>
              <a:rPr lang="en-US" sz="2800" i="1" dirty="0" smtClean="0">
                <a:solidFill>
                  <a:srgbClr val="FF33CC"/>
                </a:solidFill>
                <a:latin typeface="Times New Roman" pitchFamily="18" charset="0"/>
                <a:cs typeface="Times New Roman" pitchFamily="18" charset="0"/>
              </a:rPr>
              <a:t> ở </a:t>
            </a:r>
            <a:r>
              <a:rPr lang="en-US" sz="2800" i="1" dirty="0" err="1" smtClean="0">
                <a:solidFill>
                  <a:srgbClr val="FF33CC"/>
                </a:solidFill>
                <a:latin typeface="Times New Roman" pitchFamily="18" charset="0"/>
                <a:cs typeface="Times New Roman" pitchFamily="18" charset="0"/>
              </a:rPr>
              <a:t>nhiệt</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độ</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cao</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tạo</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thành</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oxit</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thường</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là</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oxit</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bazơ</a:t>
            </a:r>
            <a:r>
              <a:rPr lang="en-US" sz="2800" i="1" dirty="0" smtClean="0">
                <a:solidFill>
                  <a:srgbClr val="FF33CC"/>
                </a:solidFill>
                <a:latin typeface="Times New Roman" pitchFamily="18" charset="0"/>
                <a:cs typeface="Times New Roman" pitchFamily="18" charset="0"/>
              </a:rPr>
              <a:t>)</a:t>
            </a:r>
          </a:p>
          <a:p>
            <a:pPr marL="571500" indent="-571500">
              <a:buFont typeface="Arial" charset="0"/>
              <a:buNone/>
            </a:pPr>
            <a:endParaRPr lang="en-US" sz="2800" i="1" dirty="0" smtClean="0">
              <a:solidFill>
                <a:srgbClr val="FF33CC"/>
              </a:solidFill>
              <a:latin typeface="Times New Roman" pitchFamily="18" charset="0"/>
              <a:cs typeface="Times New Roman" pitchFamily="18" charset="0"/>
            </a:endParaRPr>
          </a:p>
          <a:p>
            <a:pPr marL="571500" indent="-571500">
              <a:buFont typeface="Arial" charset="0"/>
              <a:buNone/>
            </a:pPr>
            <a:r>
              <a:rPr lang="en-US" sz="2800" i="1" dirty="0" smtClean="0">
                <a:solidFill>
                  <a:srgbClr val="FF33CC"/>
                </a:solidFill>
                <a:latin typeface="Times New Roman" pitchFamily="18" charset="0"/>
                <a:cs typeface="Times New Roman" pitchFamily="18" charset="0"/>
              </a:rPr>
              <a:t>Ở </a:t>
            </a:r>
            <a:r>
              <a:rPr lang="en-US" sz="2800" i="1" dirty="0" err="1" smtClean="0">
                <a:solidFill>
                  <a:srgbClr val="FF33CC"/>
                </a:solidFill>
                <a:latin typeface="Times New Roman" pitchFamily="18" charset="0"/>
                <a:cs typeface="Times New Roman" pitchFamily="18" charset="0"/>
              </a:rPr>
              <a:t>nhiệt</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độ</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cao</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kim</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loại</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phản</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ứng</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với</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nhiều</a:t>
            </a:r>
            <a:r>
              <a:rPr lang="en-US" sz="2800" i="1" dirty="0" smtClean="0">
                <a:solidFill>
                  <a:srgbClr val="FF33CC"/>
                </a:solidFill>
                <a:latin typeface="Times New Roman" pitchFamily="18" charset="0"/>
                <a:cs typeface="Times New Roman" pitchFamily="18" charset="0"/>
              </a:rPr>
              <a:t> phi </a:t>
            </a:r>
            <a:r>
              <a:rPr lang="en-US" sz="2800" i="1" dirty="0" err="1" smtClean="0">
                <a:solidFill>
                  <a:srgbClr val="FF33CC"/>
                </a:solidFill>
                <a:latin typeface="Times New Roman" pitchFamily="18" charset="0"/>
                <a:cs typeface="Times New Roman" pitchFamily="18" charset="0"/>
              </a:rPr>
              <a:t>kim</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khác</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tạo</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thành</a:t>
            </a:r>
            <a:r>
              <a:rPr lang="en-US" sz="2800" i="1" dirty="0" smtClean="0">
                <a:solidFill>
                  <a:srgbClr val="FF33CC"/>
                </a:solidFill>
                <a:latin typeface="Times New Roman" pitchFamily="18" charset="0"/>
                <a:cs typeface="Times New Roman" pitchFamily="18" charset="0"/>
              </a:rPr>
              <a:t> </a:t>
            </a:r>
            <a:r>
              <a:rPr lang="en-US" sz="2800" i="1" dirty="0" err="1" smtClean="0">
                <a:solidFill>
                  <a:srgbClr val="FF33CC"/>
                </a:solidFill>
                <a:latin typeface="Times New Roman" pitchFamily="18" charset="0"/>
                <a:cs typeface="Times New Roman" pitchFamily="18" charset="0"/>
              </a:rPr>
              <a:t>muối</a:t>
            </a:r>
            <a:endParaRPr lang="en-US" sz="2800" i="1" dirty="0" smtClean="0">
              <a:solidFill>
                <a:srgbClr val="FF33CC"/>
              </a:solidFill>
              <a:latin typeface="Times New Roman" pitchFamily="18" charset="0"/>
              <a:cs typeface="Times New Roman" pitchFamily="18" charset="0"/>
            </a:endParaRPr>
          </a:p>
          <a:p>
            <a:pPr marL="571500" indent="-571500">
              <a:buFont typeface="Arial" charset="0"/>
              <a:buNone/>
            </a:pPr>
            <a:endParaRPr lang="en-US" sz="2800" i="1" dirty="0" smtClean="0">
              <a:solidFill>
                <a:srgbClr val="FF33CC"/>
              </a:solidFill>
              <a:latin typeface="Times New Roman" pitchFamily="18" charset="0"/>
              <a:cs typeface="Times New Roman" pitchFamily="18" charset="0"/>
              <a:sym typeface="Symbol" pitchFamily="18" charset="2"/>
            </a:endParaRPr>
          </a:p>
          <a:p>
            <a:pPr marL="571500" indent="-571500">
              <a:buFont typeface="Arial" charset="0"/>
              <a:buNone/>
            </a:pPr>
            <a:endParaRPr lang="en-US" sz="2800" dirty="0" smtClean="0">
              <a:solidFill>
                <a:srgbClr val="FF33CC"/>
              </a:solidFill>
              <a:latin typeface="Times New Roman" pitchFamily="18" charset="0"/>
              <a:cs typeface="Times New Roman" pitchFamily="18" charset="0"/>
              <a:sym typeface="Symbol" pitchFamily="18" charset="2"/>
            </a:endParaRPr>
          </a:p>
          <a:p>
            <a:pPr marL="571500" indent="-571500">
              <a:buFont typeface="Arial" charset="0"/>
              <a:buNone/>
            </a:pPr>
            <a:endParaRPr lang="en-US" sz="2800" dirty="0" smtClean="0">
              <a:solidFill>
                <a:srgbClr val="FF33CC"/>
              </a:solidFill>
              <a:latin typeface="Times New Roman" pitchFamily="18" charset="0"/>
              <a:cs typeface="Times New Roman" pitchFamily="18" charset="0"/>
              <a:sym typeface="Symbol" pitchFamily="18" charset="2"/>
            </a:endParaRPr>
          </a:p>
        </p:txBody>
      </p:sp>
      <p:sp>
        <p:nvSpPr>
          <p:cNvPr id="5" name="Rounded Rectangle 4"/>
          <p:cNvSpPr/>
          <p:nvPr/>
        </p:nvSpPr>
        <p:spPr>
          <a:xfrm>
            <a:off x="755576" y="2204864"/>
            <a:ext cx="6985000" cy="863600"/>
          </a:xfrm>
          <a:prstGeom prst="roundRect">
            <a:avLst/>
          </a:prstGeom>
          <a:noFill/>
          <a:ln w="57150">
            <a:solidFill>
              <a:srgbClr val="00B05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a:solidFill>
                  <a:prstClr val="black"/>
                </a:solidFill>
                <a:latin typeface="Times New Roman" pitchFamily="18" charset="0"/>
                <a:cs typeface="Times New Roman" pitchFamily="18" charset="0"/>
              </a:rPr>
              <a:t>Kim </a:t>
            </a:r>
            <a:r>
              <a:rPr lang="en-US" sz="2800" b="1" dirty="0" err="1">
                <a:solidFill>
                  <a:prstClr val="black"/>
                </a:solidFill>
                <a:latin typeface="Times New Roman" pitchFamily="18" charset="0"/>
                <a:cs typeface="Times New Roman" pitchFamily="18" charset="0"/>
              </a:rPr>
              <a:t>loại</a:t>
            </a:r>
            <a:r>
              <a:rPr lang="en-US" sz="2800" b="1" dirty="0">
                <a:solidFill>
                  <a:prstClr val="black"/>
                </a:solidFill>
                <a:latin typeface="Times New Roman" pitchFamily="18" charset="0"/>
                <a:cs typeface="Times New Roman" pitchFamily="18" charset="0"/>
              </a:rPr>
              <a:t> + Phi </a:t>
            </a:r>
            <a:r>
              <a:rPr lang="en-US" sz="2800" b="1" dirty="0" err="1">
                <a:solidFill>
                  <a:prstClr val="black"/>
                </a:solidFill>
                <a:latin typeface="Times New Roman" pitchFamily="18" charset="0"/>
                <a:cs typeface="Times New Roman" pitchFamily="18" charset="0"/>
              </a:rPr>
              <a:t>kim</a:t>
            </a:r>
            <a:r>
              <a:rPr lang="en-US" sz="2800" b="1"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sym typeface="Symbol"/>
              </a:rPr>
              <a:t> </a:t>
            </a:r>
            <a:r>
              <a:rPr lang="en-US" sz="2800" b="1" dirty="0" err="1">
                <a:solidFill>
                  <a:prstClr val="black"/>
                </a:solidFill>
                <a:latin typeface="Times New Roman" pitchFamily="18" charset="0"/>
                <a:cs typeface="Times New Roman" pitchFamily="18" charset="0"/>
                <a:sym typeface="Symbol"/>
              </a:rPr>
              <a:t>Muối</a:t>
            </a:r>
            <a:endParaRPr lang="vi-VN" sz="2800" b="1" dirty="0">
              <a:solidFill>
                <a:prstClr val="black"/>
              </a:solidFill>
              <a:latin typeface="Times New Roman" pitchFamily="18" charset="0"/>
              <a:cs typeface="Times New Roman" pitchFamily="18" charset="0"/>
            </a:endParaRPr>
          </a:p>
        </p:txBody>
      </p:sp>
      <p:sp>
        <p:nvSpPr>
          <p:cNvPr id="4" name="TextBox 3"/>
          <p:cNvSpPr txBox="1">
            <a:spLocks noChangeArrowheads="1"/>
          </p:cNvSpPr>
          <p:nvPr/>
        </p:nvSpPr>
        <p:spPr bwMode="auto">
          <a:xfrm>
            <a:off x="3832773" y="953471"/>
            <a:ext cx="720080"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t>
            </a:r>
            <a:r>
              <a:rPr lang="en-US" baseline="30000" dirty="0">
                <a:latin typeface="Times New Roman" pitchFamily="18" charset="0"/>
                <a:cs typeface="Times New Roman" pitchFamily="18" charset="0"/>
              </a:rPr>
              <a:t>o</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arn(inVertical)">
                                      <p:cBhvr>
                                        <p:cTn id="20" dur="500"/>
                                        <p:tgtEl>
                                          <p:spTgt spid="3">
                                            <p:txEl>
                                              <p:pRg st="8" end="8"/>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71500" indent="-571500">
              <a:buFont typeface="Arial" charset="0"/>
              <a:buAutoNum type="romanUcPeriod" startAt="2"/>
            </a:pPr>
            <a:r>
              <a:rPr lang="en-US" sz="2800" b="1" smtClean="0">
                <a:solidFill>
                  <a:srgbClr val="FF3399"/>
                </a:solidFill>
                <a:latin typeface="Times New Roman" pitchFamily="18" charset="0"/>
                <a:cs typeface="Times New Roman" pitchFamily="18" charset="0"/>
              </a:rPr>
              <a:t>Phản ứng của kim loại với dung dịch axit</a:t>
            </a:r>
          </a:p>
          <a:p>
            <a:pPr marL="571500" indent="-571500">
              <a:buFont typeface="Arial" charset="0"/>
              <a:buNone/>
            </a:pPr>
            <a:r>
              <a:rPr lang="en-US" sz="2800" smtClean="0">
                <a:solidFill>
                  <a:srgbClr val="FF3399"/>
                </a:solidFill>
                <a:latin typeface="Times New Roman" pitchFamily="18" charset="0"/>
                <a:cs typeface="Times New Roman" pitchFamily="18" charset="0"/>
              </a:rPr>
              <a:t>Một số kim loại tác dụng với dung dịch axit (H</a:t>
            </a:r>
            <a:r>
              <a:rPr lang="en-US" sz="2800" baseline="-25000" smtClean="0">
                <a:solidFill>
                  <a:srgbClr val="FF3399"/>
                </a:solidFill>
                <a:latin typeface="Times New Roman" pitchFamily="18" charset="0"/>
                <a:cs typeface="Times New Roman" pitchFamily="18" charset="0"/>
              </a:rPr>
              <a:t>2</a:t>
            </a:r>
            <a:r>
              <a:rPr lang="en-US" sz="2800" smtClean="0">
                <a:solidFill>
                  <a:srgbClr val="FF3399"/>
                </a:solidFill>
                <a:latin typeface="Times New Roman" pitchFamily="18" charset="0"/>
                <a:cs typeface="Times New Roman" pitchFamily="18" charset="0"/>
              </a:rPr>
              <a:t>SO</a:t>
            </a:r>
            <a:r>
              <a:rPr lang="en-US" sz="2800" baseline="-25000" smtClean="0">
                <a:solidFill>
                  <a:srgbClr val="FF3399"/>
                </a:solidFill>
                <a:latin typeface="Times New Roman" pitchFamily="18" charset="0"/>
                <a:cs typeface="Times New Roman" pitchFamily="18" charset="0"/>
              </a:rPr>
              <a:t>4</a:t>
            </a:r>
            <a:r>
              <a:rPr lang="en-US" sz="2800" smtClean="0">
                <a:solidFill>
                  <a:srgbClr val="FF3399"/>
                </a:solidFill>
                <a:latin typeface="Times New Roman" pitchFamily="18" charset="0"/>
                <a:cs typeface="Times New Roman" pitchFamily="18" charset="0"/>
              </a:rPr>
              <a:t>, HCl)  tạo thành muối và giải phóng khí hiđrô</a:t>
            </a: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r>
              <a:rPr lang="en-US" sz="2800" smtClean="0">
                <a:solidFill>
                  <a:srgbClr val="FF3399"/>
                </a:solidFill>
                <a:latin typeface="Times New Roman" pitchFamily="18" charset="0"/>
                <a:cs typeface="Times New Roman" pitchFamily="18" charset="0"/>
              </a:rPr>
              <a:t>   Al	+	HCl	</a:t>
            </a:r>
            <a:r>
              <a:rPr lang="en-US" sz="2800" smtClean="0">
                <a:solidFill>
                  <a:srgbClr val="FF3399"/>
                </a:solidFill>
                <a:latin typeface="Times New Roman" pitchFamily="18" charset="0"/>
                <a:cs typeface="Times New Roman" pitchFamily="18" charset="0"/>
                <a:sym typeface="Symbol" pitchFamily="18" charset="2"/>
              </a:rPr>
              <a:t>	AlCl</a:t>
            </a:r>
            <a:r>
              <a:rPr lang="en-US" sz="2800" baseline="-25000" smtClean="0">
                <a:solidFill>
                  <a:srgbClr val="FF3399"/>
                </a:solidFill>
                <a:latin typeface="Times New Roman" pitchFamily="18" charset="0"/>
                <a:cs typeface="Times New Roman" pitchFamily="18" charset="0"/>
                <a:sym typeface="Symbol" pitchFamily="18" charset="2"/>
              </a:rPr>
              <a:t>3</a:t>
            </a:r>
            <a:r>
              <a:rPr lang="en-US" sz="2800" smtClean="0">
                <a:solidFill>
                  <a:srgbClr val="FF3399"/>
                </a:solidFill>
                <a:latin typeface="Times New Roman" pitchFamily="18" charset="0"/>
                <a:cs typeface="Times New Roman" pitchFamily="18" charset="0"/>
                <a:sym typeface="Symbol" pitchFamily="18" charset="2"/>
              </a:rPr>
              <a:t>	+	H</a:t>
            </a:r>
            <a:r>
              <a:rPr lang="en-US" sz="2800" baseline="-25000" smtClean="0">
                <a:solidFill>
                  <a:srgbClr val="FF3399"/>
                </a:solidFill>
                <a:latin typeface="Times New Roman" pitchFamily="18" charset="0"/>
                <a:cs typeface="Times New Roman" pitchFamily="18" charset="0"/>
                <a:sym typeface="Symbol" pitchFamily="18" charset="2"/>
              </a:rPr>
              <a:t>2</a:t>
            </a:r>
            <a:r>
              <a:rPr lang="en-US" sz="2800" smtClean="0">
                <a:solidFill>
                  <a:srgbClr val="FF3399"/>
                </a:solidFill>
                <a:latin typeface="Times New Roman" pitchFamily="18" charset="0"/>
                <a:cs typeface="Times New Roman" pitchFamily="18" charset="0"/>
                <a:sym typeface="Symbol" pitchFamily="18" charset="2"/>
              </a:rPr>
              <a:t></a:t>
            </a: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smtClean="0">
              <a:solidFill>
                <a:srgbClr val="FF3399"/>
              </a:solidFill>
              <a:latin typeface="Times New Roman" pitchFamily="18" charset="0"/>
              <a:cs typeface="Times New Roman" pitchFamily="18" charset="0"/>
            </a:endParaRPr>
          </a:p>
          <a:p>
            <a:pPr marL="571500" indent="-571500">
              <a:buFont typeface="Arial" charset="0"/>
              <a:buNone/>
            </a:pPr>
            <a:endParaRPr lang="en-US" sz="2800" i="1" smtClean="0">
              <a:solidFill>
                <a:srgbClr val="FF3399"/>
              </a:solidFill>
              <a:latin typeface="Times New Roman" pitchFamily="18" charset="0"/>
              <a:cs typeface="Times New Roman" pitchFamily="18" charset="0"/>
              <a:sym typeface="Symbol" pitchFamily="18" charset="2"/>
            </a:endParaRPr>
          </a:p>
          <a:p>
            <a:pPr marL="571500" indent="-571500">
              <a:buFont typeface="Arial" charset="0"/>
              <a:buNone/>
            </a:pPr>
            <a:endParaRPr lang="en-US" sz="2800" smtClean="0">
              <a:solidFill>
                <a:srgbClr val="FF3399"/>
              </a:solidFill>
              <a:latin typeface="Times New Roman" pitchFamily="18" charset="0"/>
              <a:cs typeface="Times New Roman" pitchFamily="18" charset="0"/>
              <a:sym typeface="Symbol" pitchFamily="18" charset="2"/>
            </a:endParaRPr>
          </a:p>
          <a:p>
            <a:pPr marL="571500" indent="-571500">
              <a:buFont typeface="Arial" charset="0"/>
              <a:buNone/>
            </a:pPr>
            <a:endParaRPr lang="en-US" sz="2800" smtClean="0">
              <a:solidFill>
                <a:srgbClr val="FF3399"/>
              </a:solidFill>
              <a:latin typeface="Times New Roman" pitchFamily="18" charset="0"/>
              <a:cs typeface="Times New Roman" pitchFamily="18" charset="0"/>
              <a:sym typeface="Symbol" pitchFamily="18" charset="2"/>
            </a:endParaRPr>
          </a:p>
        </p:txBody>
      </p:sp>
      <p:sp>
        <p:nvSpPr>
          <p:cNvPr id="5" name="Rounded Rectangle 4"/>
          <p:cNvSpPr/>
          <p:nvPr/>
        </p:nvSpPr>
        <p:spPr>
          <a:xfrm>
            <a:off x="755650" y="1628775"/>
            <a:ext cx="6985000" cy="863600"/>
          </a:xfrm>
          <a:prstGeom prst="roundRect">
            <a:avLst/>
          </a:prstGeom>
          <a:noFill/>
          <a:ln w="57150">
            <a:solidFill>
              <a:srgbClr val="00B05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a:solidFill>
                  <a:prstClr val="black"/>
                </a:solidFill>
                <a:latin typeface="Times New Roman" pitchFamily="18" charset="0"/>
                <a:cs typeface="Times New Roman" pitchFamily="18" charset="0"/>
              </a:rPr>
              <a:t>Kim </a:t>
            </a:r>
            <a:r>
              <a:rPr lang="en-US" sz="2800" b="1" dirty="0" err="1">
                <a:solidFill>
                  <a:prstClr val="black"/>
                </a:solidFill>
                <a:latin typeface="Times New Roman" pitchFamily="18" charset="0"/>
                <a:cs typeface="Times New Roman" pitchFamily="18" charset="0"/>
              </a:rPr>
              <a:t>loại</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Axit</a:t>
            </a:r>
            <a:r>
              <a:rPr lang="en-US" sz="2800" b="1" dirty="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sym typeface="Symbol"/>
              </a:rPr>
              <a:t> </a:t>
            </a:r>
            <a:r>
              <a:rPr lang="en-US" sz="2800" b="1" dirty="0" err="1">
                <a:solidFill>
                  <a:prstClr val="black"/>
                </a:solidFill>
                <a:latin typeface="Times New Roman" pitchFamily="18" charset="0"/>
                <a:cs typeface="Times New Roman" pitchFamily="18" charset="0"/>
                <a:sym typeface="Symbol"/>
              </a:rPr>
              <a:t>Muối</a:t>
            </a:r>
            <a:r>
              <a:rPr lang="en-US" sz="2800" b="1" dirty="0">
                <a:solidFill>
                  <a:prstClr val="black"/>
                </a:solidFill>
                <a:latin typeface="Times New Roman" pitchFamily="18" charset="0"/>
                <a:cs typeface="Times New Roman" pitchFamily="18" charset="0"/>
                <a:sym typeface="Symbol"/>
              </a:rPr>
              <a:t> + H</a:t>
            </a:r>
            <a:r>
              <a:rPr lang="en-US" sz="2800" b="1" baseline="-25000" dirty="0">
                <a:solidFill>
                  <a:prstClr val="black"/>
                </a:solidFill>
                <a:latin typeface="Times New Roman" pitchFamily="18" charset="0"/>
                <a:cs typeface="Times New Roman" pitchFamily="18" charset="0"/>
                <a:sym typeface="Symbol"/>
              </a:rPr>
              <a:t>2</a:t>
            </a:r>
            <a:endParaRPr lang="vi-VN" sz="2800" b="1" dirty="0">
              <a:solidFill>
                <a:prstClr val="black"/>
              </a:solidFill>
              <a:latin typeface="Times New Roman" pitchFamily="18" charset="0"/>
              <a:cs typeface="Times New Roman" pitchFamily="18" charset="0"/>
            </a:endParaRPr>
          </a:p>
        </p:txBody>
      </p:sp>
      <p:sp>
        <p:nvSpPr>
          <p:cNvPr id="4" name="TextBox 3"/>
          <p:cNvSpPr txBox="1">
            <a:spLocks noChangeArrowheads="1"/>
          </p:cNvSpPr>
          <p:nvPr/>
        </p:nvSpPr>
        <p:spPr bwMode="auto">
          <a:xfrm>
            <a:off x="1619250" y="2978150"/>
            <a:ext cx="288925"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6</a:t>
            </a:r>
            <a:endParaRPr lang="vi-VN" sz="200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3492500" y="2978150"/>
            <a:ext cx="287338"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7950" y="2978150"/>
            <a:ext cx="287338"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5292725" y="2978150"/>
            <a:ext cx="287338"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3</a:t>
            </a:r>
            <a:endParaRPr lang="vi-VN" sz="2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Font typeface="Arial" charset="0"/>
              <a:buNone/>
            </a:pPr>
            <a:r>
              <a:rPr lang="en-US" sz="2800" b="1" smtClean="0">
                <a:solidFill>
                  <a:srgbClr val="FF3399"/>
                </a:solidFill>
                <a:latin typeface="Times New Roman" pitchFamily="18" charset="0"/>
                <a:cs typeface="Times New Roman" pitchFamily="18" charset="0"/>
              </a:rPr>
              <a:t>III.  Phản ứng của kim loại với dung dịch muối</a:t>
            </a:r>
          </a:p>
          <a:p>
            <a:pPr marL="0" indent="0">
              <a:buFont typeface="Arial" charset="0"/>
              <a:buAutoNum type="arabicPeriod"/>
            </a:pPr>
            <a:r>
              <a:rPr lang="en-US" sz="2800" b="1" smtClean="0">
                <a:solidFill>
                  <a:srgbClr val="FF3399"/>
                </a:solidFill>
                <a:latin typeface="Times New Roman" pitchFamily="18" charset="0"/>
                <a:cs typeface="Times New Roman" pitchFamily="18" charset="0"/>
              </a:rPr>
              <a:t>Phản ứng của đồng với dung dịch bạc nitrat</a:t>
            </a:r>
          </a:p>
          <a:p>
            <a:pPr marL="0" indent="0">
              <a:buFont typeface="Arial" charset="0"/>
              <a:buNone/>
            </a:pPr>
            <a:r>
              <a:rPr lang="en-US" sz="2800" b="1" smtClean="0">
                <a:solidFill>
                  <a:srgbClr val="FF3399"/>
                </a:solidFill>
                <a:latin typeface="Times New Roman" pitchFamily="18" charset="0"/>
                <a:cs typeface="Times New Roman" pitchFamily="18" charset="0"/>
              </a:rPr>
              <a:t>  </a:t>
            </a:r>
            <a:r>
              <a:rPr lang="en-US" sz="2800" smtClean="0">
                <a:solidFill>
                  <a:srgbClr val="FF3399"/>
                </a:solidFill>
                <a:latin typeface="Times New Roman" pitchFamily="18" charset="0"/>
                <a:cs typeface="Times New Roman" pitchFamily="18" charset="0"/>
              </a:rPr>
              <a:t>Cu	+	AgNO</a:t>
            </a:r>
            <a:r>
              <a:rPr lang="en-US" sz="2800" baseline="-25000" smtClean="0">
                <a:solidFill>
                  <a:srgbClr val="FF3399"/>
                </a:solidFill>
                <a:latin typeface="Times New Roman" pitchFamily="18" charset="0"/>
                <a:cs typeface="Times New Roman" pitchFamily="18" charset="0"/>
              </a:rPr>
              <a:t>3</a:t>
            </a:r>
            <a:r>
              <a:rPr lang="en-US" sz="2800" smtClean="0">
                <a:solidFill>
                  <a:srgbClr val="FF3399"/>
                </a:solidFill>
                <a:latin typeface="Times New Roman" pitchFamily="18" charset="0"/>
                <a:cs typeface="Times New Roman" pitchFamily="18" charset="0"/>
              </a:rPr>
              <a:t>	</a:t>
            </a:r>
            <a:r>
              <a:rPr lang="en-US" sz="2800" smtClean="0">
                <a:solidFill>
                  <a:srgbClr val="FF3399"/>
                </a:solidFill>
                <a:latin typeface="Times New Roman" pitchFamily="18" charset="0"/>
                <a:cs typeface="Times New Roman" pitchFamily="18" charset="0"/>
                <a:sym typeface="Symbol" pitchFamily="18" charset="2"/>
              </a:rPr>
              <a:t>	Cu(NO</a:t>
            </a:r>
            <a:r>
              <a:rPr lang="en-US" sz="2800" baseline="-25000" smtClean="0">
                <a:solidFill>
                  <a:srgbClr val="FF3399"/>
                </a:solidFill>
                <a:latin typeface="Times New Roman" pitchFamily="18" charset="0"/>
                <a:cs typeface="Times New Roman" pitchFamily="18" charset="0"/>
                <a:sym typeface="Symbol" pitchFamily="18" charset="2"/>
              </a:rPr>
              <a:t>3</a:t>
            </a:r>
            <a:r>
              <a:rPr lang="en-US" sz="2800" smtClean="0">
                <a:solidFill>
                  <a:srgbClr val="FF3399"/>
                </a:solidFill>
                <a:latin typeface="Times New Roman" pitchFamily="18" charset="0"/>
                <a:cs typeface="Times New Roman" pitchFamily="18" charset="0"/>
                <a:sym typeface="Symbol" pitchFamily="18" charset="2"/>
              </a:rPr>
              <a:t>)</a:t>
            </a:r>
            <a:r>
              <a:rPr lang="en-US" sz="2800" baseline="-25000" smtClean="0">
                <a:solidFill>
                  <a:srgbClr val="FF3399"/>
                </a:solidFill>
                <a:latin typeface="Times New Roman" pitchFamily="18" charset="0"/>
                <a:cs typeface="Times New Roman" pitchFamily="18" charset="0"/>
                <a:sym typeface="Symbol" pitchFamily="18" charset="2"/>
              </a:rPr>
              <a:t>2</a:t>
            </a:r>
            <a:r>
              <a:rPr lang="en-US" sz="2800" smtClean="0">
                <a:solidFill>
                  <a:srgbClr val="FF3399"/>
                </a:solidFill>
                <a:latin typeface="Times New Roman" pitchFamily="18" charset="0"/>
                <a:cs typeface="Times New Roman" pitchFamily="18" charset="0"/>
                <a:sym typeface="Symbol" pitchFamily="18" charset="2"/>
              </a:rPr>
              <a:t>	+	Ag</a:t>
            </a:r>
          </a:p>
          <a:p>
            <a:pPr marL="0" indent="0">
              <a:buFont typeface="Arial" charset="0"/>
              <a:buNone/>
            </a:pPr>
            <a:endParaRPr lang="en-US" sz="2800" b="1" smtClean="0">
              <a:solidFill>
                <a:srgbClr val="FF3399"/>
              </a:solidFill>
              <a:latin typeface="Times New Roman" pitchFamily="18" charset="0"/>
              <a:cs typeface="Times New Roman" pitchFamily="18" charset="0"/>
              <a:sym typeface="Symbol" pitchFamily="18" charset="2"/>
            </a:endParaRPr>
          </a:p>
          <a:p>
            <a:pPr marL="0" indent="0">
              <a:buFont typeface="Arial" charset="0"/>
              <a:buNone/>
            </a:pPr>
            <a:r>
              <a:rPr lang="en-US" sz="2800" i="1" smtClean="0">
                <a:solidFill>
                  <a:srgbClr val="FF3399"/>
                </a:solidFill>
                <a:latin typeface="Times New Roman" pitchFamily="18" charset="0"/>
                <a:cs typeface="Times New Roman" pitchFamily="18" charset="0"/>
                <a:sym typeface="Symbol" pitchFamily="18" charset="2"/>
              </a:rPr>
              <a:t>Đồng đã đẩy bạc ra khỏi muối. Đồng hoạt động hóa học mạnh hơn bạc</a:t>
            </a:r>
            <a:endParaRPr lang="en-US" sz="2800" i="1" smtClean="0">
              <a:solidFill>
                <a:srgbClr val="FF3399"/>
              </a:solidFill>
              <a:latin typeface="Times New Roman" pitchFamily="18" charset="0"/>
              <a:cs typeface="Times New Roman" pitchFamily="18" charset="0"/>
            </a:endParaRPr>
          </a:p>
          <a:p>
            <a:pPr marL="0" indent="0">
              <a:buFont typeface="Arial" charset="0"/>
              <a:buNone/>
            </a:pPr>
            <a:endParaRPr lang="en-US" sz="2800" smtClean="0">
              <a:solidFill>
                <a:srgbClr val="FF3399"/>
              </a:solidFill>
              <a:latin typeface="Times New Roman" pitchFamily="18" charset="0"/>
              <a:cs typeface="Times New Roman" pitchFamily="18" charset="0"/>
            </a:endParaRPr>
          </a:p>
          <a:p>
            <a:pPr marL="0" indent="0">
              <a:buFont typeface="Arial" charset="0"/>
              <a:buNone/>
            </a:pPr>
            <a:endParaRPr lang="en-US" sz="2800" smtClean="0">
              <a:solidFill>
                <a:srgbClr val="FF3399"/>
              </a:solidFill>
              <a:latin typeface="Times New Roman" pitchFamily="18" charset="0"/>
              <a:cs typeface="Times New Roman" pitchFamily="18" charset="0"/>
            </a:endParaRPr>
          </a:p>
          <a:p>
            <a:pPr marL="0" indent="0">
              <a:buFont typeface="Arial" charset="0"/>
              <a:buNone/>
            </a:pPr>
            <a:endParaRPr lang="en-US" sz="2800" smtClean="0">
              <a:solidFill>
                <a:srgbClr val="FF3399"/>
              </a:solidFill>
              <a:latin typeface="Times New Roman" pitchFamily="18" charset="0"/>
              <a:cs typeface="Times New Roman" pitchFamily="18" charset="0"/>
            </a:endParaRPr>
          </a:p>
          <a:p>
            <a:pPr marL="0" indent="0">
              <a:buFont typeface="Arial" charset="0"/>
              <a:buNone/>
            </a:pPr>
            <a:endParaRPr lang="en-US" sz="2800" smtClean="0">
              <a:solidFill>
                <a:srgbClr val="FF3399"/>
              </a:solidFill>
              <a:latin typeface="Times New Roman" pitchFamily="18" charset="0"/>
              <a:cs typeface="Times New Roman" pitchFamily="18" charset="0"/>
            </a:endParaRPr>
          </a:p>
          <a:p>
            <a:pPr marL="0" indent="0">
              <a:buFont typeface="Arial" charset="0"/>
              <a:buNone/>
            </a:pPr>
            <a:endParaRPr lang="en-US" sz="2800" smtClean="0">
              <a:solidFill>
                <a:srgbClr val="FF3399"/>
              </a:solidFill>
              <a:latin typeface="Times New Roman" pitchFamily="18" charset="0"/>
              <a:cs typeface="Times New Roman" pitchFamily="18" charset="0"/>
            </a:endParaRPr>
          </a:p>
          <a:p>
            <a:pPr marL="0" indent="0">
              <a:buFont typeface="Arial" charset="0"/>
              <a:buNone/>
            </a:pPr>
            <a:endParaRPr lang="en-US" sz="2800" i="1" smtClean="0">
              <a:solidFill>
                <a:srgbClr val="FF3399"/>
              </a:solidFill>
              <a:latin typeface="Times New Roman" pitchFamily="18" charset="0"/>
              <a:cs typeface="Times New Roman" pitchFamily="18" charset="0"/>
              <a:sym typeface="Symbol" pitchFamily="18" charset="2"/>
            </a:endParaRPr>
          </a:p>
          <a:p>
            <a:pPr marL="0" indent="0">
              <a:buFont typeface="Arial" charset="0"/>
              <a:buNone/>
            </a:pPr>
            <a:endParaRPr lang="en-US" sz="2800" smtClean="0">
              <a:solidFill>
                <a:srgbClr val="FF3399"/>
              </a:solidFill>
              <a:latin typeface="Times New Roman" pitchFamily="18" charset="0"/>
              <a:cs typeface="Times New Roman" pitchFamily="18" charset="0"/>
              <a:sym typeface="Symbol" pitchFamily="18" charset="2"/>
            </a:endParaRPr>
          </a:p>
          <a:p>
            <a:pPr marL="0" indent="0">
              <a:buFont typeface="Arial" charset="0"/>
              <a:buNone/>
            </a:pPr>
            <a:endParaRPr lang="en-US" sz="2800" smtClean="0">
              <a:solidFill>
                <a:srgbClr val="FF3399"/>
              </a:solidFill>
              <a:latin typeface="Times New Roman" pitchFamily="18" charset="0"/>
              <a:cs typeface="Times New Roman" pitchFamily="18" charset="0"/>
              <a:sym typeface="Symbol" pitchFamily="18" charset="2"/>
            </a:endParaRPr>
          </a:p>
        </p:txBody>
      </p:sp>
      <p:sp>
        <p:nvSpPr>
          <p:cNvPr id="9" name="TextBox 8"/>
          <p:cNvSpPr txBox="1">
            <a:spLocks noChangeArrowheads="1"/>
          </p:cNvSpPr>
          <p:nvPr/>
        </p:nvSpPr>
        <p:spPr bwMode="auto">
          <a:xfrm>
            <a:off x="1619250" y="1033463"/>
            <a:ext cx="2889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7164388" y="1033463"/>
            <a:ext cx="287337"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571500" indent="-571500" fontAlgn="auto">
              <a:spcAft>
                <a:spcPts val="0"/>
              </a:spcAft>
              <a:buFont typeface="Arial" pitchFamily="34" charset="0"/>
              <a:buAutoNum type="romanUcPeriod" startAt="2"/>
              <a:defRPr/>
            </a:pPr>
            <a:r>
              <a:rPr lang="en-US" sz="2800" b="1" dirty="0" err="1" smtClean="0">
                <a:latin typeface="Times New Roman" pitchFamily="18" charset="0"/>
                <a:cs typeface="Times New Roman" pitchFamily="18" charset="0"/>
              </a:rPr>
              <a:t>Phản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muối</a:t>
            </a:r>
            <a:endParaRPr lang="en-US" sz="2800" b="1"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Phản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kẽm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(II) </a:t>
            </a:r>
            <a:r>
              <a:rPr lang="en-US" sz="2800" b="1" dirty="0" err="1" smtClean="0">
                <a:latin typeface="Times New Roman" pitchFamily="18" charset="0"/>
                <a:cs typeface="Times New Roman" pitchFamily="18" charset="0"/>
              </a:rPr>
              <a:t>sunfat</a:t>
            </a:r>
            <a:endParaRPr lang="en-US" sz="2800" b="1"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i="1" dirty="0" err="1" smtClean="0">
                <a:latin typeface="Times New Roman" pitchFamily="18" charset="0"/>
                <a:cs typeface="Times New Roman" pitchFamily="18" charset="0"/>
              </a:rPr>
              <a:t>Thí</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nghiệm</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Cho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kẽm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đựng</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(II) </a:t>
            </a:r>
            <a:r>
              <a:rPr lang="en-US" sz="2800" dirty="0" err="1" smtClean="0">
                <a:latin typeface="Times New Roman" pitchFamily="18" charset="0"/>
                <a:cs typeface="Times New Roman" pitchFamily="18" charset="0"/>
              </a:rPr>
              <a:t>sunfat</a:t>
            </a: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rPr>
              <a:t>PT: Zn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    CuSO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sym typeface="Symbol"/>
              </a:rPr>
              <a:t>      ZnSO</a:t>
            </a:r>
            <a:r>
              <a:rPr lang="en-US" sz="2800" baseline="-25000" dirty="0" smtClean="0">
                <a:latin typeface="Times New Roman" pitchFamily="18" charset="0"/>
                <a:cs typeface="Times New Roman" pitchFamily="18" charset="0"/>
                <a:sym typeface="Symbol"/>
              </a:rPr>
              <a:t>4  </a:t>
            </a:r>
            <a:r>
              <a:rPr lang="en-US" sz="2800" dirty="0" smtClean="0">
                <a:latin typeface="Times New Roman" pitchFamily="18" charset="0"/>
                <a:cs typeface="Times New Roman" pitchFamily="18" charset="0"/>
                <a:sym typeface="Symbol"/>
              </a:rPr>
              <a:t> +   Cu</a:t>
            </a: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i="1"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p:txBody>
      </p:sp>
      <p:pic>
        <p:nvPicPr>
          <p:cNvPr id="3074" name="Picture 2"/>
          <p:cNvPicPr>
            <a:picLocks noChangeAspect="1" noChangeArrowheads="1"/>
          </p:cNvPicPr>
          <p:nvPr/>
        </p:nvPicPr>
        <p:blipFill>
          <a:blip r:embed="rId2"/>
          <a:srcRect/>
          <a:stretch>
            <a:fillRect/>
          </a:stretch>
        </p:blipFill>
        <p:spPr bwMode="auto">
          <a:xfrm>
            <a:off x="5580063" y="2492375"/>
            <a:ext cx="3313112" cy="3738563"/>
          </a:xfrm>
          <a:prstGeom prst="rect">
            <a:avLst/>
          </a:prstGeom>
          <a:noFill/>
          <a:ln w="9525">
            <a:noFill/>
            <a:miter lim="800000"/>
            <a:headEnd/>
            <a:tailEnd/>
          </a:ln>
        </p:spPr>
      </p:pic>
      <p:sp>
        <p:nvSpPr>
          <p:cNvPr id="2" name="TextBox 1"/>
          <p:cNvSpPr txBox="1">
            <a:spLocks noChangeArrowheads="1"/>
          </p:cNvSpPr>
          <p:nvPr/>
        </p:nvSpPr>
        <p:spPr bwMode="auto">
          <a:xfrm>
            <a:off x="-17463" y="2492375"/>
            <a:ext cx="5526088" cy="4094163"/>
          </a:xfrm>
          <a:prstGeom prst="rect">
            <a:avLst/>
          </a:prstGeom>
          <a:noFill/>
          <a:ln w="9525">
            <a:noFill/>
            <a:miter lim="800000"/>
            <a:headEnd/>
            <a:tailEnd/>
          </a:ln>
        </p:spPr>
        <p:txBody>
          <a:bodyPr>
            <a:spAutoFit/>
          </a:bodyPr>
          <a:lstStyle/>
          <a:p>
            <a:pPr algn="just"/>
            <a:r>
              <a:rPr lang="en-US" sz="2800" i="1">
                <a:latin typeface="Times New Roman" pitchFamily="18" charset="0"/>
                <a:cs typeface="Times New Roman" pitchFamily="18" charset="0"/>
              </a:rPr>
              <a:t>Hiện tượng:</a:t>
            </a:r>
            <a:r>
              <a:rPr lang="en-US" sz="2800">
                <a:latin typeface="Times New Roman" pitchFamily="18" charset="0"/>
                <a:cs typeface="Times New Roman" pitchFamily="18" charset="0"/>
              </a:rPr>
              <a:t> Có chất rắn màu đỏ bám ngoài dây kẽm, màu xanh lam của dung dịch đồng (II) sunfat nhạt dần, kẽm tan dần</a:t>
            </a:r>
          </a:p>
          <a:p>
            <a:pPr algn="just"/>
            <a:r>
              <a:rPr lang="en-US" sz="2800" i="1">
                <a:latin typeface="Times New Roman" pitchFamily="18" charset="0"/>
                <a:cs typeface="Times New Roman" pitchFamily="18" charset="0"/>
              </a:rPr>
              <a:t>Nhận xét:</a:t>
            </a:r>
            <a:r>
              <a:rPr lang="en-US" sz="2800">
                <a:latin typeface="Times New Roman" pitchFamily="18" charset="0"/>
                <a:cs typeface="Times New Roman" pitchFamily="18" charset="0"/>
              </a:rPr>
              <a:t> Kẽm đã đẩy đồng ra khỏi dung dịch CuSO</a:t>
            </a:r>
            <a:r>
              <a:rPr lang="en-US" sz="2800" baseline="-25000">
                <a:latin typeface="Times New Roman" pitchFamily="18" charset="0"/>
                <a:cs typeface="Times New Roman" pitchFamily="18" charset="0"/>
              </a:rPr>
              <a:t>4</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sym typeface="Symbol" pitchFamily="18" charset="2"/>
              </a:rPr>
              <a:t> Kẽm hoạt động hóa học mạnh hơn đồng</a:t>
            </a:r>
            <a:endParaRPr lang="en-US" sz="2800">
              <a:latin typeface="Times New Roman" pitchFamily="18" charset="0"/>
              <a:cs typeface="Times New Roman" pitchFamily="18" charset="0"/>
            </a:endParaRPr>
          </a:p>
          <a:p>
            <a:r>
              <a:rPr lang="en-US" b="1">
                <a:latin typeface="Times New Roman" pitchFamily="18" charset="0"/>
                <a:cs typeface="Times New Roman" pitchFamily="18" charset="0"/>
              </a:rPr>
              <a:t>  </a:t>
            </a:r>
            <a:endParaRPr lang="en-US">
              <a:latin typeface="Times New Roman" pitchFamily="18" charset="0"/>
              <a:cs typeface="Times New Roman" pitchFamily="18" charset="0"/>
            </a:endParaRPr>
          </a:p>
          <a:p>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1)">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additive="base">
                                        <p:cTn id="3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Text Box 23"/>
          <p:cNvSpPr txBox="1">
            <a:spLocks noChangeArrowheads="1"/>
          </p:cNvSpPr>
          <p:nvPr/>
        </p:nvSpPr>
        <p:spPr bwMode="auto">
          <a:xfrm>
            <a:off x="228600" y="1447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 Dãy hoạt động hóa học của kim loại được xây dựng như thế nào?</a:t>
            </a:r>
          </a:p>
        </p:txBody>
      </p:sp>
      <p:sp>
        <p:nvSpPr>
          <p:cNvPr id="10264" name="Text Box 24">
            <a:hlinkClick r:id="rId2" action="ppaction://program"/>
          </p:cNvPr>
          <p:cNvSpPr txBox="1">
            <a:spLocks noChangeArrowheads="1"/>
          </p:cNvSpPr>
          <p:nvPr/>
        </p:nvSpPr>
        <p:spPr bwMode="auto">
          <a:xfrm>
            <a:off x="381000" y="23622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683587"/>
                </a:solidFill>
                <a:latin typeface="Times New Roman" panose="02020603050405020304" pitchFamily="18" charset="0"/>
              </a:rPr>
              <a:t>1. </a:t>
            </a:r>
            <a:r>
              <a:rPr lang="en-US" altLang="en-US" sz="2800" b="1" dirty="0" err="1">
                <a:solidFill>
                  <a:srgbClr val="683587"/>
                </a:solidFill>
                <a:latin typeface="Times New Roman" panose="02020603050405020304" pitchFamily="18" charset="0"/>
              </a:rPr>
              <a:t>Thí</a:t>
            </a:r>
            <a:r>
              <a:rPr lang="en-US" altLang="en-US" sz="2800" b="1" dirty="0">
                <a:solidFill>
                  <a:srgbClr val="683587"/>
                </a:solidFill>
                <a:latin typeface="Times New Roman" panose="02020603050405020304" pitchFamily="18" charset="0"/>
              </a:rPr>
              <a:t> </a:t>
            </a:r>
            <a:r>
              <a:rPr lang="en-US" altLang="en-US" sz="2800" b="1" dirty="0" err="1">
                <a:solidFill>
                  <a:srgbClr val="683587"/>
                </a:solidFill>
                <a:latin typeface="Times New Roman" panose="02020603050405020304" pitchFamily="18" charset="0"/>
              </a:rPr>
              <a:t>nghiệm</a:t>
            </a:r>
            <a:r>
              <a:rPr lang="en-US" altLang="en-US" sz="2800" b="1" dirty="0">
                <a:solidFill>
                  <a:srgbClr val="683587"/>
                </a:solidFill>
                <a:latin typeface="Times New Roman" panose="02020603050405020304" pitchFamily="18" charset="0"/>
              </a:rPr>
              <a:t> 1:</a:t>
            </a:r>
            <a:r>
              <a:rPr lang="en-US" altLang="en-US" sz="2800" dirty="0">
                <a:solidFill>
                  <a:srgbClr val="006600"/>
                </a:solidFill>
                <a:latin typeface="Times New Roman" panose="02020603050405020304" pitchFamily="18" charset="0"/>
              </a:rPr>
              <a:t> </a:t>
            </a:r>
          </a:p>
        </p:txBody>
      </p:sp>
      <p:sp>
        <p:nvSpPr>
          <p:cNvPr id="10265" name="Text Box 25"/>
          <p:cNvSpPr txBox="1">
            <a:spLocks noChangeArrowheads="1"/>
          </p:cNvSpPr>
          <p:nvPr/>
        </p:nvSpPr>
        <p:spPr bwMode="auto">
          <a:xfrm>
            <a:off x="304800" y="2992438"/>
            <a:ext cx="8001000"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800" b="1" i="1">
                <a:solidFill>
                  <a:srgbClr val="00008A"/>
                </a:solidFill>
                <a:latin typeface="Times New Roman" panose="02020603050405020304" pitchFamily="18" charset="0"/>
              </a:rPr>
              <a:t> Cho :</a:t>
            </a:r>
          </a:p>
          <a:p>
            <a:pPr eaLnBrk="1" hangingPunct="1">
              <a:spcBef>
                <a:spcPct val="10000"/>
              </a:spcBef>
              <a:buFontTx/>
              <a:buChar char="-"/>
            </a:pPr>
            <a:r>
              <a:rPr lang="en-US" altLang="en-US" sz="2800" b="1" i="1">
                <a:solidFill>
                  <a:srgbClr val="00008A"/>
                </a:solidFill>
                <a:latin typeface="Times New Roman" panose="02020603050405020304" pitchFamily="18" charset="0"/>
              </a:rPr>
              <a:t> Đinh sắt vào </a:t>
            </a:r>
            <a:r>
              <a:rPr lang="en-US" altLang="en-US" sz="2800" b="1" i="1">
                <a:solidFill>
                  <a:srgbClr val="000099"/>
                </a:solidFill>
                <a:latin typeface="Times New Roman" panose="02020603050405020304" pitchFamily="18" charset="0"/>
              </a:rPr>
              <a:t>ống nghiệm đựng</a:t>
            </a:r>
            <a:r>
              <a:rPr lang="en-US" altLang="en-US" sz="1800"/>
              <a:t> </a:t>
            </a:r>
            <a:r>
              <a:rPr lang="en-US" altLang="en-US" sz="2800" b="1" i="1">
                <a:solidFill>
                  <a:srgbClr val="00008A"/>
                </a:solidFill>
                <a:latin typeface="Times New Roman" panose="02020603050405020304" pitchFamily="18" charset="0"/>
              </a:rPr>
              <a:t>dung dịch CuSO</a:t>
            </a:r>
            <a:r>
              <a:rPr lang="en-US" altLang="en-US" sz="2800" b="1" i="1" baseline="-25000">
                <a:solidFill>
                  <a:srgbClr val="00008A"/>
                </a:solidFill>
                <a:latin typeface="Times New Roman" panose="02020603050405020304" pitchFamily="18" charset="0"/>
              </a:rPr>
              <a:t>4 </a:t>
            </a:r>
            <a:endParaRPr lang="en-US" altLang="en-US" sz="2800" b="1" i="1">
              <a:solidFill>
                <a:srgbClr val="000099"/>
              </a:solidFill>
              <a:latin typeface="Times New Roman" panose="02020603050405020304" pitchFamily="18" charset="0"/>
            </a:endParaRPr>
          </a:p>
          <a:p>
            <a:pPr eaLnBrk="1" hangingPunct="1">
              <a:spcBef>
                <a:spcPct val="10000"/>
              </a:spcBef>
              <a:buFontTx/>
              <a:buChar char="-"/>
            </a:pPr>
            <a:r>
              <a:rPr lang="en-US" altLang="en-US" sz="2800" b="1" i="1">
                <a:solidFill>
                  <a:srgbClr val="00008A"/>
                </a:solidFill>
                <a:latin typeface="Times New Roman" panose="02020603050405020304" pitchFamily="18" charset="0"/>
              </a:rPr>
              <a:t> Dây đồng vào </a:t>
            </a:r>
            <a:r>
              <a:rPr lang="en-US" altLang="en-US" sz="2800" b="1" i="1">
                <a:solidFill>
                  <a:srgbClr val="000099"/>
                </a:solidFill>
                <a:latin typeface="Times New Roman" panose="02020603050405020304" pitchFamily="18" charset="0"/>
              </a:rPr>
              <a:t>ống nghiệm đựng</a:t>
            </a:r>
            <a:r>
              <a:rPr lang="en-US" altLang="en-US" sz="1800" b="1" i="1"/>
              <a:t> </a:t>
            </a:r>
            <a:r>
              <a:rPr lang="en-US" altLang="en-US" sz="2800" b="1" i="1">
                <a:solidFill>
                  <a:srgbClr val="00008A"/>
                </a:solidFill>
                <a:latin typeface="Times New Roman" panose="02020603050405020304" pitchFamily="18" charset="0"/>
              </a:rPr>
              <a:t>dung dịch FeSO</a:t>
            </a:r>
            <a:r>
              <a:rPr lang="en-US" altLang="en-US" b="1" i="1" baseline="-25000">
                <a:solidFill>
                  <a:srgbClr val="00008A"/>
                </a:solidFill>
                <a:latin typeface="Times New Roman" panose="02020603050405020304" pitchFamily="18" charset="0"/>
              </a:rPr>
              <a:t>4 </a:t>
            </a:r>
            <a:endParaRPr lang="en-US" altLang="en-US" sz="2800" b="1" i="1" baseline="-25000">
              <a:solidFill>
                <a:srgbClr val="00008A"/>
              </a:solidFill>
              <a:latin typeface="Times New Roman" panose="02020603050405020304" pitchFamily="18" charset="0"/>
            </a:endParaRPr>
          </a:p>
          <a:p>
            <a:pPr eaLnBrk="1" hangingPunct="1">
              <a:spcBef>
                <a:spcPct val="10000"/>
              </a:spcBef>
              <a:buFontTx/>
              <a:buNone/>
            </a:pPr>
            <a:r>
              <a:rPr lang="en-US" altLang="en-US" sz="2800" b="1" i="1">
                <a:solidFill>
                  <a:srgbClr val="00008A"/>
                </a:solidFill>
                <a:latin typeface="Times New Roman" panose="02020603050405020304" pitchFamily="18" charset="0"/>
              </a:rPr>
              <a:t>  </a:t>
            </a:r>
            <a:r>
              <a:rPr lang="en-US" altLang="en-US" sz="2800" b="1" i="1">
                <a:solidFill>
                  <a:srgbClr val="7F0B0E"/>
                </a:solidFill>
                <a:latin typeface="Times New Roman" panose="02020603050405020304" pitchFamily="18" charset="0"/>
              </a:rPr>
              <a:t>Em hãy quan sát và</a:t>
            </a:r>
            <a:r>
              <a:rPr lang="en-US" altLang="en-US" sz="2800">
                <a:latin typeface="Times New Roman" panose="02020603050405020304" pitchFamily="18" charset="0"/>
              </a:rPr>
              <a:t> </a:t>
            </a:r>
            <a:r>
              <a:rPr lang="en-US" altLang="en-US" sz="2800" b="1" i="1">
                <a:solidFill>
                  <a:srgbClr val="7F0B0E"/>
                </a:solidFill>
                <a:latin typeface="Times New Roman" panose="02020603050405020304" pitchFamily="18" charset="0"/>
              </a:rPr>
              <a:t>nêu hiện tượng xảy ra?</a:t>
            </a:r>
          </a:p>
        </p:txBody>
      </p:sp>
      <p:sp>
        <p:nvSpPr>
          <p:cNvPr id="19461" name="WordArt 28"/>
          <p:cNvSpPr>
            <a:spLocks noChangeArrowheads="1" noChangeShapeType="1" noTextEdit="1"/>
          </p:cNvSpPr>
          <p:nvPr/>
        </p:nvSpPr>
        <p:spPr bwMode="auto">
          <a:xfrm>
            <a:off x="1524000" y="508000"/>
            <a:ext cx="6858000"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dirty="0" smtClean="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 </a:t>
            </a:r>
            <a:r>
              <a:rPr lang="en-US" sz="3600" b="1" i="1" kern="10" dirty="0" err="1" smtClean="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a:t>
            </a:r>
            <a:r>
              <a:rPr lang="en-US" sz="3600" b="1" i="1" kern="10" dirty="0" smtClean="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hoạt</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hóa</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của</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kim</a:t>
            </a:r>
            <a:r>
              <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loại</a:t>
            </a:r>
            <a:endParaRPr lang="en-US" sz="3600" b="1" i="1"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1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63"/>
                                        </p:tgtEl>
                                        <p:attrNameLst>
                                          <p:attrName>style.visibility</p:attrName>
                                        </p:attrNameLst>
                                      </p:cBhvr>
                                      <p:to>
                                        <p:strVal val="visible"/>
                                      </p:to>
                                    </p:set>
                                    <p:anim calcmode="lin" valueType="num">
                                      <p:cBhvr>
                                        <p:cTn id="7" dur="500" fill="hold"/>
                                        <p:tgtEl>
                                          <p:spTgt spid="10263"/>
                                        </p:tgtEl>
                                        <p:attrNameLst>
                                          <p:attrName>ppt_w</p:attrName>
                                        </p:attrNameLst>
                                      </p:cBhvr>
                                      <p:tavLst>
                                        <p:tav tm="0">
                                          <p:val>
                                            <p:fltVal val="0"/>
                                          </p:val>
                                        </p:tav>
                                        <p:tav tm="100000">
                                          <p:val>
                                            <p:strVal val="#ppt_w"/>
                                          </p:val>
                                        </p:tav>
                                      </p:tavLst>
                                    </p:anim>
                                    <p:anim calcmode="lin" valueType="num">
                                      <p:cBhvr>
                                        <p:cTn id="8" dur="500" fill="hold"/>
                                        <p:tgtEl>
                                          <p:spTgt spid="10263"/>
                                        </p:tgtEl>
                                        <p:attrNameLst>
                                          <p:attrName>ppt_h</p:attrName>
                                        </p:attrNameLst>
                                      </p:cBhvr>
                                      <p:tavLst>
                                        <p:tav tm="0">
                                          <p:val>
                                            <p:fltVal val="0"/>
                                          </p:val>
                                        </p:tav>
                                        <p:tav tm="100000">
                                          <p:val>
                                            <p:strVal val="#ppt_h"/>
                                          </p:val>
                                        </p:tav>
                                      </p:tavLst>
                                    </p:anim>
                                    <p:anim calcmode="lin" valueType="num">
                                      <p:cBhvr>
                                        <p:cTn id="9" dur="500" fill="hold"/>
                                        <p:tgtEl>
                                          <p:spTgt spid="10263"/>
                                        </p:tgtEl>
                                        <p:attrNameLst>
                                          <p:attrName>style.rotation</p:attrName>
                                        </p:attrNameLst>
                                      </p:cBhvr>
                                      <p:tavLst>
                                        <p:tav tm="0">
                                          <p:val>
                                            <p:fltVal val="90"/>
                                          </p:val>
                                        </p:tav>
                                        <p:tav tm="100000">
                                          <p:val>
                                            <p:fltVal val="0"/>
                                          </p:val>
                                        </p:tav>
                                      </p:tavLst>
                                    </p:anim>
                                    <p:animEffect transition="in" filter="fade">
                                      <p:cBhvr>
                                        <p:cTn id="10" dur="500"/>
                                        <p:tgtEl>
                                          <p:spTgt spid="10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0264">
                                            <p:txEl>
                                              <p:pRg st="0" end="0"/>
                                            </p:txEl>
                                          </p:spTgt>
                                        </p:tgtEl>
                                        <p:attrNameLst>
                                          <p:attrName>style.visibility</p:attrName>
                                        </p:attrNameLst>
                                      </p:cBhvr>
                                      <p:to>
                                        <p:strVal val="visible"/>
                                      </p:to>
                                    </p:set>
                                    <p:anim calcmode="lin" valueType="num">
                                      <p:cBhvr>
                                        <p:cTn id="15" dur="500" fill="hold"/>
                                        <p:tgtEl>
                                          <p:spTgt spid="1026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6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264">
                                            <p:txEl>
                                              <p:pRg st="0" end="0"/>
                                            </p:txEl>
                                          </p:spTgt>
                                        </p:tgtEl>
                                      </p:cBhvr>
                                    </p:animEffect>
                                  </p:childTnLst>
                                </p:cTn>
                              </p:par>
                            </p:childTnLst>
                          </p:cTn>
                        </p:par>
                        <p:par>
                          <p:cTn id="18" fill="hold" nodeType="afterGroup">
                            <p:stCondLst>
                              <p:cond delay="500"/>
                            </p:stCondLst>
                            <p:childTnLst>
                              <p:par>
                                <p:cTn id="19" presetID="18" presetClass="entr" presetSubtype="6" fill="hold" nodeType="afterEffect">
                                  <p:stCondLst>
                                    <p:cond delay="0"/>
                                  </p:stCondLst>
                                  <p:childTnLst>
                                    <p:set>
                                      <p:cBhvr>
                                        <p:cTn id="20" dur="1" fill="hold">
                                          <p:stCondLst>
                                            <p:cond delay="0"/>
                                          </p:stCondLst>
                                        </p:cTn>
                                        <p:tgtEl>
                                          <p:spTgt spid="10265">
                                            <p:txEl>
                                              <p:pRg st="0" end="0"/>
                                            </p:txEl>
                                          </p:spTgt>
                                        </p:tgtEl>
                                        <p:attrNameLst>
                                          <p:attrName>style.visibility</p:attrName>
                                        </p:attrNameLst>
                                      </p:cBhvr>
                                      <p:to>
                                        <p:strVal val="visible"/>
                                      </p:to>
                                    </p:set>
                                    <p:animEffect transition="in" filter="strips(downRight)">
                                      <p:cBhvr>
                                        <p:cTn id="21" dur="500"/>
                                        <p:tgtEl>
                                          <p:spTgt spid="10265">
                                            <p:txEl>
                                              <p:pRg st="0" end="0"/>
                                            </p:txEl>
                                          </p:spTgt>
                                        </p:tgtEl>
                                      </p:cBhvr>
                                    </p:animEffect>
                                  </p:childTnLst>
                                </p:cTn>
                              </p:par>
                            </p:childTnLst>
                          </p:cTn>
                        </p:par>
                        <p:par>
                          <p:cTn id="22" fill="hold" nodeType="afterGroup">
                            <p:stCondLst>
                              <p:cond delay="1000"/>
                            </p:stCondLst>
                            <p:childTnLst>
                              <p:par>
                                <p:cTn id="23" presetID="18" presetClass="entr" presetSubtype="6" fill="hold" nodeType="afterEffect">
                                  <p:stCondLst>
                                    <p:cond delay="0"/>
                                  </p:stCondLst>
                                  <p:childTnLst>
                                    <p:set>
                                      <p:cBhvr>
                                        <p:cTn id="24" dur="1" fill="hold">
                                          <p:stCondLst>
                                            <p:cond delay="0"/>
                                          </p:stCondLst>
                                        </p:cTn>
                                        <p:tgtEl>
                                          <p:spTgt spid="10265">
                                            <p:txEl>
                                              <p:pRg st="1" end="1"/>
                                            </p:txEl>
                                          </p:spTgt>
                                        </p:tgtEl>
                                        <p:attrNameLst>
                                          <p:attrName>style.visibility</p:attrName>
                                        </p:attrNameLst>
                                      </p:cBhvr>
                                      <p:to>
                                        <p:strVal val="visible"/>
                                      </p:to>
                                    </p:set>
                                    <p:animEffect transition="in" filter="strips(downRight)">
                                      <p:cBhvr>
                                        <p:cTn id="25" dur="500"/>
                                        <p:tgtEl>
                                          <p:spTgt spid="10265">
                                            <p:txEl>
                                              <p:pRg st="1" end="1"/>
                                            </p:txEl>
                                          </p:spTgt>
                                        </p:tgtEl>
                                      </p:cBhvr>
                                    </p:animEffect>
                                  </p:childTnLst>
                                </p:cTn>
                              </p:par>
                            </p:childTnLst>
                          </p:cTn>
                        </p:par>
                        <p:par>
                          <p:cTn id="26" fill="hold" nodeType="afterGroup">
                            <p:stCondLst>
                              <p:cond delay="1500"/>
                            </p:stCondLst>
                            <p:childTnLst>
                              <p:par>
                                <p:cTn id="27" presetID="18" presetClass="entr" presetSubtype="6" fill="hold" nodeType="afterEffect">
                                  <p:stCondLst>
                                    <p:cond delay="0"/>
                                  </p:stCondLst>
                                  <p:childTnLst>
                                    <p:set>
                                      <p:cBhvr>
                                        <p:cTn id="28" dur="1" fill="hold">
                                          <p:stCondLst>
                                            <p:cond delay="0"/>
                                          </p:stCondLst>
                                        </p:cTn>
                                        <p:tgtEl>
                                          <p:spTgt spid="10265">
                                            <p:txEl>
                                              <p:pRg st="2" end="2"/>
                                            </p:txEl>
                                          </p:spTgt>
                                        </p:tgtEl>
                                        <p:attrNameLst>
                                          <p:attrName>style.visibility</p:attrName>
                                        </p:attrNameLst>
                                      </p:cBhvr>
                                      <p:to>
                                        <p:strVal val="visible"/>
                                      </p:to>
                                    </p:set>
                                    <p:animEffect transition="in" filter="strips(downRight)">
                                      <p:cBhvr>
                                        <p:cTn id="29" dur="500"/>
                                        <p:tgtEl>
                                          <p:spTgt spid="1026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10265">
                                            <p:txEl>
                                              <p:pRg st="3" end="3"/>
                                            </p:txEl>
                                          </p:spTgt>
                                        </p:tgtEl>
                                        <p:attrNameLst>
                                          <p:attrName>style.visibility</p:attrName>
                                        </p:attrNameLst>
                                      </p:cBhvr>
                                      <p:to>
                                        <p:strVal val="visible"/>
                                      </p:to>
                                    </p:set>
                                    <p:animEffect transition="in" filter="strips(downRight)">
                                      <p:cBhvr>
                                        <p:cTn id="34" dur="500"/>
                                        <p:tgtEl>
                                          <p:spTgt spid="10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uSO4 tác dụng với Fe.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990600" y="1295400"/>
            <a:ext cx="6629400" cy="4572000"/>
          </a:xfrm>
        </p:spPr>
      </p:pic>
    </p:spTree>
    <p:extLst>
      <p:ext uri="{BB962C8B-B14F-4D97-AF65-F5344CB8AC3E}">
        <p14:creationId xmlns:p14="http://schemas.microsoft.com/office/powerpoint/2010/main" val="3447030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3340100"/>
            <a:ext cx="899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25000"/>
              </a:spcBef>
              <a:buFontTx/>
              <a:buNone/>
            </a:pPr>
            <a:r>
              <a:rPr lang="en-US" altLang="en-US" sz="2400" b="1" i="1">
                <a:solidFill>
                  <a:srgbClr val="00008A"/>
                </a:solidFill>
                <a:latin typeface="Times New Roman" panose="02020603050405020304" pitchFamily="18" charset="0"/>
              </a:rPr>
              <a:t>     - Ống 1: Sắt đã đẩy đồng ra khỏi dung dịch muối đồng.</a:t>
            </a:r>
          </a:p>
          <a:p>
            <a:pPr eaLnBrk="1" hangingPunct="1">
              <a:spcBef>
                <a:spcPct val="25000"/>
              </a:spcBef>
              <a:buFontTx/>
              <a:buNone/>
            </a:pPr>
            <a:r>
              <a:rPr lang="en-US" altLang="en-US" sz="2400" b="1" i="1">
                <a:solidFill>
                  <a:srgbClr val="00008A"/>
                </a:solidFill>
                <a:latin typeface="Times New Roman" panose="02020603050405020304" pitchFamily="18" charset="0"/>
              </a:rPr>
              <a:t>     - Ống 2: Đồng không đẩy được sắt ra khỏi dd muối sắt.</a:t>
            </a:r>
          </a:p>
        </p:txBody>
      </p:sp>
      <p:sp>
        <p:nvSpPr>
          <p:cNvPr id="11267" name="Text Box 3"/>
          <p:cNvSpPr txBox="1">
            <a:spLocks noChangeArrowheads="1"/>
          </p:cNvSpPr>
          <p:nvPr/>
        </p:nvSpPr>
        <p:spPr bwMode="auto">
          <a:xfrm>
            <a:off x="457200" y="5826125"/>
            <a:ext cx="8382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716088" algn="l"/>
              </a:tabLst>
              <a:defRPr sz="3200">
                <a:solidFill>
                  <a:schemeClr val="tx1"/>
                </a:solidFill>
                <a:latin typeface="Arial" panose="020B0604020202020204" pitchFamily="34" charset="0"/>
              </a:defRPr>
            </a:lvl1pPr>
            <a:lvl2pPr marL="742950" indent="-285750">
              <a:spcBef>
                <a:spcPct val="20000"/>
              </a:spcBef>
              <a:buChar char="–"/>
              <a:tabLst>
                <a:tab pos="1716088" algn="l"/>
              </a:tabLst>
              <a:defRPr sz="2800">
                <a:solidFill>
                  <a:schemeClr val="tx1"/>
                </a:solidFill>
                <a:latin typeface="Arial" panose="020B0604020202020204" pitchFamily="34" charset="0"/>
              </a:defRPr>
            </a:lvl2pPr>
            <a:lvl3pPr marL="1143000" indent="-228600">
              <a:spcBef>
                <a:spcPct val="20000"/>
              </a:spcBef>
              <a:buChar char="•"/>
              <a:tabLst>
                <a:tab pos="1716088" algn="l"/>
              </a:tabLst>
              <a:defRPr sz="2400">
                <a:solidFill>
                  <a:schemeClr val="tx1"/>
                </a:solidFill>
                <a:latin typeface="Arial" panose="020B0604020202020204" pitchFamily="34" charset="0"/>
              </a:defRPr>
            </a:lvl3pPr>
            <a:lvl4pPr marL="1600200" indent="-228600">
              <a:spcBef>
                <a:spcPct val="20000"/>
              </a:spcBef>
              <a:buChar char="–"/>
              <a:tabLst>
                <a:tab pos="1716088" algn="l"/>
              </a:tabLst>
              <a:defRPr sz="2000">
                <a:solidFill>
                  <a:schemeClr val="tx1"/>
                </a:solidFill>
                <a:latin typeface="Arial" panose="020B0604020202020204" pitchFamily="34" charset="0"/>
              </a:defRPr>
            </a:lvl4pPr>
            <a:lvl5pPr marL="2057400" indent="-228600">
              <a:spcBef>
                <a:spcPct val="20000"/>
              </a:spcBef>
              <a:buChar char="»"/>
              <a:tabLst>
                <a:tab pos="171608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1608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1608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1608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16088" algn="l"/>
              </a:tabLst>
              <a:defRPr sz="2000">
                <a:solidFill>
                  <a:schemeClr val="tx1"/>
                </a:solidFill>
                <a:latin typeface="Arial" panose="020B0604020202020204" pitchFamily="34" charset="0"/>
              </a:defRPr>
            </a:lvl9pPr>
          </a:lstStyle>
          <a:p>
            <a:pPr eaLnBrk="1" hangingPunct="1">
              <a:buFontTx/>
              <a:buBlip>
                <a:blip r:embed="rId2"/>
              </a:buBlip>
            </a:pPr>
            <a:r>
              <a:rPr lang="en-US" altLang="en-US" sz="2800">
                <a:latin typeface="Times New Roman" panose="02020603050405020304" pitchFamily="18" charset="0"/>
              </a:rPr>
              <a:t> </a:t>
            </a:r>
            <a:r>
              <a:rPr lang="en-US" altLang="en-US" sz="2800" b="1" u="sng">
                <a:latin typeface="Times New Roman" panose="02020603050405020304" pitchFamily="18" charset="0"/>
              </a:rPr>
              <a:t>Kết luận:</a:t>
            </a:r>
            <a:r>
              <a:rPr lang="en-US" altLang="en-US" sz="2800">
                <a:latin typeface="Times New Roman" panose="02020603050405020304" pitchFamily="18" charset="0"/>
              </a:rPr>
              <a:t>   </a:t>
            </a:r>
            <a:r>
              <a:rPr lang="en-US" altLang="en-US" sz="2800">
                <a:solidFill>
                  <a:srgbClr val="7F0B0E"/>
                </a:solidFill>
                <a:latin typeface="Times New Roman" panose="02020603050405020304" pitchFamily="18" charset="0"/>
              </a:rPr>
              <a:t>-</a:t>
            </a:r>
            <a:r>
              <a:rPr lang="en-US" altLang="en-US" sz="2800" b="1" i="1">
                <a:solidFill>
                  <a:srgbClr val="7F0B0E"/>
                </a:solidFill>
                <a:latin typeface="Times New Roman" panose="02020603050405020304" pitchFamily="18" charset="0"/>
              </a:rPr>
              <a:t> Sắt hoạt động hóa học mạnh hơn đồng</a:t>
            </a:r>
          </a:p>
          <a:p>
            <a:pPr eaLnBrk="1" hangingPunct="1">
              <a:buFontTx/>
              <a:buNone/>
            </a:pPr>
            <a:r>
              <a:rPr lang="en-US" altLang="en-US" sz="2800" b="1" i="1">
                <a:solidFill>
                  <a:srgbClr val="7F0B0E"/>
                </a:solidFill>
                <a:latin typeface="Times New Roman" panose="02020603050405020304" pitchFamily="18" charset="0"/>
              </a:rPr>
              <a:t>                          Xếp sắt đứng trước đồng: Fe , Cu  </a:t>
            </a:r>
          </a:p>
        </p:txBody>
      </p:sp>
      <p:sp>
        <p:nvSpPr>
          <p:cNvPr id="11268" name="Text Box 4"/>
          <p:cNvSpPr txBox="1">
            <a:spLocks noChangeArrowheads="1"/>
          </p:cNvSpPr>
          <p:nvPr/>
        </p:nvSpPr>
        <p:spPr bwMode="auto">
          <a:xfrm>
            <a:off x="355600" y="47752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Fe             +     </a:t>
            </a:r>
            <a:r>
              <a:rPr lang="en-US" altLang="en-US" sz="2800" b="1">
                <a:solidFill>
                  <a:srgbClr val="823500"/>
                </a:solidFill>
                <a:latin typeface="Times New Roman" panose="02020603050405020304" pitchFamily="18" charset="0"/>
              </a:rPr>
              <a:t>Cu</a:t>
            </a:r>
            <a:r>
              <a:rPr lang="en-US" altLang="en-US" sz="2800" b="1">
                <a:solidFill>
                  <a:srgbClr val="004200"/>
                </a:solidFill>
                <a:latin typeface="Times New Roman" panose="02020603050405020304" pitchFamily="18" charset="0"/>
              </a:rPr>
              <a:t>SO</a:t>
            </a:r>
            <a:endParaRPr lang="en-US" altLang="en-US" sz="2800">
              <a:latin typeface="Times New Roman" panose="02020603050405020304" pitchFamily="18" charset="0"/>
            </a:endParaRPr>
          </a:p>
        </p:txBody>
      </p:sp>
      <p:sp>
        <p:nvSpPr>
          <p:cNvPr id="11269" name="Text Box 5"/>
          <p:cNvSpPr txBox="1">
            <a:spLocks noChangeArrowheads="1"/>
          </p:cNvSpPr>
          <p:nvPr/>
        </p:nvSpPr>
        <p:spPr bwMode="auto">
          <a:xfrm>
            <a:off x="3429000" y="4953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4200"/>
                </a:solidFill>
                <a:latin typeface="Times New Roman" panose="02020603050405020304" pitchFamily="18" charset="0"/>
              </a:rPr>
              <a:t>4</a:t>
            </a:r>
          </a:p>
        </p:txBody>
      </p:sp>
      <p:sp>
        <p:nvSpPr>
          <p:cNvPr id="11270" name="Line 6"/>
          <p:cNvSpPr>
            <a:spLocks noChangeShapeType="1"/>
          </p:cNvSpPr>
          <p:nvPr/>
        </p:nvSpPr>
        <p:spPr bwMode="auto">
          <a:xfrm>
            <a:off x="4229100" y="5054600"/>
            <a:ext cx="8382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Text Box 7"/>
          <p:cNvSpPr txBox="1">
            <a:spLocks noChangeArrowheads="1"/>
          </p:cNvSpPr>
          <p:nvPr/>
        </p:nvSpPr>
        <p:spPr bwMode="auto">
          <a:xfrm>
            <a:off x="5181600" y="4762500"/>
            <a:ext cx="66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823500"/>
                </a:solidFill>
                <a:latin typeface="Times New Roman" panose="02020603050405020304" pitchFamily="18" charset="0"/>
              </a:rPr>
              <a:t>Cu</a:t>
            </a:r>
          </a:p>
        </p:txBody>
      </p:sp>
      <p:sp>
        <p:nvSpPr>
          <p:cNvPr id="11272" name="Text Box 8"/>
          <p:cNvSpPr txBox="1">
            <a:spLocks noChangeArrowheads="1"/>
          </p:cNvSpPr>
          <p:nvPr/>
        </p:nvSpPr>
        <p:spPr bwMode="auto">
          <a:xfrm>
            <a:off x="5651500" y="47625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4200"/>
                </a:solidFill>
                <a:latin typeface="Times New Roman" panose="02020603050405020304" pitchFamily="18" charset="0"/>
              </a:rPr>
              <a:t>SO</a:t>
            </a:r>
            <a:endParaRPr lang="en-US" altLang="en-US" sz="2800">
              <a:latin typeface="Times New Roman" panose="02020603050405020304" pitchFamily="18" charset="0"/>
            </a:endParaRPr>
          </a:p>
        </p:txBody>
      </p:sp>
      <p:sp>
        <p:nvSpPr>
          <p:cNvPr id="11273" name="Text Box 9"/>
          <p:cNvSpPr txBox="1">
            <a:spLocks noChangeArrowheads="1"/>
          </p:cNvSpPr>
          <p:nvPr/>
        </p:nvSpPr>
        <p:spPr bwMode="auto">
          <a:xfrm>
            <a:off x="6083300" y="49022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4200"/>
                </a:solidFill>
                <a:latin typeface="Times New Roman" panose="02020603050405020304" pitchFamily="18" charset="0"/>
              </a:rPr>
              <a:t>4</a:t>
            </a:r>
          </a:p>
        </p:txBody>
      </p:sp>
      <p:sp>
        <p:nvSpPr>
          <p:cNvPr id="11274" name="Text Box 10"/>
          <p:cNvSpPr txBox="1">
            <a:spLocks noChangeArrowheads="1"/>
          </p:cNvSpPr>
          <p:nvPr/>
        </p:nvSpPr>
        <p:spPr bwMode="auto">
          <a:xfrm>
            <a:off x="127000" y="5194300"/>
            <a:ext cx="2039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000099"/>
                </a:solidFill>
                <a:latin typeface="Times New Roman" panose="02020603050405020304" pitchFamily="18" charset="0"/>
              </a:rPr>
              <a:t>(</a:t>
            </a:r>
            <a:r>
              <a:rPr lang="en-US" altLang="en-US" sz="2400" b="1" i="1">
                <a:solidFill>
                  <a:srgbClr val="000099"/>
                </a:solidFill>
                <a:latin typeface="Times New Roman" panose="02020603050405020304" pitchFamily="18" charset="0"/>
              </a:rPr>
              <a:t>trắng xám)</a:t>
            </a:r>
          </a:p>
        </p:txBody>
      </p:sp>
      <p:sp>
        <p:nvSpPr>
          <p:cNvPr id="11275" name="Text Box 11"/>
          <p:cNvSpPr txBox="1">
            <a:spLocks noChangeArrowheads="1"/>
          </p:cNvSpPr>
          <p:nvPr/>
        </p:nvSpPr>
        <p:spPr bwMode="auto">
          <a:xfrm>
            <a:off x="2362200" y="5181600"/>
            <a:ext cx="185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0000FF"/>
                </a:solidFill>
                <a:latin typeface="Times New Roman" panose="02020603050405020304" pitchFamily="18" charset="0"/>
              </a:rPr>
              <a:t>(xanh lam)</a:t>
            </a:r>
          </a:p>
        </p:txBody>
      </p:sp>
      <p:sp>
        <p:nvSpPr>
          <p:cNvPr id="11276" name="Text Box 12"/>
          <p:cNvSpPr txBox="1">
            <a:spLocks noChangeArrowheads="1"/>
          </p:cNvSpPr>
          <p:nvPr/>
        </p:nvSpPr>
        <p:spPr bwMode="auto">
          <a:xfrm>
            <a:off x="5334000" y="5181600"/>
            <a:ext cx="179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000099"/>
                </a:solidFill>
                <a:latin typeface="Times New Roman" panose="02020603050405020304" pitchFamily="18" charset="0"/>
              </a:rPr>
              <a:t>(lục nhạt)</a:t>
            </a:r>
          </a:p>
        </p:txBody>
      </p:sp>
      <p:sp>
        <p:nvSpPr>
          <p:cNvPr id="11277" name="Text Box 13"/>
          <p:cNvSpPr txBox="1">
            <a:spLocks noChangeArrowheads="1"/>
          </p:cNvSpPr>
          <p:nvPr/>
        </p:nvSpPr>
        <p:spPr bwMode="auto">
          <a:xfrm>
            <a:off x="7696200" y="5181600"/>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000099"/>
                </a:solidFill>
                <a:latin typeface="Times New Roman" panose="02020603050405020304" pitchFamily="18" charset="0"/>
              </a:rPr>
              <a:t>(đỏ)</a:t>
            </a:r>
          </a:p>
        </p:txBody>
      </p:sp>
      <p:sp>
        <p:nvSpPr>
          <p:cNvPr id="11278" name="Text Box 14"/>
          <p:cNvSpPr txBox="1">
            <a:spLocks noChangeArrowheads="1"/>
          </p:cNvSpPr>
          <p:nvPr/>
        </p:nvSpPr>
        <p:spPr bwMode="auto">
          <a:xfrm>
            <a:off x="73152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a:t>
            </a:r>
          </a:p>
        </p:txBody>
      </p:sp>
      <p:sp>
        <p:nvSpPr>
          <p:cNvPr id="11279" name="Text Box 15"/>
          <p:cNvSpPr txBox="1">
            <a:spLocks noChangeArrowheads="1"/>
          </p:cNvSpPr>
          <p:nvPr/>
        </p:nvSpPr>
        <p:spPr bwMode="auto">
          <a:xfrm>
            <a:off x="228600" y="4776788"/>
            <a:ext cx="6096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Fe</a:t>
            </a:r>
          </a:p>
        </p:txBody>
      </p:sp>
      <p:sp>
        <p:nvSpPr>
          <p:cNvPr id="11284" name="Line 20"/>
          <p:cNvSpPr>
            <a:spLocks noChangeShapeType="1"/>
          </p:cNvSpPr>
          <p:nvPr/>
        </p:nvSpPr>
        <p:spPr bwMode="auto">
          <a:xfrm>
            <a:off x="2133600" y="6477000"/>
            <a:ext cx="533400" cy="0"/>
          </a:xfrm>
          <a:prstGeom prst="line">
            <a:avLst/>
          </a:prstGeom>
          <a:noFill/>
          <a:ln w="38100">
            <a:solidFill>
              <a:srgbClr val="01089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21"/>
          <p:cNvSpPr txBox="1">
            <a:spLocks noChangeArrowheads="1"/>
          </p:cNvSpPr>
          <p:nvPr/>
        </p:nvSpPr>
        <p:spPr bwMode="auto">
          <a:xfrm>
            <a:off x="593725" y="2860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endParaRPr>
          </a:p>
        </p:txBody>
      </p:sp>
      <p:sp>
        <p:nvSpPr>
          <p:cNvPr id="21522" name="Text Box 22"/>
          <p:cNvSpPr txBox="1">
            <a:spLocks noChangeArrowheads="1"/>
          </p:cNvSpPr>
          <p:nvPr/>
        </p:nvSpPr>
        <p:spPr bwMode="auto">
          <a:xfrm>
            <a:off x="228600" y="11430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 Dãy hoạt động hóa học của kim loại được xây dựng như thế nào?</a:t>
            </a:r>
          </a:p>
        </p:txBody>
      </p:sp>
      <p:sp>
        <p:nvSpPr>
          <p:cNvPr id="21523" name="Text Box 23">
            <a:hlinkClick r:id="rId3" action="ppaction://program"/>
          </p:cNvPr>
          <p:cNvSpPr txBox="1">
            <a:spLocks noChangeArrowheads="1"/>
          </p:cNvSpPr>
          <p:nvPr/>
        </p:nvSpPr>
        <p:spPr bwMode="auto">
          <a:xfrm>
            <a:off x="228600" y="19812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683587"/>
                </a:solidFill>
                <a:latin typeface="Times New Roman" panose="02020603050405020304" pitchFamily="18" charset="0"/>
              </a:rPr>
              <a:t>1. Thí nghiệm 1:</a:t>
            </a:r>
            <a:r>
              <a:rPr lang="en-US" altLang="en-US" sz="2800">
                <a:solidFill>
                  <a:srgbClr val="006600"/>
                </a:solidFill>
                <a:latin typeface="Times New Roman" panose="02020603050405020304" pitchFamily="18" charset="0"/>
              </a:rPr>
              <a:t> </a:t>
            </a:r>
          </a:p>
        </p:txBody>
      </p:sp>
      <p:sp>
        <p:nvSpPr>
          <p:cNvPr id="11288" name="Rectangle 24"/>
          <p:cNvSpPr>
            <a:spLocks noChangeArrowheads="1"/>
          </p:cNvSpPr>
          <p:nvPr/>
        </p:nvSpPr>
        <p:spPr bwMode="auto">
          <a:xfrm>
            <a:off x="266700" y="2476500"/>
            <a:ext cx="352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800000"/>
                </a:solidFill>
                <a:latin typeface="Times New Roman" panose="02020603050405020304" pitchFamily="18" charset="0"/>
              </a:rPr>
              <a:t>* Hiện tượng: (SGK – 52).</a:t>
            </a:r>
          </a:p>
          <a:p>
            <a:pPr eaLnBrk="1" hangingPunct="1">
              <a:spcBef>
                <a:spcPct val="25000"/>
              </a:spcBef>
              <a:buFontTx/>
              <a:buNone/>
            </a:pPr>
            <a:r>
              <a:rPr lang="en-US" altLang="en-US" sz="2400" b="1" i="1">
                <a:solidFill>
                  <a:srgbClr val="990000"/>
                </a:solidFill>
              </a:rPr>
              <a:t>* </a:t>
            </a:r>
            <a:r>
              <a:rPr lang="en-US" altLang="en-US" sz="2400" b="1" i="1">
                <a:solidFill>
                  <a:srgbClr val="800000"/>
                </a:solidFill>
                <a:latin typeface="Times New Roman" panose="02020603050405020304" pitchFamily="18" charset="0"/>
              </a:rPr>
              <a:t>Giải thích:</a:t>
            </a:r>
            <a:r>
              <a:rPr lang="en-US" altLang="en-US" sz="1800"/>
              <a:t> </a:t>
            </a:r>
            <a:endParaRPr lang="en-US" altLang="en-US" sz="2400" b="1">
              <a:latin typeface="Times New Roman" panose="02020603050405020304" pitchFamily="18" charset="0"/>
            </a:endParaRPr>
          </a:p>
        </p:txBody>
      </p:sp>
      <p:sp>
        <p:nvSpPr>
          <p:cNvPr id="11289" name="Text Box 25"/>
          <p:cNvSpPr txBox="1">
            <a:spLocks noChangeArrowheads="1"/>
          </p:cNvSpPr>
          <p:nvPr/>
        </p:nvSpPr>
        <p:spPr bwMode="auto">
          <a:xfrm>
            <a:off x="212725" y="4243388"/>
            <a:ext cx="4371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800000"/>
                </a:solidFill>
                <a:latin typeface="Times New Roman" panose="02020603050405020304" pitchFamily="18" charset="0"/>
              </a:rPr>
              <a:t>* Phương trình phản ứng:   </a:t>
            </a:r>
          </a:p>
        </p:txBody>
      </p:sp>
      <p:grpSp>
        <p:nvGrpSpPr>
          <p:cNvPr id="21526" name="Group 26"/>
          <p:cNvGrpSpPr>
            <a:grpSpLocks/>
          </p:cNvGrpSpPr>
          <p:nvPr/>
        </p:nvGrpSpPr>
        <p:grpSpPr bwMode="auto">
          <a:xfrm>
            <a:off x="228600" y="0"/>
            <a:ext cx="8153400" cy="1022350"/>
            <a:chOff x="144" y="46"/>
            <a:chExt cx="5136" cy="644"/>
          </a:xfrm>
        </p:grpSpPr>
        <p:sp>
          <p:nvSpPr>
            <p:cNvPr id="21527" name="Text Box 27"/>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21528" name="WordArt 28"/>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Tree>
    <p:extLst>
      <p:ext uri="{BB962C8B-B14F-4D97-AF65-F5344CB8AC3E}">
        <p14:creationId xmlns:p14="http://schemas.microsoft.com/office/powerpoint/2010/main" val="3465447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88">
                                            <p:txEl>
                                              <p:pRg st="0" end="0"/>
                                            </p:txEl>
                                          </p:spTgt>
                                        </p:tgtEl>
                                        <p:attrNameLst>
                                          <p:attrName>style.visibility</p:attrName>
                                        </p:attrNameLst>
                                      </p:cBhvr>
                                      <p:to>
                                        <p:strVal val="visible"/>
                                      </p:to>
                                    </p:set>
                                    <p:animEffect transition="in" filter="diamond(in)">
                                      <p:cBhvr>
                                        <p:cTn id="7" dur="2000"/>
                                        <p:tgtEl>
                                          <p:spTgt spid="112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88">
                                            <p:txEl>
                                              <p:pRg st="1" end="1"/>
                                            </p:txEl>
                                          </p:spTgt>
                                        </p:tgtEl>
                                        <p:attrNameLst>
                                          <p:attrName>style.visibility</p:attrName>
                                        </p:attrNameLst>
                                      </p:cBhvr>
                                      <p:to>
                                        <p:strVal val="visible"/>
                                      </p:to>
                                    </p:set>
                                    <p:animEffect transition="in" filter="diamond(in)">
                                      <p:cBhvr>
                                        <p:cTn id="12" dur="2000"/>
                                        <p:tgtEl>
                                          <p:spTgt spid="11288">
                                            <p:txEl>
                                              <p:pRg st="1" end="1"/>
                                            </p:txEl>
                                          </p:spTgt>
                                        </p:tgtEl>
                                      </p:cBhvr>
                                    </p:animEffect>
                                  </p:childTnLst>
                                </p:cTn>
                              </p:par>
                            </p:childTnLst>
                          </p:cTn>
                        </p:par>
                        <p:par>
                          <p:cTn id="13" fill="hold" nodeType="afterGroup">
                            <p:stCondLst>
                              <p:cond delay="2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1266"/>
                                        </p:tgtEl>
                                        <p:attrNameLst>
                                          <p:attrName>style.visibility</p:attrName>
                                        </p:attrNameLst>
                                      </p:cBhvr>
                                      <p:to>
                                        <p:strVal val="visible"/>
                                      </p:to>
                                    </p:set>
                                    <p:anim calcmode="discrete" valueType="clr">
                                      <p:cBhvr override="childStyle">
                                        <p:cTn id="16"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1266"/>
                                        </p:tgtEl>
                                        <p:attrNameLst>
                                          <p:attrName>fillcolor</p:attrName>
                                        </p:attrNameLst>
                                      </p:cBhvr>
                                      <p:tavLst>
                                        <p:tav tm="0">
                                          <p:val>
                                            <p:clrVal>
                                              <a:schemeClr val="accent2"/>
                                            </p:clrVal>
                                          </p:val>
                                        </p:tav>
                                        <p:tav tm="50000">
                                          <p:val>
                                            <p:clrVal>
                                              <a:schemeClr val="hlink"/>
                                            </p:clrVal>
                                          </p:val>
                                        </p:tav>
                                      </p:tavLst>
                                    </p:anim>
                                    <p:set>
                                      <p:cBhvr>
                                        <p:cTn id="18" dur="80"/>
                                        <p:tgtEl>
                                          <p:spTgt spid="11266"/>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1289">
                                            <p:txEl>
                                              <p:pRg st="0" end="0"/>
                                            </p:txEl>
                                          </p:spTgt>
                                        </p:tgtEl>
                                        <p:attrNameLst>
                                          <p:attrName>style.visibility</p:attrName>
                                        </p:attrNameLst>
                                      </p:cBhvr>
                                      <p:to>
                                        <p:strVal val="visible"/>
                                      </p:to>
                                    </p:set>
                                    <p:animEffect transition="in" filter="diamond(in)">
                                      <p:cBhvr>
                                        <p:cTn id="23" dur="2000"/>
                                        <p:tgtEl>
                                          <p:spTgt spid="1128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strips(downRight)">
                                      <p:cBhvr>
                                        <p:cTn id="28" dur="500"/>
                                        <p:tgtEl>
                                          <p:spTgt spid="11268"/>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279"/>
                                        </p:tgtEl>
                                        <p:attrNameLst>
                                          <p:attrName>style.visibility</p:attrName>
                                        </p:attrNameLst>
                                      </p:cBhvr>
                                      <p:to>
                                        <p:strVal val="visible"/>
                                      </p:to>
                                    </p:set>
                                    <p:animEffect transition="in" filter="strips(downLeft)">
                                      <p:cBhvr>
                                        <p:cTn id="31" dur="500"/>
                                        <p:tgtEl>
                                          <p:spTgt spid="11279"/>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1269"/>
                                        </p:tgtEl>
                                        <p:attrNameLst>
                                          <p:attrName>style.visibility</p:attrName>
                                        </p:attrNameLst>
                                      </p:cBhvr>
                                      <p:to>
                                        <p:strVal val="visible"/>
                                      </p:to>
                                    </p:set>
                                    <p:animEffect transition="in" filter="strips(downRight)">
                                      <p:cBhvr>
                                        <p:cTn id="34" dur="500"/>
                                        <p:tgtEl>
                                          <p:spTgt spid="11269"/>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strips(downRight)">
                                      <p:cBhvr>
                                        <p:cTn id="37" dur="500"/>
                                        <p:tgtEl>
                                          <p:spTgt spid="11274"/>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11275"/>
                                        </p:tgtEl>
                                        <p:attrNameLst>
                                          <p:attrName>style.visibility</p:attrName>
                                        </p:attrNameLst>
                                      </p:cBhvr>
                                      <p:to>
                                        <p:strVal val="visible"/>
                                      </p:to>
                                    </p:set>
                                    <p:animEffect transition="in" filter="strips(downRight)">
                                      <p:cBhvr>
                                        <p:cTn id="40" dur="500"/>
                                        <p:tgtEl>
                                          <p:spTgt spid="112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272"/>
                                        </p:tgtEl>
                                        <p:attrNameLst>
                                          <p:attrName>style.visibility</p:attrName>
                                        </p:attrNameLst>
                                      </p:cBhvr>
                                      <p:to>
                                        <p:strVal val="visible"/>
                                      </p:to>
                                    </p:set>
                                    <p:animEffect transition="in" filter="fade">
                                      <p:cBhvr>
                                        <p:cTn id="45" dur="2000"/>
                                        <p:tgtEl>
                                          <p:spTgt spid="112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271">
                                            <p:txEl>
                                              <p:pRg st="0" end="0"/>
                                            </p:txEl>
                                          </p:spTgt>
                                        </p:tgtEl>
                                        <p:attrNameLst>
                                          <p:attrName>style.visibility</p:attrName>
                                        </p:attrNameLst>
                                      </p:cBhvr>
                                      <p:to>
                                        <p:strVal val="visible"/>
                                      </p:to>
                                    </p:set>
                                    <p:animEffect transition="in" filter="fade">
                                      <p:cBhvr>
                                        <p:cTn id="48" dur="2000"/>
                                        <p:tgtEl>
                                          <p:spTgt spid="11271">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273"/>
                                        </p:tgtEl>
                                        <p:attrNameLst>
                                          <p:attrName>style.visibility</p:attrName>
                                        </p:attrNameLst>
                                      </p:cBhvr>
                                      <p:to>
                                        <p:strVal val="visible"/>
                                      </p:to>
                                    </p:set>
                                    <p:animEffect transition="in" filter="fade">
                                      <p:cBhvr>
                                        <p:cTn id="51" dur="2000"/>
                                        <p:tgtEl>
                                          <p:spTgt spid="11273"/>
                                        </p:tgtEl>
                                      </p:cBhvr>
                                    </p:animEffect>
                                  </p:childTnLst>
                                </p:cTn>
                              </p:par>
                            </p:childTnLst>
                          </p:cTn>
                        </p:par>
                        <p:par>
                          <p:cTn id="52" fill="hold" nodeType="afterGroup">
                            <p:stCondLst>
                              <p:cond delay="2000"/>
                            </p:stCondLst>
                            <p:childTnLst>
                              <p:par>
                                <p:cTn id="53" presetID="44" presetClass="path" presetSubtype="0" accel="50000" decel="50000" fill="hold" grpId="1" nodeType="afterEffect">
                                  <p:stCondLst>
                                    <p:cond delay="0"/>
                                  </p:stCondLst>
                                  <p:childTnLst>
                                    <p:animMotion origin="layout" path="M 0.00833 -4.88437E-6 L 0.15 -0.05319 C 0.17969 -0.06521 0.22431 -0.07192 0.27049 -0.07192 C 0.32344 -0.07192 0.3658 -0.06521 0.39549 -0.05319 L 0.5375 -4.88437E-6 " pathEditMode="relative" rAng="0" ptsTypes="FffFF">
                                      <p:cBhvr>
                                        <p:cTn id="54" dur="3000" fill="hold"/>
                                        <p:tgtEl>
                                          <p:spTgt spid="11279"/>
                                        </p:tgtEl>
                                        <p:attrNameLst>
                                          <p:attrName>ppt_x</p:attrName>
                                          <p:attrName>ppt_y</p:attrName>
                                        </p:attrNameLst>
                                      </p:cBhvr>
                                      <p:rCtr x="26458" y="-3608"/>
                                    </p:animMotion>
                                  </p:childTnLst>
                                </p:cTn>
                              </p:par>
                              <p:par>
                                <p:cTn id="55" presetID="37" presetClass="path" presetSubtype="0" accel="50000" decel="50000" fill="hold" grpId="1" nodeType="withEffect">
                                  <p:stCondLst>
                                    <p:cond delay="0"/>
                                  </p:stCondLst>
                                  <p:childTnLst>
                                    <p:animMotion origin="layout" path="M -0.00174 3.84829E-6 L 0.07257 0.05319 C 0.08819 0.06521 0.11163 0.07192 0.13593 0.07192 C 0.16371 0.07192 0.18593 0.06521 0.20156 0.05319 L 0.27604 3.84829E-6 " pathEditMode="relative" rAng="0" ptsTypes="FffFF">
                                      <p:cBhvr>
                                        <p:cTn id="56" dur="3000" fill="hold"/>
                                        <p:tgtEl>
                                          <p:spTgt spid="11271">
                                            <p:txEl>
                                              <p:pRg st="0" end="0"/>
                                            </p:txEl>
                                          </p:spTgt>
                                        </p:tgtEl>
                                        <p:attrNameLst>
                                          <p:attrName>ppt_x</p:attrName>
                                          <p:attrName>ppt_y</p:attrName>
                                        </p:attrNameLst>
                                      </p:cBhvr>
                                      <p:rCtr x="13889" y="3585"/>
                                    </p:animMotion>
                                  </p:childTnLst>
                                </p:cTn>
                              </p:par>
                              <p:par>
                                <p:cTn id="57" presetID="18" presetClass="entr" presetSubtype="6" fill="hold" nodeType="withEffect">
                                  <p:stCondLst>
                                    <p:cond delay="0"/>
                                  </p:stCondLst>
                                  <p:childTnLst>
                                    <p:set>
                                      <p:cBhvr>
                                        <p:cTn id="58" dur="1" fill="hold">
                                          <p:stCondLst>
                                            <p:cond delay="0"/>
                                          </p:stCondLst>
                                        </p:cTn>
                                        <p:tgtEl>
                                          <p:spTgt spid="11270"/>
                                        </p:tgtEl>
                                        <p:attrNameLst>
                                          <p:attrName>style.visibility</p:attrName>
                                        </p:attrNameLst>
                                      </p:cBhvr>
                                      <p:to>
                                        <p:strVal val="visible"/>
                                      </p:to>
                                    </p:set>
                                    <p:animEffect transition="in" filter="strips(downRight)">
                                      <p:cBhvr>
                                        <p:cTn id="59" dur="2000"/>
                                        <p:tgtEl>
                                          <p:spTgt spid="112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278"/>
                                        </p:tgtEl>
                                        <p:attrNameLst>
                                          <p:attrName>style.visibility</p:attrName>
                                        </p:attrNameLst>
                                      </p:cBhvr>
                                      <p:to>
                                        <p:strVal val="visible"/>
                                      </p:to>
                                    </p:set>
                                    <p:animEffect transition="in" filter="fade">
                                      <p:cBhvr>
                                        <p:cTn id="62" dur="2000"/>
                                        <p:tgtEl>
                                          <p:spTgt spid="11278"/>
                                        </p:tgtEl>
                                      </p:cBhvr>
                                    </p:animEffect>
                                  </p:childTnLst>
                                </p:cTn>
                              </p:par>
                              <p:par>
                                <p:cTn id="63" presetID="13" presetClass="entr" presetSubtype="16" fill="hold" grpId="0" nodeType="withEffect">
                                  <p:stCondLst>
                                    <p:cond delay="0"/>
                                  </p:stCondLst>
                                  <p:childTnLst>
                                    <p:set>
                                      <p:cBhvr>
                                        <p:cTn id="64" dur="1" fill="hold">
                                          <p:stCondLst>
                                            <p:cond delay="0"/>
                                          </p:stCondLst>
                                        </p:cTn>
                                        <p:tgtEl>
                                          <p:spTgt spid="11276"/>
                                        </p:tgtEl>
                                        <p:attrNameLst>
                                          <p:attrName>style.visibility</p:attrName>
                                        </p:attrNameLst>
                                      </p:cBhvr>
                                      <p:to>
                                        <p:strVal val="visible"/>
                                      </p:to>
                                    </p:set>
                                    <p:animEffect transition="in" filter="plus(in)">
                                      <p:cBhvr>
                                        <p:cTn id="65" dur="2000"/>
                                        <p:tgtEl>
                                          <p:spTgt spid="11276"/>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11277"/>
                                        </p:tgtEl>
                                        <p:attrNameLst>
                                          <p:attrName>style.visibility</p:attrName>
                                        </p:attrNameLst>
                                      </p:cBhvr>
                                      <p:to>
                                        <p:strVal val="visible"/>
                                      </p:to>
                                    </p:set>
                                    <p:anim calcmode="lin" valueType="num">
                                      <p:cBhvr>
                                        <p:cTn id="68" dur="1000" fill="hold"/>
                                        <p:tgtEl>
                                          <p:spTgt spid="11277"/>
                                        </p:tgtEl>
                                        <p:attrNameLst>
                                          <p:attrName>ppt_w</p:attrName>
                                        </p:attrNameLst>
                                      </p:cBhvr>
                                      <p:tavLst>
                                        <p:tav tm="0">
                                          <p:val>
                                            <p:strVal val="#ppt_w+.3"/>
                                          </p:val>
                                        </p:tav>
                                        <p:tav tm="100000">
                                          <p:val>
                                            <p:strVal val="#ppt_w"/>
                                          </p:val>
                                        </p:tav>
                                      </p:tavLst>
                                    </p:anim>
                                    <p:anim calcmode="lin" valueType="num">
                                      <p:cBhvr>
                                        <p:cTn id="69" dur="1000" fill="hold"/>
                                        <p:tgtEl>
                                          <p:spTgt spid="11277"/>
                                        </p:tgtEl>
                                        <p:attrNameLst>
                                          <p:attrName>ppt_h</p:attrName>
                                        </p:attrNameLst>
                                      </p:cBhvr>
                                      <p:tavLst>
                                        <p:tav tm="0">
                                          <p:val>
                                            <p:strVal val="#ppt_h"/>
                                          </p:val>
                                        </p:tav>
                                        <p:tav tm="100000">
                                          <p:val>
                                            <p:strVal val="#ppt_h"/>
                                          </p:val>
                                        </p:tav>
                                      </p:tavLst>
                                    </p:anim>
                                    <p:animEffect transition="in" filter="fade">
                                      <p:cBhvr>
                                        <p:cTn id="70" dur="1000"/>
                                        <p:tgtEl>
                                          <p:spTgt spid="1127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ntr" presetSubtype="16" fill="hold" nodeType="clickEffect">
                                  <p:stCondLst>
                                    <p:cond delay="0"/>
                                  </p:stCondLst>
                                  <p:childTnLst>
                                    <p:set>
                                      <p:cBhvr>
                                        <p:cTn id="74" dur="1" fill="hold">
                                          <p:stCondLst>
                                            <p:cond delay="0"/>
                                          </p:stCondLst>
                                        </p:cTn>
                                        <p:tgtEl>
                                          <p:spTgt spid="11267">
                                            <p:txEl>
                                              <p:pRg st="0" end="0"/>
                                            </p:txEl>
                                          </p:spTgt>
                                        </p:tgtEl>
                                        <p:attrNameLst>
                                          <p:attrName>style.visibility</p:attrName>
                                        </p:attrNameLst>
                                      </p:cBhvr>
                                      <p:to>
                                        <p:strVal val="visible"/>
                                      </p:to>
                                    </p:set>
                                    <p:animEffect transition="in" filter="diamond(in)">
                                      <p:cBhvr>
                                        <p:cTn id="75" dur="2000"/>
                                        <p:tgtEl>
                                          <p:spTgt spid="11267">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16" fill="hold" nodeType="clickEffect">
                                  <p:stCondLst>
                                    <p:cond delay="0"/>
                                  </p:stCondLst>
                                  <p:childTnLst>
                                    <p:set>
                                      <p:cBhvr>
                                        <p:cTn id="79" dur="1" fill="hold">
                                          <p:stCondLst>
                                            <p:cond delay="0"/>
                                          </p:stCondLst>
                                        </p:cTn>
                                        <p:tgtEl>
                                          <p:spTgt spid="11284"/>
                                        </p:tgtEl>
                                        <p:attrNameLst>
                                          <p:attrName>style.visibility</p:attrName>
                                        </p:attrNameLst>
                                      </p:cBhvr>
                                      <p:to>
                                        <p:strVal val="visible"/>
                                      </p:to>
                                    </p:set>
                                    <p:animEffect transition="in" filter="diamond(in)">
                                      <p:cBhvr>
                                        <p:cTn id="80" dur="2000"/>
                                        <p:tgtEl>
                                          <p:spTgt spid="11284"/>
                                        </p:tgtEl>
                                      </p:cBhvr>
                                    </p:animEffect>
                                  </p:childTnLst>
                                </p:cTn>
                              </p:par>
                            </p:childTnLst>
                          </p:cTn>
                        </p:par>
                        <p:par>
                          <p:cTn id="81" fill="hold" nodeType="afterGroup">
                            <p:stCondLst>
                              <p:cond delay="2000"/>
                            </p:stCondLst>
                            <p:childTnLst>
                              <p:par>
                                <p:cTn id="82" presetID="8" presetClass="entr" presetSubtype="16" fill="hold" nodeType="afterEffect">
                                  <p:stCondLst>
                                    <p:cond delay="0"/>
                                  </p:stCondLst>
                                  <p:childTnLst>
                                    <p:set>
                                      <p:cBhvr>
                                        <p:cTn id="83" dur="1" fill="hold">
                                          <p:stCondLst>
                                            <p:cond delay="0"/>
                                          </p:stCondLst>
                                        </p:cTn>
                                        <p:tgtEl>
                                          <p:spTgt spid="11267">
                                            <p:txEl>
                                              <p:pRg st="1" end="1"/>
                                            </p:txEl>
                                          </p:spTgt>
                                        </p:tgtEl>
                                        <p:attrNameLst>
                                          <p:attrName>style.visibility</p:attrName>
                                        </p:attrNameLst>
                                      </p:cBhvr>
                                      <p:to>
                                        <p:strVal val="visible"/>
                                      </p:to>
                                    </p:set>
                                    <p:animEffect transition="in" filter="diamond(in)">
                                      <p:cBhvr>
                                        <p:cTn id="84"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69" grpId="0"/>
      <p:bldP spid="11271" grpId="0" build="allAtOnce"/>
      <p:bldP spid="11271" grpId="1" build="p" advAuto="0"/>
      <p:bldP spid="11272" grpId="0"/>
      <p:bldP spid="11273" grpId="0"/>
      <p:bldP spid="11274" grpId="0"/>
      <p:bldP spid="11275" grpId="0"/>
      <p:bldP spid="11276" grpId="0"/>
      <p:bldP spid="11277" grpId="0"/>
      <p:bldP spid="11278" grpId="0"/>
      <p:bldP spid="11279" grpId="0" animBg="1"/>
      <p:bldP spid="1127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72C6B68-80F0-4C47-80AD-D3D24341AAA9}" type="slidenum">
              <a:rPr lang="en-US" altLang="en-US">
                <a:latin typeface="Arial" panose="020B0604020202020204" pitchFamily="34" charset="0"/>
              </a:rPr>
              <a:pPr/>
              <a:t>3</a:t>
            </a:fld>
            <a:endParaRPr lang="en-US" altLang="en-US">
              <a:latin typeface="Arial" panose="020B0604020202020204" pitchFamily="34" charset="0"/>
            </a:endParaRPr>
          </a:p>
        </p:txBody>
      </p:sp>
      <p:pic>
        <p:nvPicPr>
          <p:cNvPr id="1035" name="Picture 11" descr="maybay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11638"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DSC059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357563"/>
            <a:ext cx="49323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The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575" y="0"/>
            <a:ext cx="4910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descr="1200387500_n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759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checkerboard(across)">
                                      <p:cBhvr>
                                        <p:cTn id="7" dur="500"/>
                                        <p:tgtEl>
                                          <p:spTgt spid="1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41"/>
                                        </p:tgtEl>
                                        <p:attrNameLst>
                                          <p:attrName>style.visibility</p:attrName>
                                        </p:attrNameLst>
                                      </p:cBhvr>
                                      <p:to>
                                        <p:strVal val="visible"/>
                                      </p:to>
                                    </p:set>
                                    <p:animEffect transition="in" filter="checkerboard(across)">
                                      <p:cBhvr>
                                        <p:cTn id="12" dur="500"/>
                                        <p:tgtEl>
                                          <p:spTgt spid="1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checkerboard(across)">
                                      <p:cBhvr>
                                        <p:cTn id="17" dur="500"/>
                                        <p:tgtEl>
                                          <p:spTgt spid="1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Text Box 20">
            <a:hlinkClick r:id="rId2" action="ppaction://program"/>
          </p:cNvPr>
          <p:cNvSpPr txBox="1">
            <a:spLocks noChangeArrowheads="1"/>
          </p:cNvSpPr>
          <p:nvPr/>
        </p:nvSpPr>
        <p:spPr bwMode="auto">
          <a:xfrm>
            <a:off x="304800" y="26050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683587"/>
                </a:solidFill>
                <a:latin typeface="Times New Roman" panose="02020603050405020304" pitchFamily="18" charset="0"/>
              </a:rPr>
              <a:t>2. Thí nghiệm 2:</a:t>
            </a:r>
          </a:p>
        </p:txBody>
      </p:sp>
      <p:grpSp>
        <p:nvGrpSpPr>
          <p:cNvPr id="22531" name="Group 21"/>
          <p:cNvGrpSpPr>
            <a:grpSpLocks/>
          </p:cNvGrpSpPr>
          <p:nvPr/>
        </p:nvGrpSpPr>
        <p:grpSpPr bwMode="auto">
          <a:xfrm>
            <a:off x="381000" y="0"/>
            <a:ext cx="8153400" cy="1022350"/>
            <a:chOff x="144" y="46"/>
            <a:chExt cx="5136" cy="644"/>
          </a:xfrm>
        </p:grpSpPr>
        <p:sp>
          <p:nvSpPr>
            <p:cNvPr id="22537" name="Text Box 22"/>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22538" name="WordArt 23"/>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hoá học của kim loại</a:t>
              </a:r>
            </a:p>
          </p:txBody>
        </p:sp>
      </p:grpSp>
      <p:sp>
        <p:nvSpPr>
          <p:cNvPr id="22532" name="Text Box 24"/>
          <p:cNvSpPr txBox="1">
            <a:spLocks noChangeArrowheads="1"/>
          </p:cNvSpPr>
          <p:nvPr/>
        </p:nvSpPr>
        <p:spPr bwMode="auto">
          <a:xfrm>
            <a:off x="304800" y="954088"/>
            <a:ext cx="8369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buFontTx/>
              <a:buNone/>
            </a:pPr>
            <a:r>
              <a:rPr lang="en-US" altLang="en-US" sz="2800" b="1">
                <a:latin typeface="Times New Roman" panose="02020603050405020304" pitchFamily="18" charset="0"/>
              </a:rPr>
              <a:t>I/ Dãy hoạt động hóa học của kim loại được xây dựng</a:t>
            </a:r>
          </a:p>
          <a:p>
            <a:pPr eaLnBrk="1" hangingPunct="1">
              <a:lnSpc>
                <a:spcPct val="85000"/>
              </a:lnSpc>
              <a:spcBef>
                <a:spcPct val="0"/>
              </a:spcBef>
              <a:buFontTx/>
              <a:buNone/>
            </a:pPr>
            <a:r>
              <a:rPr lang="en-US" altLang="en-US" sz="2800" b="1">
                <a:latin typeface="Times New Roman" panose="02020603050405020304" pitchFamily="18" charset="0"/>
              </a:rPr>
              <a:t> như thế nào?</a:t>
            </a:r>
          </a:p>
        </p:txBody>
      </p:sp>
      <p:sp>
        <p:nvSpPr>
          <p:cNvPr id="22533" name="Text Box 25"/>
          <p:cNvSpPr txBox="1">
            <a:spLocks noChangeArrowheads="1"/>
          </p:cNvSpPr>
          <p:nvPr/>
        </p:nvSpPr>
        <p:spPr bwMode="auto">
          <a:xfrm>
            <a:off x="304800" y="164465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b="1">
                <a:solidFill>
                  <a:srgbClr val="683587"/>
                </a:solidFill>
                <a:latin typeface="Times New Roman" panose="02020603050405020304" pitchFamily="18" charset="0"/>
              </a:rPr>
              <a:t>Thí nghiệm 1</a:t>
            </a:r>
            <a:r>
              <a:rPr lang="en-US" altLang="en-US" sz="2800">
                <a:latin typeface="Times New Roman" panose="02020603050405020304" pitchFamily="18" charset="0"/>
              </a:rPr>
              <a:t>: </a:t>
            </a:r>
          </a:p>
          <a:p>
            <a:pPr eaLnBrk="1" hangingPunct="1">
              <a:spcBef>
                <a:spcPct val="0"/>
              </a:spcBef>
              <a:buFontTx/>
              <a:buNone/>
            </a:pPr>
            <a:r>
              <a:rPr lang="en-US" altLang="en-US" sz="2800">
                <a:latin typeface="Times New Roman" panose="02020603050405020304" pitchFamily="18" charset="0"/>
              </a:rPr>
              <a:t>            </a:t>
            </a:r>
            <a:r>
              <a:rPr lang="en-US" altLang="en-US" sz="2800" b="1" i="1">
                <a:solidFill>
                  <a:srgbClr val="00008A"/>
                </a:solidFill>
                <a:latin typeface="Times New Roman" panose="02020603050405020304" pitchFamily="18" charset="0"/>
              </a:rPr>
              <a:t>Sắt </a:t>
            </a:r>
            <a:r>
              <a:rPr lang="en-US" altLang="en-US" sz="2800" b="1" i="1">
                <a:solidFill>
                  <a:srgbClr val="000099"/>
                </a:solidFill>
                <a:latin typeface="Times New Roman" panose="02020603050405020304" pitchFamily="18" charset="0"/>
              </a:rPr>
              <a:t>hoạt động hóa học</a:t>
            </a:r>
            <a:r>
              <a:rPr lang="en-US" altLang="en-US" sz="1800"/>
              <a:t> </a:t>
            </a:r>
            <a:r>
              <a:rPr lang="en-US" altLang="en-US" sz="2800" b="1" i="1">
                <a:solidFill>
                  <a:srgbClr val="00008A"/>
                </a:solidFill>
                <a:latin typeface="Times New Roman" panose="02020603050405020304" pitchFamily="18" charset="0"/>
              </a:rPr>
              <a:t>mạnh hơn đồng:</a:t>
            </a:r>
          </a:p>
        </p:txBody>
      </p:sp>
      <p:sp>
        <p:nvSpPr>
          <p:cNvPr id="22534" name="Rectangle 26"/>
          <p:cNvSpPr>
            <a:spLocks noChangeArrowheads="1"/>
          </p:cNvSpPr>
          <p:nvPr/>
        </p:nvSpPr>
        <p:spPr bwMode="auto">
          <a:xfrm>
            <a:off x="7410450" y="2057400"/>
            <a:ext cx="1200150"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99"/>
                </a:solidFill>
                <a:latin typeface="Times New Roman" panose="02020603050405020304" pitchFamily="18" charset="0"/>
              </a:rPr>
              <a:t>Fe, Cu</a:t>
            </a:r>
          </a:p>
        </p:txBody>
      </p:sp>
      <p:sp>
        <p:nvSpPr>
          <p:cNvPr id="22535" name="Line 29"/>
          <p:cNvSpPr>
            <a:spLocks noChangeShapeType="1"/>
          </p:cNvSpPr>
          <p:nvPr/>
        </p:nvSpPr>
        <p:spPr bwMode="auto">
          <a:xfrm>
            <a:off x="609600" y="2374900"/>
            <a:ext cx="6096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Text Box 31"/>
          <p:cNvSpPr txBox="1">
            <a:spLocks noChangeArrowheads="1"/>
          </p:cNvSpPr>
          <p:nvPr/>
        </p:nvSpPr>
        <p:spPr bwMode="auto">
          <a:xfrm>
            <a:off x="381000" y="3035300"/>
            <a:ext cx="8610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00008A"/>
                </a:solidFill>
                <a:latin typeface="Times New Roman" panose="02020603050405020304" pitchFamily="18" charset="0"/>
              </a:rPr>
              <a:t>Cho: </a:t>
            </a:r>
          </a:p>
          <a:p>
            <a:pPr eaLnBrk="1" hangingPunct="1">
              <a:spcBef>
                <a:spcPct val="50000"/>
              </a:spcBef>
              <a:buFontTx/>
              <a:buNone/>
            </a:pPr>
            <a:r>
              <a:rPr lang="en-US" altLang="en-US" sz="2800" b="1" i="1">
                <a:solidFill>
                  <a:srgbClr val="00008A"/>
                </a:solidFill>
                <a:latin typeface="Times New Roman" panose="02020603050405020304" pitchFamily="18" charset="0"/>
              </a:rPr>
              <a:t> - Dây đồng vào </a:t>
            </a:r>
            <a:r>
              <a:rPr lang="en-US" altLang="en-US" sz="2800" b="1" i="1">
                <a:solidFill>
                  <a:srgbClr val="000099"/>
                </a:solidFill>
                <a:latin typeface="Times New Roman" panose="02020603050405020304" pitchFamily="18" charset="0"/>
              </a:rPr>
              <a:t>ống nghiệm đựng</a:t>
            </a:r>
            <a:r>
              <a:rPr lang="en-US" altLang="en-US" sz="2800" b="1" i="1">
                <a:solidFill>
                  <a:srgbClr val="00008A"/>
                </a:solidFill>
                <a:latin typeface="Times New Roman" panose="02020603050405020304" pitchFamily="18" charset="0"/>
              </a:rPr>
              <a:t> dung dịch AgNO</a:t>
            </a:r>
            <a:r>
              <a:rPr lang="en-US" altLang="en-US" sz="2800" b="1" i="1" baseline="-25000">
                <a:solidFill>
                  <a:srgbClr val="00008A"/>
                </a:solidFill>
                <a:latin typeface="Times New Roman" panose="02020603050405020304" pitchFamily="18" charset="0"/>
              </a:rPr>
              <a:t>3</a:t>
            </a:r>
            <a:r>
              <a:rPr lang="en-US" altLang="en-US" sz="2800" b="1" i="1">
                <a:solidFill>
                  <a:srgbClr val="00008A"/>
                </a:solidFill>
                <a:latin typeface="Times New Roman" panose="02020603050405020304" pitchFamily="18" charset="0"/>
              </a:rPr>
              <a:t> </a:t>
            </a:r>
          </a:p>
          <a:p>
            <a:pPr eaLnBrk="1" hangingPunct="1">
              <a:spcBef>
                <a:spcPct val="50000"/>
              </a:spcBef>
              <a:buFontTx/>
              <a:buNone/>
            </a:pPr>
            <a:r>
              <a:rPr lang="en-US" altLang="en-US" sz="2800" b="1" i="1">
                <a:solidFill>
                  <a:srgbClr val="00008A"/>
                </a:solidFill>
                <a:latin typeface="Times New Roman" panose="02020603050405020304" pitchFamily="18" charset="0"/>
              </a:rPr>
              <a:t> - Dây bạc vào </a:t>
            </a:r>
            <a:r>
              <a:rPr lang="en-US" altLang="en-US" sz="2800" b="1" i="1">
                <a:solidFill>
                  <a:srgbClr val="000099"/>
                </a:solidFill>
                <a:latin typeface="Times New Roman" panose="02020603050405020304" pitchFamily="18" charset="0"/>
              </a:rPr>
              <a:t>ống nghiệm đựng</a:t>
            </a:r>
            <a:r>
              <a:rPr lang="en-US" altLang="en-US" sz="1800" b="1" i="1"/>
              <a:t> </a:t>
            </a:r>
            <a:r>
              <a:rPr lang="en-US" altLang="en-US" sz="2800" b="1" i="1">
                <a:solidFill>
                  <a:srgbClr val="00008A"/>
                </a:solidFill>
                <a:latin typeface="Times New Roman" panose="02020603050405020304" pitchFamily="18" charset="0"/>
              </a:rPr>
              <a:t>dung dịch CuSO</a:t>
            </a:r>
            <a:r>
              <a:rPr lang="en-US" altLang="en-US" sz="2800" b="1" i="1" baseline="-25000">
                <a:solidFill>
                  <a:srgbClr val="00008A"/>
                </a:solidFill>
                <a:latin typeface="Times New Roman" panose="02020603050405020304" pitchFamily="18" charset="0"/>
              </a:rPr>
              <a:t>4</a:t>
            </a:r>
          </a:p>
          <a:p>
            <a:pPr eaLnBrk="1" hangingPunct="1">
              <a:spcBef>
                <a:spcPct val="50000"/>
              </a:spcBef>
              <a:buFontTx/>
              <a:buNone/>
            </a:pPr>
            <a:r>
              <a:rPr lang="en-US" altLang="en-US" sz="2800" b="1">
                <a:solidFill>
                  <a:srgbClr val="7F0B0E"/>
                </a:solidFill>
                <a:latin typeface="Times New Roman" panose="02020603050405020304" pitchFamily="18" charset="0"/>
              </a:rPr>
              <a:t>               </a:t>
            </a:r>
            <a:r>
              <a:rPr lang="en-US" altLang="en-US" sz="2800" b="1" i="1">
                <a:solidFill>
                  <a:srgbClr val="7F0B0E"/>
                </a:solidFill>
                <a:latin typeface="Times New Roman" panose="02020603050405020304" pitchFamily="18" charset="0"/>
              </a:rPr>
              <a:t>Em hãy nêu hiện tượng xảy ra?</a:t>
            </a:r>
          </a:p>
        </p:txBody>
      </p:sp>
    </p:spTree>
    <p:extLst>
      <p:ext uri="{BB962C8B-B14F-4D97-AF65-F5344CB8AC3E}">
        <p14:creationId xmlns:p14="http://schemas.microsoft.com/office/powerpoint/2010/main" val="262266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 calcmode="lin" valueType="num">
                                      <p:cBhvr>
                                        <p:cTn id="7" dur="1000" fill="hold"/>
                                        <p:tgtEl>
                                          <p:spTgt spid="12308"/>
                                        </p:tgtEl>
                                        <p:attrNameLst>
                                          <p:attrName>ppt_w</p:attrName>
                                        </p:attrNameLst>
                                      </p:cBhvr>
                                      <p:tavLst>
                                        <p:tav tm="0">
                                          <p:val>
                                            <p:strVal val="#ppt_w*2.5"/>
                                          </p:val>
                                        </p:tav>
                                        <p:tav tm="100000">
                                          <p:val>
                                            <p:strVal val="#ppt_w"/>
                                          </p:val>
                                        </p:tav>
                                      </p:tavLst>
                                    </p:anim>
                                    <p:anim calcmode="lin" valueType="num">
                                      <p:cBhvr>
                                        <p:cTn id="8" dur="1000" fill="hold"/>
                                        <p:tgtEl>
                                          <p:spTgt spid="12308"/>
                                        </p:tgtEl>
                                        <p:attrNameLst>
                                          <p:attrName>ppt_h</p:attrName>
                                        </p:attrNameLst>
                                      </p:cBhvr>
                                      <p:tavLst>
                                        <p:tav tm="0">
                                          <p:val>
                                            <p:strVal val="#ppt_h*0.01"/>
                                          </p:val>
                                        </p:tav>
                                        <p:tav tm="100000">
                                          <p:val>
                                            <p:strVal val="#ppt_h"/>
                                          </p:val>
                                        </p:tav>
                                      </p:tavLst>
                                    </p:anim>
                                    <p:anim calcmode="lin" valueType="num">
                                      <p:cBhvr>
                                        <p:cTn id="9" dur="1000" fill="hold"/>
                                        <p:tgtEl>
                                          <p:spTgt spid="12308"/>
                                        </p:tgtEl>
                                        <p:attrNameLst>
                                          <p:attrName>ppt_x</p:attrName>
                                        </p:attrNameLst>
                                      </p:cBhvr>
                                      <p:tavLst>
                                        <p:tav tm="0">
                                          <p:val>
                                            <p:strVal val="#ppt_x"/>
                                          </p:val>
                                        </p:tav>
                                        <p:tav tm="100000">
                                          <p:val>
                                            <p:strVal val="#ppt_x"/>
                                          </p:val>
                                        </p:tav>
                                      </p:tavLst>
                                    </p:anim>
                                    <p:anim calcmode="lin" valueType="num">
                                      <p:cBhvr>
                                        <p:cTn id="10" dur="1000" fill="hold"/>
                                        <p:tgtEl>
                                          <p:spTgt spid="12308"/>
                                        </p:tgtEl>
                                        <p:attrNameLst>
                                          <p:attrName>ppt_y</p:attrName>
                                        </p:attrNameLst>
                                      </p:cBhvr>
                                      <p:tavLst>
                                        <p:tav tm="0">
                                          <p:val>
                                            <p:strVal val="#ppt_h+1"/>
                                          </p:val>
                                        </p:tav>
                                        <p:tav tm="100000">
                                          <p:val>
                                            <p:strVal val="#ppt_y"/>
                                          </p:val>
                                        </p:tav>
                                      </p:tavLst>
                                    </p:anim>
                                    <p:animEffect transition="in" filter="fade">
                                      <p:cBhvr>
                                        <p:cTn id="11" dur="1000"/>
                                        <p:tgtEl>
                                          <p:spTgt spid="123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2319">
                                            <p:txEl>
                                              <p:pRg st="0" end="0"/>
                                            </p:txEl>
                                          </p:spTgt>
                                        </p:tgtEl>
                                        <p:attrNameLst>
                                          <p:attrName>style.visibility</p:attrName>
                                        </p:attrNameLst>
                                      </p:cBhvr>
                                      <p:to>
                                        <p:strVal val="visible"/>
                                      </p:to>
                                    </p:set>
                                    <p:animEffect transition="in" filter="diamond(in)">
                                      <p:cBhvr>
                                        <p:cTn id="16" dur="2000"/>
                                        <p:tgtEl>
                                          <p:spTgt spid="12319">
                                            <p:txEl>
                                              <p:pRg st="0" end="0"/>
                                            </p:txEl>
                                          </p:spTgt>
                                        </p:tgtEl>
                                      </p:cBhvr>
                                    </p:animEffect>
                                  </p:childTnLst>
                                </p:cTn>
                              </p:par>
                            </p:childTnLst>
                          </p:cTn>
                        </p:par>
                        <p:par>
                          <p:cTn id="17" fill="hold" nodeType="afterGroup">
                            <p:stCondLst>
                              <p:cond delay="2000"/>
                            </p:stCondLst>
                            <p:childTnLst>
                              <p:par>
                                <p:cTn id="18" presetID="8" presetClass="entr" presetSubtype="16" fill="hold" nodeType="afterEffect">
                                  <p:stCondLst>
                                    <p:cond delay="0"/>
                                  </p:stCondLst>
                                  <p:childTnLst>
                                    <p:set>
                                      <p:cBhvr>
                                        <p:cTn id="19" dur="1" fill="hold">
                                          <p:stCondLst>
                                            <p:cond delay="0"/>
                                          </p:stCondLst>
                                        </p:cTn>
                                        <p:tgtEl>
                                          <p:spTgt spid="12319">
                                            <p:txEl>
                                              <p:pRg st="1" end="1"/>
                                            </p:txEl>
                                          </p:spTgt>
                                        </p:tgtEl>
                                        <p:attrNameLst>
                                          <p:attrName>style.visibility</p:attrName>
                                        </p:attrNameLst>
                                      </p:cBhvr>
                                      <p:to>
                                        <p:strVal val="visible"/>
                                      </p:to>
                                    </p:set>
                                    <p:animEffect transition="in" filter="diamond(in)">
                                      <p:cBhvr>
                                        <p:cTn id="20" dur="2000"/>
                                        <p:tgtEl>
                                          <p:spTgt spid="123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2319">
                                            <p:txEl>
                                              <p:pRg st="2" end="2"/>
                                            </p:txEl>
                                          </p:spTgt>
                                        </p:tgtEl>
                                        <p:attrNameLst>
                                          <p:attrName>style.visibility</p:attrName>
                                        </p:attrNameLst>
                                      </p:cBhvr>
                                      <p:to>
                                        <p:strVal val="visible"/>
                                      </p:to>
                                    </p:set>
                                    <p:animEffect transition="in" filter="diamond(in)">
                                      <p:cBhvr>
                                        <p:cTn id="25" dur="2000"/>
                                        <p:tgtEl>
                                          <p:spTgt spid="1231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2319">
                                            <p:txEl>
                                              <p:pRg st="3" end="3"/>
                                            </p:txEl>
                                          </p:spTgt>
                                        </p:tgtEl>
                                        <p:attrNameLst>
                                          <p:attrName>style.visibility</p:attrName>
                                        </p:attrNameLst>
                                      </p:cBhvr>
                                      <p:to>
                                        <p:strVal val="visible"/>
                                      </p:to>
                                    </p:set>
                                    <p:animEffect transition="in" filter="diamond(in)">
                                      <p:cBhvr>
                                        <p:cTn id="30" dur="2000"/>
                                        <p:tgtEl>
                                          <p:spTgt spid="123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u + AgNO3 - Đồng tác dụng với dung dịch Bạc nitrat.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990600" y="433388"/>
            <a:ext cx="5497513" cy="4824412"/>
          </a:xfrm>
        </p:spPr>
      </p:pic>
    </p:spTree>
    <p:extLst>
      <p:ext uri="{BB962C8B-B14F-4D97-AF65-F5344CB8AC3E}">
        <p14:creationId xmlns:p14="http://schemas.microsoft.com/office/powerpoint/2010/main" val="1785414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5716588"/>
            <a:ext cx="85344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603375" algn="l"/>
              </a:tabLst>
              <a:defRPr sz="3200">
                <a:solidFill>
                  <a:schemeClr val="tx1"/>
                </a:solidFill>
                <a:latin typeface="Arial" panose="020B0604020202020204" pitchFamily="34" charset="0"/>
              </a:defRPr>
            </a:lvl1pPr>
            <a:lvl2pPr marL="742950" indent="-285750">
              <a:spcBef>
                <a:spcPct val="20000"/>
              </a:spcBef>
              <a:buChar char="–"/>
              <a:tabLst>
                <a:tab pos="1603375" algn="l"/>
              </a:tabLst>
              <a:defRPr sz="2800">
                <a:solidFill>
                  <a:schemeClr val="tx1"/>
                </a:solidFill>
                <a:latin typeface="Arial" panose="020B0604020202020204" pitchFamily="34" charset="0"/>
              </a:defRPr>
            </a:lvl2pPr>
            <a:lvl3pPr marL="1143000" indent="-228600">
              <a:spcBef>
                <a:spcPct val="20000"/>
              </a:spcBef>
              <a:buChar char="•"/>
              <a:tabLst>
                <a:tab pos="1603375" algn="l"/>
              </a:tabLst>
              <a:defRPr sz="2400">
                <a:solidFill>
                  <a:schemeClr val="tx1"/>
                </a:solidFill>
                <a:latin typeface="Arial" panose="020B0604020202020204" pitchFamily="34" charset="0"/>
              </a:defRPr>
            </a:lvl3pPr>
            <a:lvl4pPr marL="1600200" indent="-228600">
              <a:spcBef>
                <a:spcPct val="20000"/>
              </a:spcBef>
              <a:buChar char="–"/>
              <a:tabLst>
                <a:tab pos="1603375" algn="l"/>
              </a:tabLst>
              <a:defRPr sz="2000">
                <a:solidFill>
                  <a:schemeClr val="tx1"/>
                </a:solidFill>
                <a:latin typeface="Arial" panose="020B0604020202020204" pitchFamily="34" charset="0"/>
              </a:defRPr>
            </a:lvl4pPr>
            <a:lvl5pPr marL="2057400" indent="-228600">
              <a:spcBef>
                <a:spcPct val="20000"/>
              </a:spcBef>
              <a:buChar char="»"/>
              <a:tabLst>
                <a:tab pos="16033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9pPr>
          </a:lstStyle>
          <a:p>
            <a:pPr eaLnBrk="1" hangingPunct="1">
              <a:lnSpc>
                <a:spcPct val="90000"/>
              </a:lnSpc>
              <a:spcBef>
                <a:spcPct val="30000"/>
              </a:spcBef>
              <a:buFontTx/>
              <a:buBlip>
                <a:blip r:embed="rId2"/>
              </a:buBlip>
            </a:pPr>
            <a:r>
              <a:rPr lang="en-US" altLang="en-US" sz="2400" b="1" u="sng">
                <a:solidFill>
                  <a:srgbClr val="FF00FF"/>
                </a:solidFill>
                <a:latin typeface="Times New Roman" panose="02020603050405020304" pitchFamily="18" charset="0"/>
              </a:rPr>
              <a:t> </a:t>
            </a:r>
            <a:r>
              <a:rPr lang="en-US" altLang="en-US" sz="2800" b="1" u="sng">
                <a:solidFill>
                  <a:srgbClr val="FF00FF"/>
                </a:solidFill>
                <a:latin typeface="Times New Roman" panose="02020603050405020304" pitchFamily="18" charset="0"/>
              </a:rPr>
              <a:t>Kết luận:</a:t>
            </a:r>
            <a:r>
              <a:rPr lang="en-US" altLang="en-US" sz="2800">
                <a:latin typeface="Times New Roman" panose="02020603050405020304" pitchFamily="18" charset="0"/>
              </a:rPr>
              <a:t> 	</a:t>
            </a:r>
            <a:r>
              <a:rPr lang="en-US" altLang="en-US" sz="2800">
                <a:solidFill>
                  <a:srgbClr val="7F0B0E"/>
                </a:solidFill>
                <a:latin typeface="Times New Roman" panose="02020603050405020304" pitchFamily="18" charset="0"/>
              </a:rPr>
              <a:t>- </a:t>
            </a:r>
            <a:r>
              <a:rPr lang="en-US" altLang="en-US" sz="2800" b="1" i="1">
                <a:solidFill>
                  <a:srgbClr val="7F0B0E"/>
                </a:solidFill>
                <a:latin typeface="Times New Roman" panose="02020603050405020304" pitchFamily="18" charset="0"/>
              </a:rPr>
              <a:t>Đồng hoạt động hóa học mạnh hơn bạc</a:t>
            </a:r>
          </a:p>
          <a:p>
            <a:pPr eaLnBrk="1" hangingPunct="1">
              <a:lnSpc>
                <a:spcPct val="90000"/>
              </a:lnSpc>
              <a:spcBef>
                <a:spcPct val="30000"/>
              </a:spcBef>
              <a:buFontTx/>
              <a:buNone/>
            </a:pPr>
            <a:r>
              <a:rPr lang="en-US" altLang="en-US" sz="2800" b="1" i="1">
                <a:solidFill>
                  <a:srgbClr val="7F0B0E"/>
                </a:solidFill>
                <a:latin typeface="Times New Roman" panose="02020603050405020304" pitchFamily="18" charset="0"/>
              </a:rPr>
              <a:t>	    Xếp đồng đứng trước bạc: Cu , Ag</a:t>
            </a:r>
          </a:p>
        </p:txBody>
      </p:sp>
      <p:sp>
        <p:nvSpPr>
          <p:cNvPr id="13315" name="Text Box 3"/>
          <p:cNvSpPr txBox="1">
            <a:spLocks noChangeArrowheads="1"/>
          </p:cNvSpPr>
          <p:nvPr/>
        </p:nvSpPr>
        <p:spPr bwMode="auto">
          <a:xfrm>
            <a:off x="228600" y="4505325"/>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DA2A00"/>
                </a:solidFill>
                <a:latin typeface="Times New Roman" panose="02020603050405020304" pitchFamily="18" charset="0"/>
              </a:rPr>
              <a:t>Cu</a:t>
            </a:r>
            <a:r>
              <a:rPr lang="en-US" altLang="en-US" sz="2800" b="1">
                <a:latin typeface="Times New Roman" panose="02020603050405020304" pitchFamily="18" charset="0"/>
              </a:rPr>
              <a:t>   </a:t>
            </a:r>
            <a:r>
              <a:rPr lang="en-US" altLang="en-US" sz="2000">
                <a:latin typeface="Times New Roman" panose="02020603050405020304" pitchFamily="18" charset="0"/>
              </a:rPr>
              <a:t>     </a:t>
            </a:r>
            <a:r>
              <a:rPr lang="en-US" altLang="en-US" sz="2800" b="1">
                <a:latin typeface="Times New Roman" panose="02020603050405020304" pitchFamily="18" charset="0"/>
              </a:rPr>
              <a:t> +     </a:t>
            </a:r>
            <a:r>
              <a:rPr lang="en-US" altLang="en-US" sz="2800" b="1">
                <a:solidFill>
                  <a:srgbClr val="777777"/>
                </a:solidFill>
                <a:latin typeface="Times New Roman" panose="02020603050405020304" pitchFamily="18" charset="0"/>
              </a:rPr>
              <a:t>Ag</a:t>
            </a:r>
            <a:r>
              <a:rPr lang="en-US" altLang="en-US" sz="2800" b="1">
                <a:solidFill>
                  <a:srgbClr val="3F3FBF"/>
                </a:solidFill>
                <a:latin typeface="Times New Roman" panose="02020603050405020304" pitchFamily="18" charset="0"/>
              </a:rPr>
              <a:t>NO  </a:t>
            </a:r>
            <a:r>
              <a:rPr lang="en-US" altLang="en-US" sz="2800" b="1">
                <a:solidFill>
                  <a:schemeClr val="hlink"/>
                </a:solidFill>
                <a:latin typeface="Times New Roman" panose="02020603050405020304" pitchFamily="18" charset="0"/>
              </a:rPr>
              <a:t> </a:t>
            </a:r>
            <a:r>
              <a:rPr lang="en-US" altLang="en-US" sz="2800" b="1">
                <a:latin typeface="Times New Roman" panose="02020603050405020304" pitchFamily="18" charset="0"/>
              </a:rPr>
              <a:t> </a:t>
            </a:r>
            <a:r>
              <a:rPr lang="en-US" altLang="en-US" sz="2000">
                <a:latin typeface="Times New Roman" panose="02020603050405020304" pitchFamily="18" charset="0"/>
              </a:rPr>
              <a:t> </a:t>
            </a:r>
            <a:r>
              <a:rPr lang="en-US" altLang="en-US" sz="2800">
                <a:latin typeface="Times New Roman" panose="02020603050405020304" pitchFamily="18" charset="0"/>
              </a:rPr>
              <a:t> </a:t>
            </a:r>
          </a:p>
        </p:txBody>
      </p:sp>
      <p:sp>
        <p:nvSpPr>
          <p:cNvPr id="13316" name="Text Box 4"/>
          <p:cNvSpPr txBox="1">
            <a:spLocks noChangeArrowheads="1"/>
          </p:cNvSpPr>
          <p:nvPr/>
        </p:nvSpPr>
        <p:spPr bwMode="auto">
          <a:xfrm>
            <a:off x="3022600" y="4683125"/>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3F3FBF"/>
                </a:solidFill>
                <a:latin typeface="Times New Roman" panose="02020603050405020304" pitchFamily="18" charset="0"/>
              </a:rPr>
              <a:t>3</a:t>
            </a:r>
          </a:p>
        </p:txBody>
      </p:sp>
      <p:sp>
        <p:nvSpPr>
          <p:cNvPr id="13317" name="Line 5"/>
          <p:cNvSpPr>
            <a:spLocks noChangeShapeType="1"/>
          </p:cNvSpPr>
          <p:nvPr/>
        </p:nvSpPr>
        <p:spPr bwMode="auto">
          <a:xfrm>
            <a:off x="4127500" y="4819650"/>
            <a:ext cx="8382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Text Box 6"/>
          <p:cNvSpPr txBox="1">
            <a:spLocks noChangeArrowheads="1"/>
          </p:cNvSpPr>
          <p:nvPr/>
        </p:nvSpPr>
        <p:spPr bwMode="auto">
          <a:xfrm>
            <a:off x="4953000" y="4518025"/>
            <a:ext cx="66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777777"/>
                </a:solidFill>
                <a:latin typeface="Times New Roman" panose="02020603050405020304" pitchFamily="18" charset="0"/>
              </a:rPr>
              <a:t>Ag</a:t>
            </a:r>
          </a:p>
        </p:txBody>
      </p:sp>
      <p:sp>
        <p:nvSpPr>
          <p:cNvPr id="13319" name="Text Box 7"/>
          <p:cNvSpPr txBox="1">
            <a:spLocks noChangeArrowheads="1"/>
          </p:cNvSpPr>
          <p:nvPr/>
        </p:nvSpPr>
        <p:spPr bwMode="auto">
          <a:xfrm>
            <a:off x="5562600" y="45339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87CB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3F3FBF"/>
                </a:solidFill>
                <a:latin typeface="Times New Roman" panose="02020603050405020304" pitchFamily="18" charset="0"/>
              </a:rPr>
              <a:t>NO</a:t>
            </a:r>
            <a:r>
              <a:rPr lang="en-US" altLang="en-US" sz="2800">
                <a:solidFill>
                  <a:srgbClr val="5A5A5A"/>
                </a:solidFill>
                <a:latin typeface="Times New Roman" panose="02020603050405020304" pitchFamily="18" charset="0"/>
              </a:rPr>
              <a:t> </a:t>
            </a:r>
            <a:r>
              <a:rPr lang="en-US" altLang="en-US" sz="2800">
                <a:solidFill>
                  <a:srgbClr val="00FF00"/>
                </a:solidFill>
                <a:latin typeface="Times New Roman" panose="02020603050405020304" pitchFamily="18" charset="0"/>
              </a:rPr>
              <a:t>          </a:t>
            </a:r>
          </a:p>
        </p:txBody>
      </p:sp>
      <p:sp>
        <p:nvSpPr>
          <p:cNvPr id="13320" name="Text Box 8"/>
          <p:cNvSpPr txBox="1">
            <a:spLocks noChangeArrowheads="1"/>
          </p:cNvSpPr>
          <p:nvPr/>
        </p:nvSpPr>
        <p:spPr bwMode="auto">
          <a:xfrm>
            <a:off x="6057900" y="470535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3F3FBF"/>
                </a:solidFill>
                <a:latin typeface="Times New Roman" panose="02020603050405020304" pitchFamily="18" charset="0"/>
              </a:rPr>
              <a:t>3</a:t>
            </a:r>
          </a:p>
        </p:txBody>
      </p:sp>
      <p:sp>
        <p:nvSpPr>
          <p:cNvPr id="13321" name="Text Box 9"/>
          <p:cNvSpPr txBox="1">
            <a:spLocks noChangeArrowheads="1"/>
          </p:cNvSpPr>
          <p:nvPr/>
        </p:nvSpPr>
        <p:spPr bwMode="auto">
          <a:xfrm>
            <a:off x="381000" y="49530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000099"/>
                </a:solidFill>
                <a:latin typeface="Times New Roman" panose="02020603050405020304" pitchFamily="18" charset="0"/>
              </a:rPr>
              <a:t>(đỏ)</a:t>
            </a:r>
          </a:p>
        </p:txBody>
      </p:sp>
      <p:sp>
        <p:nvSpPr>
          <p:cNvPr id="13322" name="Text Box 10"/>
          <p:cNvSpPr txBox="1">
            <a:spLocks noChangeArrowheads="1"/>
          </p:cNvSpPr>
          <p:nvPr/>
        </p:nvSpPr>
        <p:spPr bwMode="auto">
          <a:xfrm>
            <a:off x="1676400" y="4959350"/>
            <a:ext cx="215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99"/>
                </a:solidFill>
                <a:latin typeface="Times New Roman" panose="02020603050405020304" pitchFamily="18" charset="0"/>
              </a:rPr>
              <a:t>(</a:t>
            </a:r>
            <a:r>
              <a:rPr lang="en-US" altLang="en-US" sz="2800" b="1" i="1">
                <a:solidFill>
                  <a:srgbClr val="000099"/>
                </a:solidFill>
                <a:latin typeface="Times New Roman" panose="02020603050405020304" pitchFamily="18" charset="0"/>
              </a:rPr>
              <a:t>không màu)</a:t>
            </a:r>
          </a:p>
        </p:txBody>
      </p:sp>
      <p:sp>
        <p:nvSpPr>
          <p:cNvPr id="13323" name="Text Box 11"/>
          <p:cNvSpPr txBox="1">
            <a:spLocks noChangeArrowheads="1"/>
          </p:cNvSpPr>
          <p:nvPr/>
        </p:nvSpPr>
        <p:spPr bwMode="auto">
          <a:xfrm>
            <a:off x="4876800" y="4962525"/>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000099"/>
                </a:solidFill>
                <a:latin typeface="Times New Roman" panose="02020603050405020304" pitchFamily="18" charset="0"/>
              </a:rPr>
              <a:t>(xanh lam)</a:t>
            </a:r>
          </a:p>
        </p:txBody>
      </p:sp>
      <p:sp>
        <p:nvSpPr>
          <p:cNvPr id="13324" name="Text Box 12"/>
          <p:cNvSpPr txBox="1">
            <a:spLocks noChangeArrowheads="1"/>
          </p:cNvSpPr>
          <p:nvPr/>
        </p:nvSpPr>
        <p:spPr bwMode="auto">
          <a:xfrm>
            <a:off x="7620000" y="4962525"/>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000099"/>
                </a:solidFill>
                <a:latin typeface="Times New Roman" panose="02020603050405020304" pitchFamily="18" charset="0"/>
              </a:rPr>
              <a:t>(xám)</a:t>
            </a:r>
          </a:p>
        </p:txBody>
      </p:sp>
      <p:sp>
        <p:nvSpPr>
          <p:cNvPr id="13325" name="Text Box 13"/>
          <p:cNvSpPr txBox="1">
            <a:spLocks noChangeArrowheads="1"/>
          </p:cNvSpPr>
          <p:nvPr/>
        </p:nvSpPr>
        <p:spPr bwMode="auto">
          <a:xfrm>
            <a:off x="7124700" y="451485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 +</a:t>
            </a:r>
          </a:p>
        </p:txBody>
      </p:sp>
      <p:sp>
        <p:nvSpPr>
          <p:cNvPr id="13326" name="Text Box 14"/>
          <p:cNvSpPr txBox="1">
            <a:spLocks noChangeArrowheads="1"/>
          </p:cNvSpPr>
          <p:nvPr/>
        </p:nvSpPr>
        <p:spPr bwMode="auto">
          <a:xfrm>
            <a:off x="330200" y="4533900"/>
            <a:ext cx="6858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DA2A00"/>
                </a:solidFill>
                <a:latin typeface="Times New Roman" panose="02020603050405020304" pitchFamily="18" charset="0"/>
              </a:rPr>
              <a:t>Cu</a:t>
            </a:r>
          </a:p>
        </p:txBody>
      </p:sp>
      <p:sp>
        <p:nvSpPr>
          <p:cNvPr id="13327" name="Text Box 15"/>
          <p:cNvSpPr txBox="1">
            <a:spLocks noChangeArrowheads="1"/>
          </p:cNvSpPr>
          <p:nvPr/>
        </p:nvSpPr>
        <p:spPr bwMode="auto">
          <a:xfrm>
            <a:off x="1828800" y="4538663"/>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tx2"/>
                </a:solidFill>
                <a:latin typeface="Times New Roman" panose="02020603050405020304" pitchFamily="18" charset="0"/>
              </a:rPr>
              <a:t>2</a:t>
            </a:r>
          </a:p>
        </p:txBody>
      </p:sp>
      <p:sp>
        <p:nvSpPr>
          <p:cNvPr id="13328" name="Text Box 16"/>
          <p:cNvSpPr txBox="1">
            <a:spLocks noChangeArrowheads="1"/>
          </p:cNvSpPr>
          <p:nvPr/>
        </p:nvSpPr>
        <p:spPr bwMode="auto">
          <a:xfrm>
            <a:off x="7467600" y="454183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a:t>
            </a:r>
          </a:p>
        </p:txBody>
      </p:sp>
      <p:sp>
        <p:nvSpPr>
          <p:cNvPr id="13333" name="Rectangle 21"/>
          <p:cNvSpPr>
            <a:spLocks noChangeArrowheads="1"/>
          </p:cNvSpPr>
          <p:nvPr/>
        </p:nvSpPr>
        <p:spPr bwMode="auto">
          <a:xfrm>
            <a:off x="0" y="2667000"/>
            <a:ext cx="2574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800" b="1" i="1">
                <a:solidFill>
                  <a:srgbClr val="800000"/>
                </a:solidFill>
                <a:latin typeface="Times New Roman" panose="02020603050405020304" pitchFamily="18" charset="0"/>
              </a:rPr>
              <a:t>* Giải thích:</a:t>
            </a:r>
            <a:r>
              <a:rPr lang="en-US" altLang="en-US" sz="2800" b="1">
                <a:latin typeface="Times New Roman" panose="02020603050405020304" pitchFamily="18" charset="0"/>
              </a:rPr>
              <a:t> </a:t>
            </a:r>
            <a:endParaRPr lang="en-US" altLang="en-US" sz="2800" b="1" u="sng">
              <a:solidFill>
                <a:srgbClr val="960096"/>
              </a:solidFill>
              <a:latin typeface="Times New Roman" panose="02020603050405020304" pitchFamily="18" charset="0"/>
            </a:endParaRPr>
          </a:p>
        </p:txBody>
      </p:sp>
      <p:sp>
        <p:nvSpPr>
          <p:cNvPr id="13334" name="Text Box 22"/>
          <p:cNvSpPr txBox="1">
            <a:spLocks noChangeArrowheads="1"/>
          </p:cNvSpPr>
          <p:nvPr/>
        </p:nvSpPr>
        <p:spPr bwMode="auto">
          <a:xfrm>
            <a:off x="406400" y="3124200"/>
            <a:ext cx="7745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a:solidFill>
                  <a:srgbClr val="4C2763"/>
                </a:solidFill>
                <a:latin typeface="Times New Roman" panose="02020603050405020304" pitchFamily="18" charset="0"/>
              </a:rPr>
              <a:t>      Ống 1:</a:t>
            </a:r>
            <a:r>
              <a:rPr lang="en-US" altLang="en-US" sz="2400" b="1" i="1">
                <a:solidFill>
                  <a:srgbClr val="683587"/>
                </a:solidFill>
                <a:latin typeface="Times New Roman" panose="02020603050405020304" pitchFamily="18" charset="0"/>
              </a:rPr>
              <a:t> </a:t>
            </a:r>
            <a:r>
              <a:rPr lang="en-US" altLang="en-US" sz="2400" b="1" i="1">
                <a:solidFill>
                  <a:srgbClr val="00008A"/>
                </a:solidFill>
                <a:latin typeface="Times New Roman" panose="02020603050405020304" pitchFamily="18" charset="0"/>
              </a:rPr>
              <a:t>Đồng đã đẩy bạc ra khỏi dung dịch muối bạc.</a:t>
            </a:r>
          </a:p>
          <a:p>
            <a:pPr>
              <a:spcBef>
                <a:spcPct val="0"/>
              </a:spcBef>
              <a:buFontTx/>
              <a:buNone/>
            </a:pPr>
            <a:r>
              <a:rPr lang="en-US" altLang="en-US" sz="2400" b="1" i="1">
                <a:solidFill>
                  <a:schemeClr val="accent2"/>
                </a:solidFill>
                <a:latin typeface="Times New Roman" panose="02020603050405020304" pitchFamily="18" charset="0"/>
              </a:rPr>
              <a:t>      </a:t>
            </a:r>
            <a:r>
              <a:rPr lang="en-US" altLang="en-US" sz="2400" b="1" i="1">
                <a:solidFill>
                  <a:srgbClr val="4C2763"/>
                </a:solidFill>
                <a:latin typeface="Times New Roman" panose="02020603050405020304" pitchFamily="18" charset="0"/>
              </a:rPr>
              <a:t>Ống 2</a:t>
            </a:r>
            <a:r>
              <a:rPr lang="en-US" altLang="en-US" sz="2400" b="1" i="1">
                <a:solidFill>
                  <a:schemeClr val="accent2"/>
                </a:solidFill>
                <a:latin typeface="Times New Roman" panose="02020603050405020304" pitchFamily="18" charset="0"/>
              </a:rPr>
              <a:t>: </a:t>
            </a:r>
            <a:r>
              <a:rPr lang="en-US" altLang="en-US" sz="2400" b="1" i="1">
                <a:solidFill>
                  <a:srgbClr val="00008A"/>
                </a:solidFill>
                <a:latin typeface="Times New Roman" panose="02020603050405020304" pitchFamily="18" charset="0"/>
              </a:rPr>
              <a:t>Bạc không đẩy được đồng ra khỏi dd muối đồng.</a:t>
            </a:r>
          </a:p>
          <a:p>
            <a:pPr>
              <a:spcBef>
                <a:spcPct val="0"/>
              </a:spcBef>
              <a:buFontTx/>
              <a:buNone/>
            </a:pPr>
            <a:r>
              <a:rPr lang="en-US" altLang="en-US" sz="2400" b="1" i="1">
                <a:solidFill>
                  <a:srgbClr val="7F0B0E"/>
                </a:solidFill>
                <a:latin typeface="Times New Roman" panose="02020603050405020304" pitchFamily="18" charset="0"/>
              </a:rPr>
              <a:t>* Phương trình hóa học:</a:t>
            </a:r>
            <a:endParaRPr lang="en-US" altLang="en-US" sz="2400" b="1" u="sng">
              <a:solidFill>
                <a:srgbClr val="7F0B0E"/>
              </a:solidFill>
              <a:latin typeface="Times New Roman" panose="02020603050405020304" pitchFamily="18" charset="0"/>
            </a:endParaRPr>
          </a:p>
        </p:txBody>
      </p:sp>
      <p:sp>
        <p:nvSpPr>
          <p:cNvPr id="13335" name="Line 23"/>
          <p:cNvSpPr>
            <a:spLocks noChangeShapeType="1"/>
          </p:cNvSpPr>
          <p:nvPr/>
        </p:nvSpPr>
        <p:spPr bwMode="auto">
          <a:xfrm>
            <a:off x="1676400" y="6477000"/>
            <a:ext cx="5334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Text Box 24"/>
          <p:cNvSpPr txBox="1">
            <a:spLocks noChangeArrowheads="1"/>
          </p:cNvSpPr>
          <p:nvPr/>
        </p:nvSpPr>
        <p:spPr bwMode="auto">
          <a:xfrm>
            <a:off x="0" y="990600"/>
            <a:ext cx="876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I/ Dãy hoạt động hóa học của kim loại được xây dựng như thế nào? </a:t>
            </a:r>
          </a:p>
          <a:p>
            <a:pPr eaLnBrk="1" hangingPunct="1">
              <a:spcBef>
                <a:spcPct val="0"/>
              </a:spcBef>
              <a:buFontTx/>
              <a:buNone/>
            </a:pPr>
            <a:r>
              <a:rPr lang="en-US" altLang="en-US" sz="2800" b="1" i="1">
                <a:solidFill>
                  <a:srgbClr val="19194B"/>
                </a:solidFill>
                <a:latin typeface="Times New Roman" panose="02020603050405020304" pitchFamily="18" charset="0"/>
              </a:rPr>
              <a:t>  </a:t>
            </a:r>
            <a:r>
              <a:rPr lang="en-US" altLang="en-US" sz="2800" b="1">
                <a:solidFill>
                  <a:srgbClr val="683587"/>
                </a:solidFill>
                <a:latin typeface="Times New Roman" panose="02020603050405020304" pitchFamily="18" charset="0"/>
              </a:rPr>
              <a:t>2. Thí nghiệm 2:</a:t>
            </a:r>
          </a:p>
          <a:p>
            <a:pPr eaLnBrk="1" hangingPunct="1">
              <a:spcBef>
                <a:spcPct val="0"/>
              </a:spcBef>
              <a:buFontTx/>
              <a:buNone/>
            </a:pPr>
            <a:r>
              <a:rPr lang="en-US" altLang="en-US" sz="2800" b="1">
                <a:solidFill>
                  <a:srgbClr val="683587"/>
                </a:solidFill>
                <a:latin typeface="Times New Roman" panose="02020603050405020304" pitchFamily="18" charset="0"/>
              </a:rPr>
              <a:t>      </a:t>
            </a:r>
            <a:r>
              <a:rPr lang="en-US" altLang="en-US" sz="2800" b="1">
                <a:solidFill>
                  <a:srgbClr val="990000"/>
                </a:solidFill>
                <a:latin typeface="Times New Roman" panose="02020603050405020304" pitchFamily="18" charset="0"/>
              </a:rPr>
              <a:t>* </a:t>
            </a:r>
            <a:r>
              <a:rPr lang="en-US" altLang="en-US" sz="2800" b="1" i="1">
                <a:solidFill>
                  <a:srgbClr val="990000"/>
                </a:solidFill>
                <a:latin typeface="Times New Roman" panose="02020603050405020304" pitchFamily="18" charset="0"/>
              </a:rPr>
              <a:t>Hiện tượng: (SGK – 51).</a:t>
            </a:r>
          </a:p>
        </p:txBody>
      </p:sp>
      <p:sp>
        <p:nvSpPr>
          <p:cNvPr id="13337" name="Text Box 25"/>
          <p:cNvSpPr txBox="1">
            <a:spLocks noChangeArrowheads="1"/>
          </p:cNvSpPr>
          <p:nvPr/>
        </p:nvSpPr>
        <p:spPr bwMode="auto">
          <a:xfrm>
            <a:off x="5257800" y="4495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accent2"/>
                </a:solidFill>
                <a:latin typeface="Times New Roman" panose="02020603050405020304" pitchFamily="18" charset="0"/>
              </a:rPr>
              <a:t>  (      )</a:t>
            </a:r>
            <a:r>
              <a:rPr lang="en-US" altLang="en-US" b="1" baseline="-25000">
                <a:solidFill>
                  <a:schemeClr val="accent2"/>
                </a:solidFill>
                <a:latin typeface="Times New Roman" panose="02020603050405020304" pitchFamily="18" charset="0"/>
              </a:rPr>
              <a:t>2</a:t>
            </a:r>
            <a:endParaRPr lang="en-US" altLang="en-US" b="1">
              <a:solidFill>
                <a:schemeClr val="accent2"/>
              </a:solidFill>
              <a:latin typeface="Times New Roman" panose="02020603050405020304" pitchFamily="18" charset="0"/>
            </a:endParaRPr>
          </a:p>
        </p:txBody>
      </p:sp>
      <p:grpSp>
        <p:nvGrpSpPr>
          <p:cNvPr id="24598" name="Group 26"/>
          <p:cNvGrpSpPr>
            <a:grpSpLocks/>
          </p:cNvGrpSpPr>
          <p:nvPr/>
        </p:nvGrpSpPr>
        <p:grpSpPr bwMode="auto">
          <a:xfrm>
            <a:off x="228600" y="0"/>
            <a:ext cx="8153400" cy="1022350"/>
            <a:chOff x="144" y="46"/>
            <a:chExt cx="5136" cy="644"/>
          </a:xfrm>
        </p:grpSpPr>
        <p:sp>
          <p:nvSpPr>
            <p:cNvPr id="24599" name="Text Box 27"/>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24600" name="WordArt 28"/>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Tree>
    <p:extLst>
      <p:ext uri="{BB962C8B-B14F-4D97-AF65-F5344CB8AC3E}">
        <p14:creationId xmlns:p14="http://schemas.microsoft.com/office/powerpoint/2010/main" val="23331307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333">
                                            <p:txEl>
                                              <p:pRg st="0" end="0"/>
                                            </p:txEl>
                                          </p:spTgt>
                                        </p:tgtEl>
                                        <p:attrNameLst>
                                          <p:attrName>style.visibility</p:attrName>
                                        </p:attrNameLst>
                                      </p:cBhvr>
                                      <p:to>
                                        <p:strVal val="visible"/>
                                      </p:to>
                                    </p:set>
                                    <p:animEffect transition="in" filter="randombar(horizontal)">
                                      <p:cBhvr>
                                        <p:cTn id="7" dur="500"/>
                                        <p:tgtEl>
                                          <p:spTgt spid="133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334">
                                            <p:txEl>
                                              <p:pRg st="0" end="0"/>
                                            </p:txEl>
                                          </p:spTgt>
                                        </p:tgtEl>
                                        <p:attrNameLst>
                                          <p:attrName>style.visibility</p:attrName>
                                        </p:attrNameLst>
                                      </p:cBhvr>
                                      <p:to>
                                        <p:strVal val="visible"/>
                                      </p:to>
                                    </p:set>
                                    <p:animEffect transition="in" filter="diamond(in)">
                                      <p:cBhvr>
                                        <p:cTn id="12" dur="2000"/>
                                        <p:tgtEl>
                                          <p:spTgt spid="133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334">
                                            <p:txEl>
                                              <p:pRg st="1" end="1"/>
                                            </p:txEl>
                                          </p:spTgt>
                                        </p:tgtEl>
                                        <p:attrNameLst>
                                          <p:attrName>style.visibility</p:attrName>
                                        </p:attrNameLst>
                                      </p:cBhvr>
                                      <p:to>
                                        <p:strVal val="visible"/>
                                      </p:to>
                                    </p:set>
                                    <p:animEffect transition="in" filter="diamond(in)">
                                      <p:cBhvr>
                                        <p:cTn id="17" dur="2000"/>
                                        <p:tgtEl>
                                          <p:spTgt spid="1333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3334">
                                            <p:txEl>
                                              <p:pRg st="2" end="2"/>
                                            </p:txEl>
                                          </p:spTgt>
                                        </p:tgtEl>
                                        <p:attrNameLst>
                                          <p:attrName>style.visibility</p:attrName>
                                        </p:attrNameLst>
                                      </p:cBhvr>
                                      <p:to>
                                        <p:strVal val="visible"/>
                                      </p:to>
                                    </p:set>
                                    <p:animEffect transition="in" filter="diamond(in)">
                                      <p:cBhvr>
                                        <p:cTn id="22" dur="2000"/>
                                        <p:tgtEl>
                                          <p:spTgt spid="1333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315"/>
                                        </p:tgtEl>
                                        <p:attrNameLst>
                                          <p:attrName>style.visibility</p:attrName>
                                        </p:attrNameLst>
                                      </p:cBhvr>
                                      <p:to>
                                        <p:strVal val="visible"/>
                                      </p:to>
                                    </p:set>
                                    <p:animEffect transition="in" filter="strips(downRight)">
                                      <p:cBhvr>
                                        <p:cTn id="27" dur="500"/>
                                        <p:tgtEl>
                                          <p:spTgt spid="13315"/>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3316"/>
                                        </p:tgtEl>
                                        <p:attrNameLst>
                                          <p:attrName>style.visibility</p:attrName>
                                        </p:attrNameLst>
                                      </p:cBhvr>
                                      <p:to>
                                        <p:strVal val="visible"/>
                                      </p:to>
                                    </p:set>
                                    <p:animEffect transition="in" filter="strips(downRight)">
                                      <p:cBhvr>
                                        <p:cTn id="30" dur="500"/>
                                        <p:tgtEl>
                                          <p:spTgt spid="13316"/>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3321"/>
                                        </p:tgtEl>
                                        <p:attrNameLst>
                                          <p:attrName>style.visibility</p:attrName>
                                        </p:attrNameLst>
                                      </p:cBhvr>
                                      <p:to>
                                        <p:strVal val="visible"/>
                                      </p:to>
                                    </p:set>
                                    <p:animEffect transition="in" filter="strips(downRight)">
                                      <p:cBhvr>
                                        <p:cTn id="33" dur="500"/>
                                        <p:tgtEl>
                                          <p:spTgt spid="13321"/>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13322"/>
                                        </p:tgtEl>
                                        <p:attrNameLst>
                                          <p:attrName>style.visibility</p:attrName>
                                        </p:attrNameLst>
                                      </p:cBhvr>
                                      <p:to>
                                        <p:strVal val="visible"/>
                                      </p:to>
                                    </p:set>
                                    <p:animEffect transition="in" filter="strips(downRight)">
                                      <p:cBhvr>
                                        <p:cTn id="36" dur="500"/>
                                        <p:tgtEl>
                                          <p:spTgt spid="13322"/>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3326"/>
                                        </p:tgtEl>
                                        <p:attrNameLst>
                                          <p:attrName>style.visibility</p:attrName>
                                        </p:attrNameLst>
                                      </p:cBhvr>
                                      <p:to>
                                        <p:strVal val="visible"/>
                                      </p:to>
                                    </p:set>
                                    <p:animEffect transition="in" filter="strips(downRight)">
                                      <p:cBhvr>
                                        <p:cTn id="39" dur="500"/>
                                        <p:tgtEl>
                                          <p:spTgt spid="133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318"/>
                                        </p:tgtEl>
                                        <p:attrNameLst>
                                          <p:attrName>style.visibility</p:attrName>
                                        </p:attrNameLst>
                                      </p:cBhvr>
                                      <p:to>
                                        <p:strVal val="visible"/>
                                      </p:to>
                                    </p:set>
                                    <p:animEffect transition="in" filter="dissolve">
                                      <p:cBhvr>
                                        <p:cTn id="44" dur="500"/>
                                        <p:tgtEl>
                                          <p:spTgt spid="1331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3320"/>
                                        </p:tgtEl>
                                        <p:attrNameLst>
                                          <p:attrName>style.visibility</p:attrName>
                                        </p:attrNameLst>
                                      </p:cBhvr>
                                      <p:to>
                                        <p:strVal val="visible"/>
                                      </p:to>
                                    </p:set>
                                    <p:animEffect transition="in" filter="dissolve">
                                      <p:cBhvr>
                                        <p:cTn id="47" dur="1000"/>
                                        <p:tgtEl>
                                          <p:spTgt spid="1332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3319"/>
                                        </p:tgtEl>
                                        <p:attrNameLst>
                                          <p:attrName>style.visibility</p:attrName>
                                        </p:attrNameLst>
                                      </p:cBhvr>
                                      <p:to>
                                        <p:strVal val="visible"/>
                                      </p:to>
                                    </p:set>
                                    <p:animEffect transition="in" filter="dissolve">
                                      <p:cBhvr>
                                        <p:cTn id="50" dur="1000"/>
                                        <p:tgtEl>
                                          <p:spTgt spid="1331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323"/>
                                        </p:tgtEl>
                                        <p:attrNameLst>
                                          <p:attrName>style.visibility</p:attrName>
                                        </p:attrNameLst>
                                      </p:cBhvr>
                                      <p:to>
                                        <p:strVal val="visible"/>
                                      </p:to>
                                    </p:set>
                                    <p:animEffect transition="in" filter="dissolve">
                                      <p:cBhvr>
                                        <p:cTn id="53" dur="1000"/>
                                        <p:tgtEl>
                                          <p:spTgt spid="13323"/>
                                        </p:tgtEl>
                                      </p:cBhvr>
                                    </p:animEffect>
                                  </p:childTnLst>
                                </p:cTn>
                              </p:par>
                              <p:par>
                                <p:cTn id="54" presetID="44" presetClass="path" presetSubtype="0" accel="50000" decel="50000" fill="hold" grpId="1" nodeType="withEffect">
                                  <p:stCondLst>
                                    <p:cond delay="0"/>
                                  </p:stCondLst>
                                  <p:childTnLst>
                                    <p:animMotion origin="layout" path="M 0.01667 -5.55042E-7 L 0.14896 -0.05319 C 0.17691 -0.06522 0.21823 -0.07192 0.26146 -0.07192 C 0.31094 -0.07192 0.35035 -0.06522 0.3783 -0.05319 L 0.51111 -5.55042E-7 " pathEditMode="relative" rAng="0" ptsTypes="FffFF">
                                      <p:cBhvr>
                                        <p:cTn id="55" dur="1000" fill="hold"/>
                                        <p:tgtEl>
                                          <p:spTgt spid="13326"/>
                                        </p:tgtEl>
                                        <p:attrNameLst>
                                          <p:attrName>ppt_x</p:attrName>
                                          <p:attrName>ppt_y</p:attrName>
                                        </p:attrNameLst>
                                      </p:cBhvr>
                                      <p:rCtr x="24722" y="-3608"/>
                                    </p:animMotion>
                                  </p:childTnLst>
                                </p:cTn>
                              </p:par>
                              <p:par>
                                <p:cTn id="56" presetID="37" presetClass="path" presetSubtype="0" accel="50000" decel="50000" fill="hold" grpId="1" nodeType="withEffect">
                                  <p:stCondLst>
                                    <p:cond delay="0"/>
                                  </p:stCondLst>
                                  <p:childTnLst>
                                    <p:animMotion origin="layout" path="M 0.00972 1.70213E-6 L 0.08611 0.05065 C 0.10225 0.06221 0.12621 0.06868 0.15121 0.06868 C 0.17986 0.06868 0.20277 0.06221 0.21892 0.05065 L 0.29583 1.70213E-6 " pathEditMode="relative" rAng="0" ptsTypes="FffFF">
                                      <p:cBhvr>
                                        <p:cTn id="57" dur="3000" fill="hold"/>
                                        <p:tgtEl>
                                          <p:spTgt spid="13318"/>
                                        </p:tgtEl>
                                        <p:attrNameLst>
                                          <p:attrName>ppt_x</p:attrName>
                                          <p:attrName>ppt_y</p:attrName>
                                        </p:attrNameLst>
                                      </p:cBhvr>
                                      <p:rCtr x="14306" y="3423"/>
                                    </p:animMotion>
                                  </p:childTnLst>
                                </p:cTn>
                              </p:par>
                              <p:par>
                                <p:cTn id="58" presetID="18" presetClass="entr" presetSubtype="6" fill="hold" nodeType="withEffect">
                                  <p:stCondLst>
                                    <p:cond delay="0"/>
                                  </p:stCondLst>
                                  <p:childTnLst>
                                    <p:set>
                                      <p:cBhvr>
                                        <p:cTn id="59" dur="1" fill="hold">
                                          <p:stCondLst>
                                            <p:cond delay="0"/>
                                          </p:stCondLst>
                                        </p:cTn>
                                        <p:tgtEl>
                                          <p:spTgt spid="13317"/>
                                        </p:tgtEl>
                                        <p:attrNameLst>
                                          <p:attrName>style.visibility</p:attrName>
                                        </p:attrNameLst>
                                      </p:cBhvr>
                                      <p:to>
                                        <p:strVal val="visible"/>
                                      </p:to>
                                    </p:set>
                                    <p:animEffect transition="in" filter="strips(downRight)">
                                      <p:cBhvr>
                                        <p:cTn id="60" dur="3000"/>
                                        <p:tgtEl>
                                          <p:spTgt spid="1331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3325"/>
                                        </p:tgtEl>
                                        <p:attrNameLst>
                                          <p:attrName>style.visibility</p:attrName>
                                        </p:attrNameLst>
                                      </p:cBhvr>
                                      <p:to>
                                        <p:strVal val="visible"/>
                                      </p:to>
                                    </p:set>
                                    <p:animEffect transition="in" filter="dissolve">
                                      <p:cBhvr>
                                        <p:cTn id="63" dur="3000"/>
                                        <p:tgtEl>
                                          <p:spTgt spid="13325"/>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3337"/>
                                        </p:tgtEl>
                                        <p:attrNameLst>
                                          <p:attrName>style.visibility</p:attrName>
                                        </p:attrNameLst>
                                      </p:cBhvr>
                                      <p:to>
                                        <p:strVal val="visible"/>
                                      </p:to>
                                    </p:set>
                                    <p:animEffect transition="in" filter="diamond(in)">
                                      <p:cBhvr>
                                        <p:cTn id="66" dur="5000"/>
                                        <p:tgtEl>
                                          <p:spTgt spid="1333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3324"/>
                                        </p:tgtEl>
                                        <p:attrNameLst>
                                          <p:attrName>style.visibility</p:attrName>
                                        </p:attrNameLst>
                                      </p:cBhvr>
                                      <p:to>
                                        <p:strVal val="visible"/>
                                      </p:to>
                                    </p:set>
                                    <p:animEffect transition="in" filter="dissolve">
                                      <p:cBhvr>
                                        <p:cTn id="69" dur="3000"/>
                                        <p:tgtEl>
                                          <p:spTgt spid="133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3327"/>
                                        </p:tgtEl>
                                        <p:attrNameLst>
                                          <p:attrName>style.visibility</p:attrName>
                                        </p:attrNameLst>
                                      </p:cBhvr>
                                      <p:to>
                                        <p:strVal val="visible"/>
                                      </p:to>
                                    </p:set>
                                    <p:animEffect transition="in" filter="dissolve">
                                      <p:cBhvr>
                                        <p:cTn id="74" dur="500"/>
                                        <p:tgtEl>
                                          <p:spTgt spid="13327"/>
                                        </p:tgtEl>
                                      </p:cBhvr>
                                    </p:animEffect>
                                  </p:childTnLst>
                                </p:cTn>
                              </p:par>
                            </p:childTnLst>
                          </p:cTn>
                        </p:par>
                        <p:par>
                          <p:cTn id="75" fill="hold" nodeType="afterGroup">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13328"/>
                                        </p:tgtEl>
                                        <p:attrNameLst>
                                          <p:attrName>style.visibility</p:attrName>
                                        </p:attrNameLst>
                                      </p:cBhvr>
                                      <p:to>
                                        <p:strVal val="visible"/>
                                      </p:to>
                                    </p:set>
                                    <p:animEffect transition="in" filter="dissolve">
                                      <p:cBhvr>
                                        <p:cTn id="78" dur="500"/>
                                        <p:tgtEl>
                                          <p:spTgt spid="1332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nodeType="clickEffect">
                                  <p:stCondLst>
                                    <p:cond delay="0"/>
                                  </p:stCondLst>
                                  <p:childTnLst>
                                    <p:set>
                                      <p:cBhvr>
                                        <p:cTn id="82" dur="1" fill="hold">
                                          <p:stCondLst>
                                            <p:cond delay="0"/>
                                          </p:stCondLst>
                                        </p:cTn>
                                        <p:tgtEl>
                                          <p:spTgt spid="13314">
                                            <p:txEl>
                                              <p:pRg st="0" end="0"/>
                                            </p:txEl>
                                          </p:spTgt>
                                        </p:tgtEl>
                                        <p:attrNameLst>
                                          <p:attrName>style.visibility</p:attrName>
                                        </p:attrNameLst>
                                      </p:cBhvr>
                                      <p:to>
                                        <p:strVal val="visible"/>
                                      </p:to>
                                    </p:set>
                                    <p:animEffect transition="in" filter="diamond(in)">
                                      <p:cBhvr>
                                        <p:cTn id="83" dur="2000"/>
                                        <p:tgtEl>
                                          <p:spTgt spid="13314">
                                            <p:txEl>
                                              <p:pRg st="0" end="0"/>
                                            </p:txEl>
                                          </p:spTgt>
                                        </p:tgtEl>
                                      </p:cBhvr>
                                    </p:animEffect>
                                  </p:childTnLst>
                                </p:cTn>
                              </p:par>
                            </p:childTnLst>
                          </p:cTn>
                        </p:par>
                        <p:par>
                          <p:cTn id="84" fill="hold" nodeType="afterGroup">
                            <p:stCondLst>
                              <p:cond delay="2000"/>
                            </p:stCondLst>
                            <p:childTnLst>
                              <p:par>
                                <p:cTn id="85" presetID="20" presetClass="entr" presetSubtype="0" fill="hold" nodeType="afterEffect">
                                  <p:stCondLst>
                                    <p:cond delay="0"/>
                                  </p:stCondLst>
                                  <p:childTnLst>
                                    <p:set>
                                      <p:cBhvr>
                                        <p:cTn id="86" dur="1" fill="hold">
                                          <p:stCondLst>
                                            <p:cond delay="0"/>
                                          </p:stCondLst>
                                        </p:cTn>
                                        <p:tgtEl>
                                          <p:spTgt spid="13335"/>
                                        </p:tgtEl>
                                        <p:attrNameLst>
                                          <p:attrName>style.visibility</p:attrName>
                                        </p:attrNameLst>
                                      </p:cBhvr>
                                      <p:to>
                                        <p:strVal val="visible"/>
                                      </p:to>
                                    </p:set>
                                    <p:animEffect transition="in" filter="wedge">
                                      <p:cBhvr>
                                        <p:cTn id="87" dur="1000"/>
                                        <p:tgtEl>
                                          <p:spTgt spid="13335"/>
                                        </p:tgtEl>
                                      </p:cBhvr>
                                    </p:animEffect>
                                  </p:childTnLst>
                                </p:cTn>
                              </p:par>
                              <p:par>
                                <p:cTn id="88" presetID="8" presetClass="entr" presetSubtype="16" fill="hold" nodeType="withEffect">
                                  <p:stCondLst>
                                    <p:cond delay="0"/>
                                  </p:stCondLst>
                                  <p:childTnLst>
                                    <p:set>
                                      <p:cBhvr>
                                        <p:cTn id="89" dur="1" fill="hold">
                                          <p:stCondLst>
                                            <p:cond delay="0"/>
                                          </p:stCondLst>
                                        </p:cTn>
                                        <p:tgtEl>
                                          <p:spTgt spid="13314">
                                            <p:txEl>
                                              <p:pRg st="1" end="1"/>
                                            </p:txEl>
                                          </p:spTgt>
                                        </p:tgtEl>
                                        <p:attrNameLst>
                                          <p:attrName>style.visibility</p:attrName>
                                        </p:attrNameLst>
                                      </p:cBhvr>
                                      <p:to>
                                        <p:strVal val="visible"/>
                                      </p:to>
                                    </p:set>
                                    <p:animEffect transition="in" filter="diamond(in)">
                                      <p:cBhvr>
                                        <p:cTn id="90" dur="20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8" grpId="0"/>
      <p:bldP spid="13318" grpId="1"/>
      <p:bldP spid="13319" grpId="0"/>
      <p:bldP spid="13320" grpId="0"/>
      <p:bldP spid="13321" grpId="0"/>
      <p:bldP spid="13322" grpId="0"/>
      <p:bldP spid="13323" grpId="0"/>
      <p:bldP spid="13324" grpId="0"/>
      <p:bldP spid="13325" grpId="0"/>
      <p:bldP spid="13326" grpId="0" animBg="1"/>
      <p:bldP spid="13326" grpId="1" animBg="1"/>
      <p:bldP spid="13327" grpId="0"/>
      <p:bldP spid="13328" grpId="0"/>
      <p:bldP spid="133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85800" y="40386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chemeClr val="accent2"/>
                </a:solidFill>
                <a:latin typeface="Times New Roman" panose="02020603050405020304" pitchFamily="18" charset="0"/>
              </a:rPr>
              <a:t>Cho:</a:t>
            </a:r>
          </a:p>
          <a:p>
            <a:pPr eaLnBrk="1" hangingPunct="1">
              <a:spcBef>
                <a:spcPct val="0"/>
              </a:spcBef>
              <a:buFontTx/>
              <a:buNone/>
            </a:pPr>
            <a:r>
              <a:rPr lang="en-US" altLang="en-US" sz="2800" b="1" i="1">
                <a:solidFill>
                  <a:schemeClr val="accent2"/>
                </a:solidFill>
                <a:latin typeface="Times New Roman" panose="02020603050405020304" pitchFamily="18" charset="0"/>
              </a:rPr>
              <a:t> - Đinh </a:t>
            </a:r>
            <a:r>
              <a:rPr lang="en-US" altLang="en-US" sz="2800" b="1" i="1">
                <a:solidFill>
                  <a:srgbClr val="CC3300"/>
                </a:solidFill>
                <a:latin typeface="Times New Roman" panose="02020603050405020304" pitchFamily="18" charset="0"/>
              </a:rPr>
              <a:t>sắt</a:t>
            </a:r>
            <a:r>
              <a:rPr lang="en-US" altLang="en-US" sz="2800" b="1" i="1">
                <a:solidFill>
                  <a:schemeClr val="accent2"/>
                </a:solidFill>
                <a:latin typeface="Times New Roman" panose="02020603050405020304" pitchFamily="18" charset="0"/>
              </a:rPr>
              <a:t> vào ống nghiệm đựng</a:t>
            </a:r>
            <a:r>
              <a:rPr lang="en-US" altLang="en-US" sz="2800" b="1" i="1">
                <a:latin typeface="Times New Roman" panose="02020603050405020304" pitchFamily="18" charset="0"/>
              </a:rPr>
              <a:t> </a:t>
            </a:r>
            <a:r>
              <a:rPr lang="en-US" altLang="en-US" sz="2800" b="1" i="1">
                <a:solidFill>
                  <a:schemeClr val="accent2"/>
                </a:solidFill>
                <a:latin typeface="Times New Roman" panose="02020603050405020304" pitchFamily="18" charset="0"/>
              </a:rPr>
              <a:t>dung dịch đựng HCl</a:t>
            </a:r>
          </a:p>
          <a:p>
            <a:pPr eaLnBrk="1" hangingPunct="1">
              <a:spcBef>
                <a:spcPct val="0"/>
              </a:spcBef>
              <a:buFontTx/>
              <a:buNone/>
            </a:pPr>
            <a:r>
              <a:rPr lang="en-US" altLang="en-US" sz="2800" b="1" i="1">
                <a:solidFill>
                  <a:schemeClr val="accent2"/>
                </a:solidFill>
                <a:latin typeface="Times New Roman" panose="02020603050405020304" pitchFamily="18" charset="0"/>
              </a:rPr>
              <a:t> - Lá </a:t>
            </a:r>
            <a:r>
              <a:rPr lang="en-US" altLang="en-US" sz="2800" b="1" i="1">
                <a:solidFill>
                  <a:srgbClr val="FF3300"/>
                </a:solidFill>
                <a:latin typeface="Times New Roman" panose="02020603050405020304" pitchFamily="18" charset="0"/>
              </a:rPr>
              <a:t>đồng</a:t>
            </a:r>
            <a:r>
              <a:rPr lang="en-US" altLang="en-US" sz="2800" b="1" i="1">
                <a:solidFill>
                  <a:schemeClr val="accent2"/>
                </a:solidFill>
                <a:latin typeface="Times New Roman" panose="02020603050405020304" pitchFamily="18" charset="0"/>
              </a:rPr>
              <a:t> vào ống nghiệm đựng</a:t>
            </a:r>
            <a:r>
              <a:rPr lang="en-US" altLang="en-US" sz="2800">
                <a:latin typeface="Times New Roman" panose="02020603050405020304" pitchFamily="18" charset="0"/>
              </a:rPr>
              <a:t> </a:t>
            </a:r>
            <a:r>
              <a:rPr lang="en-US" altLang="en-US" sz="2800" b="1" i="1">
                <a:solidFill>
                  <a:schemeClr val="accent2"/>
                </a:solidFill>
                <a:latin typeface="Times New Roman" panose="02020603050405020304" pitchFamily="18" charset="0"/>
              </a:rPr>
              <a:t>dung dịch đựng HCl  </a:t>
            </a:r>
          </a:p>
          <a:p>
            <a:pPr eaLnBrk="1" hangingPunct="1">
              <a:spcBef>
                <a:spcPct val="0"/>
              </a:spcBef>
              <a:buFontTx/>
              <a:buNone/>
            </a:pPr>
            <a:r>
              <a:rPr lang="en-US" altLang="en-US" sz="2800" b="1" i="1">
                <a:solidFill>
                  <a:srgbClr val="FF00FF"/>
                </a:solidFill>
                <a:latin typeface="Times New Roman" panose="02020603050405020304" pitchFamily="18" charset="0"/>
              </a:rPr>
              <a:t>Quan sát và nêu hiện tượng?</a:t>
            </a:r>
          </a:p>
        </p:txBody>
      </p:sp>
      <p:grpSp>
        <p:nvGrpSpPr>
          <p:cNvPr id="25603" name="Group 29"/>
          <p:cNvGrpSpPr>
            <a:grpSpLocks/>
          </p:cNvGrpSpPr>
          <p:nvPr/>
        </p:nvGrpSpPr>
        <p:grpSpPr bwMode="auto">
          <a:xfrm>
            <a:off x="228600" y="0"/>
            <a:ext cx="8153400" cy="1022350"/>
            <a:chOff x="144" y="46"/>
            <a:chExt cx="5136" cy="644"/>
          </a:xfrm>
        </p:grpSpPr>
        <p:sp>
          <p:nvSpPr>
            <p:cNvPr id="25609" name="Text Box 30"/>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25610" name="WordArt 31"/>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25604" name="Line 32"/>
          <p:cNvSpPr>
            <a:spLocks noChangeShapeType="1"/>
          </p:cNvSpPr>
          <p:nvPr/>
        </p:nvSpPr>
        <p:spPr bwMode="auto">
          <a:xfrm flipV="1">
            <a:off x="762000" y="2514600"/>
            <a:ext cx="4572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33"/>
          <p:cNvSpPr>
            <a:spLocks noChangeShapeType="1"/>
          </p:cNvSpPr>
          <p:nvPr/>
        </p:nvSpPr>
        <p:spPr bwMode="auto">
          <a:xfrm flipV="1">
            <a:off x="762000" y="3352800"/>
            <a:ext cx="4572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Text Box 36"/>
          <p:cNvSpPr txBox="1">
            <a:spLocks noChangeArrowheads="1"/>
          </p:cNvSpPr>
          <p:nvPr/>
        </p:nvSpPr>
        <p:spPr bwMode="auto">
          <a:xfrm>
            <a:off x="381000" y="1143000"/>
            <a:ext cx="8763000"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lnSpc>
                <a:spcPct val="90000"/>
              </a:lnSpc>
              <a:spcBef>
                <a:spcPct val="0"/>
              </a:spcBef>
              <a:buFontTx/>
              <a:buNone/>
            </a:pPr>
            <a:r>
              <a:rPr lang="en-US" altLang="en-US" sz="2800" b="1">
                <a:latin typeface="Times New Roman" panose="02020603050405020304" pitchFamily="18" charset="0"/>
              </a:rPr>
              <a:t>như thế nào? </a:t>
            </a:r>
          </a:p>
          <a:p>
            <a:pPr eaLnBrk="1" hangingPunct="1">
              <a:lnSpc>
                <a:spcPct val="90000"/>
              </a:lnSpc>
              <a:spcBef>
                <a:spcPct val="0"/>
              </a:spcBef>
              <a:buFontTx/>
              <a:buAutoNum type="arabicPeriod"/>
            </a:pPr>
            <a:r>
              <a:rPr lang="en-US" altLang="en-US" sz="2800" b="1">
                <a:solidFill>
                  <a:srgbClr val="982CAE"/>
                </a:solidFill>
                <a:latin typeface="Times New Roman" panose="02020603050405020304" pitchFamily="18" charset="0"/>
              </a:rPr>
              <a:t>Thí nghiệm 1</a:t>
            </a:r>
            <a:r>
              <a:rPr lang="en-US" altLang="en-US" sz="2800">
                <a:solidFill>
                  <a:srgbClr val="982CAE"/>
                </a:solidFill>
                <a:latin typeface="Times New Roman" panose="02020603050405020304" pitchFamily="18" charset="0"/>
              </a:rPr>
              <a:t>:</a:t>
            </a:r>
            <a:r>
              <a:rPr lang="en-US" altLang="en-US" sz="2800">
                <a:latin typeface="Times New Roman" panose="02020603050405020304" pitchFamily="18" charset="0"/>
              </a:rPr>
              <a:t> </a:t>
            </a:r>
          </a:p>
          <a:p>
            <a:pPr eaLnBrk="1" hangingPunct="1">
              <a:lnSpc>
                <a:spcPct val="90000"/>
              </a:lnSpc>
              <a:spcBef>
                <a:spcPct val="0"/>
              </a:spcBef>
              <a:buFontTx/>
              <a:buNone/>
            </a:pPr>
            <a:r>
              <a:rPr lang="en-US" altLang="en-US" sz="2800" b="1" i="1">
                <a:solidFill>
                  <a:srgbClr val="00008A"/>
                </a:solidFill>
                <a:latin typeface="Times New Roman" panose="02020603050405020304" pitchFamily="18" charset="0"/>
              </a:rPr>
              <a:t>   Sắt </a:t>
            </a:r>
            <a:r>
              <a:rPr lang="en-US" altLang="en-US" sz="2800" b="1" i="1">
                <a:solidFill>
                  <a:srgbClr val="000099"/>
                </a:solidFill>
                <a:latin typeface="Times New Roman" panose="02020603050405020304" pitchFamily="18" charset="0"/>
              </a:rPr>
              <a:t>hoạt động hóa học</a:t>
            </a:r>
            <a:r>
              <a:rPr lang="en-US" altLang="en-US" sz="2800">
                <a:latin typeface="Times New Roman" panose="02020603050405020304" pitchFamily="18" charset="0"/>
              </a:rPr>
              <a:t> </a:t>
            </a:r>
            <a:r>
              <a:rPr lang="en-US" altLang="en-US" sz="2800" b="1" i="1">
                <a:solidFill>
                  <a:srgbClr val="00008A"/>
                </a:solidFill>
                <a:latin typeface="Times New Roman" panose="02020603050405020304" pitchFamily="18" charset="0"/>
              </a:rPr>
              <a:t>mạnh hơn đồng:</a:t>
            </a:r>
            <a:endParaRPr lang="en-US" altLang="en-US" sz="2800" b="1">
              <a:solidFill>
                <a:srgbClr val="982CAE"/>
              </a:solidFill>
              <a:latin typeface="Times New Roman" panose="02020603050405020304" pitchFamily="18" charset="0"/>
            </a:endParaRP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2. Thí nghiệm 2:</a:t>
            </a: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   </a:t>
            </a:r>
            <a:r>
              <a:rPr lang="en-US" altLang="en-US" sz="2800" b="1" i="1">
                <a:solidFill>
                  <a:srgbClr val="000099"/>
                </a:solidFill>
                <a:latin typeface="Times New Roman" panose="02020603050405020304" pitchFamily="18" charset="0"/>
              </a:rPr>
              <a:t>Đồng hoạt động hóa học</a:t>
            </a:r>
            <a:r>
              <a:rPr lang="en-US" altLang="en-US" sz="2800">
                <a:solidFill>
                  <a:srgbClr val="000099"/>
                </a:solidFill>
                <a:latin typeface="Times New Roman" panose="02020603050405020304" pitchFamily="18" charset="0"/>
              </a:rPr>
              <a:t> </a:t>
            </a:r>
            <a:r>
              <a:rPr lang="en-US" altLang="en-US" sz="2800" b="1" i="1">
                <a:solidFill>
                  <a:srgbClr val="000099"/>
                </a:solidFill>
                <a:latin typeface="Times New Roman" panose="02020603050405020304" pitchFamily="18" charset="0"/>
              </a:rPr>
              <a:t>mạnh hơn bạc</a:t>
            </a:r>
            <a:r>
              <a:rPr lang="en-US" altLang="en-US" sz="2800" b="1" i="1">
                <a:solidFill>
                  <a:srgbClr val="00008A"/>
                </a:solidFill>
                <a:latin typeface="Times New Roman" panose="02020603050405020304" pitchFamily="18" charset="0"/>
              </a:rPr>
              <a:t>:</a:t>
            </a:r>
            <a:endParaRPr lang="en-US" altLang="en-US" sz="2800" b="1">
              <a:solidFill>
                <a:srgbClr val="982CAE"/>
              </a:solidFill>
              <a:latin typeface="Times New Roman" panose="02020603050405020304" pitchFamily="18" charset="0"/>
            </a:endParaRPr>
          </a:p>
          <a:p>
            <a:pPr eaLnBrk="1" hangingPunct="1">
              <a:lnSpc>
                <a:spcPct val="90000"/>
              </a:lnSpc>
              <a:spcBef>
                <a:spcPct val="50000"/>
              </a:spcBef>
              <a:buFontTx/>
              <a:buNone/>
            </a:pPr>
            <a:r>
              <a:rPr lang="en-US" altLang="en-US" sz="2800" b="1">
                <a:solidFill>
                  <a:srgbClr val="982CAE"/>
                </a:solidFill>
                <a:latin typeface="Times New Roman" panose="02020603050405020304" pitchFamily="18" charset="0"/>
              </a:rPr>
              <a:t>3. Thí nghiệm 3:</a:t>
            </a:r>
          </a:p>
        </p:txBody>
      </p:sp>
      <p:sp>
        <p:nvSpPr>
          <p:cNvPr id="25607" name="Rectangle 37"/>
          <p:cNvSpPr>
            <a:spLocks noChangeArrowheads="1"/>
          </p:cNvSpPr>
          <p:nvPr/>
        </p:nvSpPr>
        <p:spPr bwMode="auto">
          <a:xfrm>
            <a:off x="7473950" y="2290763"/>
            <a:ext cx="1289050" cy="528637"/>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Fe , Cu</a:t>
            </a:r>
          </a:p>
        </p:txBody>
      </p:sp>
      <p:sp>
        <p:nvSpPr>
          <p:cNvPr id="25608" name="Rectangle 38"/>
          <p:cNvSpPr>
            <a:spLocks noChangeArrowheads="1"/>
          </p:cNvSpPr>
          <p:nvPr/>
        </p:nvSpPr>
        <p:spPr bwMode="auto">
          <a:xfrm>
            <a:off x="7389813" y="3048000"/>
            <a:ext cx="1373187"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Cu , Ag</a:t>
            </a:r>
          </a:p>
        </p:txBody>
      </p:sp>
    </p:spTree>
    <p:extLst>
      <p:ext uri="{BB962C8B-B14F-4D97-AF65-F5344CB8AC3E}">
        <p14:creationId xmlns:p14="http://schemas.microsoft.com/office/powerpoint/2010/main" val="420203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slide(fromBottom)">
                                      <p:cBhvr>
                                        <p:cTn id="7" dur="3000"/>
                                        <p:tgtEl>
                                          <p:spTgt spid="14338">
                                            <p:txEl>
                                              <p:pRg st="0" end="0"/>
                                            </p:txEl>
                                          </p:spTgt>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animEffect transition="in" filter="diamond(in)">
                                      <p:cBhvr>
                                        <p:cTn id="11" dur="2000"/>
                                        <p:tgtEl>
                                          <p:spTgt spid="14338">
                                            <p:txEl>
                                              <p:pRg st="1" end="1"/>
                                            </p:txEl>
                                          </p:spTgt>
                                        </p:tgtEl>
                                      </p:cBhvr>
                                    </p:animEffect>
                                  </p:childTnLst>
                                </p:cTn>
                              </p:par>
                            </p:childTnLst>
                          </p:cTn>
                        </p:par>
                        <p:par>
                          <p:cTn id="12" fill="hold" nodeType="afterGroup">
                            <p:stCondLst>
                              <p:cond delay="5000"/>
                            </p:stCondLst>
                            <p:childTnLst>
                              <p:par>
                                <p:cTn id="13" presetID="8" presetClass="entr" presetSubtype="16" fill="hold" nodeType="after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Effect transition="in" filter="diamond(in)">
                                      <p:cBhvr>
                                        <p:cTn id="15" dur="2000"/>
                                        <p:tgtEl>
                                          <p:spTgt spid="14338">
                                            <p:txEl>
                                              <p:pRg st="2" end="2"/>
                                            </p:txEl>
                                          </p:spTgt>
                                        </p:tgtEl>
                                      </p:cBhvr>
                                    </p:animEffect>
                                  </p:childTnLst>
                                </p:cTn>
                              </p:par>
                            </p:childTnLst>
                          </p:cTn>
                        </p:par>
                        <p:par>
                          <p:cTn id="16" fill="hold" nodeType="afterGroup">
                            <p:stCondLst>
                              <p:cond delay="7000"/>
                            </p:stCondLst>
                            <p:childTnLst>
                              <p:par>
                                <p:cTn id="17" presetID="8" presetClass="entr" presetSubtype="16" fill="hold" nodeType="after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Effect transition="in" filter="diamond(in)">
                                      <p:cBhvr>
                                        <p:cTn id="19" dur="20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e + HCl.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752600" y="1290638"/>
            <a:ext cx="5791200" cy="5143500"/>
          </a:xfrm>
        </p:spPr>
      </p:pic>
    </p:spTree>
    <p:extLst>
      <p:ext uri="{BB962C8B-B14F-4D97-AF65-F5344CB8AC3E}">
        <p14:creationId xmlns:p14="http://schemas.microsoft.com/office/powerpoint/2010/main" val="1779757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5105400"/>
            <a:ext cx="9144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spcBef>
                <a:spcPct val="20000"/>
              </a:spcBef>
              <a:buChar char="•"/>
              <a:tabLst>
                <a:tab pos="463550" algn="l"/>
              </a:tabLst>
              <a:defRPr sz="3200">
                <a:solidFill>
                  <a:schemeClr val="tx1"/>
                </a:solidFill>
                <a:latin typeface="Arial" panose="020B0604020202020204" pitchFamily="34" charset="0"/>
              </a:defRPr>
            </a:lvl1pPr>
            <a:lvl2pPr marL="742950" indent="-285750">
              <a:spcBef>
                <a:spcPct val="20000"/>
              </a:spcBef>
              <a:buChar char="–"/>
              <a:tabLst>
                <a:tab pos="463550" algn="l"/>
              </a:tabLst>
              <a:defRPr sz="2800">
                <a:solidFill>
                  <a:schemeClr val="tx1"/>
                </a:solidFill>
                <a:latin typeface="Arial" panose="020B0604020202020204" pitchFamily="34" charset="0"/>
              </a:defRPr>
            </a:lvl2pPr>
            <a:lvl3pPr marL="1143000" indent="-228600">
              <a:spcBef>
                <a:spcPct val="20000"/>
              </a:spcBef>
              <a:buChar char="•"/>
              <a:tabLst>
                <a:tab pos="463550" algn="l"/>
              </a:tabLst>
              <a:defRPr sz="2400">
                <a:solidFill>
                  <a:schemeClr val="tx1"/>
                </a:solidFill>
                <a:latin typeface="Arial" panose="020B0604020202020204" pitchFamily="34" charset="0"/>
              </a:defRPr>
            </a:lvl3pPr>
            <a:lvl4pPr marL="1600200" indent="-228600">
              <a:spcBef>
                <a:spcPct val="20000"/>
              </a:spcBef>
              <a:buChar char="–"/>
              <a:tabLst>
                <a:tab pos="463550" algn="l"/>
              </a:tabLst>
              <a:defRPr sz="2000">
                <a:solidFill>
                  <a:schemeClr val="tx1"/>
                </a:solidFill>
                <a:latin typeface="Arial" panose="020B0604020202020204" pitchFamily="34" charset="0"/>
              </a:defRPr>
            </a:lvl4pPr>
            <a:lvl5pPr marL="2057400" indent="-228600">
              <a:spcBef>
                <a:spcPct val="20000"/>
              </a:spcBef>
              <a:buChar char="»"/>
              <a:tabLst>
                <a:tab pos="463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9pPr>
          </a:lstStyle>
          <a:p>
            <a:pPr eaLnBrk="1" hangingPunct="1">
              <a:lnSpc>
                <a:spcPct val="75000"/>
              </a:lnSpc>
              <a:buFontTx/>
              <a:buBlip>
                <a:blip r:embed="rId2"/>
              </a:buBlip>
            </a:pPr>
            <a:r>
              <a:rPr lang="en-US" altLang="en-US" sz="2800" b="1" u="sng">
                <a:solidFill>
                  <a:srgbClr val="B741CF"/>
                </a:solidFill>
                <a:latin typeface="Times New Roman" panose="02020603050405020304" pitchFamily="18" charset="0"/>
              </a:rPr>
              <a:t>Kết luận:</a:t>
            </a:r>
            <a:r>
              <a:rPr lang="en-US" altLang="en-US" sz="2800" b="1">
                <a:solidFill>
                  <a:srgbClr val="982CAE"/>
                </a:solidFill>
                <a:latin typeface="Times New Roman" panose="02020603050405020304" pitchFamily="18" charset="0"/>
              </a:rPr>
              <a:t>	</a:t>
            </a:r>
            <a:r>
              <a:rPr lang="en-US" altLang="en-US" sz="2800" b="1" i="1">
                <a:solidFill>
                  <a:srgbClr val="66FF33"/>
                </a:solidFill>
                <a:latin typeface="Times New Roman" panose="02020603050405020304" pitchFamily="18" charset="0"/>
              </a:rPr>
              <a:t>   </a:t>
            </a:r>
            <a:r>
              <a:rPr lang="en-US" altLang="en-US" sz="2800" b="1" i="1">
                <a:solidFill>
                  <a:srgbClr val="00008A"/>
                </a:solidFill>
                <a:latin typeface="Times New Roman" panose="02020603050405020304" pitchFamily="18" charset="0"/>
              </a:rPr>
              <a:t>X</a:t>
            </a:r>
            <a:r>
              <a:rPr lang="en-US" altLang="en-US" sz="2800" b="1" i="1">
                <a:solidFill>
                  <a:srgbClr val="000099"/>
                </a:solidFill>
                <a:latin typeface="Times New Roman" panose="02020603050405020304" pitchFamily="18" charset="0"/>
              </a:rPr>
              <a:t>ế</a:t>
            </a:r>
            <a:r>
              <a:rPr lang="en-US" altLang="en-US" sz="2800" b="1" i="1">
                <a:solidFill>
                  <a:srgbClr val="00008A"/>
                </a:solidFill>
                <a:latin typeface="Times New Roman" panose="02020603050405020304" pitchFamily="18" charset="0"/>
              </a:rPr>
              <a:t>p: </a:t>
            </a:r>
            <a:r>
              <a:rPr lang="en-US" altLang="en-US" sz="2800" b="1" i="1">
                <a:solidFill>
                  <a:srgbClr val="FF3300"/>
                </a:solidFill>
                <a:latin typeface="Times New Roman" panose="02020603050405020304" pitchFamily="18" charset="0"/>
              </a:rPr>
              <a:t>- sắt đứng trước hiđro </a:t>
            </a:r>
          </a:p>
          <a:p>
            <a:pPr eaLnBrk="1" hangingPunct="1">
              <a:lnSpc>
                <a:spcPct val="75000"/>
              </a:lnSpc>
              <a:buFontTx/>
              <a:buNone/>
            </a:pPr>
            <a:r>
              <a:rPr lang="en-US" altLang="en-US" sz="2800" b="1" i="1">
                <a:solidFill>
                  <a:srgbClr val="FF3300"/>
                </a:solidFill>
                <a:latin typeface="Times New Roman" panose="02020603050405020304" pitchFamily="18" charset="0"/>
              </a:rPr>
              <a:t>                                - đồng đứng sau hiđro</a:t>
            </a:r>
          </a:p>
        </p:txBody>
      </p:sp>
      <p:sp>
        <p:nvSpPr>
          <p:cNvPr id="15363" name="Text Box 3"/>
          <p:cNvSpPr txBox="1">
            <a:spLocks noChangeArrowheads="1"/>
          </p:cNvSpPr>
          <p:nvPr/>
        </p:nvSpPr>
        <p:spPr bwMode="auto">
          <a:xfrm>
            <a:off x="609600" y="4052888"/>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Fe </a:t>
            </a:r>
            <a:r>
              <a:rPr lang="en-US" altLang="en-US" sz="2800" b="1" baseline="-25000">
                <a:latin typeface="Times New Roman" panose="02020603050405020304" pitchFamily="18" charset="0"/>
              </a:rPr>
              <a:t>          </a:t>
            </a:r>
            <a:r>
              <a:rPr lang="en-US" altLang="en-US" sz="2800" b="1">
                <a:latin typeface="Times New Roman" panose="02020603050405020304" pitchFamily="18" charset="0"/>
              </a:rPr>
              <a:t>   +       HCl  </a:t>
            </a:r>
            <a:r>
              <a:rPr lang="en-US" altLang="en-US" sz="2800">
                <a:latin typeface="Times New Roman" panose="02020603050405020304" pitchFamily="18" charset="0"/>
              </a:rPr>
              <a:t> </a:t>
            </a:r>
          </a:p>
        </p:txBody>
      </p:sp>
      <p:sp>
        <p:nvSpPr>
          <p:cNvPr id="15364" name="Line 4"/>
          <p:cNvSpPr>
            <a:spLocks noChangeShapeType="1"/>
          </p:cNvSpPr>
          <p:nvPr/>
        </p:nvSpPr>
        <p:spPr bwMode="auto">
          <a:xfrm>
            <a:off x="4419600" y="4357688"/>
            <a:ext cx="8382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5"/>
          <p:cNvSpPr txBox="1">
            <a:spLocks noChangeArrowheads="1"/>
          </p:cNvSpPr>
          <p:nvPr/>
        </p:nvSpPr>
        <p:spPr bwMode="auto">
          <a:xfrm>
            <a:off x="5359400" y="4052888"/>
            <a:ext cx="66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H</a:t>
            </a:r>
          </a:p>
        </p:txBody>
      </p:sp>
      <p:sp>
        <p:nvSpPr>
          <p:cNvPr id="15366" name="Text Box 6"/>
          <p:cNvSpPr txBox="1">
            <a:spLocks noChangeArrowheads="1"/>
          </p:cNvSpPr>
          <p:nvPr/>
        </p:nvSpPr>
        <p:spPr bwMode="auto">
          <a:xfrm>
            <a:off x="5638800" y="4052888"/>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Cl   </a:t>
            </a:r>
            <a:r>
              <a:rPr lang="en-US" altLang="en-US" sz="2800">
                <a:latin typeface="Times New Roman" panose="02020603050405020304" pitchFamily="18" charset="0"/>
              </a:rPr>
              <a:t>      </a:t>
            </a:r>
          </a:p>
        </p:txBody>
      </p:sp>
      <p:sp>
        <p:nvSpPr>
          <p:cNvPr id="15367" name="Text Box 7"/>
          <p:cNvSpPr txBox="1">
            <a:spLocks noChangeArrowheads="1"/>
          </p:cNvSpPr>
          <p:nvPr/>
        </p:nvSpPr>
        <p:spPr bwMode="auto">
          <a:xfrm>
            <a:off x="6007100" y="4281488"/>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a:t>
            </a:r>
          </a:p>
        </p:txBody>
      </p:sp>
      <p:sp>
        <p:nvSpPr>
          <p:cNvPr id="15368" name="Text Box 8"/>
          <p:cNvSpPr txBox="1">
            <a:spLocks noChangeArrowheads="1"/>
          </p:cNvSpPr>
          <p:nvPr/>
        </p:nvSpPr>
        <p:spPr bwMode="auto">
          <a:xfrm>
            <a:off x="2286000" y="45227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33CC"/>
                </a:solidFill>
                <a:latin typeface="Times New Roman" panose="02020603050405020304" pitchFamily="18" charset="0"/>
              </a:rPr>
              <a:t>(</a:t>
            </a:r>
            <a:r>
              <a:rPr lang="en-US" altLang="en-US" sz="1800" b="1" i="1">
                <a:solidFill>
                  <a:srgbClr val="0033CC"/>
                </a:solidFill>
                <a:latin typeface="Times New Roman" panose="02020603050405020304" pitchFamily="18" charset="0"/>
              </a:rPr>
              <a:t>không màu)</a:t>
            </a:r>
          </a:p>
        </p:txBody>
      </p:sp>
      <p:sp>
        <p:nvSpPr>
          <p:cNvPr id="15369" name="Text Box 9"/>
          <p:cNvSpPr txBox="1">
            <a:spLocks noChangeArrowheads="1"/>
          </p:cNvSpPr>
          <p:nvPr/>
        </p:nvSpPr>
        <p:spPr bwMode="auto">
          <a:xfrm>
            <a:off x="5105400" y="45085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a:solidFill>
                  <a:srgbClr val="0033CC"/>
                </a:solidFill>
                <a:latin typeface="Times New Roman" panose="02020603050405020304" pitchFamily="18" charset="0"/>
              </a:rPr>
              <a:t>(lục nhạt)</a:t>
            </a:r>
          </a:p>
        </p:txBody>
      </p:sp>
      <p:sp>
        <p:nvSpPr>
          <p:cNvPr id="15370" name="Text Box 10"/>
          <p:cNvSpPr txBox="1">
            <a:spLocks noChangeArrowheads="1"/>
          </p:cNvSpPr>
          <p:nvPr/>
        </p:nvSpPr>
        <p:spPr bwMode="auto">
          <a:xfrm>
            <a:off x="7137400" y="4052888"/>
            <a:ext cx="38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a:t>
            </a:r>
          </a:p>
        </p:txBody>
      </p:sp>
      <p:sp>
        <p:nvSpPr>
          <p:cNvPr id="15371" name="Text Box 11"/>
          <p:cNvSpPr txBox="1">
            <a:spLocks noChangeArrowheads="1"/>
          </p:cNvSpPr>
          <p:nvPr/>
        </p:nvSpPr>
        <p:spPr bwMode="auto">
          <a:xfrm>
            <a:off x="7848600" y="4281488"/>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a:t>
            </a:r>
          </a:p>
        </p:txBody>
      </p:sp>
      <p:sp>
        <p:nvSpPr>
          <p:cNvPr id="15372" name="Text Box 12"/>
          <p:cNvSpPr txBox="1">
            <a:spLocks noChangeArrowheads="1"/>
          </p:cNvSpPr>
          <p:nvPr/>
        </p:nvSpPr>
        <p:spPr bwMode="auto">
          <a:xfrm>
            <a:off x="2362200" y="405288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3F3FBF"/>
                </a:solidFill>
                <a:latin typeface="Times New Roman" panose="02020603050405020304" pitchFamily="18" charset="0"/>
              </a:rPr>
              <a:t>2</a:t>
            </a:r>
          </a:p>
        </p:txBody>
      </p:sp>
      <p:sp>
        <p:nvSpPr>
          <p:cNvPr id="15374" name="Text Box 14"/>
          <p:cNvSpPr txBox="1">
            <a:spLocks noChangeArrowheads="1"/>
          </p:cNvSpPr>
          <p:nvPr/>
        </p:nvSpPr>
        <p:spPr bwMode="auto">
          <a:xfrm>
            <a:off x="609600" y="40528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Fe</a:t>
            </a:r>
          </a:p>
        </p:txBody>
      </p:sp>
      <p:grpSp>
        <p:nvGrpSpPr>
          <p:cNvPr id="27662" name="Group 15"/>
          <p:cNvGrpSpPr>
            <a:grpSpLocks/>
          </p:cNvGrpSpPr>
          <p:nvPr/>
        </p:nvGrpSpPr>
        <p:grpSpPr bwMode="auto">
          <a:xfrm>
            <a:off x="228600" y="0"/>
            <a:ext cx="8153400" cy="914400"/>
            <a:chOff x="144" y="46"/>
            <a:chExt cx="5136" cy="644"/>
          </a:xfrm>
        </p:grpSpPr>
        <p:sp>
          <p:nvSpPr>
            <p:cNvPr id="27670" name="Text Box 16"/>
            <p:cNvSpPr txBox="1">
              <a:spLocks noChangeArrowheads="1"/>
            </p:cNvSpPr>
            <p:nvPr/>
          </p:nvSpPr>
          <p:spPr bwMode="auto">
            <a:xfrm>
              <a:off x="144" y="46"/>
              <a:ext cx="15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 </a:t>
              </a:r>
            </a:p>
          </p:txBody>
        </p:sp>
        <p:sp>
          <p:nvSpPr>
            <p:cNvPr id="27671" name="WordArt 17"/>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15378" name="Text Box 18"/>
          <p:cNvSpPr txBox="1">
            <a:spLocks noChangeArrowheads="1"/>
          </p:cNvSpPr>
          <p:nvPr/>
        </p:nvSpPr>
        <p:spPr bwMode="auto">
          <a:xfrm>
            <a:off x="203200" y="2428875"/>
            <a:ext cx="7685088"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800" b="1" i="1">
                <a:solidFill>
                  <a:srgbClr val="800000"/>
                </a:solidFill>
                <a:latin typeface="Times New Roman" panose="02020603050405020304" pitchFamily="18" charset="0"/>
              </a:rPr>
              <a:t>* Giải thích:</a:t>
            </a:r>
            <a:r>
              <a:rPr lang="en-US" altLang="en-US" sz="2400" b="1" i="1">
                <a:solidFill>
                  <a:srgbClr val="800000"/>
                </a:solidFill>
                <a:latin typeface="Times New Roman" panose="02020603050405020304" pitchFamily="18" charset="0"/>
              </a:rPr>
              <a:t> </a:t>
            </a:r>
            <a:endParaRPr lang="en-US" altLang="en-US" sz="2400" b="1">
              <a:solidFill>
                <a:srgbClr val="982CAE"/>
              </a:solidFill>
              <a:latin typeface="Times New Roman" panose="02020603050405020304" pitchFamily="18" charset="0"/>
            </a:endParaRPr>
          </a:p>
          <a:p>
            <a:pPr>
              <a:spcBef>
                <a:spcPct val="0"/>
              </a:spcBef>
              <a:buFontTx/>
              <a:buNone/>
            </a:pPr>
            <a:r>
              <a:rPr lang="en-US" altLang="en-US" sz="2400" b="1" i="1">
                <a:solidFill>
                  <a:srgbClr val="3576B1"/>
                </a:solidFill>
                <a:latin typeface="Times New Roman" panose="02020603050405020304" pitchFamily="18" charset="0"/>
              </a:rPr>
              <a:t>          Ống  1: </a:t>
            </a:r>
            <a:r>
              <a:rPr lang="en-US" altLang="en-US" sz="2400" b="1" i="1">
                <a:solidFill>
                  <a:srgbClr val="000099"/>
                </a:solidFill>
                <a:latin typeface="Times New Roman" panose="02020603050405020304" pitchFamily="18" charset="0"/>
              </a:rPr>
              <a:t>Sắt</a:t>
            </a:r>
            <a:r>
              <a:rPr lang="en-US" altLang="en-US" sz="2400" b="1" i="1">
                <a:latin typeface="Times New Roman" panose="02020603050405020304" pitchFamily="18" charset="0"/>
              </a:rPr>
              <a:t> </a:t>
            </a:r>
            <a:r>
              <a:rPr lang="en-US" altLang="en-US" sz="2400" b="1" i="1">
                <a:solidFill>
                  <a:srgbClr val="00008A"/>
                </a:solidFill>
                <a:latin typeface="Times New Roman" panose="02020603050405020304" pitchFamily="18" charset="0"/>
              </a:rPr>
              <a:t>đã đẩy được</a:t>
            </a:r>
            <a:r>
              <a:rPr lang="en-US" altLang="en-US" sz="2400" b="1" i="1">
                <a:solidFill>
                  <a:srgbClr val="3576B1"/>
                </a:solidFill>
                <a:latin typeface="Times New Roman" panose="02020603050405020304" pitchFamily="18" charset="0"/>
              </a:rPr>
              <a:t> </a:t>
            </a:r>
            <a:r>
              <a:rPr lang="en-US" altLang="en-US" sz="2400" b="1" i="1">
                <a:solidFill>
                  <a:srgbClr val="D943AE"/>
                </a:solidFill>
                <a:latin typeface="Times New Roman" panose="02020603050405020304" pitchFamily="18" charset="0"/>
              </a:rPr>
              <a:t>hi</a:t>
            </a:r>
            <a:r>
              <a:rPr lang="en-US" altLang="en-US" sz="2400" b="1" i="1">
                <a:solidFill>
                  <a:srgbClr val="FF66CC"/>
                </a:solidFill>
                <a:latin typeface="Times New Roman" panose="02020603050405020304" pitchFamily="18" charset="0"/>
              </a:rPr>
              <a:t>đ</a:t>
            </a:r>
            <a:r>
              <a:rPr lang="en-US" altLang="en-US" sz="2400" b="1" i="1">
                <a:solidFill>
                  <a:srgbClr val="D943AE"/>
                </a:solidFill>
                <a:latin typeface="Times New Roman" panose="02020603050405020304" pitchFamily="18" charset="0"/>
              </a:rPr>
              <a:t>ro </a:t>
            </a:r>
            <a:r>
              <a:rPr lang="en-US" altLang="en-US" sz="2400" b="1" i="1">
                <a:solidFill>
                  <a:srgbClr val="00008A"/>
                </a:solidFill>
                <a:latin typeface="Times New Roman" panose="02020603050405020304" pitchFamily="18" charset="0"/>
              </a:rPr>
              <a:t>ra khỏi dung dịch axit</a:t>
            </a:r>
            <a:r>
              <a:rPr lang="en-US" altLang="en-US" sz="2400" b="1" i="1">
                <a:solidFill>
                  <a:srgbClr val="3576B1"/>
                </a:solidFill>
                <a:latin typeface="Times New Roman" panose="02020603050405020304" pitchFamily="18" charset="0"/>
              </a:rPr>
              <a:t>.</a:t>
            </a:r>
          </a:p>
          <a:p>
            <a:pPr>
              <a:spcBef>
                <a:spcPct val="0"/>
              </a:spcBef>
              <a:buFontTx/>
              <a:buNone/>
            </a:pPr>
            <a:r>
              <a:rPr lang="en-US" altLang="en-US" sz="2400" b="1" i="1">
                <a:solidFill>
                  <a:srgbClr val="3576B1"/>
                </a:solidFill>
                <a:latin typeface="Times New Roman" panose="02020603050405020304" pitchFamily="18" charset="0"/>
              </a:rPr>
              <a:t>          Ống  2: </a:t>
            </a:r>
            <a:r>
              <a:rPr lang="en-US" altLang="en-US" sz="2400" b="1" i="1">
                <a:solidFill>
                  <a:srgbClr val="000099"/>
                </a:solidFill>
                <a:latin typeface="Times New Roman" panose="02020603050405020304" pitchFamily="18" charset="0"/>
              </a:rPr>
              <a:t>Đồng</a:t>
            </a:r>
            <a:r>
              <a:rPr lang="en-US" altLang="en-US" sz="2400" b="1" i="1">
                <a:solidFill>
                  <a:srgbClr val="ED1B66"/>
                </a:solidFill>
                <a:latin typeface="Times New Roman" panose="02020603050405020304" pitchFamily="18" charset="0"/>
              </a:rPr>
              <a:t> </a:t>
            </a:r>
            <a:r>
              <a:rPr lang="en-US" altLang="en-US" sz="2400" b="1" i="1">
                <a:solidFill>
                  <a:srgbClr val="00008A"/>
                </a:solidFill>
                <a:latin typeface="Times New Roman" panose="02020603050405020304" pitchFamily="18" charset="0"/>
              </a:rPr>
              <a:t>không đẩy được</a:t>
            </a:r>
            <a:r>
              <a:rPr lang="en-US" altLang="en-US" sz="2400" b="1" i="1">
                <a:solidFill>
                  <a:srgbClr val="3576B1"/>
                </a:solidFill>
                <a:latin typeface="Times New Roman" panose="02020603050405020304" pitchFamily="18" charset="0"/>
              </a:rPr>
              <a:t> </a:t>
            </a:r>
            <a:r>
              <a:rPr lang="en-US" altLang="en-US" sz="2400" b="1" i="1">
                <a:solidFill>
                  <a:srgbClr val="D943AE"/>
                </a:solidFill>
                <a:latin typeface="Times New Roman" panose="02020603050405020304" pitchFamily="18" charset="0"/>
              </a:rPr>
              <a:t>hi</a:t>
            </a:r>
            <a:r>
              <a:rPr lang="en-US" altLang="en-US" sz="2400" b="1" i="1">
                <a:solidFill>
                  <a:srgbClr val="FF66CC"/>
                </a:solidFill>
                <a:latin typeface="Times New Roman" panose="02020603050405020304" pitchFamily="18" charset="0"/>
              </a:rPr>
              <a:t>đ</a:t>
            </a:r>
            <a:r>
              <a:rPr lang="en-US" altLang="en-US" sz="2400" b="1" i="1">
                <a:solidFill>
                  <a:srgbClr val="D943AE"/>
                </a:solidFill>
                <a:latin typeface="Times New Roman" panose="02020603050405020304" pitchFamily="18" charset="0"/>
              </a:rPr>
              <a:t>ro</a:t>
            </a:r>
            <a:r>
              <a:rPr lang="en-US" altLang="en-US" sz="2400" b="1" i="1">
                <a:solidFill>
                  <a:srgbClr val="3576B1"/>
                </a:solidFill>
                <a:latin typeface="Times New Roman" panose="02020603050405020304" pitchFamily="18" charset="0"/>
              </a:rPr>
              <a:t> </a:t>
            </a:r>
            <a:r>
              <a:rPr lang="en-US" altLang="en-US" sz="2400" b="1" i="1">
                <a:solidFill>
                  <a:srgbClr val="00008A"/>
                </a:solidFill>
                <a:latin typeface="Times New Roman" panose="02020603050405020304" pitchFamily="18" charset="0"/>
              </a:rPr>
              <a:t>ra khỏi dd axit</a:t>
            </a:r>
            <a:r>
              <a:rPr lang="en-US" altLang="en-US" sz="2400" b="1" i="1">
                <a:solidFill>
                  <a:srgbClr val="3576B1"/>
                </a:solidFill>
                <a:latin typeface="Times New Roman" panose="02020603050405020304" pitchFamily="18" charset="0"/>
              </a:rPr>
              <a:t>.</a:t>
            </a:r>
            <a:endParaRPr lang="en-US" altLang="en-US" sz="2400" b="1">
              <a:solidFill>
                <a:srgbClr val="982CAE"/>
              </a:solidFill>
              <a:latin typeface="Times New Roman" panose="02020603050405020304" pitchFamily="18" charset="0"/>
            </a:endParaRPr>
          </a:p>
          <a:p>
            <a:pPr eaLnBrk="1" hangingPunct="1">
              <a:spcBef>
                <a:spcPct val="0"/>
              </a:spcBef>
              <a:buFontTx/>
              <a:buNone/>
            </a:pPr>
            <a:r>
              <a:rPr lang="en-US" altLang="en-US" sz="2800" b="1" i="1">
                <a:solidFill>
                  <a:srgbClr val="800000"/>
                </a:solidFill>
                <a:latin typeface="Times New Roman" panose="02020603050405020304" pitchFamily="18" charset="0"/>
              </a:rPr>
              <a:t>* Phương trình phản ứng:</a:t>
            </a:r>
          </a:p>
        </p:txBody>
      </p:sp>
      <p:sp>
        <p:nvSpPr>
          <p:cNvPr id="15379" name="Text Box 19"/>
          <p:cNvSpPr txBox="1">
            <a:spLocks noChangeArrowheads="1"/>
          </p:cNvSpPr>
          <p:nvPr/>
        </p:nvSpPr>
        <p:spPr bwMode="auto">
          <a:xfrm>
            <a:off x="228600" y="45418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a:solidFill>
                  <a:srgbClr val="0033CC"/>
                </a:solidFill>
                <a:latin typeface="Times New Roman" panose="02020603050405020304" pitchFamily="18" charset="0"/>
              </a:rPr>
              <a:t>(trắng</a:t>
            </a:r>
            <a:r>
              <a:rPr lang="en-US" altLang="en-US" sz="1800" b="1" i="1"/>
              <a:t> </a:t>
            </a:r>
            <a:r>
              <a:rPr lang="en-US" altLang="en-US" sz="1800" b="1" i="1">
                <a:solidFill>
                  <a:srgbClr val="0033CC"/>
                </a:solidFill>
                <a:latin typeface="Times New Roman" panose="02020603050405020304" pitchFamily="18" charset="0"/>
              </a:rPr>
              <a:t>xám)</a:t>
            </a:r>
          </a:p>
        </p:txBody>
      </p:sp>
      <p:sp>
        <p:nvSpPr>
          <p:cNvPr id="15380" name="Line 20"/>
          <p:cNvSpPr>
            <a:spLocks noChangeShapeType="1"/>
          </p:cNvSpPr>
          <p:nvPr/>
        </p:nvSpPr>
        <p:spPr bwMode="auto">
          <a:xfrm>
            <a:off x="6629400" y="5562600"/>
            <a:ext cx="4572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Rectangle 21"/>
          <p:cNvSpPr>
            <a:spLocks noChangeArrowheads="1"/>
          </p:cNvSpPr>
          <p:nvPr/>
        </p:nvSpPr>
        <p:spPr bwMode="auto">
          <a:xfrm>
            <a:off x="228600" y="838200"/>
            <a:ext cx="86868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lnSpc>
                <a:spcPct val="95000"/>
              </a:lnSpc>
              <a:spcBef>
                <a:spcPct val="0"/>
              </a:spcBef>
              <a:buFontTx/>
              <a:buNone/>
            </a:pPr>
            <a:r>
              <a:rPr lang="en-US" altLang="en-US" sz="2800" b="1">
                <a:latin typeface="Times New Roman" panose="02020603050405020304" pitchFamily="18" charset="0"/>
              </a:rPr>
              <a:t>như thế nào? </a:t>
            </a:r>
          </a:p>
          <a:p>
            <a:pPr eaLnBrk="1" hangingPunct="1">
              <a:lnSpc>
                <a:spcPct val="95000"/>
              </a:lnSpc>
              <a:spcBef>
                <a:spcPct val="0"/>
              </a:spcBef>
              <a:buFontTx/>
              <a:buNone/>
            </a:pPr>
            <a:r>
              <a:rPr lang="en-US" altLang="en-US" sz="2800" b="1">
                <a:solidFill>
                  <a:srgbClr val="982CAE"/>
                </a:solidFill>
                <a:latin typeface="Times New Roman" panose="02020603050405020304" pitchFamily="18" charset="0"/>
              </a:rPr>
              <a:t>3. Thí nghiệm 3:</a:t>
            </a:r>
          </a:p>
          <a:p>
            <a:pPr eaLnBrk="1" hangingPunct="1">
              <a:lnSpc>
                <a:spcPct val="95000"/>
              </a:lnSpc>
              <a:spcBef>
                <a:spcPct val="0"/>
              </a:spcBef>
              <a:buFontTx/>
              <a:buNone/>
            </a:pPr>
            <a:r>
              <a:rPr lang="en-US" altLang="en-US" sz="2800" b="1" i="1">
                <a:solidFill>
                  <a:srgbClr val="990000"/>
                </a:solidFill>
                <a:latin typeface="Times New Roman" panose="02020603050405020304" pitchFamily="18" charset="0"/>
              </a:rPr>
              <a:t>* Hiện tượng: (SGK – 52).</a:t>
            </a:r>
          </a:p>
        </p:txBody>
      </p:sp>
      <p:sp>
        <p:nvSpPr>
          <p:cNvPr id="15382" name="AutoShape 22"/>
          <p:cNvSpPr>
            <a:spLocks/>
          </p:cNvSpPr>
          <p:nvPr/>
        </p:nvSpPr>
        <p:spPr bwMode="auto">
          <a:xfrm>
            <a:off x="6400800" y="5105400"/>
            <a:ext cx="152400" cy="838200"/>
          </a:xfrm>
          <a:prstGeom prst="rightBrace">
            <a:avLst>
              <a:gd name="adj1" fmla="val 45833"/>
              <a:gd name="adj2" fmla="val 50000"/>
            </a:avLst>
          </a:prstGeom>
          <a:noFill/>
          <a:ln w="28575">
            <a:solidFill>
              <a:srgbClr val="19194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5383" name="Rectangle 23"/>
          <p:cNvSpPr>
            <a:spLocks noChangeArrowheads="1"/>
          </p:cNvSpPr>
          <p:nvPr/>
        </p:nvSpPr>
        <p:spPr bwMode="auto">
          <a:xfrm>
            <a:off x="7086600" y="5334000"/>
            <a:ext cx="1654175" cy="422275"/>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buFontTx/>
              <a:buNone/>
            </a:pPr>
            <a:r>
              <a:rPr lang="en-US" altLang="en-US" sz="2800" b="1" i="1">
                <a:latin typeface="Times New Roman" panose="02020603050405020304" pitchFamily="18" charset="0"/>
              </a:rPr>
              <a:t>Fe,</a:t>
            </a:r>
            <a:r>
              <a:rPr lang="en-US" altLang="en-US" sz="2800" b="1" i="1">
                <a:solidFill>
                  <a:srgbClr val="D943AE"/>
                </a:solidFill>
                <a:latin typeface="Times New Roman" panose="02020603050405020304" pitchFamily="18" charset="0"/>
              </a:rPr>
              <a:t> H</a:t>
            </a:r>
            <a:r>
              <a:rPr lang="en-US" altLang="en-US" sz="2800" b="1" i="1">
                <a:latin typeface="Times New Roman" panose="02020603050405020304" pitchFamily="18" charset="0"/>
              </a:rPr>
              <a:t>, Cu</a:t>
            </a:r>
          </a:p>
        </p:txBody>
      </p:sp>
      <p:sp>
        <p:nvSpPr>
          <p:cNvPr id="15384" name="Text Box 24"/>
          <p:cNvSpPr txBox="1">
            <a:spLocks noChangeArrowheads="1"/>
          </p:cNvSpPr>
          <p:nvPr/>
        </p:nvSpPr>
        <p:spPr bwMode="auto">
          <a:xfrm>
            <a:off x="7239000" y="4495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33CC"/>
                </a:solidFill>
                <a:latin typeface="Times New Roman" panose="02020603050405020304" pitchFamily="18" charset="0"/>
              </a:rPr>
              <a:t>(</a:t>
            </a:r>
            <a:r>
              <a:rPr lang="en-US" altLang="en-US" sz="1800" b="1" i="1">
                <a:solidFill>
                  <a:srgbClr val="0033CC"/>
                </a:solidFill>
                <a:latin typeface="Times New Roman" panose="02020603050405020304" pitchFamily="18" charset="0"/>
              </a:rPr>
              <a:t>không màu)</a:t>
            </a:r>
          </a:p>
        </p:txBody>
      </p:sp>
    </p:spTree>
    <p:extLst>
      <p:ext uri="{BB962C8B-B14F-4D97-AF65-F5344CB8AC3E}">
        <p14:creationId xmlns:p14="http://schemas.microsoft.com/office/powerpoint/2010/main" val="25018090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78">
                                            <p:txEl>
                                              <p:pRg st="0" end="0"/>
                                            </p:txEl>
                                          </p:spTgt>
                                        </p:tgtEl>
                                        <p:attrNameLst>
                                          <p:attrName>style.visibility</p:attrName>
                                        </p:attrNameLst>
                                      </p:cBhvr>
                                      <p:to>
                                        <p:strVal val="visible"/>
                                      </p:to>
                                    </p:set>
                                    <p:animEffect transition="in" filter="diamond(in)">
                                      <p:cBhvr>
                                        <p:cTn id="7" dur="2000"/>
                                        <p:tgtEl>
                                          <p:spTgt spid="15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78">
                                            <p:txEl>
                                              <p:pRg st="1" end="1"/>
                                            </p:txEl>
                                          </p:spTgt>
                                        </p:tgtEl>
                                        <p:attrNameLst>
                                          <p:attrName>style.visibility</p:attrName>
                                        </p:attrNameLst>
                                      </p:cBhvr>
                                      <p:to>
                                        <p:strVal val="visible"/>
                                      </p:to>
                                    </p:set>
                                    <p:animEffect transition="in" filter="diamond(in)">
                                      <p:cBhvr>
                                        <p:cTn id="12" dur="2000"/>
                                        <p:tgtEl>
                                          <p:spTgt spid="15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378">
                                            <p:txEl>
                                              <p:pRg st="2" end="2"/>
                                            </p:txEl>
                                          </p:spTgt>
                                        </p:tgtEl>
                                        <p:attrNameLst>
                                          <p:attrName>style.visibility</p:attrName>
                                        </p:attrNameLst>
                                      </p:cBhvr>
                                      <p:to>
                                        <p:strVal val="visible"/>
                                      </p:to>
                                    </p:set>
                                    <p:animEffect transition="in" filter="diamond(in)">
                                      <p:cBhvr>
                                        <p:cTn id="17" dur="2000"/>
                                        <p:tgtEl>
                                          <p:spTgt spid="15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378">
                                            <p:txEl>
                                              <p:pRg st="3" end="3"/>
                                            </p:txEl>
                                          </p:spTgt>
                                        </p:tgtEl>
                                        <p:attrNameLst>
                                          <p:attrName>style.visibility</p:attrName>
                                        </p:attrNameLst>
                                      </p:cBhvr>
                                      <p:to>
                                        <p:strVal val="visible"/>
                                      </p:to>
                                    </p:set>
                                    <p:animEffect transition="in" filter="diamond(in)">
                                      <p:cBhvr>
                                        <p:cTn id="22" dur="2000"/>
                                        <p:tgtEl>
                                          <p:spTgt spid="153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363"/>
                                        </p:tgtEl>
                                        <p:attrNameLst>
                                          <p:attrName>style.visibility</p:attrName>
                                        </p:attrNameLst>
                                      </p:cBhvr>
                                      <p:to>
                                        <p:strVal val="visible"/>
                                      </p:to>
                                    </p:set>
                                    <p:animEffect transition="in" filter="strips(downRight)">
                                      <p:cBhvr>
                                        <p:cTn id="27" dur="500"/>
                                        <p:tgtEl>
                                          <p:spTgt spid="15363"/>
                                        </p:tgtEl>
                                      </p:cBhvr>
                                    </p:animEffect>
                                  </p:childTnLst>
                                </p:cTn>
                              </p:par>
                              <p:par>
                                <p:cTn id="28" presetID="8" presetClass="entr" presetSubtype="16" fill="hold" nodeType="withEffect">
                                  <p:stCondLst>
                                    <p:cond delay="0"/>
                                  </p:stCondLst>
                                  <p:childTnLst>
                                    <p:set>
                                      <p:cBhvr>
                                        <p:cTn id="29" dur="1" fill="hold">
                                          <p:stCondLst>
                                            <p:cond delay="0"/>
                                          </p:stCondLst>
                                        </p:cTn>
                                        <p:tgtEl>
                                          <p:spTgt spid="15379">
                                            <p:txEl>
                                              <p:pRg st="0" end="0"/>
                                            </p:txEl>
                                          </p:spTgt>
                                        </p:tgtEl>
                                        <p:attrNameLst>
                                          <p:attrName>style.visibility</p:attrName>
                                        </p:attrNameLst>
                                      </p:cBhvr>
                                      <p:to>
                                        <p:strVal val="visible"/>
                                      </p:to>
                                    </p:set>
                                    <p:animEffect transition="in" filter="diamond(in)">
                                      <p:cBhvr>
                                        <p:cTn id="30" dur="2000"/>
                                        <p:tgtEl>
                                          <p:spTgt spid="15379">
                                            <p:txEl>
                                              <p:pRg st="0" end="0"/>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5374"/>
                                        </p:tgtEl>
                                        <p:attrNameLst>
                                          <p:attrName>style.visibility</p:attrName>
                                        </p:attrNameLst>
                                      </p:cBhvr>
                                      <p:to>
                                        <p:strVal val="visible"/>
                                      </p:to>
                                    </p:set>
                                    <p:animEffect transition="in" filter="strips(downRight)">
                                      <p:cBhvr>
                                        <p:cTn id="33" dur="500"/>
                                        <p:tgtEl>
                                          <p:spTgt spid="15374"/>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strips(downRight)">
                                      <p:cBhvr>
                                        <p:cTn id="36" dur="500"/>
                                        <p:tgtEl>
                                          <p:spTgt spid="1536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366"/>
                                        </p:tgtEl>
                                        <p:attrNameLst>
                                          <p:attrName>style.visibility</p:attrName>
                                        </p:attrNameLst>
                                      </p:cBhvr>
                                      <p:to>
                                        <p:strVal val="visible"/>
                                      </p:to>
                                    </p:set>
                                    <p:animEffect transition="in" filter="dissolve">
                                      <p:cBhvr>
                                        <p:cTn id="41" dur="500"/>
                                        <p:tgtEl>
                                          <p:spTgt spid="1536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5365"/>
                                        </p:tgtEl>
                                        <p:attrNameLst>
                                          <p:attrName>style.visibility</p:attrName>
                                        </p:attrNameLst>
                                      </p:cBhvr>
                                      <p:to>
                                        <p:strVal val="visible"/>
                                      </p:to>
                                    </p:set>
                                    <p:animEffect transition="in" filter="dissolve">
                                      <p:cBhvr>
                                        <p:cTn id="44" dur="500"/>
                                        <p:tgtEl>
                                          <p:spTgt spid="15365"/>
                                        </p:tgtEl>
                                      </p:cBhvr>
                                    </p:animEffect>
                                  </p:childTnLst>
                                </p:cTn>
                              </p:par>
                              <p:par>
                                <p:cTn id="45" presetID="44" presetClass="path" presetSubtype="0" accel="50000" decel="50000" fill="hold" grpId="1" nodeType="withEffect">
                                  <p:stCondLst>
                                    <p:cond delay="0"/>
                                  </p:stCondLst>
                                  <p:childTnLst>
                                    <p:animMotion origin="layout" path="M 3.33333E-6 1.20259E-7 L 0.13611 -0.05319 C 0.16475 -0.06522 0.20746 -0.07192 0.25191 -0.07192 C 0.30277 -0.07192 0.3434 -0.06522 0.37205 -0.05319 L 0.50833 1.20259E-7 " pathEditMode="relative" rAng="0" ptsTypes="FffFF">
                                      <p:cBhvr>
                                        <p:cTn id="46" dur="1000" fill="hold"/>
                                        <p:tgtEl>
                                          <p:spTgt spid="15374"/>
                                        </p:tgtEl>
                                        <p:attrNameLst>
                                          <p:attrName>ppt_x</p:attrName>
                                          <p:attrName>ppt_y</p:attrName>
                                        </p:attrNameLst>
                                      </p:cBhvr>
                                      <p:rCtr x="25417" y="-3608"/>
                                    </p:animMotion>
                                  </p:childTnLst>
                                </p:cTn>
                              </p:par>
                              <p:par>
                                <p:cTn id="47" presetID="3" presetClass="emph" presetSubtype="2" fill="hold" grpId="2" nodeType="withEffect">
                                  <p:stCondLst>
                                    <p:cond delay="0"/>
                                  </p:stCondLst>
                                  <p:childTnLst>
                                    <p:animClr clrSpc="rgb" dir="cw">
                                      <p:cBhvr override="childStyle">
                                        <p:cTn id="48" dur="3000" fill="hold"/>
                                        <p:tgtEl>
                                          <p:spTgt spid="15374"/>
                                        </p:tgtEl>
                                        <p:attrNameLst>
                                          <p:attrName>style.color</p:attrName>
                                        </p:attrNameLst>
                                      </p:cBhvr>
                                      <p:to>
                                        <a:srgbClr val="00FF00"/>
                                      </p:to>
                                    </p:animClr>
                                  </p:childTnLst>
                                </p:cTn>
                              </p:par>
                              <p:par>
                                <p:cTn id="49" presetID="18" presetClass="entr" presetSubtype="6" fill="hold" nodeType="withEffect">
                                  <p:stCondLst>
                                    <p:cond delay="0"/>
                                  </p:stCondLst>
                                  <p:childTnLst>
                                    <p:set>
                                      <p:cBhvr>
                                        <p:cTn id="50" dur="1" fill="hold">
                                          <p:stCondLst>
                                            <p:cond delay="0"/>
                                          </p:stCondLst>
                                        </p:cTn>
                                        <p:tgtEl>
                                          <p:spTgt spid="15364"/>
                                        </p:tgtEl>
                                        <p:attrNameLst>
                                          <p:attrName>style.visibility</p:attrName>
                                        </p:attrNameLst>
                                      </p:cBhvr>
                                      <p:to>
                                        <p:strVal val="visible"/>
                                      </p:to>
                                    </p:set>
                                    <p:animEffect transition="in" filter="strips(downRight)">
                                      <p:cBhvr>
                                        <p:cTn id="51" dur="5000"/>
                                        <p:tgtEl>
                                          <p:spTgt spid="15364"/>
                                        </p:tgtEl>
                                      </p:cBhvr>
                                    </p:animEffect>
                                  </p:childTnLst>
                                </p:cTn>
                              </p:par>
                              <p:par>
                                <p:cTn id="52" presetID="37" presetClass="path" presetSubtype="0" accel="50000" decel="50000" fill="hold" grpId="1" nodeType="withEffect">
                                  <p:stCondLst>
                                    <p:cond delay="0"/>
                                  </p:stCondLst>
                                  <p:childTnLst>
                                    <p:animMotion origin="layout" path="M -0.00972 1.20259E-7 L 0.05712 0.05319 C 0.07118 0.06522 0.09219 0.07192 0.11406 0.07192 C 0.13906 0.07192 0.15903 0.06522 0.17309 0.05319 L 0.24028 1.20259E-7 " pathEditMode="relative" rAng="0" ptsTypes="FffFF">
                                      <p:cBhvr>
                                        <p:cTn id="53" dur="5000" fill="hold"/>
                                        <p:tgtEl>
                                          <p:spTgt spid="15365"/>
                                        </p:tgtEl>
                                        <p:attrNameLst>
                                          <p:attrName>ppt_x</p:attrName>
                                          <p:attrName>ppt_y</p:attrName>
                                        </p:attrNameLst>
                                      </p:cBhvr>
                                      <p:rCtr x="12500" y="3585"/>
                                    </p:animMotion>
                                  </p:childTnLst>
                                </p:cTn>
                              </p:par>
                              <p:par>
                                <p:cTn id="54" presetID="9" presetClass="entr" presetSubtype="0" fill="hold" grpId="0" nodeType="withEffect">
                                  <p:stCondLst>
                                    <p:cond delay="0"/>
                                  </p:stCondLst>
                                  <p:childTnLst>
                                    <p:set>
                                      <p:cBhvr>
                                        <p:cTn id="55" dur="1" fill="hold">
                                          <p:stCondLst>
                                            <p:cond delay="0"/>
                                          </p:stCondLst>
                                        </p:cTn>
                                        <p:tgtEl>
                                          <p:spTgt spid="15367"/>
                                        </p:tgtEl>
                                        <p:attrNameLst>
                                          <p:attrName>style.visibility</p:attrName>
                                        </p:attrNameLst>
                                      </p:cBhvr>
                                      <p:to>
                                        <p:strVal val="visible"/>
                                      </p:to>
                                    </p:set>
                                    <p:animEffect transition="in" filter="dissolve">
                                      <p:cBhvr>
                                        <p:cTn id="56" dur="2000"/>
                                        <p:tgtEl>
                                          <p:spTgt spid="15367"/>
                                        </p:tgtEl>
                                      </p:cBhvr>
                                    </p:animEffect>
                                  </p:childTnLst>
                                </p:cTn>
                              </p:par>
                              <p:par>
                                <p:cTn id="57" presetID="3" presetClass="emph" presetSubtype="2" fill="hold" grpId="1" nodeType="withEffect">
                                  <p:stCondLst>
                                    <p:cond delay="0"/>
                                  </p:stCondLst>
                                  <p:childTnLst>
                                    <p:animClr clrSpc="rgb" dir="cw">
                                      <p:cBhvr override="childStyle">
                                        <p:cTn id="58" dur="3000" fill="hold"/>
                                        <p:tgtEl>
                                          <p:spTgt spid="15367"/>
                                        </p:tgtEl>
                                        <p:attrNameLst>
                                          <p:attrName>style.color</p:attrName>
                                        </p:attrNameLst>
                                      </p:cBhvr>
                                      <p:to>
                                        <a:srgbClr val="00FF00"/>
                                      </p:to>
                                    </p:animClr>
                                  </p:childTnLst>
                                </p:cTn>
                              </p:par>
                              <p:par>
                                <p:cTn id="59" presetID="3" presetClass="emph" presetSubtype="2" fill="hold" grpId="1" nodeType="withEffect">
                                  <p:stCondLst>
                                    <p:cond delay="0"/>
                                  </p:stCondLst>
                                  <p:childTnLst>
                                    <p:animClr clrSpc="rgb" dir="cw">
                                      <p:cBhvr override="childStyle">
                                        <p:cTn id="60" dur="3000" fill="hold"/>
                                        <p:tgtEl>
                                          <p:spTgt spid="15366"/>
                                        </p:tgtEl>
                                        <p:attrNameLst>
                                          <p:attrName>style.color</p:attrName>
                                        </p:attrNameLst>
                                      </p:cBhvr>
                                      <p:to>
                                        <a:srgbClr val="00FF00"/>
                                      </p:to>
                                    </p:animClr>
                                  </p:childTnLst>
                                </p:cTn>
                              </p:par>
                            </p:childTnLst>
                          </p:cTn>
                        </p:par>
                        <p:par>
                          <p:cTn id="61" fill="hold" nodeType="afterGroup">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15371"/>
                                        </p:tgtEl>
                                        <p:attrNameLst>
                                          <p:attrName>style.visibility</p:attrName>
                                        </p:attrNameLst>
                                      </p:cBhvr>
                                      <p:to>
                                        <p:strVal val="visible"/>
                                      </p:to>
                                    </p:set>
                                    <p:animEffect transition="in" filter="dissolve">
                                      <p:cBhvr>
                                        <p:cTn id="64" dur="5000"/>
                                        <p:tgtEl>
                                          <p:spTgt spid="15371"/>
                                        </p:tgtEl>
                                      </p:cBhvr>
                                    </p:animEffect>
                                  </p:childTnLst>
                                </p:cTn>
                              </p:par>
                              <p:par>
                                <p:cTn id="65" presetID="9" presetClass="entr" presetSubtype="0" fill="hold" grpId="1" nodeType="withEffect">
                                  <p:stCondLst>
                                    <p:cond delay="0"/>
                                  </p:stCondLst>
                                  <p:childTnLst>
                                    <p:set>
                                      <p:cBhvr>
                                        <p:cTn id="66" dur="1" fill="hold">
                                          <p:stCondLst>
                                            <p:cond delay="0"/>
                                          </p:stCondLst>
                                        </p:cTn>
                                        <p:tgtEl>
                                          <p:spTgt spid="15371"/>
                                        </p:tgtEl>
                                        <p:attrNameLst>
                                          <p:attrName>style.visibility</p:attrName>
                                        </p:attrNameLst>
                                      </p:cBhvr>
                                      <p:to>
                                        <p:strVal val="visible"/>
                                      </p:to>
                                    </p:set>
                                    <p:animEffect transition="in" filter="dissolve">
                                      <p:cBhvr>
                                        <p:cTn id="67" dur="5000"/>
                                        <p:tgtEl>
                                          <p:spTgt spid="1537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5369"/>
                                        </p:tgtEl>
                                        <p:attrNameLst>
                                          <p:attrName>style.visibility</p:attrName>
                                        </p:attrNameLst>
                                      </p:cBhvr>
                                      <p:to>
                                        <p:strVal val="visible"/>
                                      </p:to>
                                    </p:set>
                                    <p:animEffect transition="in" filter="dissolve">
                                      <p:cBhvr>
                                        <p:cTn id="70" dur="1000"/>
                                        <p:tgtEl>
                                          <p:spTgt spid="1536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5370"/>
                                        </p:tgtEl>
                                        <p:attrNameLst>
                                          <p:attrName>style.visibility</p:attrName>
                                        </p:attrNameLst>
                                      </p:cBhvr>
                                      <p:to>
                                        <p:strVal val="visible"/>
                                      </p:to>
                                    </p:set>
                                    <p:animEffect transition="in" filter="dissolve">
                                      <p:cBhvr>
                                        <p:cTn id="73" dur="3000"/>
                                        <p:tgtEl>
                                          <p:spTgt spid="1537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372"/>
                                        </p:tgtEl>
                                        <p:attrNameLst>
                                          <p:attrName>style.visibility</p:attrName>
                                        </p:attrNameLst>
                                      </p:cBhvr>
                                      <p:to>
                                        <p:strVal val="visible"/>
                                      </p:to>
                                    </p:set>
                                    <p:animEffect transition="in" filter="fade">
                                      <p:cBhvr>
                                        <p:cTn id="78" dur="500"/>
                                        <p:tgtEl>
                                          <p:spTgt spid="1537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0" presetClass="entr" presetSubtype="0" decel="100000" fill="hold" grpId="0" nodeType="clickEffect">
                                  <p:stCondLst>
                                    <p:cond delay="0"/>
                                  </p:stCondLst>
                                  <p:childTnLst>
                                    <p:set>
                                      <p:cBhvr>
                                        <p:cTn id="82" dur="1" fill="hold">
                                          <p:stCondLst>
                                            <p:cond delay="0"/>
                                          </p:stCondLst>
                                        </p:cTn>
                                        <p:tgtEl>
                                          <p:spTgt spid="15362"/>
                                        </p:tgtEl>
                                        <p:attrNameLst>
                                          <p:attrName>style.visibility</p:attrName>
                                        </p:attrNameLst>
                                      </p:cBhvr>
                                      <p:to>
                                        <p:strVal val="visible"/>
                                      </p:to>
                                    </p:set>
                                    <p:anim calcmode="lin" valueType="num">
                                      <p:cBhvr>
                                        <p:cTn id="83" dur="1000" fill="hold"/>
                                        <p:tgtEl>
                                          <p:spTgt spid="15362"/>
                                        </p:tgtEl>
                                        <p:attrNameLst>
                                          <p:attrName>ppt_w</p:attrName>
                                        </p:attrNameLst>
                                      </p:cBhvr>
                                      <p:tavLst>
                                        <p:tav tm="0">
                                          <p:val>
                                            <p:strVal val="#ppt_w+.3"/>
                                          </p:val>
                                        </p:tav>
                                        <p:tav tm="100000">
                                          <p:val>
                                            <p:strVal val="#ppt_w"/>
                                          </p:val>
                                        </p:tav>
                                      </p:tavLst>
                                    </p:anim>
                                    <p:anim calcmode="lin" valueType="num">
                                      <p:cBhvr>
                                        <p:cTn id="84" dur="1000" fill="hold"/>
                                        <p:tgtEl>
                                          <p:spTgt spid="15362"/>
                                        </p:tgtEl>
                                        <p:attrNameLst>
                                          <p:attrName>ppt_h</p:attrName>
                                        </p:attrNameLst>
                                      </p:cBhvr>
                                      <p:tavLst>
                                        <p:tav tm="0">
                                          <p:val>
                                            <p:strVal val="#ppt_h"/>
                                          </p:val>
                                        </p:tav>
                                        <p:tav tm="100000">
                                          <p:val>
                                            <p:strVal val="#ppt_h"/>
                                          </p:val>
                                        </p:tav>
                                      </p:tavLst>
                                    </p:anim>
                                    <p:animEffect transition="in" filter="fade">
                                      <p:cBhvr>
                                        <p:cTn id="85" dur="1000"/>
                                        <p:tgtEl>
                                          <p:spTgt spid="15362"/>
                                        </p:tgtEl>
                                      </p:cBhvr>
                                    </p:animEffect>
                                  </p:childTnLst>
                                </p:cTn>
                              </p:par>
                            </p:childTnLst>
                          </p:cTn>
                        </p:par>
                        <p:par>
                          <p:cTn id="86" fill="hold" nodeType="afterGroup">
                            <p:stCondLst>
                              <p:cond delay="1000"/>
                            </p:stCondLst>
                            <p:childTnLst>
                              <p:par>
                                <p:cTn id="87" presetID="12" presetClass="entr" presetSubtype="4" fill="hold" grpId="0" nodeType="afterEffect">
                                  <p:stCondLst>
                                    <p:cond delay="0"/>
                                  </p:stCondLst>
                                  <p:childTnLst>
                                    <p:set>
                                      <p:cBhvr>
                                        <p:cTn id="88" dur="1" fill="hold">
                                          <p:stCondLst>
                                            <p:cond delay="0"/>
                                          </p:stCondLst>
                                        </p:cTn>
                                        <p:tgtEl>
                                          <p:spTgt spid="15382"/>
                                        </p:tgtEl>
                                        <p:attrNameLst>
                                          <p:attrName>style.visibility</p:attrName>
                                        </p:attrNameLst>
                                      </p:cBhvr>
                                      <p:to>
                                        <p:strVal val="visible"/>
                                      </p:to>
                                    </p:set>
                                    <p:animEffect transition="in" filter="slide(fromBottom)">
                                      <p:cBhvr>
                                        <p:cTn id="89" dur="500"/>
                                        <p:tgtEl>
                                          <p:spTgt spid="15382"/>
                                        </p:tgtEl>
                                      </p:cBhvr>
                                    </p:animEffect>
                                  </p:childTnLst>
                                </p:cTn>
                              </p:par>
                              <p:par>
                                <p:cTn id="90" presetID="12" presetClass="entr" presetSubtype="4" fill="hold" nodeType="withEffect">
                                  <p:stCondLst>
                                    <p:cond delay="0"/>
                                  </p:stCondLst>
                                  <p:childTnLst>
                                    <p:set>
                                      <p:cBhvr>
                                        <p:cTn id="91" dur="1" fill="hold">
                                          <p:stCondLst>
                                            <p:cond delay="0"/>
                                          </p:stCondLst>
                                        </p:cTn>
                                        <p:tgtEl>
                                          <p:spTgt spid="15380"/>
                                        </p:tgtEl>
                                        <p:attrNameLst>
                                          <p:attrName>style.visibility</p:attrName>
                                        </p:attrNameLst>
                                      </p:cBhvr>
                                      <p:to>
                                        <p:strVal val="visible"/>
                                      </p:to>
                                    </p:set>
                                    <p:animEffect transition="in" filter="slide(fromBottom)">
                                      <p:cBhvr>
                                        <p:cTn id="92" dur="3000"/>
                                        <p:tgtEl>
                                          <p:spTgt spid="15380"/>
                                        </p:tgtEl>
                                      </p:cBhvr>
                                    </p:animEffect>
                                  </p:childTnLst>
                                </p:cTn>
                              </p:par>
                              <p:par>
                                <p:cTn id="93" presetID="8" presetClass="entr" presetSubtype="16" fill="hold" grpId="0" nodeType="withEffect">
                                  <p:stCondLst>
                                    <p:cond delay="0"/>
                                  </p:stCondLst>
                                  <p:childTnLst>
                                    <p:set>
                                      <p:cBhvr>
                                        <p:cTn id="94" dur="1" fill="hold">
                                          <p:stCondLst>
                                            <p:cond delay="0"/>
                                          </p:stCondLst>
                                        </p:cTn>
                                        <p:tgtEl>
                                          <p:spTgt spid="15383"/>
                                        </p:tgtEl>
                                        <p:attrNameLst>
                                          <p:attrName>style.visibility</p:attrName>
                                        </p:attrNameLst>
                                      </p:cBhvr>
                                      <p:to>
                                        <p:strVal val="visible"/>
                                      </p:to>
                                    </p:set>
                                    <p:animEffect transition="in" filter="diamond(in)">
                                      <p:cBhvr>
                                        <p:cTn id="95" dur="5000"/>
                                        <p:tgtEl>
                                          <p:spTgt spid="15383"/>
                                        </p:tgtEl>
                                      </p:cBhvr>
                                    </p:animEffect>
                                  </p:childTnLst>
                                </p:cTn>
                              </p:par>
                              <p:par>
                                <p:cTn id="96" presetID="18" presetClass="entr" presetSubtype="6" fill="hold" grpId="0" nodeType="withEffect">
                                  <p:stCondLst>
                                    <p:cond delay="0"/>
                                  </p:stCondLst>
                                  <p:childTnLst>
                                    <p:set>
                                      <p:cBhvr>
                                        <p:cTn id="97" dur="1" fill="hold">
                                          <p:stCondLst>
                                            <p:cond delay="0"/>
                                          </p:stCondLst>
                                        </p:cTn>
                                        <p:tgtEl>
                                          <p:spTgt spid="15384"/>
                                        </p:tgtEl>
                                        <p:attrNameLst>
                                          <p:attrName>style.visibility</p:attrName>
                                        </p:attrNameLst>
                                      </p:cBhvr>
                                      <p:to>
                                        <p:strVal val="visible"/>
                                      </p:to>
                                    </p:set>
                                    <p:animEffect transition="in" filter="strips(downRight)">
                                      <p:cBhvr>
                                        <p:cTn id="98"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5" grpId="0"/>
      <p:bldP spid="15365" grpId="1"/>
      <p:bldP spid="15366" grpId="0"/>
      <p:bldP spid="15366" grpId="1"/>
      <p:bldP spid="15367" grpId="0"/>
      <p:bldP spid="15367" grpId="1"/>
      <p:bldP spid="15368" grpId="0"/>
      <p:bldP spid="15369" grpId="0"/>
      <p:bldP spid="15370" grpId="0"/>
      <p:bldP spid="15371" grpId="0"/>
      <p:bldP spid="15371" grpId="1"/>
      <p:bldP spid="15372" grpId="0"/>
      <p:bldP spid="15374" grpId="0"/>
      <p:bldP spid="15374" grpId="1"/>
      <p:bldP spid="15374" grpId="2"/>
      <p:bldP spid="15382" grpId="0" animBg="1"/>
      <p:bldP spid="15383" grpId="0" animBg="1"/>
      <p:bldP spid="153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228600" y="0"/>
            <a:ext cx="8153400" cy="1022350"/>
            <a:chOff x="144" y="46"/>
            <a:chExt cx="5136" cy="644"/>
          </a:xfrm>
        </p:grpSpPr>
        <p:sp>
          <p:nvSpPr>
            <p:cNvPr id="28680" name="Text Box 4"/>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28681" name="WordArt 5"/>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28675" name="Text Box 8"/>
          <p:cNvSpPr txBox="1">
            <a:spLocks noChangeArrowheads="1"/>
          </p:cNvSpPr>
          <p:nvPr/>
        </p:nvSpPr>
        <p:spPr bwMode="auto">
          <a:xfrm>
            <a:off x="365125" y="1143000"/>
            <a:ext cx="832167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lnSpc>
                <a:spcPct val="90000"/>
              </a:lnSpc>
              <a:spcBef>
                <a:spcPct val="0"/>
              </a:spcBef>
              <a:buFontTx/>
              <a:buNone/>
            </a:pPr>
            <a:r>
              <a:rPr lang="en-US" altLang="en-US" sz="2800" b="1">
                <a:latin typeface="Times New Roman" panose="02020603050405020304" pitchFamily="18" charset="0"/>
              </a:rPr>
              <a:t>như thế nào? </a:t>
            </a:r>
          </a:p>
          <a:p>
            <a:pPr eaLnBrk="1" hangingPunct="1">
              <a:lnSpc>
                <a:spcPct val="90000"/>
              </a:lnSpc>
              <a:spcBef>
                <a:spcPct val="0"/>
              </a:spcBef>
              <a:buFontTx/>
              <a:buAutoNum type="arabicPeriod"/>
            </a:pPr>
            <a:r>
              <a:rPr lang="en-US" altLang="en-US" sz="2800" b="1">
                <a:solidFill>
                  <a:srgbClr val="982CAE"/>
                </a:solidFill>
                <a:latin typeface="Times New Roman" panose="02020603050405020304" pitchFamily="18" charset="0"/>
              </a:rPr>
              <a:t>Thí nghiệm 1</a:t>
            </a:r>
            <a:r>
              <a:rPr lang="en-US" altLang="en-US" sz="2800">
                <a:solidFill>
                  <a:srgbClr val="982CAE"/>
                </a:solidFill>
                <a:latin typeface="Times New Roman" panose="02020603050405020304" pitchFamily="18" charset="0"/>
              </a:rPr>
              <a:t>:</a:t>
            </a:r>
            <a:r>
              <a:rPr lang="en-US" altLang="en-US" sz="2800">
                <a:latin typeface="Times New Roman" panose="02020603050405020304" pitchFamily="18" charset="0"/>
              </a:rPr>
              <a:t> </a:t>
            </a:r>
          </a:p>
          <a:p>
            <a:pPr eaLnBrk="1" hangingPunct="1">
              <a:lnSpc>
                <a:spcPct val="90000"/>
              </a:lnSpc>
              <a:spcBef>
                <a:spcPct val="0"/>
              </a:spcBef>
              <a:buFontTx/>
              <a:buNone/>
            </a:pPr>
            <a:r>
              <a:rPr lang="en-US" altLang="en-US" sz="2800" b="1" i="1">
                <a:solidFill>
                  <a:srgbClr val="00008A"/>
                </a:solidFill>
                <a:latin typeface="Times New Roman" panose="02020603050405020304" pitchFamily="18" charset="0"/>
              </a:rPr>
              <a:t>   Sắt </a:t>
            </a:r>
            <a:r>
              <a:rPr lang="en-US" altLang="en-US" sz="2800" b="1" i="1">
                <a:solidFill>
                  <a:srgbClr val="000099"/>
                </a:solidFill>
                <a:latin typeface="Times New Roman" panose="02020603050405020304" pitchFamily="18" charset="0"/>
              </a:rPr>
              <a:t>hoạt động hóa học</a:t>
            </a:r>
            <a:r>
              <a:rPr lang="en-US" altLang="en-US" sz="2800">
                <a:latin typeface="Times New Roman" panose="02020603050405020304" pitchFamily="18" charset="0"/>
              </a:rPr>
              <a:t> </a:t>
            </a:r>
            <a:r>
              <a:rPr lang="en-US" altLang="en-US" sz="2800" b="1" i="1">
                <a:solidFill>
                  <a:srgbClr val="00008A"/>
                </a:solidFill>
                <a:latin typeface="Times New Roman" panose="02020603050405020304" pitchFamily="18" charset="0"/>
              </a:rPr>
              <a:t>mạnh hơn đồng:</a:t>
            </a:r>
            <a:endParaRPr lang="en-US" altLang="en-US" sz="2800" b="1">
              <a:solidFill>
                <a:srgbClr val="982CAE"/>
              </a:solidFill>
              <a:latin typeface="Times New Roman" panose="02020603050405020304" pitchFamily="18" charset="0"/>
            </a:endParaRP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2. Thí nghiệm 2:</a:t>
            </a: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   </a:t>
            </a:r>
            <a:r>
              <a:rPr lang="en-US" altLang="en-US" sz="2800" b="1" i="1">
                <a:solidFill>
                  <a:srgbClr val="000099"/>
                </a:solidFill>
                <a:latin typeface="Times New Roman" panose="02020603050405020304" pitchFamily="18" charset="0"/>
              </a:rPr>
              <a:t>Đồng hoạt động hóa học</a:t>
            </a:r>
            <a:r>
              <a:rPr lang="en-US" altLang="en-US" sz="2800">
                <a:solidFill>
                  <a:srgbClr val="000099"/>
                </a:solidFill>
                <a:latin typeface="Times New Roman" panose="02020603050405020304" pitchFamily="18" charset="0"/>
              </a:rPr>
              <a:t> </a:t>
            </a:r>
            <a:r>
              <a:rPr lang="en-US" altLang="en-US" sz="2800" b="1" i="1">
                <a:solidFill>
                  <a:srgbClr val="000099"/>
                </a:solidFill>
                <a:latin typeface="Times New Roman" panose="02020603050405020304" pitchFamily="18" charset="0"/>
              </a:rPr>
              <a:t>mạnh hơn bạc</a:t>
            </a:r>
            <a:r>
              <a:rPr lang="en-US" altLang="en-US" sz="2800" b="1" i="1">
                <a:solidFill>
                  <a:srgbClr val="00008A"/>
                </a:solidFill>
                <a:latin typeface="Times New Roman" panose="02020603050405020304" pitchFamily="18" charset="0"/>
              </a:rPr>
              <a:t>:</a:t>
            </a:r>
            <a:endParaRPr lang="en-US" altLang="en-US" sz="2800" b="1">
              <a:solidFill>
                <a:srgbClr val="982CAE"/>
              </a:solidFill>
              <a:latin typeface="Times New Roman" panose="02020603050405020304" pitchFamily="18" charset="0"/>
            </a:endParaRPr>
          </a:p>
          <a:p>
            <a:pPr eaLnBrk="1" hangingPunct="1">
              <a:lnSpc>
                <a:spcPct val="90000"/>
              </a:lnSpc>
              <a:spcBef>
                <a:spcPct val="50000"/>
              </a:spcBef>
              <a:buFontTx/>
              <a:buNone/>
            </a:pPr>
            <a:r>
              <a:rPr lang="en-US" altLang="en-US" sz="2800" b="1">
                <a:solidFill>
                  <a:srgbClr val="982CAE"/>
                </a:solidFill>
                <a:latin typeface="Times New Roman" panose="02020603050405020304" pitchFamily="18" charset="0"/>
              </a:rPr>
              <a:t>3. Thí nghiệm 3:</a:t>
            </a:r>
          </a:p>
        </p:txBody>
      </p:sp>
      <p:sp>
        <p:nvSpPr>
          <p:cNvPr id="28676" name="Rectangle 9"/>
          <p:cNvSpPr>
            <a:spLocks noChangeArrowheads="1"/>
          </p:cNvSpPr>
          <p:nvPr/>
        </p:nvSpPr>
        <p:spPr bwMode="auto">
          <a:xfrm>
            <a:off x="6934200" y="2286000"/>
            <a:ext cx="1289050"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Fe , Cu</a:t>
            </a:r>
          </a:p>
        </p:txBody>
      </p:sp>
      <p:sp>
        <p:nvSpPr>
          <p:cNvPr id="28677" name="Rectangle 10"/>
          <p:cNvSpPr>
            <a:spLocks noChangeArrowheads="1"/>
          </p:cNvSpPr>
          <p:nvPr/>
        </p:nvSpPr>
        <p:spPr bwMode="auto">
          <a:xfrm>
            <a:off x="6934200" y="3048000"/>
            <a:ext cx="1373188"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Cu , Ag</a:t>
            </a:r>
          </a:p>
        </p:txBody>
      </p:sp>
      <p:sp>
        <p:nvSpPr>
          <p:cNvPr id="75787" name="Text Box 11"/>
          <p:cNvSpPr txBox="1">
            <a:spLocks noChangeArrowheads="1"/>
          </p:cNvSpPr>
          <p:nvPr/>
        </p:nvSpPr>
        <p:spPr bwMode="auto">
          <a:xfrm>
            <a:off x="457200" y="4267200"/>
            <a:ext cx="4953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spcBef>
                <a:spcPct val="20000"/>
              </a:spcBef>
              <a:buChar char="•"/>
              <a:tabLst>
                <a:tab pos="463550" algn="l"/>
              </a:tabLst>
              <a:defRPr sz="3200">
                <a:solidFill>
                  <a:schemeClr val="tx1"/>
                </a:solidFill>
                <a:latin typeface="Arial" panose="020B0604020202020204" pitchFamily="34" charset="0"/>
              </a:defRPr>
            </a:lvl1pPr>
            <a:lvl2pPr marL="742950" indent="-285750">
              <a:spcBef>
                <a:spcPct val="20000"/>
              </a:spcBef>
              <a:buChar char="–"/>
              <a:tabLst>
                <a:tab pos="463550" algn="l"/>
              </a:tabLst>
              <a:defRPr sz="2800">
                <a:solidFill>
                  <a:schemeClr val="tx1"/>
                </a:solidFill>
                <a:latin typeface="Arial" panose="020B0604020202020204" pitchFamily="34" charset="0"/>
              </a:defRPr>
            </a:lvl2pPr>
            <a:lvl3pPr marL="1143000" indent="-228600">
              <a:spcBef>
                <a:spcPct val="20000"/>
              </a:spcBef>
              <a:buChar char="•"/>
              <a:tabLst>
                <a:tab pos="463550" algn="l"/>
              </a:tabLst>
              <a:defRPr sz="2400">
                <a:solidFill>
                  <a:schemeClr val="tx1"/>
                </a:solidFill>
                <a:latin typeface="Arial" panose="020B0604020202020204" pitchFamily="34" charset="0"/>
              </a:defRPr>
            </a:lvl3pPr>
            <a:lvl4pPr marL="1600200" indent="-228600">
              <a:spcBef>
                <a:spcPct val="20000"/>
              </a:spcBef>
              <a:buChar char="–"/>
              <a:tabLst>
                <a:tab pos="463550" algn="l"/>
              </a:tabLst>
              <a:defRPr sz="2000">
                <a:solidFill>
                  <a:schemeClr val="tx1"/>
                </a:solidFill>
                <a:latin typeface="Arial" panose="020B0604020202020204" pitchFamily="34" charset="0"/>
              </a:defRPr>
            </a:lvl4pPr>
            <a:lvl5pPr marL="2057400" indent="-228600">
              <a:spcBef>
                <a:spcPct val="20000"/>
              </a:spcBef>
              <a:buChar char="»"/>
              <a:tabLst>
                <a:tab pos="463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9pPr>
          </a:lstStyle>
          <a:p>
            <a:pPr eaLnBrk="1" hangingPunct="1">
              <a:lnSpc>
                <a:spcPct val="75000"/>
              </a:lnSpc>
              <a:buFontTx/>
              <a:buNone/>
            </a:pPr>
            <a:r>
              <a:rPr lang="en-US" altLang="en-US" sz="2800" b="1">
                <a:solidFill>
                  <a:srgbClr val="982CAE"/>
                </a:solidFill>
                <a:latin typeface="Times New Roman" panose="02020603050405020304" pitchFamily="18" charset="0"/>
              </a:rPr>
              <a:t>	</a:t>
            </a:r>
            <a:r>
              <a:rPr lang="en-US" altLang="en-US" sz="2800" b="1" i="1">
                <a:solidFill>
                  <a:srgbClr val="66FF33"/>
                </a:solidFill>
                <a:latin typeface="Times New Roman" panose="02020603050405020304" pitchFamily="18" charset="0"/>
              </a:rPr>
              <a:t>   </a:t>
            </a:r>
            <a:r>
              <a:rPr lang="en-US" altLang="en-US" sz="2800" b="1" i="1">
                <a:solidFill>
                  <a:srgbClr val="00008A"/>
                </a:solidFill>
                <a:latin typeface="Times New Roman" panose="02020603050405020304" pitchFamily="18" charset="0"/>
              </a:rPr>
              <a:t>X</a:t>
            </a:r>
            <a:r>
              <a:rPr lang="en-US" altLang="en-US" sz="2800" b="1" i="1">
                <a:solidFill>
                  <a:srgbClr val="000099"/>
                </a:solidFill>
                <a:latin typeface="Times New Roman" panose="02020603050405020304" pitchFamily="18" charset="0"/>
              </a:rPr>
              <a:t>ế</a:t>
            </a:r>
            <a:r>
              <a:rPr lang="en-US" altLang="en-US" sz="2800" b="1" i="1">
                <a:solidFill>
                  <a:srgbClr val="00008A"/>
                </a:solidFill>
                <a:latin typeface="Times New Roman" panose="02020603050405020304" pitchFamily="18" charset="0"/>
              </a:rPr>
              <a:t>p: </a:t>
            </a:r>
            <a:r>
              <a:rPr lang="en-US" altLang="en-US" sz="2800" b="1" i="1">
                <a:solidFill>
                  <a:srgbClr val="FF3300"/>
                </a:solidFill>
                <a:latin typeface="Times New Roman" panose="02020603050405020304" pitchFamily="18" charset="0"/>
              </a:rPr>
              <a:t>- sắt đứng trước hiđro </a:t>
            </a:r>
          </a:p>
          <a:p>
            <a:pPr eaLnBrk="1" hangingPunct="1">
              <a:lnSpc>
                <a:spcPct val="75000"/>
              </a:lnSpc>
              <a:buFontTx/>
              <a:buNone/>
            </a:pPr>
            <a:r>
              <a:rPr lang="en-US" altLang="en-US" sz="2800" b="1" i="1">
                <a:solidFill>
                  <a:srgbClr val="FF3300"/>
                </a:solidFill>
                <a:latin typeface="Times New Roman" panose="02020603050405020304" pitchFamily="18" charset="0"/>
              </a:rPr>
              <a:t>               - đồng đứng sau hiđro</a:t>
            </a:r>
          </a:p>
        </p:txBody>
      </p:sp>
      <p:sp>
        <p:nvSpPr>
          <p:cNvPr id="75788" name="Rectangle 12"/>
          <p:cNvSpPr>
            <a:spLocks noChangeArrowheads="1"/>
          </p:cNvSpPr>
          <p:nvPr/>
        </p:nvSpPr>
        <p:spPr bwMode="auto">
          <a:xfrm>
            <a:off x="6705600" y="4572000"/>
            <a:ext cx="1654175" cy="422275"/>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buFontTx/>
              <a:buNone/>
            </a:pPr>
            <a:r>
              <a:rPr lang="en-US" altLang="en-US" sz="2800" b="1" i="1">
                <a:latin typeface="Times New Roman" panose="02020603050405020304" pitchFamily="18" charset="0"/>
              </a:rPr>
              <a:t>Fe,</a:t>
            </a:r>
            <a:r>
              <a:rPr lang="en-US" altLang="en-US" sz="2800" b="1" i="1">
                <a:solidFill>
                  <a:srgbClr val="D943AE"/>
                </a:solidFill>
                <a:latin typeface="Times New Roman" panose="02020603050405020304" pitchFamily="18" charset="0"/>
              </a:rPr>
              <a:t> H</a:t>
            </a:r>
            <a:r>
              <a:rPr lang="en-US" altLang="en-US" sz="2800" b="1" i="1">
                <a:latin typeface="Times New Roman" panose="02020603050405020304" pitchFamily="18" charset="0"/>
              </a:rPr>
              <a:t>,</a:t>
            </a:r>
            <a:r>
              <a:rPr lang="en-US" altLang="en-US" sz="2800" b="1" i="1">
                <a:solidFill>
                  <a:srgbClr val="3576B1"/>
                </a:solidFill>
                <a:latin typeface="Times New Roman" panose="02020603050405020304" pitchFamily="18" charset="0"/>
              </a:rPr>
              <a:t> </a:t>
            </a:r>
            <a:r>
              <a:rPr lang="en-US" altLang="en-US" sz="2800" b="1" i="1">
                <a:solidFill>
                  <a:srgbClr val="FF6600"/>
                </a:solidFill>
                <a:latin typeface="Times New Roman" panose="02020603050405020304" pitchFamily="18" charset="0"/>
              </a:rPr>
              <a:t>Cu</a:t>
            </a:r>
          </a:p>
        </p:txBody>
      </p:sp>
    </p:spTree>
    <p:extLst>
      <p:ext uri="{BB962C8B-B14F-4D97-AF65-F5344CB8AC3E}">
        <p14:creationId xmlns:p14="http://schemas.microsoft.com/office/powerpoint/2010/main" val="994802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 calcmode="lin" valueType="num">
                                      <p:cBhvr>
                                        <p:cTn id="7" dur="1000" fill="hold"/>
                                        <p:tgtEl>
                                          <p:spTgt spid="75787"/>
                                        </p:tgtEl>
                                        <p:attrNameLst>
                                          <p:attrName>ppt_w</p:attrName>
                                        </p:attrNameLst>
                                      </p:cBhvr>
                                      <p:tavLst>
                                        <p:tav tm="0">
                                          <p:val>
                                            <p:strVal val="#ppt_w+.3"/>
                                          </p:val>
                                        </p:tav>
                                        <p:tav tm="100000">
                                          <p:val>
                                            <p:strVal val="#ppt_w"/>
                                          </p:val>
                                        </p:tav>
                                      </p:tavLst>
                                    </p:anim>
                                    <p:anim calcmode="lin" valueType="num">
                                      <p:cBhvr>
                                        <p:cTn id="8" dur="1000" fill="hold"/>
                                        <p:tgtEl>
                                          <p:spTgt spid="75787"/>
                                        </p:tgtEl>
                                        <p:attrNameLst>
                                          <p:attrName>ppt_h</p:attrName>
                                        </p:attrNameLst>
                                      </p:cBhvr>
                                      <p:tavLst>
                                        <p:tav tm="0">
                                          <p:val>
                                            <p:strVal val="#ppt_h"/>
                                          </p:val>
                                        </p:tav>
                                        <p:tav tm="100000">
                                          <p:val>
                                            <p:strVal val="#ppt_h"/>
                                          </p:val>
                                        </p:tav>
                                      </p:tavLst>
                                    </p:anim>
                                    <p:animEffect transition="in" filter="fade">
                                      <p:cBhvr>
                                        <p:cTn id="9" dur="1000"/>
                                        <p:tgtEl>
                                          <p:spTgt spid="75787"/>
                                        </p:tgtEl>
                                      </p:cBhvr>
                                    </p:animEffec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75788"/>
                                        </p:tgtEl>
                                        <p:attrNameLst>
                                          <p:attrName>style.visibility</p:attrName>
                                        </p:attrNameLst>
                                      </p:cBhvr>
                                      <p:to>
                                        <p:strVal val="visible"/>
                                      </p:to>
                                    </p:set>
                                    <p:animEffect transition="in" filter="diamond(in)">
                                      <p:cBhvr>
                                        <p:cTn id="13" dur="20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757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10"/>
          <p:cNvSpPr>
            <a:spLocks noChangeArrowheads="1"/>
          </p:cNvSpPr>
          <p:nvPr/>
        </p:nvSpPr>
        <p:spPr bwMode="auto">
          <a:xfrm>
            <a:off x="6419850" y="5410200"/>
            <a:ext cx="1638300" cy="457200"/>
          </a:xfrm>
          <a:prstGeom prst="ellipse">
            <a:avLst/>
          </a:prstGeom>
          <a:solidFill>
            <a:srgbClr val="F5F5F5"/>
          </a:solidFill>
          <a:ln w="12700">
            <a:solidFill>
              <a:srgbClr val="F0F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449" name="Text Box 41"/>
          <p:cNvSpPr txBox="1">
            <a:spLocks noChangeArrowheads="1"/>
          </p:cNvSpPr>
          <p:nvPr/>
        </p:nvSpPr>
        <p:spPr bwMode="auto">
          <a:xfrm>
            <a:off x="228600" y="2401888"/>
            <a:ext cx="79248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862A86"/>
                </a:solidFill>
                <a:latin typeface="Times New Roman" panose="02020603050405020304" pitchFamily="18" charset="0"/>
              </a:rPr>
              <a:t>4. Thí nghiệm 4:</a:t>
            </a:r>
          </a:p>
          <a:p>
            <a:pPr algn="just" eaLnBrk="1" hangingPunct="1">
              <a:spcBef>
                <a:spcPct val="0"/>
              </a:spcBef>
              <a:buFontTx/>
              <a:buNone/>
            </a:pPr>
            <a:r>
              <a:rPr lang="en-US" altLang="en-US" sz="2800" b="1" i="1">
                <a:solidFill>
                  <a:srgbClr val="000099"/>
                </a:solidFill>
                <a:latin typeface="Times New Roman" panose="02020603050405020304" pitchFamily="18" charset="0"/>
              </a:rPr>
              <a:t>Cho:</a:t>
            </a:r>
          </a:p>
          <a:p>
            <a:pPr algn="just" eaLnBrk="1" hangingPunct="1">
              <a:spcBef>
                <a:spcPct val="0"/>
              </a:spcBef>
              <a:buFontTx/>
              <a:buNone/>
            </a:pPr>
            <a:r>
              <a:rPr lang="en-US" altLang="en-US" sz="2800" b="1" i="1">
                <a:solidFill>
                  <a:srgbClr val="000099"/>
                </a:solidFill>
                <a:latin typeface="Times New Roman" panose="02020603050405020304" pitchFamily="18" charset="0"/>
              </a:rPr>
              <a:t> - Mẩu </a:t>
            </a:r>
            <a:r>
              <a:rPr lang="en-US" altLang="en-US" sz="2800" b="1" i="1">
                <a:solidFill>
                  <a:srgbClr val="D20000"/>
                </a:solidFill>
                <a:latin typeface="Times New Roman" panose="02020603050405020304" pitchFamily="18" charset="0"/>
              </a:rPr>
              <a:t>Natri </a:t>
            </a:r>
            <a:r>
              <a:rPr lang="en-US" altLang="en-US" sz="2800" b="1" i="1">
                <a:solidFill>
                  <a:srgbClr val="000099"/>
                </a:solidFill>
                <a:latin typeface="Times New Roman" panose="02020603050405020304" pitchFamily="18" charset="0"/>
              </a:rPr>
              <a:t>vào cốc nước cất  (cốc 1) có vài giọt dung dịch  phenol phtalein</a:t>
            </a:r>
            <a:r>
              <a:rPr lang="en-US" altLang="en-US" sz="1800"/>
              <a:t> </a:t>
            </a:r>
          </a:p>
          <a:p>
            <a:pPr algn="just" eaLnBrk="1" hangingPunct="1">
              <a:spcBef>
                <a:spcPct val="0"/>
              </a:spcBef>
              <a:buFontTx/>
              <a:buNone/>
            </a:pPr>
            <a:r>
              <a:rPr lang="en-US" altLang="en-US" sz="2800" b="1" i="1">
                <a:solidFill>
                  <a:srgbClr val="000099"/>
                </a:solidFill>
                <a:latin typeface="Times New Roman" panose="02020603050405020304" pitchFamily="18" charset="0"/>
              </a:rPr>
              <a:t>- Cái </a:t>
            </a:r>
            <a:r>
              <a:rPr lang="en-US" altLang="en-US" sz="2800" b="1" i="1">
                <a:solidFill>
                  <a:srgbClr val="D20000"/>
                </a:solidFill>
                <a:latin typeface="Times New Roman" panose="02020603050405020304" pitchFamily="18" charset="0"/>
              </a:rPr>
              <a:t>đinh sắt</a:t>
            </a:r>
            <a:r>
              <a:rPr lang="en-US" altLang="en-US" sz="2800" b="1" i="1">
                <a:solidFill>
                  <a:srgbClr val="000099"/>
                </a:solidFill>
                <a:latin typeface="Times New Roman" panose="02020603050405020304" pitchFamily="18" charset="0"/>
              </a:rPr>
              <a:t> vào cốc nước cất  (cốc 2)  có vài giọt dung dịch  phenol phtalein.</a:t>
            </a:r>
          </a:p>
          <a:p>
            <a:pPr algn="just" eaLnBrk="1" hangingPunct="1">
              <a:spcBef>
                <a:spcPct val="0"/>
              </a:spcBef>
              <a:buFontTx/>
              <a:buNone/>
            </a:pPr>
            <a:r>
              <a:rPr lang="en-US" altLang="en-US" sz="2800" b="1" i="1">
                <a:solidFill>
                  <a:srgbClr val="000099"/>
                </a:solidFill>
                <a:latin typeface="Times New Roman" panose="02020603050405020304" pitchFamily="18" charset="0"/>
              </a:rPr>
              <a:t>  </a:t>
            </a:r>
          </a:p>
        </p:txBody>
      </p:sp>
      <p:grpSp>
        <p:nvGrpSpPr>
          <p:cNvPr id="29700" name="Group 44"/>
          <p:cNvGrpSpPr>
            <a:grpSpLocks/>
          </p:cNvGrpSpPr>
          <p:nvPr/>
        </p:nvGrpSpPr>
        <p:grpSpPr bwMode="auto">
          <a:xfrm>
            <a:off x="76200" y="0"/>
            <a:ext cx="8153400" cy="1022350"/>
            <a:chOff x="144" y="46"/>
            <a:chExt cx="5136" cy="644"/>
          </a:xfrm>
        </p:grpSpPr>
        <p:sp>
          <p:nvSpPr>
            <p:cNvPr id="29702" name="Text Box 45"/>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 </a:t>
              </a:r>
            </a:p>
          </p:txBody>
        </p:sp>
        <p:sp>
          <p:nvSpPr>
            <p:cNvPr id="29703" name="WordArt 46"/>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hoá học của kim loại</a:t>
              </a:r>
            </a:p>
          </p:txBody>
        </p:sp>
      </p:grpSp>
      <p:sp>
        <p:nvSpPr>
          <p:cNvPr id="29701" name="Rectangle 47"/>
          <p:cNvSpPr>
            <a:spLocks noChangeArrowheads="1"/>
          </p:cNvSpPr>
          <p:nvPr/>
        </p:nvSpPr>
        <p:spPr bwMode="auto">
          <a:xfrm>
            <a:off x="228600" y="11430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spcBef>
                <a:spcPct val="0"/>
              </a:spcBef>
              <a:buFontTx/>
              <a:buNone/>
            </a:pPr>
            <a:r>
              <a:rPr lang="en-US" altLang="en-US" sz="2800" b="1">
                <a:latin typeface="Times New Roman" panose="02020603050405020304" pitchFamily="18" charset="0"/>
              </a:rPr>
              <a:t>như thế nào? </a:t>
            </a:r>
          </a:p>
        </p:txBody>
      </p:sp>
    </p:spTree>
    <p:extLst>
      <p:ext uri="{BB962C8B-B14F-4D97-AF65-F5344CB8AC3E}">
        <p14:creationId xmlns:p14="http://schemas.microsoft.com/office/powerpoint/2010/main" val="3301251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49">
                                            <p:txEl>
                                              <p:pRg st="1" end="1"/>
                                            </p:txEl>
                                          </p:spTgt>
                                        </p:tgtEl>
                                        <p:attrNameLst>
                                          <p:attrName>style.visibility</p:attrName>
                                        </p:attrNameLst>
                                      </p:cBhvr>
                                      <p:to>
                                        <p:strVal val="visible"/>
                                      </p:to>
                                    </p:set>
                                    <p:anim calcmode="lin" valueType="num">
                                      <p:cBhvr>
                                        <p:cTn id="7" dur="500" fill="hold"/>
                                        <p:tgtEl>
                                          <p:spTgt spid="1744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4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7449">
                                            <p:txEl>
                                              <p:pRg st="1" end="1"/>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7449">
                                            <p:txEl>
                                              <p:pRg st="2" end="2"/>
                                            </p:txEl>
                                          </p:spTgt>
                                        </p:tgtEl>
                                        <p:attrNameLst>
                                          <p:attrName>style.visibility</p:attrName>
                                        </p:attrNameLst>
                                      </p:cBhvr>
                                      <p:to>
                                        <p:strVal val="visible"/>
                                      </p:to>
                                    </p:set>
                                    <p:anim calcmode="lin" valueType="num">
                                      <p:cBhvr>
                                        <p:cTn id="13" dur="3000" fill="hold"/>
                                        <p:tgtEl>
                                          <p:spTgt spid="17449">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17449">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17449">
                                            <p:txEl>
                                              <p:pRg st="2" end="2"/>
                                            </p:txEl>
                                          </p:spTgt>
                                        </p:tgtEl>
                                      </p:cBhvr>
                                    </p:animEffect>
                                  </p:childTnLst>
                                </p:cTn>
                              </p:par>
                            </p:childTnLst>
                          </p:cTn>
                        </p:par>
                        <p:par>
                          <p:cTn id="16" fill="hold" nodeType="afterGroup">
                            <p:stCondLst>
                              <p:cond delay="3500"/>
                            </p:stCondLst>
                            <p:childTnLst>
                              <p:par>
                                <p:cTn id="17" presetID="53" presetClass="entr" presetSubtype="0" fill="hold" nodeType="afterEffect">
                                  <p:stCondLst>
                                    <p:cond delay="0"/>
                                  </p:stCondLst>
                                  <p:childTnLst>
                                    <p:set>
                                      <p:cBhvr>
                                        <p:cTn id="18" dur="1" fill="hold">
                                          <p:stCondLst>
                                            <p:cond delay="0"/>
                                          </p:stCondLst>
                                        </p:cTn>
                                        <p:tgtEl>
                                          <p:spTgt spid="17449">
                                            <p:txEl>
                                              <p:pRg st="3" end="3"/>
                                            </p:txEl>
                                          </p:spTgt>
                                        </p:tgtEl>
                                        <p:attrNameLst>
                                          <p:attrName>style.visibility</p:attrName>
                                        </p:attrNameLst>
                                      </p:cBhvr>
                                      <p:to>
                                        <p:strVal val="visible"/>
                                      </p:to>
                                    </p:set>
                                    <p:anim calcmode="lin" valueType="num">
                                      <p:cBhvr>
                                        <p:cTn id="19" dur="3000" fill="hold"/>
                                        <p:tgtEl>
                                          <p:spTgt spid="17449">
                                            <p:txEl>
                                              <p:pRg st="3" end="3"/>
                                            </p:txEl>
                                          </p:spTgt>
                                        </p:tgtEl>
                                        <p:attrNameLst>
                                          <p:attrName>ppt_w</p:attrName>
                                        </p:attrNameLst>
                                      </p:cBhvr>
                                      <p:tavLst>
                                        <p:tav tm="0">
                                          <p:val>
                                            <p:fltVal val="0"/>
                                          </p:val>
                                        </p:tav>
                                        <p:tav tm="100000">
                                          <p:val>
                                            <p:strVal val="#ppt_w"/>
                                          </p:val>
                                        </p:tav>
                                      </p:tavLst>
                                    </p:anim>
                                    <p:anim calcmode="lin" valueType="num">
                                      <p:cBhvr>
                                        <p:cTn id="20" dur="3000" fill="hold"/>
                                        <p:tgtEl>
                                          <p:spTgt spid="17449">
                                            <p:txEl>
                                              <p:pRg st="3" end="3"/>
                                            </p:txEl>
                                          </p:spTgt>
                                        </p:tgtEl>
                                        <p:attrNameLst>
                                          <p:attrName>ppt_h</p:attrName>
                                        </p:attrNameLst>
                                      </p:cBhvr>
                                      <p:tavLst>
                                        <p:tav tm="0">
                                          <p:val>
                                            <p:fltVal val="0"/>
                                          </p:val>
                                        </p:tav>
                                        <p:tav tm="100000">
                                          <p:val>
                                            <p:strVal val="#ppt_h"/>
                                          </p:val>
                                        </p:tav>
                                      </p:tavLst>
                                    </p:anim>
                                    <p:animEffect transition="in" filter="fade">
                                      <p:cBhvr>
                                        <p:cTn id="21" dur="3000"/>
                                        <p:tgtEl>
                                          <p:spTgt spid="17449">
                                            <p:txEl>
                                              <p:pRg st="3" end="3"/>
                                            </p:txEl>
                                          </p:spTgt>
                                        </p:tgtEl>
                                      </p:cBhvr>
                                    </p:animEffect>
                                  </p:childTnLst>
                                </p:cTn>
                              </p:par>
                            </p:childTnLst>
                          </p:cTn>
                        </p:par>
                        <p:par>
                          <p:cTn id="22" fill="hold" nodeType="afterGroup">
                            <p:stCondLst>
                              <p:cond delay="6500"/>
                            </p:stCondLst>
                            <p:childTnLst>
                              <p:par>
                                <p:cTn id="23" presetID="53" presetClass="entr" presetSubtype="0" fill="hold" nodeType="afterEffect">
                                  <p:stCondLst>
                                    <p:cond delay="0"/>
                                  </p:stCondLst>
                                  <p:childTnLst>
                                    <p:set>
                                      <p:cBhvr>
                                        <p:cTn id="24" dur="1" fill="hold">
                                          <p:stCondLst>
                                            <p:cond delay="0"/>
                                          </p:stCondLst>
                                        </p:cTn>
                                        <p:tgtEl>
                                          <p:spTgt spid="17449">
                                            <p:txEl>
                                              <p:pRg st="4" end="4"/>
                                            </p:txEl>
                                          </p:spTgt>
                                        </p:tgtEl>
                                        <p:attrNameLst>
                                          <p:attrName>style.visibility</p:attrName>
                                        </p:attrNameLst>
                                      </p:cBhvr>
                                      <p:to>
                                        <p:strVal val="visible"/>
                                      </p:to>
                                    </p:set>
                                    <p:anim calcmode="lin" valueType="num">
                                      <p:cBhvr>
                                        <p:cTn id="25" dur="3000" fill="hold"/>
                                        <p:tgtEl>
                                          <p:spTgt spid="17449">
                                            <p:txEl>
                                              <p:pRg st="4" end="4"/>
                                            </p:txEl>
                                          </p:spTgt>
                                        </p:tgtEl>
                                        <p:attrNameLst>
                                          <p:attrName>ppt_w</p:attrName>
                                        </p:attrNameLst>
                                      </p:cBhvr>
                                      <p:tavLst>
                                        <p:tav tm="0">
                                          <p:val>
                                            <p:fltVal val="0"/>
                                          </p:val>
                                        </p:tav>
                                        <p:tav tm="100000">
                                          <p:val>
                                            <p:strVal val="#ppt_w"/>
                                          </p:val>
                                        </p:tav>
                                      </p:tavLst>
                                    </p:anim>
                                    <p:anim calcmode="lin" valueType="num">
                                      <p:cBhvr>
                                        <p:cTn id="26" dur="3000" fill="hold"/>
                                        <p:tgtEl>
                                          <p:spTgt spid="17449">
                                            <p:txEl>
                                              <p:pRg st="4" end="4"/>
                                            </p:txEl>
                                          </p:spTgt>
                                        </p:tgtEl>
                                        <p:attrNameLst>
                                          <p:attrName>ppt_h</p:attrName>
                                        </p:attrNameLst>
                                      </p:cBhvr>
                                      <p:tavLst>
                                        <p:tav tm="0">
                                          <p:val>
                                            <p:fltVal val="0"/>
                                          </p:val>
                                        </p:tav>
                                        <p:tav tm="100000">
                                          <p:val>
                                            <p:strVal val="#ppt_h"/>
                                          </p:val>
                                        </p:tav>
                                      </p:tavLst>
                                    </p:anim>
                                    <p:animEffect transition="in" filter="fade">
                                      <p:cBhvr>
                                        <p:cTn id="27" dur="3000"/>
                                        <p:tgtEl>
                                          <p:spTgt spid="174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1943100" y="4648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Cốc 1</a:t>
            </a:r>
          </a:p>
        </p:txBody>
      </p:sp>
      <p:sp>
        <p:nvSpPr>
          <p:cNvPr id="30723" name="TextBox 6"/>
          <p:cNvSpPr txBox="1">
            <a:spLocks noChangeArrowheads="1"/>
          </p:cNvSpPr>
          <p:nvPr/>
        </p:nvSpPr>
        <p:spPr bwMode="auto">
          <a:xfrm>
            <a:off x="6378575" y="48006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Cốc 2</a:t>
            </a:r>
          </a:p>
        </p:txBody>
      </p:sp>
      <p:pic>
        <p:nvPicPr>
          <p:cNvPr id="3" name="natri tác dụng với nước.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33400" y="914400"/>
            <a:ext cx="7620000" cy="4724400"/>
          </a:xfrm>
        </p:spPr>
      </p:pic>
    </p:spTree>
    <p:extLst>
      <p:ext uri="{BB962C8B-B14F-4D97-AF65-F5344CB8AC3E}">
        <p14:creationId xmlns:p14="http://schemas.microsoft.com/office/powerpoint/2010/main" val="3876338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2589213"/>
            <a:ext cx="8382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7113" indent="-1027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800000"/>
                </a:solidFill>
                <a:latin typeface="Times New Roman" panose="02020603050405020304" pitchFamily="18" charset="0"/>
              </a:rPr>
              <a:t>* Giải thích: </a:t>
            </a:r>
          </a:p>
          <a:p>
            <a:pPr eaLnBrk="1" hangingPunct="1">
              <a:spcBef>
                <a:spcPct val="0"/>
              </a:spcBef>
              <a:buFontTx/>
              <a:buNone/>
            </a:pPr>
            <a:r>
              <a:rPr lang="en-US" altLang="en-US" sz="2800">
                <a:latin typeface="Times New Roman" panose="02020603050405020304" pitchFamily="18" charset="0"/>
              </a:rPr>
              <a:t> - </a:t>
            </a:r>
            <a:r>
              <a:rPr lang="en-US" altLang="en-US" sz="2800" b="1" i="1">
                <a:latin typeface="Times New Roman" panose="02020603050405020304" pitchFamily="18" charset="0"/>
              </a:rPr>
              <a:t>Cốc 1 : Na đã phản ứng với H</a:t>
            </a:r>
            <a:r>
              <a:rPr lang="en-US" altLang="en-US" sz="2800" b="1" i="1" baseline="-25000">
                <a:latin typeface="Times New Roman" panose="02020603050405020304" pitchFamily="18" charset="0"/>
              </a:rPr>
              <a:t>2</a:t>
            </a:r>
            <a:r>
              <a:rPr lang="en-US" altLang="en-US" sz="2800" b="1" i="1">
                <a:latin typeface="Times New Roman" panose="02020603050405020304" pitchFamily="18" charset="0"/>
              </a:rPr>
              <a:t>O            dd bazơ</a:t>
            </a:r>
          </a:p>
          <a:p>
            <a:pPr eaLnBrk="1" hangingPunct="1">
              <a:spcBef>
                <a:spcPct val="0"/>
              </a:spcBef>
              <a:buFontTx/>
              <a:buNone/>
            </a:pPr>
            <a:r>
              <a:rPr lang="en-US" altLang="en-US" sz="2800">
                <a:latin typeface="Times New Roman" panose="02020603050405020304" pitchFamily="18" charset="0"/>
              </a:rPr>
              <a:t> </a:t>
            </a:r>
            <a:r>
              <a:rPr lang="en-US" altLang="en-US" sz="2800" b="1" i="1">
                <a:latin typeface="Times New Roman" panose="02020603050405020304" pitchFamily="18" charset="0"/>
              </a:rPr>
              <a:t>- Cốc 2: Fe không tác dụng được với H</a:t>
            </a:r>
            <a:r>
              <a:rPr lang="en-US" altLang="en-US" sz="2800" b="1" i="1" baseline="-25000">
                <a:latin typeface="Times New Roman" panose="02020603050405020304" pitchFamily="18" charset="0"/>
              </a:rPr>
              <a:t>2</a:t>
            </a:r>
            <a:r>
              <a:rPr lang="en-US" altLang="en-US" sz="2800" b="1" i="1">
                <a:latin typeface="Times New Roman" panose="02020603050405020304" pitchFamily="18" charset="0"/>
              </a:rPr>
              <a:t>O.</a:t>
            </a:r>
          </a:p>
        </p:txBody>
      </p:sp>
      <p:sp>
        <p:nvSpPr>
          <p:cNvPr id="18435" name="Text Box 3"/>
          <p:cNvSpPr txBox="1">
            <a:spLocks noChangeArrowheads="1"/>
          </p:cNvSpPr>
          <p:nvPr/>
        </p:nvSpPr>
        <p:spPr bwMode="auto">
          <a:xfrm>
            <a:off x="990600" y="4572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rPr>
              <a:t>Na</a:t>
            </a:r>
            <a:r>
              <a:rPr lang="en-US" altLang="en-US" sz="2800" b="1">
                <a:latin typeface="Times New Roman" panose="02020603050405020304" pitchFamily="18" charset="0"/>
              </a:rPr>
              <a:t>   +     H</a:t>
            </a:r>
            <a:r>
              <a:rPr lang="en-US" altLang="en-US" sz="2800" b="1" baseline="-25000">
                <a:latin typeface="Times New Roman" panose="02020603050405020304" pitchFamily="18" charset="0"/>
              </a:rPr>
              <a:t>2</a:t>
            </a:r>
            <a:r>
              <a:rPr lang="en-US" altLang="en-US" sz="2800" b="1">
                <a:latin typeface="Times New Roman" panose="02020603050405020304" pitchFamily="18" charset="0"/>
              </a:rPr>
              <a:t>O</a:t>
            </a:r>
          </a:p>
        </p:txBody>
      </p:sp>
      <p:sp>
        <p:nvSpPr>
          <p:cNvPr id="18436" name="Line 4"/>
          <p:cNvSpPr>
            <a:spLocks noChangeShapeType="1"/>
          </p:cNvSpPr>
          <p:nvPr/>
        </p:nvSpPr>
        <p:spPr bwMode="auto">
          <a:xfrm>
            <a:off x="3962400" y="4876800"/>
            <a:ext cx="8382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Text Box 5"/>
          <p:cNvSpPr txBox="1">
            <a:spLocks noChangeArrowheads="1"/>
          </p:cNvSpPr>
          <p:nvPr/>
        </p:nvSpPr>
        <p:spPr bwMode="auto">
          <a:xfrm>
            <a:off x="6629400" y="45720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a:t>
            </a:r>
          </a:p>
        </p:txBody>
      </p:sp>
      <p:sp>
        <p:nvSpPr>
          <p:cNvPr id="18440" name="Text Box 8"/>
          <p:cNvSpPr txBox="1">
            <a:spLocks noChangeArrowheads="1"/>
          </p:cNvSpPr>
          <p:nvPr/>
        </p:nvSpPr>
        <p:spPr bwMode="auto">
          <a:xfrm>
            <a:off x="4953000" y="4572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33CC"/>
                </a:solidFill>
                <a:latin typeface="Times New Roman" panose="02020603050405020304" pitchFamily="18" charset="0"/>
              </a:rPr>
              <a:t>2</a:t>
            </a:r>
          </a:p>
        </p:txBody>
      </p:sp>
      <p:sp>
        <p:nvSpPr>
          <p:cNvPr id="18441" name="Text Box 9"/>
          <p:cNvSpPr txBox="1">
            <a:spLocks noChangeArrowheads="1"/>
          </p:cNvSpPr>
          <p:nvPr/>
        </p:nvSpPr>
        <p:spPr bwMode="auto">
          <a:xfrm>
            <a:off x="457200" y="5334000"/>
            <a:ext cx="830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603375" algn="l"/>
              </a:tabLst>
              <a:defRPr sz="3200">
                <a:solidFill>
                  <a:schemeClr val="tx1"/>
                </a:solidFill>
                <a:latin typeface="Arial" panose="020B0604020202020204" pitchFamily="34" charset="0"/>
              </a:defRPr>
            </a:lvl1pPr>
            <a:lvl2pPr marL="742950" indent="-285750">
              <a:spcBef>
                <a:spcPct val="20000"/>
              </a:spcBef>
              <a:buChar char="–"/>
              <a:tabLst>
                <a:tab pos="1603375" algn="l"/>
              </a:tabLst>
              <a:defRPr sz="2800">
                <a:solidFill>
                  <a:schemeClr val="tx1"/>
                </a:solidFill>
                <a:latin typeface="Arial" panose="020B0604020202020204" pitchFamily="34" charset="0"/>
              </a:defRPr>
            </a:lvl2pPr>
            <a:lvl3pPr marL="1143000" indent="-228600">
              <a:spcBef>
                <a:spcPct val="20000"/>
              </a:spcBef>
              <a:buChar char="•"/>
              <a:tabLst>
                <a:tab pos="1603375" algn="l"/>
              </a:tabLst>
              <a:defRPr sz="2400">
                <a:solidFill>
                  <a:schemeClr val="tx1"/>
                </a:solidFill>
                <a:latin typeface="Arial" panose="020B0604020202020204" pitchFamily="34" charset="0"/>
              </a:defRPr>
            </a:lvl3pPr>
            <a:lvl4pPr marL="1600200" indent="-228600">
              <a:spcBef>
                <a:spcPct val="20000"/>
              </a:spcBef>
              <a:buChar char="–"/>
              <a:tabLst>
                <a:tab pos="1603375" algn="l"/>
              </a:tabLst>
              <a:defRPr sz="2000">
                <a:solidFill>
                  <a:schemeClr val="tx1"/>
                </a:solidFill>
                <a:latin typeface="Arial" panose="020B0604020202020204" pitchFamily="34" charset="0"/>
              </a:defRPr>
            </a:lvl4pPr>
            <a:lvl5pPr marL="2057400" indent="-228600">
              <a:spcBef>
                <a:spcPct val="20000"/>
              </a:spcBef>
              <a:buChar char="»"/>
              <a:tabLst>
                <a:tab pos="16033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603375" algn="l"/>
              </a:tabLst>
              <a:defRPr sz="2000">
                <a:solidFill>
                  <a:schemeClr val="tx1"/>
                </a:solidFill>
                <a:latin typeface="Arial" panose="020B0604020202020204" pitchFamily="34" charset="0"/>
              </a:defRPr>
            </a:lvl9pPr>
          </a:lstStyle>
          <a:p>
            <a:pPr eaLnBrk="1" hangingPunct="1">
              <a:spcBef>
                <a:spcPct val="50000"/>
              </a:spcBef>
              <a:buFontTx/>
              <a:buBlip>
                <a:blip r:embed="rId2"/>
              </a:buBlip>
            </a:pPr>
            <a:r>
              <a:rPr lang="en-US" altLang="en-US" sz="2400">
                <a:latin typeface="Times New Roman" panose="02020603050405020304" pitchFamily="18" charset="0"/>
              </a:rPr>
              <a:t>  </a:t>
            </a:r>
            <a:r>
              <a:rPr lang="en-US" altLang="en-US" sz="2800" b="1" u="sng">
                <a:solidFill>
                  <a:srgbClr val="D943AE"/>
                </a:solidFill>
                <a:latin typeface="Times New Roman" panose="02020603050405020304" pitchFamily="18" charset="0"/>
              </a:rPr>
              <a:t>Kết luận: </a:t>
            </a:r>
            <a:r>
              <a:rPr lang="en-US" altLang="en-US" sz="2800">
                <a:latin typeface="Times New Roman" panose="02020603050405020304" pitchFamily="18" charset="0"/>
              </a:rPr>
              <a:t>-</a:t>
            </a:r>
            <a:r>
              <a:rPr lang="en-US" altLang="en-US" sz="2800" b="1">
                <a:latin typeface="Times New Roman" panose="02020603050405020304" pitchFamily="18" charset="0"/>
              </a:rPr>
              <a:t> </a:t>
            </a:r>
            <a:r>
              <a:rPr lang="en-US" altLang="en-US" sz="2800" b="1" i="1">
                <a:solidFill>
                  <a:schemeClr val="accent2"/>
                </a:solidFill>
                <a:latin typeface="Times New Roman" panose="02020603050405020304" pitchFamily="18" charset="0"/>
              </a:rPr>
              <a:t>Natri hoạt động hóa học mạnh hơn Sắt</a:t>
            </a:r>
          </a:p>
          <a:p>
            <a:pPr eaLnBrk="1" hangingPunct="1">
              <a:lnSpc>
                <a:spcPct val="75000"/>
              </a:lnSpc>
              <a:spcBef>
                <a:spcPct val="50000"/>
              </a:spcBef>
              <a:buFontTx/>
              <a:buNone/>
            </a:pPr>
            <a:r>
              <a:rPr lang="en-US" altLang="en-US" sz="2800" b="1" i="1">
                <a:solidFill>
                  <a:schemeClr val="accent2"/>
                </a:solidFill>
                <a:latin typeface="Times New Roman" panose="02020603050405020304" pitchFamily="18" charset="0"/>
              </a:rPr>
              <a:t>	     Xếp Natri đứng trước Sắt: Na , Fe</a:t>
            </a:r>
          </a:p>
        </p:txBody>
      </p:sp>
      <p:sp>
        <p:nvSpPr>
          <p:cNvPr id="18442" name="Text Box 10"/>
          <p:cNvSpPr txBox="1">
            <a:spLocks noChangeArrowheads="1"/>
          </p:cNvSpPr>
          <p:nvPr/>
        </p:nvSpPr>
        <p:spPr bwMode="auto">
          <a:xfrm>
            <a:off x="5334000" y="4572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H</a:t>
            </a:r>
          </a:p>
        </p:txBody>
      </p:sp>
      <p:sp>
        <p:nvSpPr>
          <p:cNvPr id="18443" name="Text Box 11"/>
          <p:cNvSpPr txBox="1">
            <a:spLocks noChangeArrowheads="1"/>
          </p:cNvSpPr>
          <p:nvPr/>
        </p:nvSpPr>
        <p:spPr bwMode="auto">
          <a:xfrm>
            <a:off x="5562600" y="45720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OH</a:t>
            </a:r>
            <a:endParaRPr lang="en-US" altLang="en-US" sz="2800" b="1" i="1">
              <a:latin typeface="Times New Roman" panose="02020603050405020304" pitchFamily="18" charset="0"/>
            </a:endParaRPr>
          </a:p>
        </p:txBody>
      </p:sp>
      <p:sp>
        <p:nvSpPr>
          <p:cNvPr id="18444" name="Text Box 12"/>
          <p:cNvSpPr txBox="1">
            <a:spLocks noChangeArrowheads="1"/>
          </p:cNvSpPr>
          <p:nvPr/>
        </p:nvSpPr>
        <p:spPr bwMode="auto">
          <a:xfrm>
            <a:off x="977900" y="4572000"/>
            <a:ext cx="65246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8000"/>
                </a:solidFill>
                <a:latin typeface="Times New Roman" panose="02020603050405020304" pitchFamily="18" charset="0"/>
              </a:rPr>
              <a:t>Na</a:t>
            </a:r>
          </a:p>
        </p:txBody>
      </p:sp>
      <p:sp>
        <p:nvSpPr>
          <p:cNvPr id="18445" name="Text Box 13"/>
          <p:cNvSpPr txBox="1">
            <a:spLocks noChangeArrowheads="1"/>
          </p:cNvSpPr>
          <p:nvPr/>
        </p:nvSpPr>
        <p:spPr bwMode="auto">
          <a:xfrm>
            <a:off x="2133600" y="4572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FF"/>
                </a:solidFill>
                <a:latin typeface="Times New Roman" panose="02020603050405020304" pitchFamily="18" charset="0"/>
              </a:rPr>
              <a:t>2</a:t>
            </a:r>
          </a:p>
        </p:txBody>
      </p:sp>
      <p:sp>
        <p:nvSpPr>
          <p:cNvPr id="18446" name="Text Box 14"/>
          <p:cNvSpPr txBox="1">
            <a:spLocks noChangeArrowheads="1"/>
          </p:cNvSpPr>
          <p:nvPr/>
        </p:nvSpPr>
        <p:spPr bwMode="auto">
          <a:xfrm>
            <a:off x="774700" y="4572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FF"/>
                </a:solidFill>
                <a:latin typeface="Times New Roman" panose="02020603050405020304" pitchFamily="18" charset="0"/>
              </a:rPr>
              <a:t>2</a:t>
            </a:r>
          </a:p>
        </p:txBody>
      </p:sp>
      <p:grpSp>
        <p:nvGrpSpPr>
          <p:cNvPr id="31757" name="Group 15"/>
          <p:cNvGrpSpPr>
            <a:grpSpLocks/>
          </p:cNvGrpSpPr>
          <p:nvPr/>
        </p:nvGrpSpPr>
        <p:grpSpPr bwMode="auto">
          <a:xfrm>
            <a:off x="228600" y="0"/>
            <a:ext cx="8153400" cy="1022350"/>
            <a:chOff x="144" y="46"/>
            <a:chExt cx="5136" cy="644"/>
          </a:xfrm>
        </p:grpSpPr>
        <p:sp>
          <p:nvSpPr>
            <p:cNvPr id="31765" name="Text Box 16"/>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 </a:t>
              </a:r>
            </a:p>
          </p:txBody>
        </p:sp>
        <p:sp>
          <p:nvSpPr>
            <p:cNvPr id="31766" name="WordArt 17"/>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18450" name="Line 18"/>
          <p:cNvSpPr>
            <a:spLocks noChangeShapeType="1"/>
          </p:cNvSpPr>
          <p:nvPr/>
        </p:nvSpPr>
        <p:spPr bwMode="auto">
          <a:xfrm flipV="1">
            <a:off x="1752600" y="6172200"/>
            <a:ext cx="5334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Rectangle 20"/>
          <p:cNvSpPr>
            <a:spLocks noChangeArrowheads="1"/>
          </p:cNvSpPr>
          <p:nvPr/>
        </p:nvSpPr>
        <p:spPr bwMode="auto">
          <a:xfrm>
            <a:off x="381000" y="914400"/>
            <a:ext cx="876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spcBef>
                <a:spcPct val="0"/>
              </a:spcBef>
              <a:buFontTx/>
              <a:buNone/>
            </a:pPr>
            <a:r>
              <a:rPr lang="en-US" altLang="en-US" sz="2800" b="1">
                <a:latin typeface="Times New Roman" panose="02020603050405020304" pitchFamily="18" charset="0"/>
              </a:rPr>
              <a:t>như thế nào? </a:t>
            </a:r>
          </a:p>
          <a:p>
            <a:pPr eaLnBrk="1" hangingPunct="1">
              <a:spcBef>
                <a:spcPct val="0"/>
              </a:spcBef>
              <a:buFontTx/>
              <a:buNone/>
            </a:pPr>
            <a:r>
              <a:rPr lang="en-US" altLang="en-US" sz="2800" b="1">
                <a:solidFill>
                  <a:srgbClr val="8632A0"/>
                </a:solidFill>
                <a:latin typeface="Times New Roman" panose="02020603050405020304" pitchFamily="18" charset="0"/>
              </a:rPr>
              <a:t>4. Thí nghiệm 4:</a:t>
            </a:r>
          </a:p>
          <a:p>
            <a:pPr eaLnBrk="1" hangingPunct="1">
              <a:spcBef>
                <a:spcPct val="0"/>
              </a:spcBef>
              <a:buFontTx/>
              <a:buNone/>
            </a:pPr>
            <a:r>
              <a:rPr lang="en-US" altLang="en-US" sz="2800" b="1" i="1">
                <a:solidFill>
                  <a:srgbClr val="D20000"/>
                </a:solidFill>
                <a:latin typeface="Times New Roman" panose="02020603050405020304" pitchFamily="18" charset="0"/>
              </a:rPr>
              <a:t>  </a:t>
            </a:r>
            <a:r>
              <a:rPr lang="en-US" altLang="en-US" sz="2800" b="1" i="1">
                <a:solidFill>
                  <a:srgbClr val="7F0B0E"/>
                </a:solidFill>
                <a:latin typeface="Times New Roman" panose="02020603050405020304" pitchFamily="18" charset="0"/>
              </a:rPr>
              <a:t>* Hiện tượng: (SGK – 52).</a:t>
            </a:r>
          </a:p>
        </p:txBody>
      </p:sp>
      <p:sp>
        <p:nvSpPr>
          <p:cNvPr id="18453" name="Text Box 21"/>
          <p:cNvSpPr txBox="1">
            <a:spLocks noChangeArrowheads="1"/>
          </p:cNvSpPr>
          <p:nvPr/>
        </p:nvSpPr>
        <p:spPr bwMode="auto">
          <a:xfrm>
            <a:off x="457200" y="4038600"/>
            <a:ext cx="410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800000"/>
                </a:solidFill>
                <a:latin typeface="Times New Roman" panose="02020603050405020304" pitchFamily="18" charset="0"/>
              </a:rPr>
              <a:t>* Phương trình phản ứng:</a:t>
            </a:r>
          </a:p>
        </p:txBody>
      </p:sp>
      <p:sp>
        <p:nvSpPr>
          <p:cNvPr id="18455" name="Line 23"/>
          <p:cNvSpPr>
            <a:spLocks noChangeShapeType="1"/>
          </p:cNvSpPr>
          <p:nvPr/>
        </p:nvSpPr>
        <p:spPr bwMode="auto">
          <a:xfrm>
            <a:off x="6096000" y="3314700"/>
            <a:ext cx="381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4" name="Group 32"/>
          <p:cNvGrpSpPr>
            <a:grpSpLocks/>
          </p:cNvGrpSpPr>
          <p:nvPr/>
        </p:nvGrpSpPr>
        <p:grpSpPr bwMode="auto">
          <a:xfrm>
            <a:off x="7620000" y="4724400"/>
            <a:ext cx="863600" cy="457200"/>
            <a:chOff x="4800" y="2938"/>
            <a:chExt cx="544" cy="288"/>
          </a:xfrm>
        </p:grpSpPr>
        <p:sp>
          <p:nvSpPr>
            <p:cNvPr id="31763" name="Text Box 30"/>
            <p:cNvSpPr txBox="1">
              <a:spLocks noChangeArrowheads="1"/>
            </p:cNvSpPr>
            <p:nvPr/>
          </p:nvSpPr>
          <p:spPr bwMode="auto">
            <a:xfrm>
              <a:off x="4800" y="2976"/>
              <a:ext cx="5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2</a:t>
              </a:r>
              <a:endParaRPr lang="en-US" altLang="en-US" sz="2000" b="1" i="1">
                <a:latin typeface="Times New Roman" panose="02020603050405020304" pitchFamily="18" charset="0"/>
              </a:endParaRPr>
            </a:p>
          </p:txBody>
        </p:sp>
        <p:sp>
          <p:nvSpPr>
            <p:cNvPr id="31764" name="Line 31"/>
            <p:cNvSpPr>
              <a:spLocks noChangeShapeType="1"/>
            </p:cNvSpPr>
            <p:nvPr/>
          </p:nvSpPr>
          <p:spPr bwMode="auto">
            <a:xfrm flipH="1" flipV="1">
              <a:off x="4992" y="293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08892218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diamond(in)">
                                      <p:cBhvr>
                                        <p:cTn id="7" dur="2000"/>
                                        <p:tgtEl>
                                          <p:spTgt spid="18434">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Effect transition="in" filter="diamond(in)">
                                      <p:cBhvr>
                                        <p:cTn id="11" dur="2000"/>
                                        <p:tgtEl>
                                          <p:spTgt spid="18434">
                                            <p:txEl>
                                              <p:pRg st="1" end="1"/>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diamond(in)">
                                      <p:cBhvr>
                                        <p:cTn id="15" dur="2000"/>
                                        <p:tgtEl>
                                          <p:spTgt spid="18434">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8455"/>
                                        </p:tgtEl>
                                        <p:attrNameLst>
                                          <p:attrName>style.visibility</p:attrName>
                                        </p:attrNameLst>
                                      </p:cBhvr>
                                      <p:to>
                                        <p:strVal val="visible"/>
                                      </p:to>
                                    </p:set>
                                    <p:animEffect transition="in" filter="diamond(in)">
                                      <p:cBhvr>
                                        <p:cTn id="18" dur="2000"/>
                                        <p:tgtEl>
                                          <p:spTgt spid="184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8453">
                                            <p:txEl>
                                              <p:pRg st="0" end="0"/>
                                            </p:txEl>
                                          </p:spTgt>
                                        </p:tgtEl>
                                        <p:attrNameLst>
                                          <p:attrName>style.visibility</p:attrName>
                                        </p:attrNameLst>
                                      </p:cBhvr>
                                      <p:to>
                                        <p:strVal val="visible"/>
                                      </p:to>
                                    </p:set>
                                    <p:animEffect transition="in" filter="diamond(in)">
                                      <p:cBhvr>
                                        <p:cTn id="23" dur="2000"/>
                                        <p:tgtEl>
                                          <p:spTgt spid="18453">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diamond(in)">
                                      <p:cBhvr>
                                        <p:cTn id="28" dur="2000"/>
                                        <p:tgtEl>
                                          <p:spTgt spid="184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443"/>
                                        </p:tgtEl>
                                        <p:attrNameLst>
                                          <p:attrName>style.visibility</p:attrName>
                                        </p:attrNameLst>
                                      </p:cBhvr>
                                      <p:to>
                                        <p:strVal val="visible"/>
                                      </p:to>
                                    </p:set>
                                    <p:animEffect transition="in" filter="dissolve">
                                      <p:cBhvr>
                                        <p:cTn id="33" dur="500"/>
                                        <p:tgtEl>
                                          <p:spTgt spid="1844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442"/>
                                        </p:tgtEl>
                                        <p:attrNameLst>
                                          <p:attrName>style.visibility</p:attrName>
                                        </p:attrNameLst>
                                      </p:cBhvr>
                                      <p:to>
                                        <p:strVal val="visible"/>
                                      </p:to>
                                    </p:set>
                                    <p:animEffect transition="in" filter="dissolve">
                                      <p:cBhvr>
                                        <p:cTn id="36" dur="500"/>
                                        <p:tgtEl>
                                          <p:spTgt spid="1844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8437"/>
                                        </p:tgtEl>
                                        <p:attrNameLst>
                                          <p:attrName>style.visibility</p:attrName>
                                        </p:attrNameLst>
                                      </p:cBhvr>
                                      <p:to>
                                        <p:strVal val="visible"/>
                                      </p:to>
                                    </p:set>
                                    <p:animEffect transition="in" filter="dissolve">
                                      <p:cBhvr>
                                        <p:cTn id="39" dur="3000"/>
                                        <p:tgtEl>
                                          <p:spTgt spid="18437"/>
                                        </p:tgtEl>
                                      </p:cBhvr>
                                    </p:animEffect>
                                  </p:childTnLst>
                                </p:cTn>
                              </p:par>
                              <p:par>
                                <p:cTn id="40" presetID="8" presetClass="entr" presetSubtype="16" fill="hold" grpId="1"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amond(in)">
                                      <p:cBhvr>
                                        <p:cTn id="42" dur="2000"/>
                                        <p:tgtEl>
                                          <p:spTgt spid="18444"/>
                                        </p:tgtEl>
                                      </p:cBhvr>
                                    </p:animEffect>
                                  </p:childTnLst>
                                </p:cTn>
                              </p:par>
                            </p:childTnLst>
                          </p:cTn>
                        </p:par>
                        <p:par>
                          <p:cTn id="43" fill="hold" nodeType="afterGroup">
                            <p:stCondLst>
                              <p:cond delay="3000"/>
                            </p:stCondLst>
                            <p:childTnLst>
                              <p:par>
                                <p:cTn id="44" presetID="44" presetClass="path" presetSubtype="0" accel="50000" decel="50000" fill="hold" grpId="0" nodeType="afterEffect">
                                  <p:stCondLst>
                                    <p:cond delay="0"/>
                                  </p:stCondLst>
                                  <p:childTnLst>
                                    <p:animMotion origin="layout" path="M -4.72222E-6 -1.48148E-6 L 0.12066 -0.04444 C 0.14601 -0.0544 0.18386 -0.05995 0.22327 -0.05995 C 0.26841 -0.05995 0.30452 -0.0544 0.32987 -0.04444 L 0.45122 -1.48148E-6 " pathEditMode="relative" rAng="0" ptsTypes="FffFF">
                                      <p:cBhvr>
                                        <p:cTn id="45" dur="1000" fill="hold"/>
                                        <p:tgtEl>
                                          <p:spTgt spid="18444"/>
                                        </p:tgtEl>
                                        <p:attrNameLst>
                                          <p:attrName>ppt_x</p:attrName>
                                          <p:attrName>ppt_y</p:attrName>
                                        </p:attrNameLst>
                                      </p:cBhvr>
                                      <p:rCtr x="22552" y="-3009"/>
                                    </p:animMotion>
                                  </p:childTnLst>
                                </p:cTn>
                              </p:par>
                              <p:par>
                                <p:cTn id="46" presetID="37" presetClass="path" presetSubtype="0" accel="50000" decel="50000" fill="hold" grpId="1" nodeType="withEffect">
                                  <p:stCondLst>
                                    <p:cond delay="0"/>
                                  </p:stCondLst>
                                  <p:childTnLst>
                                    <p:animMotion origin="layout" path="M -0.01875 1.85185E-6 L 0.04219 0.04143 C 0.05503 0.05092 0.07431 0.05625 0.09444 0.05625 C 0.11736 0.05625 0.13559 0.05092 0.14861 0.04143 L 0.21042 1.85185E-6 " pathEditMode="relative" rAng="0" ptsTypes="FffFF">
                                      <p:cBhvr>
                                        <p:cTn id="47" dur="2000" fill="hold"/>
                                        <p:tgtEl>
                                          <p:spTgt spid="18442"/>
                                        </p:tgtEl>
                                        <p:attrNameLst>
                                          <p:attrName>ppt_x</p:attrName>
                                          <p:attrName>ppt_y</p:attrName>
                                        </p:attrNameLst>
                                      </p:cBhvr>
                                      <p:rCtr x="11458" y="2801"/>
                                    </p:animMotion>
                                  </p:childTnLst>
                                </p:cTn>
                              </p:par>
                            </p:childTnLst>
                          </p:cTn>
                        </p:par>
                        <p:par>
                          <p:cTn id="48" fill="hold" nodeType="afterGroup">
                            <p:stCondLst>
                              <p:cond delay="5000"/>
                            </p:stCondLst>
                            <p:childTnLst>
                              <p:par>
                                <p:cTn id="49" presetID="8" presetClass="entr" presetSubtype="16" fill="hold" nodeType="afterEffect">
                                  <p:stCondLst>
                                    <p:cond delay="0"/>
                                  </p:stCondLst>
                                  <p:childTnLst>
                                    <p:set>
                                      <p:cBhvr>
                                        <p:cTn id="50" dur="1" fill="hold">
                                          <p:stCondLst>
                                            <p:cond delay="0"/>
                                          </p:stCondLst>
                                        </p:cTn>
                                        <p:tgtEl>
                                          <p:spTgt spid="18464"/>
                                        </p:tgtEl>
                                        <p:attrNameLst>
                                          <p:attrName>style.visibility</p:attrName>
                                        </p:attrNameLst>
                                      </p:cBhvr>
                                      <p:to>
                                        <p:strVal val="visible"/>
                                      </p:to>
                                    </p:set>
                                    <p:animEffect transition="in" filter="diamond(in)">
                                      <p:cBhvr>
                                        <p:cTn id="51" dur="2000"/>
                                        <p:tgtEl>
                                          <p:spTgt spid="18464"/>
                                        </p:tgtEl>
                                      </p:cBhvr>
                                    </p:animEffect>
                                  </p:childTnLst>
                                </p:cTn>
                              </p:par>
                              <p:par>
                                <p:cTn id="52" presetID="8" presetClass="entr" presetSubtype="16" fill="hold" nodeType="withEffect">
                                  <p:stCondLst>
                                    <p:cond delay="0"/>
                                  </p:stCondLst>
                                  <p:childTnLst>
                                    <p:set>
                                      <p:cBhvr>
                                        <p:cTn id="53" dur="1" fill="hold">
                                          <p:stCondLst>
                                            <p:cond delay="0"/>
                                          </p:stCondLst>
                                        </p:cTn>
                                        <p:tgtEl>
                                          <p:spTgt spid="18436"/>
                                        </p:tgtEl>
                                        <p:attrNameLst>
                                          <p:attrName>style.visibility</p:attrName>
                                        </p:attrNameLst>
                                      </p:cBhvr>
                                      <p:to>
                                        <p:strVal val="visible"/>
                                      </p:to>
                                    </p:set>
                                    <p:animEffect transition="in" filter="diamond(in)">
                                      <p:cBhvr>
                                        <p:cTn id="54" dur="1000"/>
                                        <p:tgtEl>
                                          <p:spTgt spid="1843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8440"/>
                                        </p:tgtEl>
                                        <p:attrNameLst>
                                          <p:attrName>style.visibility</p:attrName>
                                        </p:attrNameLst>
                                      </p:cBhvr>
                                      <p:to>
                                        <p:strVal val="visible"/>
                                      </p:to>
                                    </p:set>
                                    <p:animEffect transition="in" filter="dissolve">
                                      <p:cBhvr>
                                        <p:cTn id="59" dur="500"/>
                                        <p:tgtEl>
                                          <p:spTgt spid="18440"/>
                                        </p:tgtEl>
                                      </p:cBhvr>
                                    </p:animEffect>
                                  </p:childTnLst>
                                </p:cTn>
                              </p:par>
                            </p:childTnLst>
                          </p:cTn>
                        </p:par>
                        <p:par>
                          <p:cTn id="60" fill="hold" nodeType="afterGroup">
                            <p:stCondLst>
                              <p:cond delay="2500"/>
                            </p:stCondLst>
                            <p:childTnLst>
                              <p:par>
                                <p:cTn id="61" presetID="9" presetClass="entr" presetSubtype="0" fill="hold" grpId="0" nodeType="afterEffect">
                                  <p:stCondLst>
                                    <p:cond delay="0"/>
                                  </p:stCondLst>
                                  <p:childTnLst>
                                    <p:set>
                                      <p:cBhvr>
                                        <p:cTn id="62" dur="1" fill="hold">
                                          <p:stCondLst>
                                            <p:cond delay="0"/>
                                          </p:stCondLst>
                                        </p:cTn>
                                        <p:tgtEl>
                                          <p:spTgt spid="18445"/>
                                        </p:tgtEl>
                                        <p:attrNameLst>
                                          <p:attrName>style.visibility</p:attrName>
                                        </p:attrNameLst>
                                      </p:cBhvr>
                                      <p:to>
                                        <p:strVal val="visible"/>
                                      </p:to>
                                    </p:set>
                                    <p:animEffect transition="in" filter="dissolve">
                                      <p:cBhvr>
                                        <p:cTn id="63" dur="500"/>
                                        <p:tgtEl>
                                          <p:spTgt spid="1844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8446"/>
                                        </p:tgtEl>
                                        <p:attrNameLst>
                                          <p:attrName>style.visibility</p:attrName>
                                        </p:attrNameLst>
                                      </p:cBhvr>
                                      <p:to>
                                        <p:strVal val="visible"/>
                                      </p:to>
                                    </p:set>
                                    <p:animEffect transition="in" filter="dissolve">
                                      <p:cBhvr>
                                        <p:cTn id="66" dur="1000"/>
                                        <p:tgtEl>
                                          <p:spTgt spid="1844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18441">
                                            <p:txEl>
                                              <p:pRg st="0" end="0"/>
                                            </p:txEl>
                                          </p:spTgt>
                                        </p:tgtEl>
                                        <p:attrNameLst>
                                          <p:attrName>style.visibility</p:attrName>
                                        </p:attrNameLst>
                                      </p:cBhvr>
                                      <p:to>
                                        <p:strVal val="visible"/>
                                      </p:to>
                                    </p:set>
                                    <p:anim calcmode="lin" valueType="num">
                                      <p:cBhvr>
                                        <p:cTn id="71" dur="1000" fill="hold"/>
                                        <p:tgtEl>
                                          <p:spTgt spid="18441">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18441">
                                            <p:txEl>
                                              <p:pRg st="0" end="0"/>
                                            </p:txEl>
                                          </p:spTgt>
                                        </p:tgtEl>
                                        <p:attrNameLst>
                                          <p:attrName>ppt_h</p:attrName>
                                        </p:attrNameLst>
                                      </p:cBhvr>
                                      <p:tavLst>
                                        <p:tav tm="0">
                                          <p:val>
                                            <p:fltVal val="0"/>
                                          </p:val>
                                        </p:tav>
                                        <p:tav tm="100000">
                                          <p:val>
                                            <p:strVal val="#ppt_h"/>
                                          </p:val>
                                        </p:tav>
                                      </p:tavLst>
                                    </p:anim>
                                    <p:animEffect transition="in" filter="fade">
                                      <p:cBhvr>
                                        <p:cTn id="73" dur="1000"/>
                                        <p:tgtEl>
                                          <p:spTgt spid="18441">
                                            <p:txEl>
                                              <p:pRg st="0" end="0"/>
                                            </p:txEl>
                                          </p:spTgt>
                                        </p:tgtEl>
                                      </p:cBhvr>
                                    </p:animEffect>
                                  </p:childTnLst>
                                </p:cTn>
                              </p:par>
                            </p:childTnLst>
                          </p:cTn>
                        </p:par>
                        <p:par>
                          <p:cTn id="74" fill="hold" nodeType="afterGroup">
                            <p:stCondLst>
                              <p:cond delay="1000"/>
                            </p:stCondLst>
                            <p:childTnLst>
                              <p:par>
                                <p:cTn id="75" presetID="53" presetClass="entr" presetSubtype="0" fill="hold" nodeType="afterEffect">
                                  <p:stCondLst>
                                    <p:cond delay="0"/>
                                  </p:stCondLst>
                                  <p:childTnLst>
                                    <p:set>
                                      <p:cBhvr>
                                        <p:cTn id="76" dur="1" fill="hold">
                                          <p:stCondLst>
                                            <p:cond delay="0"/>
                                          </p:stCondLst>
                                        </p:cTn>
                                        <p:tgtEl>
                                          <p:spTgt spid="18450"/>
                                        </p:tgtEl>
                                        <p:attrNameLst>
                                          <p:attrName>style.visibility</p:attrName>
                                        </p:attrNameLst>
                                      </p:cBhvr>
                                      <p:to>
                                        <p:strVal val="visible"/>
                                      </p:to>
                                    </p:set>
                                    <p:anim calcmode="lin" valueType="num">
                                      <p:cBhvr>
                                        <p:cTn id="77" dur="1000" fill="hold"/>
                                        <p:tgtEl>
                                          <p:spTgt spid="18450"/>
                                        </p:tgtEl>
                                        <p:attrNameLst>
                                          <p:attrName>ppt_w</p:attrName>
                                        </p:attrNameLst>
                                      </p:cBhvr>
                                      <p:tavLst>
                                        <p:tav tm="0">
                                          <p:val>
                                            <p:fltVal val="0"/>
                                          </p:val>
                                        </p:tav>
                                        <p:tav tm="100000">
                                          <p:val>
                                            <p:strVal val="#ppt_w"/>
                                          </p:val>
                                        </p:tav>
                                      </p:tavLst>
                                    </p:anim>
                                    <p:anim calcmode="lin" valueType="num">
                                      <p:cBhvr>
                                        <p:cTn id="78" dur="1000" fill="hold"/>
                                        <p:tgtEl>
                                          <p:spTgt spid="18450"/>
                                        </p:tgtEl>
                                        <p:attrNameLst>
                                          <p:attrName>ppt_h</p:attrName>
                                        </p:attrNameLst>
                                      </p:cBhvr>
                                      <p:tavLst>
                                        <p:tav tm="0">
                                          <p:val>
                                            <p:fltVal val="0"/>
                                          </p:val>
                                        </p:tav>
                                        <p:tav tm="100000">
                                          <p:val>
                                            <p:strVal val="#ppt_h"/>
                                          </p:val>
                                        </p:tav>
                                      </p:tavLst>
                                    </p:anim>
                                    <p:animEffect transition="in" filter="fade">
                                      <p:cBhvr>
                                        <p:cTn id="79" dur="1000"/>
                                        <p:tgtEl>
                                          <p:spTgt spid="18450"/>
                                        </p:tgtEl>
                                      </p:cBhvr>
                                    </p:animEffect>
                                  </p:childTnLst>
                                </p:cTn>
                              </p:par>
                            </p:childTnLst>
                          </p:cTn>
                        </p:par>
                        <p:par>
                          <p:cTn id="80" fill="hold" nodeType="afterGroup">
                            <p:stCondLst>
                              <p:cond delay="2000"/>
                            </p:stCondLst>
                            <p:childTnLst>
                              <p:par>
                                <p:cTn id="81" presetID="53" presetClass="entr" presetSubtype="0" fill="hold" nodeType="afterEffect">
                                  <p:stCondLst>
                                    <p:cond delay="0"/>
                                  </p:stCondLst>
                                  <p:childTnLst>
                                    <p:set>
                                      <p:cBhvr>
                                        <p:cTn id="82" dur="1" fill="hold">
                                          <p:stCondLst>
                                            <p:cond delay="0"/>
                                          </p:stCondLst>
                                        </p:cTn>
                                        <p:tgtEl>
                                          <p:spTgt spid="18441">
                                            <p:txEl>
                                              <p:pRg st="1" end="1"/>
                                            </p:txEl>
                                          </p:spTgt>
                                        </p:tgtEl>
                                        <p:attrNameLst>
                                          <p:attrName>style.visibility</p:attrName>
                                        </p:attrNameLst>
                                      </p:cBhvr>
                                      <p:to>
                                        <p:strVal val="visible"/>
                                      </p:to>
                                    </p:set>
                                    <p:anim calcmode="lin" valueType="num">
                                      <p:cBhvr>
                                        <p:cTn id="83" dur="1000" fill="hold"/>
                                        <p:tgtEl>
                                          <p:spTgt spid="18441">
                                            <p:txEl>
                                              <p:pRg st="1" end="1"/>
                                            </p:txEl>
                                          </p:spTgt>
                                        </p:tgtEl>
                                        <p:attrNameLst>
                                          <p:attrName>ppt_w</p:attrName>
                                        </p:attrNameLst>
                                      </p:cBhvr>
                                      <p:tavLst>
                                        <p:tav tm="0">
                                          <p:val>
                                            <p:fltVal val="0"/>
                                          </p:val>
                                        </p:tav>
                                        <p:tav tm="100000">
                                          <p:val>
                                            <p:strVal val="#ppt_w"/>
                                          </p:val>
                                        </p:tav>
                                      </p:tavLst>
                                    </p:anim>
                                    <p:anim calcmode="lin" valueType="num">
                                      <p:cBhvr>
                                        <p:cTn id="84" dur="1000" fill="hold"/>
                                        <p:tgtEl>
                                          <p:spTgt spid="18441">
                                            <p:txEl>
                                              <p:pRg st="1" end="1"/>
                                            </p:txEl>
                                          </p:spTgt>
                                        </p:tgtEl>
                                        <p:attrNameLst>
                                          <p:attrName>ppt_h</p:attrName>
                                        </p:attrNameLst>
                                      </p:cBhvr>
                                      <p:tavLst>
                                        <p:tav tm="0">
                                          <p:val>
                                            <p:fltVal val="0"/>
                                          </p:val>
                                        </p:tav>
                                        <p:tav tm="100000">
                                          <p:val>
                                            <p:strVal val="#ppt_h"/>
                                          </p:val>
                                        </p:tav>
                                      </p:tavLst>
                                    </p:anim>
                                    <p:animEffect transition="in" filter="fade">
                                      <p:cBhvr>
                                        <p:cTn id="85" dur="1000"/>
                                        <p:tgtEl>
                                          <p:spTgt spid="184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7" grpId="0"/>
      <p:bldP spid="18440" grpId="0"/>
      <p:bldP spid="18442" grpId="0"/>
      <p:bldP spid="18442" grpId="1"/>
      <p:bldP spid="18443" grpId="0"/>
      <p:bldP spid="18444" grpId="0"/>
      <p:bldP spid="18444" grpId="1"/>
      <p:bldP spid="18445" grpId="0"/>
      <p:bldP spid="184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AutoShape 10"/>
          <p:cNvSpPr>
            <a:spLocks noChangeArrowheads="1"/>
          </p:cNvSpPr>
          <p:nvPr/>
        </p:nvSpPr>
        <p:spPr bwMode="auto">
          <a:xfrm>
            <a:off x="3733800" y="3008313"/>
            <a:ext cx="4800600" cy="3759200"/>
          </a:xfrm>
          <a:prstGeom prst="flowChartPunchedTap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a:t>Em có nhận xét gì về hình dạng và độ dày của các đồ vật làm bằng kim loại? </a:t>
            </a:r>
          </a:p>
          <a:p>
            <a:pPr eaLnBrk="1" hangingPunct="1">
              <a:spcBef>
                <a:spcPct val="50000"/>
              </a:spcBef>
            </a:pPr>
            <a:endParaRPr lang="en-US" altLang="en-US" sz="3200">
              <a:latin typeface="VNI-Times" pitchFamily="2" charset="0"/>
              <a:cs typeface="Arial" panose="020B0604020202020204" pitchFamily="34" charset="0"/>
            </a:endParaRPr>
          </a:p>
        </p:txBody>
      </p:sp>
      <p:pic>
        <p:nvPicPr>
          <p:cNvPr id="14339" name="Picture 5" descr="DRINK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DongSon"/>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429000" y="71438"/>
            <a:ext cx="26670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IMG_151011_10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763" y="71438"/>
            <a:ext cx="30432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p:cNvPicPr>
            <a:picLocks noChangeAspect="1" noChangeArrowheads="1"/>
          </p:cNvPicPr>
          <p:nvPr/>
        </p:nvPicPr>
        <p:blipFill>
          <a:blip r:embed="rId5">
            <a:lum bright="18000" contrast="6000"/>
            <a:extLst>
              <a:ext uri="{28A0092B-C50C-407E-A947-70E740481C1C}">
                <a14:useLocalDpi xmlns:a14="http://schemas.microsoft.com/office/drawing/2010/main" val="0"/>
              </a:ext>
            </a:extLst>
          </a:blip>
          <a:srcRect/>
          <a:stretch>
            <a:fillRect/>
          </a:stretch>
        </p:blipFill>
        <p:spPr bwMode="auto">
          <a:xfrm>
            <a:off x="14288" y="5715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698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diamond(in)">
                                      <p:cBhvr>
                                        <p:cTn id="7" dur="2000"/>
                                        <p:tgtEl>
                                          <p:spTgt spid="15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15370"/>
                                        </p:tgtEl>
                                      </p:cBhvr>
                                    </p:animEffect>
                                    <p:set>
                                      <p:cBhvr>
                                        <p:cTn id="12" dur="1" fill="hold">
                                          <p:stCondLst>
                                            <p:cond delay="1999"/>
                                          </p:stCondLst>
                                        </p:cTn>
                                        <p:tgtEl>
                                          <p:spTgt spid="15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228600" y="0"/>
            <a:ext cx="8153400" cy="1022350"/>
            <a:chOff x="144" y="46"/>
            <a:chExt cx="5136" cy="644"/>
          </a:xfrm>
        </p:grpSpPr>
        <p:sp>
          <p:nvSpPr>
            <p:cNvPr id="32780" name="Text Box 3"/>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32781" name="WordArt 4"/>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32771" name="Text Box 5"/>
          <p:cNvSpPr txBox="1">
            <a:spLocks noChangeArrowheads="1"/>
          </p:cNvSpPr>
          <p:nvPr/>
        </p:nvSpPr>
        <p:spPr bwMode="auto">
          <a:xfrm>
            <a:off x="365125" y="1143000"/>
            <a:ext cx="832167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800" b="1">
                <a:latin typeface="Times New Roman" panose="02020603050405020304" pitchFamily="18" charset="0"/>
              </a:rPr>
              <a:t>I/ Dãy hoạt động hóa học của kim loại được xây dựng </a:t>
            </a:r>
          </a:p>
          <a:p>
            <a:pPr eaLnBrk="1" hangingPunct="1">
              <a:lnSpc>
                <a:spcPct val="90000"/>
              </a:lnSpc>
              <a:spcBef>
                <a:spcPct val="0"/>
              </a:spcBef>
              <a:buFontTx/>
              <a:buNone/>
            </a:pPr>
            <a:r>
              <a:rPr lang="en-US" altLang="en-US" sz="2800" b="1">
                <a:latin typeface="Times New Roman" panose="02020603050405020304" pitchFamily="18" charset="0"/>
              </a:rPr>
              <a:t>như thế nào? </a:t>
            </a:r>
          </a:p>
          <a:p>
            <a:pPr eaLnBrk="1" hangingPunct="1">
              <a:lnSpc>
                <a:spcPct val="90000"/>
              </a:lnSpc>
              <a:spcBef>
                <a:spcPct val="0"/>
              </a:spcBef>
              <a:buFontTx/>
              <a:buAutoNum type="arabicPeriod"/>
            </a:pPr>
            <a:r>
              <a:rPr lang="en-US" altLang="en-US" sz="2800" b="1">
                <a:solidFill>
                  <a:srgbClr val="982CAE"/>
                </a:solidFill>
                <a:latin typeface="Times New Roman" panose="02020603050405020304" pitchFamily="18" charset="0"/>
              </a:rPr>
              <a:t>Thí nghiệm 1</a:t>
            </a:r>
            <a:r>
              <a:rPr lang="en-US" altLang="en-US" sz="2800">
                <a:solidFill>
                  <a:srgbClr val="982CAE"/>
                </a:solidFill>
                <a:latin typeface="Times New Roman" panose="02020603050405020304" pitchFamily="18" charset="0"/>
              </a:rPr>
              <a:t>:</a:t>
            </a:r>
            <a:r>
              <a:rPr lang="en-US" altLang="en-US" sz="2800">
                <a:latin typeface="Times New Roman" panose="02020603050405020304" pitchFamily="18" charset="0"/>
              </a:rPr>
              <a:t> </a:t>
            </a:r>
          </a:p>
          <a:p>
            <a:pPr eaLnBrk="1" hangingPunct="1">
              <a:lnSpc>
                <a:spcPct val="90000"/>
              </a:lnSpc>
              <a:spcBef>
                <a:spcPct val="0"/>
              </a:spcBef>
              <a:buFontTx/>
              <a:buNone/>
            </a:pPr>
            <a:r>
              <a:rPr lang="en-US" altLang="en-US" sz="2800" b="1" i="1">
                <a:solidFill>
                  <a:srgbClr val="00008A"/>
                </a:solidFill>
                <a:latin typeface="Times New Roman" panose="02020603050405020304" pitchFamily="18" charset="0"/>
              </a:rPr>
              <a:t>   Sắt </a:t>
            </a:r>
            <a:r>
              <a:rPr lang="en-US" altLang="en-US" sz="2800" b="1" i="1">
                <a:solidFill>
                  <a:srgbClr val="000099"/>
                </a:solidFill>
                <a:latin typeface="Times New Roman" panose="02020603050405020304" pitchFamily="18" charset="0"/>
              </a:rPr>
              <a:t>hoạt động hóa học</a:t>
            </a:r>
            <a:r>
              <a:rPr lang="en-US" altLang="en-US" sz="2800">
                <a:latin typeface="Times New Roman" panose="02020603050405020304" pitchFamily="18" charset="0"/>
              </a:rPr>
              <a:t> </a:t>
            </a:r>
            <a:r>
              <a:rPr lang="en-US" altLang="en-US" sz="2800" b="1" i="1">
                <a:solidFill>
                  <a:srgbClr val="00008A"/>
                </a:solidFill>
                <a:latin typeface="Times New Roman" panose="02020603050405020304" pitchFamily="18" charset="0"/>
              </a:rPr>
              <a:t>mạnh hơn đồng:</a:t>
            </a:r>
            <a:endParaRPr lang="en-US" altLang="en-US" sz="2800" b="1">
              <a:solidFill>
                <a:srgbClr val="982CAE"/>
              </a:solidFill>
              <a:latin typeface="Times New Roman" panose="02020603050405020304" pitchFamily="18" charset="0"/>
            </a:endParaRP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2. Thí nghiệm 2:</a:t>
            </a:r>
          </a:p>
          <a:p>
            <a:pPr eaLnBrk="1" hangingPunct="1">
              <a:lnSpc>
                <a:spcPct val="90000"/>
              </a:lnSpc>
              <a:spcBef>
                <a:spcPct val="0"/>
              </a:spcBef>
              <a:buFontTx/>
              <a:buNone/>
            </a:pPr>
            <a:r>
              <a:rPr lang="en-US" altLang="en-US" sz="2800" b="1">
                <a:solidFill>
                  <a:srgbClr val="982CAE"/>
                </a:solidFill>
                <a:latin typeface="Times New Roman" panose="02020603050405020304" pitchFamily="18" charset="0"/>
              </a:rPr>
              <a:t>   </a:t>
            </a:r>
            <a:r>
              <a:rPr lang="en-US" altLang="en-US" sz="2800" b="1" i="1">
                <a:solidFill>
                  <a:srgbClr val="000099"/>
                </a:solidFill>
                <a:latin typeface="Times New Roman" panose="02020603050405020304" pitchFamily="18" charset="0"/>
              </a:rPr>
              <a:t>Đồng hoạt động hóa học</a:t>
            </a:r>
            <a:r>
              <a:rPr lang="en-US" altLang="en-US" sz="2800">
                <a:solidFill>
                  <a:srgbClr val="000099"/>
                </a:solidFill>
                <a:latin typeface="Times New Roman" panose="02020603050405020304" pitchFamily="18" charset="0"/>
              </a:rPr>
              <a:t> </a:t>
            </a:r>
            <a:r>
              <a:rPr lang="en-US" altLang="en-US" sz="2800" b="1" i="1">
                <a:solidFill>
                  <a:srgbClr val="000099"/>
                </a:solidFill>
                <a:latin typeface="Times New Roman" panose="02020603050405020304" pitchFamily="18" charset="0"/>
              </a:rPr>
              <a:t>mạnh hơn bạc</a:t>
            </a:r>
            <a:r>
              <a:rPr lang="en-US" altLang="en-US" sz="2800" b="1" i="1">
                <a:solidFill>
                  <a:srgbClr val="00008A"/>
                </a:solidFill>
                <a:latin typeface="Times New Roman" panose="02020603050405020304" pitchFamily="18" charset="0"/>
              </a:rPr>
              <a:t>:</a:t>
            </a:r>
            <a:endParaRPr lang="en-US" altLang="en-US" sz="2800" b="1">
              <a:solidFill>
                <a:srgbClr val="982CAE"/>
              </a:solidFill>
              <a:latin typeface="Times New Roman" panose="02020603050405020304" pitchFamily="18" charset="0"/>
            </a:endParaRPr>
          </a:p>
          <a:p>
            <a:pPr eaLnBrk="1" hangingPunct="1">
              <a:lnSpc>
                <a:spcPct val="90000"/>
              </a:lnSpc>
              <a:spcBef>
                <a:spcPct val="50000"/>
              </a:spcBef>
              <a:buFontTx/>
              <a:buNone/>
            </a:pPr>
            <a:r>
              <a:rPr lang="en-US" altLang="en-US" sz="2800" b="1">
                <a:solidFill>
                  <a:srgbClr val="982CAE"/>
                </a:solidFill>
                <a:latin typeface="Times New Roman" panose="02020603050405020304" pitchFamily="18" charset="0"/>
              </a:rPr>
              <a:t>3. Thí nghiệm 3:</a:t>
            </a:r>
          </a:p>
        </p:txBody>
      </p:sp>
      <p:sp>
        <p:nvSpPr>
          <p:cNvPr id="32772" name="Rectangle 6"/>
          <p:cNvSpPr>
            <a:spLocks noChangeArrowheads="1"/>
          </p:cNvSpPr>
          <p:nvPr/>
        </p:nvSpPr>
        <p:spPr bwMode="auto">
          <a:xfrm>
            <a:off x="6934200" y="2286000"/>
            <a:ext cx="1289050"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Fe , Cu</a:t>
            </a:r>
          </a:p>
        </p:txBody>
      </p:sp>
      <p:sp>
        <p:nvSpPr>
          <p:cNvPr id="32773" name="Rectangle 7"/>
          <p:cNvSpPr>
            <a:spLocks noChangeArrowheads="1"/>
          </p:cNvSpPr>
          <p:nvPr/>
        </p:nvSpPr>
        <p:spPr bwMode="auto">
          <a:xfrm>
            <a:off x="6934200" y="3048000"/>
            <a:ext cx="1373188" cy="528638"/>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F0B0E"/>
                </a:solidFill>
                <a:latin typeface="Times New Roman" panose="02020603050405020304" pitchFamily="18" charset="0"/>
              </a:rPr>
              <a:t>Cu , Ag</a:t>
            </a:r>
          </a:p>
        </p:txBody>
      </p:sp>
      <p:sp>
        <p:nvSpPr>
          <p:cNvPr id="32774" name="Text Box 8"/>
          <p:cNvSpPr txBox="1">
            <a:spLocks noChangeArrowheads="1"/>
          </p:cNvSpPr>
          <p:nvPr/>
        </p:nvSpPr>
        <p:spPr bwMode="auto">
          <a:xfrm>
            <a:off x="457200" y="4267200"/>
            <a:ext cx="4953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spcBef>
                <a:spcPct val="20000"/>
              </a:spcBef>
              <a:buChar char="•"/>
              <a:tabLst>
                <a:tab pos="463550" algn="l"/>
              </a:tabLst>
              <a:defRPr sz="3200">
                <a:solidFill>
                  <a:schemeClr val="tx1"/>
                </a:solidFill>
                <a:latin typeface="Arial" panose="020B0604020202020204" pitchFamily="34" charset="0"/>
              </a:defRPr>
            </a:lvl1pPr>
            <a:lvl2pPr marL="742950" indent="-285750">
              <a:spcBef>
                <a:spcPct val="20000"/>
              </a:spcBef>
              <a:buChar char="–"/>
              <a:tabLst>
                <a:tab pos="463550" algn="l"/>
              </a:tabLst>
              <a:defRPr sz="2800">
                <a:solidFill>
                  <a:schemeClr val="tx1"/>
                </a:solidFill>
                <a:latin typeface="Arial" panose="020B0604020202020204" pitchFamily="34" charset="0"/>
              </a:defRPr>
            </a:lvl2pPr>
            <a:lvl3pPr marL="1143000" indent="-228600">
              <a:spcBef>
                <a:spcPct val="20000"/>
              </a:spcBef>
              <a:buChar char="•"/>
              <a:tabLst>
                <a:tab pos="463550" algn="l"/>
              </a:tabLst>
              <a:defRPr sz="2400">
                <a:solidFill>
                  <a:schemeClr val="tx1"/>
                </a:solidFill>
                <a:latin typeface="Arial" panose="020B0604020202020204" pitchFamily="34" charset="0"/>
              </a:defRPr>
            </a:lvl3pPr>
            <a:lvl4pPr marL="1600200" indent="-228600">
              <a:spcBef>
                <a:spcPct val="20000"/>
              </a:spcBef>
              <a:buChar char="–"/>
              <a:tabLst>
                <a:tab pos="463550" algn="l"/>
              </a:tabLst>
              <a:defRPr sz="2000">
                <a:solidFill>
                  <a:schemeClr val="tx1"/>
                </a:solidFill>
                <a:latin typeface="Arial" panose="020B0604020202020204" pitchFamily="34" charset="0"/>
              </a:defRPr>
            </a:lvl4pPr>
            <a:lvl5pPr marL="2057400" indent="-228600">
              <a:spcBef>
                <a:spcPct val="20000"/>
              </a:spcBef>
              <a:buChar char="»"/>
              <a:tabLst>
                <a:tab pos="463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3550" algn="l"/>
              </a:tabLst>
              <a:defRPr sz="2000">
                <a:solidFill>
                  <a:schemeClr val="tx1"/>
                </a:solidFill>
                <a:latin typeface="Arial" panose="020B0604020202020204" pitchFamily="34" charset="0"/>
              </a:defRPr>
            </a:lvl9pPr>
          </a:lstStyle>
          <a:p>
            <a:pPr eaLnBrk="1" hangingPunct="1">
              <a:lnSpc>
                <a:spcPct val="75000"/>
              </a:lnSpc>
              <a:buFontTx/>
              <a:buNone/>
            </a:pPr>
            <a:r>
              <a:rPr lang="en-US" altLang="en-US" sz="2800" b="1">
                <a:solidFill>
                  <a:srgbClr val="982CAE"/>
                </a:solidFill>
                <a:latin typeface="Times New Roman" panose="02020603050405020304" pitchFamily="18" charset="0"/>
              </a:rPr>
              <a:t>	</a:t>
            </a:r>
            <a:r>
              <a:rPr lang="en-US" altLang="en-US" sz="2800" b="1" i="1">
                <a:solidFill>
                  <a:srgbClr val="66FF33"/>
                </a:solidFill>
                <a:latin typeface="Times New Roman" panose="02020603050405020304" pitchFamily="18" charset="0"/>
              </a:rPr>
              <a:t>   </a:t>
            </a:r>
            <a:r>
              <a:rPr lang="en-US" altLang="en-US" sz="2800" b="1" i="1">
                <a:solidFill>
                  <a:srgbClr val="00008A"/>
                </a:solidFill>
                <a:latin typeface="Times New Roman" panose="02020603050405020304" pitchFamily="18" charset="0"/>
              </a:rPr>
              <a:t>X</a:t>
            </a:r>
            <a:r>
              <a:rPr lang="en-US" altLang="en-US" sz="2800" b="1" i="1">
                <a:solidFill>
                  <a:srgbClr val="000099"/>
                </a:solidFill>
                <a:latin typeface="Times New Roman" panose="02020603050405020304" pitchFamily="18" charset="0"/>
              </a:rPr>
              <a:t>ế</a:t>
            </a:r>
            <a:r>
              <a:rPr lang="en-US" altLang="en-US" sz="2800" b="1" i="1">
                <a:solidFill>
                  <a:srgbClr val="00008A"/>
                </a:solidFill>
                <a:latin typeface="Times New Roman" panose="02020603050405020304" pitchFamily="18" charset="0"/>
              </a:rPr>
              <a:t>p: </a:t>
            </a:r>
            <a:r>
              <a:rPr lang="en-US" altLang="en-US" sz="2800" b="1" i="1">
                <a:solidFill>
                  <a:srgbClr val="FF3300"/>
                </a:solidFill>
                <a:latin typeface="Times New Roman" panose="02020603050405020304" pitchFamily="18" charset="0"/>
              </a:rPr>
              <a:t>- sắt đứng trước hiđro </a:t>
            </a:r>
          </a:p>
          <a:p>
            <a:pPr eaLnBrk="1" hangingPunct="1">
              <a:lnSpc>
                <a:spcPct val="75000"/>
              </a:lnSpc>
              <a:buFontTx/>
              <a:buNone/>
            </a:pPr>
            <a:r>
              <a:rPr lang="en-US" altLang="en-US" sz="2800" b="1" i="1">
                <a:solidFill>
                  <a:srgbClr val="FF3300"/>
                </a:solidFill>
                <a:latin typeface="Times New Roman" panose="02020603050405020304" pitchFamily="18" charset="0"/>
              </a:rPr>
              <a:t>               - đồng đứng sau hiđro</a:t>
            </a:r>
          </a:p>
        </p:txBody>
      </p:sp>
      <p:sp>
        <p:nvSpPr>
          <p:cNvPr id="32775" name="Rectangle 9"/>
          <p:cNvSpPr>
            <a:spLocks noChangeArrowheads="1"/>
          </p:cNvSpPr>
          <p:nvPr/>
        </p:nvSpPr>
        <p:spPr bwMode="auto">
          <a:xfrm>
            <a:off x="6705600" y="4572000"/>
            <a:ext cx="1654175" cy="422275"/>
          </a:xfrm>
          <a:prstGeom prst="rect">
            <a:avLst/>
          </a:prstGeom>
          <a:noFill/>
          <a:ln w="9525">
            <a:solidFill>
              <a:srgbClr val="1919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buFontTx/>
              <a:buNone/>
            </a:pPr>
            <a:r>
              <a:rPr lang="en-US" altLang="en-US" sz="2800" b="1" i="1">
                <a:solidFill>
                  <a:srgbClr val="990000"/>
                </a:solidFill>
                <a:latin typeface="Times New Roman" panose="02020603050405020304" pitchFamily="18" charset="0"/>
              </a:rPr>
              <a:t>Fe, </a:t>
            </a:r>
            <a:r>
              <a:rPr lang="en-US" altLang="en-US" sz="2800" b="1" i="1">
                <a:solidFill>
                  <a:srgbClr val="FF00FF"/>
                </a:solidFill>
                <a:latin typeface="Times New Roman" panose="02020603050405020304" pitchFamily="18" charset="0"/>
              </a:rPr>
              <a:t>H</a:t>
            </a:r>
            <a:r>
              <a:rPr lang="en-US" altLang="en-US" sz="2800" b="1" i="1">
                <a:solidFill>
                  <a:srgbClr val="990000"/>
                </a:solidFill>
                <a:latin typeface="Times New Roman" panose="02020603050405020304" pitchFamily="18" charset="0"/>
              </a:rPr>
              <a:t>, Cu</a:t>
            </a:r>
          </a:p>
        </p:txBody>
      </p:sp>
      <p:sp>
        <p:nvSpPr>
          <p:cNvPr id="32776" name="Rectangle 10"/>
          <p:cNvSpPr>
            <a:spLocks noChangeArrowheads="1"/>
          </p:cNvSpPr>
          <p:nvPr/>
        </p:nvSpPr>
        <p:spPr bwMode="auto">
          <a:xfrm>
            <a:off x="381000" y="4967288"/>
            <a:ext cx="2674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82CAE"/>
                </a:solidFill>
                <a:latin typeface="Times New Roman" panose="02020603050405020304" pitchFamily="18" charset="0"/>
              </a:rPr>
              <a:t>4. Thí nghiệm 4:</a:t>
            </a:r>
          </a:p>
        </p:txBody>
      </p:sp>
      <p:sp>
        <p:nvSpPr>
          <p:cNvPr id="32777" name="Text Box 11"/>
          <p:cNvSpPr txBox="1">
            <a:spLocks noChangeArrowheads="1"/>
          </p:cNvSpPr>
          <p:nvPr/>
        </p:nvSpPr>
        <p:spPr bwMode="auto">
          <a:xfrm>
            <a:off x="838200" y="5424488"/>
            <a:ext cx="601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99"/>
                </a:solidFill>
                <a:latin typeface="Times New Roman" panose="02020603050405020304" pitchFamily="18" charset="0"/>
              </a:rPr>
              <a:t>Natri hoạt động hóa học</a:t>
            </a:r>
            <a:r>
              <a:rPr lang="en-US" altLang="en-US" sz="2800">
                <a:solidFill>
                  <a:srgbClr val="000099"/>
                </a:solidFill>
                <a:latin typeface="Times New Roman" panose="02020603050405020304" pitchFamily="18" charset="0"/>
              </a:rPr>
              <a:t> </a:t>
            </a:r>
            <a:r>
              <a:rPr lang="en-US" altLang="en-US" sz="2800" b="1" i="1">
                <a:solidFill>
                  <a:srgbClr val="000099"/>
                </a:solidFill>
                <a:latin typeface="Times New Roman" panose="02020603050405020304" pitchFamily="18" charset="0"/>
              </a:rPr>
              <a:t>mạnh hơn sắt:</a:t>
            </a:r>
          </a:p>
        </p:txBody>
      </p:sp>
      <p:sp>
        <p:nvSpPr>
          <p:cNvPr id="32778" name="Text Box 12"/>
          <p:cNvSpPr txBox="1">
            <a:spLocks noChangeArrowheads="1"/>
          </p:cNvSpPr>
          <p:nvPr/>
        </p:nvSpPr>
        <p:spPr bwMode="auto">
          <a:xfrm>
            <a:off x="7035800" y="5414963"/>
            <a:ext cx="1270000"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Na , Fe</a:t>
            </a:r>
          </a:p>
        </p:txBody>
      </p:sp>
      <p:sp>
        <p:nvSpPr>
          <p:cNvPr id="76813" name="Rectangle 13"/>
          <p:cNvSpPr>
            <a:spLocks noChangeArrowheads="1"/>
          </p:cNvSpPr>
          <p:nvPr/>
        </p:nvSpPr>
        <p:spPr bwMode="auto">
          <a:xfrm>
            <a:off x="457200" y="5943600"/>
            <a:ext cx="808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2400" b="1">
                <a:solidFill>
                  <a:srgbClr val="7F0B0E"/>
                </a:solidFill>
                <a:effectLst>
                  <a:outerShdw blurRad="38100" dist="38100" dir="2700000" algn="tl">
                    <a:srgbClr val="C0C0C0"/>
                  </a:outerShdw>
                </a:effectLst>
                <a:latin typeface="Times New Roman" pitchFamily="18" charset="0"/>
              </a:rPr>
              <a:t> * Kết luận:</a:t>
            </a:r>
            <a:r>
              <a:rPr lang="en-US" sz="2400" b="1">
                <a:latin typeface="Times New Roman" pitchFamily="18" charset="0"/>
              </a:rPr>
              <a:t> </a:t>
            </a:r>
            <a:r>
              <a:rPr lang="en-US" sz="2400" b="1">
                <a:solidFill>
                  <a:schemeClr val="accent2"/>
                </a:solidFill>
                <a:latin typeface="Times New Roman" pitchFamily="18" charset="0"/>
              </a:rPr>
              <a:t>Từ TN 1, 2, 3, 4 ta có thể xếp: </a:t>
            </a:r>
            <a:r>
              <a:rPr lang="en-US" sz="2400" b="1">
                <a:solidFill>
                  <a:schemeClr val="tx2"/>
                </a:solidFill>
                <a:latin typeface="Times New Roman" pitchFamily="18" charset="0"/>
              </a:rPr>
              <a:t>Na, Fe</a:t>
            </a:r>
            <a:r>
              <a:rPr lang="en-US" sz="2400" b="1">
                <a:latin typeface="Times New Roman" pitchFamily="18" charset="0"/>
              </a:rPr>
              <a:t>, </a:t>
            </a:r>
            <a:r>
              <a:rPr lang="en-US" sz="2400" b="1">
                <a:solidFill>
                  <a:srgbClr val="FF0000"/>
                </a:solidFill>
                <a:latin typeface="Times New Roman" pitchFamily="18" charset="0"/>
              </a:rPr>
              <a:t>H</a:t>
            </a:r>
            <a:r>
              <a:rPr lang="en-US" sz="2400" b="1">
                <a:latin typeface="Times New Roman" pitchFamily="18" charset="0"/>
              </a:rPr>
              <a:t>, Cu, Ag </a:t>
            </a:r>
          </a:p>
        </p:txBody>
      </p:sp>
    </p:spTree>
    <p:extLst>
      <p:ext uri="{BB962C8B-B14F-4D97-AF65-F5344CB8AC3E}">
        <p14:creationId xmlns:p14="http://schemas.microsoft.com/office/powerpoint/2010/main" val="386933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13"/>
                                        </p:tgtEl>
                                        <p:attrNameLst>
                                          <p:attrName>style.visibility</p:attrName>
                                        </p:attrNameLst>
                                      </p:cBhvr>
                                      <p:to>
                                        <p:strVal val="visible"/>
                                      </p:to>
                                    </p:set>
                                    <p:animEffect transition="in" filter="box(in)">
                                      <p:cBhvr>
                                        <p:cTn id="7"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918200" y="35956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C6600"/>
                </a:solidFill>
                <a:latin typeface="Times New Roman" panose="02020603050405020304" pitchFamily="18" charset="0"/>
              </a:rPr>
              <a:t>Cu, Ag, Au</a:t>
            </a:r>
          </a:p>
        </p:txBody>
      </p:sp>
      <p:grpSp>
        <p:nvGrpSpPr>
          <p:cNvPr id="33795" name="Group 3"/>
          <p:cNvGrpSpPr>
            <a:grpSpLocks/>
          </p:cNvGrpSpPr>
          <p:nvPr/>
        </p:nvGrpSpPr>
        <p:grpSpPr bwMode="auto">
          <a:xfrm>
            <a:off x="228600" y="-76200"/>
            <a:ext cx="8153400" cy="1022350"/>
            <a:chOff x="144" y="46"/>
            <a:chExt cx="5136" cy="644"/>
          </a:xfrm>
        </p:grpSpPr>
        <p:sp>
          <p:nvSpPr>
            <p:cNvPr id="33813" name="Text Box 4"/>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 </a:t>
              </a:r>
            </a:p>
          </p:txBody>
        </p:sp>
        <p:sp>
          <p:nvSpPr>
            <p:cNvPr id="33814" name="WordArt 5"/>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hoá học của kim loại</a:t>
              </a:r>
            </a:p>
          </p:txBody>
        </p:sp>
      </p:grpSp>
      <p:sp>
        <p:nvSpPr>
          <p:cNvPr id="33796" name="Rectangle 6"/>
          <p:cNvSpPr>
            <a:spLocks noChangeArrowheads="1"/>
          </p:cNvSpPr>
          <p:nvPr/>
        </p:nvSpPr>
        <p:spPr bwMode="auto">
          <a:xfrm>
            <a:off x="533400" y="990600"/>
            <a:ext cx="83693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35000"/>
              </a:spcBef>
              <a:buFontTx/>
              <a:buNone/>
            </a:pPr>
            <a:r>
              <a:rPr lang="en-US" altLang="en-US" sz="2800" b="1">
                <a:latin typeface="Times New Roman" panose="02020603050405020304" pitchFamily="18" charset="0"/>
              </a:rPr>
              <a:t>I/ Dãy hoạt động hóa học của kim loại được xây dựng</a:t>
            </a:r>
          </a:p>
          <a:p>
            <a:pPr eaLnBrk="1" hangingPunct="1">
              <a:lnSpc>
                <a:spcPct val="75000"/>
              </a:lnSpc>
              <a:spcBef>
                <a:spcPct val="35000"/>
              </a:spcBef>
              <a:buFontTx/>
              <a:buNone/>
            </a:pPr>
            <a:r>
              <a:rPr lang="en-US" altLang="en-US" sz="2800" b="1">
                <a:latin typeface="Times New Roman" panose="02020603050405020304" pitchFamily="18" charset="0"/>
              </a:rPr>
              <a:t> như thế nào?</a:t>
            </a:r>
          </a:p>
        </p:txBody>
      </p:sp>
      <p:sp>
        <p:nvSpPr>
          <p:cNvPr id="21511" name="Rectangle 7"/>
          <p:cNvSpPr>
            <a:spLocks noChangeArrowheads="1"/>
          </p:cNvSpPr>
          <p:nvPr/>
        </p:nvSpPr>
        <p:spPr bwMode="auto">
          <a:xfrm>
            <a:off x="1143000" y="3595688"/>
            <a:ext cx="1162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33CC"/>
                </a:solidFill>
                <a:latin typeface="Times New Roman" panose="02020603050405020304" pitchFamily="18" charset="0"/>
              </a:rPr>
              <a:t>K, Na,</a:t>
            </a:r>
          </a:p>
        </p:txBody>
      </p:sp>
      <p:sp>
        <p:nvSpPr>
          <p:cNvPr id="21512" name="Rectangle 8"/>
          <p:cNvSpPr>
            <a:spLocks noChangeArrowheads="1"/>
          </p:cNvSpPr>
          <p:nvPr/>
        </p:nvSpPr>
        <p:spPr bwMode="auto">
          <a:xfrm>
            <a:off x="2255838" y="3595688"/>
            <a:ext cx="30781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31193F"/>
                </a:solidFill>
                <a:latin typeface="Times New Roman" panose="02020603050405020304" pitchFamily="18" charset="0"/>
              </a:rPr>
              <a:t>Mg, Al, Zn, Fe, Pb</a:t>
            </a:r>
            <a:r>
              <a:rPr lang="en-US" altLang="en-US" sz="2800" b="1">
                <a:latin typeface="Times New Roman" panose="02020603050405020304" pitchFamily="18" charset="0"/>
              </a:rPr>
              <a:t>,</a:t>
            </a:r>
          </a:p>
        </p:txBody>
      </p:sp>
      <p:sp>
        <p:nvSpPr>
          <p:cNvPr id="21513" name="Rectangle 9"/>
          <p:cNvSpPr>
            <a:spLocks noChangeArrowheads="1"/>
          </p:cNvSpPr>
          <p:nvPr/>
        </p:nvSpPr>
        <p:spPr bwMode="auto">
          <a:xfrm>
            <a:off x="5181600" y="3595688"/>
            <a:ext cx="78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FF"/>
                </a:solidFill>
                <a:latin typeface="Times New Roman" panose="02020603050405020304" pitchFamily="18" charset="0"/>
              </a:rPr>
              <a:t>(H)</a:t>
            </a:r>
            <a:r>
              <a:rPr lang="en-US" altLang="en-US" sz="2800" b="1">
                <a:latin typeface="Times New Roman" panose="02020603050405020304" pitchFamily="18" charset="0"/>
              </a:rPr>
              <a:t>,</a:t>
            </a:r>
          </a:p>
        </p:txBody>
      </p:sp>
      <p:sp>
        <p:nvSpPr>
          <p:cNvPr id="33800" name="Text Box 10"/>
          <p:cNvSpPr txBox="1">
            <a:spLocks noChangeArrowheads="1"/>
          </p:cNvSpPr>
          <p:nvPr/>
        </p:nvSpPr>
        <p:spPr bwMode="auto">
          <a:xfrm>
            <a:off x="152400" y="1947863"/>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52F95"/>
                </a:solidFill>
                <a:latin typeface="Times New Roman" panose="02020603050405020304" pitchFamily="18" charset="0"/>
              </a:rPr>
              <a:t> </a:t>
            </a:r>
            <a:r>
              <a:rPr lang="en-US" altLang="en-US" sz="2800" b="1" u="sng">
                <a:solidFill>
                  <a:srgbClr val="7F0B0E"/>
                </a:solidFill>
                <a:latin typeface="Times New Roman" panose="02020603050405020304" pitchFamily="18" charset="0"/>
              </a:rPr>
              <a:t>Kết luận</a:t>
            </a:r>
            <a:r>
              <a:rPr lang="en-US" altLang="en-US" sz="2800" b="1">
                <a:solidFill>
                  <a:srgbClr val="7F0B0E"/>
                </a:solidFill>
                <a:latin typeface="Times New Roman" panose="02020603050405020304" pitchFamily="18" charset="0"/>
              </a:rPr>
              <a:t> :</a:t>
            </a:r>
            <a:r>
              <a:rPr lang="en-US" altLang="en-US" sz="2800" b="1">
                <a:solidFill>
                  <a:srgbClr val="952F95"/>
                </a:solidFill>
                <a:latin typeface="Times New Roman" panose="02020603050405020304" pitchFamily="18" charset="0"/>
              </a:rPr>
              <a:t>                                  </a:t>
            </a:r>
          </a:p>
          <a:p>
            <a:pPr eaLnBrk="1" hangingPunct="1">
              <a:spcBef>
                <a:spcPct val="0"/>
              </a:spcBef>
              <a:buFontTx/>
              <a:buNone/>
            </a:pPr>
            <a:r>
              <a:rPr lang="en-US" altLang="en-US" sz="2800" b="1">
                <a:solidFill>
                  <a:srgbClr val="952F95"/>
                </a:solidFill>
                <a:latin typeface="Times New Roman" panose="02020603050405020304" pitchFamily="18" charset="0"/>
              </a:rPr>
              <a:t>Dãy hoạt động hóa học của một số kim loại như sau:    </a:t>
            </a:r>
          </a:p>
        </p:txBody>
      </p:sp>
      <p:sp>
        <p:nvSpPr>
          <p:cNvPr id="21515" name="Rectangle 11"/>
          <p:cNvSpPr>
            <a:spLocks noChangeArrowheads="1"/>
          </p:cNvSpPr>
          <p:nvPr/>
        </p:nvSpPr>
        <p:spPr bwMode="auto">
          <a:xfrm>
            <a:off x="2565400" y="1981200"/>
            <a:ext cx="619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tx2"/>
                </a:solidFill>
                <a:latin typeface="Times New Roman" panose="02020603050405020304" pitchFamily="18" charset="0"/>
              </a:rPr>
              <a:t>Na</a:t>
            </a:r>
          </a:p>
        </p:txBody>
      </p:sp>
      <p:sp>
        <p:nvSpPr>
          <p:cNvPr id="21516" name="Rectangle 12"/>
          <p:cNvSpPr>
            <a:spLocks noChangeArrowheads="1"/>
          </p:cNvSpPr>
          <p:nvPr/>
        </p:nvSpPr>
        <p:spPr bwMode="auto">
          <a:xfrm>
            <a:off x="3124200" y="1981200"/>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 Fe</a:t>
            </a:r>
          </a:p>
        </p:txBody>
      </p:sp>
      <p:sp>
        <p:nvSpPr>
          <p:cNvPr id="21517" name="Text Box 13"/>
          <p:cNvSpPr txBox="1">
            <a:spLocks noChangeArrowheads="1"/>
          </p:cNvSpPr>
          <p:nvPr/>
        </p:nvSpPr>
        <p:spPr bwMode="auto">
          <a:xfrm>
            <a:off x="3048000" y="1981200"/>
            <a:ext cx="27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a:t>
            </a:r>
          </a:p>
        </p:txBody>
      </p:sp>
      <p:sp>
        <p:nvSpPr>
          <p:cNvPr id="21518" name="Rectangle 14"/>
          <p:cNvSpPr>
            <a:spLocks noChangeArrowheads="1"/>
          </p:cNvSpPr>
          <p:nvPr/>
        </p:nvSpPr>
        <p:spPr bwMode="auto">
          <a:xfrm>
            <a:off x="3810000" y="198120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FF"/>
                </a:solidFill>
                <a:latin typeface="Times New Roman" panose="02020603050405020304" pitchFamily="18" charset="0"/>
              </a:rPr>
              <a:t>H</a:t>
            </a:r>
          </a:p>
        </p:txBody>
      </p:sp>
      <p:sp>
        <p:nvSpPr>
          <p:cNvPr id="21519" name="Text Box 15"/>
          <p:cNvSpPr txBox="1">
            <a:spLocks noChangeArrowheads="1"/>
          </p:cNvSpPr>
          <p:nvPr/>
        </p:nvSpPr>
        <p:spPr bwMode="auto">
          <a:xfrm>
            <a:off x="3581400" y="1981200"/>
            <a:ext cx="27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a:t>
            </a:r>
          </a:p>
        </p:txBody>
      </p:sp>
      <p:sp>
        <p:nvSpPr>
          <p:cNvPr id="21520" name="Text Box 16"/>
          <p:cNvSpPr txBox="1">
            <a:spLocks noChangeArrowheads="1"/>
          </p:cNvSpPr>
          <p:nvPr/>
        </p:nvSpPr>
        <p:spPr bwMode="auto">
          <a:xfrm>
            <a:off x="4114800" y="1981200"/>
            <a:ext cx="27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a:t>
            </a:r>
          </a:p>
        </p:txBody>
      </p:sp>
      <p:sp>
        <p:nvSpPr>
          <p:cNvPr id="21521" name="Text Box 17"/>
          <p:cNvSpPr txBox="1">
            <a:spLocks noChangeArrowheads="1"/>
          </p:cNvSpPr>
          <p:nvPr/>
        </p:nvSpPr>
        <p:spPr bwMode="auto">
          <a:xfrm>
            <a:off x="4724400" y="1981200"/>
            <a:ext cx="27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a:t>
            </a:r>
          </a:p>
        </p:txBody>
      </p:sp>
      <p:sp>
        <p:nvSpPr>
          <p:cNvPr id="21522" name="Rectangle 18"/>
          <p:cNvSpPr>
            <a:spLocks noChangeArrowheads="1"/>
          </p:cNvSpPr>
          <p:nvPr/>
        </p:nvSpPr>
        <p:spPr bwMode="auto">
          <a:xfrm>
            <a:off x="4191000" y="1981200"/>
            <a:ext cx="728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tx2"/>
                </a:solidFill>
                <a:latin typeface="Times New Roman" panose="02020603050405020304" pitchFamily="18" charset="0"/>
              </a:rPr>
              <a:t> Cu</a:t>
            </a:r>
          </a:p>
        </p:txBody>
      </p:sp>
      <p:sp>
        <p:nvSpPr>
          <p:cNvPr id="21523" name="Text Box 19"/>
          <p:cNvSpPr txBox="1">
            <a:spLocks noChangeArrowheads="1"/>
          </p:cNvSpPr>
          <p:nvPr/>
        </p:nvSpPr>
        <p:spPr bwMode="auto">
          <a:xfrm>
            <a:off x="4876800" y="1981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tx2"/>
                </a:solidFill>
                <a:latin typeface="Times New Roman" panose="02020603050405020304" pitchFamily="18" charset="0"/>
              </a:rPr>
              <a:t>Ag</a:t>
            </a:r>
          </a:p>
        </p:txBody>
      </p:sp>
      <p:sp>
        <p:nvSpPr>
          <p:cNvPr id="21524" name="Text Box 20"/>
          <p:cNvSpPr txBox="1">
            <a:spLocks noChangeArrowheads="1"/>
          </p:cNvSpPr>
          <p:nvPr/>
        </p:nvSpPr>
        <p:spPr bwMode="auto">
          <a:xfrm>
            <a:off x="1676400" y="4510088"/>
            <a:ext cx="5603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00015"/>
                </a:solidFill>
                <a:latin typeface="Times New Roman" panose="02020603050405020304" pitchFamily="18" charset="0"/>
              </a:rPr>
              <a:t>Mức độ hoạt động hóa học giảm dần</a:t>
            </a:r>
          </a:p>
        </p:txBody>
      </p:sp>
      <p:sp>
        <p:nvSpPr>
          <p:cNvPr id="21525" name="Line 21"/>
          <p:cNvSpPr>
            <a:spLocks noChangeShapeType="1"/>
          </p:cNvSpPr>
          <p:nvPr/>
        </p:nvSpPr>
        <p:spPr bwMode="auto">
          <a:xfrm>
            <a:off x="1295400" y="4357688"/>
            <a:ext cx="6324600"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Rectangle 24"/>
          <p:cNvSpPr>
            <a:spLocks noChangeArrowheads="1"/>
          </p:cNvSpPr>
          <p:nvPr/>
        </p:nvSpPr>
        <p:spPr bwMode="auto">
          <a:xfrm>
            <a:off x="457200" y="3429000"/>
            <a:ext cx="7924800" cy="16764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44874652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21515"/>
                                        </p:tgtEl>
                                      </p:cBhvr>
                                    </p:animEffect>
                                    <p:set>
                                      <p:cBhvr>
                                        <p:cTn id="7" dur="1" fill="hold">
                                          <p:stCondLst>
                                            <p:cond delay="499"/>
                                          </p:stCondLst>
                                        </p:cTn>
                                        <p:tgtEl>
                                          <p:spTgt spid="21515"/>
                                        </p:tgtEl>
                                        <p:attrNameLst>
                                          <p:attrName>style.visibility</p:attrName>
                                        </p:attrNameLst>
                                      </p:cBhvr>
                                      <p:to>
                                        <p:strVal val="hidden"/>
                                      </p:to>
                                    </p:set>
                                  </p:childTnLst>
                                </p:cTn>
                              </p:par>
                            </p:childTnLst>
                          </p:cTn>
                        </p:par>
                        <p:par>
                          <p:cTn id="8" fill="hold" nodeType="afterGroup">
                            <p:stCondLst>
                              <p:cond delay="500"/>
                            </p:stCondLst>
                            <p:childTnLst>
                              <p:par>
                                <p:cTn id="9" presetID="4" presetClass="exit" presetSubtype="16" fill="hold" grpId="0" nodeType="afterEffect">
                                  <p:stCondLst>
                                    <p:cond delay="0"/>
                                  </p:stCondLst>
                                  <p:childTnLst>
                                    <p:animEffect transition="out" filter="box(in)">
                                      <p:cBhvr>
                                        <p:cTn id="10" dur="500"/>
                                        <p:tgtEl>
                                          <p:spTgt spid="21517"/>
                                        </p:tgtEl>
                                      </p:cBhvr>
                                    </p:animEffect>
                                    <p:set>
                                      <p:cBhvr>
                                        <p:cTn id="11" dur="1" fill="hold">
                                          <p:stCondLst>
                                            <p:cond delay="499"/>
                                          </p:stCondLst>
                                        </p:cTn>
                                        <p:tgtEl>
                                          <p:spTgt spid="21517"/>
                                        </p:tgtEl>
                                        <p:attrNameLst>
                                          <p:attrName>style.visibility</p:attrName>
                                        </p:attrNameLst>
                                      </p:cBhvr>
                                      <p:to>
                                        <p:strVal val="hidden"/>
                                      </p:to>
                                    </p:se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1511"/>
                                        </p:tgtEl>
                                        <p:attrNameLst>
                                          <p:attrName>style.visibility</p:attrName>
                                        </p:attrNameLst>
                                      </p:cBhvr>
                                      <p:to>
                                        <p:strVal val="visible"/>
                                      </p:to>
                                    </p:set>
                                    <p:anim by="(-#ppt_w*2)" calcmode="lin" valueType="num">
                                      <p:cBhvr rctx="PPT">
                                        <p:cTn id="14" dur="500" autoRev="1" fill="hold">
                                          <p:stCondLst>
                                            <p:cond delay="0"/>
                                          </p:stCondLst>
                                        </p:cTn>
                                        <p:tgtEl>
                                          <p:spTgt spid="21511"/>
                                        </p:tgtEl>
                                        <p:attrNameLst>
                                          <p:attrName>ppt_w</p:attrName>
                                        </p:attrNameLst>
                                      </p:cBhvr>
                                    </p:anim>
                                    <p:anim by="(#ppt_w*0.50)" calcmode="lin" valueType="num">
                                      <p:cBhvr>
                                        <p:cTn id="15" dur="500" decel="50000" autoRev="1" fill="hold">
                                          <p:stCondLst>
                                            <p:cond delay="0"/>
                                          </p:stCondLst>
                                        </p:cTn>
                                        <p:tgtEl>
                                          <p:spTgt spid="21511"/>
                                        </p:tgtEl>
                                        <p:attrNameLst>
                                          <p:attrName>ppt_x</p:attrName>
                                        </p:attrNameLst>
                                      </p:cBhvr>
                                    </p:anim>
                                    <p:anim from="(-#ppt_h/2)" to="(#ppt_y)" calcmode="lin" valueType="num">
                                      <p:cBhvr>
                                        <p:cTn id="16" dur="1000" fill="hold">
                                          <p:stCondLst>
                                            <p:cond delay="0"/>
                                          </p:stCondLst>
                                        </p:cTn>
                                        <p:tgtEl>
                                          <p:spTgt spid="21511"/>
                                        </p:tgtEl>
                                        <p:attrNameLst>
                                          <p:attrName>ppt_y</p:attrName>
                                        </p:attrNameLst>
                                      </p:cBhvr>
                                    </p:anim>
                                    <p:animRot by="21600000">
                                      <p:cBhvr>
                                        <p:cTn id="17" dur="1000" fill="hold">
                                          <p:stCondLst>
                                            <p:cond delay="0"/>
                                          </p:stCondLst>
                                        </p:cTn>
                                        <p:tgtEl>
                                          <p:spTgt spid="215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xit" presetSubtype="4" fill="hold" nodeType="clickEffect">
                                  <p:stCondLst>
                                    <p:cond delay="0"/>
                                  </p:stCondLst>
                                  <p:childTnLst>
                                    <p:animEffect transition="out" filter="slide(fromBottom)">
                                      <p:cBhvr>
                                        <p:cTn id="21" dur="500"/>
                                        <p:tgtEl>
                                          <p:spTgt spid="21516">
                                            <p:txEl>
                                              <p:pRg st="0" end="0"/>
                                            </p:txEl>
                                          </p:spTgt>
                                        </p:tgtEl>
                                      </p:cBhvr>
                                    </p:animEffect>
                                    <p:set>
                                      <p:cBhvr>
                                        <p:cTn id="22" dur="1" fill="hold">
                                          <p:stCondLst>
                                            <p:cond delay="499"/>
                                          </p:stCondLst>
                                        </p:cTn>
                                        <p:tgtEl>
                                          <p:spTgt spid="21516">
                                            <p:txEl>
                                              <p:pRg st="0" end="0"/>
                                            </p:txEl>
                                          </p:spTgt>
                                        </p:tgtEl>
                                        <p:attrNameLst>
                                          <p:attrName>style.visibility</p:attrName>
                                        </p:attrNameLst>
                                      </p:cBhvr>
                                      <p:to>
                                        <p:strVal val="hidden"/>
                                      </p:to>
                                    </p:set>
                                  </p:childTnLst>
                                </p:cTn>
                              </p:par>
                            </p:childTnLst>
                          </p:cTn>
                        </p:par>
                        <p:par>
                          <p:cTn id="23" fill="hold" nodeType="afterGroup">
                            <p:stCondLst>
                              <p:cond delay="500"/>
                            </p:stCondLst>
                            <p:childTnLst>
                              <p:par>
                                <p:cTn id="24" presetID="4" presetClass="exit" presetSubtype="16" fill="hold" grpId="0" nodeType="afterEffect">
                                  <p:stCondLst>
                                    <p:cond delay="0"/>
                                  </p:stCondLst>
                                  <p:childTnLst>
                                    <p:animEffect transition="out" filter="box(in)">
                                      <p:cBhvr>
                                        <p:cTn id="25" dur="500"/>
                                        <p:tgtEl>
                                          <p:spTgt spid="21519"/>
                                        </p:tgtEl>
                                      </p:cBhvr>
                                    </p:animEffect>
                                    <p:set>
                                      <p:cBhvr>
                                        <p:cTn id="26" dur="1" fill="hold">
                                          <p:stCondLst>
                                            <p:cond delay="499"/>
                                          </p:stCondLst>
                                        </p:cTn>
                                        <p:tgtEl>
                                          <p:spTgt spid="21519"/>
                                        </p:tgtEl>
                                        <p:attrNameLst>
                                          <p:attrName>style.visibility</p:attrName>
                                        </p:attrNameLst>
                                      </p:cBhvr>
                                      <p:to>
                                        <p:strVal val="hidden"/>
                                      </p:to>
                                    </p:set>
                                  </p:childTnLst>
                                </p:cTn>
                              </p:par>
                            </p:childTnLst>
                          </p:cTn>
                        </p:par>
                        <p:par>
                          <p:cTn id="27" fill="hold" nodeType="afterGroup">
                            <p:stCondLst>
                              <p:cond delay="1000"/>
                            </p:stCondLst>
                            <p:childTnLst>
                              <p:par>
                                <p:cTn id="28" presetID="30" presetClass="entr" presetSubtype="0" fill="hold" grpId="0" nodeType="afterEffect">
                                  <p:stCondLst>
                                    <p:cond delay="0"/>
                                  </p:stCondLst>
                                  <p:childTnLst>
                                    <p:set>
                                      <p:cBhvr>
                                        <p:cTn id="29" dur="1" fill="hold">
                                          <p:stCondLst>
                                            <p:cond delay="0"/>
                                          </p:stCondLst>
                                        </p:cTn>
                                        <p:tgtEl>
                                          <p:spTgt spid="21512"/>
                                        </p:tgtEl>
                                        <p:attrNameLst>
                                          <p:attrName>style.visibility</p:attrName>
                                        </p:attrNameLst>
                                      </p:cBhvr>
                                      <p:to>
                                        <p:strVal val="visible"/>
                                      </p:to>
                                    </p:set>
                                    <p:animEffect transition="in" filter="fade">
                                      <p:cBhvr>
                                        <p:cTn id="30" dur="800" decel="100000"/>
                                        <p:tgtEl>
                                          <p:spTgt spid="21512"/>
                                        </p:tgtEl>
                                      </p:cBhvr>
                                    </p:animEffect>
                                    <p:anim calcmode="lin" valueType="num">
                                      <p:cBhvr>
                                        <p:cTn id="31" dur="800" decel="100000" fill="hold"/>
                                        <p:tgtEl>
                                          <p:spTgt spid="21512"/>
                                        </p:tgtEl>
                                        <p:attrNameLst>
                                          <p:attrName>style.rotation</p:attrName>
                                        </p:attrNameLst>
                                      </p:cBhvr>
                                      <p:tavLst>
                                        <p:tav tm="0">
                                          <p:val>
                                            <p:fltVal val="-90"/>
                                          </p:val>
                                        </p:tav>
                                        <p:tav tm="100000">
                                          <p:val>
                                            <p:fltVal val="0"/>
                                          </p:val>
                                        </p:tav>
                                      </p:tavLst>
                                    </p:anim>
                                    <p:anim calcmode="lin" valueType="num">
                                      <p:cBhvr>
                                        <p:cTn id="32" dur="800" decel="100000" fill="hold"/>
                                        <p:tgtEl>
                                          <p:spTgt spid="21512"/>
                                        </p:tgtEl>
                                        <p:attrNameLst>
                                          <p:attrName>ppt_x</p:attrName>
                                        </p:attrNameLst>
                                      </p:cBhvr>
                                      <p:tavLst>
                                        <p:tav tm="0">
                                          <p:val>
                                            <p:strVal val="#ppt_x+0.4"/>
                                          </p:val>
                                        </p:tav>
                                        <p:tav tm="100000">
                                          <p:val>
                                            <p:strVal val="#ppt_x-0.05"/>
                                          </p:val>
                                        </p:tav>
                                      </p:tavLst>
                                    </p:anim>
                                    <p:anim calcmode="lin" valueType="num">
                                      <p:cBhvr>
                                        <p:cTn id="33" dur="800" decel="100000" fill="hold"/>
                                        <p:tgtEl>
                                          <p:spTgt spid="21512"/>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1512"/>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1512"/>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xit" presetSubtype="4" fill="hold" grpId="0" nodeType="clickEffect">
                                  <p:stCondLst>
                                    <p:cond delay="0"/>
                                  </p:stCondLst>
                                  <p:childTnLst>
                                    <p:animEffect transition="out" filter="slide(fromBottom)">
                                      <p:cBhvr>
                                        <p:cTn id="39" dur="500"/>
                                        <p:tgtEl>
                                          <p:spTgt spid="21518"/>
                                        </p:tgtEl>
                                      </p:cBhvr>
                                    </p:animEffect>
                                    <p:set>
                                      <p:cBhvr>
                                        <p:cTn id="40" dur="1" fill="hold">
                                          <p:stCondLst>
                                            <p:cond delay="499"/>
                                          </p:stCondLst>
                                        </p:cTn>
                                        <p:tgtEl>
                                          <p:spTgt spid="21518"/>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21520"/>
                                        </p:tgtEl>
                                      </p:cBhvr>
                                    </p:animEffect>
                                    <p:set>
                                      <p:cBhvr>
                                        <p:cTn id="43" dur="1" fill="hold">
                                          <p:stCondLst>
                                            <p:cond delay="499"/>
                                          </p:stCondLst>
                                        </p:cTn>
                                        <p:tgtEl>
                                          <p:spTgt spid="21520"/>
                                        </p:tgtEl>
                                        <p:attrNameLst>
                                          <p:attrName>style.visibility</p:attrName>
                                        </p:attrNameLst>
                                      </p:cBhvr>
                                      <p:to>
                                        <p:strVal val="hidden"/>
                                      </p:to>
                                    </p:set>
                                  </p:childTnLst>
                                </p:cTn>
                              </p:par>
                              <p:par>
                                <p:cTn id="44" presetID="26" presetClass="entr" presetSubtype="0" fill="hold" grpId="0" nodeType="withEffect">
                                  <p:stCondLst>
                                    <p:cond delay="0"/>
                                  </p:stCondLst>
                                  <p:childTnLst>
                                    <p:set>
                                      <p:cBhvr>
                                        <p:cTn id="45" dur="1" fill="hold">
                                          <p:stCondLst>
                                            <p:cond delay="0"/>
                                          </p:stCondLst>
                                        </p:cTn>
                                        <p:tgtEl>
                                          <p:spTgt spid="21513"/>
                                        </p:tgtEl>
                                        <p:attrNameLst>
                                          <p:attrName>style.visibility</p:attrName>
                                        </p:attrNameLst>
                                      </p:cBhvr>
                                      <p:to>
                                        <p:strVal val="visible"/>
                                      </p:to>
                                    </p:set>
                                    <p:animEffect transition="in" filter="wipe(down)">
                                      <p:cBhvr>
                                        <p:cTn id="46" dur="580">
                                          <p:stCondLst>
                                            <p:cond delay="0"/>
                                          </p:stCondLst>
                                        </p:cTn>
                                        <p:tgtEl>
                                          <p:spTgt spid="21513"/>
                                        </p:tgtEl>
                                      </p:cBhvr>
                                    </p:animEffect>
                                    <p:anim calcmode="lin" valueType="num">
                                      <p:cBhvr>
                                        <p:cTn id="47" dur="1822" tmFilter="0,0; 0.14,0.36; 0.43,0.73; 0.71,0.91; 1.0,1.0">
                                          <p:stCondLst>
                                            <p:cond delay="0"/>
                                          </p:stCondLst>
                                        </p:cTn>
                                        <p:tgtEl>
                                          <p:spTgt spid="215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5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5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5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513"/>
                                        </p:tgtEl>
                                        <p:attrNameLst>
                                          <p:attrName>ppt_y</p:attrName>
                                        </p:attrNameLst>
                                      </p:cBhvr>
                                      <p:tavLst>
                                        <p:tav tm="0" fmla="#ppt_y-sin(pi*$)/81">
                                          <p:val>
                                            <p:fltVal val="0"/>
                                          </p:val>
                                        </p:tav>
                                        <p:tav tm="100000">
                                          <p:val>
                                            <p:fltVal val="1"/>
                                          </p:val>
                                        </p:tav>
                                      </p:tavLst>
                                    </p:anim>
                                    <p:animScale>
                                      <p:cBhvr>
                                        <p:cTn id="52" dur="26">
                                          <p:stCondLst>
                                            <p:cond delay="650"/>
                                          </p:stCondLst>
                                        </p:cTn>
                                        <p:tgtEl>
                                          <p:spTgt spid="21513"/>
                                        </p:tgtEl>
                                      </p:cBhvr>
                                      <p:to x="100000" y="60000"/>
                                    </p:animScale>
                                    <p:animScale>
                                      <p:cBhvr>
                                        <p:cTn id="53" dur="166" decel="50000">
                                          <p:stCondLst>
                                            <p:cond delay="676"/>
                                          </p:stCondLst>
                                        </p:cTn>
                                        <p:tgtEl>
                                          <p:spTgt spid="21513"/>
                                        </p:tgtEl>
                                      </p:cBhvr>
                                      <p:to x="100000" y="100000"/>
                                    </p:animScale>
                                    <p:animScale>
                                      <p:cBhvr>
                                        <p:cTn id="54" dur="26">
                                          <p:stCondLst>
                                            <p:cond delay="1312"/>
                                          </p:stCondLst>
                                        </p:cTn>
                                        <p:tgtEl>
                                          <p:spTgt spid="21513"/>
                                        </p:tgtEl>
                                      </p:cBhvr>
                                      <p:to x="100000" y="80000"/>
                                    </p:animScale>
                                    <p:animScale>
                                      <p:cBhvr>
                                        <p:cTn id="55" dur="166" decel="50000">
                                          <p:stCondLst>
                                            <p:cond delay="1338"/>
                                          </p:stCondLst>
                                        </p:cTn>
                                        <p:tgtEl>
                                          <p:spTgt spid="21513"/>
                                        </p:tgtEl>
                                      </p:cBhvr>
                                      <p:to x="100000" y="100000"/>
                                    </p:animScale>
                                    <p:animScale>
                                      <p:cBhvr>
                                        <p:cTn id="56" dur="26">
                                          <p:stCondLst>
                                            <p:cond delay="1642"/>
                                          </p:stCondLst>
                                        </p:cTn>
                                        <p:tgtEl>
                                          <p:spTgt spid="21513"/>
                                        </p:tgtEl>
                                      </p:cBhvr>
                                      <p:to x="100000" y="90000"/>
                                    </p:animScale>
                                    <p:animScale>
                                      <p:cBhvr>
                                        <p:cTn id="57" dur="166" decel="50000">
                                          <p:stCondLst>
                                            <p:cond delay="1668"/>
                                          </p:stCondLst>
                                        </p:cTn>
                                        <p:tgtEl>
                                          <p:spTgt spid="21513"/>
                                        </p:tgtEl>
                                      </p:cBhvr>
                                      <p:to x="100000" y="100000"/>
                                    </p:animScale>
                                    <p:animScale>
                                      <p:cBhvr>
                                        <p:cTn id="58" dur="26">
                                          <p:stCondLst>
                                            <p:cond delay="1808"/>
                                          </p:stCondLst>
                                        </p:cTn>
                                        <p:tgtEl>
                                          <p:spTgt spid="21513"/>
                                        </p:tgtEl>
                                      </p:cBhvr>
                                      <p:to x="100000" y="95000"/>
                                    </p:animScale>
                                    <p:animScale>
                                      <p:cBhvr>
                                        <p:cTn id="59" dur="166" decel="50000">
                                          <p:stCondLst>
                                            <p:cond delay="1834"/>
                                          </p:stCondLst>
                                        </p:cTn>
                                        <p:tgtEl>
                                          <p:spTgt spid="21513"/>
                                        </p:tgtEl>
                                      </p:cBhvr>
                                      <p:to x="100000" y="10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xit" presetSubtype="4" fill="hold" grpId="0" nodeType="clickEffect">
                                  <p:stCondLst>
                                    <p:cond delay="0"/>
                                  </p:stCondLst>
                                  <p:childTnLst>
                                    <p:animEffect transition="out" filter="slide(fromBottom)">
                                      <p:cBhvr>
                                        <p:cTn id="63" dur="500"/>
                                        <p:tgtEl>
                                          <p:spTgt spid="21522"/>
                                        </p:tgtEl>
                                      </p:cBhvr>
                                    </p:animEffect>
                                    <p:set>
                                      <p:cBhvr>
                                        <p:cTn id="64" dur="1" fill="hold">
                                          <p:stCondLst>
                                            <p:cond delay="499"/>
                                          </p:stCondLst>
                                        </p:cTn>
                                        <p:tgtEl>
                                          <p:spTgt spid="21522"/>
                                        </p:tgtEl>
                                        <p:attrNameLst>
                                          <p:attrName>style.visibility</p:attrName>
                                        </p:attrNameLst>
                                      </p:cBhvr>
                                      <p:to>
                                        <p:strVal val="hidden"/>
                                      </p:to>
                                    </p:set>
                                  </p:childTnLst>
                                </p:cTn>
                              </p:par>
                              <p:par>
                                <p:cTn id="65" presetID="12" presetClass="exit" presetSubtype="4" fill="hold" grpId="0" nodeType="withEffect">
                                  <p:stCondLst>
                                    <p:cond delay="0"/>
                                  </p:stCondLst>
                                  <p:childTnLst>
                                    <p:animEffect transition="out" filter="slide(fromBottom)">
                                      <p:cBhvr>
                                        <p:cTn id="66" dur="500"/>
                                        <p:tgtEl>
                                          <p:spTgt spid="21523"/>
                                        </p:tgtEl>
                                      </p:cBhvr>
                                    </p:animEffect>
                                    <p:set>
                                      <p:cBhvr>
                                        <p:cTn id="67" dur="1" fill="hold">
                                          <p:stCondLst>
                                            <p:cond delay="499"/>
                                          </p:stCondLst>
                                        </p:cTn>
                                        <p:tgtEl>
                                          <p:spTgt spid="21523"/>
                                        </p:tgtEl>
                                        <p:attrNameLst>
                                          <p:attrName>style.visibility</p:attrName>
                                        </p:attrNameLst>
                                      </p:cBhvr>
                                      <p:to>
                                        <p:strVal val="hidden"/>
                                      </p:to>
                                    </p:set>
                                  </p:childTnLst>
                                </p:cTn>
                              </p:par>
                              <p:par>
                                <p:cTn id="68" presetID="4" presetClass="exit" presetSubtype="16" fill="hold" grpId="0" nodeType="withEffect">
                                  <p:stCondLst>
                                    <p:cond delay="0"/>
                                  </p:stCondLst>
                                  <p:childTnLst>
                                    <p:animEffect transition="out" filter="box(in)">
                                      <p:cBhvr>
                                        <p:cTn id="69" dur="500"/>
                                        <p:tgtEl>
                                          <p:spTgt spid="21521"/>
                                        </p:tgtEl>
                                      </p:cBhvr>
                                    </p:animEffect>
                                    <p:set>
                                      <p:cBhvr>
                                        <p:cTn id="70" dur="1" fill="hold">
                                          <p:stCondLst>
                                            <p:cond delay="499"/>
                                          </p:stCondLst>
                                        </p:cTn>
                                        <p:tgtEl>
                                          <p:spTgt spid="21521"/>
                                        </p:tgtEl>
                                        <p:attrNameLst>
                                          <p:attrName>style.visibility</p:attrName>
                                        </p:attrNameLst>
                                      </p:cBhvr>
                                      <p:to>
                                        <p:strVal val="hidden"/>
                                      </p:to>
                                    </p:set>
                                  </p:childTnLst>
                                </p:cTn>
                              </p:par>
                              <p:par>
                                <p:cTn id="71" presetID="26" presetClass="entr" presetSubtype="0" fill="hold" grpId="0" nodeType="withEffect">
                                  <p:stCondLst>
                                    <p:cond delay="0"/>
                                  </p:stCondLst>
                                  <p:childTnLst>
                                    <p:set>
                                      <p:cBhvr>
                                        <p:cTn id="72" dur="1" fill="hold">
                                          <p:stCondLst>
                                            <p:cond delay="0"/>
                                          </p:stCondLst>
                                        </p:cTn>
                                        <p:tgtEl>
                                          <p:spTgt spid="21506"/>
                                        </p:tgtEl>
                                        <p:attrNameLst>
                                          <p:attrName>style.visibility</p:attrName>
                                        </p:attrNameLst>
                                      </p:cBhvr>
                                      <p:to>
                                        <p:strVal val="visible"/>
                                      </p:to>
                                    </p:set>
                                    <p:animEffect transition="in" filter="wipe(down)">
                                      <p:cBhvr>
                                        <p:cTn id="73" dur="580">
                                          <p:stCondLst>
                                            <p:cond delay="0"/>
                                          </p:stCondLst>
                                        </p:cTn>
                                        <p:tgtEl>
                                          <p:spTgt spid="21506"/>
                                        </p:tgtEl>
                                      </p:cBhvr>
                                    </p:animEffect>
                                    <p:anim calcmode="lin" valueType="num">
                                      <p:cBhvr>
                                        <p:cTn id="74"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79" dur="26">
                                          <p:stCondLst>
                                            <p:cond delay="650"/>
                                          </p:stCondLst>
                                        </p:cTn>
                                        <p:tgtEl>
                                          <p:spTgt spid="21506"/>
                                        </p:tgtEl>
                                      </p:cBhvr>
                                      <p:to x="100000" y="60000"/>
                                    </p:animScale>
                                    <p:animScale>
                                      <p:cBhvr>
                                        <p:cTn id="80" dur="166" decel="50000">
                                          <p:stCondLst>
                                            <p:cond delay="676"/>
                                          </p:stCondLst>
                                        </p:cTn>
                                        <p:tgtEl>
                                          <p:spTgt spid="21506"/>
                                        </p:tgtEl>
                                      </p:cBhvr>
                                      <p:to x="100000" y="100000"/>
                                    </p:animScale>
                                    <p:animScale>
                                      <p:cBhvr>
                                        <p:cTn id="81" dur="26">
                                          <p:stCondLst>
                                            <p:cond delay="1312"/>
                                          </p:stCondLst>
                                        </p:cTn>
                                        <p:tgtEl>
                                          <p:spTgt spid="21506"/>
                                        </p:tgtEl>
                                      </p:cBhvr>
                                      <p:to x="100000" y="80000"/>
                                    </p:animScale>
                                    <p:animScale>
                                      <p:cBhvr>
                                        <p:cTn id="82" dur="166" decel="50000">
                                          <p:stCondLst>
                                            <p:cond delay="1338"/>
                                          </p:stCondLst>
                                        </p:cTn>
                                        <p:tgtEl>
                                          <p:spTgt spid="21506"/>
                                        </p:tgtEl>
                                      </p:cBhvr>
                                      <p:to x="100000" y="100000"/>
                                    </p:animScale>
                                    <p:animScale>
                                      <p:cBhvr>
                                        <p:cTn id="83" dur="26">
                                          <p:stCondLst>
                                            <p:cond delay="1642"/>
                                          </p:stCondLst>
                                        </p:cTn>
                                        <p:tgtEl>
                                          <p:spTgt spid="21506"/>
                                        </p:tgtEl>
                                      </p:cBhvr>
                                      <p:to x="100000" y="90000"/>
                                    </p:animScale>
                                    <p:animScale>
                                      <p:cBhvr>
                                        <p:cTn id="84" dur="166" decel="50000">
                                          <p:stCondLst>
                                            <p:cond delay="1668"/>
                                          </p:stCondLst>
                                        </p:cTn>
                                        <p:tgtEl>
                                          <p:spTgt spid="21506"/>
                                        </p:tgtEl>
                                      </p:cBhvr>
                                      <p:to x="100000" y="100000"/>
                                    </p:animScale>
                                    <p:animScale>
                                      <p:cBhvr>
                                        <p:cTn id="85" dur="26">
                                          <p:stCondLst>
                                            <p:cond delay="1808"/>
                                          </p:stCondLst>
                                        </p:cTn>
                                        <p:tgtEl>
                                          <p:spTgt spid="21506"/>
                                        </p:tgtEl>
                                      </p:cBhvr>
                                      <p:to x="100000" y="95000"/>
                                    </p:animScale>
                                    <p:animScale>
                                      <p:cBhvr>
                                        <p:cTn id="86" dur="166" decel="50000">
                                          <p:stCondLst>
                                            <p:cond delay="1834"/>
                                          </p:stCondLst>
                                        </p:cTn>
                                        <p:tgtEl>
                                          <p:spTgt spid="21506"/>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21525"/>
                                        </p:tgtEl>
                                        <p:attrNameLst>
                                          <p:attrName>style.visibility</p:attrName>
                                        </p:attrNameLst>
                                      </p:cBhvr>
                                      <p:to>
                                        <p:strVal val="visible"/>
                                      </p:to>
                                    </p:set>
                                    <p:anim calcmode="lin" valueType="num">
                                      <p:cBhvr additive="base">
                                        <p:cTn id="91" dur="3000" fill="hold"/>
                                        <p:tgtEl>
                                          <p:spTgt spid="21525"/>
                                        </p:tgtEl>
                                        <p:attrNameLst>
                                          <p:attrName>ppt_x</p:attrName>
                                        </p:attrNameLst>
                                      </p:cBhvr>
                                      <p:tavLst>
                                        <p:tav tm="0">
                                          <p:val>
                                            <p:strVal val="0-#ppt_w/2"/>
                                          </p:val>
                                        </p:tav>
                                        <p:tav tm="100000">
                                          <p:val>
                                            <p:strVal val="#ppt_x"/>
                                          </p:val>
                                        </p:tav>
                                      </p:tavLst>
                                    </p:anim>
                                    <p:anim calcmode="lin" valueType="num">
                                      <p:cBhvr additive="base">
                                        <p:cTn id="92" dur="3000" fill="hold"/>
                                        <p:tgtEl>
                                          <p:spTgt spid="2152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grpId="0" nodeType="clickEffect">
                                  <p:stCondLst>
                                    <p:cond delay="0"/>
                                  </p:stCondLst>
                                  <p:iterate type="lt">
                                    <p:tmPct val="0"/>
                                  </p:iterate>
                                  <p:childTnLst>
                                    <p:set>
                                      <p:cBhvr>
                                        <p:cTn id="96" dur="1" fill="hold">
                                          <p:stCondLst>
                                            <p:cond delay="0"/>
                                          </p:stCondLst>
                                        </p:cTn>
                                        <p:tgtEl>
                                          <p:spTgt spid="21524"/>
                                        </p:tgtEl>
                                        <p:attrNameLst>
                                          <p:attrName>style.visibility</p:attrName>
                                        </p:attrNameLst>
                                      </p:cBhvr>
                                      <p:to>
                                        <p:strVal val="visible"/>
                                      </p:to>
                                    </p:set>
                                    <p:animEffect transition="in" filter="fade">
                                      <p:cBhvr>
                                        <p:cTn id="97" dur="800" decel="100000"/>
                                        <p:tgtEl>
                                          <p:spTgt spid="21524"/>
                                        </p:tgtEl>
                                      </p:cBhvr>
                                    </p:animEffect>
                                    <p:anim calcmode="lin" valueType="num">
                                      <p:cBhvr>
                                        <p:cTn id="98" dur="800" decel="100000" fill="hold"/>
                                        <p:tgtEl>
                                          <p:spTgt spid="21524"/>
                                        </p:tgtEl>
                                        <p:attrNameLst>
                                          <p:attrName>style.rotation</p:attrName>
                                        </p:attrNameLst>
                                      </p:cBhvr>
                                      <p:tavLst>
                                        <p:tav tm="0">
                                          <p:val>
                                            <p:fltVal val="-90"/>
                                          </p:val>
                                        </p:tav>
                                        <p:tav tm="100000">
                                          <p:val>
                                            <p:fltVal val="0"/>
                                          </p:val>
                                        </p:tav>
                                      </p:tavLst>
                                    </p:anim>
                                    <p:anim calcmode="lin" valueType="num">
                                      <p:cBhvr>
                                        <p:cTn id="99" dur="800" decel="100000" fill="hold"/>
                                        <p:tgtEl>
                                          <p:spTgt spid="21524"/>
                                        </p:tgtEl>
                                        <p:attrNameLst>
                                          <p:attrName>ppt_x</p:attrName>
                                        </p:attrNameLst>
                                      </p:cBhvr>
                                      <p:tavLst>
                                        <p:tav tm="0">
                                          <p:val>
                                            <p:strVal val="#ppt_x+0.4"/>
                                          </p:val>
                                        </p:tav>
                                        <p:tav tm="100000">
                                          <p:val>
                                            <p:strVal val="#ppt_x-0.05"/>
                                          </p:val>
                                        </p:tav>
                                      </p:tavLst>
                                    </p:anim>
                                    <p:anim calcmode="lin" valueType="num">
                                      <p:cBhvr>
                                        <p:cTn id="100" dur="800" decel="100000" fill="hold"/>
                                        <p:tgtEl>
                                          <p:spTgt spid="21524"/>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1524"/>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1524"/>
                                        </p:tgtEl>
                                        <p:attrNameLst>
                                          <p:attrName>ppt_y</p:attrName>
                                        </p:attrNameLst>
                                      </p:cBhvr>
                                      <p:tavLst>
                                        <p:tav tm="0">
                                          <p:val>
                                            <p:strVal val="#ppt_y+0.1"/>
                                          </p:val>
                                        </p:tav>
                                        <p:tav tm="100000">
                                          <p:val>
                                            <p:strVal val="#ppt_y"/>
                                          </p:val>
                                        </p:tav>
                                      </p:tavLst>
                                    </p:anim>
                                  </p:childTnLst>
                                </p:cTn>
                              </p:par>
                            </p:childTnLst>
                          </p:cTn>
                        </p:par>
                        <p:par>
                          <p:cTn id="103" fill="hold" nodeType="afterGroup">
                            <p:stCondLst>
                              <p:cond delay="1000"/>
                            </p:stCondLst>
                            <p:childTnLst>
                              <p:par>
                                <p:cTn id="104" presetID="26" presetClass="emph" presetSubtype="0" repeatCount="3000" fill="hold" grpId="1" nodeType="afterEffect">
                                  <p:stCondLst>
                                    <p:cond delay="0"/>
                                  </p:stCondLst>
                                  <p:iterate type="lt">
                                    <p:tmPct val="0"/>
                                  </p:iterate>
                                  <p:childTnLst>
                                    <p:animEffect transition="out" filter="fade">
                                      <p:cBhvr>
                                        <p:cTn id="105" dur="500" tmFilter="0, 0; .2, .5; .8, .5; 1, 0"/>
                                        <p:tgtEl>
                                          <p:spTgt spid="21524"/>
                                        </p:tgtEl>
                                      </p:cBhvr>
                                    </p:animEffect>
                                    <p:animScale>
                                      <p:cBhvr>
                                        <p:cTn id="106" dur="250" autoRev="1" fill="hold"/>
                                        <p:tgtEl>
                                          <p:spTgt spid="21524"/>
                                        </p:tgtEl>
                                      </p:cBhvr>
                                      <p:by x="105000" y="105000"/>
                                    </p:animScale>
                                  </p:childTnLst>
                                </p:cTn>
                              </p:par>
                            </p:childTnLst>
                          </p:cTn>
                        </p:par>
                        <p:par>
                          <p:cTn id="107" fill="hold" nodeType="afterGroup">
                            <p:stCondLst>
                              <p:cond delay="2500"/>
                            </p:stCondLst>
                            <p:childTnLst>
                              <p:par>
                                <p:cTn id="108" presetID="53" presetClass="entr" presetSubtype="0" fill="hold" grpId="0" nodeType="afterEffect">
                                  <p:stCondLst>
                                    <p:cond delay="0"/>
                                  </p:stCondLst>
                                  <p:childTnLst>
                                    <p:set>
                                      <p:cBhvr>
                                        <p:cTn id="109" dur="1" fill="hold">
                                          <p:stCondLst>
                                            <p:cond delay="0"/>
                                          </p:stCondLst>
                                        </p:cTn>
                                        <p:tgtEl>
                                          <p:spTgt spid="21528"/>
                                        </p:tgtEl>
                                        <p:attrNameLst>
                                          <p:attrName>style.visibility</p:attrName>
                                        </p:attrNameLst>
                                      </p:cBhvr>
                                      <p:to>
                                        <p:strVal val="visible"/>
                                      </p:to>
                                    </p:set>
                                    <p:anim calcmode="lin" valueType="num">
                                      <p:cBhvr>
                                        <p:cTn id="110" dur="500" fill="hold"/>
                                        <p:tgtEl>
                                          <p:spTgt spid="21528"/>
                                        </p:tgtEl>
                                        <p:attrNameLst>
                                          <p:attrName>ppt_w</p:attrName>
                                        </p:attrNameLst>
                                      </p:cBhvr>
                                      <p:tavLst>
                                        <p:tav tm="0">
                                          <p:val>
                                            <p:fltVal val="0"/>
                                          </p:val>
                                        </p:tav>
                                        <p:tav tm="100000">
                                          <p:val>
                                            <p:strVal val="#ppt_w"/>
                                          </p:val>
                                        </p:tav>
                                      </p:tavLst>
                                    </p:anim>
                                    <p:anim calcmode="lin" valueType="num">
                                      <p:cBhvr>
                                        <p:cTn id="111" dur="500" fill="hold"/>
                                        <p:tgtEl>
                                          <p:spTgt spid="21528"/>
                                        </p:tgtEl>
                                        <p:attrNameLst>
                                          <p:attrName>ppt_h</p:attrName>
                                        </p:attrNameLst>
                                      </p:cBhvr>
                                      <p:tavLst>
                                        <p:tav tm="0">
                                          <p:val>
                                            <p:fltVal val="0"/>
                                          </p:val>
                                        </p:tav>
                                        <p:tav tm="100000">
                                          <p:val>
                                            <p:strVal val="#ppt_h"/>
                                          </p:val>
                                        </p:tav>
                                      </p:tavLst>
                                    </p:anim>
                                    <p:animEffect transition="in" filter="fade">
                                      <p:cBhvr>
                                        <p:cTn id="112"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1" grpId="0"/>
      <p:bldP spid="21512" grpId="0"/>
      <p:bldP spid="21513" grpId="0"/>
      <p:bldP spid="21515" grpId="0"/>
      <p:bldP spid="21517" grpId="0"/>
      <p:bldP spid="21518" grpId="0"/>
      <p:bldP spid="21519" grpId="0"/>
      <p:bldP spid="21520" grpId="0"/>
      <p:bldP spid="21521" grpId="0"/>
      <p:bldP spid="21522" grpId="0"/>
      <p:bldP spid="21523" grpId="0"/>
      <p:bldP spid="21524" grpId="0"/>
      <p:bldP spid="21524" grpId="1"/>
      <p:bldP spid="215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3" name="AutoShape 5"/>
          <p:cNvSpPr>
            <a:spLocks noChangeArrowheads="1"/>
          </p:cNvSpPr>
          <p:nvPr/>
        </p:nvSpPr>
        <p:spPr bwMode="auto">
          <a:xfrm>
            <a:off x="152400" y="1736725"/>
            <a:ext cx="8839200" cy="4860925"/>
          </a:xfrm>
          <a:prstGeom prst="wedgeRoundRectCallout">
            <a:avLst>
              <a:gd name="adj1" fmla="val -50810"/>
              <a:gd name="adj2" fmla="val 39949"/>
              <a:gd name="adj3" fmla="val 16667"/>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1. Các kim loại được sắp xếp như thế nào trong dãy hoạt động hoá học?</a:t>
            </a:r>
          </a:p>
          <a:p>
            <a:pPr eaLnBrk="1" hangingPunct="1">
              <a:spcBef>
                <a:spcPct val="50000"/>
              </a:spcBef>
              <a:buFontTx/>
              <a:buNone/>
            </a:pPr>
            <a:endParaRPr lang="en-US" altLang="en-US" sz="2000" b="1"/>
          </a:p>
          <a:p>
            <a:pPr eaLnBrk="1" hangingPunct="1">
              <a:spcBef>
                <a:spcPct val="50000"/>
              </a:spcBef>
              <a:buFontTx/>
              <a:buNone/>
            </a:pPr>
            <a:r>
              <a:rPr lang="en-US" altLang="en-US" sz="2000" b="1"/>
              <a:t>2. Kim loại ở vị trí nào phản ứng với nước ở nhiệt độ thường?</a:t>
            </a:r>
          </a:p>
          <a:p>
            <a:pPr eaLnBrk="1" hangingPunct="1">
              <a:spcBef>
                <a:spcPct val="50000"/>
              </a:spcBef>
              <a:buFontTx/>
              <a:buNone/>
            </a:pPr>
            <a:endParaRPr lang="en-US" altLang="en-US" sz="2000" b="1"/>
          </a:p>
          <a:p>
            <a:pPr eaLnBrk="1" hangingPunct="1">
              <a:spcBef>
                <a:spcPct val="50000"/>
              </a:spcBef>
              <a:buFontTx/>
              <a:buNone/>
            </a:pPr>
            <a:r>
              <a:rPr lang="en-US" altLang="en-US" sz="2000" b="1"/>
              <a:t>3. Kim loại ở vị trí nào phản ứng với dung dịch axit giải phóng khí hiđro?</a:t>
            </a:r>
          </a:p>
          <a:p>
            <a:pPr eaLnBrk="1" hangingPunct="1">
              <a:spcBef>
                <a:spcPct val="50000"/>
              </a:spcBef>
              <a:buFontTx/>
              <a:buNone/>
            </a:pPr>
            <a:endParaRPr lang="en-US" altLang="en-US" sz="2000" b="1"/>
          </a:p>
          <a:p>
            <a:pPr eaLnBrk="1" hangingPunct="1">
              <a:spcBef>
                <a:spcPct val="50000"/>
              </a:spcBef>
              <a:buFontTx/>
              <a:buNone/>
            </a:pPr>
            <a:r>
              <a:rPr lang="en-US" altLang="en-US" sz="2000" b="1"/>
              <a:t>4. Kim loại ở vị trí nào đẩy được kim loại khác ra khỏi dung dịch muối?</a:t>
            </a:r>
          </a:p>
          <a:p>
            <a:pPr eaLnBrk="1" hangingPunct="1">
              <a:spcBef>
                <a:spcPct val="50000"/>
              </a:spcBef>
              <a:buFontTx/>
              <a:buNone/>
            </a:pPr>
            <a:endParaRPr lang="en-US" altLang="en-US" sz="2000" b="1"/>
          </a:p>
        </p:txBody>
      </p:sp>
      <p:sp>
        <p:nvSpPr>
          <p:cNvPr id="416776" name="Text Box 8"/>
          <p:cNvSpPr txBox="1">
            <a:spLocks noChangeArrowheads="1"/>
          </p:cNvSpPr>
          <p:nvPr/>
        </p:nvSpPr>
        <p:spPr bwMode="auto">
          <a:xfrm>
            <a:off x="685800" y="2481263"/>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00"/>
                </a:solidFill>
              </a:rPr>
              <a:t>Mức độ hoạt động hoá học của các kim loại giảm dần từ trái qua phải</a:t>
            </a:r>
          </a:p>
        </p:txBody>
      </p:sp>
      <p:sp>
        <p:nvSpPr>
          <p:cNvPr id="416771" name="AutoShape 3"/>
          <p:cNvSpPr>
            <a:spLocks noChangeArrowheads="1"/>
          </p:cNvSpPr>
          <p:nvPr/>
        </p:nvSpPr>
        <p:spPr bwMode="auto">
          <a:xfrm>
            <a:off x="1295400" y="-1588"/>
            <a:ext cx="5943600" cy="1271588"/>
          </a:xfrm>
          <a:prstGeom prst="cloudCallout">
            <a:avLst>
              <a:gd name="adj1" fmla="val -49468"/>
              <a:gd name="adj2" fmla="val 92708"/>
            </a:avLst>
          </a:prstGeom>
          <a:solidFill>
            <a:srgbClr val="A4FAAC"/>
          </a:solidFill>
          <a:ln w="9525">
            <a:solidFill>
              <a:schemeClr val="tx1"/>
            </a:solidFill>
            <a:round/>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0000FF"/>
                </a:solidFill>
              </a:rPr>
              <a:t>Em hãy trả lời các câu hỏi sau:</a:t>
            </a:r>
          </a:p>
          <a:p>
            <a:pPr algn="ctr" eaLnBrk="1" hangingPunct="1">
              <a:spcBef>
                <a:spcPct val="50000"/>
              </a:spcBef>
              <a:buFontTx/>
              <a:buNone/>
            </a:pPr>
            <a:endParaRPr lang="en-US" altLang="en-US" sz="2000" b="1">
              <a:solidFill>
                <a:srgbClr val="0000FF"/>
              </a:solidFill>
            </a:endParaRPr>
          </a:p>
        </p:txBody>
      </p:sp>
    </p:spTree>
    <p:extLst>
      <p:ext uri="{BB962C8B-B14F-4D97-AF65-F5344CB8AC3E}">
        <p14:creationId xmlns:p14="http://schemas.microsoft.com/office/powerpoint/2010/main" val="143860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fade">
                                      <p:cBhvr>
                                        <p:cTn id="7" dur="1000"/>
                                        <p:tgtEl>
                                          <p:spTgt spid="416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6773"/>
                                        </p:tgtEl>
                                        <p:attrNameLst>
                                          <p:attrName>style.visibility</p:attrName>
                                        </p:attrNameLst>
                                      </p:cBhvr>
                                      <p:to>
                                        <p:strVal val="visible"/>
                                      </p:to>
                                    </p:set>
                                    <p:animEffect transition="in" filter="randombar(vertical)">
                                      <p:cBhvr>
                                        <p:cTn id="12" dur="500"/>
                                        <p:tgtEl>
                                          <p:spTgt spid="416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fill="hold" grpId="0" nodeType="clickEffect">
                                  <p:stCondLst>
                                    <p:cond delay="0"/>
                                  </p:stCondLst>
                                  <p:childTnLst>
                                    <p:set>
                                      <p:cBhvr>
                                        <p:cTn id="16" dur="1" fill="hold">
                                          <p:stCondLst>
                                            <p:cond delay="0"/>
                                          </p:stCondLst>
                                        </p:cTn>
                                        <p:tgtEl>
                                          <p:spTgt spid="416776"/>
                                        </p:tgtEl>
                                        <p:attrNameLst>
                                          <p:attrName>style.visibility</p:attrName>
                                        </p:attrNameLst>
                                      </p:cBhvr>
                                      <p:to>
                                        <p:strVal val="visible"/>
                                      </p:to>
                                    </p:set>
                                    <p:anim calcmode="lin" valueType="num">
                                      <p:cBhvr additive="base">
                                        <p:cTn id="17" dur="500" fill="hold"/>
                                        <p:tgtEl>
                                          <p:spTgt spid="416776"/>
                                        </p:tgtEl>
                                        <p:attrNameLst>
                                          <p:attrName>ppt_x</p:attrName>
                                        </p:attrNameLst>
                                      </p:cBhvr>
                                      <p:tavLst>
                                        <p:tav tm="0">
                                          <p:val>
                                            <p:strVal val="1+#ppt_w/2"/>
                                          </p:val>
                                        </p:tav>
                                        <p:tav tm="100000">
                                          <p:val>
                                            <p:strVal val="#ppt_x"/>
                                          </p:val>
                                        </p:tav>
                                      </p:tavLst>
                                    </p:anim>
                                    <p:anim calcmode="lin" valueType="num">
                                      <p:cBhvr additive="base">
                                        <p:cTn id="18" dur="500" fill="hold"/>
                                        <p:tgtEl>
                                          <p:spTgt spid="416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6" grpId="0"/>
      <p:bldP spid="4167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5908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rPr>
              <a:t>      </a:t>
            </a:r>
            <a:r>
              <a:rPr lang="en-US" altLang="en-US" b="1">
                <a:solidFill>
                  <a:srgbClr val="0033CC"/>
                </a:solidFill>
                <a:latin typeface="Times New Roman" panose="02020603050405020304" pitchFamily="18" charset="0"/>
              </a:rPr>
              <a:t>K, Na,</a:t>
            </a:r>
            <a:r>
              <a:rPr lang="en-US" altLang="en-US" b="1">
                <a:latin typeface="Times New Roman" panose="02020603050405020304" pitchFamily="18" charset="0"/>
              </a:rPr>
              <a:t> Mg, Al, Zn, Fe, Pb, </a:t>
            </a:r>
            <a:r>
              <a:rPr lang="en-US" altLang="en-US" b="1">
                <a:solidFill>
                  <a:srgbClr val="CC3300"/>
                </a:solidFill>
                <a:latin typeface="Times New Roman" panose="02020603050405020304" pitchFamily="18" charset="0"/>
              </a:rPr>
              <a:t>(H),</a:t>
            </a:r>
            <a:r>
              <a:rPr lang="en-US" altLang="en-US" b="1">
                <a:latin typeface="Times New Roman" panose="02020603050405020304" pitchFamily="18" charset="0"/>
              </a:rPr>
              <a:t> </a:t>
            </a:r>
            <a:r>
              <a:rPr lang="en-US" altLang="en-US" b="1">
                <a:solidFill>
                  <a:srgbClr val="000099"/>
                </a:solidFill>
                <a:latin typeface="Times New Roman" panose="02020603050405020304" pitchFamily="18" charset="0"/>
              </a:rPr>
              <a:t>Cu, Ag, Au</a:t>
            </a:r>
          </a:p>
        </p:txBody>
      </p:sp>
      <p:sp>
        <p:nvSpPr>
          <p:cNvPr id="60419" name="Line 3"/>
          <p:cNvSpPr>
            <a:spLocks noChangeShapeType="1"/>
          </p:cNvSpPr>
          <p:nvPr/>
        </p:nvSpPr>
        <p:spPr bwMode="auto">
          <a:xfrm>
            <a:off x="228600" y="4114800"/>
            <a:ext cx="77724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Text Box 4"/>
          <p:cNvSpPr txBox="1">
            <a:spLocks noChangeArrowheads="1"/>
          </p:cNvSpPr>
          <p:nvPr/>
        </p:nvSpPr>
        <p:spPr bwMode="auto">
          <a:xfrm>
            <a:off x="1600200" y="228600"/>
            <a:ext cx="594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CC3300"/>
                </a:solidFill>
              </a:rPr>
              <a:t>DÃY HOẠT ĐỘNG HÓA HỌC      CỦA KIM LOẠI </a:t>
            </a:r>
          </a:p>
        </p:txBody>
      </p:sp>
      <p:sp>
        <p:nvSpPr>
          <p:cNvPr id="60421" name="AutoShape 5"/>
          <p:cNvSpPr>
            <a:spLocks/>
          </p:cNvSpPr>
          <p:nvPr/>
        </p:nvSpPr>
        <p:spPr bwMode="auto">
          <a:xfrm rot="-5400000">
            <a:off x="1066800" y="2133600"/>
            <a:ext cx="304800" cy="762000"/>
          </a:xfrm>
          <a:prstGeom prst="rightBrace">
            <a:avLst>
              <a:gd name="adj1" fmla="val 20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0422" name="Text Box 6"/>
          <p:cNvSpPr txBox="1">
            <a:spLocks noChangeArrowheads="1"/>
          </p:cNvSpPr>
          <p:nvPr/>
        </p:nvSpPr>
        <p:spPr bwMode="auto">
          <a:xfrm>
            <a:off x="533400" y="1828800"/>
            <a:ext cx="144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aseline="-25000">
                <a:solidFill>
                  <a:srgbClr val="000099"/>
                </a:solidFill>
              </a:rPr>
              <a:t>Rất mạnh </a:t>
            </a:r>
          </a:p>
        </p:txBody>
      </p:sp>
      <p:sp>
        <p:nvSpPr>
          <p:cNvPr id="60423" name="AutoShape 7"/>
          <p:cNvSpPr>
            <a:spLocks/>
          </p:cNvSpPr>
          <p:nvPr/>
        </p:nvSpPr>
        <p:spPr bwMode="auto">
          <a:xfrm rot="5400000">
            <a:off x="2362200" y="2895600"/>
            <a:ext cx="152400" cy="762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0424" name="Text Box 8"/>
          <p:cNvSpPr txBox="1">
            <a:spLocks noChangeArrowheads="1"/>
          </p:cNvSpPr>
          <p:nvPr/>
        </p:nvSpPr>
        <p:spPr bwMode="auto">
          <a:xfrm>
            <a:off x="1905000" y="3429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000099"/>
                </a:solidFill>
              </a:rPr>
              <a:t>Mạnh</a:t>
            </a:r>
            <a:r>
              <a:rPr lang="en-US" altLang="en-US" baseline="-25000">
                <a:solidFill>
                  <a:srgbClr val="000099"/>
                </a:solidFill>
              </a:rPr>
              <a:t> </a:t>
            </a:r>
          </a:p>
        </p:txBody>
      </p:sp>
      <p:sp>
        <p:nvSpPr>
          <p:cNvPr id="60425" name="AutoShape 9"/>
          <p:cNvSpPr>
            <a:spLocks/>
          </p:cNvSpPr>
          <p:nvPr/>
        </p:nvSpPr>
        <p:spPr bwMode="auto">
          <a:xfrm rot="-5400000">
            <a:off x="3924300" y="1790700"/>
            <a:ext cx="304800" cy="1295400"/>
          </a:xfrm>
          <a:prstGeom prst="rightBrace">
            <a:avLst>
              <a:gd name="adj1" fmla="val 354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0426" name="Text Box 10"/>
          <p:cNvSpPr txBox="1">
            <a:spLocks noChangeArrowheads="1"/>
          </p:cNvSpPr>
          <p:nvPr/>
        </p:nvSpPr>
        <p:spPr bwMode="auto">
          <a:xfrm>
            <a:off x="3276600" y="1828800"/>
            <a:ext cx="1676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aseline="-25000">
                <a:solidFill>
                  <a:srgbClr val="000099"/>
                </a:solidFill>
              </a:rPr>
              <a:t>Trung bình </a:t>
            </a:r>
          </a:p>
        </p:txBody>
      </p:sp>
      <p:sp>
        <p:nvSpPr>
          <p:cNvPr id="60427" name="AutoShape 11"/>
          <p:cNvSpPr>
            <a:spLocks/>
          </p:cNvSpPr>
          <p:nvPr/>
        </p:nvSpPr>
        <p:spPr bwMode="auto">
          <a:xfrm rot="-5400000">
            <a:off x="6061075" y="3082925"/>
            <a:ext cx="304800" cy="387350"/>
          </a:xfrm>
          <a:prstGeom prst="leftBrace">
            <a:avLst>
              <a:gd name="adj1" fmla="val 12167"/>
              <a:gd name="adj2" fmla="val 4671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0428" name="Text Box 12"/>
          <p:cNvSpPr txBox="1">
            <a:spLocks noChangeArrowheads="1"/>
          </p:cNvSpPr>
          <p:nvPr/>
        </p:nvSpPr>
        <p:spPr bwMode="auto">
          <a:xfrm>
            <a:off x="5715000" y="3352800"/>
            <a:ext cx="1143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aseline="-25000">
                <a:solidFill>
                  <a:srgbClr val="000099"/>
                </a:solidFill>
              </a:rPr>
              <a:t>Yếu </a:t>
            </a:r>
          </a:p>
        </p:txBody>
      </p:sp>
      <p:sp>
        <p:nvSpPr>
          <p:cNvPr id="60429" name="AutoShape 13"/>
          <p:cNvSpPr>
            <a:spLocks/>
          </p:cNvSpPr>
          <p:nvPr/>
        </p:nvSpPr>
        <p:spPr bwMode="auto">
          <a:xfrm rot="-5400000">
            <a:off x="7086600" y="2057400"/>
            <a:ext cx="304800" cy="762000"/>
          </a:xfrm>
          <a:prstGeom prst="rightBrace">
            <a:avLst>
              <a:gd name="adj1" fmla="val 20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0430" name="Text Box 14"/>
          <p:cNvSpPr txBox="1">
            <a:spLocks noChangeArrowheads="1"/>
          </p:cNvSpPr>
          <p:nvPr/>
        </p:nvSpPr>
        <p:spPr bwMode="auto">
          <a:xfrm>
            <a:off x="6553200" y="1828800"/>
            <a:ext cx="144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aseline="-25000">
                <a:solidFill>
                  <a:srgbClr val="000099"/>
                </a:solidFill>
              </a:rPr>
              <a:t>Rất yếu </a:t>
            </a:r>
          </a:p>
        </p:txBody>
      </p:sp>
    </p:spTree>
    <p:extLst>
      <p:ext uri="{BB962C8B-B14F-4D97-AF65-F5344CB8AC3E}">
        <p14:creationId xmlns:p14="http://schemas.microsoft.com/office/powerpoint/2010/main" val="1524860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from="(-#ppt_w/2)" to="(#ppt_x)" calcmode="lin" valueType="num">
                                      <p:cBhvr>
                                        <p:cTn id="7" dur="300" fill="hold">
                                          <p:stCondLst>
                                            <p:cond delay="0"/>
                                          </p:stCondLst>
                                        </p:cTn>
                                        <p:tgtEl>
                                          <p:spTgt spid="60419"/>
                                        </p:tgtEl>
                                        <p:attrNameLst>
                                          <p:attrName>ppt_x</p:attrName>
                                        </p:attrNameLst>
                                      </p:cBhvr>
                                    </p:anim>
                                    <p:anim from="0" to="-1.0" calcmode="lin" valueType="num">
                                      <p:cBhvr>
                                        <p:cTn id="8" dur="100" decel="50000" autoRev="1" fill="hold">
                                          <p:stCondLst>
                                            <p:cond delay="300"/>
                                          </p:stCondLst>
                                        </p:cTn>
                                        <p:tgtEl>
                                          <p:spTgt spid="60419"/>
                                        </p:tgtEl>
                                        <p:attrNameLst>
                                          <p:attrName>xshear</p:attrName>
                                        </p:attrNameLst>
                                      </p:cBhvr>
                                    </p:anim>
                                    <p:animScale>
                                      <p:cBhvr>
                                        <p:cTn id="9" dur="100" decel="100000" autoRev="1" fill="hold">
                                          <p:stCondLst>
                                            <p:cond delay="300"/>
                                          </p:stCondLst>
                                        </p:cTn>
                                        <p:tgtEl>
                                          <p:spTgt spid="60419"/>
                                        </p:tgtEl>
                                      </p:cBhvr>
                                      <p:from x="100000" y="100000"/>
                                      <p:to x="80000" y="100000"/>
                                    </p:animScale>
                                    <p:anim by="(#ppt_h/3+#ppt_w*0.1)" calcmode="lin" valueType="num">
                                      <p:cBhvr additive="sum">
                                        <p:cTn id="10" dur="100" decel="100000" autoRev="1" fill="hold">
                                          <p:stCondLst>
                                            <p:cond delay="300"/>
                                          </p:stCondLst>
                                        </p:cTn>
                                        <p:tgtEl>
                                          <p:spTgt spid="60419"/>
                                        </p:tgtEl>
                                        <p:attrNameLst>
                                          <p:attrName>ppt_x</p:attrName>
                                        </p:attrNameLst>
                                      </p:cBhvr>
                                    </p:anim>
                                  </p:childTnLst>
                                </p:cTn>
                              </p:par>
                            </p:childTnLst>
                          </p:cTn>
                        </p:par>
                        <p:par>
                          <p:cTn id="11" fill="hold" nodeType="afterGroup">
                            <p:stCondLst>
                              <p:cond delay="500"/>
                            </p:stCondLst>
                            <p:childTnLst>
                              <p:par>
                                <p:cTn id="12" presetID="20" presetClass="entr" presetSubtype="0" fill="hold" grpId="0" nodeType="afterEffect">
                                  <p:stCondLst>
                                    <p:cond delay="0"/>
                                  </p:stCondLst>
                                  <p:iterate type="wd">
                                    <p:tmPct val="10000"/>
                                  </p:iterate>
                                  <p:childTnLst>
                                    <p:set>
                                      <p:cBhvr>
                                        <p:cTn id="13" dur="1" fill="hold">
                                          <p:stCondLst>
                                            <p:cond delay="0"/>
                                          </p:stCondLst>
                                        </p:cTn>
                                        <p:tgtEl>
                                          <p:spTgt spid="60421"/>
                                        </p:tgtEl>
                                        <p:attrNameLst>
                                          <p:attrName>style.visibility</p:attrName>
                                        </p:attrNameLst>
                                      </p:cBhvr>
                                      <p:to>
                                        <p:strVal val="visible"/>
                                      </p:to>
                                    </p:set>
                                    <p:animEffect transition="in" filter="wedge">
                                      <p:cBhvr>
                                        <p:cTn id="14" dur="500"/>
                                        <p:tgtEl>
                                          <p:spTgt spid="60421"/>
                                        </p:tgtEl>
                                      </p:cBhvr>
                                    </p:animEffect>
                                  </p:childTnLst>
                                </p:cTn>
                              </p:par>
                            </p:childTnLst>
                          </p:cTn>
                        </p:par>
                        <p:par>
                          <p:cTn id="15" fill="hold" nodeType="afterGroup">
                            <p:stCondLst>
                              <p:cond delay="1000"/>
                            </p:stCondLst>
                            <p:childTnLst>
                              <p:par>
                                <p:cTn id="16" presetID="20" presetClass="entr" presetSubtype="0" fill="hold" grpId="0" nodeType="afterEffect">
                                  <p:stCondLst>
                                    <p:cond delay="0"/>
                                  </p:stCondLst>
                                  <p:iterate type="wd">
                                    <p:tmPct val="10000"/>
                                  </p:iterate>
                                  <p:childTnLst>
                                    <p:set>
                                      <p:cBhvr>
                                        <p:cTn id="17" dur="1" fill="hold">
                                          <p:stCondLst>
                                            <p:cond delay="0"/>
                                          </p:stCondLst>
                                        </p:cTn>
                                        <p:tgtEl>
                                          <p:spTgt spid="60422"/>
                                        </p:tgtEl>
                                        <p:attrNameLst>
                                          <p:attrName>style.visibility</p:attrName>
                                        </p:attrNameLst>
                                      </p:cBhvr>
                                      <p:to>
                                        <p:strVal val="visible"/>
                                      </p:to>
                                    </p:set>
                                    <p:animEffect transition="in" filter="wedge">
                                      <p:cBhvr>
                                        <p:cTn id="18" dur="500"/>
                                        <p:tgtEl>
                                          <p:spTgt spid="60422"/>
                                        </p:tgtEl>
                                      </p:cBhvr>
                                    </p:animEffect>
                                  </p:childTnLst>
                                </p:cTn>
                              </p:par>
                            </p:childTnLst>
                          </p:cTn>
                        </p:par>
                        <p:par>
                          <p:cTn id="19" fill="hold" nodeType="afterGroup">
                            <p:stCondLst>
                              <p:cond delay="1600"/>
                            </p:stCondLst>
                            <p:childTnLst>
                              <p:par>
                                <p:cTn id="20" presetID="35" presetClass="entr" presetSubtype="0" fill="hold" grpId="0" nodeType="afterEffect">
                                  <p:stCondLst>
                                    <p:cond delay="0"/>
                                  </p:stCondLst>
                                  <p:iterate type="wd">
                                    <p:tmPct val="10000"/>
                                  </p:iterate>
                                  <p:childTnLst>
                                    <p:set>
                                      <p:cBhvr>
                                        <p:cTn id="21" dur="1" fill="hold">
                                          <p:stCondLst>
                                            <p:cond delay="0"/>
                                          </p:stCondLst>
                                        </p:cTn>
                                        <p:tgtEl>
                                          <p:spTgt spid="60423"/>
                                        </p:tgtEl>
                                        <p:attrNameLst>
                                          <p:attrName>style.visibility</p:attrName>
                                        </p:attrNameLst>
                                      </p:cBhvr>
                                      <p:to>
                                        <p:strVal val="visible"/>
                                      </p:to>
                                    </p:set>
                                    <p:animEffect transition="in" filter="fade">
                                      <p:cBhvr>
                                        <p:cTn id="22" dur="500"/>
                                        <p:tgtEl>
                                          <p:spTgt spid="60423"/>
                                        </p:tgtEl>
                                      </p:cBhvr>
                                    </p:animEffect>
                                    <p:anim calcmode="lin" valueType="num">
                                      <p:cBhvr>
                                        <p:cTn id="23" dur="500" fill="hold"/>
                                        <p:tgtEl>
                                          <p:spTgt spid="60423"/>
                                        </p:tgtEl>
                                        <p:attrNameLst>
                                          <p:attrName>style.rotation</p:attrName>
                                        </p:attrNameLst>
                                      </p:cBhvr>
                                      <p:tavLst>
                                        <p:tav tm="0">
                                          <p:val>
                                            <p:fltVal val="720"/>
                                          </p:val>
                                        </p:tav>
                                        <p:tav tm="100000">
                                          <p:val>
                                            <p:fltVal val="0"/>
                                          </p:val>
                                        </p:tav>
                                      </p:tavLst>
                                    </p:anim>
                                    <p:anim calcmode="lin" valueType="num">
                                      <p:cBhvr>
                                        <p:cTn id="24" dur="500" fill="hold"/>
                                        <p:tgtEl>
                                          <p:spTgt spid="60423"/>
                                        </p:tgtEl>
                                        <p:attrNameLst>
                                          <p:attrName>ppt_h</p:attrName>
                                        </p:attrNameLst>
                                      </p:cBhvr>
                                      <p:tavLst>
                                        <p:tav tm="0">
                                          <p:val>
                                            <p:fltVal val="0"/>
                                          </p:val>
                                        </p:tav>
                                        <p:tav tm="100000">
                                          <p:val>
                                            <p:strVal val="#ppt_h"/>
                                          </p:val>
                                        </p:tav>
                                      </p:tavLst>
                                    </p:anim>
                                    <p:anim calcmode="lin" valueType="num">
                                      <p:cBhvr>
                                        <p:cTn id="25" dur="500" fill="hold"/>
                                        <p:tgtEl>
                                          <p:spTgt spid="60423"/>
                                        </p:tgtEl>
                                        <p:attrNameLst>
                                          <p:attrName>ppt_w</p:attrName>
                                        </p:attrNameLst>
                                      </p:cBhvr>
                                      <p:tavLst>
                                        <p:tav tm="0">
                                          <p:val>
                                            <p:fltVal val="0"/>
                                          </p:val>
                                        </p:tav>
                                        <p:tav tm="100000">
                                          <p:val>
                                            <p:strVal val="#ppt_w"/>
                                          </p:val>
                                        </p:tav>
                                      </p:tavLst>
                                    </p:anim>
                                  </p:childTnLst>
                                </p:cTn>
                              </p:par>
                            </p:childTnLst>
                          </p:cTn>
                        </p:par>
                        <p:par>
                          <p:cTn id="26" fill="hold" nodeType="afterGroup">
                            <p:stCondLst>
                              <p:cond delay="2100"/>
                            </p:stCondLst>
                            <p:childTnLst>
                              <p:par>
                                <p:cTn id="27" presetID="35" presetClass="entr" presetSubtype="0" fill="hold" grpId="0" nodeType="afterEffect">
                                  <p:stCondLst>
                                    <p:cond delay="0"/>
                                  </p:stCondLst>
                                  <p:iterate type="wd">
                                    <p:tmPct val="10000"/>
                                  </p:iterate>
                                  <p:childTnLst>
                                    <p:set>
                                      <p:cBhvr>
                                        <p:cTn id="28" dur="1" fill="hold">
                                          <p:stCondLst>
                                            <p:cond delay="0"/>
                                          </p:stCondLst>
                                        </p:cTn>
                                        <p:tgtEl>
                                          <p:spTgt spid="60424"/>
                                        </p:tgtEl>
                                        <p:attrNameLst>
                                          <p:attrName>style.visibility</p:attrName>
                                        </p:attrNameLst>
                                      </p:cBhvr>
                                      <p:to>
                                        <p:strVal val="visible"/>
                                      </p:to>
                                    </p:set>
                                    <p:animEffect transition="in" filter="fade">
                                      <p:cBhvr>
                                        <p:cTn id="29" dur="500"/>
                                        <p:tgtEl>
                                          <p:spTgt spid="60424"/>
                                        </p:tgtEl>
                                      </p:cBhvr>
                                    </p:animEffect>
                                    <p:anim calcmode="lin" valueType="num">
                                      <p:cBhvr>
                                        <p:cTn id="30" dur="500" fill="hold"/>
                                        <p:tgtEl>
                                          <p:spTgt spid="60424"/>
                                        </p:tgtEl>
                                        <p:attrNameLst>
                                          <p:attrName>style.rotation</p:attrName>
                                        </p:attrNameLst>
                                      </p:cBhvr>
                                      <p:tavLst>
                                        <p:tav tm="0">
                                          <p:val>
                                            <p:fltVal val="720"/>
                                          </p:val>
                                        </p:tav>
                                        <p:tav tm="100000">
                                          <p:val>
                                            <p:fltVal val="0"/>
                                          </p:val>
                                        </p:tav>
                                      </p:tavLst>
                                    </p:anim>
                                    <p:anim calcmode="lin" valueType="num">
                                      <p:cBhvr>
                                        <p:cTn id="31" dur="500" fill="hold"/>
                                        <p:tgtEl>
                                          <p:spTgt spid="60424"/>
                                        </p:tgtEl>
                                        <p:attrNameLst>
                                          <p:attrName>ppt_h</p:attrName>
                                        </p:attrNameLst>
                                      </p:cBhvr>
                                      <p:tavLst>
                                        <p:tav tm="0">
                                          <p:val>
                                            <p:fltVal val="0"/>
                                          </p:val>
                                        </p:tav>
                                        <p:tav tm="100000">
                                          <p:val>
                                            <p:strVal val="#ppt_h"/>
                                          </p:val>
                                        </p:tav>
                                      </p:tavLst>
                                    </p:anim>
                                    <p:anim calcmode="lin" valueType="num">
                                      <p:cBhvr>
                                        <p:cTn id="32" dur="500" fill="hold"/>
                                        <p:tgtEl>
                                          <p:spTgt spid="60424"/>
                                        </p:tgtEl>
                                        <p:attrNameLst>
                                          <p:attrName>ppt_w</p:attrName>
                                        </p:attrNameLst>
                                      </p:cBhvr>
                                      <p:tavLst>
                                        <p:tav tm="0">
                                          <p:val>
                                            <p:fltVal val="0"/>
                                          </p:val>
                                        </p:tav>
                                        <p:tav tm="100000">
                                          <p:val>
                                            <p:strVal val="#ppt_w"/>
                                          </p:val>
                                        </p:tav>
                                      </p:tavLst>
                                    </p:anim>
                                  </p:childTnLst>
                                </p:cTn>
                              </p:par>
                            </p:childTnLst>
                          </p:cTn>
                        </p:par>
                        <p:par>
                          <p:cTn id="33" fill="hold" nodeType="afterGroup">
                            <p:stCondLst>
                              <p:cond delay="2650"/>
                            </p:stCondLst>
                            <p:childTnLst>
                              <p:par>
                                <p:cTn id="34" presetID="2" presetClass="entr" presetSubtype="4" fill="hold" grpId="0" nodeType="afterEffect">
                                  <p:stCondLst>
                                    <p:cond delay="0"/>
                                  </p:stCondLst>
                                  <p:iterate type="wd">
                                    <p:tmPct val="10000"/>
                                  </p:iterate>
                                  <p:childTnLst>
                                    <p:set>
                                      <p:cBhvr>
                                        <p:cTn id="35" dur="1" fill="hold">
                                          <p:stCondLst>
                                            <p:cond delay="0"/>
                                          </p:stCondLst>
                                        </p:cTn>
                                        <p:tgtEl>
                                          <p:spTgt spid="60425"/>
                                        </p:tgtEl>
                                        <p:attrNameLst>
                                          <p:attrName>style.visibility</p:attrName>
                                        </p:attrNameLst>
                                      </p:cBhvr>
                                      <p:to>
                                        <p:strVal val="visible"/>
                                      </p:to>
                                    </p:set>
                                    <p:anim calcmode="lin" valueType="num">
                                      <p:cBhvr additive="base">
                                        <p:cTn id="36" dur="500" fill="hold"/>
                                        <p:tgtEl>
                                          <p:spTgt spid="60425"/>
                                        </p:tgtEl>
                                        <p:attrNameLst>
                                          <p:attrName>ppt_x</p:attrName>
                                        </p:attrNameLst>
                                      </p:cBhvr>
                                      <p:tavLst>
                                        <p:tav tm="0">
                                          <p:val>
                                            <p:strVal val="#ppt_x"/>
                                          </p:val>
                                        </p:tav>
                                        <p:tav tm="100000">
                                          <p:val>
                                            <p:strVal val="#ppt_x"/>
                                          </p:val>
                                        </p:tav>
                                      </p:tavLst>
                                    </p:anim>
                                    <p:anim calcmode="lin" valueType="num">
                                      <p:cBhvr additive="base">
                                        <p:cTn id="37" dur="500" fill="hold"/>
                                        <p:tgtEl>
                                          <p:spTgt spid="6042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150"/>
                            </p:stCondLst>
                            <p:childTnLst>
                              <p:par>
                                <p:cTn id="39" presetID="2" presetClass="entr" presetSubtype="4" fill="hold" grpId="0" nodeType="afterEffect">
                                  <p:stCondLst>
                                    <p:cond delay="0"/>
                                  </p:stCondLst>
                                  <p:iterate type="wd">
                                    <p:tmPct val="10000"/>
                                  </p:iterate>
                                  <p:childTnLst>
                                    <p:set>
                                      <p:cBhvr>
                                        <p:cTn id="40" dur="1" fill="hold">
                                          <p:stCondLst>
                                            <p:cond delay="0"/>
                                          </p:stCondLst>
                                        </p:cTn>
                                        <p:tgtEl>
                                          <p:spTgt spid="60426"/>
                                        </p:tgtEl>
                                        <p:attrNameLst>
                                          <p:attrName>style.visibility</p:attrName>
                                        </p:attrNameLst>
                                      </p:cBhvr>
                                      <p:to>
                                        <p:strVal val="visible"/>
                                      </p:to>
                                    </p:set>
                                    <p:anim calcmode="lin" valueType="num">
                                      <p:cBhvr additive="base">
                                        <p:cTn id="41" dur="500" fill="hold"/>
                                        <p:tgtEl>
                                          <p:spTgt spid="60426"/>
                                        </p:tgtEl>
                                        <p:attrNameLst>
                                          <p:attrName>ppt_x</p:attrName>
                                        </p:attrNameLst>
                                      </p:cBhvr>
                                      <p:tavLst>
                                        <p:tav tm="0">
                                          <p:val>
                                            <p:strVal val="#ppt_x"/>
                                          </p:val>
                                        </p:tav>
                                        <p:tav tm="100000">
                                          <p:val>
                                            <p:strVal val="#ppt_x"/>
                                          </p:val>
                                        </p:tav>
                                      </p:tavLst>
                                    </p:anim>
                                    <p:anim calcmode="lin" valueType="num">
                                      <p:cBhvr additive="base">
                                        <p:cTn id="42" dur="500" fill="hold"/>
                                        <p:tgtEl>
                                          <p:spTgt spid="60426"/>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750"/>
                            </p:stCondLst>
                            <p:childTnLst>
                              <p:par>
                                <p:cTn id="44" presetID="18" presetClass="entr" presetSubtype="12" fill="hold" grpId="0" nodeType="afterEffect">
                                  <p:stCondLst>
                                    <p:cond delay="0"/>
                                  </p:stCondLst>
                                  <p:iterate type="wd">
                                    <p:tmPct val="10000"/>
                                  </p:iterate>
                                  <p:childTnLst>
                                    <p:set>
                                      <p:cBhvr>
                                        <p:cTn id="45" dur="1" fill="hold">
                                          <p:stCondLst>
                                            <p:cond delay="0"/>
                                          </p:stCondLst>
                                        </p:cTn>
                                        <p:tgtEl>
                                          <p:spTgt spid="60427"/>
                                        </p:tgtEl>
                                        <p:attrNameLst>
                                          <p:attrName>style.visibility</p:attrName>
                                        </p:attrNameLst>
                                      </p:cBhvr>
                                      <p:to>
                                        <p:strVal val="visible"/>
                                      </p:to>
                                    </p:set>
                                    <p:animEffect transition="in" filter="strips(downLeft)">
                                      <p:cBhvr>
                                        <p:cTn id="46" dur="500"/>
                                        <p:tgtEl>
                                          <p:spTgt spid="60427"/>
                                        </p:tgtEl>
                                      </p:cBhvr>
                                    </p:animEffect>
                                  </p:childTnLst>
                                </p:cTn>
                              </p:par>
                            </p:childTnLst>
                          </p:cTn>
                        </p:par>
                        <p:par>
                          <p:cTn id="47" fill="hold" nodeType="afterGroup">
                            <p:stCondLst>
                              <p:cond delay="4250"/>
                            </p:stCondLst>
                            <p:childTnLst>
                              <p:par>
                                <p:cTn id="48" presetID="18" presetClass="entr" presetSubtype="12" fill="hold" grpId="0" nodeType="afterEffect">
                                  <p:stCondLst>
                                    <p:cond delay="0"/>
                                  </p:stCondLst>
                                  <p:iterate type="wd">
                                    <p:tmPct val="10000"/>
                                  </p:iterate>
                                  <p:childTnLst>
                                    <p:set>
                                      <p:cBhvr>
                                        <p:cTn id="49" dur="1" fill="hold">
                                          <p:stCondLst>
                                            <p:cond delay="0"/>
                                          </p:stCondLst>
                                        </p:cTn>
                                        <p:tgtEl>
                                          <p:spTgt spid="60428"/>
                                        </p:tgtEl>
                                        <p:attrNameLst>
                                          <p:attrName>style.visibility</p:attrName>
                                        </p:attrNameLst>
                                      </p:cBhvr>
                                      <p:to>
                                        <p:strVal val="visible"/>
                                      </p:to>
                                    </p:set>
                                    <p:animEffect transition="in" filter="strips(downLeft)">
                                      <p:cBhvr>
                                        <p:cTn id="50" dur="500"/>
                                        <p:tgtEl>
                                          <p:spTgt spid="60428"/>
                                        </p:tgtEl>
                                      </p:cBhvr>
                                    </p:animEffect>
                                  </p:childTnLst>
                                </p:cTn>
                              </p:par>
                            </p:childTnLst>
                          </p:cTn>
                        </p:par>
                        <p:par>
                          <p:cTn id="51" fill="hold" nodeType="afterGroup">
                            <p:stCondLst>
                              <p:cond delay="4800"/>
                            </p:stCondLst>
                            <p:childTnLst>
                              <p:par>
                                <p:cTn id="52" presetID="18" presetClass="entr" presetSubtype="12" fill="hold" grpId="0" nodeType="afterEffect">
                                  <p:stCondLst>
                                    <p:cond delay="0"/>
                                  </p:stCondLst>
                                  <p:iterate type="wd">
                                    <p:tmPct val="10000"/>
                                  </p:iterate>
                                  <p:childTnLst>
                                    <p:set>
                                      <p:cBhvr>
                                        <p:cTn id="53" dur="1" fill="hold">
                                          <p:stCondLst>
                                            <p:cond delay="0"/>
                                          </p:stCondLst>
                                        </p:cTn>
                                        <p:tgtEl>
                                          <p:spTgt spid="60429"/>
                                        </p:tgtEl>
                                        <p:attrNameLst>
                                          <p:attrName>style.visibility</p:attrName>
                                        </p:attrNameLst>
                                      </p:cBhvr>
                                      <p:to>
                                        <p:strVal val="visible"/>
                                      </p:to>
                                    </p:set>
                                    <p:animEffect transition="in" filter="strips(downLeft)">
                                      <p:cBhvr>
                                        <p:cTn id="54" dur="500"/>
                                        <p:tgtEl>
                                          <p:spTgt spid="60429"/>
                                        </p:tgtEl>
                                      </p:cBhvr>
                                    </p:animEffect>
                                  </p:childTnLst>
                                </p:cTn>
                              </p:par>
                            </p:childTnLst>
                          </p:cTn>
                        </p:par>
                        <p:par>
                          <p:cTn id="55" fill="hold" nodeType="afterGroup">
                            <p:stCondLst>
                              <p:cond delay="5300"/>
                            </p:stCondLst>
                            <p:childTnLst>
                              <p:par>
                                <p:cTn id="56" presetID="18" presetClass="entr" presetSubtype="12" fill="hold" grpId="0" nodeType="afterEffect">
                                  <p:stCondLst>
                                    <p:cond delay="0"/>
                                  </p:stCondLst>
                                  <p:iterate type="wd">
                                    <p:tmPct val="10000"/>
                                  </p:iterate>
                                  <p:childTnLst>
                                    <p:set>
                                      <p:cBhvr>
                                        <p:cTn id="57" dur="1" fill="hold">
                                          <p:stCondLst>
                                            <p:cond delay="0"/>
                                          </p:stCondLst>
                                        </p:cTn>
                                        <p:tgtEl>
                                          <p:spTgt spid="60430"/>
                                        </p:tgtEl>
                                        <p:attrNameLst>
                                          <p:attrName>style.visibility</p:attrName>
                                        </p:attrNameLst>
                                      </p:cBhvr>
                                      <p:to>
                                        <p:strVal val="visible"/>
                                      </p:to>
                                    </p:set>
                                    <p:animEffect transition="in" filter="strips(downLeft)">
                                      <p:cBhvr>
                                        <p:cTn id="58" dur="5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p:bldP spid="60423" grpId="0" animBg="1"/>
      <p:bldP spid="60424" grpId="0"/>
      <p:bldP spid="60425" grpId="0" animBg="1"/>
      <p:bldP spid="60426" grpId="0"/>
      <p:bldP spid="60427" grpId="0" animBg="1"/>
      <p:bldP spid="60428" grpId="0"/>
      <p:bldP spid="60429" grpId="0" animBg="1"/>
      <p:bldP spid="604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p:cNvSpPr>
            <a:spLocks noChangeArrowheads="1"/>
          </p:cNvSpPr>
          <p:nvPr/>
        </p:nvSpPr>
        <p:spPr bwMode="auto">
          <a:xfrm>
            <a:off x="152400" y="1736725"/>
            <a:ext cx="8839200" cy="4860925"/>
          </a:xfrm>
          <a:prstGeom prst="wedgeRoundRectCallout">
            <a:avLst>
              <a:gd name="adj1" fmla="val -50810"/>
              <a:gd name="adj2" fmla="val 39949"/>
              <a:gd name="adj3" fmla="val 16667"/>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1. Các kim loại được sắp xếp như thế nào trong dãy hoạt động hoá học?</a:t>
            </a:r>
          </a:p>
          <a:p>
            <a:pPr eaLnBrk="1" hangingPunct="1">
              <a:spcBef>
                <a:spcPct val="50000"/>
              </a:spcBef>
              <a:buFontTx/>
              <a:buNone/>
            </a:pPr>
            <a:endParaRPr lang="en-US" altLang="en-US" sz="2000" b="1"/>
          </a:p>
          <a:p>
            <a:pPr eaLnBrk="1" hangingPunct="1">
              <a:spcBef>
                <a:spcPct val="50000"/>
              </a:spcBef>
              <a:buFontTx/>
              <a:buNone/>
            </a:pPr>
            <a:r>
              <a:rPr lang="en-US" altLang="en-US" sz="2000" b="1"/>
              <a:t>2. Kim loại ở vị trí nào phản ứng với nước ở nhiệt độ thường?</a:t>
            </a:r>
          </a:p>
          <a:p>
            <a:pPr eaLnBrk="1" hangingPunct="1">
              <a:spcBef>
                <a:spcPct val="50000"/>
              </a:spcBef>
              <a:buFontTx/>
              <a:buNone/>
            </a:pPr>
            <a:endParaRPr lang="en-US" altLang="en-US" sz="2000" b="1"/>
          </a:p>
          <a:p>
            <a:pPr eaLnBrk="1" hangingPunct="1">
              <a:spcBef>
                <a:spcPct val="50000"/>
              </a:spcBef>
              <a:buFontTx/>
              <a:buNone/>
            </a:pPr>
            <a:r>
              <a:rPr lang="en-US" altLang="en-US" sz="2000" b="1"/>
              <a:t>3. Kim loại ở vị trí nào phản ứng với dung dịch axit giải phóng khí hiđro?</a:t>
            </a:r>
          </a:p>
          <a:p>
            <a:pPr eaLnBrk="1" hangingPunct="1">
              <a:spcBef>
                <a:spcPct val="50000"/>
              </a:spcBef>
              <a:buFontTx/>
              <a:buNone/>
            </a:pPr>
            <a:endParaRPr lang="en-US" altLang="en-US" sz="2000" b="1"/>
          </a:p>
          <a:p>
            <a:pPr eaLnBrk="1" hangingPunct="1">
              <a:spcBef>
                <a:spcPct val="50000"/>
              </a:spcBef>
              <a:buFontTx/>
              <a:buNone/>
            </a:pPr>
            <a:r>
              <a:rPr lang="en-US" altLang="en-US" sz="2000" b="1"/>
              <a:t>4. Kim loại ở vị trí nào đẩy được kim loại khác ra khỏi dung dịch muối?</a:t>
            </a:r>
          </a:p>
          <a:p>
            <a:pPr eaLnBrk="1" hangingPunct="1">
              <a:spcBef>
                <a:spcPct val="50000"/>
              </a:spcBef>
              <a:buFontTx/>
              <a:buNone/>
            </a:pPr>
            <a:endParaRPr lang="en-US" altLang="en-US" sz="2000" b="1"/>
          </a:p>
        </p:txBody>
      </p:sp>
      <p:sp>
        <p:nvSpPr>
          <p:cNvPr id="36867" name="Text Box 8"/>
          <p:cNvSpPr txBox="1">
            <a:spLocks noChangeArrowheads="1"/>
          </p:cNvSpPr>
          <p:nvPr/>
        </p:nvSpPr>
        <p:spPr bwMode="auto">
          <a:xfrm>
            <a:off x="685800" y="2481263"/>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00"/>
                </a:solidFill>
              </a:rPr>
              <a:t>Mức độ hoạt động hoá học của các kim loại giảm dần từ trái qua phải</a:t>
            </a:r>
          </a:p>
        </p:txBody>
      </p:sp>
      <p:sp>
        <p:nvSpPr>
          <p:cNvPr id="416777" name="Text Box 9"/>
          <p:cNvSpPr txBox="1">
            <a:spLocks noChangeArrowheads="1"/>
          </p:cNvSpPr>
          <p:nvPr/>
        </p:nvSpPr>
        <p:spPr bwMode="auto">
          <a:xfrm>
            <a:off x="609600" y="34290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00"/>
                </a:solidFill>
              </a:rPr>
              <a:t>Kim loại đứng trước Mg phản ứng với nước ở điều kiện thường tạo thành kiềm và giải phóng khí H</a:t>
            </a:r>
            <a:r>
              <a:rPr lang="en-US" altLang="en-US" sz="2000" b="1" baseline="-25000">
                <a:solidFill>
                  <a:srgbClr val="990000"/>
                </a:solidFill>
              </a:rPr>
              <a:t>2</a:t>
            </a:r>
          </a:p>
        </p:txBody>
      </p:sp>
      <p:sp>
        <p:nvSpPr>
          <p:cNvPr id="416778" name="Text Box 10"/>
          <p:cNvSpPr txBox="1">
            <a:spLocks noChangeArrowheads="1"/>
          </p:cNvSpPr>
          <p:nvPr/>
        </p:nvSpPr>
        <p:spPr bwMode="auto">
          <a:xfrm>
            <a:off x="609600" y="46482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00"/>
                </a:solidFill>
              </a:rPr>
              <a:t>Kim loại đứng trước H phản ứng với một số dung dịch axit ( HCl, H</a:t>
            </a:r>
            <a:r>
              <a:rPr lang="en-US" altLang="en-US" sz="2000" b="1" baseline="-25000">
                <a:solidFill>
                  <a:srgbClr val="990000"/>
                </a:solidFill>
              </a:rPr>
              <a:t>2</a:t>
            </a:r>
            <a:r>
              <a:rPr lang="en-US" altLang="en-US" sz="2000" b="1">
                <a:solidFill>
                  <a:srgbClr val="990000"/>
                </a:solidFill>
              </a:rPr>
              <a:t>SO</a:t>
            </a:r>
            <a:r>
              <a:rPr lang="en-US" altLang="en-US" sz="2000" b="1" baseline="-25000">
                <a:solidFill>
                  <a:srgbClr val="990000"/>
                </a:solidFill>
              </a:rPr>
              <a:t>4</a:t>
            </a:r>
            <a:r>
              <a:rPr lang="en-US" altLang="en-US" sz="2000" b="1">
                <a:solidFill>
                  <a:srgbClr val="990000"/>
                </a:solidFill>
              </a:rPr>
              <a:t> loãng … ) giải phóng khí H</a:t>
            </a:r>
            <a:r>
              <a:rPr lang="en-US" altLang="en-US" sz="2000" b="1" baseline="-25000">
                <a:solidFill>
                  <a:srgbClr val="990000"/>
                </a:solidFill>
              </a:rPr>
              <a:t>2</a:t>
            </a:r>
          </a:p>
        </p:txBody>
      </p:sp>
      <p:sp>
        <p:nvSpPr>
          <p:cNvPr id="416779" name="Text Box 11"/>
          <p:cNvSpPr txBox="1">
            <a:spLocks noChangeArrowheads="1"/>
          </p:cNvSpPr>
          <p:nvPr/>
        </p:nvSpPr>
        <p:spPr bwMode="auto">
          <a:xfrm>
            <a:off x="533400" y="5834063"/>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00"/>
                </a:solidFill>
              </a:rPr>
              <a:t>Kim loại đứng trước ( trừ Na, K… ) đẩy kim loại đứng sau ra khỏi dung dịch muối .</a:t>
            </a:r>
          </a:p>
        </p:txBody>
      </p:sp>
      <p:sp>
        <p:nvSpPr>
          <p:cNvPr id="416771" name="AutoShape 3"/>
          <p:cNvSpPr>
            <a:spLocks noChangeArrowheads="1"/>
          </p:cNvSpPr>
          <p:nvPr/>
        </p:nvSpPr>
        <p:spPr bwMode="auto">
          <a:xfrm>
            <a:off x="1295400" y="-1588"/>
            <a:ext cx="5943600" cy="1271588"/>
          </a:xfrm>
          <a:prstGeom prst="cloudCallout">
            <a:avLst>
              <a:gd name="adj1" fmla="val -49468"/>
              <a:gd name="adj2" fmla="val 92708"/>
            </a:avLst>
          </a:prstGeom>
          <a:solidFill>
            <a:srgbClr val="A4FAAC"/>
          </a:solidFill>
          <a:ln w="9525">
            <a:solidFill>
              <a:schemeClr val="tx1"/>
            </a:solidFill>
            <a:round/>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0000FF"/>
                </a:solidFill>
              </a:rPr>
              <a:t>Em hãy trả lời các câu hỏi sau:</a:t>
            </a:r>
          </a:p>
          <a:p>
            <a:pPr algn="ctr" eaLnBrk="1" hangingPunct="1">
              <a:spcBef>
                <a:spcPct val="50000"/>
              </a:spcBef>
              <a:buFontTx/>
              <a:buNone/>
            </a:pPr>
            <a:endParaRPr lang="en-US" altLang="en-US" sz="2000" b="1">
              <a:solidFill>
                <a:srgbClr val="0000FF"/>
              </a:solidFill>
            </a:endParaRPr>
          </a:p>
        </p:txBody>
      </p:sp>
    </p:spTree>
    <p:extLst>
      <p:ext uri="{BB962C8B-B14F-4D97-AF65-F5344CB8AC3E}">
        <p14:creationId xmlns:p14="http://schemas.microsoft.com/office/powerpoint/2010/main" val="350482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fade">
                                      <p:cBhvr>
                                        <p:cTn id="7" dur="1000"/>
                                        <p:tgtEl>
                                          <p:spTgt spid="416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16777"/>
                                        </p:tgtEl>
                                        <p:attrNameLst>
                                          <p:attrName>style.visibility</p:attrName>
                                        </p:attrNameLst>
                                      </p:cBhvr>
                                      <p:to>
                                        <p:strVal val="visible"/>
                                      </p:to>
                                    </p:set>
                                    <p:anim calcmode="lin" valueType="num">
                                      <p:cBhvr additive="base">
                                        <p:cTn id="12" dur="500" fill="hold"/>
                                        <p:tgtEl>
                                          <p:spTgt spid="416777"/>
                                        </p:tgtEl>
                                        <p:attrNameLst>
                                          <p:attrName>ppt_x</p:attrName>
                                        </p:attrNameLst>
                                      </p:cBhvr>
                                      <p:tavLst>
                                        <p:tav tm="0">
                                          <p:val>
                                            <p:strVal val="1+#ppt_w/2"/>
                                          </p:val>
                                        </p:tav>
                                        <p:tav tm="100000">
                                          <p:val>
                                            <p:strVal val="#ppt_x"/>
                                          </p:val>
                                        </p:tav>
                                      </p:tavLst>
                                    </p:anim>
                                    <p:anim calcmode="lin" valueType="num">
                                      <p:cBhvr additive="base">
                                        <p:cTn id="13" dur="500" fill="hold"/>
                                        <p:tgtEl>
                                          <p:spTgt spid="41677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16778"/>
                                        </p:tgtEl>
                                        <p:attrNameLst>
                                          <p:attrName>style.visibility</p:attrName>
                                        </p:attrNameLst>
                                      </p:cBhvr>
                                      <p:to>
                                        <p:strVal val="visible"/>
                                      </p:to>
                                    </p:set>
                                    <p:anim calcmode="lin" valueType="num">
                                      <p:cBhvr additive="base">
                                        <p:cTn id="18" dur="500" fill="hold"/>
                                        <p:tgtEl>
                                          <p:spTgt spid="416778"/>
                                        </p:tgtEl>
                                        <p:attrNameLst>
                                          <p:attrName>ppt_x</p:attrName>
                                        </p:attrNameLst>
                                      </p:cBhvr>
                                      <p:tavLst>
                                        <p:tav tm="0">
                                          <p:val>
                                            <p:strVal val="1+#ppt_w/2"/>
                                          </p:val>
                                        </p:tav>
                                        <p:tav tm="100000">
                                          <p:val>
                                            <p:strVal val="#ppt_x"/>
                                          </p:val>
                                        </p:tav>
                                      </p:tavLst>
                                    </p:anim>
                                    <p:anim calcmode="lin" valueType="num">
                                      <p:cBhvr additive="base">
                                        <p:cTn id="19" dur="500" fill="hold"/>
                                        <p:tgtEl>
                                          <p:spTgt spid="41677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16779"/>
                                        </p:tgtEl>
                                        <p:attrNameLst>
                                          <p:attrName>style.visibility</p:attrName>
                                        </p:attrNameLst>
                                      </p:cBhvr>
                                      <p:to>
                                        <p:strVal val="visible"/>
                                      </p:to>
                                    </p:set>
                                    <p:anim calcmode="lin" valueType="num">
                                      <p:cBhvr additive="base">
                                        <p:cTn id="24" dur="500" fill="hold"/>
                                        <p:tgtEl>
                                          <p:spTgt spid="416779"/>
                                        </p:tgtEl>
                                        <p:attrNameLst>
                                          <p:attrName>ppt_x</p:attrName>
                                        </p:attrNameLst>
                                      </p:cBhvr>
                                      <p:tavLst>
                                        <p:tav tm="0">
                                          <p:val>
                                            <p:strVal val="1+#ppt_w/2"/>
                                          </p:val>
                                        </p:tav>
                                        <p:tav tm="100000">
                                          <p:val>
                                            <p:strVal val="#ppt_x"/>
                                          </p:val>
                                        </p:tav>
                                      </p:tavLst>
                                    </p:anim>
                                    <p:anim calcmode="lin" valueType="num">
                                      <p:cBhvr additive="base">
                                        <p:cTn id="25" dur="500" fill="hold"/>
                                        <p:tgtEl>
                                          <p:spTgt spid="416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7" grpId="0"/>
      <p:bldP spid="416778" grpId="0"/>
      <p:bldP spid="416779" grpId="0"/>
      <p:bldP spid="4167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27574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II/ Ý nghĩa của dãy hoạt động hóa học :</a:t>
            </a:r>
          </a:p>
        </p:txBody>
      </p:sp>
      <p:sp>
        <p:nvSpPr>
          <p:cNvPr id="23555" name="Text Box 3"/>
          <p:cNvSpPr txBox="1">
            <a:spLocks noChangeArrowheads="1"/>
          </p:cNvSpPr>
          <p:nvPr/>
        </p:nvSpPr>
        <p:spPr bwMode="auto">
          <a:xfrm>
            <a:off x="533400" y="3216275"/>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33CC"/>
                </a:solidFill>
                <a:latin typeface="Times New Roman" panose="02020603050405020304" pitchFamily="18" charset="0"/>
              </a:rPr>
              <a:t>1.</a:t>
            </a:r>
            <a:r>
              <a:rPr lang="en-US" altLang="en-US" sz="2800" b="1" i="1">
                <a:latin typeface="Times New Roman" panose="02020603050405020304" pitchFamily="18" charset="0"/>
              </a:rPr>
              <a:t> Mức độ hoạt động hóa học của kim loại giảm dần từ          trái qua phải.</a:t>
            </a:r>
          </a:p>
        </p:txBody>
      </p:sp>
      <p:sp>
        <p:nvSpPr>
          <p:cNvPr id="23556" name="Text Box 4"/>
          <p:cNvSpPr txBox="1">
            <a:spLocks noChangeArrowheads="1"/>
          </p:cNvSpPr>
          <p:nvPr/>
        </p:nvSpPr>
        <p:spPr bwMode="auto">
          <a:xfrm>
            <a:off x="533400" y="4114800"/>
            <a:ext cx="84582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50000"/>
              </a:spcBef>
              <a:buFontTx/>
              <a:buNone/>
            </a:pPr>
            <a:r>
              <a:rPr lang="en-US" altLang="en-US" sz="2800" b="1">
                <a:solidFill>
                  <a:srgbClr val="FF33CC"/>
                </a:solidFill>
                <a:latin typeface="Times New Roman" panose="02020603050405020304" pitchFamily="18" charset="0"/>
              </a:rPr>
              <a:t>2.</a:t>
            </a:r>
            <a:r>
              <a:rPr lang="en-US" altLang="en-US" sz="2800">
                <a:latin typeface="Times New Roman" panose="02020603050405020304" pitchFamily="18" charset="0"/>
              </a:rPr>
              <a:t> </a:t>
            </a:r>
            <a:r>
              <a:rPr lang="en-US" altLang="en-US" sz="2800" b="1" i="1">
                <a:latin typeface="Times New Roman" panose="02020603050405020304" pitchFamily="18" charset="0"/>
              </a:rPr>
              <a:t>Kim loại đứng trước Mg phản ứng được với nước ở </a:t>
            </a:r>
          </a:p>
          <a:p>
            <a:pPr eaLnBrk="1" hangingPunct="1">
              <a:lnSpc>
                <a:spcPct val="75000"/>
              </a:lnSpc>
              <a:spcBef>
                <a:spcPct val="50000"/>
              </a:spcBef>
              <a:buFontTx/>
              <a:buNone/>
            </a:pPr>
            <a:r>
              <a:rPr lang="en-US" altLang="en-US" sz="2800" b="1" i="1">
                <a:latin typeface="Times New Roman" panose="02020603050405020304" pitchFamily="18" charset="0"/>
              </a:rPr>
              <a:t> nhiệt độ thường.</a:t>
            </a:r>
          </a:p>
        </p:txBody>
      </p:sp>
      <p:sp>
        <p:nvSpPr>
          <p:cNvPr id="23557" name="Text Box 5"/>
          <p:cNvSpPr txBox="1">
            <a:spLocks noChangeArrowheads="1"/>
          </p:cNvSpPr>
          <p:nvPr/>
        </p:nvSpPr>
        <p:spPr bwMode="auto">
          <a:xfrm>
            <a:off x="533400" y="4953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33CC"/>
                </a:solidFill>
                <a:latin typeface="Times New Roman" panose="02020603050405020304" pitchFamily="18" charset="0"/>
              </a:rPr>
              <a:t>3.</a:t>
            </a:r>
            <a:r>
              <a:rPr lang="en-US" altLang="en-US" sz="2800" b="1" i="1">
                <a:latin typeface="Times New Roman" panose="02020603050405020304" pitchFamily="18" charset="0"/>
              </a:rPr>
              <a:t> Kim loại đứng trước H phản ứng được với 1 số dd  axit( HCl, H</a:t>
            </a:r>
            <a:r>
              <a:rPr lang="en-US" altLang="en-US" sz="2800" b="1" i="1" baseline="-25000">
                <a:latin typeface="Times New Roman" panose="02020603050405020304" pitchFamily="18" charset="0"/>
              </a:rPr>
              <a:t>2</a:t>
            </a:r>
            <a:r>
              <a:rPr lang="en-US" altLang="en-US" sz="2800" b="1" i="1">
                <a:latin typeface="Times New Roman" panose="02020603050405020304" pitchFamily="18" charset="0"/>
              </a:rPr>
              <a:t>SO</a:t>
            </a:r>
            <a:r>
              <a:rPr lang="en-US" altLang="en-US" sz="2800" b="1" i="1" baseline="-25000">
                <a:latin typeface="Times New Roman" panose="02020603050405020304" pitchFamily="18" charset="0"/>
              </a:rPr>
              <a:t>4</a:t>
            </a:r>
            <a:r>
              <a:rPr lang="en-US" altLang="en-US" sz="2800" b="1" i="1">
                <a:latin typeface="Times New Roman" panose="02020603050405020304" pitchFamily="18" charset="0"/>
              </a:rPr>
              <a:t> loãng…) và giải phóng khí hiđro</a:t>
            </a:r>
          </a:p>
        </p:txBody>
      </p:sp>
      <p:sp>
        <p:nvSpPr>
          <p:cNvPr id="23558" name="Text Box 6"/>
          <p:cNvSpPr txBox="1">
            <a:spLocks noChangeArrowheads="1"/>
          </p:cNvSpPr>
          <p:nvPr/>
        </p:nvSpPr>
        <p:spPr bwMode="auto">
          <a:xfrm>
            <a:off x="457200" y="5911850"/>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33CC"/>
                </a:solidFill>
                <a:latin typeface="Times New Roman" panose="02020603050405020304" pitchFamily="18" charset="0"/>
              </a:rPr>
              <a:t>4.</a:t>
            </a:r>
            <a:r>
              <a:rPr lang="en-US" altLang="en-US" sz="2800" b="1" i="1">
                <a:latin typeface="Times New Roman" panose="02020603050405020304" pitchFamily="18" charset="0"/>
              </a:rPr>
              <a:t> Kim loại đứng trước (trừ Na, K...) đẩy kim loại đứng sau ra khỏi  dung dịch muối.</a:t>
            </a:r>
          </a:p>
        </p:txBody>
      </p:sp>
      <p:sp>
        <p:nvSpPr>
          <p:cNvPr id="37895" name="Text Box 7"/>
          <p:cNvSpPr txBox="1">
            <a:spLocks noChangeArrowheads="1"/>
          </p:cNvSpPr>
          <p:nvPr/>
        </p:nvSpPr>
        <p:spPr bwMode="auto">
          <a:xfrm>
            <a:off x="381000" y="184308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820060"/>
                </a:solidFill>
                <a:latin typeface="Times New Roman" panose="02020603050405020304" pitchFamily="18" charset="0"/>
              </a:rPr>
              <a:t>   Dãy hoạt động hóa học của kim loại:</a:t>
            </a:r>
          </a:p>
        </p:txBody>
      </p:sp>
      <p:sp>
        <p:nvSpPr>
          <p:cNvPr id="37896" name="Text Box 8"/>
          <p:cNvSpPr txBox="1">
            <a:spLocks noChangeArrowheads="1"/>
          </p:cNvSpPr>
          <p:nvPr/>
        </p:nvSpPr>
        <p:spPr bwMode="auto">
          <a:xfrm>
            <a:off x="1371600" y="2300288"/>
            <a:ext cx="693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339933"/>
                </a:solidFill>
                <a:latin typeface="Times New Roman" panose="02020603050405020304" pitchFamily="18" charset="0"/>
              </a:rPr>
              <a:t>K, Na</a:t>
            </a:r>
            <a:r>
              <a:rPr lang="en-US" altLang="en-US" sz="2800" b="1">
                <a:solidFill>
                  <a:schemeClr val="bg2"/>
                </a:solidFill>
                <a:latin typeface="Times New Roman" panose="02020603050405020304" pitchFamily="18" charset="0"/>
              </a:rPr>
              <a:t>,</a:t>
            </a:r>
            <a:r>
              <a:rPr lang="en-US" altLang="en-US" sz="2800" b="1">
                <a:latin typeface="Times New Roman" panose="02020603050405020304" pitchFamily="18" charset="0"/>
              </a:rPr>
              <a:t> </a:t>
            </a:r>
            <a:r>
              <a:rPr lang="en-US" altLang="en-US" sz="2800" b="1">
                <a:solidFill>
                  <a:srgbClr val="777777"/>
                </a:solidFill>
                <a:latin typeface="Times New Roman" panose="02020603050405020304" pitchFamily="18" charset="0"/>
              </a:rPr>
              <a:t>Mg, Al, Zn, Fe, Pb</a:t>
            </a:r>
            <a:r>
              <a:rPr lang="en-US" altLang="en-US" sz="2800" b="1">
                <a:solidFill>
                  <a:schemeClr val="bg2"/>
                </a:solidFill>
                <a:latin typeface="Times New Roman" panose="02020603050405020304" pitchFamily="18" charset="0"/>
              </a:rPr>
              <a:t>,</a:t>
            </a:r>
            <a:r>
              <a:rPr lang="en-US" altLang="en-US" sz="2800" b="1">
                <a:latin typeface="Times New Roman" panose="02020603050405020304" pitchFamily="18" charset="0"/>
              </a:rPr>
              <a:t> </a:t>
            </a:r>
            <a:r>
              <a:rPr lang="en-US" altLang="en-US" sz="2800" b="1">
                <a:solidFill>
                  <a:srgbClr val="FF66CC"/>
                </a:solidFill>
                <a:latin typeface="Times New Roman" panose="02020603050405020304" pitchFamily="18" charset="0"/>
              </a:rPr>
              <a:t>(</a:t>
            </a:r>
            <a:r>
              <a:rPr lang="en-US" altLang="en-US" sz="2800" b="1">
                <a:solidFill>
                  <a:srgbClr val="FF00FF"/>
                </a:solidFill>
                <a:latin typeface="Times New Roman" panose="02020603050405020304" pitchFamily="18" charset="0"/>
              </a:rPr>
              <a:t>H)</a:t>
            </a:r>
            <a:r>
              <a:rPr lang="en-US" altLang="en-US" sz="2800" b="1">
                <a:solidFill>
                  <a:srgbClr val="FF66CC"/>
                </a:solidFill>
                <a:latin typeface="Times New Roman" panose="02020603050405020304" pitchFamily="18" charset="0"/>
              </a:rPr>
              <a:t>,</a:t>
            </a:r>
            <a:r>
              <a:rPr lang="en-US" altLang="en-US" sz="2800" b="1">
                <a:latin typeface="Times New Roman" panose="02020603050405020304" pitchFamily="18" charset="0"/>
              </a:rPr>
              <a:t> </a:t>
            </a:r>
            <a:r>
              <a:rPr lang="en-US" altLang="en-US" sz="2800" b="1">
                <a:solidFill>
                  <a:srgbClr val="CC6600"/>
                </a:solidFill>
                <a:latin typeface="Times New Roman" panose="02020603050405020304" pitchFamily="18" charset="0"/>
              </a:rPr>
              <a:t>Cu, Ag, Au</a:t>
            </a:r>
          </a:p>
        </p:txBody>
      </p:sp>
      <p:grpSp>
        <p:nvGrpSpPr>
          <p:cNvPr id="37897" name="Group 9"/>
          <p:cNvGrpSpPr>
            <a:grpSpLocks/>
          </p:cNvGrpSpPr>
          <p:nvPr/>
        </p:nvGrpSpPr>
        <p:grpSpPr bwMode="auto">
          <a:xfrm>
            <a:off x="228600" y="0"/>
            <a:ext cx="8153400" cy="1022350"/>
            <a:chOff x="144" y="46"/>
            <a:chExt cx="5136" cy="644"/>
          </a:xfrm>
        </p:grpSpPr>
        <p:sp>
          <p:nvSpPr>
            <p:cNvPr id="37899" name="Text Box 10"/>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Bài 17 </a:t>
              </a:r>
            </a:p>
          </p:txBody>
        </p:sp>
        <p:sp>
          <p:nvSpPr>
            <p:cNvPr id="37900" name="WordArt 11"/>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
        <p:nvSpPr>
          <p:cNvPr id="37898" name="Rectangle 12"/>
          <p:cNvSpPr>
            <a:spLocks noChangeArrowheads="1"/>
          </p:cNvSpPr>
          <p:nvPr/>
        </p:nvSpPr>
        <p:spPr bwMode="auto">
          <a:xfrm>
            <a:off x="457200" y="1098550"/>
            <a:ext cx="83693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35000"/>
              </a:spcBef>
              <a:buFontTx/>
              <a:buNone/>
            </a:pPr>
            <a:r>
              <a:rPr lang="en-US" altLang="en-US" sz="2800" b="1">
                <a:latin typeface="Times New Roman" panose="02020603050405020304" pitchFamily="18" charset="0"/>
              </a:rPr>
              <a:t>I/ Dãy hoạt động hóa học của kim loại được xây dựng</a:t>
            </a:r>
          </a:p>
          <a:p>
            <a:pPr eaLnBrk="1" hangingPunct="1">
              <a:lnSpc>
                <a:spcPct val="75000"/>
              </a:lnSpc>
              <a:spcBef>
                <a:spcPct val="35000"/>
              </a:spcBef>
              <a:buFontTx/>
              <a:buNone/>
            </a:pPr>
            <a:r>
              <a:rPr lang="en-US" altLang="en-US" sz="2800" b="1">
                <a:latin typeface="Times New Roman" panose="02020603050405020304" pitchFamily="18" charset="0"/>
              </a:rPr>
              <a:t> như thế nào?</a:t>
            </a:r>
          </a:p>
        </p:txBody>
      </p:sp>
    </p:spTree>
    <p:extLst>
      <p:ext uri="{BB962C8B-B14F-4D97-AF65-F5344CB8AC3E}">
        <p14:creationId xmlns:p14="http://schemas.microsoft.com/office/powerpoint/2010/main" val="13254764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770" decel="100000"/>
                                        <p:tgtEl>
                                          <p:spTgt spid="23554"/>
                                        </p:tgtEl>
                                      </p:cBhvr>
                                    </p:animEffect>
                                    <p:animScale>
                                      <p:cBhvr>
                                        <p:cTn id="8" dur="770" decel="100000"/>
                                        <p:tgtEl>
                                          <p:spTgt spid="23554"/>
                                        </p:tgtEl>
                                      </p:cBhvr>
                                      <p:from x="10000" y="10000"/>
                                      <p:to x="200000" y="450000"/>
                                    </p:animScale>
                                    <p:animScale>
                                      <p:cBhvr>
                                        <p:cTn id="9" dur="1230" accel="100000" fill="hold">
                                          <p:stCondLst>
                                            <p:cond delay="770"/>
                                          </p:stCondLst>
                                        </p:cTn>
                                        <p:tgtEl>
                                          <p:spTgt spid="23554"/>
                                        </p:tgtEl>
                                      </p:cBhvr>
                                      <p:from x="200000" y="450000"/>
                                      <p:to x="100000" y="100000"/>
                                    </p:animScale>
                                    <p:set>
                                      <p:cBhvr>
                                        <p:cTn id="10" dur="770" fill="hold"/>
                                        <p:tgtEl>
                                          <p:spTgt spid="23554"/>
                                        </p:tgtEl>
                                        <p:attrNameLst>
                                          <p:attrName>ppt_x</p:attrName>
                                        </p:attrNameLst>
                                      </p:cBhvr>
                                      <p:to>
                                        <p:strVal val="(0.5)"/>
                                      </p:to>
                                    </p:set>
                                    <p:anim from="(0.5)" to="(#ppt_x)" calcmode="lin" valueType="num">
                                      <p:cBhvr>
                                        <p:cTn id="11" dur="1230" accel="100000" fill="hold">
                                          <p:stCondLst>
                                            <p:cond delay="770"/>
                                          </p:stCondLst>
                                        </p:cTn>
                                        <p:tgtEl>
                                          <p:spTgt spid="23554"/>
                                        </p:tgtEl>
                                        <p:attrNameLst>
                                          <p:attrName>ppt_x</p:attrName>
                                        </p:attrNameLst>
                                      </p:cBhvr>
                                    </p:anim>
                                    <p:set>
                                      <p:cBhvr>
                                        <p:cTn id="12" dur="770" fill="hold"/>
                                        <p:tgtEl>
                                          <p:spTgt spid="23554"/>
                                        </p:tgtEl>
                                        <p:attrNameLst>
                                          <p:attrName>ppt_y</p:attrName>
                                        </p:attrNameLst>
                                      </p:cBhvr>
                                      <p:to>
                                        <p:strVal val="(#ppt_y+0.4)"/>
                                      </p:to>
                                    </p:set>
                                    <p:anim from="(#ppt_y+0.4)" to="(#ppt_y)" calcmode="lin" valueType="num">
                                      <p:cBhvr>
                                        <p:cTn id="13" dur="1230" accel="100000" fill="hold">
                                          <p:stCondLst>
                                            <p:cond delay="770"/>
                                          </p:stCondLst>
                                        </p:cTn>
                                        <p:tgtEl>
                                          <p:spTgt spid="235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barn(inHorizontal)">
                                      <p:cBhvr>
                                        <p:cTn id="18" dur="500"/>
                                        <p:tgtEl>
                                          <p:spTgt spid="235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23556"/>
                                        </p:tgtEl>
                                        <p:attrNameLst>
                                          <p:attrName>style.visibility</p:attrName>
                                        </p:attrNameLst>
                                      </p:cBhvr>
                                      <p:to>
                                        <p:strVal val="visible"/>
                                      </p:to>
                                    </p:set>
                                    <p:anim calcmode="lin" valueType="num">
                                      <p:cBhvr>
                                        <p:cTn id="23" dur="1000" fill="hold"/>
                                        <p:tgtEl>
                                          <p:spTgt spid="23556"/>
                                        </p:tgtEl>
                                        <p:attrNameLst>
                                          <p:attrName>ppt_w</p:attrName>
                                        </p:attrNameLst>
                                      </p:cBhvr>
                                      <p:tavLst>
                                        <p:tav tm="0">
                                          <p:val>
                                            <p:strVal val="#ppt_w*0.05"/>
                                          </p:val>
                                        </p:tav>
                                        <p:tav tm="100000">
                                          <p:val>
                                            <p:strVal val="#ppt_w"/>
                                          </p:val>
                                        </p:tav>
                                      </p:tavLst>
                                    </p:anim>
                                    <p:anim calcmode="lin" valueType="num">
                                      <p:cBhvr>
                                        <p:cTn id="24" dur="1000" fill="hold"/>
                                        <p:tgtEl>
                                          <p:spTgt spid="23556"/>
                                        </p:tgtEl>
                                        <p:attrNameLst>
                                          <p:attrName>ppt_h</p:attrName>
                                        </p:attrNameLst>
                                      </p:cBhvr>
                                      <p:tavLst>
                                        <p:tav tm="0">
                                          <p:val>
                                            <p:strVal val="#ppt_h"/>
                                          </p:val>
                                        </p:tav>
                                        <p:tav tm="100000">
                                          <p:val>
                                            <p:strVal val="#ppt_h"/>
                                          </p:val>
                                        </p:tav>
                                      </p:tavLst>
                                    </p:anim>
                                    <p:anim calcmode="lin" valueType="num">
                                      <p:cBhvr>
                                        <p:cTn id="25" dur="1000" fill="hold"/>
                                        <p:tgtEl>
                                          <p:spTgt spid="23556"/>
                                        </p:tgtEl>
                                        <p:attrNameLst>
                                          <p:attrName>ppt_x</p:attrName>
                                        </p:attrNameLst>
                                      </p:cBhvr>
                                      <p:tavLst>
                                        <p:tav tm="0">
                                          <p:val>
                                            <p:strVal val="#ppt_x-.2"/>
                                          </p:val>
                                        </p:tav>
                                        <p:tav tm="100000">
                                          <p:val>
                                            <p:strVal val="#ppt_x"/>
                                          </p:val>
                                        </p:tav>
                                      </p:tavLst>
                                    </p:anim>
                                    <p:anim calcmode="lin" valueType="num">
                                      <p:cBhvr>
                                        <p:cTn id="26" dur="1000" fill="hold"/>
                                        <p:tgtEl>
                                          <p:spTgt spid="23556"/>
                                        </p:tgtEl>
                                        <p:attrNameLst>
                                          <p:attrName>ppt_y</p:attrName>
                                        </p:attrNameLst>
                                      </p:cBhvr>
                                      <p:tavLst>
                                        <p:tav tm="0">
                                          <p:val>
                                            <p:strVal val="#ppt_y"/>
                                          </p:val>
                                        </p:tav>
                                        <p:tav tm="100000">
                                          <p:val>
                                            <p:strVal val="#ppt_y"/>
                                          </p:val>
                                        </p:tav>
                                      </p:tavLst>
                                    </p:anim>
                                    <p:animEffect transition="in" filter="fade">
                                      <p:cBhvr>
                                        <p:cTn id="27" dur="1000"/>
                                        <p:tgtEl>
                                          <p:spTgt spid="235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3557"/>
                                        </p:tgtEl>
                                        <p:attrNameLst>
                                          <p:attrName>style.visibility</p:attrName>
                                        </p:attrNameLst>
                                      </p:cBhvr>
                                      <p:to>
                                        <p:strVal val="visible"/>
                                      </p:to>
                                    </p:set>
                                    <p:animEffect transition="in" filter="strips(downLeft)">
                                      <p:cBhvr>
                                        <p:cTn id="32" dur="1000"/>
                                        <p:tgtEl>
                                          <p:spTgt spid="235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23558"/>
                                        </p:tgtEl>
                                        <p:attrNameLst>
                                          <p:attrName>style.visibility</p:attrName>
                                        </p:attrNameLst>
                                      </p:cBhvr>
                                      <p:to>
                                        <p:strVal val="visible"/>
                                      </p:to>
                                    </p:set>
                                    <p:anim calcmode="lin" valueType="num">
                                      <p:cBhvr>
                                        <p:cTn id="37" dur="500" fill="hold"/>
                                        <p:tgtEl>
                                          <p:spTgt spid="23558"/>
                                        </p:tgtEl>
                                        <p:attrNameLst>
                                          <p:attrName>ppt_w</p:attrName>
                                        </p:attrNameLst>
                                      </p:cBhvr>
                                      <p:tavLst>
                                        <p:tav tm="0">
                                          <p:val>
                                            <p:strVal val="#ppt_w*0.05"/>
                                          </p:val>
                                        </p:tav>
                                        <p:tav tm="100000">
                                          <p:val>
                                            <p:strVal val="#ppt_w"/>
                                          </p:val>
                                        </p:tav>
                                      </p:tavLst>
                                    </p:anim>
                                    <p:anim calcmode="lin" valueType="num">
                                      <p:cBhvr>
                                        <p:cTn id="38" dur="500" fill="hold"/>
                                        <p:tgtEl>
                                          <p:spTgt spid="23558"/>
                                        </p:tgtEl>
                                        <p:attrNameLst>
                                          <p:attrName>ppt_h</p:attrName>
                                        </p:attrNameLst>
                                      </p:cBhvr>
                                      <p:tavLst>
                                        <p:tav tm="0">
                                          <p:val>
                                            <p:strVal val="#ppt_h"/>
                                          </p:val>
                                        </p:tav>
                                        <p:tav tm="100000">
                                          <p:val>
                                            <p:strVal val="#ppt_h"/>
                                          </p:val>
                                        </p:tav>
                                      </p:tavLst>
                                    </p:anim>
                                    <p:anim calcmode="lin" valueType="num">
                                      <p:cBhvr>
                                        <p:cTn id="39" dur="500" fill="hold"/>
                                        <p:tgtEl>
                                          <p:spTgt spid="23558"/>
                                        </p:tgtEl>
                                        <p:attrNameLst>
                                          <p:attrName>ppt_x</p:attrName>
                                        </p:attrNameLst>
                                      </p:cBhvr>
                                      <p:tavLst>
                                        <p:tav tm="0">
                                          <p:val>
                                            <p:strVal val="#ppt_x-.2"/>
                                          </p:val>
                                        </p:tav>
                                        <p:tav tm="100000">
                                          <p:val>
                                            <p:strVal val="#ppt_x"/>
                                          </p:val>
                                        </p:tav>
                                      </p:tavLst>
                                    </p:anim>
                                    <p:anim calcmode="lin" valueType="num">
                                      <p:cBhvr>
                                        <p:cTn id="40" dur="500" fill="hold"/>
                                        <p:tgtEl>
                                          <p:spTgt spid="23558"/>
                                        </p:tgtEl>
                                        <p:attrNameLst>
                                          <p:attrName>ppt_y</p:attrName>
                                        </p:attrNameLst>
                                      </p:cBhvr>
                                      <p:tavLst>
                                        <p:tav tm="0">
                                          <p:val>
                                            <p:strVal val="#ppt_y"/>
                                          </p:val>
                                        </p:tav>
                                        <p:tav tm="100000">
                                          <p:val>
                                            <p:strVal val="#ppt_y"/>
                                          </p:val>
                                        </p:tav>
                                      </p:tavLst>
                                    </p:anim>
                                    <p:animEffect transition="in" filter="fade">
                                      <p:cBhvr>
                                        <p:cTn id="41"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p:bldP spid="23557" grpId="0"/>
      <p:bldP spid="235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1366838" y="4343400"/>
            <a:ext cx="457200" cy="457200"/>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endParaRPr>
          </a:p>
        </p:txBody>
      </p:sp>
      <p:sp>
        <p:nvSpPr>
          <p:cNvPr id="4099" name="Text Box 3"/>
          <p:cNvSpPr txBox="1">
            <a:spLocks noChangeArrowheads="1"/>
          </p:cNvSpPr>
          <p:nvPr/>
        </p:nvSpPr>
        <p:spPr bwMode="auto">
          <a:xfrm>
            <a:off x="762000" y="15240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u="sng">
                <a:solidFill>
                  <a:srgbClr val="820060"/>
                </a:solidFill>
                <a:latin typeface="Times New Roman" panose="02020603050405020304" pitchFamily="18" charset="0"/>
              </a:rPr>
              <a:t>Bài tập 1(SGK/54)</a:t>
            </a:r>
          </a:p>
        </p:txBody>
      </p:sp>
      <p:sp>
        <p:nvSpPr>
          <p:cNvPr id="4100" name="Text Box 4"/>
          <p:cNvSpPr txBox="1">
            <a:spLocks noChangeArrowheads="1"/>
          </p:cNvSpPr>
          <p:nvPr/>
        </p:nvSpPr>
        <p:spPr bwMode="auto">
          <a:xfrm>
            <a:off x="609600" y="21336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3399FF"/>
                </a:solidFill>
                <a:latin typeface="Times New Roman" panose="02020603050405020304" pitchFamily="18" charset="0"/>
              </a:rPr>
              <a:t>Dãy các kim loại nào sau đây được sắp xếp đúng theo chiều mức độ</a:t>
            </a:r>
            <a:r>
              <a:rPr lang="en-US" altLang="en-US" sz="1800" b="1" i="1">
                <a:solidFill>
                  <a:srgbClr val="3399FF"/>
                </a:solidFill>
              </a:rPr>
              <a:t> </a:t>
            </a:r>
            <a:r>
              <a:rPr lang="en-US" altLang="en-US" sz="2800" b="1" i="1">
                <a:solidFill>
                  <a:srgbClr val="3399FF"/>
                </a:solidFill>
                <a:latin typeface="Times New Roman" panose="02020603050405020304" pitchFamily="18" charset="0"/>
              </a:rPr>
              <a:t>hoạt động hóa học tăng dần?</a:t>
            </a:r>
          </a:p>
        </p:txBody>
      </p:sp>
      <p:sp>
        <p:nvSpPr>
          <p:cNvPr id="4101" name="Text Box 5"/>
          <p:cNvSpPr txBox="1">
            <a:spLocks noChangeArrowheads="1"/>
          </p:cNvSpPr>
          <p:nvPr/>
        </p:nvSpPr>
        <p:spPr bwMode="auto">
          <a:xfrm>
            <a:off x="1371600" y="3200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rPr>
              <a:t>A.</a:t>
            </a:r>
            <a:r>
              <a:rPr lang="en-US" altLang="en-US" sz="2800" b="1" i="1">
                <a:latin typeface="Times New Roman" panose="02020603050405020304" pitchFamily="18" charset="0"/>
              </a:rPr>
              <a:t> K, Mg, Cu, Al, Zn, Fe</a:t>
            </a:r>
          </a:p>
        </p:txBody>
      </p:sp>
      <p:sp>
        <p:nvSpPr>
          <p:cNvPr id="4102" name="Text Box 6"/>
          <p:cNvSpPr txBox="1">
            <a:spLocks noChangeArrowheads="1"/>
          </p:cNvSpPr>
          <p:nvPr/>
        </p:nvSpPr>
        <p:spPr bwMode="auto">
          <a:xfrm>
            <a:off x="1295400" y="38100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rPr>
              <a:t> B.</a:t>
            </a:r>
            <a:r>
              <a:rPr lang="en-US" altLang="en-US" sz="2800" b="1" i="1">
                <a:latin typeface="Times New Roman" panose="02020603050405020304" pitchFamily="18" charset="0"/>
              </a:rPr>
              <a:t> Fe, Cu, K, Mg, Al, Zn</a:t>
            </a:r>
          </a:p>
        </p:txBody>
      </p:sp>
      <p:sp>
        <p:nvSpPr>
          <p:cNvPr id="4103" name="Text Box 7"/>
          <p:cNvSpPr txBox="1">
            <a:spLocks noChangeArrowheads="1"/>
          </p:cNvSpPr>
          <p:nvPr/>
        </p:nvSpPr>
        <p:spPr bwMode="auto">
          <a:xfrm>
            <a:off x="1371600" y="4343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rPr>
              <a:t>C.</a:t>
            </a:r>
            <a:r>
              <a:rPr lang="en-US" altLang="en-US" sz="2800" b="1" i="1">
                <a:latin typeface="Times New Roman" panose="02020603050405020304" pitchFamily="18" charset="0"/>
              </a:rPr>
              <a:t> Cu, Fe, Zn, Al, Mg, K</a:t>
            </a:r>
          </a:p>
        </p:txBody>
      </p:sp>
      <p:sp>
        <p:nvSpPr>
          <p:cNvPr id="4104" name="Text Box 8"/>
          <p:cNvSpPr txBox="1">
            <a:spLocks noChangeArrowheads="1"/>
          </p:cNvSpPr>
          <p:nvPr/>
        </p:nvSpPr>
        <p:spPr bwMode="auto">
          <a:xfrm>
            <a:off x="1371600" y="49530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rPr>
              <a:t>D.</a:t>
            </a:r>
            <a:r>
              <a:rPr lang="en-US" altLang="en-US" sz="2800" b="1" i="1">
                <a:latin typeface="Times New Roman" panose="02020603050405020304" pitchFamily="18" charset="0"/>
              </a:rPr>
              <a:t> Zn, K, Mg, Cu, Al, Fe</a:t>
            </a:r>
          </a:p>
        </p:txBody>
      </p:sp>
      <p:sp>
        <p:nvSpPr>
          <p:cNvPr id="4105" name="Text Box 9"/>
          <p:cNvSpPr txBox="1">
            <a:spLocks noChangeArrowheads="1"/>
          </p:cNvSpPr>
          <p:nvPr/>
        </p:nvSpPr>
        <p:spPr bwMode="auto">
          <a:xfrm>
            <a:off x="1371600" y="55626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rPr>
              <a:t>E.</a:t>
            </a:r>
            <a:r>
              <a:rPr lang="en-US" altLang="en-US" sz="2800" b="1" i="1">
                <a:latin typeface="Times New Roman" panose="02020603050405020304" pitchFamily="18" charset="0"/>
              </a:rPr>
              <a:t> Mg, K, Cu, Al, Fe</a:t>
            </a:r>
          </a:p>
        </p:txBody>
      </p:sp>
      <p:sp>
        <p:nvSpPr>
          <p:cNvPr id="4106" name="AutoShape 10"/>
          <p:cNvSpPr>
            <a:spLocks noChangeArrowheads="1"/>
          </p:cNvSpPr>
          <p:nvPr/>
        </p:nvSpPr>
        <p:spPr bwMode="auto">
          <a:xfrm>
            <a:off x="5867400" y="4267200"/>
            <a:ext cx="2514600" cy="6096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66"/>
                </a:solidFill>
                <a:latin typeface="Times New Roman" panose="02020603050405020304" pitchFamily="18" charset="0"/>
              </a:rPr>
              <a:t>Đúng rồi</a:t>
            </a:r>
          </a:p>
        </p:txBody>
      </p:sp>
      <p:sp>
        <p:nvSpPr>
          <p:cNvPr id="4107" name="AutoShape 11"/>
          <p:cNvSpPr>
            <a:spLocks noChangeArrowheads="1"/>
          </p:cNvSpPr>
          <p:nvPr/>
        </p:nvSpPr>
        <p:spPr bwMode="auto">
          <a:xfrm>
            <a:off x="5791200" y="3124200"/>
            <a:ext cx="2514600" cy="6096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66"/>
                </a:solidFill>
                <a:latin typeface="Times New Roman" panose="02020603050405020304" pitchFamily="18" charset="0"/>
              </a:rPr>
              <a:t>Sai rồi</a:t>
            </a:r>
          </a:p>
        </p:txBody>
      </p:sp>
      <p:sp>
        <p:nvSpPr>
          <p:cNvPr id="4108" name="AutoShape 12"/>
          <p:cNvSpPr>
            <a:spLocks noChangeArrowheads="1"/>
          </p:cNvSpPr>
          <p:nvPr/>
        </p:nvSpPr>
        <p:spPr bwMode="auto">
          <a:xfrm>
            <a:off x="6019800" y="3733800"/>
            <a:ext cx="2514600" cy="6096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66"/>
                </a:solidFill>
                <a:latin typeface="Times New Roman" panose="02020603050405020304" pitchFamily="18" charset="0"/>
              </a:rPr>
              <a:t>Sai rồi</a:t>
            </a:r>
          </a:p>
        </p:txBody>
      </p:sp>
      <p:sp>
        <p:nvSpPr>
          <p:cNvPr id="4109" name="AutoShape 13"/>
          <p:cNvSpPr>
            <a:spLocks noChangeArrowheads="1"/>
          </p:cNvSpPr>
          <p:nvPr/>
        </p:nvSpPr>
        <p:spPr bwMode="auto">
          <a:xfrm>
            <a:off x="5943600" y="4953000"/>
            <a:ext cx="2514600" cy="6096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66"/>
                </a:solidFill>
                <a:latin typeface="Times New Roman" panose="02020603050405020304" pitchFamily="18" charset="0"/>
              </a:rPr>
              <a:t>Sai rồi</a:t>
            </a:r>
          </a:p>
        </p:txBody>
      </p:sp>
      <p:sp>
        <p:nvSpPr>
          <p:cNvPr id="4110" name="AutoShape 14"/>
          <p:cNvSpPr>
            <a:spLocks noChangeArrowheads="1"/>
          </p:cNvSpPr>
          <p:nvPr/>
        </p:nvSpPr>
        <p:spPr bwMode="auto">
          <a:xfrm>
            <a:off x="5791200" y="5715000"/>
            <a:ext cx="2514600" cy="6096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0066"/>
                </a:solidFill>
                <a:latin typeface="Times New Roman" panose="02020603050405020304" pitchFamily="18" charset="0"/>
              </a:rPr>
              <a:t>Sai rồi</a:t>
            </a:r>
          </a:p>
        </p:txBody>
      </p:sp>
      <p:grpSp>
        <p:nvGrpSpPr>
          <p:cNvPr id="38927" name="Group 15"/>
          <p:cNvGrpSpPr>
            <a:grpSpLocks/>
          </p:cNvGrpSpPr>
          <p:nvPr/>
        </p:nvGrpSpPr>
        <p:grpSpPr bwMode="auto">
          <a:xfrm>
            <a:off x="228600" y="0"/>
            <a:ext cx="8153400" cy="1022350"/>
            <a:chOff x="144" y="46"/>
            <a:chExt cx="5136" cy="644"/>
          </a:xfrm>
        </p:grpSpPr>
        <p:sp>
          <p:nvSpPr>
            <p:cNvPr id="38928" name="Text Box 16"/>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a:t>
              </a:r>
            </a:p>
          </p:txBody>
        </p:sp>
        <p:sp>
          <p:nvSpPr>
            <p:cNvPr id="38929" name="WordArt 17"/>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Tree>
    <p:extLst>
      <p:ext uri="{BB962C8B-B14F-4D97-AF65-F5344CB8AC3E}">
        <p14:creationId xmlns:p14="http://schemas.microsoft.com/office/powerpoint/2010/main" val="1675808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plus(in)">
                                      <p:cBhvr>
                                        <p:cTn id="7" dur="10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1000" fill="hold"/>
                                        <p:tgtEl>
                                          <p:spTgt spid="4100"/>
                                        </p:tgtEl>
                                        <p:attrNameLst>
                                          <p:attrName>ppt_w</p:attrName>
                                        </p:attrNameLst>
                                      </p:cBhvr>
                                      <p:tavLst>
                                        <p:tav tm="0">
                                          <p:val>
                                            <p:strVal val="#ppt_w*0.70"/>
                                          </p:val>
                                        </p:tav>
                                        <p:tav tm="100000">
                                          <p:val>
                                            <p:strVal val="#ppt_w"/>
                                          </p:val>
                                        </p:tav>
                                      </p:tavLst>
                                    </p:anim>
                                    <p:anim calcmode="lin" valueType="num">
                                      <p:cBhvr>
                                        <p:cTn id="13" dur="1000" fill="hold"/>
                                        <p:tgtEl>
                                          <p:spTgt spid="4100"/>
                                        </p:tgtEl>
                                        <p:attrNameLst>
                                          <p:attrName>ppt_h</p:attrName>
                                        </p:attrNameLst>
                                      </p:cBhvr>
                                      <p:tavLst>
                                        <p:tav tm="0">
                                          <p:val>
                                            <p:strVal val="#ppt_h"/>
                                          </p:val>
                                        </p:tav>
                                        <p:tav tm="100000">
                                          <p:val>
                                            <p:strVal val="#ppt_h"/>
                                          </p:val>
                                        </p:tav>
                                      </p:tavLst>
                                    </p:anim>
                                    <p:animEffect transition="in" filter="fade">
                                      <p:cBhvr>
                                        <p:cTn id="14" dur="1000"/>
                                        <p:tgtEl>
                                          <p:spTgt spid="4100"/>
                                        </p:tgtEl>
                                      </p:cBhvr>
                                    </p:animEffect>
                                  </p:childTnLst>
                                </p:cTn>
                              </p:par>
                            </p:childTnLst>
                          </p:cTn>
                        </p:par>
                        <p:par>
                          <p:cTn id="15" fill="hold" nodeType="afterGroup">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strips(upRight)">
                                      <p:cBhvr>
                                        <p:cTn id="18" dur="1000"/>
                                        <p:tgtEl>
                                          <p:spTgt spid="4101"/>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strips(upRight)">
                                      <p:cBhvr>
                                        <p:cTn id="21" dur="1000"/>
                                        <p:tgtEl>
                                          <p:spTgt spid="4102"/>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strips(upRight)">
                                      <p:cBhvr>
                                        <p:cTn id="24" dur="1000"/>
                                        <p:tgtEl>
                                          <p:spTgt spid="4103"/>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strips(upRight)">
                                      <p:cBhvr>
                                        <p:cTn id="27" dur="1000"/>
                                        <p:tgtEl>
                                          <p:spTgt spid="4104"/>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strips(upRight)">
                                      <p:cBhvr>
                                        <p:cTn id="30" dur="1000"/>
                                        <p:tgtEl>
                                          <p:spTgt spid="410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p:cTn id="35" dur="500" fill="hold"/>
                                        <p:tgtEl>
                                          <p:spTgt spid="4098"/>
                                        </p:tgtEl>
                                        <p:attrNameLst>
                                          <p:attrName>ppt_w</p:attrName>
                                        </p:attrNameLst>
                                      </p:cBhvr>
                                      <p:tavLst>
                                        <p:tav tm="0">
                                          <p:val>
                                            <p:fltVal val="0"/>
                                          </p:val>
                                        </p:tav>
                                        <p:tav tm="100000">
                                          <p:val>
                                            <p:strVal val="#ppt_w"/>
                                          </p:val>
                                        </p:tav>
                                      </p:tavLst>
                                    </p:anim>
                                    <p:anim calcmode="lin" valueType="num">
                                      <p:cBhvr>
                                        <p:cTn id="36" dur="500" fill="hold"/>
                                        <p:tgtEl>
                                          <p:spTgt spid="4098"/>
                                        </p:tgtEl>
                                        <p:attrNameLst>
                                          <p:attrName>ppt_h</p:attrName>
                                        </p:attrNameLst>
                                      </p:cBhvr>
                                      <p:tavLst>
                                        <p:tav tm="0">
                                          <p:val>
                                            <p:fltVal val="0"/>
                                          </p:val>
                                        </p:tav>
                                        <p:tav tm="100000">
                                          <p:val>
                                            <p:strVal val="#ppt_h"/>
                                          </p:val>
                                        </p:tav>
                                      </p:tavLst>
                                    </p:anim>
                                    <p:animEffect transition="in" filter="fade">
                                      <p:cBhvr>
                                        <p:cTn id="3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10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1" presetClass="entr" presetSubtype="0" repeatCount="indefinite" fill="hold" grpId="0" nodeType="clickEffect">
                                  <p:stCondLst>
                                    <p:cond delay="0"/>
                                  </p:stCondLst>
                                  <p:endCondLst>
                                    <p:cond evt="onNext" delay="0">
                                      <p:tgtEl>
                                        <p:sldTgt/>
                                      </p:tgtEl>
                                    </p:cond>
                                  </p:endCondLst>
                                  <p:childTnLst>
                                    <p:set>
                                      <p:cBhvr>
                                        <p:cTn id="42" dur="1000">
                                          <p:stCondLst>
                                            <p:cond delay="0"/>
                                          </p:stCondLst>
                                        </p:cTn>
                                        <p:tgtEl>
                                          <p:spTgt spid="41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1" presetClass="exit" presetSubtype="0" fill="hold" grpId="1" nodeType="clickEffect">
                                  <p:stCondLst>
                                    <p:cond delay="0"/>
                                  </p:stCondLst>
                                  <p:childTnLst>
                                    <p:anim calcmode="discrete" valueType="str">
                                      <p:cBhvr>
                                        <p:cTn id="46" dur="3000"/>
                                        <p:tgtEl>
                                          <p:spTgt spid="4106"/>
                                        </p:tgtEl>
                                        <p:attrNameLst>
                                          <p:attrName>style.visibility</p:attrName>
                                        </p:attrNameLst>
                                      </p:cBhvr>
                                      <p:tavLst>
                                        <p:tav tm="0">
                                          <p:val>
                                            <p:strVal val="hidden"/>
                                          </p:val>
                                        </p:tav>
                                        <p:tav tm="50000">
                                          <p:val>
                                            <p:strVal val="visible"/>
                                          </p:val>
                                        </p:tav>
                                      </p:tavLst>
                                    </p:anim>
                                    <p:set>
                                      <p:cBhvr>
                                        <p:cTn id="47" dur="1" fill="hold">
                                          <p:stCondLst>
                                            <p:cond delay="2999"/>
                                          </p:stCondLst>
                                        </p:cTn>
                                        <p:tgtEl>
                                          <p:spTgt spid="4106"/>
                                        </p:tgtEl>
                                        <p:attrNameLst>
                                          <p:attrName>style.visibility</p:attrName>
                                        </p:attrNameLst>
                                      </p:cBhvr>
                                      <p:to>
                                        <p:strVal val="hidden"/>
                                      </p:to>
                                    </p:set>
                                  </p:childTnLst>
                                </p:cTn>
                              </p:par>
                            </p:childTnLst>
                          </p:cTn>
                        </p:par>
                      </p:childTnLst>
                    </p:cTn>
                  </p:par>
                </p:childTnLst>
              </p:cTn>
              <p:nextCondLst>
                <p:cond evt="onClick" delay="0">
                  <p:tgtEl>
                    <p:spTgt spid="4103"/>
                  </p:tgtEl>
                </p:cond>
              </p:nextCondLst>
            </p:seq>
            <p:seq concurrent="1" nextAc="seek">
              <p:cTn id="48" restart="whenNotActive" fill="hold" evtFilter="cancelBubble" nodeType="interactiveSeq">
                <p:stCondLst>
                  <p:cond evt="onClick" delay="0">
                    <p:tgtEl>
                      <p:spTgt spid="4101"/>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1" presetClass="entr" presetSubtype="0" fill="hold" grpId="0" nodeType="clickEffect">
                                  <p:stCondLst>
                                    <p:cond delay="0"/>
                                  </p:stCondLst>
                                  <p:childTnLst>
                                    <p:set>
                                      <p:cBhvr>
                                        <p:cTn id="52" dur="1000">
                                          <p:stCondLst>
                                            <p:cond delay="0"/>
                                          </p:stCondLst>
                                        </p:cTn>
                                        <p:tgtEl>
                                          <p:spTgt spid="410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1" presetClass="exit" presetSubtype="0" fill="hold" grpId="1" nodeType="clickEffect">
                                  <p:stCondLst>
                                    <p:cond delay="0"/>
                                  </p:stCondLst>
                                  <p:childTnLst>
                                    <p:anim calcmode="discrete" valueType="str">
                                      <p:cBhvr>
                                        <p:cTn id="56" dur="3000"/>
                                        <p:tgtEl>
                                          <p:spTgt spid="4107"/>
                                        </p:tgtEl>
                                        <p:attrNameLst>
                                          <p:attrName>style.visibility</p:attrName>
                                        </p:attrNameLst>
                                      </p:cBhvr>
                                      <p:tavLst>
                                        <p:tav tm="0">
                                          <p:val>
                                            <p:strVal val="hidden"/>
                                          </p:val>
                                        </p:tav>
                                        <p:tav tm="50000">
                                          <p:val>
                                            <p:strVal val="visible"/>
                                          </p:val>
                                        </p:tav>
                                      </p:tavLst>
                                    </p:anim>
                                    <p:set>
                                      <p:cBhvr>
                                        <p:cTn id="57" dur="1" fill="hold">
                                          <p:stCondLst>
                                            <p:cond delay="2999"/>
                                          </p:stCondLst>
                                        </p:cTn>
                                        <p:tgtEl>
                                          <p:spTgt spid="4107"/>
                                        </p:tgtEl>
                                        <p:attrNameLst>
                                          <p:attrName>style.visibility</p:attrName>
                                        </p:attrNameLst>
                                      </p:cBhvr>
                                      <p:to>
                                        <p:strVal val="hidden"/>
                                      </p:to>
                                    </p:set>
                                  </p:childTnLst>
                                </p:cTn>
                              </p:par>
                            </p:childTnLst>
                          </p:cTn>
                        </p:par>
                      </p:childTnLst>
                    </p:cTn>
                  </p:par>
                </p:childTnLst>
              </p:cTn>
              <p:nextCondLst>
                <p:cond evt="onClick" delay="0">
                  <p:tgtEl>
                    <p:spTgt spid="4101"/>
                  </p:tgtEl>
                </p:cond>
              </p:nextCondLst>
            </p:seq>
            <p:seq concurrent="1" nextAc="seek">
              <p:cTn id="58" restart="whenNotActive" fill="hold" evtFilter="cancelBubble" nodeType="interactiveSeq">
                <p:stCondLst>
                  <p:cond evt="onClick" delay="0">
                    <p:tgtEl>
                      <p:spTgt spid="410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1" presetClass="entr" presetSubtype="0" fill="hold" grpId="0" nodeType="clickEffect">
                                  <p:stCondLst>
                                    <p:cond delay="0"/>
                                  </p:stCondLst>
                                  <p:childTnLst>
                                    <p:set>
                                      <p:cBhvr>
                                        <p:cTn id="62" dur="1000">
                                          <p:stCondLst>
                                            <p:cond delay="0"/>
                                          </p:stCondLst>
                                        </p:cTn>
                                        <p:tgtEl>
                                          <p:spTgt spid="410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1" presetClass="exit" presetSubtype="0" fill="hold" grpId="1" nodeType="clickEffect">
                                  <p:stCondLst>
                                    <p:cond delay="0"/>
                                  </p:stCondLst>
                                  <p:childTnLst>
                                    <p:anim calcmode="discrete" valueType="str">
                                      <p:cBhvr>
                                        <p:cTn id="66" dur="3000"/>
                                        <p:tgtEl>
                                          <p:spTgt spid="4108"/>
                                        </p:tgtEl>
                                        <p:attrNameLst>
                                          <p:attrName>style.visibility</p:attrName>
                                        </p:attrNameLst>
                                      </p:cBhvr>
                                      <p:tavLst>
                                        <p:tav tm="0">
                                          <p:val>
                                            <p:strVal val="hidden"/>
                                          </p:val>
                                        </p:tav>
                                        <p:tav tm="50000">
                                          <p:val>
                                            <p:strVal val="visible"/>
                                          </p:val>
                                        </p:tav>
                                      </p:tavLst>
                                    </p:anim>
                                    <p:set>
                                      <p:cBhvr>
                                        <p:cTn id="67" dur="1" fill="hold">
                                          <p:stCondLst>
                                            <p:cond delay="2999"/>
                                          </p:stCondLst>
                                        </p:cTn>
                                        <p:tgtEl>
                                          <p:spTgt spid="4108"/>
                                        </p:tgtEl>
                                        <p:attrNameLst>
                                          <p:attrName>style.visibility</p:attrName>
                                        </p:attrNameLst>
                                      </p:cBhvr>
                                      <p:to>
                                        <p:strVal val="hidden"/>
                                      </p:to>
                                    </p:set>
                                  </p:childTnLst>
                                </p:cTn>
                              </p:par>
                            </p:childTnLst>
                          </p:cTn>
                        </p:par>
                      </p:childTnLst>
                    </p:cTn>
                  </p:par>
                </p:childTnLst>
              </p:cTn>
              <p:nextCondLst>
                <p:cond evt="onClick" delay="0">
                  <p:tgtEl>
                    <p:spTgt spid="4102"/>
                  </p:tgtEl>
                </p:cond>
              </p:nextCondLst>
            </p:seq>
            <p:seq concurrent="1" nextAc="seek">
              <p:cTn id="68" restart="whenNotActive" fill="hold" evtFilter="cancelBubble" nodeType="interactiveSeq">
                <p:stCondLst>
                  <p:cond evt="onClick" delay="0">
                    <p:tgtEl>
                      <p:spTgt spid="410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1" presetClass="entr" presetSubtype="0" fill="hold" grpId="0" nodeType="clickEffect">
                                  <p:stCondLst>
                                    <p:cond delay="0"/>
                                  </p:stCondLst>
                                  <p:childTnLst>
                                    <p:set>
                                      <p:cBhvr>
                                        <p:cTn id="72" dur="1000">
                                          <p:stCondLst>
                                            <p:cond delay="0"/>
                                          </p:stCondLst>
                                        </p:cTn>
                                        <p:tgtEl>
                                          <p:spTgt spid="410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1" presetClass="exit" presetSubtype="0" fill="hold" grpId="1" nodeType="clickEffect">
                                  <p:stCondLst>
                                    <p:cond delay="0"/>
                                  </p:stCondLst>
                                  <p:childTnLst>
                                    <p:anim calcmode="discrete" valueType="str">
                                      <p:cBhvr>
                                        <p:cTn id="76" dur="3000"/>
                                        <p:tgtEl>
                                          <p:spTgt spid="4109"/>
                                        </p:tgtEl>
                                        <p:attrNameLst>
                                          <p:attrName>style.visibility</p:attrName>
                                        </p:attrNameLst>
                                      </p:cBhvr>
                                      <p:tavLst>
                                        <p:tav tm="0">
                                          <p:val>
                                            <p:strVal val="hidden"/>
                                          </p:val>
                                        </p:tav>
                                        <p:tav tm="50000">
                                          <p:val>
                                            <p:strVal val="visible"/>
                                          </p:val>
                                        </p:tav>
                                      </p:tavLst>
                                    </p:anim>
                                    <p:set>
                                      <p:cBhvr>
                                        <p:cTn id="77" dur="1" fill="hold">
                                          <p:stCondLst>
                                            <p:cond delay="2999"/>
                                          </p:stCondLst>
                                        </p:cTn>
                                        <p:tgtEl>
                                          <p:spTgt spid="4109"/>
                                        </p:tgtEl>
                                        <p:attrNameLst>
                                          <p:attrName>style.visibility</p:attrName>
                                        </p:attrNameLst>
                                      </p:cBhvr>
                                      <p:to>
                                        <p:strVal val="hidden"/>
                                      </p:to>
                                    </p:set>
                                  </p:childTnLst>
                                </p:cTn>
                              </p:par>
                            </p:childTnLst>
                          </p:cTn>
                        </p:par>
                      </p:childTnLst>
                    </p:cTn>
                  </p:par>
                </p:childTnLst>
              </p:cTn>
              <p:nextCondLst>
                <p:cond evt="onClick" delay="0">
                  <p:tgtEl>
                    <p:spTgt spid="4104"/>
                  </p:tgtEl>
                </p:cond>
              </p:nextCondLst>
            </p:seq>
            <p:seq concurrent="1" nextAc="seek">
              <p:cTn id="78" restart="whenNotActive" fill="hold" evtFilter="cancelBubble" nodeType="interactiveSeq">
                <p:stCondLst>
                  <p:cond evt="onClick" delay="0">
                    <p:tgtEl>
                      <p:spTgt spid="4105"/>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1" presetClass="entr" presetSubtype="0" fill="hold" grpId="0" nodeType="clickEffect">
                                  <p:stCondLst>
                                    <p:cond delay="0"/>
                                  </p:stCondLst>
                                  <p:childTnLst>
                                    <p:set>
                                      <p:cBhvr>
                                        <p:cTn id="82" dur="1000">
                                          <p:stCondLst>
                                            <p:cond delay="0"/>
                                          </p:stCondLst>
                                        </p:cTn>
                                        <p:tgtEl>
                                          <p:spTgt spid="411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1" presetClass="exit" presetSubtype="0" fill="hold" grpId="1" nodeType="clickEffect">
                                  <p:stCondLst>
                                    <p:cond delay="0"/>
                                  </p:stCondLst>
                                  <p:childTnLst>
                                    <p:anim calcmode="discrete" valueType="str">
                                      <p:cBhvr>
                                        <p:cTn id="86" dur="3000"/>
                                        <p:tgtEl>
                                          <p:spTgt spid="4110"/>
                                        </p:tgtEl>
                                        <p:attrNameLst>
                                          <p:attrName>style.visibility</p:attrName>
                                        </p:attrNameLst>
                                      </p:cBhvr>
                                      <p:tavLst>
                                        <p:tav tm="0">
                                          <p:val>
                                            <p:strVal val="hidden"/>
                                          </p:val>
                                        </p:tav>
                                        <p:tav tm="50000">
                                          <p:val>
                                            <p:strVal val="visible"/>
                                          </p:val>
                                        </p:tav>
                                      </p:tavLst>
                                    </p:anim>
                                    <p:set>
                                      <p:cBhvr>
                                        <p:cTn id="87" dur="1" fill="hold">
                                          <p:stCondLst>
                                            <p:cond delay="2999"/>
                                          </p:stCondLst>
                                        </p:cTn>
                                        <p:tgtEl>
                                          <p:spTgt spid="4110"/>
                                        </p:tgtEl>
                                        <p:attrNameLst>
                                          <p:attrName>style.visibility</p:attrName>
                                        </p:attrNameLst>
                                      </p:cBhvr>
                                      <p:to>
                                        <p:strVal val="hidden"/>
                                      </p:to>
                                    </p:set>
                                  </p:childTnLst>
                                </p:cTn>
                              </p:par>
                            </p:childTnLst>
                          </p:cTn>
                        </p:par>
                      </p:childTnLst>
                    </p:cTn>
                  </p:par>
                </p:childTnLst>
              </p:cTn>
              <p:nextCondLst>
                <p:cond evt="onClick" delay="0">
                  <p:tgtEl>
                    <p:spTgt spid="4105"/>
                  </p:tgtEl>
                </p:cond>
              </p:nextCondLst>
            </p:seq>
          </p:childTnLst>
        </p:cTn>
      </p:par>
    </p:tnLst>
    <p:bldLst>
      <p:bldP spid="4098" grpId="0" animBg="1"/>
      <p:bldP spid="4099" grpId="0"/>
      <p:bldP spid="4100" grpId="0"/>
      <p:bldP spid="4101" grpId="0"/>
      <p:bldP spid="4102" grpId="0"/>
      <p:bldP spid="4103" grpId="0"/>
      <p:bldP spid="4104" grpId="0"/>
      <p:bldP spid="4105" grpId="0"/>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62000" y="11430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u="sng">
                <a:solidFill>
                  <a:srgbClr val="8A0000"/>
                </a:solidFill>
                <a:latin typeface="Times New Roman" panose="02020603050405020304" pitchFamily="18" charset="0"/>
              </a:rPr>
              <a:t>Bài tập 2:</a:t>
            </a:r>
          </a:p>
        </p:txBody>
      </p:sp>
      <p:sp>
        <p:nvSpPr>
          <p:cNvPr id="5123" name="Text Box 3"/>
          <p:cNvSpPr txBox="1">
            <a:spLocks noChangeArrowheads="1"/>
          </p:cNvSpPr>
          <p:nvPr/>
        </p:nvSpPr>
        <p:spPr bwMode="auto">
          <a:xfrm>
            <a:off x="914400" y="1752600"/>
            <a:ext cx="777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latin typeface="Times New Roman" panose="02020603050405020304" pitchFamily="18" charset="0"/>
              </a:rPr>
              <a:t>Dựa vào dãy hoạt động hóa học của kim loại, cho biết phản ứng nào sau đây xảy ra? Bổ sung các PTHH xảy ra được?</a:t>
            </a:r>
          </a:p>
        </p:txBody>
      </p:sp>
      <p:sp>
        <p:nvSpPr>
          <p:cNvPr id="5124" name="Text Box 4"/>
          <p:cNvSpPr txBox="1">
            <a:spLocks noChangeArrowheads="1"/>
          </p:cNvSpPr>
          <p:nvPr/>
        </p:nvSpPr>
        <p:spPr bwMode="auto">
          <a:xfrm>
            <a:off x="914400" y="33528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3366"/>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99"/>
                </a:solidFill>
                <a:latin typeface="Times New Roman" panose="02020603050405020304" pitchFamily="18" charset="0"/>
              </a:rPr>
              <a:t>1.</a:t>
            </a:r>
            <a:r>
              <a:rPr lang="en-US" altLang="en-US" sz="2800">
                <a:latin typeface="Times New Roman" panose="02020603050405020304" pitchFamily="18" charset="0"/>
              </a:rPr>
              <a:t>   </a:t>
            </a:r>
            <a:r>
              <a:rPr lang="en-US" altLang="en-US" sz="2800" b="1">
                <a:latin typeface="Times New Roman" panose="02020603050405020304" pitchFamily="18" charset="0"/>
              </a:rPr>
              <a:t>Zn  +   HCl </a:t>
            </a:r>
          </a:p>
        </p:txBody>
      </p:sp>
      <p:sp>
        <p:nvSpPr>
          <p:cNvPr id="5125" name="Text Box 5"/>
          <p:cNvSpPr txBox="1">
            <a:spLocks noChangeArrowheads="1"/>
          </p:cNvSpPr>
          <p:nvPr/>
        </p:nvSpPr>
        <p:spPr bwMode="auto">
          <a:xfrm>
            <a:off x="838200" y="39624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990099"/>
                </a:solidFill>
                <a:latin typeface="Times New Roman" panose="02020603050405020304" pitchFamily="18" charset="0"/>
              </a:rPr>
              <a:t>2.</a:t>
            </a:r>
            <a:r>
              <a:rPr lang="en-US" altLang="en-US" sz="2800">
                <a:latin typeface="Times New Roman" panose="02020603050405020304" pitchFamily="18" charset="0"/>
              </a:rPr>
              <a:t>   </a:t>
            </a:r>
            <a:r>
              <a:rPr lang="en-US" altLang="en-US" sz="2800" b="1">
                <a:latin typeface="Times New Roman" panose="02020603050405020304" pitchFamily="18" charset="0"/>
              </a:rPr>
              <a:t>Ag  +  CuSO</a:t>
            </a:r>
            <a:r>
              <a:rPr lang="en-US" altLang="en-US" sz="2800" b="1" baseline="-25000">
                <a:latin typeface="Times New Roman" panose="02020603050405020304" pitchFamily="18" charset="0"/>
              </a:rPr>
              <a:t>4</a:t>
            </a:r>
            <a:r>
              <a:rPr lang="en-US" altLang="en-US" sz="2800" b="1">
                <a:latin typeface="Times New Roman" panose="02020603050405020304" pitchFamily="18" charset="0"/>
              </a:rPr>
              <a:t> </a:t>
            </a:r>
          </a:p>
        </p:txBody>
      </p:sp>
      <p:sp>
        <p:nvSpPr>
          <p:cNvPr id="5126" name="Text Box 6"/>
          <p:cNvSpPr txBox="1">
            <a:spLocks noChangeArrowheads="1"/>
          </p:cNvSpPr>
          <p:nvPr/>
        </p:nvSpPr>
        <p:spPr bwMode="auto">
          <a:xfrm>
            <a:off x="838200" y="4495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3.</a:t>
            </a:r>
            <a:r>
              <a:rPr lang="en-US" altLang="en-US" sz="2400">
                <a:latin typeface="Times New Roman" panose="02020603050405020304" pitchFamily="18" charset="0"/>
              </a:rPr>
              <a:t>   </a:t>
            </a:r>
            <a:r>
              <a:rPr lang="en-US" altLang="en-US" sz="2800" b="1">
                <a:latin typeface="Times New Roman" panose="02020603050405020304" pitchFamily="18" charset="0"/>
              </a:rPr>
              <a:t>Cu  +  HCl</a:t>
            </a:r>
          </a:p>
        </p:txBody>
      </p:sp>
      <p:sp>
        <p:nvSpPr>
          <p:cNvPr id="5127" name="Text Box 7"/>
          <p:cNvSpPr txBox="1">
            <a:spLocks noChangeArrowheads="1"/>
          </p:cNvSpPr>
          <p:nvPr/>
        </p:nvSpPr>
        <p:spPr bwMode="auto">
          <a:xfrm>
            <a:off x="838200" y="50292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4.</a:t>
            </a:r>
            <a:r>
              <a:rPr lang="en-US" altLang="en-US" sz="2400">
                <a:latin typeface="Times New Roman" panose="02020603050405020304" pitchFamily="18" charset="0"/>
              </a:rPr>
              <a:t>   </a:t>
            </a:r>
            <a:r>
              <a:rPr lang="en-US" altLang="en-US" sz="2800" b="1">
                <a:latin typeface="Times New Roman" panose="02020603050405020304" pitchFamily="18" charset="0"/>
              </a:rPr>
              <a:t>Fe  +  CuCl</a:t>
            </a:r>
            <a:r>
              <a:rPr lang="en-US" altLang="en-US" sz="2800" b="1" baseline="-25000">
                <a:latin typeface="Times New Roman" panose="02020603050405020304" pitchFamily="18" charset="0"/>
              </a:rPr>
              <a:t>2</a:t>
            </a:r>
            <a:endParaRPr lang="en-US" altLang="en-US" sz="2800" b="1">
              <a:latin typeface="Times New Roman" panose="02020603050405020304" pitchFamily="18" charset="0"/>
            </a:endParaRPr>
          </a:p>
        </p:txBody>
      </p:sp>
      <p:sp>
        <p:nvSpPr>
          <p:cNvPr id="5128" name="Text Box 8"/>
          <p:cNvSpPr txBox="1">
            <a:spLocks noChangeArrowheads="1"/>
          </p:cNvSpPr>
          <p:nvPr/>
        </p:nvSpPr>
        <p:spPr bwMode="auto">
          <a:xfrm>
            <a:off x="838200" y="5576888"/>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5.</a:t>
            </a:r>
            <a:r>
              <a:rPr lang="en-US" altLang="en-US" sz="2400">
                <a:latin typeface="Times New Roman" panose="02020603050405020304" pitchFamily="18" charset="0"/>
              </a:rPr>
              <a:t>   </a:t>
            </a:r>
            <a:r>
              <a:rPr lang="en-US" altLang="en-US" sz="2800" b="1">
                <a:latin typeface="Times New Roman" panose="02020603050405020304" pitchFamily="18" charset="0"/>
              </a:rPr>
              <a:t>Fe  +  AlCl</a:t>
            </a:r>
            <a:r>
              <a:rPr lang="en-US" altLang="en-US" sz="2800" b="1" baseline="-25000">
                <a:latin typeface="Times New Roman" panose="02020603050405020304" pitchFamily="18" charset="0"/>
              </a:rPr>
              <a:t>3</a:t>
            </a:r>
            <a:endParaRPr lang="en-US" altLang="en-US" sz="2800" b="1">
              <a:latin typeface="Times New Roman" panose="02020603050405020304" pitchFamily="18" charset="0"/>
            </a:endParaRPr>
          </a:p>
        </p:txBody>
      </p:sp>
      <p:sp>
        <p:nvSpPr>
          <p:cNvPr id="5129" name="Line 9"/>
          <p:cNvSpPr>
            <a:spLocks noChangeShapeType="1"/>
          </p:cNvSpPr>
          <p:nvPr/>
        </p:nvSpPr>
        <p:spPr bwMode="auto">
          <a:xfrm>
            <a:off x="3733800" y="3671888"/>
            <a:ext cx="11430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130" name="Line 10"/>
          <p:cNvSpPr>
            <a:spLocks noChangeShapeType="1"/>
          </p:cNvSpPr>
          <p:nvPr/>
        </p:nvSpPr>
        <p:spPr bwMode="auto">
          <a:xfrm>
            <a:off x="3733800" y="4205288"/>
            <a:ext cx="11430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131" name="Line 11"/>
          <p:cNvSpPr>
            <a:spLocks noChangeShapeType="1"/>
          </p:cNvSpPr>
          <p:nvPr/>
        </p:nvSpPr>
        <p:spPr bwMode="auto">
          <a:xfrm>
            <a:off x="3733800" y="4814888"/>
            <a:ext cx="11430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132" name="Line 12"/>
          <p:cNvSpPr>
            <a:spLocks noChangeShapeType="1"/>
          </p:cNvSpPr>
          <p:nvPr/>
        </p:nvSpPr>
        <p:spPr bwMode="auto">
          <a:xfrm>
            <a:off x="3733800" y="5348288"/>
            <a:ext cx="1143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13"/>
          <p:cNvSpPr>
            <a:spLocks noChangeShapeType="1"/>
          </p:cNvSpPr>
          <p:nvPr/>
        </p:nvSpPr>
        <p:spPr bwMode="auto">
          <a:xfrm>
            <a:off x="3733800" y="5881688"/>
            <a:ext cx="1143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Oval 14"/>
          <p:cNvSpPr>
            <a:spLocks noChangeArrowheads="1"/>
          </p:cNvSpPr>
          <p:nvPr/>
        </p:nvSpPr>
        <p:spPr bwMode="auto">
          <a:xfrm>
            <a:off x="838200" y="3429000"/>
            <a:ext cx="457200" cy="457200"/>
          </a:xfrm>
          <a:prstGeom prst="ellipse">
            <a:avLst/>
          </a:prstGeom>
          <a:noFill/>
          <a:ln w="28575">
            <a:solidFill>
              <a:srgbClr val="33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FFFF00"/>
              </a:solidFill>
              <a:latin typeface="Times New Roman" panose="02020603050405020304" pitchFamily="18" charset="0"/>
            </a:endParaRPr>
          </a:p>
        </p:txBody>
      </p:sp>
      <p:sp>
        <p:nvSpPr>
          <p:cNvPr id="5135" name="Oval 15"/>
          <p:cNvSpPr>
            <a:spLocks noChangeArrowheads="1"/>
          </p:cNvSpPr>
          <p:nvPr/>
        </p:nvSpPr>
        <p:spPr bwMode="auto">
          <a:xfrm>
            <a:off x="762000" y="5105400"/>
            <a:ext cx="457200" cy="457200"/>
          </a:xfrm>
          <a:prstGeom prst="ellipse">
            <a:avLst/>
          </a:prstGeom>
          <a:noFill/>
          <a:ln w="28575">
            <a:solidFill>
              <a:srgbClr val="33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FFFF00"/>
              </a:solidFill>
              <a:latin typeface="Times New Roman" panose="02020603050405020304" pitchFamily="18" charset="0"/>
            </a:endParaRPr>
          </a:p>
        </p:txBody>
      </p:sp>
      <p:grpSp>
        <p:nvGrpSpPr>
          <p:cNvPr id="24592" name="Group 16"/>
          <p:cNvGrpSpPr>
            <a:grpSpLocks/>
          </p:cNvGrpSpPr>
          <p:nvPr/>
        </p:nvGrpSpPr>
        <p:grpSpPr bwMode="auto">
          <a:xfrm>
            <a:off x="4114800" y="4038600"/>
            <a:ext cx="381000" cy="304800"/>
            <a:chOff x="2592" y="2544"/>
            <a:chExt cx="200" cy="201"/>
          </a:xfrm>
        </p:grpSpPr>
        <p:sp>
          <p:nvSpPr>
            <p:cNvPr id="39967" name="Line 16"/>
            <p:cNvSpPr>
              <a:spLocks noChangeShapeType="1"/>
            </p:cNvSpPr>
            <p:nvPr/>
          </p:nvSpPr>
          <p:spPr bwMode="auto">
            <a:xfrm flipH="1">
              <a:off x="2600" y="2553"/>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8" name="Line 17"/>
            <p:cNvSpPr>
              <a:spLocks noChangeShapeType="1"/>
            </p:cNvSpPr>
            <p:nvPr/>
          </p:nvSpPr>
          <p:spPr bwMode="auto">
            <a:xfrm>
              <a:off x="2592" y="2544"/>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5" name="Group 19"/>
          <p:cNvGrpSpPr>
            <a:grpSpLocks/>
          </p:cNvGrpSpPr>
          <p:nvPr/>
        </p:nvGrpSpPr>
        <p:grpSpPr bwMode="auto">
          <a:xfrm>
            <a:off x="4114800" y="4637088"/>
            <a:ext cx="304800" cy="304800"/>
            <a:chOff x="2592" y="2921"/>
            <a:chExt cx="192" cy="192"/>
          </a:xfrm>
        </p:grpSpPr>
        <p:sp>
          <p:nvSpPr>
            <p:cNvPr id="39965" name="Line 18"/>
            <p:cNvSpPr>
              <a:spLocks noChangeShapeType="1"/>
            </p:cNvSpPr>
            <p:nvPr/>
          </p:nvSpPr>
          <p:spPr bwMode="auto">
            <a:xfrm flipH="1">
              <a:off x="2592" y="2921"/>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19"/>
            <p:cNvSpPr>
              <a:spLocks noChangeShapeType="1"/>
            </p:cNvSpPr>
            <p:nvPr/>
          </p:nvSpPr>
          <p:spPr bwMode="auto">
            <a:xfrm>
              <a:off x="2592" y="2921"/>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40" name="Text Box 20"/>
          <p:cNvSpPr txBox="1">
            <a:spLocks noChangeArrowheads="1"/>
          </p:cNvSpPr>
          <p:nvPr/>
        </p:nvSpPr>
        <p:spPr bwMode="auto">
          <a:xfrm>
            <a:off x="5105400" y="3367088"/>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7F0B0E"/>
                </a:solidFill>
                <a:latin typeface="Times New Roman" panose="02020603050405020304" pitchFamily="18" charset="0"/>
              </a:rPr>
              <a:t>ZnCl</a:t>
            </a:r>
            <a:r>
              <a:rPr lang="en-US" altLang="en-US" sz="2800" b="1" baseline="-25000">
                <a:solidFill>
                  <a:srgbClr val="7F0B0E"/>
                </a:solidFill>
                <a:latin typeface="Times New Roman" panose="02020603050405020304" pitchFamily="18" charset="0"/>
              </a:rPr>
              <a:t>2</a:t>
            </a:r>
            <a:r>
              <a:rPr lang="en-US" altLang="en-US" sz="2800" b="1">
                <a:solidFill>
                  <a:srgbClr val="7F0B0E"/>
                </a:solidFill>
                <a:latin typeface="Times New Roman" panose="02020603050405020304" pitchFamily="18" charset="0"/>
              </a:rPr>
              <a:t>	+   H</a:t>
            </a:r>
            <a:r>
              <a:rPr lang="en-US" altLang="en-US" sz="2800" b="1" baseline="-25000">
                <a:solidFill>
                  <a:srgbClr val="7F0B0E"/>
                </a:solidFill>
                <a:latin typeface="Times New Roman" panose="02020603050405020304" pitchFamily="18" charset="0"/>
              </a:rPr>
              <a:t>2</a:t>
            </a:r>
          </a:p>
        </p:txBody>
      </p:sp>
      <p:sp>
        <p:nvSpPr>
          <p:cNvPr id="5141" name="Text Box 21"/>
          <p:cNvSpPr txBox="1">
            <a:spLocks noChangeArrowheads="1"/>
          </p:cNvSpPr>
          <p:nvPr/>
        </p:nvSpPr>
        <p:spPr bwMode="auto">
          <a:xfrm>
            <a:off x="5105400" y="50292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7F0B0E"/>
                </a:solidFill>
                <a:latin typeface="Times New Roman" panose="02020603050405020304" pitchFamily="18" charset="0"/>
              </a:rPr>
              <a:t>FeCl</a:t>
            </a:r>
            <a:r>
              <a:rPr lang="en-US" altLang="en-US" sz="2800" b="1" baseline="-25000">
                <a:solidFill>
                  <a:srgbClr val="7F0B0E"/>
                </a:solidFill>
                <a:latin typeface="Times New Roman" panose="02020603050405020304" pitchFamily="18" charset="0"/>
              </a:rPr>
              <a:t>2</a:t>
            </a:r>
            <a:r>
              <a:rPr lang="en-US" altLang="en-US" sz="2800" b="1">
                <a:solidFill>
                  <a:srgbClr val="7F0B0E"/>
                </a:solidFill>
                <a:latin typeface="Times New Roman" panose="02020603050405020304" pitchFamily="18" charset="0"/>
              </a:rPr>
              <a:t>	+   Cu</a:t>
            </a:r>
            <a:endParaRPr lang="en-US" altLang="en-US" sz="2800" b="1" baseline="-25000">
              <a:solidFill>
                <a:srgbClr val="7F0B0E"/>
              </a:solidFill>
              <a:latin typeface="Times New Roman" panose="02020603050405020304" pitchFamily="18" charset="0"/>
            </a:endParaRPr>
          </a:p>
        </p:txBody>
      </p:sp>
      <p:sp>
        <p:nvSpPr>
          <p:cNvPr id="5142" name="Line 22"/>
          <p:cNvSpPr>
            <a:spLocks noChangeShapeType="1"/>
          </p:cNvSpPr>
          <p:nvPr/>
        </p:nvSpPr>
        <p:spPr bwMode="auto">
          <a:xfrm flipV="1">
            <a:off x="7035800" y="3505200"/>
            <a:ext cx="0" cy="304800"/>
          </a:xfrm>
          <a:prstGeom prst="line">
            <a:avLst/>
          </a:prstGeom>
          <a:noFill/>
          <a:ln w="9525">
            <a:solidFill>
              <a:srgbClr val="7F0B0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23"/>
          <p:cNvSpPr>
            <a:spLocks noChangeShapeType="1"/>
          </p:cNvSpPr>
          <p:nvPr/>
        </p:nvSpPr>
        <p:spPr bwMode="auto">
          <a:xfrm>
            <a:off x="7112000" y="5295900"/>
            <a:ext cx="0" cy="228600"/>
          </a:xfrm>
          <a:prstGeom prst="line">
            <a:avLst/>
          </a:prstGeom>
          <a:noFill/>
          <a:ln w="9525">
            <a:solidFill>
              <a:srgbClr val="7F0B0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4602" name="Group 26"/>
          <p:cNvGrpSpPr>
            <a:grpSpLocks/>
          </p:cNvGrpSpPr>
          <p:nvPr/>
        </p:nvGrpSpPr>
        <p:grpSpPr bwMode="auto">
          <a:xfrm>
            <a:off x="4114800" y="5729288"/>
            <a:ext cx="304800" cy="304800"/>
            <a:chOff x="2592" y="3609"/>
            <a:chExt cx="192" cy="192"/>
          </a:xfrm>
        </p:grpSpPr>
        <p:sp>
          <p:nvSpPr>
            <p:cNvPr id="39963" name="Line 24"/>
            <p:cNvSpPr>
              <a:spLocks noChangeShapeType="1"/>
            </p:cNvSpPr>
            <p:nvPr/>
          </p:nvSpPr>
          <p:spPr bwMode="auto">
            <a:xfrm flipH="1">
              <a:off x="2592" y="3609"/>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25"/>
            <p:cNvSpPr>
              <a:spLocks noChangeShapeType="1"/>
            </p:cNvSpPr>
            <p:nvPr/>
          </p:nvSpPr>
          <p:spPr bwMode="auto">
            <a:xfrm>
              <a:off x="2592" y="3609"/>
              <a:ext cx="192" cy="192"/>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8" name="Rectangle 32"/>
          <p:cNvSpPr>
            <a:spLocks noChangeArrowheads="1"/>
          </p:cNvSpPr>
          <p:nvPr/>
        </p:nvSpPr>
        <p:spPr bwMode="auto">
          <a:xfrm>
            <a:off x="2286000" y="336232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7F0B0E"/>
                </a:solidFill>
                <a:latin typeface="Times New Roman" panose="02020603050405020304" pitchFamily="18" charset="0"/>
              </a:rPr>
              <a:t>2</a:t>
            </a:r>
          </a:p>
        </p:txBody>
      </p:sp>
      <p:grpSp>
        <p:nvGrpSpPr>
          <p:cNvPr id="39960" name="Group 34"/>
          <p:cNvGrpSpPr>
            <a:grpSpLocks/>
          </p:cNvGrpSpPr>
          <p:nvPr/>
        </p:nvGrpSpPr>
        <p:grpSpPr bwMode="auto">
          <a:xfrm>
            <a:off x="228600" y="0"/>
            <a:ext cx="8153400" cy="1022350"/>
            <a:chOff x="144" y="46"/>
            <a:chExt cx="5136" cy="644"/>
          </a:xfrm>
        </p:grpSpPr>
        <p:sp>
          <p:nvSpPr>
            <p:cNvPr id="39961" name="Text Box 35"/>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22 - Bài 17</a:t>
              </a:r>
            </a:p>
          </p:txBody>
        </p:sp>
        <p:sp>
          <p:nvSpPr>
            <p:cNvPr id="39962" name="WordArt 36"/>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Tree>
    <p:extLst>
      <p:ext uri="{BB962C8B-B14F-4D97-AF65-F5344CB8AC3E}">
        <p14:creationId xmlns:p14="http://schemas.microsoft.com/office/powerpoint/2010/main" val="8642848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plus(in)">
                                      <p:cBhvr>
                                        <p:cTn id="7" dur="1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ppt_w</p:attrName>
                                        </p:attrNameLst>
                                      </p:cBhvr>
                                      <p:tavLst>
                                        <p:tav tm="0">
                                          <p:val>
                                            <p:fltVal val="0"/>
                                          </p:val>
                                        </p:tav>
                                        <p:tav tm="100000">
                                          <p:val>
                                            <p:strVal val="#ppt_w"/>
                                          </p:val>
                                        </p:tav>
                                      </p:tavLst>
                                    </p:anim>
                                    <p:anim calcmode="lin" valueType="num">
                                      <p:cBhvr>
                                        <p:cTn id="13" dur="500" fill="hold"/>
                                        <p:tgtEl>
                                          <p:spTgt spid="5123"/>
                                        </p:tgtEl>
                                        <p:attrNameLst>
                                          <p:attrName>ppt_h</p:attrName>
                                        </p:attrNameLst>
                                      </p:cBhvr>
                                      <p:tavLst>
                                        <p:tav tm="0">
                                          <p:val>
                                            <p:fltVal val="0"/>
                                          </p:val>
                                        </p:tav>
                                        <p:tav tm="100000">
                                          <p:val>
                                            <p:strVal val="#ppt_h"/>
                                          </p:val>
                                        </p:tav>
                                      </p:tavLst>
                                    </p:anim>
                                    <p:animEffect transition="in" filter="fade">
                                      <p:cBhvr>
                                        <p:cTn id="14" dur="500"/>
                                        <p:tgtEl>
                                          <p:spTgt spid="5123"/>
                                        </p:tgtEl>
                                      </p:cBhvr>
                                    </p:animEffect>
                                  </p:childTnLst>
                                </p:cTn>
                              </p:par>
                            </p:childTnLst>
                          </p:cTn>
                        </p:par>
                        <p:par>
                          <p:cTn id="15" fill="hold" nodeType="afterGroup">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5124">
                                            <p:txEl>
                                              <p:pRg st="0" end="0"/>
                                            </p:txEl>
                                          </p:spTgt>
                                        </p:tgtEl>
                                        <p:attrNameLst>
                                          <p:attrName>style.visibility</p:attrName>
                                        </p:attrNameLst>
                                      </p:cBhvr>
                                      <p:to>
                                        <p:strVal val="visible"/>
                                      </p:to>
                                    </p:set>
                                    <p:animEffect transition="in" filter="strips(downRight)">
                                      <p:cBhvr>
                                        <p:cTn id="18" dur="500"/>
                                        <p:tgtEl>
                                          <p:spTgt spid="5124">
                                            <p:txEl>
                                              <p:pRg st="0" end="0"/>
                                            </p:txEl>
                                          </p:spTgt>
                                        </p:tgtEl>
                                      </p:cBhvr>
                                    </p:animEffect>
                                  </p:childTnLst>
                                </p:cTn>
                              </p:par>
                            </p:childTnLst>
                          </p:cTn>
                        </p:par>
                        <p:par>
                          <p:cTn id="19" fill="hold" nodeType="afterGroup">
                            <p:stCondLst>
                              <p:cond delay="1000"/>
                            </p:stCondLst>
                            <p:childTnLst>
                              <p:par>
                                <p:cTn id="20" presetID="18" presetClass="entr" presetSubtype="6" fill="hold" nodeType="after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strips(downRight)">
                                      <p:cBhvr>
                                        <p:cTn id="22" dur="500"/>
                                        <p:tgtEl>
                                          <p:spTgt spid="5125"/>
                                        </p:tgtEl>
                                      </p:cBhvr>
                                    </p:animEffect>
                                  </p:childTnLst>
                                </p:cTn>
                              </p:par>
                            </p:childTnLst>
                          </p:cTn>
                        </p:par>
                        <p:par>
                          <p:cTn id="23" fill="hold" nodeType="afterGroup">
                            <p:stCondLst>
                              <p:cond delay="1500"/>
                            </p:stCondLst>
                            <p:childTnLst>
                              <p:par>
                                <p:cTn id="24" presetID="18" presetClass="entr" presetSubtype="6"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strips(downRight)">
                                      <p:cBhvr>
                                        <p:cTn id="26" dur="500"/>
                                        <p:tgtEl>
                                          <p:spTgt spid="5126"/>
                                        </p:tgtEl>
                                      </p:cBhvr>
                                    </p:animEffect>
                                  </p:childTnLst>
                                </p:cTn>
                              </p:par>
                            </p:childTnLst>
                          </p:cTn>
                        </p:par>
                        <p:par>
                          <p:cTn id="27" fill="hold" nodeType="afterGroup">
                            <p:stCondLst>
                              <p:cond delay="2000"/>
                            </p:stCondLst>
                            <p:childTnLst>
                              <p:par>
                                <p:cTn id="28" presetID="18" presetClass="entr" presetSubtype="6" fill="hold" nodeType="afterEffect">
                                  <p:stCondLst>
                                    <p:cond delay="0"/>
                                  </p:stCondLst>
                                  <p:childTnLst>
                                    <p:set>
                                      <p:cBhvr>
                                        <p:cTn id="29" dur="1" fill="hold">
                                          <p:stCondLst>
                                            <p:cond delay="0"/>
                                          </p:stCondLst>
                                        </p:cTn>
                                        <p:tgtEl>
                                          <p:spTgt spid="5127"/>
                                        </p:tgtEl>
                                        <p:attrNameLst>
                                          <p:attrName>style.visibility</p:attrName>
                                        </p:attrNameLst>
                                      </p:cBhvr>
                                      <p:to>
                                        <p:strVal val="visible"/>
                                      </p:to>
                                    </p:set>
                                    <p:animEffect transition="in" filter="strips(downRight)">
                                      <p:cBhvr>
                                        <p:cTn id="30" dur="500"/>
                                        <p:tgtEl>
                                          <p:spTgt spid="5127"/>
                                        </p:tgtEl>
                                      </p:cBhvr>
                                    </p:animEffect>
                                  </p:childTnLst>
                                </p:cTn>
                              </p:par>
                            </p:childTnLst>
                          </p:cTn>
                        </p:par>
                        <p:par>
                          <p:cTn id="31" fill="hold" nodeType="afterGroup">
                            <p:stCondLst>
                              <p:cond delay="2500"/>
                            </p:stCondLst>
                            <p:childTnLst>
                              <p:par>
                                <p:cTn id="32" presetID="18" presetClass="entr" presetSubtype="6" fill="hold" nodeType="after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strips(downRight)">
                                      <p:cBhvr>
                                        <p:cTn id="34" dur="500"/>
                                        <p:tgtEl>
                                          <p:spTgt spid="5128"/>
                                        </p:tgtEl>
                                      </p:cBhvr>
                                    </p:animEffect>
                                  </p:childTnLst>
                                </p:cTn>
                              </p:par>
                            </p:childTnLst>
                          </p:cTn>
                        </p:par>
                        <p:par>
                          <p:cTn id="35" fill="hold" nodeType="afterGroup">
                            <p:stCondLst>
                              <p:cond delay="3000"/>
                            </p:stCondLst>
                            <p:childTnLst>
                              <p:par>
                                <p:cTn id="36" presetID="18" presetClass="entr" presetSubtype="6" fill="hold" nodeType="afterEffect">
                                  <p:stCondLst>
                                    <p:cond delay="0"/>
                                  </p:stCondLst>
                                  <p:childTnLst>
                                    <p:set>
                                      <p:cBhvr>
                                        <p:cTn id="37" dur="1" fill="hold">
                                          <p:stCondLst>
                                            <p:cond delay="0"/>
                                          </p:stCondLst>
                                        </p:cTn>
                                        <p:tgtEl>
                                          <p:spTgt spid="5129"/>
                                        </p:tgtEl>
                                        <p:attrNameLst>
                                          <p:attrName>style.visibility</p:attrName>
                                        </p:attrNameLst>
                                      </p:cBhvr>
                                      <p:to>
                                        <p:strVal val="visible"/>
                                      </p:to>
                                    </p:set>
                                    <p:animEffect transition="in" filter="strips(downRight)">
                                      <p:cBhvr>
                                        <p:cTn id="38" dur="500"/>
                                        <p:tgtEl>
                                          <p:spTgt spid="5129"/>
                                        </p:tgtEl>
                                      </p:cBhvr>
                                    </p:animEffect>
                                  </p:childTnLst>
                                </p:cTn>
                              </p:par>
                            </p:childTnLst>
                          </p:cTn>
                        </p:par>
                        <p:par>
                          <p:cTn id="39" fill="hold" nodeType="afterGroup">
                            <p:stCondLst>
                              <p:cond delay="3500"/>
                            </p:stCondLst>
                            <p:childTnLst>
                              <p:par>
                                <p:cTn id="40" presetID="18" presetClass="entr" presetSubtype="6" fill="hold" nodeType="after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strips(downRight)">
                                      <p:cBhvr>
                                        <p:cTn id="42" dur="500"/>
                                        <p:tgtEl>
                                          <p:spTgt spid="5130"/>
                                        </p:tgtEl>
                                      </p:cBhvr>
                                    </p:animEffect>
                                  </p:childTnLst>
                                </p:cTn>
                              </p:par>
                            </p:childTnLst>
                          </p:cTn>
                        </p:par>
                        <p:par>
                          <p:cTn id="43" fill="hold" nodeType="afterGroup">
                            <p:stCondLst>
                              <p:cond delay="4000"/>
                            </p:stCondLst>
                            <p:childTnLst>
                              <p:par>
                                <p:cTn id="44" presetID="18" presetClass="entr" presetSubtype="6" fill="hold" nodeType="afterEffect">
                                  <p:stCondLst>
                                    <p:cond delay="0"/>
                                  </p:stCondLst>
                                  <p:childTnLst>
                                    <p:set>
                                      <p:cBhvr>
                                        <p:cTn id="45" dur="1" fill="hold">
                                          <p:stCondLst>
                                            <p:cond delay="0"/>
                                          </p:stCondLst>
                                        </p:cTn>
                                        <p:tgtEl>
                                          <p:spTgt spid="5131"/>
                                        </p:tgtEl>
                                        <p:attrNameLst>
                                          <p:attrName>style.visibility</p:attrName>
                                        </p:attrNameLst>
                                      </p:cBhvr>
                                      <p:to>
                                        <p:strVal val="visible"/>
                                      </p:to>
                                    </p:set>
                                    <p:animEffect transition="in" filter="strips(downRight)">
                                      <p:cBhvr>
                                        <p:cTn id="46" dur="500"/>
                                        <p:tgtEl>
                                          <p:spTgt spid="5131"/>
                                        </p:tgtEl>
                                      </p:cBhvr>
                                    </p:animEffect>
                                  </p:childTnLst>
                                </p:cTn>
                              </p:par>
                            </p:childTnLst>
                          </p:cTn>
                        </p:par>
                        <p:par>
                          <p:cTn id="47" fill="hold" nodeType="afterGroup">
                            <p:stCondLst>
                              <p:cond delay="4500"/>
                            </p:stCondLst>
                            <p:childTnLst>
                              <p:par>
                                <p:cTn id="48" presetID="18" presetClass="entr" presetSubtype="6" fill="hold" nodeType="afterEffect">
                                  <p:stCondLst>
                                    <p:cond delay="0"/>
                                  </p:stCondLst>
                                  <p:childTnLst>
                                    <p:set>
                                      <p:cBhvr>
                                        <p:cTn id="49" dur="1" fill="hold">
                                          <p:stCondLst>
                                            <p:cond delay="0"/>
                                          </p:stCondLst>
                                        </p:cTn>
                                        <p:tgtEl>
                                          <p:spTgt spid="5132"/>
                                        </p:tgtEl>
                                        <p:attrNameLst>
                                          <p:attrName>style.visibility</p:attrName>
                                        </p:attrNameLst>
                                      </p:cBhvr>
                                      <p:to>
                                        <p:strVal val="visible"/>
                                      </p:to>
                                    </p:set>
                                    <p:animEffect transition="in" filter="strips(downRight)">
                                      <p:cBhvr>
                                        <p:cTn id="50" dur="500"/>
                                        <p:tgtEl>
                                          <p:spTgt spid="5132"/>
                                        </p:tgtEl>
                                      </p:cBhvr>
                                    </p:animEffect>
                                  </p:childTnLst>
                                </p:cTn>
                              </p:par>
                            </p:childTnLst>
                          </p:cTn>
                        </p:par>
                        <p:par>
                          <p:cTn id="51" fill="hold" nodeType="afterGroup">
                            <p:stCondLst>
                              <p:cond delay="5000"/>
                            </p:stCondLst>
                            <p:childTnLst>
                              <p:par>
                                <p:cTn id="52" presetID="18" presetClass="entr" presetSubtype="6" fill="hold" nodeType="afterEffect">
                                  <p:stCondLst>
                                    <p:cond delay="0"/>
                                  </p:stCondLst>
                                  <p:childTnLst>
                                    <p:set>
                                      <p:cBhvr>
                                        <p:cTn id="53" dur="1" fill="hold">
                                          <p:stCondLst>
                                            <p:cond delay="0"/>
                                          </p:stCondLst>
                                        </p:cTn>
                                        <p:tgtEl>
                                          <p:spTgt spid="5133"/>
                                        </p:tgtEl>
                                        <p:attrNameLst>
                                          <p:attrName>style.visibility</p:attrName>
                                        </p:attrNameLst>
                                      </p:cBhvr>
                                      <p:to>
                                        <p:strVal val="visible"/>
                                      </p:to>
                                    </p:set>
                                    <p:animEffect transition="in" filter="strips(downRight)">
                                      <p:cBhvr>
                                        <p:cTn id="54" dur="500"/>
                                        <p:tgtEl>
                                          <p:spTgt spid="51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nodeType="clickEffect">
                                  <p:stCondLst>
                                    <p:cond delay="0"/>
                                  </p:stCondLst>
                                  <p:childTnLst>
                                    <p:set>
                                      <p:cBhvr>
                                        <p:cTn id="58" dur="1" fill="hold">
                                          <p:stCondLst>
                                            <p:cond delay="0"/>
                                          </p:stCondLst>
                                        </p:cTn>
                                        <p:tgtEl>
                                          <p:spTgt spid="5142"/>
                                        </p:tgtEl>
                                        <p:attrNameLst>
                                          <p:attrName>style.visibility</p:attrName>
                                        </p:attrNameLst>
                                      </p:cBhvr>
                                      <p:to>
                                        <p:strVal val="visible"/>
                                      </p:to>
                                    </p:set>
                                    <p:animEffect transition="in" filter="strips(upRight)">
                                      <p:cBhvr>
                                        <p:cTn id="59" dur="500"/>
                                        <p:tgtEl>
                                          <p:spTgt spid="5142"/>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5140"/>
                                        </p:tgtEl>
                                        <p:attrNameLst>
                                          <p:attrName>style.visibility</p:attrName>
                                        </p:attrNameLst>
                                      </p:cBhvr>
                                      <p:to>
                                        <p:strVal val="visible"/>
                                      </p:to>
                                    </p:set>
                                    <p:animEffect transition="in" filter="strips(upRight)">
                                      <p:cBhvr>
                                        <p:cTn id="62" dur="500"/>
                                        <p:tgtEl>
                                          <p:spTgt spid="51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4608"/>
                                        </p:tgtEl>
                                        <p:attrNameLst>
                                          <p:attrName>style.visibility</p:attrName>
                                        </p:attrNameLst>
                                      </p:cBhvr>
                                      <p:to>
                                        <p:strVal val="visible"/>
                                      </p:to>
                                    </p:set>
                                    <p:animEffect transition="in" filter="diamond(in)">
                                      <p:cBhvr>
                                        <p:cTn id="67" dur="2000"/>
                                        <p:tgtEl>
                                          <p:spTgt spid="246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nodeType="clickEffect">
                                  <p:stCondLst>
                                    <p:cond delay="0"/>
                                  </p:stCondLst>
                                  <p:childTnLst>
                                    <p:set>
                                      <p:cBhvr>
                                        <p:cTn id="71" dur="1" fill="hold">
                                          <p:stCondLst>
                                            <p:cond delay="0"/>
                                          </p:stCondLst>
                                        </p:cTn>
                                        <p:tgtEl>
                                          <p:spTgt spid="5143"/>
                                        </p:tgtEl>
                                        <p:attrNameLst>
                                          <p:attrName>style.visibility</p:attrName>
                                        </p:attrNameLst>
                                      </p:cBhvr>
                                      <p:to>
                                        <p:strVal val="visible"/>
                                      </p:to>
                                    </p:set>
                                    <p:animEffect transition="in" filter="strips(downRight)">
                                      <p:cBhvr>
                                        <p:cTn id="72" dur="500"/>
                                        <p:tgtEl>
                                          <p:spTgt spid="5143"/>
                                        </p:tgtEl>
                                      </p:cBhvr>
                                    </p:animEffect>
                                  </p:childTnLst>
                                </p:cTn>
                              </p:par>
                              <p:par>
                                <p:cTn id="73" presetID="18" presetClass="entr" presetSubtype="6" fill="hold" grpId="0" nodeType="withEffect">
                                  <p:stCondLst>
                                    <p:cond delay="0"/>
                                  </p:stCondLst>
                                  <p:childTnLst>
                                    <p:set>
                                      <p:cBhvr>
                                        <p:cTn id="74" dur="1" fill="hold">
                                          <p:stCondLst>
                                            <p:cond delay="0"/>
                                          </p:stCondLst>
                                        </p:cTn>
                                        <p:tgtEl>
                                          <p:spTgt spid="5141"/>
                                        </p:tgtEl>
                                        <p:attrNameLst>
                                          <p:attrName>style.visibility</p:attrName>
                                        </p:attrNameLst>
                                      </p:cBhvr>
                                      <p:to>
                                        <p:strVal val="visible"/>
                                      </p:to>
                                    </p:set>
                                    <p:animEffect transition="in" filter="strips(downRight)">
                                      <p:cBhvr>
                                        <p:cTn id="75"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5124"/>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5134"/>
                                        </p:tgtEl>
                                        <p:attrNameLst>
                                          <p:attrName>style.visibility</p:attrName>
                                        </p:attrNameLst>
                                      </p:cBhvr>
                                      <p:to>
                                        <p:strVal val="visible"/>
                                      </p:to>
                                    </p:set>
                                    <p:animEffect transition="in" filter="dissolve">
                                      <p:cBhvr>
                                        <p:cTn id="81" dur="1000"/>
                                        <p:tgtEl>
                                          <p:spTgt spid="5134"/>
                                        </p:tgtEl>
                                      </p:cBhvr>
                                    </p:animEffect>
                                  </p:childTnLst>
                                </p:cTn>
                              </p:par>
                            </p:childTnLst>
                          </p:cTn>
                        </p:par>
                      </p:childTnLst>
                    </p:cTn>
                  </p:par>
                </p:childTnLst>
              </p:cTn>
              <p:nextCondLst>
                <p:cond evt="onClick" delay="0">
                  <p:tgtEl>
                    <p:spTgt spid="5124"/>
                  </p:tgtEl>
                </p:cond>
              </p:nextCondLst>
            </p:seq>
            <p:seq concurrent="1" nextAc="seek">
              <p:cTn id="82" restart="whenNotActive" fill="hold" evtFilter="cancelBubble" nodeType="interactiveSeq">
                <p:stCondLst>
                  <p:cond evt="onClick" delay="0">
                    <p:tgtEl>
                      <p:spTgt spid="512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5135"/>
                                        </p:tgtEl>
                                        <p:attrNameLst>
                                          <p:attrName>style.visibility</p:attrName>
                                        </p:attrNameLst>
                                      </p:cBhvr>
                                      <p:to>
                                        <p:strVal val="visible"/>
                                      </p:to>
                                    </p:set>
                                    <p:animEffect transition="in" filter="dissolve">
                                      <p:cBhvr>
                                        <p:cTn id="87" dur="1000"/>
                                        <p:tgtEl>
                                          <p:spTgt spid="5135"/>
                                        </p:tgtEl>
                                      </p:cBhvr>
                                    </p:animEffect>
                                  </p:childTnLst>
                                </p:cTn>
                              </p:par>
                            </p:childTnLst>
                          </p:cTn>
                        </p:par>
                      </p:childTnLst>
                    </p:cTn>
                  </p:par>
                </p:childTnLst>
              </p:cTn>
              <p:nextCondLst>
                <p:cond evt="onClick" delay="0">
                  <p:tgtEl>
                    <p:spTgt spid="5127"/>
                  </p:tgtEl>
                </p:cond>
              </p:nextCondLst>
            </p:seq>
            <p:seq concurrent="1" nextAc="seek">
              <p:cTn id="88" restart="whenNotActive" fill="hold" evtFilter="cancelBubble" nodeType="interactiveSeq">
                <p:stCondLst>
                  <p:cond evt="onClick" delay="0">
                    <p:tgtEl>
                      <p:spTgt spid="5125"/>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ntr" presetSubtype="16" fill="hold" nodeType="clickEffect">
                                  <p:stCondLst>
                                    <p:cond delay="0"/>
                                  </p:stCondLst>
                                  <p:childTnLst>
                                    <p:set>
                                      <p:cBhvr>
                                        <p:cTn id="92" dur="1" fill="hold">
                                          <p:stCondLst>
                                            <p:cond delay="0"/>
                                          </p:stCondLst>
                                        </p:cTn>
                                        <p:tgtEl>
                                          <p:spTgt spid="24592"/>
                                        </p:tgtEl>
                                        <p:attrNameLst>
                                          <p:attrName>style.visibility</p:attrName>
                                        </p:attrNameLst>
                                      </p:cBhvr>
                                      <p:to>
                                        <p:strVal val="visible"/>
                                      </p:to>
                                    </p:set>
                                    <p:animEffect transition="in" filter="diamond(in)">
                                      <p:cBhvr>
                                        <p:cTn id="93" dur="2000"/>
                                        <p:tgtEl>
                                          <p:spTgt spid="24592"/>
                                        </p:tgtEl>
                                      </p:cBhvr>
                                    </p:animEffect>
                                  </p:childTnLst>
                                </p:cTn>
                              </p:par>
                            </p:childTnLst>
                          </p:cTn>
                        </p:par>
                      </p:childTnLst>
                    </p:cTn>
                  </p:par>
                </p:childTnLst>
              </p:cTn>
              <p:nextCondLst>
                <p:cond evt="onClick" delay="0">
                  <p:tgtEl>
                    <p:spTgt spid="5125"/>
                  </p:tgtEl>
                </p:cond>
              </p:nextCondLst>
            </p:seq>
            <p:seq concurrent="1" nextAc="seek">
              <p:cTn id="94" restart="whenNotActive" fill="hold" evtFilter="cancelBubble" nodeType="interactiveSeq">
                <p:stCondLst>
                  <p:cond evt="onClick" delay="0">
                    <p:tgtEl>
                      <p:spTgt spid="5126"/>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8" presetClass="entr" presetSubtype="16" fill="hold" nodeType="clickEffect">
                                  <p:stCondLst>
                                    <p:cond delay="0"/>
                                  </p:stCondLst>
                                  <p:childTnLst>
                                    <p:set>
                                      <p:cBhvr>
                                        <p:cTn id="98" dur="1" fill="hold">
                                          <p:stCondLst>
                                            <p:cond delay="0"/>
                                          </p:stCondLst>
                                        </p:cTn>
                                        <p:tgtEl>
                                          <p:spTgt spid="24595"/>
                                        </p:tgtEl>
                                        <p:attrNameLst>
                                          <p:attrName>style.visibility</p:attrName>
                                        </p:attrNameLst>
                                      </p:cBhvr>
                                      <p:to>
                                        <p:strVal val="visible"/>
                                      </p:to>
                                    </p:set>
                                    <p:animEffect transition="in" filter="diamond(in)">
                                      <p:cBhvr>
                                        <p:cTn id="99" dur="2000"/>
                                        <p:tgtEl>
                                          <p:spTgt spid="24595"/>
                                        </p:tgtEl>
                                      </p:cBhvr>
                                    </p:animEffect>
                                  </p:childTnLst>
                                </p:cTn>
                              </p:par>
                            </p:childTnLst>
                          </p:cTn>
                        </p:par>
                      </p:childTnLst>
                    </p:cTn>
                  </p:par>
                </p:childTnLst>
              </p:cTn>
              <p:nextCondLst>
                <p:cond evt="onClick" delay="0">
                  <p:tgtEl>
                    <p:spTgt spid="5126"/>
                  </p:tgtEl>
                </p:cond>
              </p:nextCondLst>
            </p:seq>
            <p:seq concurrent="1" nextAc="seek">
              <p:cTn id="100" restart="whenNotActive" fill="hold" evtFilter="cancelBubble" nodeType="interactiveSeq">
                <p:stCondLst>
                  <p:cond evt="onClick" delay="0">
                    <p:tgtEl>
                      <p:spTgt spid="5128"/>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8" presetClass="entr" presetSubtype="16" fill="hold" nodeType="clickEffect">
                                  <p:stCondLst>
                                    <p:cond delay="0"/>
                                  </p:stCondLst>
                                  <p:childTnLst>
                                    <p:set>
                                      <p:cBhvr>
                                        <p:cTn id="104" dur="1" fill="hold">
                                          <p:stCondLst>
                                            <p:cond delay="0"/>
                                          </p:stCondLst>
                                        </p:cTn>
                                        <p:tgtEl>
                                          <p:spTgt spid="24602"/>
                                        </p:tgtEl>
                                        <p:attrNameLst>
                                          <p:attrName>style.visibility</p:attrName>
                                        </p:attrNameLst>
                                      </p:cBhvr>
                                      <p:to>
                                        <p:strVal val="visible"/>
                                      </p:to>
                                    </p:set>
                                    <p:animEffect transition="in" filter="diamond(in)">
                                      <p:cBhvr>
                                        <p:cTn id="105" dur="2000"/>
                                        <p:tgtEl>
                                          <p:spTgt spid="24602"/>
                                        </p:tgtEl>
                                      </p:cBhvr>
                                    </p:animEffect>
                                  </p:childTnLst>
                                </p:cTn>
                              </p:par>
                            </p:childTnLst>
                          </p:cTn>
                        </p:par>
                      </p:childTnLst>
                    </p:cTn>
                  </p:par>
                </p:childTnLst>
              </p:cTn>
              <p:nextCondLst>
                <p:cond evt="onClick" delay="0">
                  <p:tgtEl>
                    <p:spTgt spid="5128"/>
                  </p:tgtEl>
                </p:cond>
              </p:nextCondLst>
            </p:seq>
          </p:childTnLst>
        </p:cTn>
      </p:par>
    </p:tnLst>
    <p:bldLst>
      <p:bldP spid="5122" grpId="0"/>
      <p:bldP spid="5123" grpId="0"/>
      <p:bldP spid="5124" grpId="0" build="allAtOnce"/>
      <p:bldP spid="5134" grpId="0" animBg="1"/>
      <p:bldP spid="5140" grpId="0"/>
      <p:bldP spid="5141" grpId="0"/>
      <p:bldP spid="246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943600" y="37353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C6600"/>
                </a:solidFill>
                <a:latin typeface="Times New Roman" panose="02020603050405020304" pitchFamily="18" charset="0"/>
              </a:rPr>
              <a:t>Cu, Ag, Au</a:t>
            </a:r>
          </a:p>
        </p:txBody>
      </p:sp>
      <p:sp>
        <p:nvSpPr>
          <p:cNvPr id="40963" name="Rectangle 6"/>
          <p:cNvSpPr>
            <a:spLocks noChangeArrowheads="1"/>
          </p:cNvSpPr>
          <p:nvPr/>
        </p:nvSpPr>
        <p:spPr bwMode="auto">
          <a:xfrm>
            <a:off x="381000" y="1184275"/>
            <a:ext cx="79057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35000"/>
              </a:spcBef>
              <a:buFontTx/>
              <a:buNone/>
            </a:pPr>
            <a:r>
              <a:rPr lang="en-US" altLang="en-US" b="1">
                <a:latin typeface="Times New Roman" panose="02020603050405020304" pitchFamily="18" charset="0"/>
              </a:rPr>
              <a:t>I/ Dãy hoạt động hóa học của kim loại được </a:t>
            </a:r>
          </a:p>
          <a:p>
            <a:pPr eaLnBrk="1" hangingPunct="1">
              <a:lnSpc>
                <a:spcPct val="75000"/>
              </a:lnSpc>
              <a:spcBef>
                <a:spcPct val="35000"/>
              </a:spcBef>
              <a:buFontTx/>
              <a:buNone/>
            </a:pPr>
            <a:r>
              <a:rPr lang="en-US" altLang="en-US" b="1">
                <a:latin typeface="Times New Roman" panose="02020603050405020304" pitchFamily="18" charset="0"/>
              </a:rPr>
              <a:t>xây dựng như thế nào?</a:t>
            </a:r>
          </a:p>
        </p:txBody>
      </p:sp>
      <p:sp>
        <p:nvSpPr>
          <p:cNvPr id="40964" name="Rectangle 7"/>
          <p:cNvSpPr>
            <a:spLocks noChangeArrowheads="1"/>
          </p:cNvSpPr>
          <p:nvPr/>
        </p:nvSpPr>
        <p:spPr bwMode="auto">
          <a:xfrm>
            <a:off x="1143000" y="3709988"/>
            <a:ext cx="1162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339933"/>
                </a:solidFill>
                <a:latin typeface="Times New Roman" panose="02020603050405020304" pitchFamily="18" charset="0"/>
              </a:rPr>
              <a:t>K, Na,</a:t>
            </a:r>
          </a:p>
        </p:txBody>
      </p:sp>
      <p:sp>
        <p:nvSpPr>
          <p:cNvPr id="40965" name="Rectangle 8"/>
          <p:cNvSpPr>
            <a:spLocks noChangeArrowheads="1"/>
          </p:cNvSpPr>
          <p:nvPr/>
        </p:nvSpPr>
        <p:spPr bwMode="auto">
          <a:xfrm>
            <a:off x="2255838" y="3709988"/>
            <a:ext cx="30781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31193F"/>
                </a:solidFill>
                <a:latin typeface="Times New Roman" panose="02020603050405020304" pitchFamily="18" charset="0"/>
              </a:rPr>
              <a:t>Mg, Al, Zn, Fe, Pb</a:t>
            </a:r>
            <a:r>
              <a:rPr lang="en-US" altLang="en-US" sz="2800" b="1">
                <a:latin typeface="Times New Roman" panose="02020603050405020304" pitchFamily="18" charset="0"/>
              </a:rPr>
              <a:t>,</a:t>
            </a:r>
          </a:p>
        </p:txBody>
      </p:sp>
      <p:sp>
        <p:nvSpPr>
          <p:cNvPr id="40966" name="Rectangle 9"/>
          <p:cNvSpPr>
            <a:spLocks noChangeArrowheads="1"/>
          </p:cNvSpPr>
          <p:nvPr/>
        </p:nvSpPr>
        <p:spPr bwMode="auto">
          <a:xfrm>
            <a:off x="5181600" y="3709988"/>
            <a:ext cx="78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FF"/>
                </a:solidFill>
                <a:latin typeface="Times New Roman" panose="02020603050405020304" pitchFamily="18" charset="0"/>
              </a:rPr>
              <a:t>(H)</a:t>
            </a:r>
            <a:r>
              <a:rPr lang="en-US" altLang="en-US" sz="2800" b="1">
                <a:latin typeface="Times New Roman" panose="02020603050405020304" pitchFamily="18" charset="0"/>
              </a:rPr>
              <a:t>,</a:t>
            </a:r>
          </a:p>
        </p:txBody>
      </p:sp>
      <p:sp>
        <p:nvSpPr>
          <p:cNvPr id="40967" name="Text Box 10"/>
          <p:cNvSpPr txBox="1">
            <a:spLocks noChangeArrowheads="1"/>
          </p:cNvSpPr>
          <p:nvPr/>
        </p:nvSpPr>
        <p:spPr bwMode="auto">
          <a:xfrm>
            <a:off x="914400" y="2057400"/>
            <a:ext cx="2408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52F95"/>
                </a:solidFill>
                <a:latin typeface="Times New Roman" panose="02020603050405020304" pitchFamily="18" charset="0"/>
              </a:rPr>
              <a:t>* </a:t>
            </a:r>
            <a:r>
              <a:rPr lang="en-US" altLang="en-US" sz="2800" b="1" u="sng">
                <a:solidFill>
                  <a:srgbClr val="952F95"/>
                </a:solidFill>
                <a:latin typeface="Times New Roman" panose="02020603050405020304" pitchFamily="18" charset="0"/>
              </a:rPr>
              <a:t>Thí nghiệm:</a:t>
            </a:r>
            <a:r>
              <a:rPr lang="en-US" altLang="en-US" sz="2800" b="1">
                <a:solidFill>
                  <a:srgbClr val="952F95"/>
                </a:solidFill>
                <a:latin typeface="Times New Roman" panose="02020603050405020304" pitchFamily="18" charset="0"/>
              </a:rPr>
              <a:t> </a:t>
            </a:r>
          </a:p>
          <a:p>
            <a:pPr eaLnBrk="1" hangingPunct="1">
              <a:spcBef>
                <a:spcPct val="0"/>
              </a:spcBef>
              <a:buFontTx/>
              <a:buNone/>
            </a:pPr>
            <a:r>
              <a:rPr lang="en-US" altLang="en-US" sz="2800" b="1">
                <a:solidFill>
                  <a:srgbClr val="952F95"/>
                </a:solidFill>
                <a:latin typeface="Times New Roman" panose="02020603050405020304" pitchFamily="18" charset="0"/>
              </a:rPr>
              <a:t>*  </a:t>
            </a:r>
            <a:r>
              <a:rPr lang="en-US" altLang="en-US" sz="2800" b="1" u="sng">
                <a:solidFill>
                  <a:srgbClr val="952F95"/>
                </a:solidFill>
                <a:latin typeface="Times New Roman" panose="02020603050405020304" pitchFamily="18" charset="0"/>
              </a:rPr>
              <a:t>Kết luận</a:t>
            </a:r>
            <a:r>
              <a:rPr lang="en-US" altLang="en-US" sz="2800" b="1">
                <a:solidFill>
                  <a:srgbClr val="952F95"/>
                </a:solidFill>
                <a:latin typeface="Times New Roman" panose="02020603050405020304" pitchFamily="18" charset="0"/>
              </a:rPr>
              <a:t> :</a:t>
            </a:r>
          </a:p>
        </p:txBody>
      </p:sp>
      <p:sp>
        <p:nvSpPr>
          <p:cNvPr id="40968" name="Text Box 11"/>
          <p:cNvSpPr txBox="1">
            <a:spLocks noChangeArrowheads="1"/>
          </p:cNvSpPr>
          <p:nvPr/>
        </p:nvSpPr>
        <p:spPr bwMode="auto">
          <a:xfrm>
            <a:off x="1676400" y="4510088"/>
            <a:ext cx="5603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700015"/>
                </a:solidFill>
                <a:latin typeface="Times New Roman" panose="02020603050405020304" pitchFamily="18" charset="0"/>
              </a:rPr>
              <a:t>Mức độ hoạt động hóa học giảm dần</a:t>
            </a:r>
          </a:p>
        </p:txBody>
      </p:sp>
      <p:sp>
        <p:nvSpPr>
          <p:cNvPr id="40969" name="Line 12"/>
          <p:cNvSpPr>
            <a:spLocks noChangeShapeType="1"/>
          </p:cNvSpPr>
          <p:nvPr/>
        </p:nvSpPr>
        <p:spPr bwMode="auto">
          <a:xfrm>
            <a:off x="1295400" y="4459288"/>
            <a:ext cx="6324600"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Text Box 13"/>
          <p:cNvSpPr txBox="1">
            <a:spLocks noChangeArrowheads="1"/>
          </p:cNvSpPr>
          <p:nvPr/>
        </p:nvSpPr>
        <p:spPr bwMode="auto">
          <a:xfrm>
            <a:off x="1600200" y="31496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820060"/>
                </a:solidFill>
                <a:latin typeface="Times New Roman" panose="02020603050405020304" pitchFamily="18" charset="0"/>
              </a:rPr>
              <a:t> Dãy hoạt động hóa học của kim loại:</a:t>
            </a:r>
          </a:p>
        </p:txBody>
      </p:sp>
      <p:sp>
        <p:nvSpPr>
          <p:cNvPr id="40971" name="Rectangle 14"/>
          <p:cNvSpPr>
            <a:spLocks noChangeArrowheads="1"/>
          </p:cNvSpPr>
          <p:nvPr/>
        </p:nvSpPr>
        <p:spPr bwMode="auto">
          <a:xfrm>
            <a:off x="685800" y="3098800"/>
            <a:ext cx="7924800" cy="2032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0972" name="Rectangle 15"/>
          <p:cNvSpPr>
            <a:spLocks noChangeArrowheads="1"/>
          </p:cNvSpPr>
          <p:nvPr/>
        </p:nvSpPr>
        <p:spPr bwMode="auto">
          <a:xfrm>
            <a:off x="368300" y="5305425"/>
            <a:ext cx="7307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5000"/>
              </a:lnSpc>
              <a:spcBef>
                <a:spcPct val="35000"/>
              </a:spcBef>
              <a:buFontTx/>
              <a:buNone/>
            </a:pPr>
            <a:r>
              <a:rPr lang="en-US" altLang="en-US" b="1">
                <a:latin typeface="Times New Roman" panose="02020603050405020304" pitchFamily="18" charset="0"/>
              </a:rPr>
              <a:t>II/   Ý nghĩa của dãy hoạt động hóa học: </a:t>
            </a:r>
          </a:p>
          <a:p>
            <a:pPr eaLnBrk="1" hangingPunct="1">
              <a:lnSpc>
                <a:spcPct val="75000"/>
              </a:lnSpc>
              <a:spcBef>
                <a:spcPct val="35000"/>
              </a:spcBef>
              <a:buFontTx/>
              <a:buNone/>
            </a:pPr>
            <a:r>
              <a:rPr lang="en-US" altLang="en-US" b="1">
                <a:latin typeface="Times New Roman" panose="02020603050405020304" pitchFamily="18" charset="0"/>
              </a:rPr>
              <a:t>                SGK - 53.</a:t>
            </a:r>
          </a:p>
        </p:txBody>
      </p:sp>
      <p:sp>
        <p:nvSpPr>
          <p:cNvPr id="40973" name="AutoShape 16">
            <a:hlinkClick r:id="rId2" action="ppaction://hlinksldjump"/>
          </p:cNvPr>
          <p:cNvSpPr>
            <a:spLocks noChangeArrowheads="1"/>
          </p:cNvSpPr>
          <p:nvPr/>
        </p:nvSpPr>
        <p:spPr bwMode="auto">
          <a:xfrm>
            <a:off x="8610600" y="6324600"/>
            <a:ext cx="228600" cy="304800"/>
          </a:xfrm>
          <a:prstGeom prst="star8">
            <a:avLst>
              <a:gd name="adj" fmla="val 38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40974" name="Group 17"/>
          <p:cNvGrpSpPr>
            <a:grpSpLocks/>
          </p:cNvGrpSpPr>
          <p:nvPr/>
        </p:nvGrpSpPr>
        <p:grpSpPr bwMode="auto">
          <a:xfrm>
            <a:off x="228600" y="0"/>
            <a:ext cx="8153400" cy="1022350"/>
            <a:chOff x="144" y="46"/>
            <a:chExt cx="5136" cy="644"/>
          </a:xfrm>
        </p:grpSpPr>
        <p:sp>
          <p:nvSpPr>
            <p:cNvPr id="40975" name="Text Box 18"/>
            <p:cNvSpPr txBox="1">
              <a:spLocks noChangeArrowheads="1"/>
            </p:cNvSpPr>
            <p:nvPr/>
          </p:nvSpPr>
          <p:spPr bwMode="auto">
            <a:xfrm>
              <a:off x="144" y="46"/>
              <a:ext cx="158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b="1" i="1">
                  <a:solidFill>
                    <a:srgbClr val="FF0066"/>
                  </a:solidFill>
                  <a:latin typeface="Times New Roman" panose="02020603050405020304" pitchFamily="18" charset="0"/>
                </a:rPr>
                <a:t>Tiết 23 - Bài 17</a:t>
              </a:r>
            </a:p>
          </p:txBody>
        </p:sp>
        <p:sp>
          <p:nvSpPr>
            <p:cNvPr id="40976" name="WordArt 19"/>
            <p:cNvSpPr>
              <a:spLocks noChangeArrowheads="1" noChangeShapeType="1" noTextEdit="1"/>
            </p:cNvSpPr>
            <p:nvPr/>
          </p:nvSpPr>
          <p:spPr bwMode="auto">
            <a:xfrm>
              <a:off x="960" y="366"/>
              <a:ext cx="4320" cy="32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Dãy hoạt động hóa học của kim loại</a:t>
              </a:r>
            </a:p>
          </p:txBody>
        </p:sp>
      </p:grpSp>
    </p:spTree>
    <p:extLst>
      <p:ext uri="{BB962C8B-B14F-4D97-AF65-F5344CB8AC3E}">
        <p14:creationId xmlns:p14="http://schemas.microsoft.com/office/powerpoint/2010/main" val="3041607650"/>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Font typeface="Arial" charset="0"/>
              <a:buNone/>
            </a:pPr>
            <a:r>
              <a:rPr lang="en-US" sz="2800" b="1" dirty="0" smtClean="0">
                <a:solidFill>
                  <a:srgbClr val="FF0000"/>
                </a:solidFill>
                <a:latin typeface="Times New Roman" pitchFamily="18" charset="0"/>
                <a:cs typeface="Times New Roman" pitchFamily="18" charset="0"/>
              </a:rPr>
              <a:t>CỦNG CỐ KIẾN THỨC</a:t>
            </a:r>
          </a:p>
          <a:p>
            <a:pPr marL="0" indent="0">
              <a:buFont typeface="Arial" charset="0"/>
              <a:buNone/>
            </a:pP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p>
          <a:p>
            <a:pPr marL="0" indent="0">
              <a:buFont typeface="Arial" charset="0"/>
              <a:buAutoNum type="alphaLcPeriod"/>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pitchFamily="18" charset="2"/>
              </a:rPr>
              <a:t>  MgCl</a:t>
            </a:r>
            <a:r>
              <a:rPr lang="en-US" sz="2800" baseline="-25000" dirty="0" smtClean="0">
                <a:latin typeface="Times New Roman" pitchFamily="18" charset="0"/>
                <a:cs typeface="Times New Roman" pitchFamily="18" charset="0"/>
                <a:sym typeface="Symbol" pitchFamily="18" charset="2"/>
              </a:rPr>
              <a:t>2</a:t>
            </a:r>
            <a:r>
              <a:rPr lang="en-US" sz="2800" dirty="0" smtClean="0">
                <a:latin typeface="Times New Roman" pitchFamily="18" charset="0"/>
                <a:cs typeface="Times New Roman" pitchFamily="18" charset="0"/>
                <a:sym typeface="Symbol" pitchFamily="18" charset="2"/>
              </a:rPr>
              <a:t>  +  H</a:t>
            </a:r>
            <a:r>
              <a:rPr lang="en-US" sz="2800" baseline="-25000" dirty="0" smtClean="0">
                <a:latin typeface="Times New Roman" pitchFamily="18" charset="0"/>
                <a:cs typeface="Times New Roman" pitchFamily="18" charset="0"/>
                <a:sym typeface="Symbol" pitchFamily="18" charset="2"/>
              </a:rPr>
              <a:t>2</a:t>
            </a:r>
            <a:endParaRPr lang="en-US" sz="2800" dirty="0" smtClean="0">
              <a:latin typeface="Times New Roman" pitchFamily="18" charset="0"/>
              <a:cs typeface="Times New Roman" pitchFamily="18" charset="0"/>
              <a:sym typeface="Symbol" pitchFamily="18" charset="2"/>
            </a:endParaRPr>
          </a:p>
          <a:p>
            <a:pPr marL="0" indent="0">
              <a:buFont typeface="Arial" charset="0"/>
              <a:buAutoNum type="alphaLcPeriod"/>
            </a:pPr>
            <a:r>
              <a:rPr lang="en-US" sz="2800" dirty="0" smtClean="0">
                <a:latin typeface="Times New Roman" pitchFamily="18" charset="0"/>
                <a:cs typeface="Times New Roman" pitchFamily="18" charset="0"/>
                <a:sym typeface="Symbol" pitchFamily="18" charset="2"/>
              </a:rPr>
              <a:t>……  +       AgNO</a:t>
            </a:r>
            <a:r>
              <a:rPr lang="en-US" sz="2800" baseline="-25000" dirty="0" smtClean="0">
                <a:latin typeface="Times New Roman" pitchFamily="18" charset="0"/>
                <a:cs typeface="Times New Roman" pitchFamily="18" charset="0"/>
                <a:sym typeface="Symbol" pitchFamily="18" charset="2"/>
              </a:rPr>
              <a:t>3</a:t>
            </a:r>
            <a:r>
              <a:rPr lang="en-US" sz="2800" dirty="0" smtClean="0">
                <a:latin typeface="Times New Roman" pitchFamily="18" charset="0"/>
                <a:cs typeface="Times New Roman" pitchFamily="18" charset="0"/>
                <a:sym typeface="Symbol" pitchFamily="18" charset="2"/>
              </a:rPr>
              <a:t>   Cu(NO</a:t>
            </a:r>
            <a:r>
              <a:rPr lang="en-US" sz="2800" baseline="-25000" dirty="0" smtClean="0">
                <a:latin typeface="Times New Roman" pitchFamily="18" charset="0"/>
                <a:cs typeface="Times New Roman" pitchFamily="18" charset="0"/>
                <a:sym typeface="Symbol" pitchFamily="18" charset="2"/>
              </a:rPr>
              <a:t>3</a:t>
            </a:r>
            <a:r>
              <a:rPr lang="en-US" sz="2800" dirty="0" smtClean="0">
                <a:latin typeface="Times New Roman" pitchFamily="18" charset="0"/>
                <a:cs typeface="Times New Roman" pitchFamily="18" charset="0"/>
                <a:sym typeface="Symbol" pitchFamily="18" charset="2"/>
              </a:rPr>
              <a:t>)</a:t>
            </a:r>
            <a:r>
              <a:rPr lang="en-US" sz="2800" baseline="-25000" dirty="0" smtClean="0">
                <a:latin typeface="Times New Roman" pitchFamily="18" charset="0"/>
                <a:cs typeface="Times New Roman" pitchFamily="18" charset="0"/>
                <a:sym typeface="Symbol" pitchFamily="18" charset="2"/>
              </a:rPr>
              <a:t>2</a:t>
            </a:r>
            <a:r>
              <a:rPr lang="en-US" sz="2800" dirty="0" smtClean="0">
                <a:latin typeface="Times New Roman" pitchFamily="18" charset="0"/>
                <a:cs typeface="Times New Roman" pitchFamily="18" charset="0"/>
                <a:sym typeface="Symbol" pitchFamily="18" charset="2"/>
              </a:rPr>
              <a:t> +  Ag</a:t>
            </a:r>
          </a:p>
          <a:p>
            <a:pPr marL="0" indent="0">
              <a:buFont typeface="Arial" charset="0"/>
              <a:buAutoNum type="alphaLcPeriod"/>
            </a:pPr>
            <a:r>
              <a:rPr lang="en-US" sz="2800" dirty="0" smtClean="0">
                <a:latin typeface="Times New Roman" pitchFamily="18" charset="0"/>
                <a:cs typeface="Times New Roman" pitchFamily="18" charset="0"/>
                <a:sym typeface="Symbol" pitchFamily="18" charset="2"/>
              </a:rPr>
              <a:t>……  +  ……        </a:t>
            </a:r>
            <a:r>
              <a:rPr lang="en-US" sz="2800" dirty="0" err="1" smtClean="0">
                <a:latin typeface="Times New Roman" pitchFamily="18" charset="0"/>
                <a:cs typeface="Times New Roman" pitchFamily="18" charset="0"/>
                <a:sym typeface="Symbol" pitchFamily="18" charset="2"/>
              </a:rPr>
              <a:t>ZnO</a:t>
            </a:r>
            <a:endParaRPr lang="en-US" sz="2800" dirty="0" smtClean="0">
              <a:latin typeface="Times New Roman" pitchFamily="18" charset="0"/>
              <a:cs typeface="Times New Roman" pitchFamily="18" charset="0"/>
            </a:endParaRPr>
          </a:p>
          <a:p>
            <a:pPr marL="0" indent="0">
              <a:buFont typeface="Arial" charset="0"/>
              <a:buAutoNum type="alphaLcPeriod" startAt="4"/>
            </a:pPr>
            <a:r>
              <a:rPr lang="en-US" sz="2800" dirty="0" smtClean="0">
                <a:latin typeface="Times New Roman" pitchFamily="18" charset="0"/>
                <a:cs typeface="Times New Roman" pitchFamily="18" charset="0"/>
              </a:rPr>
              <a:t>……  +  …… </a:t>
            </a:r>
            <a:r>
              <a:rPr lang="en-US" sz="2800" dirty="0" smtClean="0">
                <a:latin typeface="Times New Roman" pitchFamily="18" charset="0"/>
                <a:cs typeface="Times New Roman" pitchFamily="18" charset="0"/>
                <a:sym typeface="Symbol" pitchFamily="18" charset="2"/>
              </a:rPr>
              <a:t>  CuCl</a:t>
            </a:r>
            <a:r>
              <a:rPr lang="en-US" sz="2800" baseline="-25000" dirty="0" smtClean="0">
                <a:latin typeface="Times New Roman" pitchFamily="18" charset="0"/>
                <a:cs typeface="Times New Roman" pitchFamily="18" charset="0"/>
                <a:sym typeface="Symbol" pitchFamily="18" charset="2"/>
              </a:rPr>
              <a:t>2</a:t>
            </a:r>
            <a:endParaRPr lang="en-US" sz="2800" dirty="0" smtClean="0">
              <a:latin typeface="Times New Roman" pitchFamily="18" charset="0"/>
              <a:cs typeface="Times New Roman" pitchFamily="18" charset="0"/>
              <a:sym typeface="Symbol" pitchFamily="18" charset="2"/>
            </a:endParaRPr>
          </a:p>
          <a:p>
            <a:pPr marL="0" indent="0">
              <a:buFont typeface="Arial" charset="0"/>
              <a:buAutoNum type="alphaLcPeriod" startAt="4"/>
            </a:pPr>
            <a:r>
              <a:rPr lang="en-US" sz="2800" dirty="0" smtClean="0">
                <a:latin typeface="Times New Roman" pitchFamily="18" charset="0"/>
                <a:cs typeface="Times New Roman" pitchFamily="18" charset="0"/>
                <a:sym typeface="Symbol" pitchFamily="18" charset="2"/>
              </a:rPr>
              <a:t>…… +  S    K</a:t>
            </a:r>
            <a:r>
              <a:rPr lang="en-US" sz="2800" baseline="-25000" dirty="0" smtClean="0">
                <a:latin typeface="Times New Roman" pitchFamily="18" charset="0"/>
                <a:cs typeface="Times New Roman" pitchFamily="18" charset="0"/>
                <a:sym typeface="Symbol" pitchFamily="18" charset="2"/>
              </a:rPr>
              <a:t>2</a:t>
            </a:r>
            <a:r>
              <a:rPr lang="en-US" sz="2800" dirty="0" smtClean="0">
                <a:latin typeface="Times New Roman" pitchFamily="18" charset="0"/>
                <a:cs typeface="Times New Roman" pitchFamily="18" charset="0"/>
                <a:sym typeface="Symbol" pitchFamily="18" charset="2"/>
              </a:rPr>
              <a:t>S</a:t>
            </a:r>
            <a:endParaRPr lang="en-US" sz="2800" dirty="0" smtClean="0">
              <a:latin typeface="Times New Roman" pitchFamily="18" charset="0"/>
              <a:cs typeface="Times New Roman" pitchFamily="18" charset="0"/>
            </a:endParaRPr>
          </a:p>
          <a:p>
            <a:pPr marL="0" indent="0">
              <a:buFont typeface="Arial" charset="0"/>
              <a:buNone/>
            </a:pPr>
            <a:endParaRPr lang="en-US" sz="2800" dirty="0" smtClean="0">
              <a:latin typeface="Times New Roman" pitchFamily="18" charset="0"/>
              <a:cs typeface="Times New Roman" pitchFamily="18" charset="0"/>
            </a:endParaRPr>
          </a:p>
          <a:p>
            <a:pPr marL="0" indent="0">
              <a:buFont typeface="Arial" charset="0"/>
              <a:buNone/>
            </a:pPr>
            <a:endParaRPr lang="en-US" sz="2800" dirty="0" smtClean="0">
              <a:latin typeface="Times New Roman" pitchFamily="18" charset="0"/>
              <a:cs typeface="Times New Roman" pitchFamily="18" charset="0"/>
            </a:endParaRPr>
          </a:p>
          <a:p>
            <a:pPr marL="0" indent="0">
              <a:buFont typeface="Arial" charset="0"/>
              <a:buNone/>
            </a:pPr>
            <a:endParaRPr lang="en-US" sz="2800" dirty="0" smtClean="0">
              <a:latin typeface="Times New Roman" pitchFamily="18" charset="0"/>
              <a:cs typeface="Times New Roman" pitchFamily="18" charset="0"/>
            </a:endParaRPr>
          </a:p>
          <a:p>
            <a:pPr marL="0" indent="0">
              <a:buFont typeface="Arial" charset="0"/>
              <a:buNone/>
            </a:pPr>
            <a:endParaRPr lang="en-US" sz="2800" dirty="0" smtClean="0">
              <a:latin typeface="Times New Roman" pitchFamily="18" charset="0"/>
              <a:cs typeface="Times New Roman" pitchFamily="18" charset="0"/>
            </a:endParaRPr>
          </a:p>
          <a:p>
            <a:pPr marL="0" indent="0">
              <a:buFont typeface="Arial" charset="0"/>
              <a:buNone/>
            </a:pPr>
            <a:endParaRPr lang="en-US" sz="2800" dirty="0" smtClean="0">
              <a:latin typeface="Times New Roman" pitchFamily="18" charset="0"/>
              <a:cs typeface="Times New Roman" pitchFamily="18" charset="0"/>
            </a:endParaRPr>
          </a:p>
          <a:p>
            <a:pPr marL="0" indent="0">
              <a:buFont typeface="Arial" charset="0"/>
              <a:buNone/>
            </a:pPr>
            <a:endParaRPr lang="en-US" sz="2800" i="1" dirty="0" smtClean="0">
              <a:latin typeface="Times New Roman" pitchFamily="18" charset="0"/>
              <a:cs typeface="Times New Roman" pitchFamily="18" charset="0"/>
              <a:sym typeface="Symbol" pitchFamily="18" charset="2"/>
            </a:endParaRPr>
          </a:p>
          <a:p>
            <a:pPr marL="0" indent="0">
              <a:buFont typeface="Arial" charset="0"/>
              <a:buNone/>
            </a:pPr>
            <a:endParaRPr lang="en-US" sz="2800" dirty="0" smtClean="0">
              <a:latin typeface="Times New Roman" pitchFamily="18" charset="0"/>
              <a:cs typeface="Times New Roman" pitchFamily="18" charset="0"/>
              <a:sym typeface="Symbol" pitchFamily="18" charset="2"/>
            </a:endParaRPr>
          </a:p>
          <a:p>
            <a:pPr marL="0" indent="0">
              <a:buFont typeface="Arial" charset="0"/>
              <a:buNone/>
            </a:pPr>
            <a:endParaRPr lang="en-US" sz="2800" dirty="0" smtClean="0">
              <a:latin typeface="Times New Roman" pitchFamily="18" charset="0"/>
              <a:cs typeface="Times New Roman" pitchFamily="18" charset="0"/>
              <a:sym typeface="Symbol" pitchFamily="18" charset="2"/>
            </a:endParaRPr>
          </a:p>
        </p:txBody>
      </p:sp>
      <p:sp>
        <p:nvSpPr>
          <p:cNvPr id="4" name="TextBox 3"/>
          <p:cNvSpPr txBox="1">
            <a:spLocks noChangeArrowheads="1"/>
          </p:cNvSpPr>
          <p:nvPr/>
        </p:nvSpPr>
        <p:spPr bwMode="auto">
          <a:xfrm>
            <a:off x="1619250" y="1465263"/>
            <a:ext cx="2889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rot="10800000" flipH="1" flipV="1">
            <a:off x="652463" y="1393825"/>
            <a:ext cx="679450" cy="522288"/>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Mg</a:t>
            </a:r>
            <a:endParaRPr lang="vi-VN" sz="28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800000" flipH="1" flipV="1">
            <a:off x="684213" y="1916113"/>
            <a:ext cx="67945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Cu</a:t>
            </a:r>
            <a:endParaRPr lang="vi-VN" sz="280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619250" y="1970088"/>
            <a:ext cx="288925"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292725" y="1970088"/>
            <a:ext cx="287338"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rot="10800000" flipH="1" flipV="1">
            <a:off x="639763" y="2401888"/>
            <a:ext cx="679450"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Zn</a:t>
            </a:r>
            <a:endParaRPr lang="vi-VN" sz="280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rot="10800000" flipH="1" flipV="1">
            <a:off x="1575340" y="2401887"/>
            <a:ext cx="679450"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O</a:t>
            </a:r>
            <a:r>
              <a:rPr lang="en-US" sz="2800" baseline="-250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2916238" y="2473325"/>
            <a:ext cx="287337"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468313" y="2401888"/>
            <a:ext cx="287337" cy="522287"/>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16" name="TextBox 15"/>
          <p:cNvSpPr txBox="1">
            <a:spLocks noChangeArrowheads="1"/>
          </p:cNvSpPr>
          <p:nvPr/>
        </p:nvSpPr>
        <p:spPr bwMode="auto">
          <a:xfrm rot="10800000" flipH="1" flipV="1">
            <a:off x="611188" y="2924175"/>
            <a:ext cx="67945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Cu</a:t>
            </a:r>
            <a:endParaRPr lang="vi-VN" sz="2800">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rot="10800000" flipH="1" flipV="1">
            <a:off x="1655763" y="2997200"/>
            <a:ext cx="679450" cy="523875"/>
          </a:xfrm>
          <a:prstGeom prst="rect">
            <a:avLst/>
          </a:prstGeom>
          <a:noFill/>
          <a:ln w="9525">
            <a:noFill/>
            <a:miter lim="800000"/>
            <a:headEnd/>
            <a:tailEnd/>
          </a:ln>
        </p:spPr>
        <p:txBody>
          <a:bodyPr>
            <a:spAutoFit/>
          </a:bodyPr>
          <a:lstStyle/>
          <a:p>
            <a:r>
              <a:rPr lang="en-US" sz="2800" dirty="0">
                <a:solidFill>
                  <a:srgbClr val="FF0000"/>
                </a:solidFill>
                <a:latin typeface="Times New Roman" pitchFamily="18" charset="0"/>
                <a:cs typeface="Times New Roman" pitchFamily="18" charset="0"/>
              </a:rPr>
              <a:t>Cl</a:t>
            </a:r>
            <a:r>
              <a:rPr lang="en-US" sz="2800" baseline="-25000" dirty="0">
                <a:solidFill>
                  <a:srgbClr val="FF0000"/>
                </a:solidFill>
                <a:latin typeface="Times New Roman" pitchFamily="18" charset="0"/>
                <a:cs typeface="Times New Roman" pitchFamily="18" charset="0"/>
              </a:rPr>
              <a:t>2</a:t>
            </a:r>
            <a:endParaRPr lang="vi-VN" sz="2800" dirty="0">
              <a:solidFill>
                <a:srgbClr val="FF00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611188" y="3429000"/>
            <a:ext cx="2889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2</a:t>
            </a:r>
            <a:endParaRPr lang="vi-VN" sz="2800">
              <a:solidFill>
                <a:srgbClr val="FF0000"/>
              </a:solidFill>
              <a:latin typeface="Times New Roman" pitchFamily="18" charset="0"/>
              <a:cs typeface="Times New Roman" pitchFamily="18" charset="0"/>
            </a:endParaRPr>
          </a:p>
        </p:txBody>
      </p:sp>
      <p:sp>
        <p:nvSpPr>
          <p:cNvPr id="19" name="TextBox 18"/>
          <p:cNvSpPr txBox="1">
            <a:spLocks noChangeArrowheads="1"/>
          </p:cNvSpPr>
          <p:nvPr/>
        </p:nvSpPr>
        <p:spPr bwMode="auto">
          <a:xfrm rot="10800000" flipH="1" flipV="1">
            <a:off x="868363" y="3429000"/>
            <a:ext cx="67945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K</a:t>
            </a:r>
            <a:endParaRPr 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26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3" grpId="0"/>
      <p:bldP spid="14"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1082FF9-0397-47D7-AAA7-2B03349F7E60}" type="slidenum">
              <a:rPr lang="en-US" altLang="en-US" sz="1400">
                <a:latin typeface="Arial" panose="020B0604020202020204" pitchFamily="34" charset="0"/>
              </a:rPr>
              <a:pPr algn="r" eaLnBrk="1" hangingPunct="1"/>
              <a:t>5</a:t>
            </a:fld>
            <a:endParaRPr lang="en-US" altLang="en-US" sz="1400">
              <a:latin typeface="Arial" panose="020B0604020202020204" pitchFamily="34" charset="0"/>
            </a:endParaRPr>
          </a:p>
        </p:txBody>
      </p:sp>
      <p:sp>
        <p:nvSpPr>
          <p:cNvPr id="15363" name="Rectangle 4"/>
          <p:cNvSpPr>
            <a:spLocks noChangeArrowheads="1"/>
          </p:cNvSpPr>
          <p:nvPr/>
        </p:nvSpPr>
        <p:spPr bwMode="auto">
          <a:xfrm flipH="1">
            <a:off x="3535363" y="1190625"/>
            <a:ext cx="46037" cy="5638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grpSp>
        <p:nvGrpSpPr>
          <p:cNvPr id="15364" name="Group 6"/>
          <p:cNvGrpSpPr>
            <a:grpSpLocks/>
          </p:cNvGrpSpPr>
          <p:nvPr/>
        </p:nvGrpSpPr>
        <p:grpSpPr bwMode="auto">
          <a:xfrm>
            <a:off x="3933825" y="1676400"/>
            <a:ext cx="5257800" cy="5181600"/>
            <a:chOff x="2448" y="1056"/>
            <a:chExt cx="3312" cy="3264"/>
          </a:xfrm>
        </p:grpSpPr>
        <p:pic>
          <p:nvPicPr>
            <p:cNvPr id="153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2" name="Text Box 10"/>
          <p:cNvSpPr txBox="1">
            <a:spLocks noChangeArrowheads="1"/>
          </p:cNvSpPr>
          <p:nvPr/>
        </p:nvSpPr>
        <p:spPr bwMode="auto">
          <a:xfrm>
            <a:off x="152400" y="17303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solidFill>
                  <a:srgbClr val="0000FF"/>
                </a:solidFill>
                <a:cs typeface="Arial" panose="020B0604020202020204" pitchFamily="34" charset="0"/>
              </a:rPr>
              <a:t>I. </a:t>
            </a:r>
            <a:r>
              <a:rPr lang="en-US" altLang="en-US" sz="2400" b="1" u="sng">
                <a:solidFill>
                  <a:srgbClr val="0000FF"/>
                </a:solidFill>
              </a:rPr>
              <a:t>TÍNH DẺO</a:t>
            </a:r>
            <a:r>
              <a:rPr lang="en-US" altLang="en-US" sz="1500">
                <a:solidFill>
                  <a:srgbClr val="0000FF"/>
                </a:solidFill>
              </a:rPr>
              <a:t> </a:t>
            </a:r>
            <a:endParaRPr lang="vi-VN" altLang="en-US" sz="1500">
              <a:solidFill>
                <a:srgbClr val="0000FF"/>
              </a:solidFill>
            </a:endParaRPr>
          </a:p>
        </p:txBody>
      </p:sp>
      <p:sp>
        <p:nvSpPr>
          <p:cNvPr id="15366" name="Rectangle 11"/>
          <p:cNvSpPr>
            <a:spLocks noChangeArrowheads="1"/>
          </p:cNvSpPr>
          <p:nvPr/>
        </p:nvSpPr>
        <p:spPr bwMode="auto">
          <a:xfrm>
            <a:off x="404813" y="123825"/>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3087" name="Text Box 15"/>
          <p:cNvSpPr txBox="1">
            <a:spLocks noChangeArrowheads="1"/>
          </p:cNvSpPr>
          <p:nvPr/>
        </p:nvSpPr>
        <p:spPr bwMode="auto">
          <a:xfrm>
            <a:off x="0" y="1550988"/>
            <a:ext cx="35401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endParaRPr lang="en-US" altLang="en-US" sz="2800"/>
          </a:p>
          <a:p>
            <a:pPr algn="just" eaLnBrk="1" hangingPunct="1">
              <a:spcBef>
                <a:spcPct val="50000"/>
              </a:spcBef>
            </a:pPr>
            <a:r>
              <a:rPr lang="en-US" altLang="en-US" sz="2800"/>
              <a:t>- Kim loại có tính</a:t>
            </a:r>
            <a:r>
              <a:rPr lang="en-US" altLang="en-US" sz="2800" b="1"/>
              <a:t> </a:t>
            </a:r>
            <a:r>
              <a:rPr lang="en-US" altLang="en-US" sz="2800"/>
              <a:t>dẻo</a:t>
            </a:r>
          </a:p>
          <a:p>
            <a:pPr algn="just" eaLnBrk="1" hangingPunct="1">
              <a:spcBef>
                <a:spcPct val="50000"/>
              </a:spcBef>
            </a:pPr>
            <a:endParaRPr lang="vi-VN" altLang="en-US" sz="2800" b="1" i="1">
              <a:solidFill>
                <a:srgbClr val="0000FF"/>
              </a:solidFill>
            </a:endParaRPr>
          </a:p>
        </p:txBody>
      </p:sp>
      <p:sp>
        <p:nvSpPr>
          <p:cNvPr id="2" name="Text Box 15"/>
          <p:cNvSpPr txBox="1">
            <a:spLocks noChangeArrowheads="1"/>
          </p:cNvSpPr>
          <p:nvPr/>
        </p:nvSpPr>
        <p:spPr bwMode="auto">
          <a:xfrm>
            <a:off x="14288" y="2124075"/>
            <a:ext cx="357346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endParaRPr lang="en-US" altLang="en-US" sz="2800" b="1" i="1">
              <a:solidFill>
                <a:srgbClr val="0000FF"/>
              </a:solidFill>
            </a:endParaRPr>
          </a:p>
          <a:p>
            <a:pPr eaLnBrk="1" hangingPunct="1">
              <a:spcBef>
                <a:spcPct val="50000"/>
              </a:spcBef>
            </a:pPr>
            <a:r>
              <a:rPr lang="en-US" altLang="en-US" sz="2800" b="1"/>
              <a:t>- </a:t>
            </a:r>
            <a:r>
              <a:rPr lang="en-US" altLang="en-US" sz="2800"/>
              <a:t>Các kim loại khác nhau có tính dẻo khác nhau. </a:t>
            </a:r>
            <a:endParaRPr lang="vi-VN" altLang="en-US" sz="2800"/>
          </a:p>
        </p:txBody>
      </p:sp>
      <p:sp>
        <p:nvSpPr>
          <p:cNvPr id="9229" name="Rectangle 3"/>
          <p:cNvSpPr>
            <a:spLocks noChangeArrowheads="1"/>
          </p:cNvSpPr>
          <p:nvPr/>
        </p:nvSpPr>
        <p:spPr bwMode="auto">
          <a:xfrm>
            <a:off x="3657600" y="3581400"/>
            <a:ext cx="4772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i="1">
                <a:cs typeface="Times New Roman" panose="02020603050405020304" pitchFamily="18" charset="0"/>
              </a:rPr>
              <a:t>Do có tính dẻo, người ta sử dụng kim loại để làm gì?</a:t>
            </a:r>
          </a:p>
        </p:txBody>
      </p:sp>
      <p:sp>
        <p:nvSpPr>
          <p:cNvPr id="9230" name="Rectangle 4"/>
          <p:cNvSpPr>
            <a:spLocks noChangeArrowheads="1"/>
          </p:cNvSpPr>
          <p:nvPr/>
        </p:nvSpPr>
        <p:spPr bwMode="auto">
          <a:xfrm>
            <a:off x="4763" y="4821238"/>
            <a:ext cx="36195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cs typeface="Times New Roman" panose="02020603050405020304" pitchFamily="18" charset="0"/>
              </a:rPr>
              <a:t>- </a:t>
            </a:r>
            <a:r>
              <a:rPr lang="en-US" altLang="en-US" sz="2800">
                <a:cs typeface="Times New Roman" panose="02020603050405020304" pitchFamily="18" charset="0"/>
              </a:rPr>
              <a:t>Do có tính dẻo, kim loại có thể rèn, dát mỏng, kéo sợi tạo ra các đồ vật khác nhau.</a:t>
            </a:r>
          </a:p>
        </p:txBody>
      </p:sp>
      <p:pic>
        <p:nvPicPr>
          <p:cNvPr id="15373" name="Picture 17"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84275"/>
            <a:ext cx="633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0163" y="4013200"/>
            <a:ext cx="33829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a:t>- Kim loại có tính dẻo nhất là vàng (Au).</a:t>
            </a:r>
            <a:r>
              <a:rPr lang="en-US" altLang="en-US" sz="2800" b="1"/>
              <a:t> </a:t>
            </a:r>
            <a:endParaRPr lang="vi-VN" altLang="en-US" sz="2800" b="1"/>
          </a:p>
          <a:p>
            <a:endParaRPr lang="en-US" altLang="en-US">
              <a:latin typeface="Arial" panose="020B0604020202020204" pitchFamily="34" charset="0"/>
            </a:endParaRPr>
          </a:p>
        </p:txBody>
      </p:sp>
    </p:spTree>
    <p:extLst>
      <p:ext uri="{BB962C8B-B14F-4D97-AF65-F5344CB8AC3E}">
        <p14:creationId xmlns:p14="http://schemas.microsoft.com/office/powerpoint/2010/main" val="3353888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087"/>
                                        </p:tgtEl>
                                        <p:attrNameLst>
                                          <p:attrName>style.visibility</p:attrName>
                                        </p:attrNameLst>
                                      </p:cBhvr>
                                      <p:to>
                                        <p:strVal val="visible"/>
                                      </p:to>
                                    </p:set>
                                    <p:animEffect transition="in" filter="fade">
                                      <p:cBhvr>
                                        <p:cTn id="11" dur="1000"/>
                                        <p:tgtEl>
                                          <p:spTgt spid="3087"/>
                                        </p:tgtEl>
                                      </p:cBhvr>
                                    </p:animEffect>
                                    <p:anim calcmode="lin" valueType="num">
                                      <p:cBhvr>
                                        <p:cTn id="12" dur="1000" fill="hold"/>
                                        <p:tgtEl>
                                          <p:spTgt spid="3087"/>
                                        </p:tgtEl>
                                        <p:attrNameLst>
                                          <p:attrName>ppt_x</p:attrName>
                                        </p:attrNameLst>
                                      </p:cBhvr>
                                      <p:tavLst>
                                        <p:tav tm="0">
                                          <p:val>
                                            <p:strVal val="#ppt_x"/>
                                          </p:val>
                                        </p:tav>
                                        <p:tav tm="100000">
                                          <p:val>
                                            <p:strVal val="#ppt_x"/>
                                          </p:val>
                                        </p:tav>
                                      </p:tavLst>
                                    </p:anim>
                                    <p:anim calcmode="lin" valueType="num">
                                      <p:cBhvr>
                                        <p:cTn id="13" dur="900" decel="100000" fill="hold"/>
                                        <p:tgtEl>
                                          <p:spTgt spid="308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087"/>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9229">
                                            <p:txEl>
                                              <p:pRg st="0" end="0"/>
                                            </p:txEl>
                                          </p:spTgt>
                                        </p:tgtEl>
                                        <p:attrNameLst>
                                          <p:attrName>style.visibility</p:attrName>
                                        </p:attrNameLst>
                                      </p:cBhvr>
                                      <p:to>
                                        <p:strVal val="visible"/>
                                      </p:to>
                                    </p:set>
                                    <p:anim calcmode="lin" valueType="num">
                                      <p:cBhvr>
                                        <p:cTn id="33" dur="1000" fill="hold"/>
                                        <p:tgtEl>
                                          <p:spTgt spid="9229">
                                            <p:txEl>
                                              <p:pRg st="0" end="0"/>
                                            </p:txEl>
                                          </p:spTgt>
                                        </p:tgtEl>
                                        <p:attrNameLst>
                                          <p:attrName>ppt_x</p:attrName>
                                        </p:attrNameLst>
                                      </p:cBhvr>
                                      <p:tavLst>
                                        <p:tav tm="0">
                                          <p:val>
                                            <p:strVal val="#ppt_x-.2"/>
                                          </p:val>
                                        </p:tav>
                                        <p:tav tm="100000">
                                          <p:val>
                                            <p:strVal val="#ppt_x"/>
                                          </p:val>
                                        </p:tav>
                                      </p:tavLst>
                                    </p:anim>
                                    <p:anim calcmode="lin" valueType="num">
                                      <p:cBhvr>
                                        <p:cTn id="34" dur="1000" fill="hold"/>
                                        <p:tgtEl>
                                          <p:spTgt spid="92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229">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ntr" presetSubtype="0" fill="hold" nodeType="clickEffect">
                                  <p:stCondLst>
                                    <p:cond delay="0"/>
                                  </p:stCondLst>
                                  <p:childTnLst>
                                    <p:set>
                                      <p:cBhvr>
                                        <p:cTn id="39" dur="1" fill="hold">
                                          <p:stCondLst>
                                            <p:cond delay="0"/>
                                          </p:stCondLst>
                                        </p:cTn>
                                        <p:tgtEl>
                                          <p:spTgt spid="9230">
                                            <p:txEl>
                                              <p:pRg st="0" end="0"/>
                                            </p:txEl>
                                          </p:spTgt>
                                        </p:tgtEl>
                                        <p:attrNameLst>
                                          <p:attrName>style.visibility</p:attrName>
                                        </p:attrNameLst>
                                      </p:cBhvr>
                                      <p:to>
                                        <p:strVal val="visible"/>
                                      </p:to>
                                    </p:set>
                                    <p:animEffect transition="in" filter="fade">
                                      <p:cBhvr>
                                        <p:cTn id="40" dur="1000"/>
                                        <p:tgtEl>
                                          <p:spTgt spid="9230">
                                            <p:txEl>
                                              <p:pRg st="0" end="0"/>
                                            </p:txEl>
                                          </p:spTgt>
                                        </p:tgtEl>
                                      </p:cBhvr>
                                    </p:animEffect>
                                    <p:anim calcmode="lin" valueType="num">
                                      <p:cBhvr>
                                        <p:cTn id="41" dur="1000" fill="hold"/>
                                        <p:tgtEl>
                                          <p:spTgt spid="9230">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9230">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23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308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0" indent="0" algn="ctr" fontAlgn="auto">
              <a:spcAft>
                <a:spcPts val="0"/>
              </a:spcAft>
              <a:buFont typeface="Arial" pitchFamily="34" charset="0"/>
              <a:buNone/>
              <a:defRPr/>
            </a:pPr>
            <a:r>
              <a:rPr lang="en-US" sz="2800" b="1" dirty="0" smtClean="0">
                <a:solidFill>
                  <a:srgbClr val="FF0000"/>
                </a:solidFill>
                <a:latin typeface="Times New Roman" pitchFamily="18" charset="0"/>
                <a:cs typeface="Times New Roman" pitchFamily="18" charset="0"/>
              </a:rPr>
              <a:t>CỦNG CỐ KIẾN THỨC</a:t>
            </a:r>
            <a:endParaRPr lang="en-US" sz="2800" b="1" dirty="0">
              <a:solidFill>
                <a:srgbClr val="FF0000"/>
              </a:solidFill>
              <a:latin typeface="Times New Roman" pitchFamily="18" charset="0"/>
              <a:cs typeface="Times New Roman" pitchFamily="18" charset="0"/>
            </a:endParaRPr>
          </a:p>
          <a:p>
            <a:pPr marL="0" indent="0" fontAlgn="auto">
              <a:spcAft>
                <a:spcPts val="0"/>
              </a:spcAft>
              <a:buFont typeface="Arial" pitchFamily="34" charset="0"/>
              <a:buNone/>
              <a:defRPr/>
            </a:pP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pPr marL="514350" indent="-514350" fontAlgn="auto">
              <a:spcAft>
                <a:spcPts val="0"/>
              </a:spcAft>
              <a:buFont typeface="Arial" pitchFamily="34" charset="0"/>
              <a:buAutoNum type="alphaLcPeriod"/>
              <a:defRPr/>
            </a:pPr>
            <a:r>
              <a:rPr lang="en-US" sz="2800" dirty="0" err="1" smtClean="0">
                <a:latin typeface="Times New Roman" pitchFamily="18" charset="0"/>
                <a:cs typeface="Times New Roman" pitchFamily="18" charset="0"/>
              </a:rPr>
              <a:t>Kẽm</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Axit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sunfuric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loãng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Kẽm</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nitrat</a:t>
            </a: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Natri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huỳnh</a:t>
            </a:r>
            <a:r>
              <a:rPr lang="en-US" sz="2800" dirty="0" smtClean="0">
                <a:latin typeface="Times New Roman" pitchFamily="18" charset="0"/>
                <a:cs typeface="Times New Roman" pitchFamily="18" charset="0"/>
              </a:rPr>
              <a:t>		d. </a:t>
            </a:r>
            <a:r>
              <a:rPr lang="en-US" sz="2800" dirty="0" err="1" smtClean="0">
                <a:latin typeface="Times New Roman" pitchFamily="18" charset="0"/>
                <a:cs typeface="Times New Roman" pitchFamily="18" charset="0"/>
              </a:rPr>
              <a:t>Canxi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clo</a:t>
            </a: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rPr>
              <a:t>a/  Zn  +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a:rPr>
              <a:t>  ZnSO</a:t>
            </a:r>
            <a:r>
              <a:rPr lang="en-US" sz="2800" baseline="-25000" dirty="0" smtClean="0">
                <a:latin typeface="Times New Roman" pitchFamily="18" charset="0"/>
                <a:cs typeface="Times New Roman" pitchFamily="18" charset="0"/>
                <a:sym typeface="Symbol"/>
              </a:rPr>
              <a:t>4  </a:t>
            </a:r>
            <a:r>
              <a:rPr lang="en-US" sz="2800" dirty="0" smtClean="0">
                <a:latin typeface="Times New Roman" pitchFamily="18" charset="0"/>
                <a:cs typeface="Times New Roman" pitchFamily="18" charset="0"/>
                <a:sym typeface="Symbol"/>
              </a:rPr>
              <a:t>+   H</a:t>
            </a:r>
            <a:r>
              <a:rPr lang="en-US" sz="2800" baseline="-25000" dirty="0" smtClean="0">
                <a:latin typeface="Times New Roman" pitchFamily="18" charset="0"/>
                <a:cs typeface="Times New Roman" pitchFamily="18" charset="0"/>
                <a:sym typeface="Symbol"/>
              </a:rPr>
              <a:t>2</a:t>
            </a: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sym typeface="Symbol"/>
              </a:rPr>
              <a:t>b/  Zn  +  2AgNO</a:t>
            </a:r>
            <a:r>
              <a:rPr lang="en-US" sz="2800" baseline="-25000" dirty="0" smtClean="0">
                <a:latin typeface="Times New Roman" pitchFamily="18" charset="0"/>
                <a:cs typeface="Times New Roman" pitchFamily="18" charset="0"/>
                <a:sym typeface="Symbol"/>
              </a:rPr>
              <a:t>3</a:t>
            </a:r>
            <a:r>
              <a:rPr lang="en-US" sz="2800" dirty="0" smtClean="0">
                <a:latin typeface="Times New Roman" pitchFamily="18" charset="0"/>
                <a:cs typeface="Times New Roman" pitchFamily="18" charset="0"/>
                <a:sym typeface="Symbol"/>
              </a:rPr>
              <a:t>   Zn(NO</a:t>
            </a:r>
            <a:r>
              <a:rPr lang="en-US" sz="2800" baseline="-25000" dirty="0" smtClean="0">
                <a:latin typeface="Times New Roman" pitchFamily="18" charset="0"/>
                <a:cs typeface="Times New Roman" pitchFamily="18" charset="0"/>
                <a:sym typeface="Symbol"/>
              </a:rPr>
              <a:t>3</a:t>
            </a:r>
            <a:r>
              <a:rPr lang="en-US" sz="2800" dirty="0" smtClean="0">
                <a:latin typeface="Times New Roman" pitchFamily="18" charset="0"/>
                <a:cs typeface="Times New Roman" pitchFamily="18" charset="0"/>
                <a:sym typeface="Symbol"/>
              </a:rPr>
              <a:t>)</a:t>
            </a:r>
            <a:r>
              <a:rPr lang="en-US" sz="2800" baseline="-25000" dirty="0" smtClean="0">
                <a:latin typeface="Times New Roman" pitchFamily="18" charset="0"/>
                <a:cs typeface="Times New Roman" pitchFamily="18" charset="0"/>
                <a:sym typeface="Symbol"/>
              </a:rPr>
              <a:t>2</a:t>
            </a:r>
            <a:r>
              <a:rPr lang="en-US" sz="2800" dirty="0" smtClean="0">
                <a:latin typeface="Times New Roman" pitchFamily="18" charset="0"/>
                <a:cs typeface="Times New Roman" pitchFamily="18" charset="0"/>
                <a:sym typeface="Symbol"/>
              </a:rPr>
              <a:t>  +  2Ag</a:t>
            </a: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sym typeface="Symbol"/>
              </a:rPr>
              <a:t>c/  2Na  +  S  Na</a:t>
            </a:r>
            <a:r>
              <a:rPr lang="en-US" sz="2800" baseline="-25000" dirty="0" smtClean="0">
                <a:latin typeface="Times New Roman" pitchFamily="18" charset="0"/>
                <a:cs typeface="Times New Roman" pitchFamily="18" charset="0"/>
                <a:sym typeface="Symbol"/>
              </a:rPr>
              <a:t>2</a:t>
            </a:r>
            <a:r>
              <a:rPr lang="en-US" sz="2800" dirty="0" smtClean="0">
                <a:latin typeface="Times New Roman" pitchFamily="18" charset="0"/>
                <a:cs typeface="Times New Roman" pitchFamily="18" charset="0"/>
                <a:sym typeface="Symbol"/>
              </a:rPr>
              <a:t>S</a:t>
            </a:r>
          </a:p>
          <a:p>
            <a:pPr marL="0" indent="0" fontAlgn="auto">
              <a:spcAft>
                <a:spcPts val="0"/>
              </a:spcAft>
              <a:buFont typeface="Arial" pitchFamily="34" charset="0"/>
              <a:buNone/>
              <a:defRPr/>
            </a:pPr>
            <a:r>
              <a:rPr lang="en-US" sz="2800" dirty="0" smtClean="0">
                <a:latin typeface="Times New Roman" pitchFamily="18" charset="0"/>
                <a:cs typeface="Times New Roman" pitchFamily="18" charset="0"/>
                <a:sym typeface="Symbol"/>
              </a:rPr>
              <a:t>d/   </a:t>
            </a:r>
            <a:r>
              <a:rPr lang="en-US" sz="2800" dirty="0" err="1" smtClean="0">
                <a:latin typeface="Times New Roman" pitchFamily="18" charset="0"/>
                <a:cs typeface="Times New Roman" pitchFamily="18" charset="0"/>
                <a:sym typeface="Symbol"/>
              </a:rPr>
              <a:t>Ca</a:t>
            </a:r>
            <a:r>
              <a:rPr lang="en-US" sz="2800" dirty="0" smtClean="0">
                <a:latin typeface="Times New Roman" pitchFamily="18" charset="0"/>
                <a:cs typeface="Times New Roman" pitchFamily="18" charset="0"/>
                <a:sym typeface="Symbol"/>
              </a:rPr>
              <a:t>  +  Cl</a:t>
            </a:r>
            <a:r>
              <a:rPr lang="en-US" sz="2800" baseline="-25000" dirty="0" smtClean="0">
                <a:latin typeface="Times New Roman" pitchFamily="18" charset="0"/>
                <a:cs typeface="Times New Roman" pitchFamily="18" charset="0"/>
                <a:sym typeface="Symbol"/>
              </a:rPr>
              <a:t>2</a:t>
            </a:r>
            <a:r>
              <a:rPr lang="en-US" sz="2800" dirty="0" smtClean="0">
                <a:latin typeface="Times New Roman" pitchFamily="18" charset="0"/>
                <a:cs typeface="Times New Roman" pitchFamily="18" charset="0"/>
                <a:sym typeface="Symbol"/>
              </a:rPr>
              <a:t>  CaCl</a:t>
            </a:r>
            <a:r>
              <a:rPr lang="en-US" sz="2800" baseline="-25000" dirty="0" smtClean="0">
                <a:latin typeface="Times New Roman" pitchFamily="18" charset="0"/>
                <a:cs typeface="Times New Roman" pitchFamily="18" charset="0"/>
                <a:sym typeface="Symbol"/>
              </a:rPr>
              <a:t>2</a:t>
            </a: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i="1"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14016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0" indent="0" algn="ctr" fontAlgn="auto">
              <a:spcAft>
                <a:spcPts val="0"/>
              </a:spcAft>
              <a:buFont typeface="Arial" pitchFamily="34" charset="0"/>
              <a:buNone/>
              <a:defRPr/>
            </a:pPr>
            <a:r>
              <a:rPr lang="en-US" sz="2800" b="1" dirty="0" smtClean="0">
                <a:solidFill>
                  <a:srgbClr val="FF0000"/>
                </a:solidFill>
                <a:latin typeface="Times New Roman" pitchFamily="18" charset="0"/>
                <a:cs typeface="Times New Roman" pitchFamily="18" charset="0"/>
              </a:rPr>
              <a:t>CỦNG CỐ KIẾN THỨC</a:t>
            </a:r>
            <a:endParaRPr lang="en-US" sz="2800" b="1" dirty="0">
              <a:solidFill>
                <a:srgbClr val="FF0000"/>
              </a:solidFill>
              <a:latin typeface="Times New Roman" pitchFamily="18" charset="0"/>
              <a:cs typeface="Times New Roman" pitchFamily="18" charset="0"/>
            </a:endParaRPr>
          </a:p>
          <a:p>
            <a:pPr marL="0" indent="0" fontAlgn="auto">
              <a:spcAft>
                <a:spcPts val="0"/>
              </a:spcAft>
              <a:buFont typeface="Arial" pitchFamily="34" charset="0"/>
              <a:buNone/>
              <a:defRPr/>
            </a:pP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514350" indent="-514350" fontAlgn="auto">
              <a:spcAft>
                <a:spcPts val="0"/>
              </a:spcAft>
              <a:buFont typeface="Arial" pitchFamily="34" charset="0"/>
              <a:buAutoNum type="arabicParenBoth"/>
              <a:defRPr/>
            </a:pPr>
            <a:r>
              <a:rPr lang="en-US" sz="2800" dirty="0" smtClean="0">
                <a:latin typeface="Times New Roman" pitchFamily="18" charset="0"/>
                <a:cs typeface="Times New Roman" pitchFamily="18" charset="0"/>
              </a:rPr>
              <a:t>2Mg  +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Symbol"/>
              </a:rPr>
              <a:t>  2MgO</a:t>
            </a:r>
          </a:p>
          <a:p>
            <a:pPr marL="514350" indent="-514350" fontAlgn="auto">
              <a:spcAft>
                <a:spcPts val="0"/>
              </a:spcAft>
              <a:buFont typeface="Arial" pitchFamily="34" charset="0"/>
              <a:buAutoNum type="arabicParenBoth"/>
              <a:defRPr/>
            </a:pPr>
            <a:r>
              <a:rPr lang="en-US" sz="2800" dirty="0" smtClean="0">
                <a:latin typeface="Times New Roman" pitchFamily="18" charset="0"/>
                <a:cs typeface="Times New Roman" pitchFamily="18" charset="0"/>
                <a:sym typeface="Symbol"/>
              </a:rPr>
              <a:t>Mg  +  2HCl  MgCl</a:t>
            </a:r>
            <a:r>
              <a:rPr lang="en-US" sz="2800" baseline="-25000" dirty="0" smtClean="0">
                <a:latin typeface="Times New Roman" pitchFamily="18" charset="0"/>
                <a:cs typeface="Times New Roman" pitchFamily="18" charset="0"/>
                <a:sym typeface="Symbol"/>
              </a:rPr>
              <a:t>2</a:t>
            </a:r>
            <a:r>
              <a:rPr lang="en-US" sz="2800" dirty="0" smtClean="0">
                <a:latin typeface="Times New Roman" pitchFamily="18" charset="0"/>
                <a:cs typeface="Times New Roman" pitchFamily="18" charset="0"/>
                <a:sym typeface="Symbol"/>
              </a:rPr>
              <a:t> + H</a:t>
            </a:r>
            <a:r>
              <a:rPr lang="en-US" sz="2800" baseline="-25000" dirty="0" smtClean="0">
                <a:latin typeface="Times New Roman" pitchFamily="18" charset="0"/>
                <a:cs typeface="Times New Roman" pitchFamily="18" charset="0"/>
                <a:sym typeface="Symbol"/>
              </a:rPr>
              <a:t>2</a:t>
            </a:r>
          </a:p>
          <a:p>
            <a:pPr marL="514350" indent="-514350" fontAlgn="auto">
              <a:spcAft>
                <a:spcPts val="0"/>
              </a:spcAft>
              <a:buFont typeface="Arial" pitchFamily="34" charset="0"/>
              <a:buAutoNum type="arabicParenBoth"/>
              <a:defRPr/>
            </a:pPr>
            <a:r>
              <a:rPr lang="en-US" sz="2800" dirty="0" smtClean="0">
                <a:latin typeface="Times New Roman" pitchFamily="18" charset="0"/>
                <a:cs typeface="Times New Roman" pitchFamily="18" charset="0"/>
                <a:sym typeface="Symbol"/>
              </a:rPr>
              <a:t>Mg  + H</a:t>
            </a:r>
            <a:r>
              <a:rPr lang="en-US" sz="2800" baseline="-25000" dirty="0" smtClean="0">
                <a:latin typeface="Times New Roman" pitchFamily="18" charset="0"/>
                <a:cs typeface="Times New Roman" pitchFamily="18" charset="0"/>
                <a:sym typeface="Symbol"/>
              </a:rPr>
              <a:t>2</a:t>
            </a:r>
            <a:r>
              <a:rPr lang="en-US" sz="2800" dirty="0" smtClean="0">
                <a:latin typeface="Times New Roman" pitchFamily="18" charset="0"/>
                <a:cs typeface="Times New Roman" pitchFamily="18" charset="0"/>
                <a:sym typeface="Symbol"/>
              </a:rPr>
              <a:t>SO</a:t>
            </a:r>
            <a:r>
              <a:rPr lang="en-US" sz="2800" baseline="-25000" dirty="0" smtClean="0">
                <a:latin typeface="Times New Roman" pitchFamily="18" charset="0"/>
                <a:cs typeface="Times New Roman" pitchFamily="18" charset="0"/>
                <a:sym typeface="Symbol"/>
              </a:rPr>
              <a:t>4</a:t>
            </a:r>
            <a:r>
              <a:rPr lang="en-US" sz="2800" dirty="0" smtClean="0">
                <a:latin typeface="Times New Roman" pitchFamily="18" charset="0"/>
                <a:cs typeface="Times New Roman" pitchFamily="18" charset="0"/>
                <a:sym typeface="Symbol"/>
              </a:rPr>
              <a:t>  MgSO</a:t>
            </a:r>
            <a:r>
              <a:rPr lang="en-US" sz="2800" baseline="-25000" dirty="0" smtClean="0">
                <a:latin typeface="Times New Roman" pitchFamily="18" charset="0"/>
                <a:cs typeface="Times New Roman" pitchFamily="18" charset="0"/>
                <a:sym typeface="Symbol"/>
              </a:rPr>
              <a:t>4</a:t>
            </a:r>
            <a:r>
              <a:rPr lang="en-US" sz="2800" dirty="0" smtClean="0">
                <a:latin typeface="Times New Roman" pitchFamily="18" charset="0"/>
                <a:cs typeface="Times New Roman" pitchFamily="18" charset="0"/>
                <a:sym typeface="Symbol"/>
              </a:rPr>
              <a:t> + H</a:t>
            </a:r>
            <a:r>
              <a:rPr lang="en-US" sz="2800" baseline="-25000" dirty="0" smtClean="0">
                <a:latin typeface="Times New Roman" pitchFamily="18" charset="0"/>
                <a:cs typeface="Times New Roman" pitchFamily="18" charset="0"/>
                <a:sym typeface="Symbol"/>
              </a:rPr>
              <a:t>2</a:t>
            </a:r>
            <a:endParaRPr lang="en-US" sz="2800" dirty="0" smtClean="0">
              <a:latin typeface="Times New Roman" pitchFamily="18" charset="0"/>
              <a:cs typeface="Times New Roman" pitchFamily="18" charset="0"/>
              <a:sym typeface="Symbol"/>
            </a:endParaRPr>
          </a:p>
          <a:p>
            <a:pPr marL="514350" indent="-514350" fontAlgn="auto">
              <a:spcAft>
                <a:spcPts val="0"/>
              </a:spcAft>
              <a:buFont typeface="Arial" pitchFamily="34" charset="0"/>
              <a:buAutoNum type="arabicParenBoth"/>
              <a:defRPr/>
            </a:pPr>
            <a:r>
              <a:rPr lang="en-US" sz="2800" dirty="0" smtClean="0">
                <a:latin typeface="Times New Roman" pitchFamily="18" charset="0"/>
                <a:cs typeface="Times New Roman" pitchFamily="18" charset="0"/>
                <a:sym typeface="Symbol"/>
              </a:rPr>
              <a:t>Mg  + HNO</a:t>
            </a:r>
            <a:r>
              <a:rPr lang="en-US" sz="2800" baseline="-25000" dirty="0" smtClean="0">
                <a:latin typeface="Times New Roman" pitchFamily="18" charset="0"/>
                <a:cs typeface="Times New Roman" pitchFamily="18" charset="0"/>
                <a:sym typeface="Symbol"/>
              </a:rPr>
              <a:t>3</a:t>
            </a:r>
            <a:r>
              <a:rPr lang="en-US" sz="2800" dirty="0" smtClean="0">
                <a:latin typeface="Times New Roman" pitchFamily="18" charset="0"/>
                <a:cs typeface="Times New Roman" pitchFamily="18" charset="0"/>
                <a:sym typeface="Symbol"/>
              </a:rPr>
              <a:t>  Mg(NO</a:t>
            </a:r>
            <a:r>
              <a:rPr lang="en-US" sz="2800" baseline="-25000" dirty="0" smtClean="0">
                <a:latin typeface="Times New Roman" pitchFamily="18" charset="0"/>
                <a:cs typeface="Times New Roman" pitchFamily="18" charset="0"/>
                <a:sym typeface="Symbol"/>
              </a:rPr>
              <a:t>3</a:t>
            </a:r>
            <a:r>
              <a:rPr lang="en-US" sz="2800" dirty="0" smtClean="0">
                <a:latin typeface="Times New Roman" pitchFamily="18" charset="0"/>
                <a:cs typeface="Times New Roman" pitchFamily="18" charset="0"/>
                <a:sym typeface="Symbol"/>
              </a:rPr>
              <a:t>)</a:t>
            </a:r>
            <a:r>
              <a:rPr lang="en-US" sz="2800" baseline="-25000" dirty="0" smtClean="0">
                <a:latin typeface="Times New Roman" pitchFamily="18" charset="0"/>
                <a:cs typeface="Times New Roman" pitchFamily="18" charset="0"/>
                <a:sym typeface="Symbol"/>
              </a:rPr>
              <a:t>2</a:t>
            </a:r>
            <a:endParaRPr lang="en-US" sz="2800" dirty="0" smtClean="0">
              <a:latin typeface="Times New Roman" pitchFamily="18" charset="0"/>
              <a:cs typeface="Times New Roman" pitchFamily="18" charset="0"/>
              <a:sym typeface="Symbol"/>
            </a:endParaRPr>
          </a:p>
          <a:p>
            <a:pPr marL="514350" indent="-514350" fontAlgn="auto">
              <a:spcAft>
                <a:spcPts val="0"/>
              </a:spcAft>
              <a:buFont typeface="Arial" pitchFamily="34" charset="0"/>
              <a:buAutoNum type="arabicParenBoth"/>
              <a:defRPr/>
            </a:pPr>
            <a:r>
              <a:rPr lang="en-US" sz="2800" dirty="0" smtClean="0">
                <a:latin typeface="Times New Roman" pitchFamily="18" charset="0"/>
                <a:cs typeface="Times New Roman" pitchFamily="18" charset="0"/>
                <a:sym typeface="Symbol"/>
              </a:rPr>
              <a:t>Mg  +  S   </a:t>
            </a:r>
            <a:r>
              <a:rPr lang="en-US" sz="2800" dirty="0" err="1" smtClean="0">
                <a:latin typeface="Times New Roman" pitchFamily="18" charset="0"/>
                <a:cs typeface="Times New Roman" pitchFamily="18" charset="0"/>
                <a:sym typeface="Symbol"/>
              </a:rPr>
              <a:t>MgS</a:t>
            </a:r>
            <a:endParaRPr lang="en-US" sz="2800" dirty="0" smtClean="0">
              <a:latin typeface="Times New Roman" pitchFamily="18" charset="0"/>
              <a:cs typeface="Times New Roman" pitchFamily="18" charset="0"/>
              <a:sym typeface="Symbol"/>
            </a:endParaRPr>
          </a:p>
          <a:p>
            <a:pPr marL="514350" indent="-514350" fontAlgn="auto">
              <a:spcAft>
                <a:spcPts val="0"/>
              </a:spcAft>
              <a:buFont typeface="Arial" pitchFamily="34" charset="0"/>
              <a:buAutoNum type="arabicParenBoth"/>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sz="2800" i="1" dirty="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smtClean="0">
              <a:latin typeface="Times New Roman" pitchFamily="18" charset="0"/>
              <a:cs typeface="Times New Roman" pitchFamily="18" charset="0"/>
              <a:sym typeface="Symbol"/>
            </a:endParaRPr>
          </a:p>
          <a:p>
            <a:pPr marL="0" indent="0" fontAlgn="auto">
              <a:spcAft>
                <a:spcPts val="0"/>
              </a:spcAft>
              <a:buFont typeface="Arial" pitchFamily="34" charset="0"/>
              <a:buNone/>
              <a:defRPr/>
            </a:pPr>
            <a:endParaRPr lang="en-US" sz="2800" dirty="0">
              <a:latin typeface="Times New Roman" pitchFamily="18" charset="0"/>
              <a:cs typeface="Times New Roman" pitchFamily="18" charset="0"/>
              <a:sym typeface="Symbol"/>
            </a:endParaRPr>
          </a:p>
        </p:txBody>
      </p:sp>
      <p:grpSp>
        <p:nvGrpSpPr>
          <p:cNvPr id="24578" name="Group 23"/>
          <p:cNvGrpSpPr>
            <a:grpSpLocks/>
          </p:cNvGrpSpPr>
          <p:nvPr/>
        </p:nvGrpSpPr>
        <p:grpSpPr bwMode="auto">
          <a:xfrm>
            <a:off x="1042988" y="969963"/>
            <a:ext cx="7129462" cy="2384425"/>
            <a:chOff x="1043608" y="969399"/>
            <a:chExt cx="7128792" cy="2385579"/>
          </a:xfrm>
        </p:grpSpPr>
        <p:sp>
          <p:nvSpPr>
            <p:cNvPr id="2" name="TextBox 1"/>
            <p:cNvSpPr txBox="1"/>
            <p:nvPr/>
          </p:nvSpPr>
          <p:spPr>
            <a:xfrm>
              <a:off x="3851631" y="1989067"/>
              <a:ext cx="792089" cy="522540"/>
            </a:xfrm>
            <a:prstGeom prst="rect">
              <a:avLst/>
            </a:prstGeom>
            <a:noFill/>
          </p:spPr>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Mg</a:t>
              </a:r>
              <a:endParaRPr lang="vi-V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Straight Arrow Connector 4"/>
            <p:cNvCxnSpPr/>
            <p:nvPr/>
          </p:nvCxnSpPr>
          <p:spPr>
            <a:xfrm flipV="1">
              <a:off x="4643720" y="1412525"/>
              <a:ext cx="1080985" cy="5765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88168" y="2276543"/>
              <a:ext cx="14397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288" y="2511607"/>
              <a:ext cx="1152417" cy="5574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483335" y="1483998"/>
              <a:ext cx="1296866" cy="6940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411904" y="2511607"/>
              <a:ext cx="1223847" cy="4860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5" name="TextBox 13"/>
            <p:cNvSpPr txBox="1">
              <a:spLocks noChangeArrowheads="1"/>
            </p:cNvSpPr>
            <p:nvPr/>
          </p:nvSpPr>
          <p:spPr bwMode="auto">
            <a:xfrm>
              <a:off x="6012160" y="969399"/>
              <a:ext cx="1368152"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MgSO</a:t>
              </a:r>
              <a:r>
                <a:rPr lang="en-US" sz="2800" baseline="-25000">
                  <a:latin typeface="Times New Roman" pitchFamily="18" charset="0"/>
                  <a:cs typeface="Times New Roman" pitchFamily="18" charset="0"/>
                </a:rPr>
                <a:t>4</a:t>
              </a:r>
              <a:endParaRPr lang="vi-VN" sz="2800">
                <a:latin typeface="Times New Roman" pitchFamily="18" charset="0"/>
                <a:cs typeface="Times New Roman" pitchFamily="18" charset="0"/>
              </a:endParaRPr>
            </a:p>
          </p:txBody>
        </p:sp>
        <p:sp>
          <p:nvSpPr>
            <p:cNvPr id="24586" name="TextBox 14"/>
            <p:cNvSpPr txBox="1">
              <a:spLocks noChangeArrowheads="1"/>
            </p:cNvSpPr>
            <p:nvPr/>
          </p:nvSpPr>
          <p:spPr bwMode="auto">
            <a:xfrm>
              <a:off x="6444208" y="1988840"/>
              <a:ext cx="1728192"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Mg(NO</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a:t>
              </a:r>
              <a:r>
                <a:rPr lang="en-US" sz="2800" baseline="-25000">
                  <a:latin typeface="Times New Roman" pitchFamily="18" charset="0"/>
                  <a:cs typeface="Times New Roman" pitchFamily="18" charset="0"/>
                </a:rPr>
                <a:t>2</a:t>
              </a:r>
              <a:endParaRPr lang="vi-VN" sz="2800">
                <a:latin typeface="Times New Roman" pitchFamily="18" charset="0"/>
                <a:cs typeface="Times New Roman" pitchFamily="18" charset="0"/>
              </a:endParaRPr>
            </a:p>
          </p:txBody>
        </p:sp>
        <p:sp>
          <p:nvSpPr>
            <p:cNvPr id="24587" name="TextBox 15"/>
            <p:cNvSpPr txBox="1">
              <a:spLocks noChangeArrowheads="1"/>
            </p:cNvSpPr>
            <p:nvPr/>
          </p:nvSpPr>
          <p:spPr bwMode="auto">
            <a:xfrm>
              <a:off x="6199228" y="2807350"/>
              <a:ext cx="1368152"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MgS</a:t>
              </a:r>
              <a:endParaRPr lang="vi-VN" sz="2800">
                <a:latin typeface="Times New Roman" pitchFamily="18" charset="0"/>
                <a:cs typeface="Times New Roman" pitchFamily="18" charset="0"/>
              </a:endParaRPr>
            </a:p>
          </p:txBody>
        </p:sp>
        <p:sp>
          <p:nvSpPr>
            <p:cNvPr id="24588" name="TextBox 16"/>
            <p:cNvSpPr txBox="1">
              <a:spLocks noChangeArrowheads="1"/>
            </p:cNvSpPr>
            <p:nvPr/>
          </p:nvSpPr>
          <p:spPr bwMode="auto">
            <a:xfrm>
              <a:off x="1043608" y="2831758"/>
              <a:ext cx="1368152"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MgCl</a:t>
              </a:r>
              <a:r>
                <a:rPr lang="en-US" sz="2800" baseline="-25000">
                  <a:latin typeface="Times New Roman" pitchFamily="18" charset="0"/>
                  <a:cs typeface="Times New Roman" pitchFamily="18" charset="0"/>
                </a:rPr>
                <a:t>2</a:t>
              </a:r>
              <a:endParaRPr lang="vi-VN" sz="2800">
                <a:latin typeface="Times New Roman" pitchFamily="18" charset="0"/>
                <a:cs typeface="Times New Roman" pitchFamily="18" charset="0"/>
              </a:endParaRPr>
            </a:p>
          </p:txBody>
        </p:sp>
        <p:sp>
          <p:nvSpPr>
            <p:cNvPr id="24589" name="TextBox 17"/>
            <p:cNvSpPr txBox="1">
              <a:spLocks noChangeArrowheads="1"/>
            </p:cNvSpPr>
            <p:nvPr/>
          </p:nvSpPr>
          <p:spPr bwMode="auto">
            <a:xfrm>
              <a:off x="1105985" y="1177588"/>
              <a:ext cx="1368152"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MgO</a:t>
              </a:r>
              <a:endParaRPr lang="vi-VN" sz="2800">
                <a:latin typeface="Times New Roman" pitchFamily="18" charset="0"/>
                <a:cs typeface="Times New Roman" pitchFamily="18" charset="0"/>
              </a:endParaRPr>
            </a:p>
          </p:txBody>
        </p:sp>
        <p:sp>
          <p:nvSpPr>
            <p:cNvPr id="24590" name="TextBox 18"/>
            <p:cNvSpPr txBox="1">
              <a:spLocks noChangeArrowheads="1"/>
            </p:cNvSpPr>
            <p:nvPr/>
          </p:nvSpPr>
          <p:spPr bwMode="auto">
            <a:xfrm rot="-1245597">
              <a:off x="2593266" y="2225464"/>
              <a:ext cx="684076"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(1)</a:t>
              </a:r>
              <a:endParaRPr lang="vi-VN" sz="2800">
                <a:latin typeface="Times New Roman" pitchFamily="18" charset="0"/>
                <a:cs typeface="Times New Roman" pitchFamily="18" charset="0"/>
              </a:endParaRPr>
            </a:p>
          </p:txBody>
        </p:sp>
        <p:sp>
          <p:nvSpPr>
            <p:cNvPr id="24591" name="TextBox 19"/>
            <p:cNvSpPr txBox="1">
              <a:spLocks noChangeArrowheads="1"/>
            </p:cNvSpPr>
            <p:nvPr/>
          </p:nvSpPr>
          <p:spPr bwMode="auto">
            <a:xfrm rot="1633637">
              <a:off x="4969531" y="2326441"/>
              <a:ext cx="684076"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(5)</a:t>
              </a:r>
              <a:endParaRPr lang="vi-VN" sz="2800">
                <a:latin typeface="Times New Roman" pitchFamily="18" charset="0"/>
                <a:cs typeface="Times New Roman" pitchFamily="18" charset="0"/>
              </a:endParaRPr>
            </a:p>
          </p:txBody>
        </p:sp>
        <p:sp>
          <p:nvSpPr>
            <p:cNvPr id="24592" name="TextBox 20"/>
            <p:cNvSpPr txBox="1">
              <a:spLocks noChangeArrowheads="1"/>
            </p:cNvSpPr>
            <p:nvPr/>
          </p:nvSpPr>
          <p:spPr bwMode="auto">
            <a:xfrm>
              <a:off x="5218585" y="1708097"/>
              <a:ext cx="684076"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(4)</a:t>
              </a:r>
              <a:endParaRPr lang="vi-VN" sz="2800">
                <a:latin typeface="Times New Roman" pitchFamily="18" charset="0"/>
                <a:cs typeface="Times New Roman" pitchFamily="18" charset="0"/>
              </a:endParaRPr>
            </a:p>
          </p:txBody>
        </p:sp>
        <p:sp>
          <p:nvSpPr>
            <p:cNvPr id="24593" name="TextBox 21"/>
            <p:cNvSpPr txBox="1">
              <a:spLocks noChangeArrowheads="1"/>
            </p:cNvSpPr>
            <p:nvPr/>
          </p:nvSpPr>
          <p:spPr bwMode="auto">
            <a:xfrm rot="-2136451">
              <a:off x="4642521" y="1223174"/>
              <a:ext cx="684076"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(3)</a:t>
              </a:r>
              <a:endParaRPr lang="vi-VN" sz="2800">
                <a:latin typeface="Times New Roman" pitchFamily="18" charset="0"/>
                <a:cs typeface="Times New Roman" pitchFamily="18" charset="0"/>
              </a:endParaRPr>
            </a:p>
          </p:txBody>
        </p:sp>
        <p:sp>
          <p:nvSpPr>
            <p:cNvPr id="24594" name="TextBox 22"/>
            <p:cNvSpPr txBox="1">
              <a:spLocks noChangeArrowheads="1"/>
            </p:cNvSpPr>
            <p:nvPr/>
          </p:nvSpPr>
          <p:spPr bwMode="auto">
            <a:xfrm rot="1852070">
              <a:off x="3025314" y="1354624"/>
              <a:ext cx="684076" cy="52322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(2)</a:t>
              </a:r>
              <a:endParaRPr lang="vi-VN" sz="2800">
                <a:latin typeface="Times New Roman" pitchFamily="18" charset="0"/>
                <a:cs typeface="Times New Roman" pitchFamily="18" charset="0"/>
              </a:endParaRPr>
            </a:p>
          </p:txBody>
        </p:sp>
      </p:grpSp>
    </p:spTree>
    <p:extLst>
      <p:ext uri="{BB962C8B-B14F-4D97-AF65-F5344CB8AC3E}">
        <p14:creationId xmlns:p14="http://schemas.microsoft.com/office/powerpoint/2010/main" val="21616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left)">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left)">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left)">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left)">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left)">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84225" y="98266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b="1">
              <a:latin typeface="Times New Roman" panose="02020603050405020304" pitchFamily="18" charset="0"/>
            </a:endParaRPr>
          </a:p>
        </p:txBody>
      </p:sp>
      <p:sp>
        <p:nvSpPr>
          <p:cNvPr id="43011" name="Text Box 3"/>
          <p:cNvSpPr txBox="1">
            <a:spLocks noChangeArrowheads="1"/>
          </p:cNvSpPr>
          <p:nvPr/>
        </p:nvSpPr>
        <p:spPr bwMode="auto">
          <a:xfrm>
            <a:off x="2057400" y="1371600"/>
            <a:ext cx="4618038"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u="sng">
                <a:solidFill>
                  <a:srgbClr val="336699"/>
                </a:solidFill>
                <a:latin typeface="Times New Roman" panose="02020603050405020304" pitchFamily="18" charset="0"/>
              </a:rPr>
              <a:t>Hướng dẫn về nhà:</a:t>
            </a:r>
          </a:p>
          <a:p>
            <a:pPr eaLnBrk="1" hangingPunct="1">
              <a:spcBef>
                <a:spcPct val="0"/>
              </a:spcBef>
              <a:buFontTx/>
              <a:buChar char="-"/>
            </a:pPr>
            <a:r>
              <a:rPr lang="en-US" altLang="en-US" b="1" i="1">
                <a:solidFill>
                  <a:srgbClr val="800000"/>
                </a:solidFill>
                <a:latin typeface="Times New Roman" panose="02020603050405020304" pitchFamily="18" charset="0"/>
              </a:rPr>
              <a:t>Học bài </a:t>
            </a:r>
          </a:p>
          <a:p>
            <a:pPr eaLnBrk="1" hangingPunct="1">
              <a:spcBef>
                <a:spcPct val="0"/>
              </a:spcBef>
              <a:buFontTx/>
              <a:buChar char="-"/>
            </a:pPr>
            <a:r>
              <a:rPr lang="en-US" altLang="en-US" b="1" i="1">
                <a:solidFill>
                  <a:srgbClr val="800000"/>
                </a:solidFill>
                <a:latin typeface="Times New Roman" panose="02020603050405020304" pitchFamily="18" charset="0"/>
              </a:rPr>
              <a:t>Làm bài tập 2,3,4,5 (sgk)</a:t>
            </a:r>
          </a:p>
          <a:p>
            <a:pPr eaLnBrk="1" hangingPunct="1">
              <a:spcBef>
                <a:spcPct val="0"/>
              </a:spcBef>
              <a:buFontTx/>
              <a:buChar char="-"/>
            </a:pPr>
            <a:r>
              <a:rPr lang="en-US" altLang="en-US" b="1" i="1">
                <a:solidFill>
                  <a:srgbClr val="800000"/>
                </a:solidFill>
                <a:latin typeface="Times New Roman" panose="02020603050405020304" pitchFamily="18" charset="0"/>
              </a:rPr>
              <a:t>Đọc trước bài 18 : Nhôm.</a:t>
            </a:r>
          </a:p>
        </p:txBody>
      </p:sp>
      <p:pic>
        <p:nvPicPr>
          <p:cNvPr id="43012" name="Picture 4" descr="Bellcoll">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61096">
            <a:off x="0" y="228600"/>
            <a:ext cx="1130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Bellcoll">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617863">
            <a:off x="7620000" y="304800"/>
            <a:ext cx="1130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6172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7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1600" decel="100000"/>
                                        <p:tgtEl>
                                          <p:spTgt spid="32774"/>
                                        </p:tgtEl>
                                      </p:cBhvr>
                                    </p:animEffect>
                                    <p:anim calcmode="lin" valueType="num">
                                      <p:cBhvr>
                                        <p:cTn id="8" dur="1600" decel="100000" fill="hold"/>
                                        <p:tgtEl>
                                          <p:spTgt spid="32774"/>
                                        </p:tgtEl>
                                        <p:attrNameLst>
                                          <p:attrName>style.rotation</p:attrName>
                                        </p:attrNameLst>
                                      </p:cBhvr>
                                      <p:tavLst>
                                        <p:tav tm="0">
                                          <p:val>
                                            <p:fltVal val="-90"/>
                                          </p:val>
                                        </p:tav>
                                        <p:tav tm="100000">
                                          <p:val>
                                            <p:fltVal val="0"/>
                                          </p:val>
                                        </p:tav>
                                      </p:tavLst>
                                    </p:anim>
                                    <p:anim calcmode="lin" valueType="num">
                                      <p:cBhvr>
                                        <p:cTn id="9" dur="1600" decel="100000" fill="hold"/>
                                        <p:tgtEl>
                                          <p:spTgt spid="32774"/>
                                        </p:tgtEl>
                                        <p:attrNameLst>
                                          <p:attrName>ppt_x</p:attrName>
                                        </p:attrNameLst>
                                      </p:cBhvr>
                                      <p:tavLst>
                                        <p:tav tm="0">
                                          <p:val>
                                            <p:strVal val="#ppt_x+0.4"/>
                                          </p:val>
                                        </p:tav>
                                        <p:tav tm="100000">
                                          <p:val>
                                            <p:strVal val="#ppt_x-0.05"/>
                                          </p:val>
                                        </p:tav>
                                      </p:tavLst>
                                    </p:anim>
                                    <p:anim calcmode="lin" valueType="num">
                                      <p:cBhvr>
                                        <p:cTn id="10" dur="1600" decel="100000" fill="hold"/>
                                        <p:tgtEl>
                                          <p:spTgt spid="3277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277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27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9" name="j021252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5875"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79" descr="bg1"/>
          <p:cNvPicPr>
            <a:picLocks noChangeAspect="1" noChangeArrowheads="1"/>
          </p:cNvPicPr>
          <p:nvPr/>
        </p:nvPicPr>
        <p:blipFill>
          <a:blip r:embed="rId6">
            <a:extLst>
              <a:ext uri="{28A0092B-C50C-407E-A947-70E740481C1C}">
                <a14:useLocalDpi xmlns:a14="http://schemas.microsoft.com/office/drawing/2010/main" val="0"/>
              </a:ext>
            </a:extLst>
          </a:blip>
          <a:srcRect l="13113" t="5725" r="1764" b="19624"/>
          <a:stretch>
            <a:fillRect/>
          </a:stretch>
        </p:blipFill>
        <p:spPr bwMode="auto">
          <a:xfrm>
            <a:off x="-1714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Picture 183" descr="SPARKLES"/>
          <p:cNvSpPr>
            <a:spLocks noChangeAspect="1" noChangeArrowheads="1"/>
          </p:cNvSpPr>
          <p:nvPr/>
        </p:nvSpPr>
        <p:spPr bwMode="auto">
          <a:xfrm>
            <a:off x="1752600" y="4572000"/>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16389" name="Rectangle 38"/>
          <p:cNvSpPr>
            <a:spLocks noChangeArrowheads="1"/>
          </p:cNvSpPr>
          <p:nvPr/>
        </p:nvSpPr>
        <p:spPr bwMode="auto">
          <a:xfrm>
            <a:off x="-382270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2800">
              <a:latin typeface=".VnTime" pitchFamily="34" charset="0"/>
            </a:endParaRPr>
          </a:p>
        </p:txBody>
      </p:sp>
      <p:sp>
        <p:nvSpPr>
          <p:cNvPr id="16390" name="Rectangle 39"/>
          <p:cNvSpPr>
            <a:spLocks noChangeArrowheads="1"/>
          </p:cNvSpPr>
          <p:nvPr/>
        </p:nvSpPr>
        <p:spPr bwMode="auto">
          <a:xfrm>
            <a:off x="361950" y="1155700"/>
            <a:ext cx="40386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200" b="1">
                <a:solidFill>
                  <a:srgbClr val="3D3D3D"/>
                </a:solidFill>
                <a:ea typeface="Times New Roman" panose="02020603050405020304" pitchFamily="18" charset="0"/>
                <a:cs typeface="Arial" panose="020B0604020202020204" pitchFamily="34" charset="0"/>
              </a:rPr>
              <a:t>   </a:t>
            </a:r>
          </a:p>
          <a:p>
            <a:pPr algn="just"/>
            <a:r>
              <a:rPr lang="en-US" altLang="en-US" sz="2200" b="1">
                <a:solidFill>
                  <a:srgbClr val="3D3D3D"/>
                </a:solidFill>
                <a:ea typeface="Times New Roman" panose="02020603050405020304" pitchFamily="18" charset="0"/>
                <a:cs typeface="Arial" panose="020B0604020202020204" pitchFamily="34" charset="0"/>
              </a:rPr>
              <a:t>   *Các em biết không? 1g vàng có thể kéo thành sợi dài 3 km , lá vàng có thể dát mỏng tới 0,0001mm, nghĩa là mảnh hơn sợi tóc người 500 lần. </a:t>
            </a:r>
          </a:p>
          <a:p>
            <a:pPr algn="just"/>
            <a:r>
              <a:rPr lang="en-US" altLang="en-US" sz="2200" b="1">
                <a:solidFill>
                  <a:srgbClr val="3D3D3D"/>
                </a:solidFill>
                <a:ea typeface="Times New Roman" panose="02020603050405020304" pitchFamily="18" charset="0"/>
                <a:cs typeface="Arial" panose="020B0604020202020204" pitchFamily="34" charset="0"/>
              </a:rPr>
              <a:t>   *Một số kim loại như Cu, Ag, Al, cũng có tính dẻo cao. </a:t>
            </a:r>
          </a:p>
          <a:p>
            <a:pPr algn="just"/>
            <a:r>
              <a:rPr lang="en-US" altLang="en-US" sz="2400" b="1">
                <a:solidFill>
                  <a:srgbClr val="0033CC"/>
                </a:solidFill>
                <a:ea typeface="Times New Roman" panose="02020603050405020304" pitchFamily="18" charset="0"/>
                <a:cs typeface="Arial" panose="020B0604020202020204" pitchFamily="34" charset="0"/>
              </a:rPr>
              <a:t>   </a:t>
            </a:r>
            <a:r>
              <a:rPr lang="en-US" altLang="en-US" sz="2400" b="1">
                <a:ea typeface="Times New Roman" panose="02020603050405020304" pitchFamily="18" charset="0"/>
                <a:cs typeface="Arial" panose="020B0604020202020204" pitchFamily="34" charset="0"/>
              </a:rPr>
              <a:t>*</a:t>
            </a:r>
            <a:r>
              <a:rPr lang="en-US" altLang="en-US" sz="2400" b="1" u="sng">
                <a:ea typeface="Times New Roman" panose="02020603050405020304" pitchFamily="18" charset="0"/>
                <a:cs typeface="Arial" panose="020B0604020202020204" pitchFamily="34" charset="0"/>
              </a:rPr>
              <a:t>Crôm</a:t>
            </a:r>
            <a:r>
              <a:rPr lang="en-US" altLang="en-US" sz="2400" b="1">
                <a:ea typeface="Times New Roman" panose="02020603050405020304" pitchFamily="18" charset="0"/>
                <a:cs typeface="Arial" panose="020B0604020202020204" pitchFamily="34" charset="0"/>
              </a:rPr>
              <a:t>, </a:t>
            </a:r>
            <a:r>
              <a:rPr lang="en-US" altLang="en-US" sz="2400" b="1" u="sng">
                <a:ea typeface="Times New Roman" panose="02020603050405020304" pitchFamily="18" charset="0"/>
                <a:cs typeface="Arial" panose="020B0604020202020204" pitchFamily="34" charset="0"/>
              </a:rPr>
              <a:t>vonfram</a:t>
            </a:r>
            <a:r>
              <a:rPr lang="en-US" altLang="en-US" sz="2400" b="1">
                <a:ea typeface="Times New Roman" panose="02020603050405020304" pitchFamily="18" charset="0"/>
                <a:cs typeface="Arial" panose="020B0604020202020204" pitchFamily="34" charset="0"/>
              </a:rPr>
              <a:t> lại là kim loại </a:t>
            </a:r>
            <a:r>
              <a:rPr lang="en-US" altLang="en-US" sz="2400" b="1" u="sng">
                <a:ea typeface="Times New Roman" panose="02020603050405020304" pitchFamily="18" charset="0"/>
                <a:cs typeface="Arial" panose="020B0604020202020204" pitchFamily="34" charset="0"/>
              </a:rPr>
              <a:t>rất cứng</a:t>
            </a:r>
            <a:r>
              <a:rPr lang="en-US" altLang="en-US" sz="2400" b="1">
                <a:ea typeface="Times New Roman" panose="02020603050405020304" pitchFamily="18" charset="0"/>
                <a:cs typeface="Arial" panose="020B0604020202020204" pitchFamily="34" charset="0"/>
              </a:rPr>
              <a:t> và khó dát mỏng nhất .</a:t>
            </a:r>
          </a:p>
          <a:p>
            <a:pPr algn="just"/>
            <a:endParaRPr lang="en-US" altLang="en-US" sz="2200" b="1">
              <a:ea typeface="Times New Roman" panose="02020603050405020304" pitchFamily="18" charset="0"/>
              <a:cs typeface="Arial" panose="020B0604020202020204" pitchFamily="34" charset="0"/>
            </a:endParaRPr>
          </a:p>
        </p:txBody>
      </p:sp>
      <p:sp>
        <p:nvSpPr>
          <p:cNvPr id="16391" name="Rectangle 41"/>
          <p:cNvSpPr>
            <a:spLocks noChangeArrowheads="1"/>
          </p:cNvSpPr>
          <p:nvPr/>
        </p:nvSpPr>
        <p:spPr bwMode="auto">
          <a:xfrm>
            <a:off x="4724400" y="2990850"/>
            <a:ext cx="3810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000" b="1">
                <a:solidFill>
                  <a:srgbClr val="3D3D3D"/>
                </a:solidFill>
                <a:ea typeface="Times New Roman" panose="02020603050405020304" pitchFamily="18" charset="0"/>
                <a:cs typeface="Arial" panose="020B0604020202020204" pitchFamily="34" charset="0"/>
              </a:rPr>
              <a:t>    </a:t>
            </a:r>
            <a:r>
              <a:rPr lang="en-US" altLang="en-US" sz="2200" b="1">
                <a:solidFill>
                  <a:srgbClr val="3D3D3D"/>
                </a:solidFill>
                <a:ea typeface="Times New Roman" panose="02020603050405020304" pitchFamily="18" charset="0"/>
                <a:cs typeface="Arial" panose="020B0604020202020204" pitchFamily="34" charset="0"/>
              </a:rPr>
              <a:t>Chắc các em đã biết ở Mianma có các ngôi chùa mà mái của nó được dát toàn bằng vàng . Chắc là phải tốn vàng lắm nhỉ? Thực sự thì cũng không tốn lắm bởi tính đặc biệt mềm dẻo của vàng. Một gam vàng có thể kéo thành sợi dài 3km.!!!!</a:t>
            </a:r>
            <a:endParaRPr lang="en-US" altLang="en-US" sz="2200" b="1">
              <a:ea typeface="Times New Roman" panose="02020603050405020304" pitchFamily="18" charset="0"/>
              <a:cs typeface="Arial" panose="020B0604020202020204" pitchFamily="34" charset="0"/>
            </a:endParaRPr>
          </a:p>
          <a:p>
            <a:pPr algn="just"/>
            <a:endParaRPr lang="en-US" altLang="en-US" sz="2200" b="1">
              <a:ea typeface="Times New Roman" panose="02020603050405020304" pitchFamily="18" charset="0"/>
              <a:cs typeface="Arial" panose="020B0604020202020204" pitchFamily="34" charset="0"/>
            </a:endParaRPr>
          </a:p>
        </p:txBody>
      </p:sp>
      <p:sp>
        <p:nvSpPr>
          <p:cNvPr id="16392" name="Rectangle 31"/>
          <p:cNvSpPr>
            <a:spLocks noChangeArrowheads="1"/>
          </p:cNvSpPr>
          <p:nvPr/>
        </p:nvSpPr>
        <p:spPr bwMode="auto">
          <a:xfrm>
            <a:off x="533400" y="415925"/>
            <a:ext cx="3867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200" b="1">
                <a:solidFill>
                  <a:srgbClr val="FF0000"/>
                </a:solidFill>
              </a:rPr>
              <a:t>  </a:t>
            </a:r>
            <a:r>
              <a:rPr lang="en-US" altLang="en-US" sz="3200" b="1" i="1"/>
              <a:t>Có thể em chưa biết</a:t>
            </a:r>
            <a:r>
              <a:rPr lang="en-US" altLang="en-US" sz="3200" b="1" i="1" u="sng"/>
              <a:t>!</a:t>
            </a:r>
          </a:p>
        </p:txBody>
      </p:sp>
      <p:pic>
        <p:nvPicPr>
          <p:cNvPr id="16393" name="Picture 9" descr="http://media.gox.vn/edu/image/e-tap-chi/uploads/20108/2676bd33-7fd4-4301-b82e-7245a96b3243_1272386247.40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33400"/>
            <a:ext cx="3657600" cy="2438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51014"/>
      </p:ext>
    </p:extLst>
  </p:cSld>
  <p:clrMapOvr>
    <a:masterClrMapping/>
  </p:clrMapOvr>
  <p:transition spd="slow">
    <p:wheel spokes="8"/>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088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30"/>
          <p:cNvSpPr>
            <a:spLocks noChangeArrowheads="1"/>
          </p:cNvSpPr>
          <p:nvPr/>
        </p:nvSpPr>
        <p:spPr bwMode="auto">
          <a:xfrm>
            <a:off x="7359650" y="1881188"/>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solidFill>
                  <a:srgbClr val="FF0000"/>
                </a:solidFill>
                <a:latin typeface="Arial" panose="020B0604020202020204" pitchFamily="34" charset="0"/>
                <a:cs typeface="Arial" panose="020B0604020202020204" pitchFamily="34" charset="0"/>
              </a:rPr>
              <a:t>l</a:t>
            </a:r>
          </a:p>
        </p:txBody>
      </p:sp>
      <p:sp>
        <p:nvSpPr>
          <p:cNvPr id="19459" name="WordArt 42"/>
          <p:cNvSpPr>
            <a:spLocks noChangeArrowheads="1" noChangeShapeType="1" noTextEdit="1"/>
          </p:cNvSpPr>
          <p:nvPr/>
        </p:nvSpPr>
        <p:spPr bwMode="auto">
          <a:xfrm>
            <a:off x="685800" y="0"/>
            <a:ext cx="7981950" cy="762000"/>
          </a:xfrm>
          <a:prstGeom prst="rect">
            <a:avLst/>
          </a:prstGeom>
        </p:spPr>
        <p:txBody>
          <a:bodyPr wrap="none" fromWordArt="1">
            <a:prstTxWarp prst="textPlain">
              <a:avLst>
                <a:gd name="adj" fmla="val 50000"/>
              </a:avLst>
            </a:prstTxWarp>
          </a:bodyPr>
          <a:lstStyle/>
          <a:p>
            <a:r>
              <a:rPr lang="en-US" sz="3600" kern="10" dirty="0" smtClean="0">
                <a:ln w="9525">
                  <a:solidFill>
                    <a:srgbClr val="0000FF"/>
                  </a:solidFill>
                  <a:round/>
                  <a:headEnd/>
                  <a:tailEnd/>
                </a:ln>
                <a:cs typeface="Times New Roman" panose="02020603050405020304" pitchFamily="18" charset="0"/>
              </a:rPr>
              <a:t>A. TÍNH </a:t>
            </a:r>
            <a:r>
              <a:rPr lang="en-US" sz="3600" kern="10" dirty="0">
                <a:ln w="9525">
                  <a:solidFill>
                    <a:srgbClr val="0000FF"/>
                  </a:solidFill>
                  <a:round/>
                  <a:headEnd/>
                  <a:tailEnd/>
                </a:ln>
                <a:cs typeface="Times New Roman" panose="02020603050405020304" pitchFamily="18" charset="0"/>
              </a:rPr>
              <a:t>CHẤT VẬT LÍ CỦA KIM LOẠI</a:t>
            </a:r>
          </a:p>
        </p:txBody>
      </p:sp>
      <p:pic>
        <p:nvPicPr>
          <p:cNvPr id="17454" name="Picture 46" descr="1200387500_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81188"/>
            <a:ext cx="56388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5" name="Text Box 47"/>
          <p:cNvSpPr txBox="1">
            <a:spLocks noChangeArrowheads="1"/>
          </p:cNvSpPr>
          <p:nvPr/>
        </p:nvSpPr>
        <p:spPr bwMode="auto">
          <a:xfrm>
            <a:off x="4419600" y="6016625"/>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2800" b="1"/>
              <a:t>Dây dẫn điện</a:t>
            </a:r>
            <a:endParaRPr lang="vi-VN" altLang="en-US" sz="2800" b="1">
              <a:latin typeface="Arial" panose="020B0604020202020204" pitchFamily="34" charset="0"/>
            </a:endParaRPr>
          </a:p>
        </p:txBody>
      </p:sp>
      <p:sp>
        <p:nvSpPr>
          <p:cNvPr id="19462" name="Text Box 48"/>
          <p:cNvSpPr txBox="1">
            <a:spLocks noChangeArrowheads="1"/>
          </p:cNvSpPr>
          <p:nvPr/>
        </p:nvSpPr>
        <p:spPr bwMode="auto">
          <a:xfrm>
            <a:off x="685800" y="11430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II/ </a:t>
            </a:r>
            <a:r>
              <a:rPr lang="en-US" altLang="en-US" sz="2800" b="1" u="sng">
                <a:solidFill>
                  <a:srgbClr val="0000FF"/>
                </a:solidFill>
              </a:rPr>
              <a:t>TÍNH DẪN ĐIỆN</a:t>
            </a:r>
          </a:p>
        </p:txBody>
      </p:sp>
    </p:spTree>
    <p:extLst>
      <p:ext uri="{BB962C8B-B14F-4D97-AF65-F5344CB8AC3E}">
        <p14:creationId xmlns:p14="http://schemas.microsoft.com/office/powerpoint/2010/main" val="18293721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7438"/>
                                        </p:tgtEl>
                                        <p:attrNameLst>
                                          <p:attrName>style.visibility</p:attrName>
                                        </p:attrNameLst>
                                      </p:cBhvr>
                                      <p:to>
                                        <p:strVal val="visible"/>
                                      </p:to>
                                    </p:set>
                                    <p:animEffect transition="in" filter="diamond(in)">
                                      <p:cBhvr>
                                        <p:cTn id="7" dur="2000"/>
                                        <p:tgtEl>
                                          <p:spTgt spid="17438"/>
                                        </p:tgtEl>
                                      </p:cBhvr>
                                    </p:animEffect>
                                  </p:childTnLst>
                                </p:cTn>
                              </p:par>
                              <p:par>
                                <p:cTn id="8" presetID="18" presetClass="exit" presetSubtype="12" fill="hold" grpId="1" nodeType="withEffect">
                                  <p:stCondLst>
                                    <p:cond delay="0"/>
                                  </p:stCondLst>
                                  <p:childTnLst>
                                    <p:animEffect transition="out" filter="strips(downLeft)">
                                      <p:cBhvr>
                                        <p:cTn id="9" dur="500"/>
                                        <p:tgtEl>
                                          <p:spTgt spid="17438"/>
                                        </p:tgtEl>
                                      </p:cBhvr>
                                    </p:animEffect>
                                    <p:set>
                                      <p:cBhvr>
                                        <p:cTn id="10" dur="1" fill="hold">
                                          <p:stCondLst>
                                            <p:cond delay="499"/>
                                          </p:stCondLst>
                                        </p:cTn>
                                        <p:tgtEl>
                                          <p:spTgt spid="17438"/>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17454"/>
                                        </p:tgtEl>
                                        <p:attrNameLst>
                                          <p:attrName>style.visibility</p:attrName>
                                        </p:attrNameLst>
                                      </p:cBhvr>
                                      <p:to>
                                        <p:strVal val="visible"/>
                                      </p:to>
                                    </p:set>
                                    <p:anim calcmode="lin" valueType="num">
                                      <p:cBhvr additive="base">
                                        <p:cTn id="13" dur="500" fill="hold"/>
                                        <p:tgtEl>
                                          <p:spTgt spid="17454"/>
                                        </p:tgtEl>
                                        <p:attrNameLst>
                                          <p:attrName>ppt_x</p:attrName>
                                        </p:attrNameLst>
                                      </p:cBhvr>
                                      <p:tavLst>
                                        <p:tav tm="0">
                                          <p:val>
                                            <p:strVal val="#ppt_x"/>
                                          </p:val>
                                        </p:tav>
                                        <p:tav tm="100000">
                                          <p:val>
                                            <p:strVal val="#ppt_x"/>
                                          </p:val>
                                        </p:tav>
                                      </p:tavLst>
                                    </p:anim>
                                    <p:anim calcmode="lin" valueType="num">
                                      <p:cBhvr additive="base">
                                        <p:cTn id="14" dur="500" fill="hold"/>
                                        <p:tgtEl>
                                          <p:spTgt spid="1745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455"/>
                                        </p:tgtEl>
                                        <p:attrNameLst>
                                          <p:attrName>style.visibility</p:attrName>
                                        </p:attrNameLst>
                                      </p:cBhvr>
                                      <p:to>
                                        <p:strVal val="visible"/>
                                      </p:to>
                                    </p:set>
                                    <p:anim calcmode="lin" valueType="num">
                                      <p:cBhvr additive="base">
                                        <p:cTn id="17" dur="500" fill="hold"/>
                                        <p:tgtEl>
                                          <p:spTgt spid="17455"/>
                                        </p:tgtEl>
                                        <p:attrNameLst>
                                          <p:attrName>ppt_x</p:attrName>
                                        </p:attrNameLst>
                                      </p:cBhvr>
                                      <p:tavLst>
                                        <p:tav tm="0">
                                          <p:val>
                                            <p:strVal val="#ppt_x"/>
                                          </p:val>
                                        </p:tav>
                                        <p:tav tm="100000">
                                          <p:val>
                                            <p:strVal val="#ppt_x"/>
                                          </p:val>
                                        </p:tav>
                                      </p:tavLst>
                                    </p:anim>
                                    <p:anim calcmode="lin" valueType="num">
                                      <p:cBhvr additive="base">
                                        <p:cTn id="18" dur="500" fill="hold"/>
                                        <p:tgtEl>
                                          <p:spTgt spid="17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 grpId="0"/>
      <p:bldP spid="17438" grpId="1"/>
      <p:bldP spid="17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841D07B-1541-4226-8233-982716A282FB}" type="slidenum">
              <a:rPr lang="en-US" altLang="en-US" sz="1400">
                <a:latin typeface="Arial" panose="020B0604020202020204" pitchFamily="34" charset="0"/>
              </a:rPr>
              <a:pPr algn="r" eaLnBrk="1" hangingPunct="1"/>
              <a:t>8</a:t>
            </a:fld>
            <a:endParaRPr lang="en-US" altLang="en-US" sz="1400">
              <a:latin typeface="Arial" panose="020B0604020202020204" pitchFamily="34" charset="0"/>
            </a:endParaRPr>
          </a:p>
        </p:txBody>
      </p:sp>
      <p:sp>
        <p:nvSpPr>
          <p:cNvPr id="20483" name="Rectangle 4"/>
          <p:cNvSpPr>
            <a:spLocks noChangeArrowheads="1"/>
          </p:cNvSpPr>
          <p:nvPr/>
        </p:nvSpPr>
        <p:spPr bwMode="auto">
          <a:xfrm flipH="1">
            <a:off x="3230563" y="1212850"/>
            <a:ext cx="46037" cy="564515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grpSp>
        <p:nvGrpSpPr>
          <p:cNvPr id="20484" name="Group 6"/>
          <p:cNvGrpSpPr>
            <a:grpSpLocks/>
          </p:cNvGrpSpPr>
          <p:nvPr/>
        </p:nvGrpSpPr>
        <p:grpSpPr bwMode="auto">
          <a:xfrm>
            <a:off x="3933825" y="1676400"/>
            <a:ext cx="5257800" cy="5181600"/>
            <a:chOff x="2448" y="1056"/>
            <a:chExt cx="3312" cy="3264"/>
          </a:xfrm>
        </p:grpSpPr>
        <p:pic>
          <p:nvPicPr>
            <p:cNvPr id="204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10"/>
          <p:cNvSpPr txBox="1">
            <a:spLocks noChangeArrowheads="1"/>
          </p:cNvSpPr>
          <p:nvPr/>
        </p:nvSpPr>
        <p:spPr bwMode="auto">
          <a:xfrm>
            <a:off x="0" y="1371600"/>
            <a:ext cx="3048000" cy="48260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defRPr/>
            </a:pPr>
            <a:r>
              <a:rPr lang="en-US" altLang="en-US" sz="2400" b="1" smtClean="0">
                <a:solidFill>
                  <a:srgbClr val="0000FF"/>
                </a:solidFill>
                <a:latin typeface="Times New Roman" pitchFamily="18" charset="0"/>
                <a:cs typeface="Arial" charset="0"/>
              </a:rPr>
              <a:t>II. </a:t>
            </a:r>
            <a:r>
              <a:rPr lang="en-US" altLang="en-US" sz="2400" b="1" u="sng" smtClean="0">
                <a:solidFill>
                  <a:srgbClr val="0000FF"/>
                </a:solidFill>
                <a:latin typeface="Times New Roman" pitchFamily="18" charset="0"/>
              </a:rPr>
              <a:t>TÍNH DẪN ĐIỆN</a:t>
            </a:r>
            <a:r>
              <a:rPr lang="en-US" altLang="en-US" sz="1500" smtClean="0">
                <a:latin typeface="Times New Roman" pitchFamily="18" charset="0"/>
              </a:rPr>
              <a:t> </a:t>
            </a:r>
            <a:endParaRPr lang="vi-VN" altLang="en-US" sz="1500" smtClean="0">
              <a:latin typeface="Times New Roman" pitchFamily="18" charset="0"/>
            </a:endParaRPr>
          </a:p>
        </p:txBody>
      </p:sp>
      <p:sp>
        <p:nvSpPr>
          <p:cNvPr id="20486"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 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54291" name="Text Box 19"/>
          <p:cNvSpPr txBox="1">
            <a:spLocks noChangeArrowheads="1"/>
          </p:cNvSpPr>
          <p:nvPr/>
        </p:nvSpPr>
        <p:spPr bwMode="auto">
          <a:xfrm>
            <a:off x="3276600" y="1323975"/>
            <a:ext cx="5638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i="1"/>
              <a:t>Khi cắm dây điện từ máy tính vào ổ điện thì có nguồn điện đi vào máy tính. Dây nối từ máy tính đến nguồn điện được làm bằng kim loại nào?</a:t>
            </a:r>
          </a:p>
        </p:txBody>
      </p:sp>
      <p:sp>
        <p:nvSpPr>
          <p:cNvPr id="54293" name="Text Box 21"/>
          <p:cNvSpPr txBox="1">
            <a:spLocks noChangeArrowheads="1"/>
          </p:cNvSpPr>
          <p:nvPr/>
        </p:nvSpPr>
        <p:spPr bwMode="auto">
          <a:xfrm>
            <a:off x="3276600" y="3200400"/>
            <a:ext cx="5638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i="1"/>
              <a:t>Nếu thay dây đồng bằng dây nhôm hoặc dây sắt... thì nguồn điện có đi vào máy tính được không? </a:t>
            </a:r>
          </a:p>
        </p:txBody>
      </p:sp>
      <p:sp>
        <p:nvSpPr>
          <p:cNvPr id="54295" name="Text Box 23"/>
          <p:cNvSpPr txBox="1">
            <a:spLocks noChangeArrowheads="1"/>
          </p:cNvSpPr>
          <p:nvPr/>
        </p:nvSpPr>
        <p:spPr bwMode="auto">
          <a:xfrm>
            <a:off x="152400" y="1981200"/>
            <a:ext cx="3048000" cy="847725"/>
          </a:xfrm>
          <a:prstGeom prst="rect">
            <a:avLst/>
          </a:prstGeom>
          <a:noFill/>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defRPr/>
            </a:pPr>
            <a:r>
              <a:rPr lang="en-US" altLang="en-US" sz="2400" smtClean="0">
                <a:latin typeface="Times New Roman" pitchFamily="18" charset="0"/>
              </a:rPr>
              <a:t>- Kim loại có tính dẫn điện</a:t>
            </a:r>
            <a:endParaRPr lang="vi-VN" altLang="en-US" sz="2400" smtClean="0">
              <a:latin typeface="Times New Roman" pitchFamily="18" charset="0"/>
            </a:endParaRPr>
          </a:p>
        </p:txBody>
      </p:sp>
      <p:pic>
        <p:nvPicPr>
          <p:cNvPr id="20491" name="Picture 15"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0"/>
            <a:ext cx="633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17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4291">
                                            <p:txEl>
                                              <p:pRg st="0" end="0"/>
                                            </p:txEl>
                                          </p:spTgt>
                                        </p:tgtEl>
                                        <p:attrNameLst>
                                          <p:attrName>style.visibility</p:attrName>
                                        </p:attrNameLst>
                                      </p:cBhvr>
                                      <p:to>
                                        <p:strVal val="visible"/>
                                      </p:to>
                                    </p:set>
                                    <p:anim calcmode="lin" valueType="num">
                                      <p:cBhvr>
                                        <p:cTn id="7" dur="500" fill="hold"/>
                                        <p:tgtEl>
                                          <p:spTgt spid="54291">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542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54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54293">
                                            <p:txEl>
                                              <p:pRg st="0" end="0"/>
                                            </p:txEl>
                                          </p:spTgt>
                                        </p:tgtEl>
                                        <p:attrNameLst>
                                          <p:attrName>style.visibility</p:attrName>
                                        </p:attrNameLst>
                                      </p:cBhvr>
                                      <p:to>
                                        <p:strVal val="visible"/>
                                      </p:to>
                                    </p:set>
                                    <p:anim calcmode="lin" valueType="num">
                                      <p:cBhvr>
                                        <p:cTn id="14" dur="500" fill="hold"/>
                                        <p:tgtEl>
                                          <p:spTgt spid="5429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5429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5429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4295"/>
                                        </p:tgtEl>
                                        <p:attrNameLst>
                                          <p:attrName>style.visibility</p:attrName>
                                        </p:attrNameLst>
                                      </p:cBhvr>
                                      <p:to>
                                        <p:strVal val="visible"/>
                                      </p:to>
                                    </p:set>
                                    <p:animEffect transition="in" filter="fade">
                                      <p:cBhvr>
                                        <p:cTn id="21" dur="500"/>
                                        <p:tgtEl>
                                          <p:spTgt spid="54295"/>
                                        </p:tgtEl>
                                      </p:cBhvr>
                                    </p:animEffect>
                                    <p:anim calcmode="lin" valueType="num">
                                      <p:cBhvr>
                                        <p:cTn id="22" dur="500" fill="hold"/>
                                        <p:tgtEl>
                                          <p:spTgt spid="54295"/>
                                        </p:tgtEl>
                                        <p:attrNameLst>
                                          <p:attrName>ppt_x</p:attrName>
                                        </p:attrNameLst>
                                      </p:cBhvr>
                                      <p:tavLst>
                                        <p:tav tm="0">
                                          <p:val>
                                            <p:strVal val="#ppt_x"/>
                                          </p:val>
                                        </p:tav>
                                        <p:tav tm="100000">
                                          <p:val>
                                            <p:strVal val="#ppt_x"/>
                                          </p:val>
                                        </p:tav>
                                      </p:tavLst>
                                    </p:anim>
                                    <p:anim calcmode="lin" valueType="num">
                                      <p:cBhvr>
                                        <p:cTn id="23" dur="450" decel="100000" fill="hold"/>
                                        <p:tgtEl>
                                          <p:spTgt spid="54295"/>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42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868FDA53-88D9-40BE-9952-88B8B869DDDA}" type="slidenum">
              <a:rPr lang="en-US" altLang="en-US" sz="1400">
                <a:latin typeface="Arial" panose="020B0604020202020204" pitchFamily="34" charset="0"/>
              </a:rPr>
              <a:pPr algn="r" eaLnBrk="1" hangingPunct="1"/>
              <a:t>9</a:t>
            </a:fld>
            <a:endParaRPr lang="en-US" altLang="en-US" sz="1400">
              <a:latin typeface="Arial" panose="020B0604020202020204" pitchFamily="34" charset="0"/>
            </a:endParaRPr>
          </a:p>
        </p:txBody>
      </p:sp>
      <p:sp>
        <p:nvSpPr>
          <p:cNvPr id="21507" name="Rectangle 4"/>
          <p:cNvSpPr>
            <a:spLocks noChangeArrowheads="1"/>
          </p:cNvSpPr>
          <p:nvPr/>
        </p:nvSpPr>
        <p:spPr bwMode="auto">
          <a:xfrm flipH="1">
            <a:off x="3306763" y="1193800"/>
            <a:ext cx="46037" cy="5638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latin typeface="Arial" panose="020B0604020202020204" pitchFamily="34" charset="0"/>
            </a:endParaRPr>
          </a:p>
        </p:txBody>
      </p:sp>
      <p:grpSp>
        <p:nvGrpSpPr>
          <p:cNvPr id="21508" name="Group 6"/>
          <p:cNvGrpSpPr>
            <a:grpSpLocks/>
          </p:cNvGrpSpPr>
          <p:nvPr/>
        </p:nvGrpSpPr>
        <p:grpSpPr bwMode="auto">
          <a:xfrm>
            <a:off x="3890963" y="1676400"/>
            <a:ext cx="5257800" cy="5181600"/>
            <a:chOff x="2448" y="1056"/>
            <a:chExt cx="3312" cy="3264"/>
          </a:xfrm>
        </p:grpSpPr>
        <p:pic>
          <p:nvPicPr>
            <p:cNvPr id="215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3483"/>
              <a:ext cx="86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8" descr="d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4211"/>
              <a:ext cx="240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9" descr="duo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 y="1056"/>
              <a:ext cx="7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 Box 10"/>
          <p:cNvSpPr txBox="1">
            <a:spLocks noChangeArrowheads="1"/>
          </p:cNvSpPr>
          <p:nvPr/>
        </p:nvSpPr>
        <p:spPr bwMode="auto">
          <a:xfrm>
            <a:off x="0" y="1600200"/>
            <a:ext cx="3124200" cy="482600"/>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defRPr/>
            </a:pPr>
            <a:r>
              <a:rPr lang="en-US" altLang="en-US" sz="2400" b="1" smtClean="0">
                <a:solidFill>
                  <a:srgbClr val="0000FF"/>
                </a:solidFill>
                <a:latin typeface="Times New Roman" pitchFamily="18" charset="0"/>
                <a:cs typeface="Arial" charset="0"/>
              </a:rPr>
              <a:t>II. </a:t>
            </a:r>
            <a:r>
              <a:rPr lang="en-US" altLang="en-US" sz="2400" b="1" u="sng" smtClean="0">
                <a:solidFill>
                  <a:srgbClr val="0000FF"/>
                </a:solidFill>
                <a:latin typeface="Times New Roman" pitchFamily="18" charset="0"/>
              </a:rPr>
              <a:t>TÍNH DẪN ĐIỆN</a:t>
            </a:r>
            <a:r>
              <a:rPr lang="en-US" altLang="en-US" sz="2400" smtClean="0">
                <a:solidFill>
                  <a:srgbClr val="0000FF"/>
                </a:solidFill>
                <a:latin typeface="Times New Roman" pitchFamily="18" charset="0"/>
              </a:rPr>
              <a:t> </a:t>
            </a:r>
            <a:endParaRPr lang="vi-VN" altLang="en-US" sz="2400" smtClean="0">
              <a:solidFill>
                <a:srgbClr val="0000FF"/>
              </a:solidFill>
              <a:latin typeface="Times New Roman" pitchFamily="18" charset="0"/>
            </a:endParaRPr>
          </a:p>
        </p:txBody>
      </p:sp>
      <p:sp>
        <p:nvSpPr>
          <p:cNvPr id="21510" name="Rectangle 11"/>
          <p:cNvSpPr>
            <a:spLocks noChangeArrowheads="1"/>
          </p:cNvSpPr>
          <p:nvPr/>
        </p:nvSpPr>
        <p:spPr bwMode="auto">
          <a:xfrm>
            <a:off x="347663" y="23813"/>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22225">
              <a:tabLst>
                <a:tab pos="1073150" algn="l"/>
              </a:tabLst>
              <a:defRPr>
                <a:solidFill>
                  <a:schemeClr val="tx1"/>
                </a:solidFill>
                <a:latin typeface="Times New Roman" panose="02020603050405020304" pitchFamily="18" charset="0"/>
              </a:defRPr>
            </a:lvl1pPr>
            <a:lvl2pPr marL="742950" indent="-285750">
              <a:tabLst>
                <a:tab pos="1073150" algn="l"/>
              </a:tabLst>
              <a:defRPr>
                <a:solidFill>
                  <a:schemeClr val="tx1"/>
                </a:solidFill>
                <a:latin typeface="Times New Roman" panose="02020603050405020304" pitchFamily="18" charset="0"/>
              </a:defRPr>
            </a:lvl2pPr>
            <a:lvl3pPr marL="1143000" indent="-228600">
              <a:tabLst>
                <a:tab pos="1073150" algn="l"/>
              </a:tabLst>
              <a:defRPr>
                <a:solidFill>
                  <a:schemeClr val="tx1"/>
                </a:solidFill>
                <a:latin typeface="Times New Roman" panose="02020603050405020304" pitchFamily="18" charset="0"/>
              </a:defRPr>
            </a:lvl3pPr>
            <a:lvl4pPr marL="1600200" indent="-228600">
              <a:tabLst>
                <a:tab pos="1073150" algn="l"/>
              </a:tabLst>
              <a:defRPr>
                <a:solidFill>
                  <a:schemeClr val="tx1"/>
                </a:solidFill>
                <a:latin typeface="Times New Roman" panose="02020603050405020304" pitchFamily="18" charset="0"/>
              </a:defRPr>
            </a:lvl4pPr>
            <a:lvl5pPr marL="2057400" indent="-228600">
              <a:tabLst>
                <a:tab pos="107315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3150" algn="l"/>
              </a:tabLst>
              <a:defRPr>
                <a:solidFill>
                  <a:schemeClr val="tx1"/>
                </a:solidFill>
                <a:latin typeface="Times New Roman" panose="02020603050405020304" pitchFamily="18" charset="0"/>
              </a:defRPr>
            </a:lvl9pPr>
          </a:lstStyle>
          <a:p>
            <a:pPr algn="just">
              <a:spcBef>
                <a:spcPct val="50000"/>
              </a:spcBef>
              <a:buFont typeface="Wingdings" panose="05000000000000000000" pitchFamily="2" charset="2"/>
              <a:buNone/>
            </a:pPr>
            <a:r>
              <a:rPr lang="en-US" altLang="en-US" sz="2800" b="1" dirty="0" smtClean="0">
                <a:solidFill>
                  <a:srgbClr val="0000FF"/>
                </a:solidFill>
              </a:rPr>
              <a:t>A. TÍNH </a:t>
            </a:r>
            <a:r>
              <a:rPr lang="en-US" altLang="en-US" sz="2800" b="1" dirty="0">
                <a:solidFill>
                  <a:srgbClr val="0000FF"/>
                </a:solidFill>
              </a:rPr>
              <a:t>CHẤT VẬT LÍ CỦA KIM LOẠI</a:t>
            </a:r>
            <a:endParaRPr lang="vi-VN" altLang="en-US" sz="2400" b="1" dirty="0">
              <a:solidFill>
                <a:srgbClr val="0000FF"/>
              </a:solidFill>
            </a:endParaRPr>
          </a:p>
        </p:txBody>
      </p:sp>
      <p:sp>
        <p:nvSpPr>
          <p:cNvPr id="89101" name="Text Box 13"/>
          <p:cNvSpPr txBox="1">
            <a:spLocks noChangeArrowheads="1"/>
          </p:cNvSpPr>
          <p:nvPr/>
        </p:nvSpPr>
        <p:spPr bwMode="auto">
          <a:xfrm>
            <a:off x="3505200" y="3200400"/>
            <a:ext cx="5376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a:t>Khi sử dụng điện cần chú ý điều gì để tránh điện giật ?</a:t>
            </a:r>
            <a:endParaRPr lang="vi-VN" altLang="en-US" sz="2400" b="1"/>
          </a:p>
        </p:txBody>
      </p:sp>
      <p:sp>
        <p:nvSpPr>
          <p:cNvPr id="10251" name="Text Box 15"/>
          <p:cNvSpPr txBox="1">
            <a:spLocks noChangeArrowheads="1"/>
          </p:cNvSpPr>
          <p:nvPr/>
        </p:nvSpPr>
        <p:spPr bwMode="auto">
          <a:xfrm>
            <a:off x="0" y="2133600"/>
            <a:ext cx="3306763" cy="84772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defRPr/>
            </a:pPr>
            <a:r>
              <a:rPr lang="en-US" altLang="en-US" sz="2400" smtClean="0">
                <a:latin typeface="Times New Roman" panose="02020603050405020304" pitchFamily="18" charset="0"/>
              </a:rPr>
              <a:t> Kim loại có tính dẫn điện.</a:t>
            </a:r>
          </a:p>
        </p:txBody>
      </p:sp>
      <p:sp>
        <p:nvSpPr>
          <p:cNvPr id="89103" name="Text Box 15"/>
          <p:cNvSpPr txBox="1">
            <a:spLocks noChangeArrowheads="1"/>
          </p:cNvSpPr>
          <p:nvPr/>
        </p:nvSpPr>
        <p:spPr bwMode="auto">
          <a:xfrm>
            <a:off x="3352800" y="1600200"/>
            <a:ext cx="55292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b="1" dirty="0" err="1"/>
              <a:t>Khả</a:t>
            </a:r>
            <a:r>
              <a:rPr lang="en-US" altLang="en-US" sz="2400" b="1" dirty="0"/>
              <a:t> </a:t>
            </a:r>
            <a:r>
              <a:rPr lang="en-US" altLang="en-US" sz="2400" b="1" dirty="0" err="1"/>
              <a:t>năng</a:t>
            </a:r>
            <a:r>
              <a:rPr lang="en-US" altLang="en-US" sz="2400" b="1" dirty="0"/>
              <a:t> </a:t>
            </a:r>
            <a:r>
              <a:rPr lang="en-US" altLang="en-US" sz="2400" b="1" dirty="0" err="1"/>
              <a:t>dẫn</a:t>
            </a:r>
            <a:r>
              <a:rPr lang="en-US" altLang="en-US" sz="2400" b="1" dirty="0"/>
              <a:t> </a:t>
            </a:r>
            <a:r>
              <a:rPr lang="en-US" altLang="en-US" sz="2400" b="1" dirty="0" err="1"/>
              <a:t>điện</a:t>
            </a:r>
            <a:r>
              <a:rPr lang="en-US" altLang="en-US" sz="2400" b="1" dirty="0"/>
              <a:t> </a:t>
            </a:r>
            <a:r>
              <a:rPr lang="en-US" altLang="en-US" sz="2400" b="1" dirty="0" err="1"/>
              <a:t>của</a:t>
            </a:r>
            <a:r>
              <a:rPr lang="en-US" altLang="en-US" sz="2400" b="1" dirty="0"/>
              <a:t> </a:t>
            </a:r>
            <a:r>
              <a:rPr lang="en-US" altLang="en-US" sz="2400" b="1" dirty="0" err="1"/>
              <a:t>các</a:t>
            </a:r>
            <a:r>
              <a:rPr lang="en-US" altLang="en-US" sz="2400" b="1" dirty="0"/>
              <a:t> </a:t>
            </a:r>
            <a:r>
              <a:rPr lang="en-US" altLang="en-US" sz="2400" b="1" dirty="0" err="1"/>
              <a:t>kim</a:t>
            </a:r>
            <a:r>
              <a:rPr lang="en-US" altLang="en-US" sz="2400" b="1" dirty="0"/>
              <a:t> </a:t>
            </a:r>
            <a:r>
              <a:rPr lang="en-US" altLang="en-US" sz="2400" b="1" dirty="0" err="1"/>
              <a:t>loại</a:t>
            </a:r>
            <a:r>
              <a:rPr lang="en-US" altLang="en-US" sz="2400" b="1" dirty="0"/>
              <a:t> </a:t>
            </a:r>
            <a:r>
              <a:rPr lang="en-US" altLang="en-US" sz="2400" b="1" dirty="0" err="1"/>
              <a:t>khác</a:t>
            </a:r>
            <a:r>
              <a:rPr lang="en-US" altLang="en-US" sz="2400" b="1" dirty="0"/>
              <a:t> </a:t>
            </a:r>
            <a:r>
              <a:rPr lang="en-US" altLang="en-US" sz="2400" b="1" dirty="0" err="1"/>
              <a:t>nhau</a:t>
            </a:r>
            <a:r>
              <a:rPr lang="en-US" altLang="en-US" b="1" dirty="0">
                <a:latin typeface="Arial" panose="020B0604020202020204" pitchFamily="34" charset="0"/>
              </a:rPr>
              <a:t> </a:t>
            </a:r>
            <a:r>
              <a:rPr lang="en-US" altLang="en-US" sz="2400" b="1" dirty="0" err="1"/>
              <a:t>như</a:t>
            </a:r>
            <a:r>
              <a:rPr lang="en-US" altLang="en-US" sz="2400" b="1" dirty="0"/>
              <a:t> </a:t>
            </a:r>
            <a:r>
              <a:rPr lang="en-US" altLang="en-US" sz="2400" b="1" dirty="0" err="1"/>
              <a:t>thế</a:t>
            </a:r>
            <a:r>
              <a:rPr lang="en-US" altLang="en-US" sz="2400" b="1" dirty="0"/>
              <a:t> </a:t>
            </a:r>
            <a:r>
              <a:rPr lang="en-US" altLang="en-US" sz="2400" b="1" dirty="0" err="1"/>
              <a:t>nào</a:t>
            </a:r>
            <a:r>
              <a:rPr lang="en-US" altLang="en-US" sz="2400" b="1" dirty="0"/>
              <a:t> ? Kim </a:t>
            </a:r>
            <a:r>
              <a:rPr lang="en-US" altLang="en-US" sz="2400" b="1" dirty="0" err="1"/>
              <a:t>loại</a:t>
            </a:r>
            <a:r>
              <a:rPr lang="en-US" altLang="en-US" sz="2400" b="1" dirty="0"/>
              <a:t> </a:t>
            </a:r>
            <a:r>
              <a:rPr lang="en-US" altLang="en-US" sz="2400" b="1" dirty="0" err="1"/>
              <a:t>nào</a:t>
            </a:r>
            <a:r>
              <a:rPr lang="en-US" altLang="en-US" sz="2400" b="1" dirty="0"/>
              <a:t> </a:t>
            </a:r>
            <a:r>
              <a:rPr lang="en-US" altLang="en-US" sz="2400" b="1" dirty="0" err="1"/>
              <a:t>có</a:t>
            </a:r>
            <a:r>
              <a:rPr lang="en-US" altLang="en-US" sz="2400" b="1" dirty="0"/>
              <a:t> </a:t>
            </a:r>
            <a:r>
              <a:rPr lang="en-US" altLang="en-US" sz="2400" b="1" dirty="0" err="1"/>
              <a:t>tính</a:t>
            </a:r>
            <a:r>
              <a:rPr lang="en-US" altLang="en-US" sz="2400" b="1" dirty="0"/>
              <a:t> </a:t>
            </a:r>
            <a:r>
              <a:rPr lang="en-US" altLang="en-US" sz="2400" b="1" dirty="0" err="1"/>
              <a:t>dẫn</a:t>
            </a:r>
            <a:r>
              <a:rPr lang="en-US" altLang="en-US" sz="2400" b="1" dirty="0"/>
              <a:t> </a:t>
            </a:r>
            <a:r>
              <a:rPr lang="en-US" altLang="en-US" sz="2400" b="1" dirty="0" err="1"/>
              <a:t>điện</a:t>
            </a:r>
            <a:r>
              <a:rPr lang="en-US" altLang="en-US" sz="2400" b="1" dirty="0"/>
              <a:t> </a:t>
            </a:r>
            <a:r>
              <a:rPr lang="en-US" altLang="en-US" sz="2400" b="1" dirty="0" err="1"/>
              <a:t>tốt</a:t>
            </a:r>
            <a:r>
              <a:rPr lang="en-US" altLang="en-US" sz="2400" b="1" dirty="0"/>
              <a:t> </a:t>
            </a:r>
            <a:r>
              <a:rPr lang="en-US" altLang="en-US" sz="2400" b="1" dirty="0" err="1"/>
              <a:t>nhất</a:t>
            </a:r>
            <a:r>
              <a:rPr lang="en-US" altLang="en-US" sz="2400" b="1" dirty="0"/>
              <a:t> ?</a:t>
            </a:r>
            <a:endParaRPr lang="vi-VN" altLang="en-US" sz="2400" b="1" dirty="0"/>
          </a:p>
        </p:txBody>
      </p:sp>
      <p:sp>
        <p:nvSpPr>
          <p:cNvPr id="2" name="Text Box 15"/>
          <p:cNvSpPr txBox="1">
            <a:spLocks noChangeArrowheads="1"/>
          </p:cNvSpPr>
          <p:nvPr/>
        </p:nvSpPr>
        <p:spPr bwMode="auto">
          <a:xfrm>
            <a:off x="0" y="3048000"/>
            <a:ext cx="3306763" cy="1943100"/>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buFontTx/>
              <a:buChar char="-"/>
              <a:defRPr/>
            </a:pPr>
            <a:r>
              <a:rPr lang="en-US" altLang="en-US" sz="2400" smtClean="0">
                <a:latin typeface="Times New Roman" pitchFamily="18" charset="0"/>
              </a:rPr>
              <a:t> Kim loại khác nhau có tính dẫn điện khác nhau</a:t>
            </a:r>
            <a:r>
              <a:rPr lang="vi-VN" altLang="en-US" sz="2400" smtClean="0">
                <a:latin typeface="Times New Roman" pitchFamily="18" charset="0"/>
              </a:rPr>
              <a:t>. Kim loại có tính dẫn điện tốt nhất là Ag, sau đó đến Cu, Al, Fe ….</a:t>
            </a:r>
          </a:p>
        </p:txBody>
      </p:sp>
      <p:pic>
        <p:nvPicPr>
          <p:cNvPr id="21518" name="Picture 15"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0988" y="838200"/>
            <a:ext cx="63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817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9103">
                                            <p:txEl>
                                              <p:pRg st="0" end="0"/>
                                            </p:txEl>
                                          </p:spTgt>
                                        </p:tgtEl>
                                        <p:attrNameLst>
                                          <p:attrName>style.visibility</p:attrName>
                                        </p:attrNameLst>
                                      </p:cBhvr>
                                      <p:to>
                                        <p:strVal val="visible"/>
                                      </p:to>
                                    </p:set>
                                    <p:anim calcmode="lin" valueType="num">
                                      <p:cBhvr>
                                        <p:cTn id="7" dur="1000" fill="hold"/>
                                        <p:tgtEl>
                                          <p:spTgt spid="8910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91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1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xit" presetSubtype="4" fill="hold" nodeType="clickEffect">
                                  <p:stCondLst>
                                    <p:cond delay="0"/>
                                  </p:stCondLst>
                                  <p:childTnLst>
                                    <p:animEffect transition="out" filter="wheel(4)">
                                      <p:cBhvr>
                                        <p:cTn id="13" dur="1000"/>
                                        <p:tgtEl>
                                          <p:spTgt spid="89103">
                                            <p:txEl>
                                              <p:pRg st="0" end="0"/>
                                            </p:txEl>
                                          </p:spTgt>
                                        </p:tgtEl>
                                      </p:cBhvr>
                                    </p:animEffect>
                                    <p:set>
                                      <p:cBhvr>
                                        <p:cTn id="14" dur="1" fill="hold">
                                          <p:stCondLst>
                                            <p:cond delay="999"/>
                                          </p:stCondLst>
                                        </p:cTn>
                                        <p:tgtEl>
                                          <p:spTgt spid="89103">
                                            <p:txEl>
                                              <p:pRg st="0" end="0"/>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89101"/>
                                        </p:tgtEl>
                                        <p:attrNameLst>
                                          <p:attrName>style.visibility</p:attrName>
                                        </p:attrNameLst>
                                      </p:cBhvr>
                                      <p:to>
                                        <p:strVal val="visible"/>
                                      </p:to>
                                    </p:set>
                                    <p:anim calcmode="lin" valueType="num">
                                      <p:cBhvr>
                                        <p:cTn id="27" dur="1000" fill="hold"/>
                                        <p:tgtEl>
                                          <p:spTgt spid="89101"/>
                                        </p:tgtEl>
                                        <p:attrNameLst>
                                          <p:attrName>ppt_x</p:attrName>
                                        </p:attrNameLst>
                                      </p:cBhvr>
                                      <p:tavLst>
                                        <p:tav tm="0">
                                          <p:val>
                                            <p:strVal val="#ppt_x-.2"/>
                                          </p:val>
                                        </p:tav>
                                        <p:tav tm="100000">
                                          <p:val>
                                            <p:strVal val="#ppt_x"/>
                                          </p:val>
                                        </p:tav>
                                      </p:tavLst>
                                    </p:anim>
                                    <p:anim calcmode="lin" valueType="num">
                                      <p:cBhvr>
                                        <p:cTn id="28" dur="1000" fill="hold"/>
                                        <p:tgtEl>
                                          <p:spTgt spid="8910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91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xit" presetSubtype="4" fill="hold" grpId="1" nodeType="clickEffect">
                                  <p:stCondLst>
                                    <p:cond delay="0"/>
                                  </p:stCondLst>
                                  <p:childTnLst>
                                    <p:animEffect transition="out" filter="wheel(4)">
                                      <p:cBhvr>
                                        <p:cTn id="33" dur="1000"/>
                                        <p:tgtEl>
                                          <p:spTgt spid="89101"/>
                                        </p:tgtEl>
                                      </p:cBhvr>
                                    </p:animEffect>
                                    <p:set>
                                      <p:cBhvr>
                                        <p:cTn id="34" dur="1" fill="hold">
                                          <p:stCondLst>
                                            <p:cond delay="999"/>
                                          </p:stCondLst>
                                        </p:cTn>
                                        <p:tgtEl>
                                          <p:spTgt spid="89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1" grpId="0"/>
      <p:bldP spid="89101" grpId="1"/>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TotalTime>
  <Words>3291</Words>
  <Application>Microsoft Office PowerPoint</Application>
  <PresentationFormat>On-screen Show (4:3)</PresentationFormat>
  <Paragraphs>555</Paragraphs>
  <Slides>52</Slides>
  <Notes>10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.VnTime</vt:lpstr>
      <vt:lpstr>Arial</vt:lpstr>
      <vt:lpstr>Calibri</vt:lpstr>
      <vt:lpstr>Calibri Light</vt:lpstr>
      <vt:lpstr>Symbol</vt:lpstr>
      <vt:lpstr>Times New Roman</vt:lpstr>
      <vt:lpstr>VNI-Thufap3</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HÓA HỌC 9</dc:title>
  <dc:creator>admin</dc:creator>
  <cp:lastModifiedBy>Ha</cp:lastModifiedBy>
  <cp:revision>41</cp:revision>
  <dcterms:created xsi:type="dcterms:W3CDTF">2021-10-17T11:14:54Z</dcterms:created>
  <dcterms:modified xsi:type="dcterms:W3CDTF">2021-12-21T07:49:48Z</dcterms:modified>
</cp:coreProperties>
</file>