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m4a" ContentType="audi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61"/>
  </p:notesMasterIdLst>
  <p:sldIdLst>
    <p:sldId id="256" r:id="rId3"/>
    <p:sldId id="259" r:id="rId4"/>
    <p:sldId id="257" r:id="rId5"/>
    <p:sldId id="414" r:id="rId6"/>
    <p:sldId id="417" r:id="rId7"/>
    <p:sldId id="418" r:id="rId8"/>
    <p:sldId id="419" r:id="rId9"/>
    <p:sldId id="420" r:id="rId10"/>
    <p:sldId id="421" r:id="rId11"/>
    <p:sldId id="422" r:id="rId12"/>
    <p:sldId id="423" r:id="rId13"/>
    <p:sldId id="415" r:id="rId14"/>
    <p:sldId id="574" r:id="rId15"/>
    <p:sldId id="575" r:id="rId16"/>
    <p:sldId id="424" r:id="rId17"/>
    <p:sldId id="576" r:id="rId18"/>
    <p:sldId id="577" r:id="rId19"/>
    <p:sldId id="578" r:id="rId20"/>
    <p:sldId id="586" r:id="rId21"/>
    <p:sldId id="587" r:id="rId22"/>
    <p:sldId id="596" r:id="rId23"/>
    <p:sldId id="597" r:id="rId24"/>
    <p:sldId id="588" r:id="rId25"/>
    <p:sldId id="589" r:id="rId26"/>
    <p:sldId id="590" r:id="rId27"/>
    <p:sldId id="591" r:id="rId28"/>
    <p:sldId id="623" r:id="rId29"/>
    <p:sldId id="625" r:id="rId30"/>
    <p:sldId id="592" r:id="rId31"/>
    <p:sldId id="593" r:id="rId32"/>
    <p:sldId id="594" r:id="rId33"/>
    <p:sldId id="598" r:id="rId34"/>
    <p:sldId id="599" r:id="rId35"/>
    <p:sldId id="600" r:id="rId36"/>
    <p:sldId id="601" r:id="rId37"/>
    <p:sldId id="602" r:id="rId38"/>
    <p:sldId id="606" r:id="rId39"/>
    <p:sldId id="607" r:id="rId40"/>
    <p:sldId id="605" r:id="rId41"/>
    <p:sldId id="608" r:id="rId42"/>
    <p:sldId id="595" r:id="rId43"/>
    <p:sldId id="609" r:id="rId44"/>
    <p:sldId id="610" r:id="rId45"/>
    <p:sldId id="611" r:id="rId46"/>
    <p:sldId id="614" r:id="rId47"/>
    <p:sldId id="615" r:id="rId48"/>
    <p:sldId id="612" r:id="rId49"/>
    <p:sldId id="613" r:id="rId50"/>
    <p:sldId id="624" r:id="rId51"/>
    <p:sldId id="616" r:id="rId52"/>
    <p:sldId id="617" r:id="rId53"/>
    <p:sldId id="580" r:id="rId54"/>
    <p:sldId id="416" r:id="rId55"/>
    <p:sldId id="619" r:id="rId56"/>
    <p:sldId id="618" r:id="rId57"/>
    <p:sldId id="620" r:id="rId58"/>
    <p:sldId id="622" r:id="rId59"/>
    <p:sldId id="626" r:id="rId60"/>
  </p:sldIdLst>
  <p:sldSz cx="12192000" cy="6858000"/>
  <p:notesSz cx="6858000" cy="9144000"/>
  <p:custDataLst>
    <p:tags r:id="rId6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642"/>
    <a:srgbClr val="B5853D"/>
    <a:srgbClr val="F8C7A5"/>
    <a:srgbClr val="F0886C"/>
    <a:srgbClr val="8B5F31"/>
    <a:srgbClr val="7A573E"/>
    <a:srgbClr val="E2BE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3" autoAdjust="0"/>
    <p:restoredTop sz="94660"/>
  </p:normalViewPr>
  <p:slideViewPr>
    <p:cSldViewPr snapToGrid="0" showGuides="1">
      <p:cViewPr varScale="1">
        <p:scale>
          <a:sx n="61" d="100"/>
          <a:sy n="61" d="100"/>
        </p:scale>
        <p:origin x="1012" y="9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100A08-5FAB-46A1-8917-CC04C822CF8A}" type="datetimeFigureOut">
              <a:rPr lang="zh-CN" altLang="en-US" smtClean="0"/>
              <a:t>2025/1/14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8EBE8-AD40-4DC1-B8C5-4450813FBA07}" type="slidenum">
              <a:rPr lang="zh-CN" altLang="en-US" smtClean="0"/>
              <a:t>‹#›</a:t>
            </a:fld>
            <a:endParaRPr lang="zh-CN" altLang="en-US"/>
          </a:p>
        </p:txBody>
      </p:sp>
    </p:spTree>
    <p:extLst>
      <p:ext uri="{BB962C8B-B14F-4D97-AF65-F5344CB8AC3E}">
        <p14:creationId xmlns:p14="http://schemas.microsoft.com/office/powerpoint/2010/main" val="14374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a:t>
            </a:fld>
            <a:endParaRPr lang="zh-CN" altLang="en-US"/>
          </a:p>
        </p:txBody>
      </p:sp>
    </p:spTree>
    <p:extLst>
      <p:ext uri="{BB962C8B-B14F-4D97-AF65-F5344CB8AC3E}">
        <p14:creationId xmlns:p14="http://schemas.microsoft.com/office/powerpoint/2010/main" val="356753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32</a:t>
            </a:fld>
            <a:endParaRPr lang="zh-CN" altLang="en-US"/>
          </a:p>
        </p:txBody>
      </p:sp>
    </p:spTree>
    <p:extLst>
      <p:ext uri="{BB962C8B-B14F-4D97-AF65-F5344CB8AC3E}">
        <p14:creationId xmlns:p14="http://schemas.microsoft.com/office/powerpoint/2010/main" val="2168599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ECBDF1A9-F2C3-ABA2-D205-9FDC5636D0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CE130D4C-ADF4-74E0-EB9D-B0E5DAD882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EE06FBFA-6EAE-3235-BA7B-FB9CF15BCD8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660BFF4-E647-4073-AF4C-368440CAE0B6}" type="slidenum">
              <a:rPr lang="en-US" altLang="en-US"/>
              <a:pPr/>
              <a:t>40</a:t>
            </a:fld>
            <a:endParaRPr lang="en-US" altLang="en-US"/>
          </a:p>
        </p:txBody>
      </p:sp>
    </p:spTree>
    <p:extLst>
      <p:ext uri="{BB962C8B-B14F-4D97-AF65-F5344CB8AC3E}">
        <p14:creationId xmlns:p14="http://schemas.microsoft.com/office/powerpoint/2010/main" val="3184224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41</a:t>
            </a:fld>
            <a:endParaRPr lang="zh-CN" altLang="en-US"/>
          </a:p>
        </p:txBody>
      </p:sp>
    </p:spTree>
    <p:extLst>
      <p:ext uri="{BB962C8B-B14F-4D97-AF65-F5344CB8AC3E}">
        <p14:creationId xmlns:p14="http://schemas.microsoft.com/office/powerpoint/2010/main" val="178326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42</a:t>
            </a:fld>
            <a:endParaRPr lang="zh-CN" altLang="en-US"/>
          </a:p>
        </p:txBody>
      </p:sp>
    </p:spTree>
    <p:extLst>
      <p:ext uri="{BB962C8B-B14F-4D97-AF65-F5344CB8AC3E}">
        <p14:creationId xmlns:p14="http://schemas.microsoft.com/office/powerpoint/2010/main" val="475702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51</a:t>
            </a:fld>
            <a:endParaRPr lang="zh-CN" altLang="en-US"/>
          </a:p>
        </p:txBody>
      </p:sp>
    </p:spTree>
    <p:extLst>
      <p:ext uri="{BB962C8B-B14F-4D97-AF65-F5344CB8AC3E}">
        <p14:creationId xmlns:p14="http://schemas.microsoft.com/office/powerpoint/2010/main" val="3839462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58</a:t>
            </a:fld>
            <a:endParaRPr lang="zh-CN" altLang="en-US"/>
          </a:p>
        </p:txBody>
      </p:sp>
    </p:spTree>
    <p:extLst>
      <p:ext uri="{BB962C8B-B14F-4D97-AF65-F5344CB8AC3E}">
        <p14:creationId xmlns:p14="http://schemas.microsoft.com/office/powerpoint/2010/main" val="271090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a:t>
            </a:fld>
            <a:endParaRPr lang="zh-CN" altLang="en-US"/>
          </a:p>
        </p:txBody>
      </p:sp>
    </p:spTree>
    <p:extLst>
      <p:ext uri="{BB962C8B-B14F-4D97-AF65-F5344CB8AC3E}">
        <p14:creationId xmlns:p14="http://schemas.microsoft.com/office/powerpoint/2010/main" val="2963277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3</a:t>
            </a:fld>
            <a:endParaRPr lang="zh-CN" altLang="en-US"/>
          </a:p>
        </p:txBody>
      </p:sp>
    </p:spTree>
    <p:extLst>
      <p:ext uri="{BB962C8B-B14F-4D97-AF65-F5344CB8AC3E}">
        <p14:creationId xmlns:p14="http://schemas.microsoft.com/office/powerpoint/2010/main" val="3080425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4</a:t>
            </a:fld>
            <a:endParaRPr lang="zh-CN" altLang="en-US"/>
          </a:p>
        </p:txBody>
      </p:sp>
    </p:spTree>
    <p:extLst>
      <p:ext uri="{BB962C8B-B14F-4D97-AF65-F5344CB8AC3E}">
        <p14:creationId xmlns:p14="http://schemas.microsoft.com/office/powerpoint/2010/main" val="344135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kern="0">
                <a:effectLst/>
                <a:latin typeface="Calibri" panose="020F0502020204030204" pitchFamily="34" charset="0"/>
                <a:ea typeface="Calibri" panose="020F0502020204030204" pitchFamily="34" charset="0"/>
                <a:cs typeface="Times New Roman" panose="02020603050405020304" pitchFamily="18" charset="0"/>
              </a:rPr>
              <a:t>Trong thực hành thí nghiệm hoặc trong đời sống có rất nhiều nhãn hóa chất, dung dịch có ghi con số biểu thi nồng độ dung dịch. Vậy nồng độ dung dịch là gì ?</a:t>
            </a:r>
            <a:endParaRPr lang="en-US"/>
          </a:p>
        </p:txBody>
      </p:sp>
      <p:sp>
        <p:nvSpPr>
          <p:cNvPr id="4" name="Slide Number Placeholder 3"/>
          <p:cNvSpPr>
            <a:spLocks noGrp="1"/>
          </p:cNvSpPr>
          <p:nvPr>
            <p:ph type="sldNum" sz="quarter" idx="5"/>
          </p:nvPr>
        </p:nvSpPr>
        <p:spPr/>
        <p:txBody>
          <a:bodyPr/>
          <a:lstStyle/>
          <a:p>
            <a:fld id="{4D88EBE8-AD40-4DC1-B8C5-4450813FBA07}" type="slidenum">
              <a:rPr lang="zh-CN" altLang="en-US" smtClean="0"/>
              <a:t>5</a:t>
            </a:fld>
            <a:endParaRPr lang="zh-CN" altLang="en-US"/>
          </a:p>
        </p:txBody>
      </p:sp>
    </p:spTree>
    <p:extLst>
      <p:ext uri="{BB962C8B-B14F-4D97-AF65-F5344CB8AC3E}">
        <p14:creationId xmlns:p14="http://schemas.microsoft.com/office/powerpoint/2010/main" val="1646451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14</a:t>
            </a:fld>
            <a:endParaRPr lang="zh-CN" altLang="en-US"/>
          </a:p>
        </p:txBody>
      </p:sp>
    </p:spTree>
    <p:extLst>
      <p:ext uri="{BB962C8B-B14F-4D97-AF65-F5344CB8AC3E}">
        <p14:creationId xmlns:p14="http://schemas.microsoft.com/office/powerpoint/2010/main" val="3537237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20</a:t>
            </a:fld>
            <a:endParaRPr lang="zh-CN" altLang="en-US"/>
          </a:p>
        </p:txBody>
      </p:sp>
    </p:spTree>
    <p:extLst>
      <p:ext uri="{BB962C8B-B14F-4D97-AF65-F5344CB8AC3E}">
        <p14:creationId xmlns:p14="http://schemas.microsoft.com/office/powerpoint/2010/main" val="153344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21</a:t>
            </a:fld>
            <a:endParaRPr lang="zh-CN" altLang="en-US"/>
          </a:p>
        </p:txBody>
      </p:sp>
    </p:spTree>
    <p:extLst>
      <p:ext uri="{BB962C8B-B14F-4D97-AF65-F5344CB8AC3E}">
        <p14:creationId xmlns:p14="http://schemas.microsoft.com/office/powerpoint/2010/main" val="292304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D88EBE8-AD40-4DC1-B8C5-4450813FBA07}" type="slidenum">
              <a:rPr lang="zh-CN" altLang="en-US" smtClean="0"/>
              <a:t>22</a:t>
            </a:fld>
            <a:endParaRPr lang="zh-CN" altLang="en-US"/>
          </a:p>
        </p:txBody>
      </p:sp>
    </p:spTree>
    <p:extLst>
      <p:ext uri="{BB962C8B-B14F-4D97-AF65-F5344CB8AC3E}">
        <p14:creationId xmlns:p14="http://schemas.microsoft.com/office/powerpoint/2010/main" val="1830411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86887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5" y="2840525"/>
            <a:ext cx="2527630"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01349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0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6"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3776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6156A51-2ED4-F67E-674F-036E1DEF5E8F}"/>
              </a:ext>
            </a:extLst>
          </p:cNvPr>
          <p:cNvSpPr>
            <a:spLocks noGrp="1"/>
          </p:cNvSpPr>
          <p:nvPr>
            <p:ph type="dt" sz="half" idx="10"/>
          </p:nvPr>
        </p:nvSpPr>
        <p:spPr/>
        <p:txBody>
          <a:bodyPr/>
          <a:lstStyle>
            <a:lvl1pPr>
              <a:defRPr/>
            </a:lvl1pPr>
          </a:lstStyle>
          <a:p>
            <a:pPr>
              <a:defRPr/>
            </a:pPr>
            <a:fld id="{58981062-1FA7-4484-80AB-D44A334D8A54}" type="datetimeFigureOut">
              <a:rPr lang="en-US" altLang="vi-VN"/>
              <a:pPr>
                <a:defRPr/>
              </a:pPr>
              <a:t>1/14/2025</a:t>
            </a:fld>
            <a:endParaRPr lang="en-US" altLang="vi-VN"/>
          </a:p>
        </p:txBody>
      </p:sp>
      <p:sp>
        <p:nvSpPr>
          <p:cNvPr id="5" name="Footer Placeholder 4">
            <a:extLst>
              <a:ext uri="{FF2B5EF4-FFF2-40B4-BE49-F238E27FC236}">
                <a16:creationId xmlns:a16="http://schemas.microsoft.com/office/drawing/2014/main" id="{52D44E8B-3AC7-0DB0-1D37-3F9AF592E98B}"/>
              </a:ext>
            </a:extLst>
          </p:cNvPr>
          <p:cNvSpPr>
            <a:spLocks noGrp="1"/>
          </p:cNvSpPr>
          <p:nvPr>
            <p:ph type="ftr" sz="quarter" idx="11"/>
          </p:nvPr>
        </p:nvSpPr>
        <p:spPr/>
        <p:txBody>
          <a:bodyPr/>
          <a:lstStyle>
            <a:lvl1pPr>
              <a:defRPr/>
            </a:lvl1pPr>
          </a:lstStyle>
          <a:p>
            <a:pPr>
              <a:defRPr/>
            </a:pPr>
            <a:endParaRPr lang="en-US" altLang="vi-VN"/>
          </a:p>
        </p:txBody>
      </p:sp>
      <p:sp>
        <p:nvSpPr>
          <p:cNvPr id="6" name="Slide Number Placeholder 5">
            <a:extLst>
              <a:ext uri="{FF2B5EF4-FFF2-40B4-BE49-F238E27FC236}">
                <a16:creationId xmlns:a16="http://schemas.microsoft.com/office/drawing/2014/main" id="{C92DBA59-138A-7DCA-B22A-AC2A8F1D86A3}"/>
              </a:ext>
            </a:extLst>
          </p:cNvPr>
          <p:cNvSpPr>
            <a:spLocks noGrp="1"/>
          </p:cNvSpPr>
          <p:nvPr>
            <p:ph type="sldNum" sz="quarter" idx="12"/>
          </p:nvPr>
        </p:nvSpPr>
        <p:spPr/>
        <p:txBody>
          <a:bodyPr/>
          <a:lstStyle>
            <a:lvl1pPr>
              <a:defRPr/>
            </a:lvl1pPr>
          </a:lstStyle>
          <a:p>
            <a:fld id="{9774F448-5B35-4684-BB46-58B97403CA2B}" type="slidenum">
              <a:rPr lang="en-US" altLang="vi-VN"/>
              <a:pPr/>
              <a:t>‹#›</a:t>
            </a:fld>
            <a:endParaRPr lang="en-US" altLang="vi-VN"/>
          </a:p>
        </p:txBody>
      </p:sp>
    </p:spTree>
    <p:extLst>
      <p:ext uri="{BB962C8B-B14F-4D97-AF65-F5344CB8AC3E}">
        <p14:creationId xmlns:p14="http://schemas.microsoft.com/office/powerpoint/2010/main" val="1200916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A8A-5201-D9E1-5690-3A4A8472B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3D34C5-657E-B804-F328-F8FF705B6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C70035-C901-4DB0-5C84-A1EE81223143}"/>
              </a:ext>
            </a:extLst>
          </p:cNvPr>
          <p:cNvSpPr>
            <a:spLocks noGrp="1"/>
          </p:cNvSpPr>
          <p:nvPr>
            <p:ph type="dt" sz="half" idx="10"/>
          </p:nvPr>
        </p:nvSpPr>
        <p:spPr/>
        <p:txBody>
          <a:bodyPr/>
          <a:lstStyle/>
          <a:p>
            <a:fld id="{02497F0D-B3D3-4870-AC43-519F2EA7D77E}" type="datetimeFigureOut">
              <a:rPr lang="en-US" smtClean="0"/>
              <a:t>1/14/2025</a:t>
            </a:fld>
            <a:endParaRPr lang="en-US"/>
          </a:p>
        </p:txBody>
      </p:sp>
      <p:sp>
        <p:nvSpPr>
          <p:cNvPr id="5" name="Footer Placeholder 4">
            <a:extLst>
              <a:ext uri="{FF2B5EF4-FFF2-40B4-BE49-F238E27FC236}">
                <a16:creationId xmlns:a16="http://schemas.microsoft.com/office/drawing/2014/main" id="{C83892C1-20A2-C274-F1B3-8BBB3EEC5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8AA49-20D8-EB84-630D-C907CC8EDED0}"/>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7926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7DD9C-E949-4483-59CB-91690D405A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399F22-912D-4D3D-1A22-F8DBF3932B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072376-DDBE-F090-8215-925A1AE124DF}"/>
              </a:ext>
            </a:extLst>
          </p:cNvPr>
          <p:cNvSpPr>
            <a:spLocks noGrp="1"/>
          </p:cNvSpPr>
          <p:nvPr>
            <p:ph type="dt" sz="half" idx="10"/>
          </p:nvPr>
        </p:nvSpPr>
        <p:spPr/>
        <p:txBody>
          <a:bodyPr/>
          <a:lstStyle/>
          <a:p>
            <a:pPr>
              <a:defRPr/>
            </a:pPr>
            <a:fld id="{58981062-1FA7-4484-80AB-D44A334D8A54}" type="datetimeFigureOut">
              <a:rPr lang="en-US" altLang="vi-VN" smtClean="0"/>
              <a:pPr>
                <a:defRPr/>
              </a:pPr>
              <a:t>1/14/2025</a:t>
            </a:fld>
            <a:endParaRPr lang="en-US" altLang="vi-VN"/>
          </a:p>
        </p:txBody>
      </p:sp>
      <p:sp>
        <p:nvSpPr>
          <p:cNvPr id="5" name="Footer Placeholder 4">
            <a:extLst>
              <a:ext uri="{FF2B5EF4-FFF2-40B4-BE49-F238E27FC236}">
                <a16:creationId xmlns:a16="http://schemas.microsoft.com/office/drawing/2014/main" id="{3996AB6F-8B45-5C81-845A-F47D91D1CD7F}"/>
              </a:ext>
            </a:extLst>
          </p:cNvPr>
          <p:cNvSpPr>
            <a:spLocks noGrp="1"/>
          </p:cNvSpPr>
          <p:nvPr>
            <p:ph type="ftr" sz="quarter" idx="11"/>
          </p:nvPr>
        </p:nvSpPr>
        <p:spPr/>
        <p:txBody>
          <a:bodyPr/>
          <a:lstStyle/>
          <a:p>
            <a:pPr>
              <a:defRPr/>
            </a:pPr>
            <a:endParaRPr lang="en-US" altLang="vi-VN"/>
          </a:p>
        </p:txBody>
      </p:sp>
      <p:sp>
        <p:nvSpPr>
          <p:cNvPr id="6" name="Slide Number Placeholder 5">
            <a:extLst>
              <a:ext uri="{FF2B5EF4-FFF2-40B4-BE49-F238E27FC236}">
                <a16:creationId xmlns:a16="http://schemas.microsoft.com/office/drawing/2014/main" id="{8D4DF344-155F-D733-3B79-92027C5526E9}"/>
              </a:ext>
            </a:extLst>
          </p:cNvPr>
          <p:cNvSpPr>
            <a:spLocks noGrp="1"/>
          </p:cNvSpPr>
          <p:nvPr>
            <p:ph type="sldNum" sz="quarter" idx="12"/>
          </p:nvPr>
        </p:nvSpPr>
        <p:spPr/>
        <p:txBody>
          <a:bodyPr/>
          <a:lstStyle/>
          <a:p>
            <a:fld id="{9774F448-5B35-4684-BB46-58B97403CA2B}" type="slidenum">
              <a:rPr lang="en-US" altLang="vi-VN" smtClean="0"/>
              <a:pPr/>
              <a:t>‹#›</a:t>
            </a:fld>
            <a:endParaRPr lang="en-US" altLang="vi-VN"/>
          </a:p>
        </p:txBody>
      </p:sp>
    </p:spTree>
    <p:extLst>
      <p:ext uri="{BB962C8B-B14F-4D97-AF65-F5344CB8AC3E}">
        <p14:creationId xmlns:p14="http://schemas.microsoft.com/office/powerpoint/2010/main" val="2208937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0A82-BB48-BB2D-CB05-EEE329EACC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8E2856-38FF-B231-C633-C6E5529B0A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5EC796-ACE0-38C8-7B9E-B1EFAD4359AB}"/>
              </a:ext>
            </a:extLst>
          </p:cNvPr>
          <p:cNvSpPr>
            <a:spLocks noGrp="1"/>
          </p:cNvSpPr>
          <p:nvPr>
            <p:ph type="dt" sz="half" idx="10"/>
          </p:nvPr>
        </p:nvSpPr>
        <p:spPr/>
        <p:txBody>
          <a:bodyPr/>
          <a:lstStyle/>
          <a:p>
            <a:fld id="{02497F0D-B3D3-4870-AC43-519F2EA7D77E}" type="datetimeFigureOut">
              <a:rPr lang="en-US" smtClean="0"/>
              <a:t>1/14/2025</a:t>
            </a:fld>
            <a:endParaRPr lang="en-US"/>
          </a:p>
        </p:txBody>
      </p:sp>
      <p:sp>
        <p:nvSpPr>
          <p:cNvPr id="5" name="Footer Placeholder 4">
            <a:extLst>
              <a:ext uri="{FF2B5EF4-FFF2-40B4-BE49-F238E27FC236}">
                <a16:creationId xmlns:a16="http://schemas.microsoft.com/office/drawing/2014/main" id="{39F6B3F6-EF29-CAF0-E620-EBC4848A35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922F22-3F64-A4AF-9DDA-C43CC55287BD}"/>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983504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CAD-907C-7D84-EC7E-720C870D91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897A4F-FF0D-7906-8E27-E619D6CF01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3CA740-3F06-D55F-44C7-02E796A495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A7A1D2-8430-501D-E054-1A1015B10F5F}"/>
              </a:ext>
            </a:extLst>
          </p:cNvPr>
          <p:cNvSpPr>
            <a:spLocks noGrp="1"/>
          </p:cNvSpPr>
          <p:nvPr>
            <p:ph type="dt" sz="half" idx="10"/>
          </p:nvPr>
        </p:nvSpPr>
        <p:spPr/>
        <p:txBody>
          <a:bodyPr/>
          <a:lstStyle/>
          <a:p>
            <a:fld id="{02497F0D-B3D3-4870-AC43-519F2EA7D77E}" type="datetimeFigureOut">
              <a:rPr lang="en-US" smtClean="0"/>
              <a:t>1/14/2025</a:t>
            </a:fld>
            <a:endParaRPr lang="en-US"/>
          </a:p>
        </p:txBody>
      </p:sp>
      <p:sp>
        <p:nvSpPr>
          <p:cNvPr id="6" name="Footer Placeholder 5">
            <a:extLst>
              <a:ext uri="{FF2B5EF4-FFF2-40B4-BE49-F238E27FC236}">
                <a16:creationId xmlns:a16="http://schemas.microsoft.com/office/drawing/2014/main" id="{D93E4EC5-57FC-A33A-B737-F0A6294821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DAF1FD-78E8-ACE5-1F4C-06C68BDEE7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509082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6486C-A3DC-DAEC-1AAF-AA9111410E6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91BE9B-D8AC-5820-0A00-AAF7810E2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406D9-CDD2-B64F-FB33-5B136E42C9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6A0FF-0F78-160B-7818-24622A6DDF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DE19F2-DE62-E7CA-6685-BDBBC0876F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A8CC7C-5C77-A686-5DB5-BCE105AE0ACD}"/>
              </a:ext>
            </a:extLst>
          </p:cNvPr>
          <p:cNvSpPr>
            <a:spLocks noGrp="1"/>
          </p:cNvSpPr>
          <p:nvPr>
            <p:ph type="dt" sz="half" idx="10"/>
          </p:nvPr>
        </p:nvSpPr>
        <p:spPr/>
        <p:txBody>
          <a:bodyPr/>
          <a:lstStyle/>
          <a:p>
            <a:fld id="{02497F0D-B3D3-4870-AC43-519F2EA7D77E}" type="datetimeFigureOut">
              <a:rPr lang="en-US" smtClean="0"/>
              <a:t>1/14/2025</a:t>
            </a:fld>
            <a:endParaRPr lang="en-US"/>
          </a:p>
        </p:txBody>
      </p:sp>
      <p:sp>
        <p:nvSpPr>
          <p:cNvPr id="8" name="Footer Placeholder 7">
            <a:extLst>
              <a:ext uri="{FF2B5EF4-FFF2-40B4-BE49-F238E27FC236}">
                <a16:creationId xmlns:a16="http://schemas.microsoft.com/office/drawing/2014/main" id="{684738AA-AC8F-5523-D1C0-BC95E4C29F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AFC297-C495-5246-9746-455086373472}"/>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26479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A3E5E-93A6-26F8-AF10-BBD32D353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C88121B-32D7-0498-5D05-D041AFE45C64}"/>
              </a:ext>
            </a:extLst>
          </p:cNvPr>
          <p:cNvSpPr>
            <a:spLocks noGrp="1"/>
          </p:cNvSpPr>
          <p:nvPr>
            <p:ph type="dt" sz="half" idx="10"/>
          </p:nvPr>
        </p:nvSpPr>
        <p:spPr/>
        <p:txBody>
          <a:bodyPr/>
          <a:lstStyle/>
          <a:p>
            <a:fld id="{02497F0D-B3D3-4870-AC43-519F2EA7D77E}" type="datetimeFigureOut">
              <a:rPr lang="en-US" smtClean="0"/>
              <a:t>1/14/2025</a:t>
            </a:fld>
            <a:endParaRPr lang="en-US"/>
          </a:p>
        </p:txBody>
      </p:sp>
      <p:sp>
        <p:nvSpPr>
          <p:cNvPr id="4" name="Footer Placeholder 3">
            <a:extLst>
              <a:ext uri="{FF2B5EF4-FFF2-40B4-BE49-F238E27FC236}">
                <a16:creationId xmlns:a16="http://schemas.microsoft.com/office/drawing/2014/main" id="{96C07BB4-6664-7AFD-41FB-3A0D6E60DA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1ABF48-6BB3-633A-7B74-1E7BDDB25451}"/>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37294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3" name="图文框 2"/>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4" name="图片 3"/>
          <p:cNvPicPr>
            <a:picLocks noChangeAspect="1"/>
          </p:cNvPicPr>
          <p:nvPr userDrawn="1"/>
        </p:nvPicPr>
        <p:blipFill rotWithShape="1">
          <a:blip r:embed="rId2"/>
          <a:srcRect l="40850" t="7222" r="7067" b="14722"/>
          <a:stretch/>
        </p:blipFill>
        <p:spPr>
          <a:xfrm>
            <a:off x="6096000" y="1070919"/>
            <a:ext cx="6096000" cy="5787081"/>
          </a:xfrm>
          <a:prstGeom prst="rect">
            <a:avLst/>
          </a:prstGeom>
        </p:spPr>
      </p:pic>
    </p:spTree>
    <p:extLst>
      <p:ext uri="{BB962C8B-B14F-4D97-AF65-F5344CB8AC3E}">
        <p14:creationId xmlns:p14="http://schemas.microsoft.com/office/powerpoint/2010/main" val="3963471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283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A159-17B8-322D-BA77-0EA551F50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27DB7-882F-3794-D341-D1AAE5C1B8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69C2CC-8458-4149-B5C5-8B2EE50C99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91FE03-A932-F551-CC87-D27048D3871B}"/>
              </a:ext>
            </a:extLst>
          </p:cNvPr>
          <p:cNvSpPr>
            <a:spLocks noGrp="1"/>
          </p:cNvSpPr>
          <p:nvPr>
            <p:ph type="dt" sz="half" idx="10"/>
          </p:nvPr>
        </p:nvSpPr>
        <p:spPr/>
        <p:txBody>
          <a:bodyPr/>
          <a:lstStyle/>
          <a:p>
            <a:fld id="{02497F0D-B3D3-4870-AC43-519F2EA7D77E}" type="datetimeFigureOut">
              <a:rPr lang="en-US" smtClean="0"/>
              <a:t>1/14/2025</a:t>
            </a:fld>
            <a:endParaRPr lang="en-US"/>
          </a:p>
        </p:txBody>
      </p:sp>
      <p:sp>
        <p:nvSpPr>
          <p:cNvPr id="6" name="Footer Placeholder 5">
            <a:extLst>
              <a:ext uri="{FF2B5EF4-FFF2-40B4-BE49-F238E27FC236}">
                <a16:creationId xmlns:a16="http://schemas.microsoft.com/office/drawing/2014/main" id="{97E29CED-D179-D7F4-1F4E-6226ED668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1B4F76-5BFA-F64A-A773-C0C0AD19E553}"/>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13093659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9667A-34FE-D3FF-2C5D-6EFF58A1F5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B4E9F9-0AFC-2831-3FB3-6A9E39BCDF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0B35A7-709C-78BB-320D-198CF1473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07176C-A7BB-E46C-A910-2A9015742F05}"/>
              </a:ext>
            </a:extLst>
          </p:cNvPr>
          <p:cNvSpPr>
            <a:spLocks noGrp="1"/>
          </p:cNvSpPr>
          <p:nvPr>
            <p:ph type="dt" sz="half" idx="10"/>
          </p:nvPr>
        </p:nvSpPr>
        <p:spPr/>
        <p:txBody>
          <a:bodyPr/>
          <a:lstStyle/>
          <a:p>
            <a:fld id="{02497F0D-B3D3-4870-AC43-519F2EA7D77E}" type="datetimeFigureOut">
              <a:rPr lang="en-US" smtClean="0"/>
              <a:t>1/14/2025</a:t>
            </a:fld>
            <a:endParaRPr lang="en-US"/>
          </a:p>
        </p:txBody>
      </p:sp>
      <p:sp>
        <p:nvSpPr>
          <p:cNvPr id="6" name="Footer Placeholder 5">
            <a:extLst>
              <a:ext uri="{FF2B5EF4-FFF2-40B4-BE49-F238E27FC236}">
                <a16:creationId xmlns:a16="http://schemas.microsoft.com/office/drawing/2014/main" id="{755E9A59-0072-8521-659B-C54FEF314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CEE6A-50FB-700C-E364-5DB0BFCEF21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36123664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0E144-0A1A-E240-A92B-F2FA40A400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15834-380A-AA24-3662-0F2DEC04A5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944848-C257-F17E-890A-CEF91BBAADD1}"/>
              </a:ext>
            </a:extLst>
          </p:cNvPr>
          <p:cNvSpPr>
            <a:spLocks noGrp="1"/>
          </p:cNvSpPr>
          <p:nvPr>
            <p:ph type="dt" sz="half" idx="10"/>
          </p:nvPr>
        </p:nvSpPr>
        <p:spPr/>
        <p:txBody>
          <a:bodyPr/>
          <a:lstStyle/>
          <a:p>
            <a:fld id="{02497F0D-B3D3-4870-AC43-519F2EA7D77E}" type="datetimeFigureOut">
              <a:rPr lang="en-US" smtClean="0"/>
              <a:t>1/14/2025</a:t>
            </a:fld>
            <a:endParaRPr lang="en-US"/>
          </a:p>
        </p:txBody>
      </p:sp>
      <p:sp>
        <p:nvSpPr>
          <p:cNvPr id="5" name="Footer Placeholder 4">
            <a:extLst>
              <a:ext uri="{FF2B5EF4-FFF2-40B4-BE49-F238E27FC236}">
                <a16:creationId xmlns:a16="http://schemas.microsoft.com/office/drawing/2014/main" id="{BAA733EA-E728-499C-391C-FBBB55CD0D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A6617-88D2-3645-6E7B-EF5F791793E5}"/>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27870395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62E0B9-9066-7E31-4B4B-A5DF700F9B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B98F12-F617-7C17-2A04-A3619C37AB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F5D9E-B44B-5394-E78D-9ECABA7FE055}"/>
              </a:ext>
            </a:extLst>
          </p:cNvPr>
          <p:cNvSpPr>
            <a:spLocks noGrp="1"/>
          </p:cNvSpPr>
          <p:nvPr>
            <p:ph type="dt" sz="half" idx="10"/>
          </p:nvPr>
        </p:nvSpPr>
        <p:spPr/>
        <p:txBody>
          <a:bodyPr/>
          <a:lstStyle/>
          <a:p>
            <a:fld id="{02497F0D-B3D3-4870-AC43-519F2EA7D77E}" type="datetimeFigureOut">
              <a:rPr lang="en-US" smtClean="0"/>
              <a:t>1/14/2025</a:t>
            </a:fld>
            <a:endParaRPr lang="en-US"/>
          </a:p>
        </p:txBody>
      </p:sp>
      <p:sp>
        <p:nvSpPr>
          <p:cNvPr id="5" name="Footer Placeholder 4">
            <a:extLst>
              <a:ext uri="{FF2B5EF4-FFF2-40B4-BE49-F238E27FC236}">
                <a16:creationId xmlns:a16="http://schemas.microsoft.com/office/drawing/2014/main" id="{397BFCB0-D6EC-A8A9-B81C-946712119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88379-6897-F8A9-2A88-03CBA5C42887}"/>
              </a:ext>
            </a:extLst>
          </p:cNvPr>
          <p:cNvSpPr>
            <a:spLocks noGrp="1"/>
          </p:cNvSpPr>
          <p:nvPr>
            <p:ph type="sldNum" sz="quarter" idx="12"/>
          </p:nvPr>
        </p:nvSpPr>
        <p:spPr/>
        <p:txBody>
          <a:bodyPr/>
          <a:lstStyle/>
          <a:p>
            <a:fld id="{34C91A14-BCC2-472D-8ACB-7BC0ECAF33F3}" type="slidenum">
              <a:rPr lang="en-US" smtClean="0"/>
              <a:t>‹#›</a:t>
            </a:fld>
            <a:endParaRPr lang="en-US"/>
          </a:p>
        </p:txBody>
      </p:sp>
    </p:spTree>
    <p:extLst>
      <p:ext uri="{BB962C8B-B14F-4D97-AF65-F5344CB8AC3E}">
        <p14:creationId xmlns:p14="http://schemas.microsoft.com/office/powerpoint/2010/main" val="911777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317500" y="349250"/>
            <a:ext cx="11160369" cy="6344894"/>
          </a:xfrm>
          <a:prstGeom prst="rect">
            <a:avLst/>
          </a:prstGeom>
        </p:spPr>
      </p:pic>
      <p:sp>
        <p:nvSpPr>
          <p:cNvPr id="8" name="图文框 7"/>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513128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631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67"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
        <p:nvSpPr>
          <p:cNvPr id="8" name="任意多边形: 形状 7"/>
          <p:cNvSpPr>
            <a:spLocks noGrp="1"/>
          </p:cNvSpPr>
          <p:nvPr>
            <p:ph type="pic" sz="quarter" idx="11"/>
          </p:nvPr>
        </p:nvSpPr>
        <p:spPr>
          <a:xfrm>
            <a:off x="864870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957322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55638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4" name="任意多边形: 形状 13"/>
          <p:cNvSpPr>
            <a:spLocks noGrp="1"/>
          </p:cNvSpPr>
          <p:nvPr>
            <p:ph type="pic" sz="quarter" idx="11"/>
          </p:nvPr>
        </p:nvSpPr>
        <p:spPr>
          <a:xfrm>
            <a:off x="3985683"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5" name="任意多边形: 形状 14"/>
          <p:cNvSpPr>
            <a:spLocks noGrp="1"/>
          </p:cNvSpPr>
          <p:nvPr>
            <p:ph type="pic" sz="quarter" idx="12"/>
          </p:nvPr>
        </p:nvSpPr>
        <p:spPr>
          <a:xfrm>
            <a:off x="649181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
        <p:nvSpPr>
          <p:cNvPr id="16" name="任意多边形: 形状 15"/>
          <p:cNvSpPr>
            <a:spLocks noGrp="1"/>
          </p:cNvSpPr>
          <p:nvPr>
            <p:ph type="pic" sz="quarter" idx="13"/>
          </p:nvPr>
        </p:nvSpPr>
        <p:spPr>
          <a:xfrm>
            <a:off x="8997950"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32320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8"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0645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7"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
        <p:nvSpPr>
          <p:cNvPr id="10" name="任意多边形: 形状 9"/>
          <p:cNvSpPr>
            <a:spLocks noGrp="1"/>
          </p:cNvSpPr>
          <p:nvPr>
            <p:ph type="pic" sz="quarter" idx="11"/>
          </p:nvPr>
        </p:nvSpPr>
        <p:spPr>
          <a:xfrm>
            <a:off x="8579652"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884091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07938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图文框 6"/>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p:cNvPicPr>
            <a:picLocks noChangeAspect="1"/>
          </p:cNvPicPr>
          <p:nvPr userDrawn="1"/>
        </p:nvPicPr>
        <p:blipFill>
          <a:blip r:embed="rId15"/>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p:cNvPicPr>
            <a:picLocks noChangeAspect="1"/>
          </p:cNvPicPr>
          <p:nvPr userDrawn="1"/>
        </p:nvPicPr>
        <p:blipFill>
          <a:blip r:embed="rId16"/>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300415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5" r:id="rId3"/>
    <p:sldLayoutId id="2147483668" r:id="rId4"/>
    <p:sldLayoutId id="2147483667" r:id="rId5"/>
    <p:sldLayoutId id="2147483666" r:id="rId6"/>
    <p:sldLayoutId id="2147483665" r:id="rId7"/>
    <p:sldLayoutId id="2147483664" r:id="rId8"/>
    <p:sldLayoutId id="2147483663" r:id="rId9"/>
    <p:sldLayoutId id="2147483662" r:id="rId10"/>
    <p:sldLayoutId id="2147483659" r:id="rId11"/>
    <p:sldLayoutId id="2147483661" r:id="rId12"/>
    <p:sldLayoutId id="2147483669" r:id="rId13"/>
  </p:sldLayoutIdLst>
  <mc:AlternateContent xmlns:mc="http://schemas.openxmlformats.org/markup-compatibility/2006" xmlns:p15="http://schemas.microsoft.com/office/powerpoint/2012/main">
    <mc:Choice Requires="p15">
      <p:transition xmlns:p14="http://schemas.microsoft.com/office/powerpoint/2010/main" spd="slow" p14:dur="250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2A79C8-6991-D6F5-E202-692F89C704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D77F34B-B07B-7E0B-B507-34EDEE649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C75C15-5C18-B095-73D9-27E70C74E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97F0D-B3D3-4870-AC43-519F2EA7D77E}" type="datetimeFigureOut">
              <a:rPr lang="en-US" smtClean="0"/>
              <a:t>1/14/2025</a:t>
            </a:fld>
            <a:endParaRPr lang="en-US"/>
          </a:p>
        </p:txBody>
      </p:sp>
      <p:sp>
        <p:nvSpPr>
          <p:cNvPr id="5" name="Footer Placeholder 4">
            <a:extLst>
              <a:ext uri="{FF2B5EF4-FFF2-40B4-BE49-F238E27FC236}">
                <a16:creationId xmlns:a16="http://schemas.microsoft.com/office/drawing/2014/main" id="{6ED3281C-34A0-4E1A-0F6B-16E1FC501F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4AE713-5353-BA15-10D6-836CC76161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91A14-BCC2-472D-8ACB-7BC0ECAF33F3}" type="slidenum">
              <a:rPr lang="en-US" smtClean="0"/>
              <a:t>‹#›</a:t>
            </a:fld>
            <a:endParaRPr lang="en-US"/>
          </a:p>
        </p:txBody>
      </p:sp>
      <p:sp>
        <p:nvSpPr>
          <p:cNvPr id="7" name="图文框 6">
            <a:extLst>
              <a:ext uri="{FF2B5EF4-FFF2-40B4-BE49-F238E27FC236}">
                <a16:creationId xmlns:a16="http://schemas.microsoft.com/office/drawing/2014/main" id="{FCABDD03-E7EF-AEC9-4D00-9767D5941EF9}"/>
              </a:ext>
            </a:extLst>
          </p:cNvPr>
          <p:cNvSpPr/>
          <p:nvPr userDrawn="1"/>
        </p:nvSpPr>
        <p:spPr>
          <a:xfrm>
            <a:off x="317500" y="349250"/>
            <a:ext cx="11557000"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8" name="图片 7">
            <a:extLst>
              <a:ext uri="{FF2B5EF4-FFF2-40B4-BE49-F238E27FC236}">
                <a16:creationId xmlns:a16="http://schemas.microsoft.com/office/drawing/2014/main" id="{21FD5014-0DCD-E59A-A4DE-136ADC7BEA36}"/>
              </a:ext>
            </a:extLst>
          </p:cNvPr>
          <p:cNvPicPr>
            <a:picLocks noChangeAspect="1"/>
          </p:cNvPicPr>
          <p:nvPr userDrawn="1"/>
        </p:nvPicPr>
        <p:blipFill>
          <a:blip r:embed="rId14"/>
          <a:srcRect l="21709" t="28104"/>
          <a:stretch>
            <a:fillRect/>
          </a:stretch>
        </p:blipFill>
        <p:spPr>
          <a:xfrm rot="21135172">
            <a:off x="-148158" y="-201943"/>
            <a:ext cx="3398402"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a:ext uri="{FF2B5EF4-FFF2-40B4-BE49-F238E27FC236}">
                <a16:creationId xmlns:a16="http://schemas.microsoft.com/office/drawing/2014/main" id="{1D48AD5A-178D-6D05-6537-2803FB848C6B}"/>
              </a:ext>
            </a:extLst>
          </p:cNvPr>
          <p:cNvPicPr>
            <a:picLocks noChangeAspect="1"/>
          </p:cNvPicPr>
          <p:nvPr userDrawn="1"/>
        </p:nvPicPr>
        <p:blipFill>
          <a:blip r:embed="rId15"/>
          <a:srcRect r="24130" b="22282"/>
          <a:stretch>
            <a:fillRect/>
          </a:stretch>
        </p:blipFill>
        <p:spPr>
          <a:xfrm>
            <a:off x="9258300" y="4688351"/>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461857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oleObject" Target="../embeddings/oleObject2.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4.wmf"/></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31.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image" Target="../media/image10.gif"/><Relationship Id="rId1" Type="http://schemas.openxmlformats.org/officeDocument/2006/relationships/slideLayout" Target="../slideLayouts/slideLayout13.xml"/><Relationship Id="rId6" Type="http://schemas.openxmlformats.org/officeDocument/2006/relationships/image" Target="../media/image17.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1.wmf"/><Relationship Id="rId9" Type="http://schemas.openxmlformats.org/officeDocument/2006/relationships/oleObject" Target="../embeddings/oleObject1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image" Target="../media/image29.png"/><Relationship Id="rId1" Type="http://schemas.openxmlformats.org/officeDocument/2006/relationships/slideLayout" Target="../slideLayouts/slideLayout20.xml"/><Relationship Id="rId4" Type="http://schemas.openxmlformats.org/officeDocument/2006/relationships/image" Target="../media/image30.wmf"/></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836443" y="3196031"/>
            <a:ext cx="7909538" cy="830997"/>
          </a:xfrm>
          <a:prstGeom prst="rect">
            <a:avLst/>
          </a:prstGeom>
          <a:noFill/>
        </p:spPr>
        <p:txBody>
          <a:bodyPr wrap="none" rtlCol="0">
            <a:spAutoFit/>
          </a:bodyPr>
          <a:lstStyle/>
          <a:p>
            <a:pPr algn="ctr"/>
            <a:r>
              <a:rPr lang="en-US" altLang="zh-CN" sz="4800">
                <a:solidFill>
                  <a:srgbClr val="7A573E"/>
                </a:solidFill>
                <a:ea typeface="汉仪喵魂体W" panose="00020600040101010101" pitchFamily="18" charset="-122"/>
              </a:rPr>
              <a:t>DUNG DỊCH VÀ NỒNG ĐỘ</a:t>
            </a:r>
            <a:endParaRPr lang="zh-CN" altLang="en-US" sz="4800" dirty="0">
              <a:solidFill>
                <a:srgbClr val="7A573E"/>
              </a:solidFill>
              <a:ea typeface="汉仪喵魂体W" panose="00020600040101010101" pitchFamily="18" charset="-122"/>
            </a:endParaRPr>
          </a:p>
        </p:txBody>
      </p:sp>
      <p:grpSp>
        <p:nvGrpSpPr>
          <p:cNvPr id="8" name="组合 7"/>
          <p:cNvGrpSpPr/>
          <p:nvPr/>
        </p:nvGrpSpPr>
        <p:grpSpPr>
          <a:xfrm>
            <a:off x="3597533" y="2481026"/>
            <a:ext cx="4996934" cy="523220"/>
            <a:chOff x="3683000" y="4203314"/>
            <a:chExt cx="1447800" cy="629396"/>
          </a:xfrm>
        </p:grpSpPr>
        <p:sp>
          <p:nvSpPr>
            <p:cNvPr id="9" name="矩形: 圆角 8"/>
            <p:cNvSpPr/>
            <p:nvPr/>
          </p:nvSpPr>
          <p:spPr>
            <a:xfrm>
              <a:off x="3683000" y="4243150"/>
              <a:ext cx="1447800" cy="589559"/>
            </a:xfrm>
            <a:prstGeom prst="roundRect">
              <a:avLst>
                <a:gd name="adj" fmla="val 50000"/>
              </a:avLst>
            </a:prstGeom>
            <a:solidFill>
              <a:schemeClr val="accent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0" name="文本框 9"/>
            <p:cNvSpPr txBox="1"/>
            <p:nvPr/>
          </p:nvSpPr>
          <p:spPr>
            <a:xfrm>
              <a:off x="3818731" y="4203314"/>
              <a:ext cx="1176340" cy="629396"/>
            </a:xfrm>
            <a:prstGeom prst="rect">
              <a:avLst/>
            </a:prstGeom>
            <a:noFill/>
            <a:ln>
              <a:noFill/>
            </a:ln>
          </p:spPr>
          <p:txBody>
            <a:bodyPr wrap="square" rtlCol="0">
              <a:spAutoFit/>
              <a:scene3d>
                <a:camera prst="orthographicFront"/>
                <a:lightRig rig="threePt" dir="t"/>
              </a:scene3d>
              <a:sp3d contourW="12700"/>
            </a:bodyPr>
            <a:lstStyle/>
            <a:p>
              <a:pPr algn="ctr"/>
              <a:r>
                <a:rPr lang="en-US" altLang="zh-CN" sz="2800" b="1">
                  <a:solidFill>
                    <a:schemeClr val="bg1"/>
                  </a:solidFill>
                  <a:ea typeface="时尚中黑简体" panose="01010104010101010101" pitchFamily="2" charset="-122"/>
                </a:rPr>
                <a:t>Tiết  - Bài 4</a:t>
              </a:r>
              <a:endParaRPr lang="zh-CN" altLang="en-US" sz="2800" b="1" dirty="0">
                <a:solidFill>
                  <a:schemeClr val="bg1"/>
                </a:solidFill>
                <a:ea typeface="时尚中黑简体" panose="01010104010101010101" pitchFamily="2" charset="-122"/>
              </a:endParaRPr>
            </a:p>
          </p:txBody>
        </p:sp>
      </p:grpSp>
      <p:pic>
        <p:nvPicPr>
          <p:cNvPr id="27" name="PA_Bandari-安妮的仙境">
            <a:hlinkClick r:id="" action="ppaction://media"/>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6"/>
          <a:stretch>
            <a:fillRect/>
          </a:stretch>
        </p:blipFill>
        <p:spPr>
          <a:xfrm>
            <a:off x="-448632" y="-795841"/>
            <a:ext cx="609600" cy="609600"/>
          </a:xfrm>
          <a:prstGeom prst="rect">
            <a:avLst/>
          </a:prstGeom>
        </p:spPr>
      </p:pic>
    </p:spTree>
    <p:extLst>
      <p:ext uri="{BB962C8B-B14F-4D97-AF65-F5344CB8AC3E}">
        <p14:creationId xmlns:p14="http://schemas.microsoft.com/office/powerpoint/2010/main" val="327488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7"/>
                                        </p:tgtEl>
                                      </p:cBhvr>
                                    </p:cmd>
                                  </p:childTnLst>
                                </p:cTn>
                              </p:par>
                            </p:childTnLst>
                          </p:cTn>
                        </p:par>
                        <p:par>
                          <p:cTn id="7" fill="hold">
                            <p:stCondLst>
                              <p:cond delay="0"/>
                            </p:stCondLst>
                            <p:childTnLst>
                              <p:par>
                                <p:cTn id="8" presetID="52" presetClass="entr" presetSubtype="0"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Scale>
                                      <p:cBhvr>
                                        <p:cTn id="1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 dur="1000" decel="50000" fill="hold">
                                          <p:stCondLst>
                                            <p:cond delay="0"/>
                                          </p:stCondLst>
                                        </p:cTn>
                                        <p:tgtEl>
                                          <p:spTgt spid="8"/>
                                        </p:tgtEl>
                                        <p:attrNameLst>
                                          <p:attrName>ppt_x</p:attrName>
                                          <p:attrName>ppt_y</p:attrName>
                                        </p:attrNameLst>
                                      </p:cBhvr>
                                    </p:animMotion>
                                    <p:animEffect transition="in" filter="fade">
                                      <p:cBhvr>
                                        <p:cTn id="12" dur="1000"/>
                                        <p:tgtEl>
                                          <p:spTgt spid="8"/>
                                        </p:tgtEl>
                                      </p:cBhvr>
                                    </p:animEffect>
                                  </p:childTnLst>
                                </p:cTn>
                              </p:par>
                            </p:childTnLst>
                          </p:cTn>
                        </p:par>
                        <p:par>
                          <p:cTn id="13" fill="hold">
                            <p:stCondLst>
                              <p:cond delay="1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by="(-#ppt_w*2)" calcmode="lin" valueType="num">
                                      <p:cBhvr rctx="PPT">
                                        <p:cTn id="16" dur="500" autoRev="1" fill="hold">
                                          <p:stCondLst>
                                            <p:cond delay="0"/>
                                          </p:stCondLst>
                                        </p:cTn>
                                        <p:tgtEl>
                                          <p:spTgt spid="7"/>
                                        </p:tgtEl>
                                        <p:attrNameLst>
                                          <p:attrName>ppt_w</p:attrName>
                                        </p:attrNameLst>
                                      </p:cBhvr>
                                    </p:anim>
                                    <p:anim by="(#ppt_w*0.50)" calcmode="lin" valueType="num">
                                      <p:cBhvr>
                                        <p:cTn id="17" dur="500" decel="50000" autoRev="1" fill="hold">
                                          <p:stCondLst>
                                            <p:cond delay="0"/>
                                          </p:stCondLst>
                                        </p:cTn>
                                        <p:tgtEl>
                                          <p:spTgt spid="7"/>
                                        </p:tgtEl>
                                        <p:attrNameLst>
                                          <p:attrName>ppt_x</p:attrName>
                                        </p:attrNameLst>
                                      </p:cBhvr>
                                    </p:anim>
                                    <p:anim from="(-#ppt_h/2)" to="(#ppt_y)" calcmode="lin" valueType="num">
                                      <p:cBhvr>
                                        <p:cTn id="18" dur="1000" fill="hold">
                                          <p:stCondLst>
                                            <p:cond delay="0"/>
                                          </p:stCondLst>
                                        </p:cTn>
                                        <p:tgtEl>
                                          <p:spTgt spid="7"/>
                                        </p:tgtEl>
                                        <p:attrNameLst>
                                          <p:attrName>ppt_y</p:attrName>
                                        </p:attrNameLst>
                                      </p:cBhvr>
                                    </p:anim>
                                    <p:animRot by="21600000">
                                      <p:cBhvr>
                                        <p:cTn id="19"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repeatCount="indefinite" fill="hold" display="0">
                  <p:stCondLst>
                    <p:cond delay="indefinite"/>
                  </p:stCondLst>
                  <p:endCondLst>
                    <p:cond evt="onStopAudio" delay="0">
                      <p:tgtEl>
                        <p:sldTgt/>
                      </p:tgtEl>
                    </p:cond>
                  </p:endCondLst>
                </p:cTn>
                <p:tgtEl>
                  <p:spTgt spid="27"/>
                </p:tgtEl>
              </p:cMediaNode>
            </p:audio>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2966321758"/>
              </p:ext>
            </p:extLst>
          </p:nvPr>
        </p:nvGraphicFramePr>
        <p:xfrm>
          <a:off x="-1" y="1383621"/>
          <a:ext cx="12192001" cy="5410010"/>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endParaRPr lang="en-US" sz="2600">
                        <a:effectLst/>
                      </a:endParaRPr>
                    </a:p>
                    <a:p>
                      <a:pPr marL="0" marR="0" algn="just">
                        <a:lnSpc>
                          <a:spcPct val="107000"/>
                        </a:lnSpc>
                        <a:spcBef>
                          <a:spcPts val="0"/>
                        </a:spcBef>
                        <a:spcAft>
                          <a:spcPts val="0"/>
                        </a:spcAft>
                      </a:pPr>
                      <a:r>
                        <a:rPr lang="en-US" sz="2600">
                          <a:effectLst/>
                        </a:rPr>
                        <a:t>20 mL nước + 4 thìa (khoảng 3g) muối ăn. Khuấy đều khoảng 2 phút.</a:t>
                      </a:r>
                    </a:p>
                    <a:p>
                      <a:pPr marL="0" marR="0" algn="just">
                        <a:lnSpc>
                          <a:spcPct val="107000"/>
                        </a:lnSpc>
                        <a:spcBef>
                          <a:spcPts val="0"/>
                        </a:spcBef>
                        <a:spcAft>
                          <a:spcPts val="0"/>
                        </a:spcAft>
                      </a:pP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1" y="928103"/>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81135" y="-11906"/>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0" y="-95600"/>
            <a:ext cx="2183255" cy="1357323"/>
          </a:xfrm>
          <a:prstGeom prst="rect">
            <a:avLst/>
          </a:prstGeom>
        </p:spPr>
      </p:pic>
      <p:sp>
        <p:nvSpPr>
          <p:cNvPr id="4" name="TextBox 3">
            <a:extLst>
              <a:ext uri="{FF2B5EF4-FFF2-40B4-BE49-F238E27FC236}">
                <a16:creationId xmlns:a16="http://schemas.microsoft.com/office/drawing/2014/main" id="{74DB97F2-3F5B-9DD6-1448-F2702FC4DC97}"/>
              </a:ext>
            </a:extLst>
          </p:cNvPr>
          <p:cNvSpPr txBox="1"/>
          <p:nvPr/>
        </p:nvSpPr>
        <p:spPr>
          <a:xfrm>
            <a:off x="5423625" y="3550017"/>
            <a:ext cx="2975792" cy="954107"/>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Bột không tan, hỗn hợp vẩn đục</a:t>
            </a:r>
            <a:endParaRPr lang="en-US" sz="2800">
              <a:latin typeface="+mj-lt"/>
            </a:endParaRPr>
          </a:p>
        </p:txBody>
      </p:sp>
      <p:sp>
        <p:nvSpPr>
          <p:cNvPr id="5" name="TextBox 4">
            <a:extLst>
              <a:ext uri="{FF2B5EF4-FFF2-40B4-BE49-F238E27FC236}">
                <a16:creationId xmlns:a16="http://schemas.microsoft.com/office/drawing/2014/main" id="{EF75EBE3-AA91-272A-5DDB-AD40B529B314}"/>
              </a:ext>
            </a:extLst>
          </p:cNvPr>
          <p:cNvSpPr txBox="1"/>
          <p:nvPr/>
        </p:nvSpPr>
        <p:spPr>
          <a:xfrm>
            <a:off x="8575765" y="3578607"/>
            <a:ext cx="1374867" cy="954107"/>
          </a:xfrm>
          <a:prstGeom prst="rect">
            <a:avLst/>
          </a:prstGeom>
          <a:noFill/>
        </p:spPr>
        <p:txBody>
          <a:bodyPr wrap="square">
            <a:spAutoFit/>
          </a:bodyPr>
          <a:lstStyle/>
          <a:p>
            <a:pPr algn="ctr"/>
            <a:r>
              <a:rPr lang="en-US" sz="2800" kern="0">
                <a:solidFill>
                  <a:srgbClr val="7030A0"/>
                </a:solidFill>
                <a:effectLst/>
                <a:ea typeface="Calibri" panose="020F0502020204030204" pitchFamily="34" charset="0"/>
                <a:cs typeface="Times New Roman" panose="02020603050405020304" pitchFamily="18" charset="0"/>
              </a:rPr>
              <a:t>Huyền phù</a:t>
            </a:r>
            <a:endParaRPr lang="en-US" sz="2800"/>
          </a:p>
        </p:txBody>
      </p:sp>
      <p:sp>
        <p:nvSpPr>
          <p:cNvPr id="10" name="TextBox 9">
            <a:extLst>
              <a:ext uri="{FF2B5EF4-FFF2-40B4-BE49-F238E27FC236}">
                <a16:creationId xmlns:a16="http://schemas.microsoft.com/office/drawing/2014/main" id="{1AF8876C-77AF-AB5E-3E4D-BB47054877D9}"/>
              </a:ext>
            </a:extLst>
          </p:cNvPr>
          <p:cNvSpPr txBox="1"/>
          <p:nvPr/>
        </p:nvSpPr>
        <p:spPr>
          <a:xfrm>
            <a:off x="5247276" y="4532714"/>
            <a:ext cx="3328489" cy="2409634"/>
          </a:xfrm>
          <a:prstGeom prst="rect">
            <a:avLst/>
          </a:prstGeom>
          <a:noFill/>
        </p:spPr>
        <p:txBody>
          <a:bodyPr wrap="square">
            <a:spAutoFit/>
          </a:bodyPr>
          <a:lstStyle/>
          <a:p>
            <a:pPr marL="0" marR="0" algn="ctr">
              <a:lnSpc>
                <a:spcPct val="107000"/>
              </a:lnSpc>
              <a:spcBef>
                <a:spcPts val="0"/>
              </a:spcBef>
              <a:spcAft>
                <a:spcPts val="800"/>
              </a:spcAft>
            </a:pPr>
            <a:r>
              <a:rPr lang="en-US" sz="2800">
                <a:solidFill>
                  <a:srgbClr val="7030A0"/>
                </a:solidFill>
                <a:effectLst/>
                <a:latin typeface="+mj-lt"/>
                <a:ea typeface="Calibri" panose="020F0502020204030204" pitchFamily="34" charset="0"/>
                <a:cs typeface="Times New Roman" panose="02020603050405020304" pitchFamily="18" charset="0"/>
              </a:rPr>
              <a:t>Lúc đầu, muối ăn tan tạo dung dịch.</a:t>
            </a:r>
            <a:endParaRPr lang="en-US" sz="2800">
              <a:effectLst/>
              <a:latin typeface="+mj-lt"/>
              <a:ea typeface="Calibri" panose="020F0502020204030204" pitchFamily="34" charset="0"/>
              <a:cs typeface="Times New Roman" panose="02020603050405020304" pitchFamily="18" charset="0"/>
            </a:endParaRPr>
          </a:p>
          <a:p>
            <a:pPr algn="ctr"/>
            <a:r>
              <a:rPr lang="en-US" sz="2800" kern="0">
                <a:solidFill>
                  <a:srgbClr val="7030A0"/>
                </a:solidFill>
                <a:effectLst/>
                <a:latin typeface="+mj-lt"/>
                <a:ea typeface="Calibri" panose="020F0502020204030204" pitchFamily="34" charset="0"/>
                <a:cs typeface="Times New Roman" panose="02020603050405020304" pitchFamily="18" charset="0"/>
              </a:rPr>
              <a:t>Sau đó dung dịch này không thể hòa tan thêm muối ăn.</a:t>
            </a:r>
            <a:endParaRPr lang="en-US" sz="2800">
              <a:latin typeface="+mj-lt"/>
            </a:endParaRPr>
          </a:p>
        </p:txBody>
      </p:sp>
      <p:sp>
        <p:nvSpPr>
          <p:cNvPr id="11" name="TextBox 10">
            <a:extLst>
              <a:ext uri="{FF2B5EF4-FFF2-40B4-BE49-F238E27FC236}">
                <a16:creationId xmlns:a16="http://schemas.microsoft.com/office/drawing/2014/main" id="{A9E17818-1E78-813F-B934-D8C3253029F3}"/>
              </a:ext>
            </a:extLst>
          </p:cNvPr>
          <p:cNvSpPr txBox="1"/>
          <p:nvPr/>
        </p:nvSpPr>
        <p:spPr>
          <a:xfrm>
            <a:off x="9835303" y="5186119"/>
            <a:ext cx="1498963" cy="954107"/>
          </a:xfrm>
          <a:prstGeom prst="rect">
            <a:avLst/>
          </a:prstGeom>
          <a:noFill/>
        </p:spPr>
        <p:txBody>
          <a:bodyPr wrap="square">
            <a:spAutoFit/>
          </a:bodyPr>
          <a:lstStyle/>
          <a:p>
            <a:pPr algn="ctr"/>
            <a:r>
              <a:rPr lang="en-US" sz="2800" kern="0">
                <a:solidFill>
                  <a:srgbClr val="7030A0"/>
                </a:solidFill>
                <a:effectLst/>
                <a:latin typeface="+mj-lt"/>
                <a:ea typeface="Calibri" panose="020F0502020204030204" pitchFamily="34" charset="0"/>
                <a:cs typeface="Times New Roman" panose="02020603050405020304" pitchFamily="18" charset="0"/>
              </a:rPr>
              <a:t>Muối</a:t>
            </a:r>
          </a:p>
          <a:p>
            <a:pPr algn="ctr"/>
            <a:r>
              <a:rPr lang="en-US" sz="2800" kern="0">
                <a:solidFill>
                  <a:srgbClr val="7030A0"/>
                </a:solidFill>
                <a:effectLst/>
                <a:latin typeface="+mj-lt"/>
                <a:ea typeface="Calibri" panose="020F0502020204030204" pitchFamily="34" charset="0"/>
                <a:cs typeface="Times New Roman" panose="02020603050405020304" pitchFamily="18" charset="0"/>
              </a:rPr>
              <a:t> ăn</a:t>
            </a:r>
            <a:endParaRPr lang="en-US" sz="2800">
              <a:latin typeface="+mj-lt"/>
            </a:endParaRPr>
          </a:p>
        </p:txBody>
      </p:sp>
      <p:sp>
        <p:nvSpPr>
          <p:cNvPr id="12" name="TextBox 11">
            <a:extLst>
              <a:ext uri="{FF2B5EF4-FFF2-40B4-BE49-F238E27FC236}">
                <a16:creationId xmlns:a16="http://schemas.microsoft.com/office/drawing/2014/main" id="{092E932A-17A4-5BCA-2738-6CE2A7D6D838}"/>
              </a:ext>
            </a:extLst>
          </p:cNvPr>
          <p:cNvSpPr txBox="1"/>
          <p:nvPr/>
        </p:nvSpPr>
        <p:spPr>
          <a:xfrm>
            <a:off x="11124686" y="5401562"/>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176995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152796" y="1094450"/>
            <a:ext cx="9702437" cy="2825004"/>
          </a:xfrm>
          <a:prstGeom prst="rect">
            <a:avLst/>
          </a:prstGeom>
          <a:noFill/>
        </p:spPr>
        <p:txBody>
          <a:bodyPr wrap="square">
            <a:spAutoFit/>
          </a:bodyPr>
          <a:lstStyle/>
          <a:p>
            <a:pPr marL="0" marR="45720" algn="just" fontAlgn="base">
              <a:lnSpc>
                <a:spcPct val="107000"/>
              </a:lnSpc>
              <a:spcBef>
                <a:spcPts val="0"/>
              </a:spcBef>
              <a:spcAft>
                <a:spcPts val="0"/>
              </a:spcAft>
            </a:pPr>
            <a:r>
              <a:rPr lang="en-US" sz="2800">
                <a:latin typeface="+mj-lt"/>
                <a:ea typeface="Calibri" panose="020F0502020204030204" pitchFamily="34" charset="0"/>
                <a:cs typeface="Times New Roman" panose="02020603050405020304" pitchFamily="18" charset="0"/>
              </a:rPr>
              <a:t>N</a:t>
            </a:r>
            <a:r>
              <a:rPr lang="en-US" sz="2800">
                <a:effectLst/>
                <a:latin typeface="+mj-lt"/>
                <a:ea typeface="Calibri" panose="020F0502020204030204" pitchFamily="34" charset="0"/>
                <a:cs typeface="Times New Roman" panose="02020603050405020304" pitchFamily="18" charset="0"/>
              </a:rPr>
              <a:t>ghiên cứu thông tin SGK kết hợp kết quả bảng PHT1 trả lời các câu hói sau?</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?1. Trong các cốc thủy tinh ở TN trên, cốc nào chứa dung dịch bão hòa? Dung dịch chưa bão hòa. Tại sao?</a:t>
            </a:r>
          </a:p>
          <a:p>
            <a:pPr marL="0" marR="0" algn="just">
              <a:lnSpc>
                <a:spcPct val="107000"/>
              </a:lnSpc>
              <a:spcBef>
                <a:spcPts val="0"/>
              </a:spcBef>
              <a:spcAft>
                <a:spcPts val="0"/>
              </a:spcAft>
            </a:pPr>
            <a:r>
              <a:rPr lang="en-US" sz="2800" b="1">
                <a:solidFill>
                  <a:srgbClr val="0070C0"/>
                </a:solidFill>
                <a:effectLst/>
                <a:latin typeface="+mj-lt"/>
                <a:ea typeface="Calibri" panose="020F0502020204030204" pitchFamily="34" charset="0"/>
                <a:cs typeface="Times New Roman" panose="02020603050405020304" pitchFamily="18" charset="0"/>
              </a:rPr>
              <a:t>?2. Nêu cách pha dung dịch bão hòa của sodium carbonate (Na</a:t>
            </a:r>
            <a:r>
              <a:rPr lang="en-US" sz="2800" b="1" baseline="-25000">
                <a:solidFill>
                  <a:srgbClr val="0070C0"/>
                </a:solidFill>
                <a:effectLst/>
                <a:latin typeface="+mj-lt"/>
                <a:ea typeface="Calibri" panose="020F0502020204030204" pitchFamily="34" charset="0"/>
                <a:cs typeface="Times New Roman" panose="02020603050405020304" pitchFamily="18" charset="0"/>
              </a:rPr>
              <a:t>2</a:t>
            </a:r>
            <a:r>
              <a:rPr lang="en-US" sz="2800" b="1">
                <a:solidFill>
                  <a:srgbClr val="0070C0"/>
                </a:solidFill>
                <a:effectLst/>
                <a:latin typeface="+mj-lt"/>
                <a:ea typeface="Calibri" panose="020F0502020204030204" pitchFamily="34" charset="0"/>
                <a:cs typeface="Times New Roman" panose="02020603050405020304" pitchFamily="18" charset="0"/>
              </a:rPr>
              <a:t>CO</a:t>
            </a:r>
            <a:r>
              <a:rPr lang="en-US" sz="2800" b="1" baseline="-25000">
                <a:solidFill>
                  <a:srgbClr val="0070C0"/>
                </a:solidFill>
                <a:effectLst/>
                <a:latin typeface="+mj-lt"/>
                <a:ea typeface="Calibri" panose="020F0502020204030204" pitchFamily="34" charset="0"/>
                <a:cs typeface="Times New Roman" panose="02020603050405020304" pitchFamily="18" charset="0"/>
              </a:rPr>
              <a:t>3</a:t>
            </a:r>
            <a:r>
              <a:rPr lang="en-US" sz="2800" b="1">
                <a:solidFill>
                  <a:srgbClr val="0070C0"/>
                </a:solidFill>
                <a:effectLst/>
                <a:latin typeface="+mj-lt"/>
                <a:ea typeface="Calibri" panose="020F0502020204030204" pitchFamily="34" charset="0"/>
                <a:cs typeface="Times New Roman" panose="02020603050405020304" pitchFamily="18" charset="0"/>
              </a:rPr>
              <a:t>) trong nước</a:t>
            </a:r>
            <a:r>
              <a:rPr lang="en-US" sz="2800" b="1">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9066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C8A1774B-7BB2-4F08-29A4-E4DF34101DBA}"/>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360B9F5-D1E9-5A90-1381-3B7E60631DD2}"/>
              </a:ext>
            </a:extLst>
          </p:cNvPr>
          <p:cNvSpPr txBox="1"/>
          <p:nvPr/>
        </p:nvSpPr>
        <p:spPr>
          <a:xfrm>
            <a:off x="1012371" y="852137"/>
            <a:ext cx="10167257" cy="3286028"/>
          </a:xfrm>
          <a:prstGeom prst="rect">
            <a:avLst/>
          </a:prstGeom>
          <a:noFill/>
        </p:spPr>
        <p:txBody>
          <a:bodyPr wrap="square">
            <a:spAutoFit/>
          </a:bodyPr>
          <a:lstStyle/>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?1. Cốc 1: dung dịch chưa bão hòa vì dung dịch có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Cốc 4: dung dịch bão hòa vì dung dịch không thể hòa tan thêm muối ăn (chất tan).</a:t>
            </a:r>
          </a:p>
          <a:p>
            <a:pPr marL="0" marR="0">
              <a:lnSpc>
                <a:spcPct val="107000"/>
              </a:lnSpc>
              <a:spcBef>
                <a:spcPts val="0"/>
              </a:spcBef>
              <a:spcAft>
                <a:spcPts val="0"/>
              </a:spcAft>
            </a:pPr>
            <a:r>
              <a:rPr lang="en-US" sz="2800">
                <a:effectLst/>
                <a:latin typeface="+mj-lt"/>
                <a:ea typeface="Calibri" panose="020F0502020204030204" pitchFamily="34" charset="0"/>
                <a:cs typeface="Times New Roman" panose="02020603050405020304" pitchFamily="18" charset="0"/>
              </a:rPr>
              <a:t>?2. C</a:t>
            </a:r>
            <a:r>
              <a:rPr lang="en-US" sz="2800" spc="10">
                <a:solidFill>
                  <a:srgbClr val="000000"/>
                </a:solidFill>
                <a:effectLst/>
                <a:latin typeface="+mj-lt"/>
                <a:ea typeface="Calibri" panose="020F0502020204030204" pitchFamily="34" charset="0"/>
                <a:cs typeface="Times New Roman" panose="02020603050405020304" pitchFamily="18" charset="0"/>
              </a:rPr>
              <a:t>ho chất tan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 </a:t>
            </a:r>
            <a:r>
              <a:rPr lang="en-US" sz="2800" spc="10">
                <a:solidFill>
                  <a:srgbClr val="000000"/>
                </a:solidFill>
                <a:effectLst/>
                <a:latin typeface="+mj-lt"/>
                <a:ea typeface="Calibri" panose="020F0502020204030204" pitchFamily="34" charset="0"/>
                <a:cs typeface="Times New Roman" panose="02020603050405020304" pitchFamily="18" charset="0"/>
              </a:rPr>
              <a:t>vào nước, khuấy đều đến khi chất tan không tan thêm được</a:t>
            </a:r>
            <a:r>
              <a:rPr lang="en-US" sz="2800" spc="10">
                <a:solidFill>
                  <a:srgbClr val="000000"/>
                </a:solidFill>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nữa. Lọc lấy phần dung dịch, đó chính là dung dịch bão hoà của </a:t>
            </a:r>
            <a:r>
              <a:rPr lang="en-US" sz="2800">
                <a:effectLst/>
                <a:latin typeface="+mj-lt"/>
                <a:ea typeface="Calibri" panose="020F0502020204030204" pitchFamily="34" charset="0"/>
                <a:cs typeface="Times New Roman" panose="02020603050405020304" pitchFamily="18" charset="0"/>
              </a:rPr>
              <a:t>Na</a:t>
            </a:r>
            <a:r>
              <a:rPr lang="en-US" sz="2800" baseline="-25000">
                <a:effectLst/>
                <a:latin typeface="+mj-lt"/>
                <a:ea typeface="Calibri" panose="020F0502020204030204" pitchFamily="34" charset="0"/>
                <a:cs typeface="Times New Roman" panose="02020603050405020304" pitchFamily="18" charset="0"/>
              </a:rPr>
              <a:t>2</a:t>
            </a:r>
            <a:r>
              <a:rPr lang="en-US" sz="2800">
                <a:effectLst/>
                <a:latin typeface="+mj-lt"/>
                <a:ea typeface="Calibri" panose="020F0502020204030204" pitchFamily="34" charset="0"/>
                <a:cs typeface="Times New Roman" panose="02020603050405020304" pitchFamily="18" charset="0"/>
              </a:rPr>
              <a:t>CO</a:t>
            </a:r>
            <a:r>
              <a:rPr lang="en-US" sz="2800" baseline="-25000">
                <a:effectLst/>
                <a:latin typeface="+mj-lt"/>
                <a:ea typeface="Calibri" panose="020F0502020204030204" pitchFamily="34" charset="0"/>
                <a:cs typeface="Times New Roman" panose="02020603050405020304" pitchFamily="18" charset="0"/>
              </a:rPr>
              <a:t>3</a:t>
            </a:r>
            <a:r>
              <a:rPr lang="en-US" sz="2800">
                <a:effectLst/>
                <a:latin typeface="+mj-lt"/>
                <a:ea typeface="Calibri" panose="020F0502020204030204" pitchFamily="34" charset="0"/>
                <a:cs typeface="Times New Roman" panose="02020603050405020304" pitchFamily="18" charset="0"/>
              </a:rPr>
              <a:t> trong nước.</a:t>
            </a:r>
          </a:p>
        </p:txBody>
      </p:sp>
      <p:pic>
        <p:nvPicPr>
          <p:cNvPr id="4" name="Picture 2">
            <a:extLst>
              <a:ext uri="{FF2B5EF4-FFF2-40B4-BE49-F238E27FC236}">
                <a16:creationId xmlns:a16="http://schemas.microsoft.com/office/drawing/2014/main" id="{F8AEDE01-E79A-DECE-4A7D-E1CD52F51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1808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22" presetClass="entr" presetSubtype="4"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966652" y="144080"/>
            <a:ext cx="10724606" cy="797308"/>
            <a:chOff x="1850890" y="373354"/>
            <a:chExt cx="7956786"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7956786"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7240201"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 Dung dịch, chất tan và dung môi</a:t>
              </a:r>
              <a:endParaRPr lang="zh-CN" altLang="en-US" sz="4000" b="1" dirty="0">
                <a:solidFill>
                  <a:schemeClr val="bg1"/>
                </a:solidFill>
                <a:latin typeface="+mj-lt"/>
                <a:ea typeface="汉仪喵魂体W" panose="00020600040101010101" pitchFamily="18" charset="-122"/>
              </a:endParaRPr>
            </a:p>
          </p:txBody>
        </p:sp>
      </p:grpSp>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070888" y="1821167"/>
            <a:ext cx="10516133" cy="3215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pt-BR" sz="3200">
                <a:effectLst/>
                <a:latin typeface="+mj-lt"/>
                <a:ea typeface="Calibri" panose="020F0502020204030204" pitchFamily="34" charset="0"/>
                <a:cs typeface="Times New Roman" panose="02020603050405020304" pitchFamily="18" charset="0"/>
              </a:rPr>
              <a:t>Dung dịch là hỗn hợp đồng nhất của chất tan và dung môi.</a:t>
            </a:r>
            <a:endParaRPr lang="en-US" sz="3200">
              <a:effectLst/>
              <a:latin typeface="+mj-lt"/>
              <a:ea typeface="Calibri" panose="020F0502020204030204" pitchFamily="34" charset="0"/>
              <a:cs typeface="Times New Roman" panose="02020603050405020304" pitchFamily="18" charset="0"/>
            </a:endParaRPr>
          </a:p>
          <a:p>
            <a:pPr marL="0" marR="0" indent="457200" algn="just">
              <a:lnSpc>
                <a:spcPct val="107000"/>
              </a:lnSpc>
              <a:spcBef>
                <a:spcPts val="0"/>
              </a:spcBef>
              <a:spcAft>
                <a:spcPts val="0"/>
              </a:spcAft>
            </a:pPr>
            <a:r>
              <a:rPr lang="en-US" sz="3200">
                <a:effectLst/>
                <a:latin typeface="+mj-lt"/>
                <a:ea typeface="Calibri" panose="020F0502020204030204" pitchFamily="34" charset="0"/>
                <a:cs typeface="Times New Roman" panose="02020603050405020304" pitchFamily="18" charset="0"/>
              </a:rPr>
              <a:t>Ở nhiệt độ, áp suất nhất định, dung dịch có thể hòa tan thêm chất tan gọi là dung dịch chưa bão hòa. Dung dịch không thể hòa tan thêm chất tan gọi là dung dịch bão hòa.</a:t>
            </a:r>
          </a:p>
        </p:txBody>
      </p:sp>
    </p:spTree>
    <p:extLst>
      <p:ext uri="{BB962C8B-B14F-4D97-AF65-F5344CB8AC3E}">
        <p14:creationId xmlns:p14="http://schemas.microsoft.com/office/powerpoint/2010/main" val="921509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015663"/>
          </a:xfrm>
          <a:prstGeom prst="rect">
            <a:avLst/>
          </a:prstGeom>
          <a:noFill/>
        </p:spPr>
        <p:txBody>
          <a:bodyPr wrap="square" rtlCol="0">
            <a:spAutoFit/>
          </a:bodyPr>
          <a:lstStyle/>
          <a:p>
            <a:r>
              <a:rPr lang="en-US" altLang="zh-CN" sz="6000" b="1">
                <a:solidFill>
                  <a:srgbClr val="154642"/>
                </a:solidFill>
                <a:latin typeface="+mj-lt"/>
                <a:ea typeface="汉仪喵魂体W" panose="00020600040101010101" pitchFamily="18" charset="-122"/>
              </a:rPr>
              <a:t>Độ tan</a:t>
            </a:r>
            <a:endParaRPr lang="zh-CN" altLang="en-US" sz="60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365274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9689375" cy="24200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600">
                <a:latin typeface="+mj-lt"/>
                <a:ea typeface="Times New Roman" panose="02020603050405020304" pitchFamily="18" charset="0"/>
              </a:rPr>
              <a:t>N</a:t>
            </a:r>
            <a:r>
              <a:rPr lang="en-US" sz="36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?1. </a:t>
            </a:r>
            <a:r>
              <a:rPr lang="pt-BR" sz="3600">
                <a:solidFill>
                  <a:srgbClr val="002060"/>
                </a:solidFill>
                <a:effectLst/>
                <a:latin typeface="+mj-lt"/>
                <a:ea typeface="Calibri" panose="020F0502020204030204" pitchFamily="34" charset="0"/>
                <a:cs typeface="Times New Roman" panose="02020603050405020304" pitchFamily="18" charset="0"/>
              </a:rPr>
              <a:t>Độ tan của một chất trong nước là gì ?</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600">
                <a:solidFill>
                  <a:srgbClr val="002060"/>
                </a:solidFill>
                <a:effectLst/>
                <a:latin typeface="+mj-lt"/>
                <a:ea typeface="Calibri" panose="020F0502020204030204" pitchFamily="34" charset="0"/>
                <a:cs typeface="Times New Roman" panose="02020603050405020304" pitchFamily="18" charset="0"/>
              </a:rPr>
              <a:t>?2. Viết công thức tính độ tan của một chất trong nước.</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662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7" y="777536"/>
            <a:ext cx="10450286" cy="2935962"/>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251312" y="1276804"/>
                <a:ext cx="9969682" cy="2436693"/>
              </a:xfrm>
              <a:prstGeom prst="rect">
                <a:avLst/>
              </a:prstGeom>
              <a:noFill/>
            </p:spPr>
            <p:txBody>
              <a:bodyPr wrap="square">
                <a:spAutoFit/>
              </a:bodyPr>
              <a:lstStyle/>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?1. Độ tan của một chất tròn nước là số gam chất đó hòa tan trong 100g nước để tạo thành dung dịch bão hòa ở nhiệt độ, áp suất xác định.</a:t>
                </a:r>
                <a:endParaRPr lang="en-US" sz="32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ea typeface="Calibri" panose="020F0502020204030204" pitchFamily="34" charset="0"/>
                    <a:cs typeface="Times New Roman" panose="02020603050405020304" pitchFamily="18" charset="0"/>
                  </a:rPr>
                  <a:t>?2.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251312" y="1276804"/>
                <a:ext cx="9969682" cy="2436693"/>
              </a:xfrm>
              <a:prstGeom prst="rect">
                <a:avLst/>
              </a:prstGeom>
              <a:blipFill>
                <a:blip r:embed="rId2"/>
                <a:stretch>
                  <a:fillRect l="-1528" t="-3500" r="-1100"/>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473" y="4212766"/>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11CDC0-1347-CFBF-D852-F2B72CC03664}"/>
              </a:ext>
            </a:extLst>
          </p:cNvPr>
          <p:cNvSpPr txBox="1"/>
          <p:nvPr/>
        </p:nvSpPr>
        <p:spPr>
          <a:xfrm>
            <a:off x="2592045" y="4033609"/>
            <a:ext cx="8628949" cy="2100575"/>
          </a:xfrm>
          <a:prstGeom prst="rect">
            <a:avLst/>
          </a:prstGeom>
          <a:noFill/>
        </p:spPr>
        <p:txBody>
          <a:bodyPr wrap="square">
            <a:spAutoFit/>
          </a:bodyPr>
          <a:lstStyle/>
          <a:p>
            <a:pPr marL="0" marR="0" algn="just">
              <a:spcBef>
                <a:spcPts val="0"/>
              </a:spcBef>
              <a:spcAft>
                <a:spcPts val="300"/>
              </a:spcAft>
              <a:tabLst>
                <a:tab pos="2743200" algn="ctr"/>
                <a:tab pos="5486400" algn="r"/>
                <a:tab pos="457200" algn="l"/>
              </a:tabLst>
            </a:pPr>
            <a:r>
              <a:rPr lang="en-US" sz="3200" b="1">
                <a:solidFill>
                  <a:srgbClr val="0070C0"/>
                </a:solidFill>
                <a:ea typeface="Times New Roman" panose="02020603050405020304" pitchFamily="18" charset="0"/>
              </a:rPr>
              <a:t>L</a:t>
            </a:r>
            <a:r>
              <a:rPr lang="en-US" sz="3200" b="1">
                <a:solidFill>
                  <a:srgbClr val="0070C0"/>
                </a:solidFill>
                <a:effectLst/>
                <a:ea typeface="Times New Roman" panose="02020603050405020304" pitchFamily="18" charset="0"/>
              </a:rPr>
              <a:t>ưu ý</a:t>
            </a:r>
            <a:r>
              <a:rPr lang="en-US" sz="3200" b="1">
                <a:effectLst/>
                <a:ea typeface="Times New Roman" panose="02020603050405020304" pitchFamily="18" charset="0"/>
              </a:rPr>
              <a:t>:</a:t>
            </a:r>
          </a:p>
          <a:p>
            <a:pPr marL="0" marR="0" indent="457200" algn="just">
              <a:spcBef>
                <a:spcPts val="0"/>
              </a:spcBef>
              <a:spcAft>
                <a:spcPts val="300"/>
              </a:spcAft>
              <a:tabLst>
                <a:tab pos="2743200" algn="ctr"/>
                <a:tab pos="5486400" algn="r"/>
                <a:tab pos="457200" algn="l"/>
              </a:tabLst>
            </a:pPr>
            <a:r>
              <a:rPr lang="en-US" sz="3200" spc="10">
                <a:solidFill>
                  <a:srgbClr val="FF0000"/>
                </a:solidFill>
                <a:effectLst/>
                <a:ea typeface="Times New Roman" panose="02020603050405020304" pitchFamily="18" charset="0"/>
              </a:rPr>
              <a:t>Nói chung độ tan của chất rắn sẽ tăng nếu tăng nhiệt độ. Độ tan của</a:t>
            </a:r>
            <a:r>
              <a:rPr lang="en-US" sz="3200" spc="10">
                <a:solidFill>
                  <a:srgbClr val="FF0000"/>
                </a:solidFill>
                <a:ea typeface="Times New Roman" panose="02020603050405020304" pitchFamily="18" charset="0"/>
              </a:rPr>
              <a:t> </a:t>
            </a:r>
            <a:r>
              <a:rPr lang="en-US" sz="3200" spc="10">
                <a:solidFill>
                  <a:srgbClr val="FF0000"/>
                </a:solidFill>
                <a:effectLst/>
                <a:ea typeface="Times New Roman" panose="02020603050405020304" pitchFamily="18" charset="0"/>
              </a:rPr>
              <a:t>chất khí sẽ tăng nếu giảm nhiệt độ và tăng áp suất.</a:t>
            </a:r>
            <a:endParaRPr lang="en-US" sz="320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3495431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1" y="1501326"/>
            <a:ext cx="9823206" cy="4478149"/>
          </a:xfrm>
          <a:prstGeom prst="rect">
            <a:avLst/>
          </a:prstGeom>
          <a:noFill/>
        </p:spPr>
        <p:txBody>
          <a:bodyPr wrap="square">
            <a:spAutoFit/>
          </a:bodyPr>
          <a:lstStyle/>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nhiệt độ 25 °C, khi cho 12 gam muối X vào 20 gam nước, khuấy kĩ thì còn lại 5 gam muối không tan. Tính độ tan của muối X.</a:t>
            </a:r>
          </a:p>
          <a:p>
            <a:pPr marL="514350" marR="0" indent="-514350">
              <a:spcBef>
                <a:spcPts val="0"/>
              </a:spcBef>
              <a:spcAft>
                <a:spcPts val="300"/>
              </a:spcAft>
              <a:buAutoNum type="arabicPeriod"/>
              <a:tabLst>
                <a:tab pos="2743200" algn="ctr"/>
                <a:tab pos="5486400" algn="r"/>
                <a:tab pos="457200" algn="l"/>
              </a:tabLst>
            </a:pPr>
            <a:r>
              <a:rPr lang="en-US" sz="2800" spc="10">
                <a:solidFill>
                  <a:srgbClr val="202124"/>
                </a:solidFill>
                <a:effectLst/>
                <a:latin typeface="+mj-lt"/>
                <a:ea typeface="Times New Roman" panose="02020603050405020304" pitchFamily="18" charset="0"/>
              </a:rPr>
              <a:t>Ở 18 °C, khi hoà tan hết 53 gam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250 gam nước thì được dung dịch</a:t>
            </a:r>
            <a:br>
              <a:rPr lang="en-US" sz="2800" spc="10">
                <a:solidFill>
                  <a:srgbClr val="202124"/>
                </a:solidFill>
                <a:effectLst/>
                <a:latin typeface="+mj-lt"/>
                <a:ea typeface="Times New Roman" panose="02020603050405020304" pitchFamily="18" charset="0"/>
              </a:rPr>
            </a:br>
            <a:r>
              <a:rPr lang="en-US" sz="2800" spc="10">
                <a:solidFill>
                  <a:srgbClr val="202124"/>
                </a:solidFill>
                <a:effectLst/>
                <a:latin typeface="+mj-lt"/>
                <a:ea typeface="Times New Roman" panose="02020603050405020304" pitchFamily="18" charset="0"/>
              </a:rPr>
              <a:t>bão hoà. Tính độ tan của Na</a:t>
            </a:r>
            <a:r>
              <a:rPr lang="en-US" sz="2800" spc="10" baseline="-25000">
                <a:solidFill>
                  <a:srgbClr val="202124"/>
                </a:solidFill>
                <a:effectLst/>
                <a:latin typeface="+mj-lt"/>
                <a:ea typeface="Times New Roman" panose="02020603050405020304" pitchFamily="18" charset="0"/>
              </a:rPr>
              <a:t>2</a:t>
            </a:r>
            <a:r>
              <a:rPr lang="en-US" sz="2800" spc="10">
                <a:solidFill>
                  <a:srgbClr val="202124"/>
                </a:solidFill>
                <a:effectLst/>
                <a:latin typeface="+mj-lt"/>
                <a:ea typeface="Times New Roman" panose="02020603050405020304" pitchFamily="18" charset="0"/>
              </a:rPr>
              <a:t>CO</a:t>
            </a:r>
            <a:r>
              <a:rPr lang="en-US" sz="2800" spc="10" baseline="-25000">
                <a:solidFill>
                  <a:srgbClr val="202124"/>
                </a:solidFill>
                <a:effectLst/>
                <a:latin typeface="+mj-lt"/>
                <a:ea typeface="Times New Roman" panose="02020603050405020304" pitchFamily="18" charset="0"/>
              </a:rPr>
              <a:t>3</a:t>
            </a:r>
            <a:r>
              <a:rPr lang="en-US" sz="2800" spc="10">
                <a:solidFill>
                  <a:srgbClr val="202124"/>
                </a:solidFill>
                <a:effectLst/>
                <a:latin typeface="+mj-lt"/>
                <a:ea typeface="Times New Roman" panose="02020603050405020304" pitchFamily="18" charset="0"/>
              </a:rPr>
              <a:t> trong nước ở nhiệt độ trên.</a:t>
            </a:r>
            <a:endParaRPr lang="en-US" sz="2800">
              <a:effectLst/>
              <a:latin typeface="+mj-lt"/>
              <a:ea typeface="Times New Roman" panose="02020603050405020304" pitchFamily="18" charset="0"/>
            </a:endParaRPr>
          </a:p>
          <a:p>
            <a:pPr marL="0" marR="0">
              <a:spcBef>
                <a:spcPts val="0"/>
              </a:spcBef>
              <a:spcAft>
                <a:spcPts val="300"/>
              </a:spcAft>
              <a:tabLst>
                <a:tab pos="2743200" algn="ctr"/>
                <a:tab pos="5486400" algn="r"/>
                <a:tab pos="457200" algn="l"/>
              </a:tabLst>
            </a:pPr>
            <a:r>
              <a:rPr lang="en-US" sz="2800" spc="10">
                <a:solidFill>
                  <a:srgbClr val="202124"/>
                </a:solidFill>
                <a:effectLst/>
                <a:latin typeface="+mj-lt"/>
                <a:ea typeface="Times New Roman" panose="02020603050405020304" pitchFamily="18" charset="0"/>
              </a:rPr>
              <a:t>3. </a:t>
            </a:r>
            <a:r>
              <a:rPr lang="en-US" sz="2800">
                <a:solidFill>
                  <a:srgbClr val="212529"/>
                </a:solidFill>
                <a:effectLst/>
                <a:latin typeface="+mj-lt"/>
                <a:ea typeface="Times New Roman" panose="02020603050405020304" pitchFamily="18" charset="0"/>
              </a:rPr>
              <a:t>Ở </a:t>
            </a:r>
            <a:r>
              <a:rPr lang="en-US" sz="2800" spc="10">
                <a:solidFill>
                  <a:srgbClr val="202124"/>
                </a:solidFill>
                <a:effectLst/>
                <a:latin typeface="+mj-lt"/>
                <a:ea typeface="Times New Roman" panose="02020603050405020304" pitchFamily="18" charset="0"/>
              </a:rPr>
              <a:t>20°C,</a:t>
            </a:r>
            <a:r>
              <a:rPr lang="en-US" sz="2800">
                <a:solidFill>
                  <a:srgbClr val="212529"/>
                </a:solidFill>
                <a:effectLst/>
                <a:latin typeface="+mj-lt"/>
                <a:ea typeface="Times New Roman" panose="02020603050405020304" pitchFamily="18" charset="0"/>
              </a:rPr>
              <a:t> hòa tan m gam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vào 150 gam nước thì được dung dịch bão hòa. Biết độ tan của </a:t>
            </a:r>
            <a:r>
              <a:rPr lang="en-US" sz="2800" spc="10">
                <a:solidFill>
                  <a:srgbClr val="202124"/>
                </a:solidFill>
                <a:effectLst/>
                <a:latin typeface="+mj-lt"/>
                <a:ea typeface="Times New Roman" panose="02020603050405020304" pitchFamily="18" charset="0"/>
              </a:rPr>
              <a:t>KNO</a:t>
            </a:r>
            <a:r>
              <a:rPr lang="en-US" sz="2800" spc="10" baseline="-25000">
                <a:solidFill>
                  <a:srgbClr val="202124"/>
                </a:solidFill>
                <a:effectLst/>
                <a:latin typeface="+mj-lt"/>
                <a:ea typeface="Times New Roman" panose="02020603050405020304" pitchFamily="18" charset="0"/>
              </a:rPr>
              <a:t>3</a:t>
            </a:r>
            <a:r>
              <a:rPr lang="en-US" sz="2800">
                <a:solidFill>
                  <a:srgbClr val="212529"/>
                </a:solidFill>
                <a:effectLst/>
                <a:latin typeface="+mj-lt"/>
                <a:ea typeface="Times New Roman" panose="02020603050405020304" pitchFamily="18" charset="0"/>
              </a:rPr>
              <a:t> ở nhiệt độ đó là 30 gam. Tính giá trị của m.</a:t>
            </a:r>
            <a:endParaRPr lang="en-US" sz="2800">
              <a:effectLst/>
              <a:latin typeface="+mj-lt"/>
              <a:ea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388260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96029"/>
              </a:xfrm>
              <a:prstGeom prst="rect">
                <a:avLst/>
              </a:prstGeom>
              <a:noFill/>
            </p:spPr>
            <p:txBody>
              <a:bodyPr wrap="square">
                <a:spAutoFit/>
              </a:bodyPr>
              <a:lstStyle/>
              <a:p>
                <a:pPr marL="0" marR="0" algn="just">
                  <a:lnSpc>
                    <a:spcPct val="107000"/>
                  </a:lnSpc>
                  <a:spcBef>
                    <a:spcPts val="0"/>
                  </a:spcBef>
                  <a:spcAft>
                    <a:spcPts val="0"/>
                  </a:spcAft>
                </a:pPr>
                <a:r>
                  <a:rPr lang="en-US" sz="2800">
                    <a:solidFill>
                      <a:srgbClr val="0070C0"/>
                    </a:solidFill>
                    <a:effectLst/>
                    <a:ea typeface="Calibri" panose="020F0502020204030204" pitchFamily="34" charset="0"/>
                    <a:cs typeface="Times New Roman" panose="02020603050405020304" pitchFamily="18" charset="0"/>
                  </a:rPr>
                  <a:t>1.</a:t>
                </a:r>
                <a:r>
                  <a:rPr lang="en-US" sz="2800" b="1">
                    <a:solidFill>
                      <a:srgbClr val="0070C0"/>
                    </a:solidFill>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12 − 5 = 7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Times New Roman" panose="02020603050405020304" pitchFamily="18" charset="0"/>
                    <a:cs typeface="Times New Roman" panose="02020603050405020304" pitchFamily="18" charset="0"/>
                  </a:rPr>
                  <a:t>Độ tan của muối X trong 20g nước ở </a:t>
                </a:r>
                <a:r>
                  <a:rPr lang="en-US" sz="2800" spc="10">
                    <a:solidFill>
                      <a:srgbClr val="000000"/>
                    </a:solidFill>
                    <a:effectLst/>
                    <a:ea typeface="Calibri" panose="020F0502020204030204" pitchFamily="34" charset="0"/>
                    <a:cs typeface="Times New Roman" panose="02020603050405020304" pitchFamily="18" charset="0"/>
                  </a:rPr>
                  <a:t>25 °C là</a:t>
                </a:r>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35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2</a:t>
                </a:r>
                <a:r>
                  <a:rPr lang="en-US" sz="2800" spc="15">
                    <a:solidFill>
                      <a:srgbClr val="000000"/>
                    </a:solidFill>
                    <a:effectLst/>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𝑁𝑎</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35</m:t>
                        </m:r>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250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 21,2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spc="15">
                    <a:solidFill>
                      <a:srgbClr val="0070C0"/>
                    </a:solidFill>
                    <a:effectLst/>
                    <a:ea typeface="Times New Roman" panose="02020603050405020304" pitchFamily="18" charset="0"/>
                    <a:cs typeface="Times New Roman" panose="02020603050405020304" pitchFamily="18" charset="0"/>
                  </a:rPr>
                  <a:t>3. </a:t>
                </a:r>
                <a:r>
                  <a:rPr lang="en-US" sz="2800">
                    <a:solidFill>
                      <a:srgbClr val="212529"/>
                    </a:solidFill>
                    <a:effectLst/>
                    <a:ea typeface="Times New Roman" panose="02020603050405020304" pitchFamily="18" charset="0"/>
                    <a:cs typeface="Times New Roman" panose="02020603050405020304" pitchFamily="18" charset="0"/>
                  </a:rPr>
                  <a:t>Công thức tính độ tan: </a:t>
                </a:r>
                <a:r>
                  <a:rPr lang="en-US" sz="2800" spc="15">
                    <a:solidFill>
                      <a:srgbClr val="000000"/>
                    </a:solidFill>
                    <a:effectLst/>
                    <a:ea typeface="Calibri" panose="020F0502020204030204" pitchFamily="34" charset="0"/>
                    <a:cs typeface="Times New Roman" panose="02020603050405020304" pitchFamily="18" charset="0"/>
                  </a:rPr>
                  <a:t>S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212529"/>
                    </a:solidFill>
                    <a:effectLst/>
                    <a:ea typeface="Times New Roman" panose="02020603050405020304" pitchFamily="18" charset="0"/>
                    <a:cs typeface="Times New Roman" panose="02020603050405020304" pitchFamily="18" charset="0"/>
                  </a:rPr>
                  <a:t>=&gt;  </a:t>
                </a: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 K</a:t>
                </a:r>
                <a:r>
                  <a:rPr lang="en-US" sz="2800">
                    <a:solidFill>
                      <a:srgbClr val="212529"/>
                    </a:solidFill>
                    <a:effectLst/>
                    <a:ea typeface="Times New Roman" panose="02020603050405020304" pitchFamily="18" charset="0"/>
                    <a:cs typeface="Times New Roman" panose="02020603050405020304" pitchFamily="18" charset="0"/>
                  </a:rPr>
                  <a:t>hối lượng KNO</a:t>
                </a:r>
                <a:r>
                  <a:rPr lang="en-US" sz="2800" baseline="-25000">
                    <a:solidFill>
                      <a:srgbClr val="212529"/>
                    </a:solidFill>
                    <a:effectLst/>
                    <a:ea typeface="Times New Roman" panose="02020603050405020304" pitchFamily="18" charset="0"/>
                    <a:cs typeface="Times New Roman" panose="02020603050405020304" pitchFamily="18" charset="0"/>
                  </a:rPr>
                  <a:t>3</a:t>
                </a:r>
                <a:r>
                  <a:rPr lang="en-US" sz="2800">
                    <a:solidFill>
                      <a:srgbClr val="212529"/>
                    </a:solidFill>
                    <a:effectLst/>
                    <a:ea typeface="Times New Roman" panose="02020603050405020304" pitchFamily="18" charset="0"/>
                    <a:cs typeface="Times New Roman" panose="02020603050405020304" pitchFamily="18" charset="0"/>
                  </a:rPr>
                  <a:t> cần hòa tan 150 gam nước để thu được dung dịch bão hòa là:</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14:m>
                  <m:oMath xmlns:m="http://schemas.openxmlformats.org/officeDocument/2006/math">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sSub>
                          <m:sSubPr>
                            <m:ctrlPr>
                              <a:rPr lang="en-US" sz="2800" i="1" spc="15">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𝐾𝑁𝑂</m:t>
                            </m:r>
                          </m:e>
                          <m:sub>
                            <m:r>
                              <a:rPr lang="en-US" sz="2800" i="1" spc="15">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sub>
                    </m:sSub>
                  </m:oMath>
                </a14:m>
                <a:r>
                  <a:rPr lang="en-US" sz="2800" spc="15">
                    <a:solidFill>
                      <a:srgbClr val="000000"/>
                    </a:solidFill>
                    <a:effectLst/>
                    <a:ea typeface="Calibri" panose="020F0502020204030204" pitchFamily="34" charset="0"/>
                    <a:cs typeface="Times New Roman" panose="02020603050405020304" pitchFamily="18" charset="0"/>
                  </a:rPr>
                  <a:t> = </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𝑁</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spc="15">
                    <a:solidFill>
                      <a:srgbClr val="000000"/>
                    </a:solidFill>
                    <a:effectLst/>
                    <a:ea typeface="Times New Roman" panose="02020603050405020304" pitchFamily="18" charset="0"/>
                    <a:cs typeface="Times New Roman" panose="02020603050405020304" pitchFamily="18" charset="0"/>
                  </a:rPr>
                  <a:t>=</a:t>
                </a:r>
                <a14:m>
                  <m:oMath xmlns:m="http://schemas.openxmlformats.org/officeDocument/2006/math">
                    <m:f>
                      <m:f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28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30.  150</m:t>
                            </m:r>
                          </m:e>
                          <m:sub/>
                        </m:sSub>
                      </m:num>
                      <m:den>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den>
                    </m:f>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 45 </m:t>
                    </m:r>
                    <m:r>
                      <a:rPr lang="en-US" sz="2800" i="1" spc="15">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𝑔</m:t>
                    </m:r>
                  </m:oMath>
                </a14:m>
                <a:endParaRPr lang="en-US" sz="2800">
                  <a:effectLst/>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96029"/>
              </a:xfrm>
              <a:prstGeom prst="rect">
                <a:avLst/>
              </a:prstGeom>
              <a:blipFill>
                <a:blip r:embed="rId2"/>
                <a:stretch>
                  <a:fillRect l="-1093" t="-1356" r="-624" b="-339"/>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7’</a:t>
            </a:r>
          </a:p>
          <a:p>
            <a:pPr algn="ctr"/>
            <a:r>
              <a:rPr lang="en-US" sz="2800">
                <a:solidFill>
                  <a:schemeClr val="bg1"/>
                </a:solidFill>
                <a:latin typeface="+mj-lt"/>
                <a:cs typeface="Arial" panose="020B0604020202020204" pitchFamily="34" charset="0"/>
              </a:rPr>
              <a:t>Hoàn thành phiếu học tập số 2</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571488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down)">
                                      <p:cBhvr>
                                        <p:cTn id="23" dur="500"/>
                                        <p:tgtEl>
                                          <p:spTgt spid="2">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wipe(down)">
                                      <p:cBhvr>
                                        <p:cTn id="26" dur="500"/>
                                        <p:tgtEl>
                                          <p:spTgt spid="2">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down)">
                                      <p:cBhvr>
                                        <p:cTn id="29" dur="500"/>
                                        <p:tgtEl>
                                          <p:spTgt spid="2">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wipe(down)">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640369B5-67A2-3BB1-A9BE-414308B0B646}"/>
              </a:ext>
            </a:extLst>
          </p:cNvPr>
          <p:cNvGrpSpPr/>
          <p:nvPr/>
        </p:nvGrpSpPr>
        <p:grpSpPr>
          <a:xfrm>
            <a:off x="4577623" y="288744"/>
            <a:ext cx="3502662" cy="797308"/>
            <a:chOff x="1850890" y="373354"/>
            <a:chExt cx="3959010" cy="1117033"/>
          </a:xfrm>
        </p:grpSpPr>
        <p:sp>
          <p:nvSpPr>
            <p:cNvPr id="9" name="矩形: 圆角 1">
              <a:extLst>
                <a:ext uri="{FF2B5EF4-FFF2-40B4-BE49-F238E27FC236}">
                  <a16:creationId xmlns:a16="http://schemas.microsoft.com/office/drawing/2014/main" id="{A5B2595C-2371-1052-FFFD-C8DC638B1AFA}"/>
                </a:ext>
              </a:extLst>
            </p:cNvPr>
            <p:cNvSpPr/>
            <p:nvPr/>
          </p:nvSpPr>
          <p:spPr>
            <a:xfrm>
              <a:off x="1850890" y="373354"/>
              <a:ext cx="3959010" cy="1117033"/>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a:extLst>
                <a:ext uri="{FF2B5EF4-FFF2-40B4-BE49-F238E27FC236}">
                  <a16:creationId xmlns:a16="http://schemas.microsoft.com/office/drawing/2014/main" id="{1DD6716A-00B0-D592-68B7-93B3D6B4991E}"/>
                </a:ext>
              </a:extLst>
            </p:cNvPr>
            <p:cNvSpPr txBox="1"/>
            <p:nvPr/>
          </p:nvSpPr>
          <p:spPr>
            <a:xfrm>
              <a:off x="2303131" y="493242"/>
              <a:ext cx="3364450" cy="991752"/>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 Độ tan</a:t>
              </a:r>
              <a:endParaRPr lang="zh-CN" altLang="en-US" sz="4000" b="1" dirty="0">
                <a:solidFill>
                  <a:schemeClr val="bg1"/>
                </a:solidFill>
                <a:latin typeface="+mj-lt"/>
                <a:ea typeface="汉仪喵魂体W" panose="00020600040101010101" pitchFamily="18" charset="-122"/>
              </a:endParaRPr>
            </a:p>
          </p:txBody>
        </p:sp>
      </p:grpSp>
      <mc:AlternateContent xmlns:mc="http://schemas.openxmlformats.org/markup-compatibility/2006" xmlns:a14="http://schemas.microsoft.com/office/drawing/2010/main">
        <mc:Choice Requires="a14">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1207986" y="1567229"/>
                <a:ext cx="10516133" cy="4204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Độ tan của một chất trong nước là số gam chất đó hòa tan trong 100g nước để tạo thành dung dịch bão hòa ở nhiệt độ, áp suất xác định.</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3200" spc="15">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Công thức:  S = </a:t>
                </a:r>
                <a14:m>
                  <m:oMath xmlns:m="http://schemas.openxmlformats.org/officeDocument/2006/math">
                    <m:f>
                      <m:f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fPr>
                      <m:num>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num>
                      <m:den>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den>
                    </m:f>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.100</m:t>
                    </m:r>
                  </m:oMath>
                </a14:m>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Trong đó : 	</a:t>
                </a:r>
                <a:r>
                  <a:rPr lang="en-US" sz="3200">
                    <a:effectLst/>
                    <a:latin typeface="Times New Roman" panose="02020603050405020304" pitchFamily="18" charset="0"/>
                    <a:ea typeface="Calibri" panose="020F0502020204030204" pitchFamily="34" charset="0"/>
                    <a:cs typeface="Times New Roman" panose="02020603050405020304" pitchFamily="18" charset="0"/>
                  </a:rPr>
                  <a:t>S là độ tan (g/100g nước)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𝑐𝑡</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800"/>
                  </a:spcAft>
                </a:pPr>
                <a14:m>
                  <m:oMath xmlns:m="http://schemas.openxmlformats.org/officeDocument/2006/math">
                    <m:sSub>
                      <m:sSubPr>
                        <m:ctrlPr>
                          <a:rPr lang="en-US" sz="3200" i="1" spc="15">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𝑚</m:t>
                        </m:r>
                      </m:e>
                      <m:sub>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ướ</m:t>
                        </m:r>
                        <m:r>
                          <a:rPr lang="en-US" sz="3200" i="1" spc="15"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𝑐</m:t>
                        </m:r>
                      </m:sub>
                    </m:sSub>
                  </m:oMath>
                </a14:m>
                <a:r>
                  <a:rPr lang="en-US" sz="3200">
                    <a:effectLst/>
                    <a:latin typeface="Times New Roman" panose="02020603050405020304" pitchFamily="18" charset="0"/>
                    <a:ea typeface="Calibri" panose="020F0502020204030204" pitchFamily="34" charset="0"/>
                    <a:cs typeface="Times New Roman" panose="02020603050405020304" pitchFamily="18" charset="0"/>
                  </a:rPr>
                  <a:t>là khối lượng nước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angle 2">
                <a:extLst>
                  <a:ext uri="{FF2B5EF4-FFF2-40B4-BE49-F238E27FC236}">
                    <a16:creationId xmlns:a16="http://schemas.microsoft.com/office/drawing/2014/main" id="{0B160093-20A9-FF59-BD7D-A2EA8FA7B081}"/>
                  </a:ext>
                </a:extLst>
              </p:cNvPr>
              <p:cNvSpPr>
                <a:spLocks noRot="1" noChangeAspect="1" noMove="1" noResize="1" noEditPoints="1" noAdjustHandles="1" noChangeArrowheads="1" noChangeShapeType="1" noTextEdit="1"/>
              </p:cNvSpPr>
              <p:nvPr/>
            </p:nvSpPr>
            <p:spPr bwMode="auto">
              <a:xfrm>
                <a:off x="1207986" y="1567229"/>
                <a:ext cx="10516133" cy="4204719"/>
              </a:xfrm>
              <a:prstGeom prst="rect">
                <a:avLst/>
              </a:prstGeom>
              <a:blipFill>
                <a:blip r:embed="rId3"/>
                <a:stretch>
                  <a:fillRect l="-1449" t="-1594" r="-1101" b="-391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90618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500"/>
                                        <p:tgtEl>
                                          <p:spTgt spid="1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animEffect transition="in" filter="wipe(down)">
                                      <p:cBhvr>
                                        <p:cTn id="16" dur="500"/>
                                        <p:tgtEl>
                                          <p:spTgt spid="14">
                                            <p:txEl>
                                              <p:pRg st="1" end="1"/>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wipe(down)">
                                      <p:cBhvr>
                                        <p:cTn id="19" dur="500"/>
                                        <p:tgtEl>
                                          <p:spTgt spid="14">
                                            <p:txEl>
                                              <p:pRg st="2" end="2"/>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Effect transition="in" filter="wipe(down)">
                                      <p:cBhvr>
                                        <p:cTn id="25"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91465" y="605978"/>
            <a:ext cx="6435288" cy="1015663"/>
          </a:xfrm>
          <a:prstGeom prst="rect">
            <a:avLst/>
          </a:prstGeom>
          <a:noFill/>
        </p:spPr>
        <p:txBody>
          <a:bodyPr wrap="none" rtlCol="0">
            <a:spAutoFit/>
          </a:bodyPr>
          <a:lstStyle/>
          <a:p>
            <a:pPr algn="ctr"/>
            <a:r>
              <a:rPr lang="en-US" altLang="zh-CN" sz="6000" b="1">
                <a:solidFill>
                  <a:srgbClr val="FF0000"/>
                </a:solidFill>
                <a:latin typeface="ChickenScratch AOE" panose="00000400000000000000" pitchFamily="2" charset="0"/>
                <a:ea typeface="书体坊安景臣钢笔行书" panose="02010601030101010101" pitchFamily="2" charset="-122"/>
              </a:rPr>
              <a:t>NỘI DUNG BÀI HỌC</a:t>
            </a:r>
            <a:endParaRPr lang="zh-CN" altLang="en-US" sz="6000" b="1" dirty="0">
              <a:solidFill>
                <a:srgbClr val="FF0000"/>
              </a:solidFill>
              <a:latin typeface="ChickenScratch AOE" panose="00000400000000000000" pitchFamily="2" charset="0"/>
              <a:ea typeface="书体坊安景臣钢笔行书" panose="02010601030101010101" pitchFamily="2" charset="-122"/>
            </a:endParaRPr>
          </a:p>
        </p:txBody>
      </p:sp>
      <p:grpSp>
        <p:nvGrpSpPr>
          <p:cNvPr id="3" name="Group 7"/>
          <p:cNvGrpSpPr/>
          <p:nvPr/>
        </p:nvGrpSpPr>
        <p:grpSpPr>
          <a:xfrm>
            <a:off x="786057" y="2022491"/>
            <a:ext cx="1639137" cy="1248631"/>
            <a:chOff x="1468531" y="1871421"/>
            <a:chExt cx="2080967" cy="1585199"/>
          </a:xfrm>
        </p:grpSpPr>
        <p:sp>
          <p:nvSpPr>
            <p:cNvPr id="4"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5"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6"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lnSpcReduction="10000"/>
            </a:bodyPr>
            <a:lstStyle/>
            <a:p>
              <a:pPr algn="ctr"/>
              <a:r>
                <a:rPr lang="en-US" altLang="zh-CN" sz="4000" b="1">
                  <a:solidFill>
                    <a:schemeClr val="bg1">
                      <a:lumMod val="100000"/>
                    </a:schemeClr>
                  </a:solidFill>
                  <a:latin typeface="Impact" panose="020B0806030902050204" pitchFamily="34" charset="0"/>
                </a:rPr>
                <a:t>I</a:t>
              </a:r>
              <a:endParaRPr lang="en-US" altLang="zh-CN" sz="4000" b="1" dirty="0">
                <a:solidFill>
                  <a:schemeClr val="bg1">
                    <a:lumMod val="100000"/>
                  </a:schemeClr>
                </a:solidFill>
                <a:latin typeface="Impact" panose="020B0806030902050204" pitchFamily="34" charset="0"/>
              </a:endParaRPr>
            </a:p>
          </p:txBody>
        </p:sp>
        <p:sp>
          <p:nvSpPr>
            <p:cNvPr id="7"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8"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9" name="Group 13"/>
          <p:cNvGrpSpPr/>
          <p:nvPr/>
        </p:nvGrpSpPr>
        <p:grpSpPr>
          <a:xfrm>
            <a:off x="786057" y="3845948"/>
            <a:ext cx="1639137" cy="1248631"/>
            <a:chOff x="1468531" y="1871421"/>
            <a:chExt cx="2080967" cy="1585199"/>
          </a:xfrm>
        </p:grpSpPr>
        <p:sp>
          <p:nvSpPr>
            <p:cNvPr id="10" name="Oval 1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1" name="Oval 1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2" name="Oval 1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III</a:t>
              </a:r>
            </a:p>
          </p:txBody>
        </p:sp>
        <p:sp>
          <p:nvSpPr>
            <p:cNvPr id="13" name="Oval 1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4" name="Oval 1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15" name="Group 23"/>
          <p:cNvGrpSpPr/>
          <p:nvPr/>
        </p:nvGrpSpPr>
        <p:grpSpPr>
          <a:xfrm>
            <a:off x="5826369" y="2022491"/>
            <a:ext cx="1639137" cy="1248631"/>
            <a:chOff x="1468531" y="1871421"/>
            <a:chExt cx="2080967" cy="1585199"/>
          </a:xfrm>
        </p:grpSpPr>
        <p:sp>
          <p:nvSpPr>
            <p:cNvPr id="16" name="Oval 2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17" name="Oval 2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18" name="Oval 2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II</a:t>
              </a:r>
              <a:endParaRPr lang="en-US" altLang="zh-CN" sz="4000" b="1" dirty="0">
                <a:solidFill>
                  <a:schemeClr val="bg1">
                    <a:lumMod val="100000"/>
                  </a:schemeClr>
                </a:solidFill>
                <a:latin typeface="Impact" panose="020B0806030902050204" pitchFamily="34" charset="0"/>
              </a:endParaRPr>
            </a:p>
          </p:txBody>
        </p:sp>
        <p:sp>
          <p:nvSpPr>
            <p:cNvPr id="19" name="Oval 2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0" name="Oval 2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grpSp>
        <p:nvGrpSpPr>
          <p:cNvPr id="21" name="Group 33"/>
          <p:cNvGrpSpPr/>
          <p:nvPr/>
        </p:nvGrpSpPr>
        <p:grpSpPr>
          <a:xfrm>
            <a:off x="5826369" y="3845948"/>
            <a:ext cx="1639137" cy="1248631"/>
            <a:chOff x="1468531" y="1871421"/>
            <a:chExt cx="2080967" cy="1585199"/>
          </a:xfrm>
        </p:grpSpPr>
        <p:sp>
          <p:nvSpPr>
            <p:cNvPr id="22" name="Oval 34"/>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3" name="Oval 35"/>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b="1"/>
            </a:p>
          </p:txBody>
        </p:sp>
        <p:sp>
          <p:nvSpPr>
            <p:cNvPr id="24" name="Oval 36"/>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0" tIns="0" rIns="0" bIns="0" anchor="ctr" anchorCtr="1" forceAA="0" compatLnSpc="1">
              <a:prstTxWarp prst="textNoShape">
                <a:avLst/>
              </a:prstTxWarp>
              <a:normAutofit/>
            </a:bodyPr>
            <a:lstStyle/>
            <a:p>
              <a:pPr algn="ctr"/>
              <a:r>
                <a:rPr lang="en-US" altLang="zh-CN" sz="4000" b="1">
                  <a:solidFill>
                    <a:schemeClr val="bg1">
                      <a:lumMod val="100000"/>
                    </a:schemeClr>
                  </a:solidFill>
                  <a:latin typeface="Impact" panose="020B0806030902050204" pitchFamily="34" charset="0"/>
                </a:rPr>
                <a:t>IV</a:t>
              </a:r>
              <a:endParaRPr lang="en-US" altLang="zh-CN" sz="4000" b="1" dirty="0">
                <a:solidFill>
                  <a:schemeClr val="bg1">
                    <a:lumMod val="100000"/>
                  </a:schemeClr>
                </a:solidFill>
                <a:latin typeface="Impact" panose="020B0806030902050204" pitchFamily="34" charset="0"/>
              </a:endParaRPr>
            </a:p>
          </p:txBody>
        </p:sp>
        <p:sp>
          <p:nvSpPr>
            <p:cNvPr id="25" name="Oval 38"/>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b="1"/>
            </a:p>
          </p:txBody>
        </p:sp>
        <p:sp>
          <p:nvSpPr>
            <p:cNvPr id="26" name="Oval 39"/>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b="1"/>
            </a:p>
          </p:txBody>
        </p:sp>
      </p:grpSp>
      <p:sp>
        <p:nvSpPr>
          <p:cNvPr id="28" name="文本框 27"/>
          <p:cNvSpPr txBox="1"/>
          <p:nvPr/>
        </p:nvSpPr>
        <p:spPr>
          <a:xfrm>
            <a:off x="2449665" y="2288916"/>
            <a:ext cx="3619902" cy="954107"/>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Dung dịch, chất tan </a:t>
            </a:r>
          </a:p>
          <a:p>
            <a:r>
              <a:rPr lang="en-US" altLang="zh-CN" sz="2800" b="1">
                <a:solidFill>
                  <a:srgbClr val="154642"/>
                </a:solidFill>
                <a:latin typeface="+mj-lt"/>
                <a:ea typeface="汉仪喵魂体W" panose="00020600040101010101" pitchFamily="18" charset="-122"/>
              </a:rPr>
              <a:t>và dung môi</a:t>
            </a:r>
            <a:endParaRPr lang="zh-CN" altLang="en-US" sz="2800" b="1" dirty="0">
              <a:solidFill>
                <a:srgbClr val="154642"/>
              </a:solidFill>
              <a:latin typeface="+mj-lt"/>
              <a:ea typeface="汉仪喵魂体W" panose="00020600040101010101" pitchFamily="18" charset="-122"/>
            </a:endParaRPr>
          </a:p>
        </p:txBody>
      </p:sp>
      <p:sp>
        <p:nvSpPr>
          <p:cNvPr id="31" name="文本框 30"/>
          <p:cNvSpPr txBox="1"/>
          <p:nvPr/>
        </p:nvSpPr>
        <p:spPr>
          <a:xfrm>
            <a:off x="7489977" y="2288916"/>
            <a:ext cx="1303562"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Độ tan</a:t>
            </a:r>
            <a:endParaRPr lang="zh-CN" altLang="en-US" sz="2800" b="1" dirty="0">
              <a:solidFill>
                <a:srgbClr val="154642"/>
              </a:solidFill>
              <a:latin typeface="+mj-lt"/>
              <a:ea typeface="汉仪喵魂体W" panose="00020600040101010101" pitchFamily="18" charset="-122"/>
            </a:endParaRPr>
          </a:p>
        </p:txBody>
      </p:sp>
      <p:sp>
        <p:nvSpPr>
          <p:cNvPr id="34" name="文本框 33"/>
          <p:cNvSpPr txBox="1"/>
          <p:nvPr/>
        </p:nvSpPr>
        <p:spPr>
          <a:xfrm>
            <a:off x="2449665" y="4159333"/>
            <a:ext cx="3457998" cy="523220"/>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Nồng độ dung dịch</a:t>
            </a:r>
            <a:endParaRPr lang="zh-CN" altLang="en-US" sz="2800" b="1" dirty="0">
              <a:solidFill>
                <a:srgbClr val="154642"/>
              </a:solidFill>
              <a:latin typeface="+mj-lt"/>
              <a:ea typeface="汉仪喵魂体W" panose="00020600040101010101" pitchFamily="18" charset="-122"/>
            </a:endParaRPr>
          </a:p>
        </p:txBody>
      </p:sp>
      <p:sp>
        <p:nvSpPr>
          <p:cNvPr id="37" name="文本框 36"/>
          <p:cNvSpPr txBox="1"/>
          <p:nvPr/>
        </p:nvSpPr>
        <p:spPr>
          <a:xfrm>
            <a:off x="7489977" y="4159333"/>
            <a:ext cx="4277133" cy="1384995"/>
          </a:xfrm>
          <a:prstGeom prst="rect">
            <a:avLst/>
          </a:prstGeom>
          <a:noFill/>
        </p:spPr>
        <p:txBody>
          <a:bodyPr wrap="none" rtlCol="0">
            <a:spAutoFit/>
          </a:bodyPr>
          <a:lstStyle/>
          <a:p>
            <a:r>
              <a:rPr lang="en-US" altLang="zh-CN" sz="2800" b="1">
                <a:solidFill>
                  <a:srgbClr val="154642"/>
                </a:solidFill>
                <a:latin typeface="+mj-lt"/>
                <a:ea typeface="汉仪喵魂体W" panose="00020600040101010101" pitchFamily="18" charset="-122"/>
              </a:rPr>
              <a:t>Thực hành pha chế </a:t>
            </a:r>
          </a:p>
          <a:p>
            <a:r>
              <a:rPr lang="en-US" altLang="zh-CN" sz="2800" b="1">
                <a:solidFill>
                  <a:srgbClr val="154642"/>
                </a:solidFill>
                <a:latin typeface="+mj-lt"/>
                <a:ea typeface="汉仪喵魂体W" panose="00020600040101010101" pitchFamily="18" charset="-122"/>
              </a:rPr>
              <a:t>dung dịch theo nồng độ</a:t>
            </a:r>
          </a:p>
          <a:p>
            <a:r>
              <a:rPr lang="en-US" altLang="zh-CN" sz="2800" b="1">
                <a:solidFill>
                  <a:srgbClr val="154642"/>
                </a:solidFill>
                <a:latin typeface="+mj-lt"/>
                <a:ea typeface="汉仪喵魂体W" panose="00020600040101010101" pitchFamily="18" charset="-122"/>
              </a:rPr>
              <a:t>cho trước</a:t>
            </a:r>
            <a:endParaRPr lang="zh-CN" altLang="en-US" sz="2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27379551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20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par>
                          <p:cTn id="19" fill="hold">
                            <p:stCondLst>
                              <p:cond delay="27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par>
                          <p:cTn id="27" fill="hold">
                            <p:stCondLst>
                              <p:cond delay="3200"/>
                            </p:stCondLst>
                            <p:childTnLst>
                              <p:par>
                                <p:cTn id="28" presetID="53" presetClass="entr" presetSubtype="16"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31" grpId="0"/>
      <p:bldP spid="34"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251625" y="330093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3081248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2123658"/>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a:p>
            <a:pPr marL="1143000" indent="-1143000">
              <a:buAutoNum type="arabicPeriod"/>
            </a:pPr>
            <a:r>
              <a:rPr lang="en-US" altLang="zh-CN" sz="6600" b="1">
                <a:solidFill>
                  <a:srgbClr val="0070C0"/>
                </a:solidFill>
                <a:latin typeface="+mj-lt"/>
                <a:ea typeface="汉仪喵魂体W" panose="00020600040101010101" pitchFamily="18" charset="-122"/>
              </a:rPr>
              <a:t>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3788470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Effect transition="in" filter="wipe(down)">
                                      <p:cBhvr>
                                        <p:cTn id="18" dur="500"/>
                                        <p:tgtEl>
                                          <p:spTgt spid="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pPr marL="1143000" indent="-1143000">
              <a:buAutoNum type="arabicPeriod"/>
            </a:pPr>
            <a:r>
              <a:rPr lang="en-US" altLang="zh-CN" sz="6600" b="1">
                <a:solidFill>
                  <a:srgbClr val="0070C0"/>
                </a:solidFill>
                <a:latin typeface="+mj-lt"/>
                <a:ea typeface="汉仪喵魂体W" panose="00020600040101010101" pitchFamily="18" charset="-122"/>
              </a:rPr>
              <a:t>Nồng độ phần trăm</a:t>
            </a:r>
          </a:p>
        </p:txBody>
      </p:sp>
    </p:spTree>
    <p:extLst>
      <p:ext uri="{BB962C8B-B14F-4D97-AF65-F5344CB8AC3E}">
        <p14:creationId xmlns:p14="http://schemas.microsoft.com/office/powerpoint/2010/main" val="9964436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165786"/>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phần trăm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8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870855" y="906693"/>
            <a:ext cx="10148243" cy="1077218"/>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1</a:t>
            </a:r>
            <a:r>
              <a:rPr kumimoji="0" lang="en-US" altLang="en-US" sz="32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Nồng độ phần trăm (kí hiệu là C%) của một dung dịch cho ta biết số gam chất tan có trong 100 gam dung dịch.</a:t>
            </a:r>
            <a:endParaRPr kumimoji="0" lang="en-US" altLang="en-US" sz="1400" b="0" i="0" u="none" strike="noStrike" cap="none" normalizeH="0" baseline="0">
              <a:ln>
                <a:noFill/>
              </a:ln>
              <a:solidFill>
                <a:schemeClr val="tx1"/>
              </a:solidFill>
              <a:effectLst/>
            </a:endParaRPr>
          </a:p>
        </p:txBody>
      </p:sp>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Object 5">
            <a:extLst>
              <a:ext uri="{FF2B5EF4-FFF2-40B4-BE49-F238E27FC236}">
                <a16:creationId xmlns:a16="http://schemas.microsoft.com/office/drawing/2014/main" id="{CB9BE5BE-C762-B35A-903B-74780EFB38BD}"/>
              </a:ext>
            </a:extLst>
          </p:cNvPr>
          <p:cNvGraphicFramePr>
            <a:graphicFrameLocks noChangeAspect="1"/>
          </p:cNvGraphicFramePr>
          <p:nvPr>
            <p:extLst>
              <p:ext uri="{D42A27DB-BD31-4B8C-83A1-F6EECF244321}">
                <p14:modId xmlns:p14="http://schemas.microsoft.com/office/powerpoint/2010/main" val="4287866486"/>
              </p:ext>
            </p:extLst>
          </p:nvPr>
        </p:nvGraphicFramePr>
        <p:xfrm>
          <a:off x="1764965" y="2100558"/>
          <a:ext cx="2510511" cy="1118465"/>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4965" y="2100558"/>
                        <a:ext cx="2510511" cy="111846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B4649D0E-81D1-A0C7-EB37-77FC594AD18B}"/>
              </a:ext>
            </a:extLst>
          </p:cNvPr>
          <p:cNvGraphicFramePr>
            <a:graphicFrameLocks noChangeAspect="1"/>
          </p:cNvGraphicFramePr>
          <p:nvPr>
            <p:extLst>
              <p:ext uri="{D42A27DB-BD31-4B8C-83A1-F6EECF244321}">
                <p14:modId xmlns:p14="http://schemas.microsoft.com/office/powerpoint/2010/main" val="3266000049"/>
              </p:ext>
            </p:extLst>
          </p:nvPr>
        </p:nvGraphicFramePr>
        <p:xfrm>
          <a:off x="2147955" y="3818129"/>
          <a:ext cx="2596427" cy="1104384"/>
        </p:xfrm>
        <a:graphic>
          <a:graphicData uri="http://schemas.openxmlformats.org/presentationml/2006/ole">
            <mc:AlternateContent xmlns:mc="http://schemas.openxmlformats.org/markup-compatibility/2006">
              <mc:Choice xmlns:v="urn:schemas-microsoft-com:vml" Requires="v">
                <p:oleObj r:id="rId5" imgW="914400" imgH="393700" progId="Equation.3">
                  <p:embed/>
                </p:oleObj>
              </mc:Choice>
              <mc:Fallback>
                <p:oleObj r:id="rId5" imgW="914400" imgH="393700"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7955" y="3818129"/>
                        <a:ext cx="2596427" cy="1104384"/>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A19F41F6-4FC0-A132-4F56-29C3C19F8A61}"/>
              </a:ext>
            </a:extLst>
          </p:cNvPr>
          <p:cNvGraphicFramePr>
            <a:graphicFrameLocks noChangeAspect="1"/>
          </p:cNvGraphicFramePr>
          <p:nvPr>
            <p:extLst>
              <p:ext uri="{D42A27DB-BD31-4B8C-83A1-F6EECF244321}">
                <p14:modId xmlns:p14="http://schemas.microsoft.com/office/powerpoint/2010/main" val="526934637"/>
              </p:ext>
            </p:extLst>
          </p:nvPr>
        </p:nvGraphicFramePr>
        <p:xfrm>
          <a:off x="5658575" y="3830974"/>
          <a:ext cx="2794761" cy="1115814"/>
        </p:xfrm>
        <a:graphic>
          <a:graphicData uri="http://schemas.openxmlformats.org/presentationml/2006/ole">
            <mc:AlternateContent xmlns:mc="http://schemas.openxmlformats.org/markup-compatibility/2006">
              <mc:Choice xmlns:v="urn:schemas-microsoft-com:vml" Requires="v">
                <p:oleObj r:id="rId7" imgW="965200" imgH="393700" progId="Equation.3">
                  <p:embed/>
                </p:oleObj>
              </mc:Choice>
              <mc:Fallback>
                <p:oleObj r:id="rId7" imgW="965200" imgH="393700" progId="Equation.3">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8575" y="3830974"/>
                        <a:ext cx="2794761" cy="1115814"/>
                      </a:xfrm>
                      <a:prstGeom prst="rect">
                        <a:avLst/>
                      </a:prstGeom>
                      <a:noFill/>
                    </p:spPr>
                  </p:pic>
                </p:oleObj>
              </mc:Fallback>
            </mc:AlternateContent>
          </a:graphicData>
        </a:graphic>
      </p:graphicFrame>
      <p:sp>
        <p:nvSpPr>
          <p:cNvPr id="10" name="Rectangle 5">
            <a:extLst>
              <a:ext uri="{FF2B5EF4-FFF2-40B4-BE49-F238E27FC236}">
                <a16:creationId xmlns:a16="http://schemas.microsoft.com/office/drawing/2014/main" id="{9CE11922-AA01-20B6-595D-A55433E8DFFA}"/>
              </a:ext>
            </a:extLst>
          </p:cNvPr>
          <p:cNvSpPr>
            <a:spLocks noChangeArrowheads="1"/>
          </p:cNvSpPr>
          <p:nvPr/>
        </p:nvSpPr>
        <p:spPr bwMode="auto">
          <a:xfrm>
            <a:off x="4339199" y="1970550"/>
            <a:ext cx="683997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Trong đó:</a:t>
            </a:r>
          </a:p>
          <a:p>
            <a:pPr marL="0" marR="0" lvl="0" indent="457200" algn="just" defTabSz="914400" rtl="0" eaLnBrk="0" fontAlgn="base" latinLnBrk="0" hangingPunct="0">
              <a:lnSpc>
                <a:spcPct val="100000"/>
              </a:lnSpc>
              <a:spcBef>
                <a:spcPct val="0"/>
              </a:spcBef>
              <a:spcAft>
                <a:spcPct val="0"/>
              </a:spcAft>
              <a:buClrTx/>
              <a:buSzTx/>
              <a:buFontTx/>
              <a:buNone/>
              <a:tabLst/>
            </a:pPr>
            <a:r>
              <a:rPr lang="fr-FR" altLang="en-US" sz="2800">
                <a:latin typeface="Times New Roman" panose="02020603050405020304" pitchFamily="18" charset="0"/>
                <a:ea typeface="Calibri" panose="020F0502020204030204" pitchFamily="34" charset="0"/>
                <a:cs typeface="Times New Roman" panose="02020603050405020304" pitchFamily="18" charset="0"/>
              </a:rPr>
              <a:t>C%: Nồng độ phần trăm của dung dịch (g)</a:t>
            </a:r>
            <a:endPar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ct</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chất tan (g)</a:t>
            </a:r>
            <a:endParaRPr kumimoji="0" lang="en-US" altLang="en-US" sz="2800" b="0" i="0" u="none" strike="noStrike" cap="none" normalizeH="0" baseline="0">
              <a:ln>
                <a:noFill/>
              </a:ln>
              <a:solidFill>
                <a:schemeClr val="tx1"/>
              </a:solidFill>
              <a:effectLst/>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t>
            </a:r>
            <a:r>
              <a:rPr kumimoji="0" lang="fr-FR" altLang="en-US" sz="2800" b="0" i="0" u="none" strike="noStrike" cap="none" normalizeH="0" baseline="-3000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dd :</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t>
            </a:r>
            <a:r>
              <a:rPr kumimoji="0" lang="fr-FR" altLang="en-US" sz="2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à</a:t>
            </a:r>
            <a:r>
              <a:rPr kumimoji="0" lang="fr-FR"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khối lượng dung dịch (g)</a:t>
            </a:r>
            <a:endParaRPr kumimoji="0" lang="en-US" altLang="en-US" sz="2800" b="0" i="0" u="none" strike="noStrike" cap="none" normalizeH="0" baseline="0">
              <a:ln>
                <a:noFill/>
              </a:ln>
              <a:solidFill>
                <a:schemeClr val="tx1"/>
              </a:solidFill>
              <a:effectLst/>
            </a:endParaRPr>
          </a:p>
        </p:txBody>
      </p:sp>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1F216CB6-F737-3925-7437-07BC79997E66}"/>
              </a:ext>
            </a:extLst>
          </p:cNvPr>
          <p:cNvSpPr txBox="1"/>
          <p:nvPr/>
        </p:nvSpPr>
        <p:spPr>
          <a:xfrm>
            <a:off x="926801" y="3739850"/>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3.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
        <p:nvSpPr>
          <p:cNvPr id="15" name="TextBox 14">
            <a:extLst>
              <a:ext uri="{FF2B5EF4-FFF2-40B4-BE49-F238E27FC236}">
                <a16:creationId xmlns:a16="http://schemas.microsoft.com/office/drawing/2014/main" id="{5581AA6C-9607-F3B1-E3BF-7EA03D7D7C92}"/>
              </a:ext>
            </a:extLst>
          </p:cNvPr>
          <p:cNvSpPr txBox="1"/>
          <p:nvPr/>
        </p:nvSpPr>
        <p:spPr>
          <a:xfrm>
            <a:off x="870855" y="1978324"/>
            <a:ext cx="734030" cy="523220"/>
          </a:xfrm>
          <a:prstGeom prst="rect">
            <a:avLst/>
          </a:prstGeom>
          <a:noFill/>
        </p:spPr>
        <p:txBody>
          <a:bodyPr wrap="square">
            <a:spAutoFit/>
          </a:body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70C0"/>
                </a:solidFill>
                <a:effectLst/>
                <a:latin typeface="Times New Roman" panose="02020603050405020304" pitchFamily="18" charset="0"/>
                <a:ea typeface="Segoe UI" panose="020B0502040204020203" pitchFamily="34" charset="0"/>
                <a:cs typeface="Times New Roman" panose="02020603050405020304" pitchFamily="18" charset="0"/>
              </a:rPr>
              <a:t>2. </a:t>
            </a:r>
            <a:endParaRPr kumimoji="0" lang="en-US" altLang="en-US" sz="2800" b="0" i="0" u="none" strike="noStrike" cap="none" normalizeH="0" baseline="0">
              <a:ln>
                <a:noFill/>
              </a:ln>
              <a:solidFill>
                <a:srgbClr val="0070C0"/>
              </a:solidFill>
              <a:effectLst/>
              <a:latin typeface="Arial" panose="020B0604020202020204" pitchFamily="34" charset="0"/>
            </a:endParaRPr>
          </a:p>
        </p:txBody>
      </p:sp>
    </p:spTree>
    <p:extLst>
      <p:ext uri="{BB962C8B-B14F-4D97-AF65-F5344CB8AC3E}">
        <p14:creationId xmlns:p14="http://schemas.microsoft.com/office/powerpoint/2010/main" val="3700553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0"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4031873"/>
          </a:xfrm>
          <a:prstGeom prst="rect">
            <a:avLst/>
          </a:prstGeom>
          <a:noFill/>
        </p:spPr>
        <p:txBody>
          <a:bodyPr wrap="square">
            <a:spAutoFit/>
          </a:bodyPr>
          <a:lstStyle/>
          <a:p>
            <a:r>
              <a:rPr lang="en-US" sz="3200" b="1" i="1" u="sng" dirty="0" err="1"/>
              <a:t>Bài</a:t>
            </a:r>
            <a:r>
              <a:rPr lang="en-US" sz="3200" b="1" i="1" u="sng" dirty="0"/>
              <a:t> </a:t>
            </a:r>
            <a:r>
              <a:rPr lang="en-US" sz="3200" b="1" i="1" u="sng" dirty="0" err="1"/>
              <a:t>tập</a:t>
            </a:r>
            <a:r>
              <a:rPr lang="en-US" sz="3200" b="1" i="1" u="sng" dirty="0"/>
              <a:t> 1</a:t>
            </a:r>
            <a:r>
              <a:rPr lang="en-US" sz="3200" b="1" dirty="0"/>
              <a:t>:</a:t>
            </a:r>
            <a:r>
              <a:rPr lang="en-US" sz="3200" dirty="0"/>
              <a:t> </a:t>
            </a:r>
            <a:r>
              <a:rPr lang="en-US" sz="3200" dirty="0" err="1"/>
              <a:t>Hòa</a:t>
            </a:r>
            <a:r>
              <a:rPr lang="en-US" sz="3200" dirty="0"/>
              <a:t> tan 2 g Acetic acid </a:t>
            </a:r>
            <a:r>
              <a:rPr lang="en-US" sz="3200" dirty="0" err="1"/>
              <a:t>vào</a:t>
            </a:r>
            <a:r>
              <a:rPr lang="en-US" sz="3200"/>
              <a:t> 48 g H</a:t>
            </a:r>
            <a:r>
              <a:rPr lang="en-US" sz="3200" baseline="-25000"/>
              <a:t>2</a:t>
            </a:r>
            <a:r>
              <a:rPr lang="en-US" sz="3200"/>
              <a:t>O.  </a:t>
            </a:r>
            <a:r>
              <a:rPr lang="en-US" sz="3200" dirty="0" err="1"/>
              <a:t>Tính</a:t>
            </a:r>
            <a:r>
              <a:rPr lang="en-US" sz="3200" dirty="0"/>
              <a:t> </a:t>
            </a:r>
            <a:r>
              <a:rPr lang="en-US" sz="3200" dirty="0" err="1"/>
              <a:t>nồng</a:t>
            </a:r>
            <a:r>
              <a:rPr lang="en-US" sz="3200" dirty="0"/>
              <a:t> </a:t>
            </a:r>
            <a:r>
              <a:rPr lang="en-US" sz="3200" dirty="0" err="1"/>
              <a:t>độ</a:t>
            </a:r>
            <a:r>
              <a:rPr lang="en-US" sz="3200" dirty="0"/>
              <a:t> </a:t>
            </a:r>
            <a:r>
              <a:rPr lang="en-US" sz="3200" dirty="0" err="1"/>
              <a:t>phần</a:t>
            </a:r>
            <a:r>
              <a:rPr lang="en-US" sz="3200" dirty="0"/>
              <a:t> </a:t>
            </a:r>
            <a:r>
              <a:rPr lang="en-US" sz="3200" dirty="0" err="1"/>
              <a:t>trăm</a:t>
            </a:r>
            <a:r>
              <a:rPr lang="en-US" sz="3200" dirty="0"/>
              <a:t> </a:t>
            </a:r>
            <a:r>
              <a:rPr lang="en-US" sz="3200" dirty="0" err="1"/>
              <a:t>của</a:t>
            </a:r>
            <a:r>
              <a:rPr lang="en-US" sz="3200" dirty="0"/>
              <a:t> dung </a:t>
            </a:r>
            <a:r>
              <a:rPr lang="en-US" sz="3200" dirty="0" err="1"/>
              <a:t>dịch</a:t>
            </a:r>
            <a:r>
              <a:rPr lang="en-US" sz="3200" dirty="0"/>
              <a:t> Acetic acid </a:t>
            </a:r>
            <a:r>
              <a:rPr lang="en-US" sz="3200" dirty="0" err="1"/>
              <a:t>thu</a:t>
            </a:r>
            <a:r>
              <a:rPr lang="en-US" sz="3200" dirty="0"/>
              <a:t> </a:t>
            </a:r>
            <a:r>
              <a:rPr lang="en-US" sz="3200" dirty="0" err="1"/>
              <a:t>được</a:t>
            </a:r>
            <a:r>
              <a:rPr lang="en-US" sz="3200" dirty="0"/>
              <a:t>.</a:t>
            </a:r>
          </a:p>
          <a:p>
            <a:r>
              <a:rPr lang="en-US" sz="3200" b="1" i="1" u="sng" dirty="0" err="1"/>
              <a:t>Bài</a:t>
            </a:r>
            <a:r>
              <a:rPr lang="en-US" sz="3200" b="1" i="1" u="sng" dirty="0"/>
              <a:t> </a:t>
            </a:r>
            <a:r>
              <a:rPr lang="en-US" sz="3200" b="1" i="1" u="sng" dirty="0" err="1"/>
              <a:t>tập</a:t>
            </a:r>
            <a:r>
              <a:rPr lang="en-US" sz="3200" b="1" i="1" u="sng" dirty="0"/>
              <a:t> 2</a:t>
            </a:r>
            <a:r>
              <a:rPr lang="en-US" sz="3200" dirty="0"/>
              <a:t>: </a:t>
            </a:r>
            <a:r>
              <a:rPr lang="en-US" sz="3200" dirty="0" err="1"/>
              <a:t>Tính</a:t>
            </a:r>
            <a:r>
              <a:rPr lang="en-US" sz="3200" dirty="0"/>
              <a:t> </a:t>
            </a:r>
            <a:r>
              <a:rPr lang="en-US" sz="3200" dirty="0" err="1"/>
              <a:t>khối</a:t>
            </a:r>
            <a:r>
              <a:rPr lang="en-US" sz="3200" dirty="0"/>
              <a:t> </a:t>
            </a:r>
            <a:r>
              <a:rPr lang="en-US" sz="3200" dirty="0" err="1"/>
              <a:t>lượng</a:t>
            </a:r>
            <a:r>
              <a:rPr lang="en-US" sz="3200" dirty="0"/>
              <a:t> Sodium hydroxide (NaOH) </a:t>
            </a:r>
            <a:r>
              <a:rPr lang="en-US" sz="3200" dirty="0" err="1"/>
              <a:t>có</a:t>
            </a:r>
            <a:r>
              <a:rPr lang="en-US" sz="3200" dirty="0"/>
              <a:t> </a:t>
            </a:r>
            <a:r>
              <a:rPr lang="en-US" sz="3200" dirty="0" err="1"/>
              <a:t>trong</a:t>
            </a:r>
            <a:r>
              <a:rPr lang="en-US" sz="3200" dirty="0"/>
              <a:t> 200g dung </a:t>
            </a:r>
            <a:r>
              <a:rPr lang="en-US" sz="3200" dirty="0" err="1"/>
              <a:t>dịch</a:t>
            </a:r>
            <a:r>
              <a:rPr lang="en-US" sz="3200" dirty="0"/>
              <a:t> NaOH </a:t>
            </a:r>
            <a:r>
              <a:rPr lang="en-US" sz="3200" dirty="0" err="1"/>
              <a:t>có</a:t>
            </a:r>
            <a:r>
              <a:rPr lang="en-US" sz="3200" dirty="0"/>
              <a:t> </a:t>
            </a:r>
            <a:r>
              <a:rPr lang="en-US" sz="3200" dirty="0" err="1"/>
              <a:t>nồng</a:t>
            </a:r>
            <a:r>
              <a:rPr lang="en-US" sz="3200" dirty="0"/>
              <a:t> </a:t>
            </a:r>
            <a:r>
              <a:rPr lang="en-US" sz="3200" dirty="0" err="1"/>
              <a:t>độ</a:t>
            </a:r>
            <a:r>
              <a:rPr lang="en-US" sz="3200" dirty="0"/>
              <a:t> 15%.</a:t>
            </a:r>
          </a:p>
          <a:p>
            <a:r>
              <a:rPr lang="en-US" sz="3200" b="1" i="1" u="sng" dirty="0" err="1"/>
              <a:t>Bài</a:t>
            </a:r>
            <a:r>
              <a:rPr lang="en-US" sz="3200" b="1" i="1" u="sng" dirty="0"/>
              <a:t> </a:t>
            </a:r>
            <a:r>
              <a:rPr lang="en-US" sz="3200" b="1" i="1" u="sng" dirty="0" err="1"/>
              <a:t>tập</a:t>
            </a:r>
            <a:r>
              <a:rPr lang="en-US" sz="3200" b="1" i="1" u="sng" dirty="0"/>
              <a:t> 3</a:t>
            </a:r>
            <a:r>
              <a:rPr lang="en-US" sz="3200" dirty="0"/>
              <a:t>: </a:t>
            </a:r>
            <a:r>
              <a:rPr lang="en-US" sz="3200" dirty="0" err="1"/>
              <a:t>Hòa</a:t>
            </a:r>
            <a:r>
              <a:rPr lang="en-US" sz="3200" dirty="0"/>
              <a:t> tan 20 g </a:t>
            </a:r>
            <a:r>
              <a:rPr lang="en-US" sz="3200" dirty="0" err="1"/>
              <a:t>đường</a:t>
            </a:r>
            <a:r>
              <a:rPr lang="en-US" sz="3200" dirty="0"/>
              <a:t> </a:t>
            </a:r>
            <a:r>
              <a:rPr lang="en-US" sz="3200" dirty="0" err="1"/>
              <a:t>vào</a:t>
            </a:r>
            <a:r>
              <a:rPr lang="en-US" sz="3200" dirty="0"/>
              <a:t> </a:t>
            </a:r>
            <a:r>
              <a:rPr lang="en-US" sz="3200" dirty="0" err="1"/>
              <a:t>nước</a:t>
            </a:r>
            <a:r>
              <a:rPr lang="en-US" sz="3200" dirty="0"/>
              <a:t> </a:t>
            </a:r>
            <a:r>
              <a:rPr lang="en-US" sz="3200" dirty="0" err="1"/>
              <a:t>thu</a:t>
            </a:r>
            <a:r>
              <a:rPr lang="en-US" sz="3200" dirty="0"/>
              <a:t> </a:t>
            </a:r>
            <a:r>
              <a:rPr lang="en-US" sz="3200" dirty="0" err="1"/>
              <a:t>được</a:t>
            </a:r>
            <a:r>
              <a:rPr lang="en-US" sz="3200" dirty="0"/>
              <a:t> dung </a:t>
            </a:r>
            <a:r>
              <a:rPr lang="en-US" sz="3200" dirty="0" err="1"/>
              <a:t>dịch</a:t>
            </a:r>
            <a:r>
              <a:rPr lang="en-US" sz="3200" dirty="0"/>
              <a:t> </a:t>
            </a:r>
            <a:r>
              <a:rPr lang="en-US" sz="3200" dirty="0" err="1"/>
              <a:t>đường</a:t>
            </a:r>
            <a:r>
              <a:rPr lang="en-US" sz="3200" dirty="0"/>
              <a:t> </a:t>
            </a:r>
            <a:r>
              <a:rPr lang="en-US" sz="3200" dirty="0" err="1"/>
              <a:t>có</a:t>
            </a:r>
            <a:r>
              <a:rPr lang="en-US" sz="3200" dirty="0"/>
              <a:t> </a:t>
            </a:r>
            <a:r>
              <a:rPr lang="en-US" sz="3200" dirty="0" err="1"/>
              <a:t>nồng</a:t>
            </a:r>
            <a:r>
              <a:rPr lang="en-US" sz="3200" dirty="0"/>
              <a:t> </a:t>
            </a:r>
            <a:r>
              <a:rPr lang="en-US" sz="3200" dirty="0" err="1"/>
              <a:t>độ</a:t>
            </a:r>
            <a:r>
              <a:rPr lang="en-US" sz="3200" dirty="0"/>
              <a:t> 10%. </a:t>
            </a:r>
            <a:r>
              <a:rPr lang="en-US" sz="3200" dirty="0" err="1"/>
              <a:t>Tính</a:t>
            </a:r>
            <a:r>
              <a:rPr lang="en-US" sz="3200" dirty="0"/>
              <a:t> </a:t>
            </a:r>
            <a:r>
              <a:rPr lang="en-US" sz="3200" dirty="0" err="1"/>
              <a:t>khối</a:t>
            </a:r>
            <a:r>
              <a:rPr lang="en-US" sz="3200" dirty="0"/>
              <a:t> </a:t>
            </a:r>
            <a:r>
              <a:rPr lang="en-US" sz="3200" dirty="0" err="1"/>
              <a:t>lượng</a:t>
            </a:r>
            <a:r>
              <a:rPr lang="en-US" sz="3200" dirty="0"/>
              <a:t> dd </a:t>
            </a:r>
            <a:r>
              <a:rPr lang="en-US" sz="3200" dirty="0" err="1"/>
              <a:t>đường</a:t>
            </a:r>
            <a:r>
              <a:rPr lang="en-US" sz="3200" dirty="0"/>
              <a:t> </a:t>
            </a:r>
            <a:r>
              <a:rPr lang="en-US" sz="3200" dirty="0" err="1"/>
              <a:t>pha</a:t>
            </a:r>
            <a:r>
              <a:rPr lang="en-US" sz="3200" dirty="0"/>
              <a:t> </a:t>
            </a:r>
            <a:r>
              <a:rPr lang="en-US" sz="3200" dirty="0" err="1"/>
              <a:t>chế</a:t>
            </a:r>
            <a:r>
              <a:rPr lang="en-US" sz="3200" dirty="0"/>
              <a:t> </a:t>
            </a:r>
            <a:r>
              <a:rPr lang="en-US" sz="3200" dirty="0" err="1"/>
              <a:t>được</a:t>
            </a:r>
            <a:r>
              <a:rPr lang="en-US" sz="3200" dirty="0"/>
              <a:t> </a:t>
            </a:r>
            <a:r>
              <a:rPr lang="en-US" sz="3200" dirty="0" err="1"/>
              <a:t>và</a:t>
            </a:r>
            <a:r>
              <a:rPr lang="en-US" sz="3200" dirty="0"/>
              <a:t> </a:t>
            </a:r>
            <a:r>
              <a:rPr lang="en-US" sz="3200" dirty="0" err="1"/>
              <a:t>khối</a:t>
            </a:r>
            <a:r>
              <a:rPr lang="en-US" sz="3200" dirty="0"/>
              <a:t> </a:t>
            </a:r>
            <a:r>
              <a:rPr lang="en-US" sz="3200" dirty="0" err="1"/>
              <a:t>lượng</a:t>
            </a:r>
            <a:r>
              <a:rPr lang="en-US" sz="3200" dirty="0"/>
              <a:t> </a:t>
            </a:r>
            <a:r>
              <a:rPr lang="en-US" sz="3200" dirty="0" err="1"/>
              <a:t>nước</a:t>
            </a:r>
            <a:r>
              <a:rPr lang="en-US" sz="3200" dirty="0"/>
              <a:t> </a:t>
            </a:r>
            <a:r>
              <a:rPr lang="en-US" sz="3200" dirty="0" err="1"/>
              <a:t>cần</a:t>
            </a:r>
            <a:r>
              <a:rPr lang="en-US" sz="3200" dirty="0"/>
              <a:t> </a:t>
            </a:r>
            <a:r>
              <a:rPr lang="en-US" sz="3200" dirty="0" err="1"/>
              <a:t>dùng</a:t>
            </a:r>
            <a:r>
              <a:rPr lang="en-US" sz="3200" dirty="0"/>
              <a:t> </a:t>
            </a:r>
            <a:r>
              <a:rPr lang="en-US" sz="3200" dirty="0" err="1"/>
              <a:t>cho</a:t>
            </a:r>
            <a:r>
              <a:rPr lang="en-US" sz="3200" dirty="0"/>
              <a:t> </a:t>
            </a:r>
            <a:r>
              <a:rPr lang="en-US" sz="3200" dirty="0" err="1"/>
              <a:t>sự</a:t>
            </a:r>
            <a:r>
              <a:rPr lang="en-US" sz="3200" dirty="0"/>
              <a:t> </a:t>
            </a:r>
            <a:r>
              <a:rPr lang="en-US" sz="3200" dirty="0" err="1"/>
              <a:t>pha</a:t>
            </a:r>
            <a:r>
              <a:rPr lang="en-US" sz="3200" dirty="0"/>
              <a:t> </a:t>
            </a:r>
            <a:r>
              <a:rPr lang="en-US" sz="3200" dirty="0" err="1"/>
              <a:t>chế</a:t>
            </a:r>
            <a:r>
              <a:rPr lang="en-US" sz="3200" dirty="0"/>
              <a:t>.</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630713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extLst>
              <p:ext uri="{D42A27DB-BD31-4B8C-83A1-F6EECF244321}">
                <p14:modId xmlns:p14="http://schemas.microsoft.com/office/powerpoint/2010/main" val="3534464314"/>
              </p:ext>
            </p:extLst>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
        <p:nvSpPr>
          <p:cNvPr id="15" name="TextBox 14">
            <a:extLst>
              <a:ext uri="{FF2B5EF4-FFF2-40B4-BE49-F238E27FC236}">
                <a16:creationId xmlns:a16="http://schemas.microsoft.com/office/drawing/2014/main" id="{F7F87BAE-3377-BAC2-05DA-06636A9CB7B3}"/>
              </a:ext>
            </a:extLst>
          </p:cNvPr>
          <p:cNvSpPr txBox="1"/>
          <p:nvPr/>
        </p:nvSpPr>
        <p:spPr>
          <a:xfrm>
            <a:off x="892278" y="5360021"/>
            <a:ext cx="7300450" cy="670440"/>
          </a:xfrm>
          <a:prstGeom prst="rect">
            <a:avLst/>
          </a:prstGeom>
          <a:noFill/>
        </p:spPr>
        <p:txBody>
          <a:bodyPr wrap="square">
            <a:spAutoFit/>
          </a:bodyPr>
          <a:lstStyle/>
          <a:p>
            <a:pPr marL="0" marR="0" algn="just">
              <a:lnSpc>
                <a:spcPct val="107000"/>
              </a:lnSpc>
              <a:spcBef>
                <a:spcPts val="0"/>
              </a:spcBef>
              <a:spcAft>
                <a:spcPts val="0"/>
              </a:spcAft>
            </a:pPr>
            <a:r>
              <a:rPr lang="en-US" sz="1800" i="1">
                <a:effectLst/>
                <a:latin typeface="Times New Roman" panose="02020603050405020304" pitchFamily="18" charset="0"/>
                <a:ea typeface="Calibri" panose="020F0502020204030204" pitchFamily="34" charset="0"/>
                <a:cs typeface="Times New Roman" panose="02020603050405020304" pitchFamily="18" charset="0"/>
              </a:rPr>
              <a:t>nồng độ giấm ăn phần Mở đầu và giới thiệu giấm ăn là dd </a:t>
            </a:r>
            <a:r>
              <a:rPr lang="en-US" sz="1800"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1800" i="1">
                <a:effectLst/>
                <a:latin typeface="Times New Roman" panose="02020603050405020304" pitchFamily="18" charset="0"/>
                <a:ea typeface="Calibri" panose="020F0502020204030204" pitchFamily="34" charset="0"/>
                <a:cs typeface="Times New Roman" panose="02020603050405020304" pitchFamily="18" charset="0"/>
              </a:rPr>
              <a:t>có nồng 2- 5%.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715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832092"/>
          </a:xfrm>
          <a:prstGeom prst="rect">
            <a:avLst/>
          </a:prstGeom>
          <a:noFill/>
        </p:spPr>
        <p:txBody>
          <a:bodyPr wrap="square">
            <a:spAutoFit/>
          </a:bodyPr>
          <a:lstStyle/>
          <a:p>
            <a:r>
              <a:rPr lang="en-US" sz="2800">
                <a:solidFill>
                  <a:srgbClr val="0070C0"/>
                </a:solidFill>
              </a:rPr>
              <a:t>BT1:</a:t>
            </a:r>
          </a:p>
          <a:p>
            <a:r>
              <a:rPr lang="en-US" sz="2800"/>
              <a:t>- Khối lượng dung Acetic acid là</a:t>
            </a:r>
          </a:p>
          <a:p>
            <a:r>
              <a:rPr lang="en-US" sz="2800"/>
              <a:t> m</a:t>
            </a:r>
            <a:r>
              <a:rPr lang="en-US" sz="2800" baseline="-25000"/>
              <a:t>dd</a:t>
            </a:r>
            <a:r>
              <a:rPr lang="en-US" sz="2800"/>
              <a:t> = m</a:t>
            </a:r>
            <a:r>
              <a:rPr lang="en-US" sz="2800" baseline="-25000"/>
              <a:t>ct</a:t>
            </a:r>
            <a:r>
              <a:rPr lang="en-US" sz="2800"/>
              <a:t> + m</a:t>
            </a:r>
            <a:r>
              <a:rPr lang="en-US" sz="2800" baseline="-25000"/>
              <a:t>dm</a:t>
            </a:r>
            <a:r>
              <a:rPr lang="en-US" sz="2800"/>
              <a:t> = 2+ 48 = 50 (g)</a:t>
            </a:r>
          </a:p>
          <a:p>
            <a:endParaRPr lang="en-US" sz="2800"/>
          </a:p>
          <a:p>
            <a:r>
              <a:rPr lang="en-US" sz="2800"/>
              <a:t>-Nồng độ phần trăm của dung dịch Acetic acid là</a:t>
            </a:r>
          </a:p>
          <a:p>
            <a:endParaRPr lang="en-US" sz="2800"/>
          </a:p>
          <a:p>
            <a:endParaRPr lang="en-US" sz="2800"/>
          </a:p>
          <a:p>
            <a:endParaRPr lang="en-US" sz="2800"/>
          </a:p>
          <a:p>
            <a:endParaRPr lang="en-US" sz="2800"/>
          </a:p>
          <a:p>
            <a:r>
              <a:rPr lang="en-US" sz="2800"/>
              <a:t>Vậy nồng độ phần trăm của dung dịch thu được là 4%</a:t>
            </a:r>
            <a:r>
              <a:rPr lang="en-US" sz="2800" i="1"/>
              <a:t> </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2" name="Object 11">
            <a:extLst>
              <a:ext uri="{FF2B5EF4-FFF2-40B4-BE49-F238E27FC236}">
                <a16:creationId xmlns:a16="http://schemas.microsoft.com/office/drawing/2014/main" id="{BBE096BA-6B00-97FD-DE1D-B8E3F630486E}"/>
              </a:ext>
            </a:extLst>
          </p:cNvPr>
          <p:cNvGraphicFramePr>
            <a:graphicFrameLocks noChangeAspect="1"/>
          </p:cNvGraphicFramePr>
          <p:nvPr/>
        </p:nvGraphicFramePr>
        <p:xfrm>
          <a:off x="1770928" y="3388496"/>
          <a:ext cx="6580496" cy="1261640"/>
        </p:xfrm>
        <a:graphic>
          <a:graphicData uri="http://schemas.openxmlformats.org/presentationml/2006/ole">
            <mc:AlternateContent xmlns:mc="http://schemas.openxmlformats.org/markup-compatibility/2006">
              <mc:Choice xmlns:v="urn:schemas-microsoft-com:vml" Requires="v">
                <p:oleObj r:id="rId3" imgW="2286000" imgH="431800" progId="Equation.3">
                  <p:embed/>
                </p:oleObj>
              </mc:Choice>
              <mc:Fallback>
                <p:oleObj r:id="rId3" imgW="2286000" imgH="431800" progId="Equation.3">
                  <p:embed/>
                  <p:pic>
                    <p:nvPicPr>
                      <p:cNvPr id="12" name="Object 11">
                        <a:extLst>
                          <a:ext uri="{FF2B5EF4-FFF2-40B4-BE49-F238E27FC236}">
                            <a16:creationId xmlns:a16="http://schemas.microsoft.com/office/drawing/2014/main" id="{BBE096BA-6B00-97FD-DE1D-B8E3F63048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928" y="3388496"/>
                        <a:ext cx="6580496" cy="1261640"/>
                      </a:xfrm>
                      <a:prstGeom prst="rect">
                        <a:avLst/>
                      </a:prstGeom>
                      <a:noFill/>
                    </p:spPr>
                  </p:pic>
                </p:oleObj>
              </mc:Fallback>
            </mc:AlternateContent>
          </a:graphicData>
        </a:graphic>
      </p:graphicFrame>
    </p:spTree>
    <p:extLst>
      <p:ext uri="{BB962C8B-B14F-4D97-AF65-F5344CB8AC3E}">
        <p14:creationId xmlns:p14="http://schemas.microsoft.com/office/powerpoint/2010/main" val="242509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Effect transition="in" filter="wipe(down)">
                                      <p:cBhvr>
                                        <p:cTn id="3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9AAF93-5EE7-02A2-2C90-CA7514168BC8}"/>
              </a:ext>
            </a:extLst>
          </p:cNvPr>
          <p:cNvPicPr>
            <a:picLocks noChangeAspect="1"/>
          </p:cNvPicPr>
          <p:nvPr/>
        </p:nvPicPr>
        <p:blipFill>
          <a:blip r:embed="rId2">
            <a:clrChange>
              <a:clrFrom>
                <a:srgbClr val="000000">
                  <a:alpha val="0"/>
                </a:srgbClr>
              </a:clrFrom>
              <a:clrTo>
                <a:srgbClr val="000000">
                  <a:alpha val="0"/>
                </a:srgbClr>
              </a:clrTo>
            </a:clrChange>
          </a:blip>
          <a:stretch>
            <a:fillRect/>
          </a:stretch>
        </p:blipFill>
        <p:spPr>
          <a:xfrm>
            <a:off x="2056595" y="708189"/>
            <a:ext cx="7175896" cy="4432395"/>
          </a:xfrm>
          <a:prstGeom prst="rect">
            <a:avLst/>
          </a:prstGeom>
        </p:spPr>
      </p:pic>
      <p:sp>
        <p:nvSpPr>
          <p:cNvPr id="3" name="TextBox 2">
            <a:extLst>
              <a:ext uri="{FF2B5EF4-FFF2-40B4-BE49-F238E27FC236}">
                <a16:creationId xmlns:a16="http://schemas.microsoft.com/office/drawing/2014/main" id="{24F70CE0-80F4-26A2-5733-5C3FAE946566}"/>
              </a:ext>
            </a:extLst>
          </p:cNvPr>
          <p:cNvSpPr txBox="1"/>
          <p:nvPr/>
        </p:nvSpPr>
        <p:spPr>
          <a:xfrm>
            <a:off x="715297" y="5278879"/>
            <a:ext cx="9608574" cy="593304"/>
          </a:xfrm>
          <a:prstGeom prst="rect">
            <a:avLst/>
          </a:prstGeom>
          <a:noFill/>
        </p:spPr>
        <p:txBody>
          <a:bodyPr wrap="square">
            <a:spAutoFit/>
          </a:bodyPr>
          <a:lstStyle/>
          <a:p>
            <a:pPr marL="0" marR="0" algn="ctr">
              <a:lnSpc>
                <a:spcPct val="107000"/>
              </a:lnSpc>
              <a:spcBef>
                <a:spcPts val="0"/>
              </a:spcBef>
              <a:spcAft>
                <a:spcPts val="0"/>
              </a:spcAft>
            </a:pPr>
            <a:r>
              <a:rPr lang="en-US" sz="3200" b="1" i="1">
                <a:latin typeface="Times New Roman" panose="02020603050405020304" pitchFamily="18" charset="0"/>
                <a:ea typeface="Calibri" panose="020F0502020204030204" pitchFamily="34" charset="0"/>
                <a:cs typeface="Times New Roman" panose="02020603050405020304" pitchFamily="18" charset="0"/>
              </a:rPr>
              <a:t>G</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iấm ăn là dd </a:t>
            </a:r>
            <a:r>
              <a:rPr lang="en-US" sz="3200" b="1" i="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Acetic acid </a:t>
            </a:r>
            <a:r>
              <a:rPr lang="en-US" sz="3200" b="1" i="1">
                <a:effectLst/>
                <a:latin typeface="Times New Roman" panose="02020603050405020304" pitchFamily="18" charset="0"/>
                <a:ea typeface="Calibri" panose="020F0502020204030204" pitchFamily="34" charset="0"/>
                <a:cs typeface="Times New Roman" panose="02020603050405020304" pitchFamily="18" charset="0"/>
              </a:rPr>
              <a:t>có nồng độ 2- 5%.</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7859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rus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3539430"/>
          </a:xfrm>
          <a:prstGeom prst="rect">
            <a:avLst/>
          </a:prstGeom>
          <a:noFill/>
        </p:spPr>
        <p:txBody>
          <a:bodyPr wrap="square">
            <a:spAutoFit/>
          </a:bodyPr>
          <a:lstStyle/>
          <a:p>
            <a:r>
              <a:rPr lang="en-US" sz="2800">
                <a:solidFill>
                  <a:srgbClr val="0070C0"/>
                </a:solidFill>
              </a:rPr>
              <a:t>BT2:</a:t>
            </a:r>
          </a:p>
          <a:p>
            <a:r>
              <a:rPr lang="en-US" sz="2800"/>
              <a:t>-Khối lượng NaOH có trong 200 g dung dịch 15% là : </a:t>
            </a:r>
          </a:p>
          <a:p>
            <a:endParaRPr lang="en-US" sz="2800"/>
          </a:p>
          <a:p>
            <a:endParaRPr lang="en-US" sz="2800"/>
          </a:p>
          <a:p>
            <a:endParaRPr lang="en-US" sz="2800"/>
          </a:p>
          <a:p>
            <a:endParaRPr lang="en-US" sz="2800"/>
          </a:p>
          <a:p>
            <a:r>
              <a:rPr lang="en-US" sz="2800" i="1"/>
              <a:t>Vậy khối lượng NaOH có trong 200 gam dd 15% là 30 gam.</a:t>
            </a:r>
            <a:endParaRPr lang="en-US" sz="2800"/>
          </a:p>
          <a:p>
            <a:endParaRPr lang="en-US" sz="2800"/>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C81AC9D-B717-BA49-778A-6DA258358A41}"/>
              </a:ext>
            </a:extLst>
          </p:cNvPr>
          <p:cNvGraphicFramePr>
            <a:graphicFrameLocks noChangeAspect="1"/>
          </p:cNvGraphicFramePr>
          <p:nvPr>
            <p:extLst>
              <p:ext uri="{D42A27DB-BD31-4B8C-83A1-F6EECF244321}">
                <p14:modId xmlns:p14="http://schemas.microsoft.com/office/powerpoint/2010/main" val="231424294"/>
              </p:ext>
            </p:extLst>
          </p:nvPr>
        </p:nvGraphicFramePr>
        <p:xfrm>
          <a:off x="1574156" y="1962083"/>
          <a:ext cx="7790123" cy="1343126"/>
        </p:xfrm>
        <a:graphic>
          <a:graphicData uri="http://schemas.openxmlformats.org/presentationml/2006/ole">
            <mc:AlternateContent xmlns:mc="http://schemas.openxmlformats.org/markup-compatibility/2006">
              <mc:Choice xmlns:v="urn:schemas-microsoft-com:vml" Requires="v">
                <p:oleObj r:id="rId3" imgW="2247900" imgH="393700" progId="Equation.3">
                  <p:embed/>
                </p:oleObj>
              </mc:Choice>
              <mc:Fallback>
                <p:oleObj r:id="rId3" imgW="2247900" imgH="3937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156" y="1962083"/>
                        <a:ext cx="7790123" cy="1343126"/>
                      </a:xfrm>
                      <a:prstGeom prst="rect">
                        <a:avLst/>
                      </a:prstGeom>
                      <a:noFill/>
                    </p:spPr>
                  </p:pic>
                </p:oleObj>
              </mc:Fallback>
            </mc:AlternateContent>
          </a:graphicData>
        </a:graphic>
      </p:graphicFrame>
    </p:spTree>
    <p:extLst>
      <p:ext uri="{BB962C8B-B14F-4D97-AF65-F5344CB8AC3E}">
        <p14:creationId xmlns:p14="http://schemas.microsoft.com/office/powerpoint/2010/main" val="231547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2874938" y="2925928"/>
            <a:ext cx="6351124" cy="1569660"/>
          </a:xfrm>
          <a:prstGeom prst="rect">
            <a:avLst/>
          </a:prstGeom>
          <a:noFill/>
        </p:spPr>
        <p:txBody>
          <a:bodyPr wrap="square" rtlCol="0">
            <a:spAutoFit/>
          </a:bodyPr>
          <a:lstStyle/>
          <a:p>
            <a:r>
              <a:rPr lang="en-US" altLang="zh-CN" sz="4800" b="1">
                <a:solidFill>
                  <a:srgbClr val="154642"/>
                </a:solidFill>
                <a:latin typeface="+mj-lt"/>
                <a:ea typeface="汉仪喵魂体W" panose="00020600040101010101" pitchFamily="18" charset="-122"/>
              </a:rPr>
              <a:t>Dung dịch, chất tan và dung môi</a:t>
            </a:r>
            <a:endParaRPr lang="zh-CN" altLang="en-US" sz="48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12704410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096714" cy="4401205"/>
          </a:xfrm>
          <a:prstGeom prst="rect">
            <a:avLst/>
          </a:prstGeom>
          <a:noFill/>
        </p:spPr>
        <p:txBody>
          <a:bodyPr wrap="square">
            <a:spAutoFit/>
          </a:bodyPr>
          <a:lstStyle/>
          <a:p>
            <a:r>
              <a:rPr lang="en-US" sz="2800">
                <a:solidFill>
                  <a:srgbClr val="0070C0"/>
                </a:solidFill>
                <a:latin typeface="+mj-lt"/>
              </a:rPr>
              <a:t>BT3:</a:t>
            </a:r>
          </a:p>
          <a:p>
            <a:r>
              <a:rPr lang="en-US" sz="2800">
                <a:latin typeface="+mj-lt"/>
              </a:rPr>
              <a:t>- Khối lượng dung dịch đường pha chế được là:</a:t>
            </a:r>
          </a:p>
          <a:p>
            <a:endParaRPr lang="en-US" sz="2800">
              <a:latin typeface="+mj-lt"/>
            </a:endParaRPr>
          </a:p>
          <a:p>
            <a:endParaRPr lang="en-US" sz="2800">
              <a:latin typeface="+mj-lt"/>
            </a:endParaRPr>
          </a:p>
          <a:p>
            <a:endParaRPr lang="en-US" sz="2800">
              <a:latin typeface="+mj-lt"/>
            </a:endParaRPr>
          </a:p>
          <a:p>
            <a:endParaRPr lang="en-US" sz="2800">
              <a:latin typeface="+mj-lt"/>
            </a:endParaRPr>
          </a:p>
          <a:p>
            <a:r>
              <a:rPr lang="en-US" sz="2800">
                <a:latin typeface="+mj-lt"/>
              </a:rPr>
              <a:t>- Khối lượng nước cần dùng cho pha chế là :</a:t>
            </a:r>
          </a:p>
          <a:p>
            <a:r>
              <a:rPr lang="en-US" sz="2800">
                <a:latin typeface="+mj-lt"/>
              </a:rPr>
              <a:t> 	m</a:t>
            </a:r>
            <a:r>
              <a:rPr lang="en-US" sz="2800" baseline="-25000">
                <a:latin typeface="+mj-lt"/>
              </a:rPr>
              <a:t>dd</a:t>
            </a:r>
            <a:r>
              <a:rPr lang="en-US" sz="2800">
                <a:latin typeface="+mj-lt"/>
              </a:rPr>
              <a:t>  = m</a:t>
            </a:r>
            <a:r>
              <a:rPr lang="en-US" sz="2800" baseline="-25000">
                <a:latin typeface="+mj-lt"/>
              </a:rPr>
              <a:t>ct  </a:t>
            </a:r>
            <a:r>
              <a:rPr lang="en-US" sz="2800">
                <a:latin typeface="+mj-lt"/>
              </a:rPr>
              <a:t>+  m</a:t>
            </a:r>
            <a:r>
              <a:rPr lang="en-US" sz="2800" baseline="-25000">
                <a:latin typeface="+mj-lt"/>
              </a:rPr>
              <a:t>dm </a:t>
            </a:r>
            <a:r>
              <a:rPr lang="en-US" sz="2800">
                <a:latin typeface="+mj-lt"/>
              </a:rPr>
              <a:t> </a:t>
            </a:r>
          </a:p>
          <a:p>
            <a:r>
              <a:rPr lang="en-US" sz="2800">
                <a:latin typeface="+mj-lt"/>
              </a:rPr>
              <a:t> 	m</a:t>
            </a:r>
            <a:r>
              <a:rPr lang="en-US" sz="2800" baseline="-25000">
                <a:latin typeface="+mj-lt"/>
              </a:rPr>
              <a:t>dm</a:t>
            </a:r>
            <a:r>
              <a:rPr lang="en-US" sz="2800">
                <a:latin typeface="+mj-lt"/>
              </a:rPr>
              <a:t> = m</a:t>
            </a:r>
            <a:r>
              <a:rPr lang="en-US" sz="2800" baseline="-25000">
                <a:latin typeface="+mj-lt"/>
              </a:rPr>
              <a:t>dd</a:t>
            </a:r>
            <a:r>
              <a:rPr lang="en-US" sz="2800">
                <a:latin typeface="+mj-lt"/>
              </a:rPr>
              <a:t> – m</a:t>
            </a:r>
            <a:r>
              <a:rPr lang="en-US" sz="2800" baseline="-25000">
                <a:latin typeface="+mj-lt"/>
              </a:rPr>
              <a:t>ct </a:t>
            </a:r>
            <a:r>
              <a:rPr lang="en-US" sz="2800">
                <a:latin typeface="+mj-lt"/>
              </a:rPr>
              <a:t> = 200 – 20 = 180 gam </a:t>
            </a:r>
          </a:p>
          <a:p>
            <a:r>
              <a:rPr lang="en-US" sz="2800" i="1">
                <a:latin typeface="+mj-lt"/>
              </a:rPr>
              <a:t>Vậy khối lượng nước cần pha chế là 180g</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3</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06274C23-3B22-4367-E23B-1FE782773551}"/>
              </a:ext>
            </a:extLst>
          </p:cNvPr>
          <p:cNvSpPr>
            <a:spLocks noChangeArrowheads="1"/>
          </p:cNvSpPr>
          <p:nvPr/>
        </p:nvSpPr>
        <p:spPr bwMode="auto">
          <a:xfrm>
            <a:off x="1574157" y="21334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EEA8969A-6D00-2BD7-D59C-D5CA52ABF2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1D425A6-FF2D-76C2-A4B2-80D8A0F7FF6C}"/>
              </a:ext>
            </a:extLst>
          </p:cNvPr>
          <p:cNvGraphicFramePr>
            <a:graphicFrameLocks noChangeAspect="1"/>
          </p:cNvGraphicFramePr>
          <p:nvPr>
            <p:extLst>
              <p:ext uri="{D42A27DB-BD31-4B8C-83A1-F6EECF244321}">
                <p14:modId xmlns:p14="http://schemas.microsoft.com/office/powerpoint/2010/main" val="2170298449"/>
              </p:ext>
            </p:extLst>
          </p:nvPr>
        </p:nvGraphicFramePr>
        <p:xfrm>
          <a:off x="1388961" y="2133476"/>
          <a:ext cx="6751637" cy="1239995"/>
        </p:xfrm>
        <a:graphic>
          <a:graphicData uri="http://schemas.openxmlformats.org/presentationml/2006/ole">
            <mc:AlternateContent xmlns:mc="http://schemas.openxmlformats.org/markup-compatibility/2006">
              <mc:Choice xmlns:v="urn:schemas-microsoft-com:vml" Requires="v">
                <p:oleObj r:id="rId3" imgW="2120900" imgH="393700" progId="Equation.DSMT4">
                  <p:embed/>
                </p:oleObj>
              </mc:Choice>
              <mc:Fallback>
                <p:oleObj r:id="rId3" imgW="2120900" imgH="393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8961" y="2133476"/>
                        <a:ext cx="6751637" cy="1239995"/>
                      </a:xfrm>
                      <a:prstGeom prst="rect">
                        <a:avLst/>
                      </a:prstGeom>
                      <a:noFill/>
                    </p:spPr>
                  </p:pic>
                </p:oleObj>
              </mc:Fallback>
            </mc:AlternateContent>
          </a:graphicData>
        </a:graphic>
      </p:graphicFrame>
    </p:spTree>
    <p:extLst>
      <p:ext uri="{BB962C8B-B14F-4D97-AF65-F5344CB8AC3E}">
        <p14:creationId xmlns:p14="http://schemas.microsoft.com/office/powerpoint/2010/main" val="1254748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a:extLst>
              <a:ext uri="{FF2B5EF4-FFF2-40B4-BE49-F238E27FC236}">
                <a16:creationId xmlns:a16="http://schemas.microsoft.com/office/drawing/2014/main" id="{0B160093-20A9-FF59-BD7D-A2EA8FA7B081}"/>
              </a:ext>
            </a:extLst>
          </p:cNvPr>
          <p:cNvSpPr>
            <a:spLocks noChangeArrowheads="1"/>
          </p:cNvSpPr>
          <p:nvPr/>
        </p:nvSpPr>
        <p:spPr bwMode="auto">
          <a:xfrm>
            <a:off x="721849" y="1796968"/>
            <a:ext cx="10969409" cy="11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anchor="ctr" anchorCtr="0" compatLnSpc="1">
            <a:prstTxWarp prst="textNoShape">
              <a:avLst/>
            </a:prstTxWarp>
            <a:spAutoFit/>
          </a:bodyPr>
          <a:lstStyle>
            <a:lvl1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457200" algn="r"/>
                <a:tab pos="2743200" algn="ctr"/>
                <a:tab pos="5486400" algn="r"/>
              </a:tabLst>
              <a:defRPr>
                <a:solidFill>
                  <a:schemeClr val="tx1"/>
                </a:solidFill>
                <a:latin typeface="Arial" panose="020B0604020202020204" pitchFamily="34" charset="0"/>
              </a:defRPr>
            </a:lvl9pPr>
          </a:lstStyle>
          <a:p>
            <a:pPr marL="0" marR="0" indent="254000">
              <a:lnSpc>
                <a:spcPct val="130000"/>
              </a:lnSpc>
              <a:spcBef>
                <a:spcPts val="0"/>
              </a:spcBef>
              <a:spcAft>
                <a:spcPts val="600"/>
              </a:spcAft>
            </a:pPr>
            <a:r>
              <a:rPr lang="en-US" sz="2800" kern="100">
                <a:solidFill>
                  <a:srgbClr val="000000"/>
                </a:solidFill>
                <a:effectLst/>
                <a:latin typeface="Times New Roman" panose="02020603050405020304" pitchFamily="18" charset="0"/>
                <a:ea typeface="Segoe UI" panose="020B0502040204020203" pitchFamily="34" charset="0"/>
              </a:rPr>
              <a:t>Nồng độ phần trăm (kí hiệu là C%) của một dung dịch cho ta biết số gam chất tan có trong 100 gam dung dịch.</a:t>
            </a:r>
            <a:endParaRPr lang="en-US" sz="2800" kern="100">
              <a:effectLst/>
              <a:latin typeface="Segoe UI" panose="020B0502040204020203" pitchFamily="34" charset="0"/>
              <a:ea typeface="Segoe UI" panose="020B0502040204020203" pitchFamily="34" charset="0"/>
            </a:endParaRPr>
          </a:p>
        </p:txBody>
      </p:sp>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1) Nồng độ phần trăm</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C662BC4E-3F45-4558-3A8D-5022B9A8C089}"/>
              </a:ext>
            </a:extLst>
          </p:cNvPr>
          <p:cNvGraphicFramePr>
            <a:graphicFrameLocks noChangeAspect="1"/>
          </p:cNvGraphicFramePr>
          <p:nvPr>
            <p:extLst>
              <p:ext uri="{D42A27DB-BD31-4B8C-83A1-F6EECF244321}">
                <p14:modId xmlns:p14="http://schemas.microsoft.com/office/powerpoint/2010/main" val="362261942"/>
              </p:ext>
            </p:extLst>
          </p:nvPr>
        </p:nvGraphicFramePr>
        <p:xfrm>
          <a:off x="1491343" y="3237383"/>
          <a:ext cx="2672884" cy="1190804"/>
        </p:xfrm>
        <a:graphic>
          <a:graphicData uri="http://schemas.openxmlformats.org/presentationml/2006/ole">
            <mc:AlternateContent xmlns:mc="http://schemas.openxmlformats.org/markup-compatibility/2006">
              <mc:Choice xmlns:v="urn:schemas-microsoft-com:vml" Requires="v">
                <p:oleObj r:id="rId3" imgW="990600" imgH="431800" progId="Equation.DSMT4">
                  <p:embed/>
                </p:oleObj>
              </mc:Choice>
              <mc:Fallback>
                <p:oleObj r:id="rId3" imgW="990600" imgH="431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1343" y="3237383"/>
                        <a:ext cx="2672884" cy="1190804"/>
                      </a:xfrm>
                      <a:prstGeom prst="rect">
                        <a:avLst/>
                      </a:prstGeom>
                      <a:noFill/>
                    </p:spPr>
                  </p:pic>
                </p:oleObj>
              </mc:Fallback>
            </mc:AlternateContent>
          </a:graphicData>
        </a:graphic>
      </p:graphicFrame>
      <p:sp>
        <p:nvSpPr>
          <p:cNvPr id="11" name="TextBox 10">
            <a:extLst>
              <a:ext uri="{FF2B5EF4-FFF2-40B4-BE49-F238E27FC236}">
                <a16:creationId xmlns:a16="http://schemas.microsoft.com/office/drawing/2014/main" id="{F527BEEC-6AB9-F5AB-0769-4FA3F8B2E696}"/>
              </a:ext>
            </a:extLst>
          </p:cNvPr>
          <p:cNvSpPr txBox="1"/>
          <p:nvPr/>
        </p:nvSpPr>
        <p:spPr>
          <a:xfrm>
            <a:off x="3840464" y="3025436"/>
            <a:ext cx="8046735" cy="2221442"/>
          </a:xfrm>
          <a:prstGeom prst="rect">
            <a:avLst/>
          </a:prstGeom>
          <a:noFill/>
        </p:spPr>
        <p:txBody>
          <a:bodyPr wrap="square">
            <a:spAutoFit/>
          </a:bodyPr>
          <a:lstStyle/>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marL="457200" marR="0" indent="457200" algn="just">
              <a:lnSpc>
                <a:spcPct val="107000"/>
              </a:lnSpc>
              <a:spcBef>
                <a:spcPts val="0"/>
              </a:spcBef>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 C% là Nồng độ phần trăm của dung dịch (%)</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ct</a:t>
            </a:r>
            <a:r>
              <a:rPr lang="fr-FR" sz="2800">
                <a:effectLst/>
                <a:latin typeface="Times New Roman" panose="02020603050405020304" pitchFamily="18" charset="0"/>
                <a:ea typeface="Calibri" panose="020F0502020204030204" pitchFamily="34" charset="0"/>
                <a:cs typeface="Times New Roman" panose="02020603050405020304" pitchFamily="18" charset="0"/>
              </a:rPr>
              <a:t> là khối lượng chất tan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gn="just">
              <a:lnSpc>
                <a:spcPct val="107000"/>
              </a:lnSpc>
              <a:spcBef>
                <a:spcPts val="0"/>
              </a:spcBef>
              <a:spcAft>
                <a:spcPts val="800"/>
              </a:spcAft>
            </a:pPr>
            <a:r>
              <a:rPr lang="fr-FR" sz="2800">
                <a:effectLst/>
                <a:latin typeface="Times New Roman" panose="02020603050405020304" pitchFamily="18" charset="0"/>
                <a:ea typeface="Calibri" panose="020F0502020204030204" pitchFamily="34" charset="0"/>
                <a:cs typeface="Times New Roman" panose="02020603050405020304" pitchFamily="18" charset="0"/>
              </a:rPr>
              <a:t>+ m</a:t>
            </a:r>
            <a:r>
              <a:rPr lang="fr-FR" sz="2800" baseline="-25000">
                <a:effectLst/>
                <a:latin typeface="Times New Roman" panose="02020603050405020304" pitchFamily="18" charset="0"/>
                <a:ea typeface="Calibri" panose="020F0502020204030204" pitchFamily="34" charset="0"/>
                <a:cs typeface="Times New Roman" panose="02020603050405020304" pitchFamily="18" charset="0"/>
              </a:rPr>
              <a:t>dd </a:t>
            </a:r>
            <a:r>
              <a:rPr lang="fr-FR" sz="2800">
                <a:effectLst/>
                <a:latin typeface="Times New Roman" panose="02020603050405020304" pitchFamily="18" charset="0"/>
                <a:ea typeface="Calibri" panose="020F0502020204030204" pitchFamily="34" charset="0"/>
                <a:cs typeface="Times New Roman" panose="02020603050405020304" pitchFamily="18" charset="0"/>
              </a:rPr>
              <a:t>là khối lượng dung dịch (g)</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a:extLst>
              <a:ext uri="{FF2B5EF4-FFF2-40B4-BE49-F238E27FC236}">
                <a16:creationId xmlns:a16="http://schemas.microsoft.com/office/drawing/2014/main" id="{ECE54308-D2FF-22E3-545B-8D0450B089D2}"/>
              </a:ext>
            </a:extLst>
          </p:cNvPr>
          <p:cNvGraphicFramePr>
            <a:graphicFrameLocks noChangeAspect="1"/>
          </p:cNvGraphicFramePr>
          <p:nvPr>
            <p:extLst>
              <p:ext uri="{D42A27DB-BD31-4B8C-83A1-F6EECF244321}">
                <p14:modId xmlns:p14="http://schemas.microsoft.com/office/powerpoint/2010/main" val="2208032874"/>
              </p:ext>
            </p:extLst>
          </p:nvPr>
        </p:nvGraphicFramePr>
        <p:xfrm>
          <a:off x="1491343" y="4453129"/>
          <a:ext cx="2865201" cy="669147"/>
        </p:xfrm>
        <a:graphic>
          <a:graphicData uri="http://schemas.openxmlformats.org/presentationml/2006/ole">
            <mc:AlternateContent xmlns:mc="http://schemas.openxmlformats.org/markup-compatibility/2006">
              <mc:Choice xmlns:v="urn:schemas-microsoft-com:vml" Requires="v">
                <p:oleObj r:id="rId5" imgW="1016000" imgH="241300" progId="Equation.DSMT4">
                  <p:embed/>
                </p:oleObj>
              </mc:Choice>
              <mc:Fallback>
                <p:oleObj r:id="rId5" imgW="1016000" imgH="2413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1343" y="4453129"/>
                        <a:ext cx="2865201" cy="669147"/>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56BF15FC-C33E-5A66-29A3-000661CABC80}"/>
              </a:ext>
            </a:extLst>
          </p:cNvPr>
          <p:cNvSpPr txBox="1"/>
          <p:nvPr/>
        </p:nvSpPr>
        <p:spPr>
          <a:xfrm>
            <a:off x="914399" y="5665477"/>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a:extLst>
              <a:ext uri="{FF2B5EF4-FFF2-40B4-BE49-F238E27FC236}">
                <a16:creationId xmlns:a16="http://schemas.microsoft.com/office/drawing/2014/main" id="{1A15E1F7-2BF3-4B4D-8930-CDB82E707CBD}"/>
              </a:ext>
            </a:extLst>
          </p:cNvPr>
          <p:cNvGraphicFramePr>
            <a:graphicFrameLocks noChangeAspect="1"/>
          </p:cNvGraphicFramePr>
          <p:nvPr>
            <p:extLst>
              <p:ext uri="{D42A27DB-BD31-4B8C-83A1-F6EECF244321}">
                <p14:modId xmlns:p14="http://schemas.microsoft.com/office/powerpoint/2010/main" val="3434883532"/>
              </p:ext>
            </p:extLst>
          </p:nvPr>
        </p:nvGraphicFramePr>
        <p:xfrm>
          <a:off x="3587283" y="5448395"/>
          <a:ext cx="2939481" cy="1011964"/>
        </p:xfrm>
        <a:graphic>
          <a:graphicData uri="http://schemas.openxmlformats.org/presentationml/2006/ole">
            <mc:AlternateContent xmlns:mc="http://schemas.openxmlformats.org/markup-compatibility/2006">
              <mc:Choice xmlns:v="urn:schemas-microsoft-com:vml" Requires="v">
                <p:oleObj r:id="rId7" imgW="914400" imgH="393700" progId="Equation.3">
                  <p:embed/>
                </p:oleObj>
              </mc:Choice>
              <mc:Fallback>
                <p:oleObj r:id="rId7" imgW="914400" imgH="3937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283" y="5448395"/>
                        <a:ext cx="2939481" cy="1011964"/>
                      </a:xfrm>
                      <a:prstGeom prst="rect">
                        <a:avLst/>
                      </a:prstGeom>
                      <a:noFill/>
                    </p:spPr>
                  </p:pic>
                </p:oleObj>
              </mc:Fallback>
            </mc:AlternateContent>
          </a:graphicData>
        </a:graphic>
      </p:graphicFrame>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a:extLst>
              <a:ext uri="{FF2B5EF4-FFF2-40B4-BE49-F238E27FC236}">
                <a16:creationId xmlns:a16="http://schemas.microsoft.com/office/drawing/2014/main" id="{9E8B4B18-D397-944A-7B44-0394E684BB53}"/>
              </a:ext>
            </a:extLst>
          </p:cNvPr>
          <p:cNvGraphicFramePr>
            <a:graphicFrameLocks noChangeAspect="1"/>
          </p:cNvGraphicFramePr>
          <p:nvPr>
            <p:extLst>
              <p:ext uri="{D42A27DB-BD31-4B8C-83A1-F6EECF244321}">
                <p14:modId xmlns:p14="http://schemas.microsoft.com/office/powerpoint/2010/main" val="3469206493"/>
              </p:ext>
            </p:extLst>
          </p:nvPr>
        </p:nvGraphicFramePr>
        <p:xfrm>
          <a:off x="6764395" y="5393816"/>
          <a:ext cx="2672883" cy="1066543"/>
        </p:xfrm>
        <a:graphic>
          <a:graphicData uri="http://schemas.openxmlformats.org/presentationml/2006/ole">
            <mc:AlternateContent xmlns:mc="http://schemas.openxmlformats.org/markup-compatibility/2006">
              <mc:Choice xmlns:v="urn:schemas-microsoft-com:vml" Requires="v">
                <p:oleObj r:id="rId9" imgW="965200" imgH="393700" progId="Equation.3">
                  <p:embed/>
                </p:oleObj>
              </mc:Choice>
              <mc:Fallback>
                <p:oleObj r:id="rId9" imgW="965200" imgH="3937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4395" y="5393816"/>
                        <a:ext cx="2672883" cy="1066543"/>
                      </a:xfrm>
                      <a:prstGeom prst="rect">
                        <a:avLst/>
                      </a:prstGeom>
                      <a:noFill/>
                    </p:spPr>
                  </p:pic>
                </p:oleObj>
              </mc:Fallback>
            </mc:AlternateContent>
          </a:graphicData>
        </a:graphic>
      </p:graphicFrame>
      <p:sp>
        <p:nvSpPr>
          <p:cNvPr id="22" name="Rectangle 21">
            <a:extLst>
              <a:ext uri="{FF2B5EF4-FFF2-40B4-BE49-F238E27FC236}">
                <a16:creationId xmlns:a16="http://schemas.microsoft.com/office/drawing/2014/main" id="{3F68DD84-2A04-DBB9-43CA-3C58542ED87F}"/>
              </a:ext>
            </a:extLst>
          </p:cNvPr>
          <p:cNvSpPr/>
          <p:nvPr/>
        </p:nvSpPr>
        <p:spPr>
          <a:xfrm>
            <a:off x="911912" y="3261431"/>
            <a:ext cx="3728916" cy="1952098"/>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45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6" grpId="0"/>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III</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3927231" y="908673"/>
            <a:ext cx="8449110" cy="1107996"/>
          </a:xfrm>
          <a:prstGeom prst="rect">
            <a:avLst/>
          </a:prstGeom>
          <a:noFill/>
        </p:spPr>
        <p:txBody>
          <a:bodyPr wrap="square" rtlCol="0">
            <a:spAutoFit/>
          </a:bodyPr>
          <a:lstStyle/>
          <a:p>
            <a:r>
              <a:rPr lang="en-US" altLang="zh-CN" sz="6600" b="1">
                <a:solidFill>
                  <a:srgbClr val="154642"/>
                </a:solidFill>
                <a:latin typeface="+mj-lt"/>
                <a:ea typeface="汉仪喵魂体W" panose="00020600040101010101" pitchFamily="18" charset="-122"/>
              </a:rPr>
              <a:t>Nồng độ dung dịch</a:t>
            </a:r>
            <a:endParaRPr lang="zh-CN" altLang="en-US" sz="6600" b="1" dirty="0">
              <a:solidFill>
                <a:srgbClr val="154642"/>
              </a:solidFill>
              <a:latin typeface="+mj-lt"/>
              <a:ea typeface="汉仪喵魂体W" panose="00020600040101010101" pitchFamily="18" charset="-122"/>
            </a:endParaRPr>
          </a:p>
        </p:txBody>
      </p:sp>
      <p:sp>
        <p:nvSpPr>
          <p:cNvPr id="2" name="文本框 22">
            <a:extLst>
              <a:ext uri="{FF2B5EF4-FFF2-40B4-BE49-F238E27FC236}">
                <a16:creationId xmlns:a16="http://schemas.microsoft.com/office/drawing/2014/main" id="{852A92C7-57EC-8A05-4960-A68DD42AC7FE}"/>
              </a:ext>
            </a:extLst>
          </p:cNvPr>
          <p:cNvSpPr txBox="1"/>
          <p:nvPr/>
        </p:nvSpPr>
        <p:spPr>
          <a:xfrm>
            <a:off x="1066353" y="2717674"/>
            <a:ext cx="9408736" cy="1107996"/>
          </a:xfrm>
          <a:prstGeom prst="rect">
            <a:avLst/>
          </a:prstGeom>
          <a:noFill/>
        </p:spPr>
        <p:txBody>
          <a:bodyPr wrap="square" rtlCol="0">
            <a:spAutoFit/>
          </a:bodyPr>
          <a:lstStyle/>
          <a:p>
            <a:r>
              <a:rPr lang="en-US" altLang="zh-CN" sz="6600" b="1">
                <a:solidFill>
                  <a:srgbClr val="0070C0"/>
                </a:solidFill>
                <a:latin typeface="+mj-lt"/>
                <a:ea typeface="汉仪喵魂体W" panose="00020600040101010101" pitchFamily="18" charset="-122"/>
              </a:rPr>
              <a:t>2. Nồng độ mol</a:t>
            </a:r>
            <a:endParaRPr lang="zh-CN" altLang="en-US" sz="6600" b="1" dirty="0">
              <a:solidFill>
                <a:srgbClr val="0070C0"/>
              </a:solidFill>
              <a:latin typeface="+mj-lt"/>
              <a:ea typeface="汉仪喵魂体W" panose="00020600040101010101" pitchFamily="18" charset="-122"/>
            </a:endParaRPr>
          </a:p>
        </p:txBody>
      </p:sp>
    </p:spTree>
    <p:extLst>
      <p:ext uri="{BB962C8B-B14F-4D97-AF65-F5344CB8AC3E}">
        <p14:creationId xmlns:p14="http://schemas.microsoft.com/office/powerpoint/2010/main" val="1466464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296488" y="1355439"/>
            <a:ext cx="10024655" cy="2692725"/>
          </a:xfrm>
          <a:prstGeom prst="rect">
            <a:avLst/>
          </a:prstGeom>
          <a:noFill/>
        </p:spPr>
        <p:txBody>
          <a:bodyPr wrap="square">
            <a:spAutoFit/>
          </a:bodyPr>
          <a:lstStyle/>
          <a:p>
            <a:pPr marL="0" marR="0">
              <a:spcBef>
                <a:spcPts val="0"/>
              </a:spcBef>
              <a:spcAft>
                <a:spcPts val="300"/>
              </a:spcAft>
              <a:tabLst>
                <a:tab pos="2743200" algn="ctr"/>
                <a:tab pos="5486400" algn="r"/>
                <a:tab pos="457200" algn="l"/>
              </a:tabLst>
            </a:pPr>
            <a:r>
              <a:rPr lang="en-US" sz="3200">
                <a:latin typeface="+mj-lt"/>
                <a:ea typeface="Times New Roman" panose="02020603050405020304" pitchFamily="18" charset="0"/>
              </a:rPr>
              <a:t>N</a:t>
            </a:r>
            <a:r>
              <a:rPr lang="en-US" sz="3200">
                <a:effectLst/>
                <a:latin typeface="+mj-lt"/>
                <a:ea typeface="Times New Roman" panose="02020603050405020304" pitchFamily="18" charset="0"/>
              </a:rPr>
              <a:t>ghiên cứu thông tin SGK trả lời câu hỏi sau:</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?1.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 là gì ? Kí hiệu ?</a:t>
            </a:r>
            <a:endParaRPr lang="en-US" sz="3200">
              <a:solidFill>
                <a:srgbClr val="0070C0"/>
              </a:solidFill>
              <a:effectLst/>
              <a:latin typeface="+mj-l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?2. Viết công thức tính </a:t>
            </a:r>
            <a:r>
              <a:rPr lang="pt-BR" sz="3200">
                <a:solidFill>
                  <a:srgbClr val="0070C0"/>
                </a:solidFill>
                <a:effectLst/>
                <a:latin typeface="+mj-lt"/>
                <a:ea typeface="Calibri" panose="020F0502020204030204" pitchFamily="34" charset="0"/>
                <a:cs typeface="Times New Roman" panose="02020603050405020304" pitchFamily="18" charset="0"/>
              </a:rPr>
              <a:t>nồng độ mol của dung dịch</a:t>
            </a:r>
            <a:r>
              <a:rPr lang="en-US" sz="3200">
                <a:solidFill>
                  <a:srgbClr val="0070C0"/>
                </a:solidFill>
                <a:effectLst/>
                <a:latin typeface="+mj-lt"/>
                <a:ea typeface="Calibri" panose="020F0502020204030204" pitchFamily="34" charset="0"/>
                <a:cs typeface="Times New Roman" panose="02020603050405020304" pitchFamily="18" charset="0"/>
              </a:rPr>
              <a:t>.</a:t>
            </a:r>
          </a:p>
          <a:p>
            <a:pPr marL="0" marR="45720" algn="just" fontAlgn="base">
              <a:lnSpc>
                <a:spcPct val="107000"/>
              </a:lnSpc>
              <a:spcBef>
                <a:spcPts val="0"/>
              </a:spcBef>
              <a:spcAft>
                <a:spcPts val="0"/>
              </a:spcAft>
              <a:tabLst>
                <a:tab pos="2571750" algn="l"/>
              </a:tabLst>
            </a:pPr>
            <a:r>
              <a:rPr lang="en-US" sz="3200">
                <a:solidFill>
                  <a:srgbClr val="0070C0"/>
                </a:solidFill>
                <a:effectLst/>
                <a:latin typeface="+mj-lt"/>
                <a:ea typeface="Calibri" panose="020F0502020204030204" pitchFamily="34" charset="0"/>
                <a:cs typeface="Times New Roman" panose="02020603050405020304" pitchFamily="18" charset="0"/>
              </a:rPr>
              <a:t>Từ đó, viết công thức tính số mol chất tan, thể tích của dung dịch</a:t>
            </a: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5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965788D4-5970-6CF2-2AA9-26731E7E8B0F}"/>
              </a:ext>
            </a:extLst>
          </p:cNvPr>
          <p:cNvSpPr/>
          <p:nvPr/>
        </p:nvSpPr>
        <p:spPr>
          <a:xfrm>
            <a:off x="870856" y="767468"/>
            <a:ext cx="10450286" cy="4481689"/>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6D13892-F574-0371-0697-BE3D5B313C07}"/>
                  </a:ext>
                </a:extLst>
              </p:cNvPr>
              <p:cNvSpPr txBox="1"/>
              <p:nvPr/>
            </p:nvSpPr>
            <p:spPr>
              <a:xfrm>
                <a:off x="1172899" y="1008217"/>
                <a:ext cx="10148243" cy="3916650"/>
              </a:xfrm>
              <a:prstGeom prst="rect">
                <a:avLst/>
              </a:prstGeom>
              <a:noFill/>
            </p:spPr>
            <p:txBody>
              <a:bodyPr wrap="square">
                <a:spAutoFit/>
              </a:bodyPr>
              <a:lstStyle/>
              <a:p>
                <a:r>
                  <a:rPr lang="en-US" sz="3200">
                    <a:solidFill>
                      <a:srgbClr val="0070C0"/>
                    </a:solidFill>
                  </a:rPr>
                  <a:t>?1. </a:t>
                </a:r>
                <a:r>
                  <a:rPr lang="en-US" sz="3200"/>
                  <a:t>Nồng độ mol (kí hiệu là C</a:t>
                </a:r>
                <a:r>
                  <a:rPr lang="en-US" sz="3200" baseline="-25000"/>
                  <a:t>M</a:t>
                </a:r>
                <a:r>
                  <a:rPr lang="en-US" sz="3200"/>
                  <a:t>) của một dung dịch cho ta biết số mol chất tan có trong 1 lít dung dịch.</a:t>
                </a:r>
              </a:p>
              <a:p>
                <a:r>
                  <a:rPr lang="en-US" sz="3200">
                    <a:solidFill>
                      <a:srgbClr val="0070C0"/>
                    </a:solidFill>
                  </a:rPr>
                  <a:t>?2</a:t>
                </a:r>
                <a:r>
                  <a:rPr lang="en-US" sz="3200"/>
                  <a:t>.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r>
                          <a:rPr lang="en-US" sz="3200" i="1">
                            <a:latin typeface="Cambria Math" panose="02040503050406030204" pitchFamily="18" charset="0"/>
                          </a:rPr>
                          <m:t>𝑉</m:t>
                        </m:r>
                      </m:den>
                    </m:f>
                  </m:oMath>
                </a14:m>
                <a:endParaRPr lang="en-US" sz="3200"/>
              </a:p>
              <a:p>
                <a:r>
                  <a:rPr lang="fr-FR" sz="3200"/>
                  <a:t>+ C</a:t>
                </a:r>
                <a:r>
                  <a:rPr lang="fr-FR" sz="3200" baseline="-25000"/>
                  <a:t>M</a:t>
                </a:r>
                <a:r>
                  <a:rPr lang="fr-FR" sz="3200"/>
                  <a:t> là nồng độ mol của dung dịch (mol/L)</a:t>
                </a:r>
                <a:endParaRPr lang="en-US" sz="3200"/>
              </a:p>
              <a:p>
                <a:r>
                  <a:rPr lang="fr-FR" sz="3200"/>
                  <a:t>+ n là số mol chất tan (mol)</a:t>
                </a:r>
                <a:endParaRPr lang="en-US" sz="3200"/>
              </a:p>
              <a:p>
                <a:r>
                  <a:rPr lang="fr-FR" sz="3200"/>
                  <a:t>+ V là thể tích dung dịch (L)</a:t>
                </a:r>
                <a:endParaRPr lang="en-US" sz="3200"/>
              </a:p>
              <a:p>
                <a:r>
                  <a:rPr lang="fr-FR" sz="3200"/>
                  <a:t>=&gt; </a:t>
                </a:r>
                <a:r>
                  <a:rPr lang="en-US" sz="3200"/>
                  <a:t>n =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r>
                      <a:rPr lang="en-US" sz="3200" i="1">
                        <a:latin typeface="Cambria Math" panose="02040503050406030204" pitchFamily="18" charset="0"/>
                      </a:rPr>
                      <m:t>.</m:t>
                    </m:r>
                    <m:r>
                      <a:rPr lang="en-US" sz="3200" i="1">
                        <a:latin typeface="Cambria Math" panose="02040503050406030204" pitchFamily="18" charset="0"/>
                      </a:rPr>
                      <m:t>𝑉</m:t>
                    </m:r>
                    <m:r>
                      <a:rPr lang="en-US" sz="3200" i="1">
                        <a:latin typeface="Cambria Math" panose="02040503050406030204" pitchFamily="18" charset="0"/>
                      </a:rPr>
                      <m:t>  ;  </m:t>
                    </m:r>
                  </m:oMath>
                </a14:m>
                <a:r>
                  <a:rPr lang="en-US" sz="3200"/>
                  <a:t> </a:t>
                </a:r>
                <a14:m>
                  <m:oMath xmlns:m="http://schemas.openxmlformats.org/officeDocument/2006/math">
                    <m:r>
                      <a:rPr lang="en-US" sz="3200" i="1">
                        <a:latin typeface="Cambria Math" panose="02040503050406030204" pitchFamily="18" charset="0"/>
                      </a:rPr>
                      <m:t>𝑉</m:t>
                    </m:r>
                    <m:r>
                      <a:rPr lang="en-US" sz="3200" i="1">
                        <a:latin typeface="Cambria Math" panose="02040503050406030204" pitchFamily="18" charset="0"/>
                      </a:rPr>
                      <m:t>= </m:t>
                    </m:r>
                    <m:f>
                      <m:fPr>
                        <m:ctrlPr>
                          <a:rPr lang="en-US" sz="3200" i="1">
                            <a:latin typeface="Cambria Math" panose="02040503050406030204" pitchFamily="18" charset="0"/>
                          </a:rPr>
                        </m:ctrlPr>
                      </m:fPr>
                      <m:num>
                        <m:r>
                          <a:rPr lang="en-US" sz="3200" i="1">
                            <a:latin typeface="Cambria Math" panose="02040503050406030204" pitchFamily="18" charset="0"/>
                          </a:rPr>
                          <m:t>𝑛</m:t>
                        </m:r>
                      </m:num>
                      <m:den>
                        <m:sSub>
                          <m:sSubPr>
                            <m:ctrlPr>
                              <a:rPr lang="en-US" sz="3200" i="1">
                                <a:latin typeface="Cambria Math" panose="02040503050406030204" pitchFamily="18" charset="0"/>
                              </a:rPr>
                            </m:ctrlPr>
                          </m:sSubPr>
                          <m:e>
                            <m:r>
                              <a:rPr lang="en-US" sz="3200" i="1">
                                <a:latin typeface="Cambria Math" panose="02040503050406030204" pitchFamily="18" charset="0"/>
                              </a:rPr>
                              <m:t>𝐶</m:t>
                            </m:r>
                          </m:e>
                          <m:sub>
                            <m:r>
                              <a:rPr lang="en-US" sz="3200" i="1">
                                <a:latin typeface="Cambria Math" panose="02040503050406030204" pitchFamily="18" charset="0"/>
                              </a:rPr>
                              <m:t>𝑀</m:t>
                            </m:r>
                          </m:sub>
                        </m:sSub>
                      </m:den>
                    </m:f>
                  </m:oMath>
                </a14:m>
                <a:endParaRPr lang="en-US" sz="3200"/>
              </a:p>
            </p:txBody>
          </p:sp>
        </mc:Choice>
        <mc:Fallback xmlns="">
          <p:sp>
            <p:nvSpPr>
              <p:cNvPr id="3" name="TextBox 2">
                <a:extLst>
                  <a:ext uri="{FF2B5EF4-FFF2-40B4-BE49-F238E27FC236}">
                    <a16:creationId xmlns:a16="http://schemas.microsoft.com/office/drawing/2014/main" id="{E6D13892-F574-0371-0697-BE3D5B313C07}"/>
                  </a:ext>
                </a:extLst>
              </p:cNvPr>
              <p:cNvSpPr txBox="1">
                <a:spLocks noRot="1" noChangeAspect="1" noMove="1" noResize="1" noEditPoints="1" noAdjustHandles="1" noChangeArrowheads="1" noChangeShapeType="1" noTextEdit="1"/>
              </p:cNvSpPr>
              <p:nvPr/>
            </p:nvSpPr>
            <p:spPr>
              <a:xfrm>
                <a:off x="1172899" y="1008217"/>
                <a:ext cx="10148243" cy="3916650"/>
              </a:xfrm>
              <a:prstGeom prst="rect">
                <a:avLst/>
              </a:prstGeom>
              <a:blipFill>
                <a:blip r:embed="rId2"/>
                <a:stretch>
                  <a:fillRect l="-1502" t="-2022" r="-1141"/>
                </a:stretch>
              </a:blipFill>
            </p:spPr>
            <p:txBody>
              <a:bodyPr/>
              <a:lstStyle/>
              <a:p>
                <a:r>
                  <a:rPr lang="en-US">
                    <a:noFill/>
                  </a:rPr>
                  <a:t> </a:t>
                </a:r>
              </a:p>
            </p:txBody>
          </p:sp>
        </mc:Fallback>
      </mc:AlternateContent>
      <p:pic>
        <p:nvPicPr>
          <p:cNvPr id="4" name="Picture 2">
            <a:extLst>
              <a:ext uri="{FF2B5EF4-FFF2-40B4-BE49-F238E27FC236}">
                <a16:creationId xmlns:a16="http://schemas.microsoft.com/office/drawing/2014/main" id="{DB651E30-8428-83D9-9D49-1E9ADDADF2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8" y="5186818"/>
            <a:ext cx="1870967" cy="187096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a:extLst>
              <a:ext uri="{FF2B5EF4-FFF2-40B4-BE49-F238E27FC236}">
                <a16:creationId xmlns:a16="http://schemas.microsoft.com/office/drawing/2014/main" id="{A71F993A-B654-46D4-0BD4-4794247AA59A}"/>
              </a:ext>
            </a:extLst>
          </p:cNvPr>
          <p:cNvSpPr>
            <a:spLocks noChangeArrowheads="1"/>
          </p:cNvSpPr>
          <p:nvPr/>
        </p:nvSpPr>
        <p:spPr bwMode="auto">
          <a:xfrm>
            <a:off x="5518150" y="49895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7">
            <a:extLst>
              <a:ext uri="{FF2B5EF4-FFF2-40B4-BE49-F238E27FC236}">
                <a16:creationId xmlns:a16="http://schemas.microsoft.com/office/drawing/2014/main" id="{6171729E-F9BD-B61F-B431-CD3AF5F4EFD1}"/>
              </a:ext>
            </a:extLst>
          </p:cNvPr>
          <p:cNvSpPr>
            <a:spLocks noChangeArrowheads="1"/>
          </p:cNvSpPr>
          <p:nvPr/>
        </p:nvSpPr>
        <p:spPr bwMode="auto">
          <a:xfrm>
            <a:off x="5518150" y="53784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3427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849020" y="1501326"/>
            <a:ext cx="10744265" cy="3970318"/>
          </a:xfrm>
          <a:prstGeom prst="rect">
            <a:avLst/>
          </a:prstGeom>
          <a:noFill/>
        </p:spPr>
        <p:txBody>
          <a:bodyPr wrap="square">
            <a:spAutoFit/>
          </a:bodyPr>
          <a:lstStyle/>
          <a:p>
            <a:r>
              <a:rPr lang="en-US" sz="2800" b="1" i="1" u="sng"/>
              <a:t>Bài tập 1</a:t>
            </a:r>
            <a:r>
              <a:rPr lang="en-US" sz="2800" b="1"/>
              <a:t>:</a:t>
            </a:r>
            <a:r>
              <a:rPr lang="en-US" sz="2800"/>
              <a:t> Tính nồng độ mol của 400 mLdung dịch chứa 11,7 gam NaCl.</a:t>
            </a:r>
          </a:p>
          <a:p>
            <a:r>
              <a:rPr lang="en-US" sz="2800" b="1" i="1" u="sng"/>
              <a:t>Bài tập 2</a:t>
            </a:r>
            <a:r>
              <a:rPr lang="en-US" sz="2800" b="1"/>
              <a:t>:</a:t>
            </a:r>
            <a:r>
              <a:rPr lang="en-US" sz="2800"/>
              <a:t>  Hòa tan Ba(OH)</a:t>
            </a:r>
            <a:r>
              <a:rPr lang="en-US" sz="2800" baseline="-25000"/>
              <a:t>2</a:t>
            </a:r>
            <a:r>
              <a:rPr lang="en-US" sz="2800"/>
              <a:t> vào nước được 800 mL Ba(OH)</a:t>
            </a:r>
            <a:r>
              <a:rPr lang="en-US" sz="2800" baseline="-25000"/>
              <a:t>2</a:t>
            </a:r>
            <a:r>
              <a:rPr lang="en-US" sz="2800"/>
              <a:t> 0,2M. Tính khối lượng của Ba(OH)</a:t>
            </a:r>
            <a:r>
              <a:rPr lang="en-US" sz="2800" baseline="-25000"/>
              <a:t>2</a:t>
            </a:r>
            <a:r>
              <a:rPr lang="en-US" sz="2800"/>
              <a:t> có trong dung dịch.</a:t>
            </a:r>
          </a:p>
          <a:p>
            <a:r>
              <a:rPr lang="en-US" sz="2800" b="1" i="1" u="sng"/>
              <a:t>Bài tập 3</a:t>
            </a:r>
            <a:r>
              <a:rPr lang="en-US" sz="2800" b="1"/>
              <a:t>:</a:t>
            </a:r>
            <a:r>
              <a:rPr lang="en-US" sz="2800"/>
              <a:t> Trộn lẫn 2 lít dung dịch urea 0,02 M (dung dịch A) với 3 lít dung dịch urea 0,1 M (dung dịch B), thu được 5 lít dung dịch C.</a:t>
            </a:r>
            <a:br>
              <a:rPr lang="en-US" sz="2800"/>
            </a:br>
            <a:r>
              <a:rPr lang="en-US" sz="2800"/>
              <a:t>a) Tính số mol urea trong dung dịch A, B và C.</a:t>
            </a:r>
            <a:br>
              <a:rPr lang="en-US" sz="2800"/>
            </a:br>
            <a:r>
              <a:rPr lang="en-US" sz="2800"/>
              <a:t>b) Tính nồng độ mol của dung dịch C. Nhận xét về giá trị nồng độ mol của dung dịch C so với nồng độ mol của dung dịch A, B.</a:t>
            </a: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8886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5364545"/>
              </a:xfrm>
              <a:prstGeom prst="rect">
                <a:avLst/>
              </a:prstGeom>
              <a:noFill/>
            </p:spPr>
            <p:txBody>
              <a:bodyPr wrap="square">
                <a:spAutoFit/>
              </a:bodyPr>
              <a:lstStyle/>
              <a:p>
                <a:r>
                  <a:rPr lang="en-US" sz="2800" dirty="0">
                    <a:solidFill>
                      <a:srgbClr val="0070C0"/>
                    </a:solidFill>
                    <a:latin typeface="+mj-lt"/>
                  </a:rPr>
                  <a:t>BT1:</a:t>
                </a:r>
              </a:p>
              <a:p>
                <a:r>
                  <a:rPr lang="en-US" sz="2800" dirty="0" err="1">
                    <a:latin typeface="+mj-lt"/>
                  </a:rPr>
                  <a:t>Đổi</a:t>
                </a:r>
                <a:r>
                  <a:rPr lang="en-US" sz="2800" dirty="0">
                    <a:latin typeface="+mj-lt"/>
                  </a:rPr>
                  <a:t> 400 mL = 0,4 L</a:t>
                </a:r>
              </a:p>
              <a:p>
                <a:r>
                  <a:rPr lang="en-US" sz="2800" dirty="0" err="1">
                    <a:latin typeface="+mj-lt"/>
                  </a:rPr>
                  <a:t>Số</a:t>
                </a:r>
                <a:r>
                  <a:rPr lang="en-US" sz="2800" dirty="0">
                    <a:latin typeface="+mj-lt"/>
                  </a:rPr>
                  <a:t> mol NaCl </a:t>
                </a:r>
                <a:r>
                  <a:rPr lang="en-US" sz="2800" dirty="0" err="1">
                    <a:latin typeface="+mj-lt"/>
                  </a:rPr>
                  <a:t>là</a:t>
                </a:r>
                <a:r>
                  <a:rPr lang="en-US" sz="2800" dirty="0">
                    <a:latin typeface="+mj-lt"/>
                  </a:rPr>
                  <a:t>: </a:t>
                </a:r>
                <a:r>
                  <a:rPr lang="en-US" sz="2800" i="1" dirty="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NaCl</m:t>
                        </m:r>
                      </m:sub>
                    </m:sSub>
                    <m:r>
                      <a:rPr lang="en-US" sz="2800">
                        <a:latin typeface="Cambria Math" panose="02040503050406030204" pitchFamily="18" charset="0"/>
                      </a:rPr>
                      <m:t>= </m:t>
                    </m:r>
                    <m:f>
                      <m:fPr>
                        <m:ctrlPr>
                          <a:rPr lang="en-US" sz="2800" i="1">
                            <a:latin typeface="Cambria Math" panose="02040503050406030204" pitchFamily="18" charset="0"/>
                          </a:rPr>
                        </m:ctrlPr>
                      </m:fPr>
                      <m:num>
                        <m:r>
                          <m:rPr>
                            <m:sty m:val="p"/>
                          </m:rPr>
                          <a:rPr lang="en-US" sz="2800">
                            <a:latin typeface="Cambria Math" panose="02040503050406030204" pitchFamily="18" charset="0"/>
                          </a:rPr>
                          <m:t>m</m:t>
                        </m:r>
                      </m:num>
                      <m:den>
                        <m:r>
                          <m:rPr>
                            <m:sty m:val="p"/>
                          </m:rPr>
                          <a:rPr lang="en-US" sz="2800">
                            <a:latin typeface="Cambria Math" panose="02040503050406030204" pitchFamily="18" charset="0"/>
                          </a:rPr>
                          <m:t>M</m:t>
                        </m:r>
                      </m:den>
                    </m:f>
                  </m:oMath>
                </a14:m>
                <a:r>
                  <a:rPr lang="en-US" sz="2800" dirty="0">
                    <a:latin typeface="+mj-lt"/>
                  </a:rPr>
                  <a:t> = </a:t>
                </a:r>
                <a14:m>
                  <m:oMath xmlns:m="http://schemas.openxmlformats.org/officeDocument/2006/math">
                    <m:f>
                      <m:fPr>
                        <m:ctrlPr>
                          <a:rPr lang="en-US" sz="2800" i="1">
                            <a:latin typeface="Cambria Math" panose="02040503050406030204" pitchFamily="18" charset="0"/>
                          </a:rPr>
                        </m:ctrlPr>
                      </m:fPr>
                      <m:num>
                        <m:r>
                          <a:rPr lang="en-US" sz="2800">
                            <a:latin typeface="Cambria Math" panose="02040503050406030204" pitchFamily="18" charset="0"/>
                          </a:rPr>
                          <m:t>11,7</m:t>
                        </m:r>
                      </m:num>
                      <m:den>
                        <m:r>
                          <a:rPr lang="en-US" sz="2800">
                            <a:latin typeface="Cambria Math" panose="02040503050406030204" pitchFamily="18" charset="0"/>
                          </a:rPr>
                          <m:t>58,5</m:t>
                        </m:r>
                      </m:den>
                    </m:f>
                  </m:oMath>
                </a14:m>
                <a:r>
                  <a:rPr lang="en-US" sz="2800" dirty="0">
                    <a:latin typeface="+mj-lt"/>
                  </a:rPr>
                  <a:t>= 0,2 mol </a:t>
                </a:r>
              </a:p>
              <a:p>
                <a:r>
                  <a:rPr lang="en-US" sz="2800" dirty="0" err="1">
                    <a:latin typeface="+mj-lt"/>
                  </a:rPr>
                  <a:t>Nồng</a:t>
                </a:r>
                <a:r>
                  <a:rPr lang="en-US" sz="2800" dirty="0">
                    <a:latin typeface="+mj-lt"/>
                  </a:rPr>
                  <a:t> </a:t>
                </a:r>
                <a:r>
                  <a:rPr lang="en-US" sz="2800" dirty="0" err="1">
                    <a:latin typeface="+mj-lt"/>
                  </a:rPr>
                  <a:t>độ</a:t>
                </a:r>
                <a:r>
                  <a:rPr lang="en-US" sz="2800" dirty="0">
                    <a:latin typeface="+mj-lt"/>
                  </a:rPr>
                  <a:t> mol </a:t>
                </a:r>
                <a:r>
                  <a:rPr lang="en-US" sz="2800" dirty="0" err="1">
                    <a:latin typeface="+mj-lt"/>
                  </a:rPr>
                  <a:t>của</a:t>
                </a:r>
                <a:r>
                  <a:rPr lang="en-US" sz="2800" dirty="0">
                    <a:latin typeface="+mj-lt"/>
                  </a:rPr>
                  <a:t> dung </a:t>
                </a:r>
                <a:r>
                  <a:rPr lang="en-US" sz="2800" dirty="0" err="1">
                    <a:latin typeface="+mj-lt"/>
                  </a:rPr>
                  <a:t>dịch</a:t>
                </a:r>
                <a:r>
                  <a:rPr lang="en-US" sz="2800" dirty="0">
                    <a:latin typeface="+mj-lt"/>
                  </a:rPr>
                  <a:t> NaCl </a:t>
                </a:r>
                <a:r>
                  <a:rPr lang="en-US" sz="2800" dirty="0" err="1">
                    <a:latin typeface="+mj-lt"/>
                  </a:rPr>
                  <a:t>là</a:t>
                </a:r>
                <a:r>
                  <a:rPr lang="en-US" sz="2800" dirty="0">
                    <a:latin typeface="+mj-lt"/>
                  </a:rPr>
                  <a:t>:</a:t>
                </a:r>
              </a:p>
              <a:p>
                <a:r>
                  <a:rPr lang="en-US" sz="2800" dirty="0">
                    <a:latin typeface="+mj-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r>
                          <a:rPr lang="en-US" sz="2800" i="1">
                            <a:latin typeface="Cambria Math" panose="02040503050406030204" pitchFamily="18" charset="0"/>
                          </a:rPr>
                          <m:t>𝑛</m:t>
                        </m:r>
                      </m:num>
                      <m:den>
                        <m:r>
                          <a:rPr lang="en-US" sz="2800" i="1">
                            <a:latin typeface="Cambria Math" panose="02040503050406030204" pitchFamily="18" charset="0"/>
                          </a:rPr>
                          <m:t>𝑉</m:t>
                        </m:r>
                      </m:den>
                    </m:f>
                  </m:oMath>
                </a14:m>
                <a:r>
                  <a:rPr lang="en-US" sz="2800" dirty="0">
                    <a:latin typeface="+mj-lt"/>
                  </a:rPr>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0,2</m:t>
                        </m:r>
                      </m:num>
                      <m:den>
                        <m:r>
                          <a:rPr lang="en-US" sz="2800" i="1">
                            <a:latin typeface="Cambria Math" panose="02040503050406030204" pitchFamily="18" charset="0"/>
                          </a:rPr>
                          <m:t>0,4</m:t>
                        </m:r>
                      </m:den>
                    </m:f>
                  </m:oMath>
                </a14:m>
                <a:r>
                  <a:rPr lang="en-US" sz="2800" dirty="0">
                    <a:latin typeface="+mj-lt"/>
                  </a:rPr>
                  <a:t> = 0,5 M</a:t>
                </a:r>
              </a:p>
              <a:p>
                <a:r>
                  <a:rPr lang="en-US" sz="2800" dirty="0">
                    <a:solidFill>
                      <a:srgbClr val="0070C0"/>
                    </a:solidFill>
                  </a:rPr>
                  <a:t>BT2:</a:t>
                </a:r>
              </a:p>
              <a:p>
                <a:r>
                  <a:rPr lang="en-US" sz="2800" dirty="0">
                    <a:latin typeface="+mj-lt"/>
                  </a:rPr>
                  <a:t>	</a:t>
                </a:r>
                <a:r>
                  <a:rPr lang="en-US" sz="2800" dirty="0" err="1">
                    <a:latin typeface="+mj-lt"/>
                  </a:rPr>
                  <a:t>Đổi</a:t>
                </a:r>
                <a:r>
                  <a:rPr lang="en-US" sz="2800" dirty="0">
                    <a:latin typeface="+mj-lt"/>
                  </a:rPr>
                  <a:t> 800 mL = 0,8 L</a:t>
                </a:r>
              </a:p>
              <a:p>
                <a:r>
                  <a:rPr lang="en-US" sz="2800" dirty="0" err="1">
                    <a:latin typeface="+mj-lt"/>
                  </a:rPr>
                  <a:t>Số</a:t>
                </a:r>
                <a:r>
                  <a:rPr lang="en-US" sz="2800" dirty="0">
                    <a:latin typeface="+mj-lt"/>
                  </a:rPr>
                  <a:t> mol </a:t>
                </a:r>
                <a:r>
                  <a:rPr lang="en-US" sz="2800" dirty="0" err="1">
                    <a:latin typeface="+mj-lt"/>
                  </a:rPr>
                  <a:t>của</a:t>
                </a:r>
                <a:r>
                  <a:rPr lang="en-US" sz="2800" dirty="0">
                    <a:latin typeface="+mj-lt"/>
                  </a:rPr>
                  <a:t> Ba(OH)</a:t>
                </a:r>
                <a:r>
                  <a:rPr lang="en-US" sz="2800" baseline="-25000" dirty="0">
                    <a:latin typeface="+mj-lt"/>
                  </a:rPr>
                  <a:t>2</a:t>
                </a:r>
                <a:r>
                  <a:rPr lang="en-US" sz="2800" dirty="0">
                    <a:latin typeface="+mj-lt"/>
                  </a:rPr>
                  <a:t> </a:t>
                </a:r>
                <a:r>
                  <a:rPr lang="en-US" sz="2800" dirty="0" err="1">
                    <a:latin typeface="+mj-lt"/>
                  </a:rPr>
                  <a:t>là</a:t>
                </a:r>
                <a:r>
                  <a:rPr lang="en-US" sz="2800" dirty="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dirty="0">
                    <a:latin typeface="+mj-lt"/>
                  </a:rPr>
                  <a:t> =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r>
                      <a:rPr lang="en-US" sz="2800" i="1">
                        <a:latin typeface="Cambria Math" panose="02040503050406030204" pitchFamily="18" charset="0"/>
                      </a:rPr>
                      <m:t>  = 0,2. 0,8 =0,16 (</m:t>
                    </m:r>
                    <m:r>
                      <a:rPr lang="en-US" sz="2800" i="1">
                        <a:latin typeface="Cambria Math" panose="02040503050406030204" pitchFamily="18" charset="0"/>
                      </a:rPr>
                      <m:t>𝑚𝑜𝑙</m:t>
                    </m:r>
                    <m:r>
                      <a:rPr lang="en-US" sz="2800" b="0" i="1" smtClean="0">
                        <a:latin typeface="Cambria Math" panose="02040503050406030204" pitchFamily="18" charset="0"/>
                      </a:rPr>
                      <m:t>)</m:t>
                    </m:r>
                  </m:oMath>
                </a14:m>
                <a:endParaRPr lang="en-US" sz="2800" dirty="0">
                  <a:latin typeface="+mj-lt"/>
                </a:endParaRPr>
              </a:p>
              <a:p>
                <a:endParaRPr lang="en-US" sz="2800" dirty="0">
                  <a:latin typeface="+mj-lt"/>
                </a:endParaRPr>
              </a:p>
              <a:p>
                <a:r>
                  <a:rPr lang="en-US" sz="2800" dirty="0" err="1">
                    <a:latin typeface="+mj-lt"/>
                  </a:rPr>
                  <a:t>Vậy</a:t>
                </a:r>
                <a:r>
                  <a:rPr lang="en-US" sz="2800" dirty="0">
                    <a:latin typeface="+mj-lt"/>
                  </a:rPr>
                  <a:t> </a:t>
                </a:r>
                <a:r>
                  <a:rPr lang="en-US" sz="2800" dirty="0" err="1">
                    <a:latin typeface="+mj-lt"/>
                  </a:rPr>
                  <a:t>khối</a:t>
                </a:r>
                <a:r>
                  <a:rPr lang="en-US" sz="2800" dirty="0">
                    <a:latin typeface="+mj-lt"/>
                  </a:rPr>
                  <a:t> </a:t>
                </a:r>
                <a:r>
                  <a:rPr lang="en-US" sz="2800" dirty="0" err="1">
                    <a:latin typeface="+mj-lt"/>
                  </a:rPr>
                  <a:t>lượng</a:t>
                </a:r>
                <a:r>
                  <a:rPr lang="en-US" sz="2800" dirty="0">
                    <a:latin typeface="+mj-lt"/>
                  </a:rPr>
                  <a:t> Ba(OH)</a:t>
                </a:r>
                <a:r>
                  <a:rPr lang="en-US" sz="2800" baseline="-25000" dirty="0">
                    <a:latin typeface="+mj-lt"/>
                  </a:rPr>
                  <a:t>2</a:t>
                </a:r>
                <a:r>
                  <a:rPr lang="en-US" sz="2800" dirty="0">
                    <a:latin typeface="+mj-lt"/>
                  </a:rPr>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m</m:t>
                        </m:r>
                      </m:e>
                      <m:sub>
                        <m:sSub>
                          <m:sSubPr>
                            <m:ctrlPr>
                              <a:rPr lang="en-US" sz="2800" i="1">
                                <a:latin typeface="Cambria Math" panose="02040503050406030204" pitchFamily="18" charset="0"/>
                              </a:rPr>
                            </m:ctrlPr>
                          </m:sSubPr>
                          <m:e>
                            <m:r>
                              <m:rPr>
                                <m:sty m:val="p"/>
                              </m:rPr>
                              <a:rPr lang="en-US" sz="2800">
                                <a:latin typeface="Cambria Math" panose="02040503050406030204" pitchFamily="18" charset="0"/>
                              </a:rPr>
                              <m:t>Ba</m:t>
                            </m:r>
                            <m:r>
                              <a:rPr lang="en-US" sz="2800">
                                <a:latin typeface="Cambria Math" panose="02040503050406030204" pitchFamily="18" charset="0"/>
                              </a:rPr>
                              <m:t> (</m:t>
                            </m:r>
                            <m:r>
                              <m:rPr>
                                <m:sty m:val="p"/>
                              </m:rPr>
                              <a:rPr lang="en-US" sz="2800">
                                <a:latin typeface="Cambria Math" panose="02040503050406030204" pitchFamily="18" charset="0"/>
                              </a:rPr>
                              <m:t>OH</m:t>
                            </m:r>
                            <m:r>
                              <a:rPr lang="en-US" sz="2800">
                                <a:latin typeface="Cambria Math" panose="02040503050406030204" pitchFamily="18" charset="0"/>
                              </a:rPr>
                              <m:t>)</m:t>
                            </m:r>
                          </m:e>
                          <m:sub>
                            <m:r>
                              <a:rPr lang="en-US" sz="2800" i="1">
                                <a:latin typeface="Cambria Math" panose="02040503050406030204" pitchFamily="18" charset="0"/>
                              </a:rPr>
                              <m:t>2</m:t>
                            </m:r>
                          </m:sub>
                        </m:sSub>
                      </m:sub>
                    </m:sSub>
                  </m:oMath>
                </a14:m>
                <a:r>
                  <a:rPr lang="en-US" sz="2800" dirty="0">
                    <a:latin typeface="+mj-lt"/>
                  </a:rPr>
                  <a:t> = </a:t>
                </a:r>
                <a14:m>
                  <m:oMath xmlns:m="http://schemas.openxmlformats.org/officeDocument/2006/math">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𝑀</m:t>
                    </m:r>
                    <m:r>
                      <a:rPr lang="en-US" sz="2800" i="1">
                        <a:latin typeface="Cambria Math" panose="02040503050406030204" pitchFamily="18" charset="0"/>
                      </a:rPr>
                      <m:t>  = 0,16. 171 =27,36 (</m:t>
                    </m:r>
                    <m:r>
                      <a:rPr lang="en-US" sz="2800" b="0" i="1" smtClean="0">
                        <a:latin typeface="Cambria Math" panose="02040503050406030204" pitchFamily="18" charset="0"/>
                      </a:rPr>
                      <m:t>𝑔</m:t>
                    </m:r>
                    <m:r>
                      <a:rPr lang="en-US" sz="2800" i="1">
                        <a:latin typeface="Cambria Math" panose="02040503050406030204" pitchFamily="18" charset="0"/>
                      </a:rPr>
                      <m:t>) </m:t>
                    </m:r>
                  </m:oMath>
                </a14:m>
                <a:endParaRPr lang="en-US" sz="2800" dirty="0">
                  <a:latin typeface="+mj-lt"/>
                </a:endParaRPr>
              </a:p>
              <a:p>
                <a:endParaRPr lang="en-US" sz="2800" dirty="0">
                  <a:latin typeface="+mj-lt"/>
                </a:endParaRP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5364545"/>
              </a:xfrm>
              <a:prstGeom prst="rect">
                <a:avLst/>
              </a:prstGeom>
              <a:blipFill>
                <a:blip r:embed="rId2"/>
                <a:stretch>
                  <a:fillRect l="-1093" t="-1250"/>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4639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wipe(down)">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wipe(down)">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down)">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D9EA047-05AF-2473-1A68-C6DAF4E08F0D}"/>
                  </a:ext>
                </a:extLst>
              </p:cNvPr>
              <p:cNvSpPr txBox="1"/>
              <p:nvPr/>
            </p:nvSpPr>
            <p:spPr>
              <a:xfrm>
                <a:off x="640015" y="961741"/>
                <a:ext cx="11717448" cy="4286238"/>
              </a:xfrm>
              <a:prstGeom prst="rect">
                <a:avLst/>
              </a:prstGeom>
              <a:noFill/>
            </p:spPr>
            <p:txBody>
              <a:bodyPr wrap="square">
                <a:spAutoFit/>
              </a:bodyPr>
              <a:lstStyle/>
              <a:p>
                <a:r>
                  <a:rPr lang="en-US" sz="2800" dirty="0">
                    <a:solidFill>
                      <a:srgbClr val="0070C0"/>
                    </a:solidFill>
                    <a:latin typeface="+mj-lt"/>
                  </a:rPr>
                  <a:t>BT3:</a:t>
                </a:r>
              </a:p>
              <a:p>
                <a:r>
                  <a:rPr lang="en-US" sz="2800" i="1" dirty="0"/>
                  <a:t>a)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dirty="0"/>
                  <a:t> = </a:t>
                </a:r>
                <a14:m>
                  <m:oMath xmlns:m="http://schemas.openxmlformats.org/officeDocument/2006/math">
                    <m:r>
                      <a:rPr lang="en-US" sz="2800">
                        <a:latin typeface="Cambria Math" panose="02040503050406030204" pitchFamily="18" charset="0"/>
                      </a:rPr>
                      <m:t>0,02 . 2 = 0,04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dirty="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dirty="0"/>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r>
                          <a:rPr lang="en-US" sz="2800" i="1">
                            <a:latin typeface="Cambria Math" panose="02040503050406030204" pitchFamily="18" charset="0"/>
                          </a:rPr>
                          <m:t>𝑀</m:t>
                        </m:r>
                      </m:sub>
                    </m:sSub>
                    <m:r>
                      <a:rPr lang="en-US" sz="2800" i="1">
                        <a:latin typeface="Cambria Math" panose="02040503050406030204" pitchFamily="18" charset="0"/>
                      </a:rPr>
                      <m:t>.</m:t>
                    </m:r>
                    <m:r>
                      <a:rPr lang="en-US" sz="2800" i="1">
                        <a:latin typeface="Cambria Math" panose="02040503050406030204" pitchFamily="18" charset="0"/>
                      </a:rPr>
                      <m:t>𝑉</m:t>
                    </m:r>
                  </m:oMath>
                </a14:m>
                <a:r>
                  <a:rPr lang="en-US" sz="2800" dirty="0"/>
                  <a:t> = </a:t>
                </a:r>
                <a14:m>
                  <m:oMath xmlns:m="http://schemas.openxmlformats.org/officeDocument/2006/math">
                    <m:r>
                      <a:rPr lang="en-US" sz="2800">
                        <a:latin typeface="Cambria Math" panose="02040503050406030204" pitchFamily="18" charset="0"/>
                      </a:rPr>
                      <m:t>0,1 . </m:t>
                    </m:r>
                    <m:r>
                      <a:rPr lang="en-US" sz="2800" b="0" i="0" smtClean="0">
                        <a:latin typeface="Cambria Math" panose="02040503050406030204" pitchFamily="18" charset="0"/>
                      </a:rPr>
                      <m:t>3</m:t>
                    </m:r>
                    <m:r>
                      <a:rPr lang="en-US" sz="2800">
                        <a:latin typeface="Cambria Math" panose="02040503050406030204" pitchFamily="18" charset="0"/>
                      </a:rPr>
                      <m:t> = 0,3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dirty="0"/>
              </a:p>
              <a:p>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r>
                      <a:rPr lang="en-US" sz="2800">
                        <a:latin typeface="Cambria Math" panose="02040503050406030204" pitchFamily="18" charset="0"/>
                      </a:rPr>
                      <m:t>= </m:t>
                    </m:r>
                  </m:oMath>
                </a14:m>
                <a:r>
                  <a:rPr lang="en-US" sz="2800" dirty="0"/>
                  <a:t> </a:t>
                </a:r>
                <a14:m>
                  <m:oMath xmlns:m="http://schemas.openxmlformats.org/officeDocument/2006/math">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A</m:t>
                        </m:r>
                        <m:r>
                          <a:rPr lang="en-US" sz="2800">
                            <a:latin typeface="Cambria Math" panose="02040503050406030204" pitchFamily="18" charset="0"/>
                          </a:rPr>
                          <m:t>)</m:t>
                        </m:r>
                      </m:sub>
                    </m:sSub>
                    <m:r>
                      <a:rPr lang="en-US" sz="2800">
                        <a:latin typeface="Cambria Math" panose="02040503050406030204" pitchFamily="18" charset="0"/>
                      </a:rPr>
                      <m:t>+ </m:t>
                    </m:r>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B</m:t>
                        </m:r>
                        <m:r>
                          <a:rPr lang="en-US" sz="2800">
                            <a:latin typeface="Cambria Math" panose="02040503050406030204" pitchFamily="18" charset="0"/>
                          </a:rPr>
                          <m:t>)</m:t>
                        </m:r>
                      </m:sub>
                    </m:sSub>
                    <m:r>
                      <a:rPr lang="en-US" sz="2800">
                        <a:latin typeface="Cambria Math" panose="02040503050406030204" pitchFamily="18" charset="0"/>
                      </a:rPr>
                      <m:t>= 0,34 (</m:t>
                    </m:r>
                    <m:r>
                      <m:rPr>
                        <m:sty m:val="p"/>
                      </m:rPr>
                      <a:rPr lang="en-US" sz="2800">
                        <a:latin typeface="Cambria Math" panose="02040503050406030204" pitchFamily="18" charset="0"/>
                      </a:rPr>
                      <m:t>mol</m:t>
                    </m:r>
                    <m:r>
                      <a:rPr lang="en-US" sz="2800">
                        <a:latin typeface="Cambria Math" panose="02040503050406030204" pitchFamily="18" charset="0"/>
                      </a:rPr>
                      <m:t>) </m:t>
                    </m:r>
                  </m:oMath>
                </a14:m>
                <a:endParaRPr lang="en-US" sz="2800" dirty="0"/>
              </a:p>
              <a:p>
                <a:r>
                  <a:rPr lang="en-US" sz="2800" i="1" dirty="0"/>
                  <a:t> </a:t>
                </a:r>
                <a:endParaRPr lang="en-US" sz="2800" dirty="0"/>
              </a:p>
              <a:p>
                <a:r>
                  <a:rPr lang="en-US" sz="2800" i="1" dirty="0"/>
                  <a:t>b)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𝐶</m:t>
                        </m:r>
                      </m:e>
                      <m:sub>
                        <m:sSub>
                          <m:sSubPr>
                            <m:ctrlPr>
                              <a:rPr lang="en-US" sz="2800" i="1">
                                <a:latin typeface="Cambria Math" panose="02040503050406030204" pitchFamily="18" charset="0"/>
                              </a:rPr>
                            </m:ctrlPr>
                          </m:sSubPr>
                          <m:e>
                            <m:r>
                              <a:rPr lang="en-US" sz="2800" i="1">
                                <a:latin typeface="Cambria Math" panose="02040503050406030204" pitchFamily="18" charset="0"/>
                              </a:rPr>
                              <m:t>𝑀</m:t>
                            </m:r>
                          </m:e>
                          <m:sub>
                            <m:r>
                              <a:rPr lang="en-US" sz="2800" i="1">
                                <a:latin typeface="Cambria Math" panose="02040503050406030204" pitchFamily="18" charset="0"/>
                              </a:rPr>
                              <m:t>𝑁𝑎𝐶𝑙</m:t>
                            </m:r>
                          </m:sub>
                        </m:sSub>
                      </m:sub>
                    </m:sSub>
                    <m:r>
                      <a:rPr lang="en-US" sz="2800" i="1">
                        <a:latin typeface="Cambria Math" panose="02040503050406030204" pitchFamily="18" charset="0"/>
                      </a:rPr>
                      <m:t>= </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m:rPr>
                                <m:sty m:val="p"/>
                              </m:rPr>
                              <a:rPr lang="en-US" sz="2800">
                                <a:latin typeface="Cambria Math" panose="02040503050406030204" pitchFamily="18" charset="0"/>
                              </a:rPr>
                              <m:t>n</m:t>
                            </m:r>
                          </m:e>
                          <m:sub>
                            <m:r>
                              <m:rPr>
                                <m:sty m:val="p"/>
                              </m:rPr>
                              <a:rPr lang="en-US" sz="2800">
                                <a:latin typeface="Cambria Math" panose="02040503050406030204" pitchFamily="18" charset="0"/>
                              </a:rPr>
                              <m:t>urea</m:t>
                            </m:r>
                            <m:r>
                              <a:rPr lang="en-US" sz="2800">
                                <a:latin typeface="Cambria Math" panose="02040503050406030204" pitchFamily="18" charset="0"/>
                              </a:rPr>
                              <m:t> (</m:t>
                            </m:r>
                            <m:r>
                              <m:rPr>
                                <m:sty m:val="p"/>
                              </m:rPr>
                              <a:rPr lang="en-US" sz="2800">
                                <a:latin typeface="Cambria Math" panose="02040503050406030204" pitchFamily="18" charset="0"/>
                              </a:rPr>
                              <m:t>C</m:t>
                            </m:r>
                            <m:r>
                              <a:rPr lang="en-US" sz="2800">
                                <a:latin typeface="Cambria Math" panose="02040503050406030204" pitchFamily="18" charset="0"/>
                              </a:rPr>
                              <m:t>)</m:t>
                            </m:r>
                          </m:sub>
                        </m:sSub>
                      </m:num>
                      <m:den>
                        <m:r>
                          <a:rPr lang="en-US" sz="2800" i="1">
                            <a:latin typeface="Cambria Math" panose="02040503050406030204" pitchFamily="18" charset="0"/>
                          </a:rPr>
                          <m:t>𝑉</m:t>
                        </m:r>
                      </m:den>
                    </m:f>
                  </m:oMath>
                </a14:m>
                <a:r>
                  <a:rPr lang="en-US" sz="2800" dirty="0"/>
                  <a:t> =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0,34</m:t>
                        </m:r>
                      </m:num>
                      <m:den>
                        <m:r>
                          <a:rPr lang="en-US" sz="2800" i="1">
                            <a:latin typeface="Cambria Math" panose="02040503050406030204" pitchFamily="18" charset="0"/>
                          </a:rPr>
                          <m:t>5</m:t>
                        </m:r>
                      </m:den>
                    </m:f>
                  </m:oMath>
                </a14:m>
                <a:r>
                  <a:rPr lang="en-US" sz="2800" dirty="0"/>
                  <a:t> = 0,068 M</a:t>
                </a:r>
              </a:p>
              <a:p>
                <a:endParaRPr lang="en-US" sz="2800" dirty="0"/>
              </a:p>
              <a:p>
                <a:r>
                  <a:rPr lang="en-US" sz="2800" dirty="0" err="1">
                    <a:solidFill>
                      <a:srgbClr val="7030A0"/>
                    </a:solidFill>
                  </a:rPr>
                  <a:t>Nhận</a:t>
                </a:r>
                <a:r>
                  <a:rPr lang="en-US" sz="2800" dirty="0">
                    <a:solidFill>
                      <a:srgbClr val="7030A0"/>
                    </a:solidFill>
                  </a:rPr>
                  <a:t> </a:t>
                </a:r>
                <a:r>
                  <a:rPr lang="en-US" sz="2800" dirty="0" err="1">
                    <a:solidFill>
                      <a:srgbClr val="7030A0"/>
                    </a:solidFill>
                  </a:rPr>
                  <a:t>xét</a:t>
                </a:r>
                <a:r>
                  <a:rPr lang="en-US" sz="2800" dirty="0">
                    <a:solidFill>
                      <a:srgbClr val="7030A0"/>
                    </a:solidFill>
                  </a:rPr>
                  <a:t>: </a:t>
                </a:r>
                <a:r>
                  <a:rPr lang="en-US" sz="2800" b="1" dirty="0" err="1"/>
                  <a:t>nồng</a:t>
                </a:r>
                <a:r>
                  <a:rPr lang="en-US" sz="2800" b="1" dirty="0"/>
                  <a:t> </a:t>
                </a:r>
                <a:r>
                  <a:rPr lang="en-US" sz="2800" b="1" dirty="0" err="1"/>
                  <a:t>độ</a:t>
                </a:r>
                <a:r>
                  <a:rPr lang="en-US" sz="2800" b="1" dirty="0"/>
                  <a:t> dung </a:t>
                </a:r>
                <a:r>
                  <a:rPr lang="en-US" sz="2800" b="1" dirty="0" err="1"/>
                  <a:t>dịch</a:t>
                </a:r>
                <a:r>
                  <a:rPr lang="en-US" sz="2800" b="1" dirty="0"/>
                  <a:t> C </a:t>
                </a:r>
                <a:r>
                  <a:rPr lang="en-US" sz="2800" b="1" dirty="0" err="1"/>
                  <a:t>có</a:t>
                </a:r>
                <a:r>
                  <a:rPr lang="en-US" sz="2800" b="1" dirty="0"/>
                  <a:t> </a:t>
                </a:r>
                <a:r>
                  <a:rPr lang="en-US" sz="2800" b="1" dirty="0" err="1"/>
                  <a:t>giá</a:t>
                </a:r>
                <a:r>
                  <a:rPr lang="en-US" sz="2800" b="1" dirty="0"/>
                  <a:t> </a:t>
                </a:r>
                <a:r>
                  <a:rPr lang="en-US" sz="2800" b="1" dirty="0" err="1"/>
                  <a:t>trị</a:t>
                </a:r>
                <a:r>
                  <a:rPr lang="en-US" sz="2800" b="1" dirty="0"/>
                  <a:t> </a:t>
                </a:r>
                <a:r>
                  <a:rPr lang="en-US" sz="2800" b="1" dirty="0" err="1"/>
                  <a:t>nằm</a:t>
                </a:r>
                <a:r>
                  <a:rPr lang="en-US" sz="2800" b="1" dirty="0"/>
                  <a:t> </a:t>
                </a:r>
                <a:r>
                  <a:rPr lang="en-US" sz="2800" b="1" dirty="0" err="1"/>
                  <a:t>giữa</a:t>
                </a:r>
                <a:r>
                  <a:rPr lang="en-US" sz="2800" b="1" dirty="0"/>
                  <a:t> </a:t>
                </a:r>
                <a:r>
                  <a:rPr lang="en-US" sz="2800" b="1" dirty="0" err="1"/>
                  <a:t>nồng</a:t>
                </a:r>
                <a:r>
                  <a:rPr lang="en-US" sz="2800" b="1" dirty="0"/>
                  <a:t> </a:t>
                </a:r>
                <a:r>
                  <a:rPr lang="en-US" sz="2800" b="1" dirty="0" err="1"/>
                  <a:t>độ</a:t>
                </a:r>
                <a:r>
                  <a:rPr lang="en-US" sz="2800" b="1" dirty="0"/>
                  <a:t> </a:t>
                </a:r>
                <a:r>
                  <a:rPr lang="en-US" sz="2800" b="1" dirty="0" err="1"/>
                  <a:t>của</a:t>
                </a:r>
                <a:r>
                  <a:rPr lang="en-US" sz="2800" b="1" dirty="0"/>
                  <a:t> dd A </a:t>
                </a:r>
                <a:r>
                  <a:rPr lang="en-US" sz="2800" b="1" dirty="0" err="1"/>
                  <a:t>và</a:t>
                </a:r>
                <a:r>
                  <a:rPr lang="en-US" sz="2800" b="1" dirty="0"/>
                  <a:t> dd B.</a:t>
                </a:r>
              </a:p>
            </p:txBody>
          </p:sp>
        </mc:Choice>
        <mc:Fallback xmlns="">
          <p:sp>
            <p:nvSpPr>
              <p:cNvPr id="2" name="TextBox 1">
                <a:extLst>
                  <a:ext uri="{FF2B5EF4-FFF2-40B4-BE49-F238E27FC236}">
                    <a16:creationId xmlns:a16="http://schemas.microsoft.com/office/drawing/2014/main" id="{ED9EA047-05AF-2473-1A68-C6DAF4E08F0D}"/>
                  </a:ext>
                </a:extLst>
              </p:cNvPr>
              <p:cNvSpPr txBox="1">
                <a:spLocks noRot="1" noChangeAspect="1" noMove="1" noResize="1" noEditPoints="1" noAdjustHandles="1" noChangeArrowheads="1" noChangeShapeType="1" noTextEdit="1"/>
              </p:cNvSpPr>
              <p:nvPr/>
            </p:nvSpPr>
            <p:spPr>
              <a:xfrm>
                <a:off x="640015" y="961741"/>
                <a:ext cx="11717448" cy="4286238"/>
              </a:xfrm>
              <a:prstGeom prst="rect">
                <a:avLst/>
              </a:prstGeom>
              <a:blipFill>
                <a:blip r:embed="rId2"/>
                <a:stretch>
                  <a:fillRect l="-1093" t="-1565" b="-2703"/>
                </a:stretch>
              </a:blipFill>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D324957-25AD-8DA8-054F-BFF777AD5655}"/>
              </a:ext>
            </a:extLst>
          </p:cNvPr>
          <p:cNvSpPr/>
          <p:nvPr/>
        </p:nvSpPr>
        <p:spPr>
          <a:xfrm>
            <a:off x="3127574" y="0"/>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 </a:t>
            </a:r>
          </a:p>
          <a:p>
            <a:pPr algn="ctr"/>
            <a:r>
              <a:rPr lang="en-US" sz="2800">
                <a:solidFill>
                  <a:schemeClr val="bg1"/>
                </a:solidFill>
                <a:latin typeface="+mj-lt"/>
                <a:cs typeface="Arial" panose="020B0604020202020204" pitchFamily="34" charset="0"/>
              </a:rPr>
              <a:t>Hoàn thành phiếu học tập số 4</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3"/>
          <a:srcRect l="-3420" t="25984" r="-1106" b="9163"/>
          <a:stretch/>
        </p:blipFill>
        <p:spPr>
          <a:xfrm>
            <a:off x="9724291" y="-25250"/>
            <a:ext cx="2183255" cy="1357323"/>
          </a:xfrm>
          <a:prstGeom prst="rect">
            <a:avLst/>
          </a:prstGeom>
        </p:spPr>
      </p:pic>
      <p:sp>
        <p:nvSpPr>
          <p:cNvPr id="11" name="Rectangle 8">
            <a:extLst>
              <a:ext uri="{FF2B5EF4-FFF2-40B4-BE49-F238E27FC236}">
                <a16:creationId xmlns:a16="http://schemas.microsoft.com/office/drawing/2014/main" id="{8B7F88AD-6701-A79A-2D11-D7ABE06CA6BF}"/>
              </a:ext>
            </a:extLst>
          </p:cNvPr>
          <p:cNvSpPr>
            <a:spLocks noChangeArrowheads="1"/>
          </p:cNvSpPr>
          <p:nvPr/>
        </p:nvSpPr>
        <p:spPr bwMode="auto">
          <a:xfrm>
            <a:off x="2407534" y="20652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18041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down)">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3985B22-DA8A-5C27-D7D8-FEA75E86D587}"/>
                  </a:ext>
                </a:extLst>
              </p:cNvPr>
              <p:cNvSpPr txBox="1"/>
              <p:nvPr/>
            </p:nvSpPr>
            <p:spPr>
              <a:xfrm>
                <a:off x="985451" y="629558"/>
                <a:ext cx="10370408" cy="5693866"/>
              </a:xfrm>
              <a:prstGeom prst="rect">
                <a:avLst/>
              </a:prstGeom>
              <a:noFill/>
            </p:spPr>
            <p:txBody>
              <a:bodyPr wrap="square">
                <a:spAutoFit/>
              </a:bodyPr>
              <a:lstStyle/>
              <a:p>
                <a:pPr marL="0" marR="0" algn="ctr">
                  <a:spcBef>
                    <a:spcPts val="0"/>
                  </a:spcBef>
                  <a:spcAft>
                    <a:spcPts val="0"/>
                  </a:spcAft>
                </a:pPr>
                <a:r>
                  <a:rPr lang="en-US" sz="28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Dạng bài toán pha trộn dd không xảy ra phản ứng:</a:t>
                </a:r>
                <a:endParaRPr lang="en-US" sz="28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280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giải:</a:t>
                </a:r>
                <a:endParaRPr lang="en-US" sz="280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 dụng định luật bảo toàn khối lượng (ĐLBTKL):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Khối lượng chất tan sau khi pha trộn bằng tổng khối lượng của các dung dịch đem trộn. Khối lượng dung dịch sau khi pha trộn bằng tổng khối lượng các dung dịch đem trộn</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có: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r>
                  <a:rPr lang="en-US" sz="2800" kern="100">
                    <a:effectLst/>
                    <a:ea typeface="Segoe UI" panose="020B0502040204020203" pitchFamily="34"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oMath>
                </a14:m>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dd</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m:t>
                        </m:r>
                      </m:sub>
                    </m:sSub>
                  </m:oMath>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Số mol chất tan sau khi pha trộn bằng tổng số mol chất tan của các chất đem trộn. Thể tích sau khi đem trộn bằng tổng thể tích các dung dịch đem trộn (giả sử trộn lẫn không làm thay đổi thể tích).</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n</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a:p>
                <a:pPr marL="1828800" marR="0" indent="45720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 </m:t>
                      </m:r>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Ct</m:t>
                          </m:r>
                          <m:r>
                            <a:rPr lang="en-US" sz="28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3 </m:t>
                          </m:r>
                        </m:sub>
                      </m:sSub>
                      <m:r>
                        <a:rPr lang="en-US" sz="2800" i="1">
                          <a:solidFill>
                            <a:srgbClr val="000000"/>
                          </a:solidFill>
                          <a:effectLst/>
                          <a:latin typeface="Cambria Math" panose="02040503050406030204" pitchFamily="18" charset="0"/>
                          <a:ea typeface="Segoe UI" panose="020B0502040204020203" pitchFamily="34" charset="0"/>
                          <a:cs typeface="Times New Roman" panose="02020603050405020304" pitchFamily="18" charset="0"/>
                        </a:rPr>
                        <m:t> </m:t>
                      </m:r>
                    </m:oMath>
                  </m:oMathPara>
                </a14:m>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3985B22-DA8A-5C27-D7D8-FEA75E86D587}"/>
                  </a:ext>
                </a:extLst>
              </p:cNvPr>
              <p:cNvSpPr txBox="1">
                <a:spLocks noRot="1" noChangeAspect="1" noMove="1" noResize="1" noEditPoints="1" noAdjustHandles="1" noChangeArrowheads="1" noChangeShapeType="1" noTextEdit="1"/>
              </p:cNvSpPr>
              <p:nvPr/>
            </p:nvSpPr>
            <p:spPr>
              <a:xfrm>
                <a:off x="985451" y="629558"/>
                <a:ext cx="10370408" cy="5693866"/>
              </a:xfrm>
              <a:prstGeom prst="rect">
                <a:avLst/>
              </a:prstGeom>
              <a:blipFill>
                <a:blip r:embed="rId2"/>
                <a:stretch>
                  <a:fillRect l="-1235" t="-1178" r="-118"/>
                </a:stretch>
              </a:blipFill>
            </p:spPr>
            <p:txBody>
              <a:bodyPr/>
              <a:lstStyle/>
              <a:p>
                <a:r>
                  <a:rPr lang="en-US">
                    <a:noFill/>
                  </a:rPr>
                  <a:t> </a:t>
                </a:r>
              </a:p>
            </p:txBody>
          </p:sp>
        </mc:Fallback>
      </mc:AlternateContent>
    </p:spTree>
    <p:extLst>
      <p:ext uri="{BB962C8B-B14F-4D97-AF65-F5344CB8AC3E}">
        <p14:creationId xmlns:p14="http://schemas.microsoft.com/office/powerpoint/2010/main" val="325320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580548"/>
            <a:chOff x="1850890" y="373354"/>
            <a:chExt cx="7956786" cy="2214357"/>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2214357"/>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1854145"/>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III. Nồng độ dung dịch</a:t>
              </a:r>
            </a:p>
            <a:p>
              <a:r>
                <a:rPr lang="en-US" altLang="zh-CN" sz="4000" b="1">
                  <a:solidFill>
                    <a:schemeClr val="bg1"/>
                  </a:solidFill>
                  <a:latin typeface="+mj-lt"/>
                  <a:ea typeface="汉仪喵魂体W" panose="00020600040101010101" pitchFamily="18" charset="-122"/>
                </a:rPr>
                <a:t>2) Nồng độ mol</a:t>
              </a:r>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F527BEEC-6AB9-F5AB-0769-4FA3F8B2E696}"/>
              </a:ext>
            </a:extLst>
          </p:cNvPr>
          <p:cNvSpPr txBox="1"/>
          <p:nvPr/>
        </p:nvSpPr>
        <p:spPr>
          <a:xfrm>
            <a:off x="3797299" y="2738018"/>
            <a:ext cx="8046735" cy="1948610"/>
          </a:xfrm>
          <a:prstGeom prst="rect">
            <a:avLst/>
          </a:prstGeom>
          <a:noFill/>
        </p:spPr>
        <p:txBody>
          <a:bodyPr wrap="square">
            <a:spAutoFit/>
          </a:bodyPr>
          <a:lstStyle/>
          <a:p>
            <a:pPr marL="457200">
              <a:lnSpc>
                <a:spcPct val="107000"/>
              </a:lnSpc>
              <a:spcAft>
                <a:spcPts val="800"/>
              </a:spcAft>
            </a:pPr>
            <a:r>
              <a:rPr lang="en-US" sz="2800">
                <a:effectLst/>
                <a:latin typeface="Times New Roman" panose="02020603050405020304" pitchFamily="18" charset="0"/>
                <a:ea typeface="Calibri" panose="020F0502020204030204" pitchFamily="34" charset="0"/>
                <a:cs typeface="Times New Roman" panose="02020603050405020304" pitchFamily="18" charset="0"/>
              </a:rPr>
              <a:t>Trong đó:</a:t>
            </a:r>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C</a:t>
            </a:r>
            <a:r>
              <a:rPr lang="fr-FR" altLang="en-US" sz="2800" baseline="-30000">
                <a:latin typeface="Times New Roman" panose="02020603050405020304" pitchFamily="18" charset="0"/>
                <a:ea typeface="Calibri" panose="020F0502020204030204" pitchFamily="34" charset="0"/>
                <a:cs typeface="Times New Roman" panose="02020603050405020304" pitchFamily="18" charset="0"/>
              </a:rPr>
              <a:t>M</a:t>
            </a:r>
            <a:r>
              <a:rPr lang="fr-FR" altLang="en-US" sz="2800">
                <a:latin typeface="Times New Roman" panose="02020603050405020304" pitchFamily="18" charset="0"/>
                <a:ea typeface="Calibri" panose="020F0502020204030204" pitchFamily="34" charset="0"/>
                <a:cs typeface="Times New Roman" panose="02020603050405020304" pitchFamily="18" charset="0"/>
              </a:rPr>
              <a:t>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nồng độ mol của dung dịch (mol/L)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n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số mol chất tan (mol)</a:t>
            </a:r>
            <a:endParaRPr lang="en-US" altLang="en-US" sz="2800"/>
          </a:p>
          <a:p>
            <a:pPr eaLnBrk="0" fontAlgn="base" hangingPunct="0">
              <a:spcBef>
                <a:spcPct val="0"/>
              </a:spcBef>
              <a:spcAft>
                <a:spcPct val="0"/>
              </a:spcAft>
            </a:pPr>
            <a:r>
              <a:rPr lang="fr-FR" altLang="en-US" sz="2800">
                <a:latin typeface="Times New Roman" panose="02020603050405020304" pitchFamily="18" charset="0"/>
                <a:ea typeface="Calibri" panose="020F0502020204030204" pitchFamily="34" charset="0"/>
                <a:cs typeface="Times New Roman" panose="02020603050405020304" pitchFamily="18" charset="0"/>
              </a:rPr>
              <a:t>	+ V l</a:t>
            </a:r>
            <a:r>
              <a:rPr lang="fr-FR" altLang="en-US" sz="2800">
                <a:latin typeface="Calibri" panose="020F0502020204030204" pitchFamily="34" charset="0"/>
                <a:ea typeface="Calibri" panose="020F0502020204030204" pitchFamily="34" charset="0"/>
                <a:cs typeface="Times New Roman" panose="02020603050405020304" pitchFamily="18" charset="0"/>
              </a:rPr>
              <a:t>à</a:t>
            </a:r>
            <a:r>
              <a:rPr lang="fr-FR" altLang="en-US" sz="2800">
                <a:latin typeface="Times New Roman" panose="02020603050405020304" pitchFamily="18" charset="0"/>
                <a:ea typeface="Calibri" panose="020F0502020204030204" pitchFamily="34" charset="0"/>
                <a:cs typeface="Times New Roman" panose="02020603050405020304" pitchFamily="18" charset="0"/>
              </a:rPr>
              <a:t> thể t</a:t>
            </a:r>
            <a:r>
              <a:rPr lang="fr-FR" altLang="en-US" sz="2800">
                <a:latin typeface="Calibri" panose="020F0502020204030204" pitchFamily="34" charset="0"/>
                <a:ea typeface="Calibri" panose="020F0502020204030204" pitchFamily="34" charset="0"/>
                <a:cs typeface="Times New Roman" panose="02020603050405020304" pitchFamily="18" charset="0"/>
              </a:rPr>
              <a:t>í</a:t>
            </a:r>
            <a:r>
              <a:rPr lang="fr-FR" altLang="en-US" sz="2800">
                <a:latin typeface="Times New Roman" panose="02020603050405020304" pitchFamily="18" charset="0"/>
                <a:ea typeface="Calibri" panose="020F0502020204030204" pitchFamily="34" charset="0"/>
                <a:cs typeface="Times New Roman" panose="02020603050405020304" pitchFamily="18" charset="0"/>
              </a:rPr>
              <a:t>ch dung dịch (L)</a:t>
            </a:r>
            <a:endParaRPr lang="en-US"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56BF15FC-C33E-5A66-29A3-000661CABC80}"/>
              </a:ext>
            </a:extLst>
          </p:cNvPr>
          <p:cNvSpPr txBox="1"/>
          <p:nvPr/>
        </p:nvSpPr>
        <p:spPr>
          <a:xfrm>
            <a:off x="813875" y="4686628"/>
            <a:ext cx="2672884" cy="523220"/>
          </a:xfrm>
          <a:prstGeom prst="rect">
            <a:avLst/>
          </a:prstGeom>
          <a:noFill/>
        </p:spPr>
        <p:txBody>
          <a:bodyPr wrap="square">
            <a:spAutoFit/>
          </a:bodyPr>
          <a:lstStyle/>
          <a:p>
            <a:r>
              <a:rPr lang="en-US" sz="2800" kern="0">
                <a:solidFill>
                  <a:srgbClr val="0070C0"/>
                </a:solidFill>
                <a:effectLst/>
                <a:latin typeface="Times New Roman" panose="02020603050405020304" pitchFamily="18" charset="0"/>
                <a:ea typeface="Calibri" panose="020F0502020204030204" pitchFamily="34" charset="0"/>
              </a:rPr>
              <a:t>CT chuyển đổi: </a:t>
            </a:r>
            <a:endParaRPr lang="en-US" sz="2800">
              <a:solidFill>
                <a:srgbClr val="0070C0"/>
              </a:solidFill>
            </a:endParaRPr>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21">
            <a:extLst>
              <a:ext uri="{FF2B5EF4-FFF2-40B4-BE49-F238E27FC236}">
                <a16:creationId xmlns:a16="http://schemas.microsoft.com/office/drawing/2014/main" id="{3F68DD84-2A04-DBB9-43CA-3C58542ED87F}"/>
              </a:ext>
            </a:extLst>
          </p:cNvPr>
          <p:cNvSpPr/>
          <p:nvPr/>
        </p:nvSpPr>
        <p:spPr>
          <a:xfrm>
            <a:off x="1025318" y="2931919"/>
            <a:ext cx="2923552" cy="108920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pPr marL="0" marR="0" indent="254000">
                            <a:lnSpc>
                              <a:spcPct val="130000"/>
                            </a:lnSpc>
                            <a:spcBef>
                              <a:spcPts val="0"/>
                            </a:spcBef>
                            <a:spcAft>
                              <a:spcPts val="600"/>
                            </a:spcAft>
                          </a:pPr>
                          <a14:m>
                            <m:oMathPara xmlns:m="http://schemas.openxmlformats.org/officeDocument/2006/math">
                              <m:oMathParaPr>
                                <m:jc m:val="centerGroup"/>
                              </m:oMathParaPr>
                              <m:oMath xmlns:m="http://schemas.openxmlformats.org/officeDocument/2006/math">
                                <m:sSub>
                                  <m:sSubPr>
                                    <m:ctrlPr>
                                      <a:rPr lang="en-US" sz="3200" i="1" kern="100" smtClean="0">
                                        <a:ln>
                                          <a:solidFill>
                                            <a:sysClr val="windowText" lastClr="000000"/>
                                          </a:solidFill>
                                        </a:ln>
                                        <a:solidFill>
                                          <a:sysClr val="windowText" lastClr="000000"/>
                                        </a:solidFill>
                                        <a:effectLst/>
                                        <a:latin typeface="Cambria Math" panose="02040503050406030204" pitchFamily="18" charset="0"/>
                                      </a:rPr>
                                    </m:ctrlPr>
                                  </m:sSubPr>
                                  <m:e>
                                    <m:r>
                                      <a:rPr lang="en-US" sz="3200" kern="100">
                                        <a:ln>
                                          <a:solidFill>
                                            <a:sysClr val="windowText" lastClr="000000"/>
                                          </a:solidFill>
                                        </a:ln>
                                        <a:solidFill>
                                          <a:sysClr val="windowText" lastClr="000000"/>
                                        </a:solidFill>
                                        <a:effectLst/>
                                        <a:latin typeface="Cambria Math" panose="02040503050406030204" pitchFamily="18" charset="0"/>
                                      </a:rPr>
                                      <m:t>𝐶</m:t>
                                    </m:r>
                                  </m:e>
                                  <m:sub>
                                    <m:r>
                                      <a:rPr lang="en-US" sz="3200" kern="100">
                                        <a:ln>
                                          <a:solidFill>
                                            <a:sysClr val="windowText" lastClr="000000"/>
                                          </a:solidFill>
                                        </a:ln>
                                        <a:solidFill>
                                          <a:sysClr val="windowText" lastClr="000000"/>
                                        </a:solidFill>
                                        <a:effectLst/>
                                        <a:latin typeface="Cambria Math" panose="02040503050406030204" pitchFamily="18" charset="0"/>
                                      </a:rPr>
                                      <m:t>𝑀</m:t>
                                    </m:r>
                                  </m:sub>
                                </m:sSub>
                                <m:r>
                                  <a:rPr lang="en-US" sz="3200" kern="100">
                                    <a:ln>
                                      <a:solidFill>
                                        <a:sysClr val="windowText" lastClr="000000"/>
                                      </a:solidFill>
                                    </a:ln>
                                    <a:solidFill>
                                      <a:sysClr val="windowText" lastClr="000000"/>
                                    </a:solidFill>
                                    <a:effectLst/>
                                    <a:latin typeface="Cambria Math" panose="02040503050406030204" pitchFamily="18" charset="0"/>
                                  </a:rPr>
                                  <m:t>= </m:t>
                                </m:r>
                                <m:f>
                                  <m:fPr>
                                    <m:ctrlPr>
                                      <a:rPr lang="en-US" sz="3200" i="1" kern="100">
                                        <a:ln>
                                          <a:solidFill>
                                            <a:sysClr val="windowText" lastClr="000000"/>
                                          </a:solidFill>
                                        </a:ln>
                                        <a:solidFill>
                                          <a:sysClr val="windowText" lastClr="000000"/>
                                        </a:solidFill>
                                        <a:effectLst/>
                                        <a:latin typeface="Cambria Math" panose="02040503050406030204" pitchFamily="18" charset="0"/>
                                      </a:rPr>
                                    </m:ctrlPr>
                                  </m:fPr>
                                  <m:num>
                                    <m:r>
                                      <a:rPr lang="en-US" sz="3200" kern="100">
                                        <a:ln>
                                          <a:solidFill>
                                            <a:sysClr val="windowText" lastClr="000000"/>
                                          </a:solidFill>
                                        </a:ln>
                                        <a:solidFill>
                                          <a:sysClr val="windowText" lastClr="000000"/>
                                        </a:solidFill>
                                        <a:effectLst/>
                                        <a:latin typeface="Cambria Math" panose="02040503050406030204" pitchFamily="18" charset="0"/>
                                      </a:rPr>
                                      <m:t>𝑛</m:t>
                                    </m:r>
                                  </m:num>
                                  <m:den>
                                    <m:r>
                                      <a:rPr lang="en-US" sz="3200" kern="100">
                                        <a:ln>
                                          <a:solidFill>
                                            <a:sysClr val="windowText" lastClr="000000"/>
                                          </a:solidFill>
                                        </a:ln>
                                        <a:solidFill>
                                          <a:sysClr val="windowText" lastClr="000000"/>
                                        </a:solidFill>
                                        <a:effectLst/>
                                        <a:latin typeface="Cambria Math" panose="02040503050406030204" pitchFamily="18" charset="0"/>
                                      </a:rPr>
                                      <m:t>𝑉</m:t>
                                    </m:r>
                                  </m:den>
                                </m:f>
                              </m:oMath>
                            </m:oMathPara>
                          </a14:m>
                          <a:endParaRPr lang="en-US" sz="1800" kern="100">
                            <a:ln>
                              <a:solidFill>
                                <a:sysClr val="windowText" lastClr="000000"/>
                              </a:solidFill>
                            </a:ln>
                            <a:solidFill>
                              <a:sysClr val="windowText" lastClr="000000"/>
                            </a:solidFill>
                            <a:effectLst/>
                            <a:latin typeface="Segoe UI" panose="020B0502040204020203" pitchFamily="34" charset="0"/>
                            <a:ea typeface="Segoe UI" panose="020B0502040204020203" pitchFamily="34" charset="0"/>
                          </a:endParaRPr>
                        </a:p>
                      </a:txBody>
                      <a:tcPr marL="68580" marR="68580" marT="0" marB="0">
                        <a:noFill/>
                      </a:tcPr>
                    </a:tc>
                    <a:extLst>
                      <a:ext uri="{0D108BD9-81ED-4DB2-BD59-A6C34878D82A}">
                        <a16:rowId xmlns:a16="http://schemas.microsoft.com/office/drawing/2014/main" val="2583491907"/>
                      </a:ext>
                    </a:extLst>
                  </a:tr>
                </a:tbl>
              </a:graphicData>
            </a:graphic>
          </p:graphicFrame>
        </mc:Choice>
        <mc:Fallback xmlns="">
          <p:graphicFrame>
            <p:nvGraphicFramePr>
              <p:cNvPr id="7" name="Table 6">
                <a:extLst>
                  <a:ext uri="{FF2B5EF4-FFF2-40B4-BE49-F238E27FC236}">
                    <a16:creationId xmlns:a16="http://schemas.microsoft.com/office/drawing/2014/main" id="{9D21E9D3-5F06-F2F4-2822-502D2F080B46}"/>
                  </a:ext>
                </a:extLst>
              </p:cNvPr>
              <p:cNvGraphicFramePr>
                <a:graphicFrameLocks noGrp="1"/>
              </p:cNvGraphicFramePr>
              <p:nvPr>
                <p:extLst>
                  <p:ext uri="{D42A27DB-BD31-4B8C-83A1-F6EECF244321}">
                    <p14:modId xmlns:p14="http://schemas.microsoft.com/office/powerpoint/2010/main" val="3113603271"/>
                  </p:ext>
                </p:extLst>
              </p:nvPr>
            </p:nvGraphicFramePr>
            <p:xfrm>
              <a:off x="1088660" y="2835379"/>
              <a:ext cx="2828431" cy="1244693"/>
            </p:xfrm>
            <a:graphic>
              <a:graphicData uri="http://schemas.openxmlformats.org/drawingml/2006/table">
                <a:tbl>
                  <a:tblPr firstRow="1" firstCol="1" bandRow="1">
                    <a:tableStyleId>{5C22544A-7EE6-4342-B048-85BDC9FD1C3A}</a:tableStyleId>
                  </a:tblPr>
                  <a:tblGrid>
                    <a:gridCol w="2828431">
                      <a:extLst>
                        <a:ext uri="{9D8B030D-6E8A-4147-A177-3AD203B41FA5}">
                          <a16:colId xmlns:a16="http://schemas.microsoft.com/office/drawing/2014/main" val="2072686808"/>
                        </a:ext>
                      </a:extLst>
                    </a:gridCol>
                  </a:tblGrid>
                  <a:tr h="1244693">
                    <a:tc>
                      <a:txBody>
                        <a:bodyPr/>
                        <a:lstStyle/>
                        <a:p>
                          <a:endParaRPr lang="en-US"/>
                        </a:p>
                      </a:txBody>
                      <a:tcPr marL="68580" marR="68580" marT="0" marB="0">
                        <a:blipFill>
                          <a:blip r:embed="rId3"/>
                          <a:stretch>
                            <a:fillRect l="-215" t="-488" r="-860" b="-1951"/>
                          </a:stretch>
                        </a:blipFill>
                      </a:tcPr>
                    </a:tc>
                    <a:extLst>
                      <a:ext uri="{0D108BD9-81ED-4DB2-BD59-A6C34878D82A}">
                        <a16:rowId xmlns:a16="http://schemas.microsoft.com/office/drawing/2014/main" val="2583491907"/>
                      </a:ext>
                    </a:extLst>
                  </a:tr>
                </a:tbl>
              </a:graphicData>
            </a:graphic>
          </p:graphicFrame>
        </mc:Fallback>
      </mc:AlternateContent>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813875" y="1851220"/>
            <a:ext cx="11030159" cy="954107"/>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Nồng độ mol (kí hiệu là C</a:t>
            </a:r>
            <a:r>
              <a:rPr kumimoji="0" lang="en-US" altLang="en-US" sz="2800" b="0" i="0" u="none" strike="noStrike" cap="none" normalizeH="0" baseline="-3000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M</a:t>
            </a:r>
            <a:r>
              <a:rPr kumimoji="0" lang="en-US" altLang="en-US" sz="2800" b="0" i="0" u="none" strike="noStrike" cap="none" normalizeH="0" baseline="0">
                <a:ln>
                  <a:noFill/>
                </a:ln>
                <a:solidFill>
                  <a:srgbClr val="000000"/>
                </a:solidFill>
                <a:effectLst/>
                <a:latin typeface="Times New Roman" panose="02020603050405020304" pitchFamily="18" charset="0"/>
                <a:ea typeface="Segoe UI" panose="020B0502040204020203" pitchFamily="34" charset="0"/>
                <a:cs typeface="Times New Roman" panose="02020603050405020304" pitchFamily="18" charset="0"/>
              </a:rPr>
              <a:t>) của một dung dịch cho ta biết số mol chất tan có trong 1 lít dung dịch.</a:t>
            </a:r>
            <a:endParaRPr kumimoji="0" lang="en-US" altLang="en-US" sz="2800" b="0" i="0" u="none" strike="noStrike" cap="none" normalizeH="0" baseline="0">
              <a:ln>
                <a:noFill/>
              </a:ln>
              <a:solidFill>
                <a:schemeClr val="tx1"/>
              </a:solidFill>
              <a:effectLst/>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DA4211E-4B3B-E06E-FB6E-245DECFD9B6E}"/>
                  </a:ext>
                </a:extLst>
              </p:cNvPr>
              <p:cNvSpPr txBox="1"/>
              <p:nvPr/>
            </p:nvSpPr>
            <p:spPr>
              <a:xfrm>
                <a:off x="3486759" y="4686628"/>
                <a:ext cx="6814750" cy="719941"/>
              </a:xfrm>
              <a:prstGeom prst="rect">
                <a:avLst/>
              </a:prstGeom>
              <a:noFill/>
            </p:spPr>
            <p:txBody>
              <a:bodyPr wrap="square">
                <a:spAutoFit/>
              </a:bodyPr>
              <a:lstStyle/>
              <a:p>
                <a:r>
                  <a:rPr kumimoji="0" lang="en-US"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 = </a:t>
                </a:r>
                <a:r>
                  <a:rPr kumimoji="0" lang="en-US" altLang="en-US" sz="2800" b="1" i="1" u="none" strike="noStrike" cap="none" normalizeH="0" baseline="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CM</a:t>
                </a:r>
                <a:r>
                  <a:rPr kumimoji="0" lang="en-US" altLang="en-US" sz="2800" b="1"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.V  ;</a:t>
                </a:r>
                <a:r>
                  <a:rPr kumimoji="0" lang="en-US" altLang="en-US" sz="2800" b="0" i="1" u="none" strike="noStrike" cap="none" normalizeH="0" baseline="0">
                    <a:ln>
                      <a:noFill/>
                    </a:ln>
                    <a:solidFill>
                      <a:schemeClr val="tx1"/>
                    </a:solidFill>
                    <a:effectLst/>
                    <a:latin typeface="Cambria Math" panose="02040503050406030204" pitchFamily="18" charset="0"/>
                    <a:ea typeface="Segoe UI" panose="020B0502040204020203" pitchFamily="34" charset="0"/>
                    <a:cs typeface="Times New Roman" panose="02020603050405020304" pitchFamily="18" charset="0"/>
                  </a:rPr>
                  <a:t>		 </a:t>
                </a:r>
                <a14:m>
                  <m:oMath xmlns:m="http://schemas.openxmlformats.org/officeDocument/2006/math">
                    <m:r>
                      <a:rPr lang="en-US" sz="2800" b="0" i="1" kern="100" smtClean="0">
                        <a:ln>
                          <a:solidFill>
                            <a:sysClr val="windowText" lastClr="000000"/>
                          </a:solidFill>
                        </a:ln>
                        <a:solidFill>
                          <a:sysClr val="windowText" lastClr="000000"/>
                        </a:solidFill>
                        <a:effectLst/>
                        <a:latin typeface="Cambria Math" panose="02040503050406030204" pitchFamily="18" charset="0"/>
                      </a:rPr>
                      <m:t>𝑉</m:t>
                    </m:r>
                    <m:r>
                      <a:rPr lang="en-US" sz="2800" kern="100">
                        <a:ln>
                          <a:solidFill>
                            <a:sysClr val="windowText" lastClr="000000"/>
                          </a:solidFill>
                        </a:ln>
                        <a:solidFill>
                          <a:sysClr val="windowText" lastClr="000000"/>
                        </a:solidFill>
                        <a:effectLst/>
                        <a:latin typeface="Cambria Math" panose="02040503050406030204" pitchFamily="18" charset="0"/>
                      </a:rPr>
                      <m:t>=</m:t>
                    </m:r>
                    <m:r>
                      <a:rPr lang="en-US" sz="2800" kern="100" smtClean="0">
                        <a:ln>
                          <a:solidFill>
                            <a:sysClr val="windowText" lastClr="000000"/>
                          </a:solidFill>
                        </a:ln>
                        <a:solidFill>
                          <a:sysClr val="windowText" lastClr="000000"/>
                        </a:solidFill>
                        <a:effectLst/>
                        <a:latin typeface="Cambria Math" panose="02040503050406030204" pitchFamily="18" charset="0"/>
                      </a:rPr>
                      <m:t> </m:t>
                    </m:r>
                    <m:f>
                      <m:fPr>
                        <m:ctrlPr>
                          <a:rPr lang="en-US" sz="2800" i="1" kern="100">
                            <a:ln>
                              <a:solidFill>
                                <a:sysClr val="windowText" lastClr="000000"/>
                              </a:solidFill>
                            </a:ln>
                            <a:solidFill>
                              <a:sysClr val="windowText" lastClr="000000"/>
                            </a:solidFill>
                            <a:effectLst/>
                            <a:latin typeface="Cambria Math" panose="02040503050406030204" pitchFamily="18" charset="0"/>
                          </a:rPr>
                        </m:ctrlPr>
                      </m:fPr>
                      <m:num>
                        <m:r>
                          <a:rPr lang="en-US" sz="2800" kern="100">
                            <a:ln>
                              <a:solidFill>
                                <a:sysClr val="windowText" lastClr="000000"/>
                              </a:solidFill>
                            </a:ln>
                            <a:solidFill>
                              <a:sysClr val="windowText" lastClr="000000"/>
                            </a:solidFill>
                            <a:effectLst/>
                            <a:latin typeface="Cambria Math" panose="02040503050406030204" pitchFamily="18" charset="0"/>
                          </a:rPr>
                          <m:t>𝑛</m:t>
                        </m:r>
                      </m:num>
                      <m:den>
                        <m:sSub>
                          <m:sSubPr>
                            <m:ctrlPr>
                              <a:rPr lang="en-US" sz="2800" i="1" kern="100">
                                <a:ln>
                                  <a:solidFill>
                                    <a:sysClr val="windowText" lastClr="000000"/>
                                  </a:solidFill>
                                </a:ln>
                                <a:solidFill>
                                  <a:sysClr val="windowText" lastClr="000000"/>
                                </a:solidFill>
                                <a:latin typeface="Cambria Math" panose="02040503050406030204" pitchFamily="18" charset="0"/>
                              </a:rPr>
                            </m:ctrlPr>
                          </m:sSubPr>
                          <m:e>
                            <m:r>
                              <a:rPr lang="en-US" sz="2800" kern="100">
                                <a:ln>
                                  <a:solidFill>
                                    <a:sysClr val="windowText" lastClr="000000"/>
                                  </a:solidFill>
                                </a:ln>
                                <a:solidFill>
                                  <a:sysClr val="windowText" lastClr="000000"/>
                                </a:solidFill>
                                <a:latin typeface="Cambria Math" panose="02040503050406030204" pitchFamily="18" charset="0"/>
                              </a:rPr>
                              <m:t>𝐶</m:t>
                            </m:r>
                          </m:e>
                          <m:sub>
                            <m:r>
                              <a:rPr lang="en-US" sz="2800" kern="100">
                                <a:ln>
                                  <a:solidFill>
                                    <a:sysClr val="windowText" lastClr="000000"/>
                                  </a:solidFill>
                                </a:ln>
                                <a:solidFill>
                                  <a:sysClr val="windowText" lastClr="000000"/>
                                </a:solidFill>
                                <a:latin typeface="Cambria Math" panose="02040503050406030204" pitchFamily="18" charset="0"/>
                              </a:rPr>
                              <m:t>𝑀</m:t>
                            </m:r>
                          </m:sub>
                        </m:sSub>
                      </m:den>
                    </m:f>
                  </m:oMath>
                </a14:m>
                <a:endParaRPr lang="en-US" sz="2800"/>
              </a:p>
            </p:txBody>
          </p:sp>
        </mc:Choice>
        <mc:Fallback xmlns="">
          <p:sp>
            <p:nvSpPr>
              <p:cNvPr id="10" name="TextBox 9">
                <a:extLst>
                  <a:ext uri="{FF2B5EF4-FFF2-40B4-BE49-F238E27FC236}">
                    <a16:creationId xmlns:a16="http://schemas.microsoft.com/office/drawing/2014/main" id="{EDA4211E-4B3B-E06E-FB6E-245DECFD9B6E}"/>
                  </a:ext>
                </a:extLst>
              </p:cNvPr>
              <p:cNvSpPr txBox="1">
                <a:spLocks noRot="1" noChangeAspect="1" noMove="1" noResize="1" noEditPoints="1" noAdjustHandles="1" noChangeArrowheads="1" noChangeShapeType="1" noTextEdit="1"/>
              </p:cNvSpPr>
              <p:nvPr/>
            </p:nvSpPr>
            <p:spPr>
              <a:xfrm>
                <a:off x="3486759" y="4686628"/>
                <a:ext cx="6814750" cy="719941"/>
              </a:xfrm>
              <a:prstGeom prst="rect">
                <a:avLst/>
              </a:prstGeom>
              <a:blipFill>
                <a:blip r:embed="rId4"/>
                <a:stretch>
                  <a:fillRect l="-1878" t="-3390" b="-2542"/>
                </a:stretch>
              </a:blipFill>
            </p:spPr>
            <p:txBody>
              <a:bodyPr/>
              <a:lstStyle/>
              <a:p>
                <a:r>
                  <a:rPr lang="en-US">
                    <a:noFill/>
                  </a:rPr>
                  <a:t> </a:t>
                </a:r>
              </a:p>
            </p:txBody>
          </p:sp>
        </mc:Fallback>
      </mc:AlternateContent>
    </p:spTree>
    <p:extLst>
      <p:ext uri="{BB962C8B-B14F-4D97-AF65-F5344CB8AC3E}">
        <p14:creationId xmlns:p14="http://schemas.microsoft.com/office/powerpoint/2010/main" val="59655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9261230" cy="1124964"/>
          </a:xfrm>
          <a:prstGeom prst="wedgeRoundRectCallout">
            <a:avLst>
              <a:gd name="adj1" fmla="val -4774"/>
              <a:gd name="adj2" fmla="val -112215"/>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1232439" y="5219069"/>
            <a:ext cx="9045768" cy="1120243"/>
          </a:xfrm>
          <a:prstGeom prst="rect">
            <a:avLst/>
          </a:prstGeom>
          <a:noFill/>
        </p:spPr>
        <p:txBody>
          <a:bodyPr wrap="square">
            <a:spAutoFit/>
          </a:bodyPr>
          <a:lstStyle/>
          <a:p>
            <a:pPr marL="0" marR="0" algn="just">
              <a:lnSpc>
                <a:spcPct val="107000"/>
              </a:lnSpc>
              <a:spcBef>
                <a:spcPts val="0"/>
              </a:spcBef>
              <a:spcAft>
                <a:spcPts val="0"/>
              </a:spcAft>
            </a:pPr>
            <a:r>
              <a:rPr lang="en-US" sz="3200">
                <a:solidFill>
                  <a:schemeClr val="bg1"/>
                </a:solidFill>
                <a:effectLst/>
                <a:latin typeface="+mj-lt"/>
                <a:ea typeface="Calibri" panose="020F0502020204030204" pitchFamily="34" charset="0"/>
                <a:cs typeface="Times New Roman" panose="02020603050405020304" pitchFamily="18" charset="0"/>
              </a:rPr>
              <a:t>“Trên một số nhãn hóa chất/ dung dịch có ghi con số. Vậy con số này có ý nghĩa gì?”</a:t>
            </a:r>
            <a:endParaRPr lang="en-US" sz="2400">
              <a:solidFill>
                <a:schemeClr val="bg1"/>
              </a:solidFill>
              <a:effectLst/>
              <a:latin typeface="+mj-lt"/>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21886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a:extLst>
              <a:ext uri="{FF2B5EF4-FFF2-40B4-BE49-F238E27FC236}">
                <a16:creationId xmlns:a16="http://schemas.microsoft.com/office/drawing/2014/main" id="{A21CE780-C0E5-DA01-3F34-F3A18954F9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416" y="382587"/>
            <a:ext cx="11454714" cy="604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itle 1">
            <a:extLst>
              <a:ext uri="{FF2B5EF4-FFF2-40B4-BE49-F238E27FC236}">
                <a16:creationId xmlns:a16="http://schemas.microsoft.com/office/drawing/2014/main" id="{5D197476-4E9A-2B57-FFE3-EE2BF4B679C4}"/>
              </a:ext>
            </a:extLst>
          </p:cNvPr>
          <p:cNvSpPr>
            <a:spLocks noGrp="1"/>
          </p:cNvSpPr>
          <p:nvPr>
            <p:ph type="title"/>
          </p:nvPr>
        </p:nvSpPr>
        <p:spPr>
          <a:xfrm>
            <a:off x="490151" y="767899"/>
            <a:ext cx="5169244" cy="5322201"/>
          </a:xfrm>
        </p:spPr>
        <p:txBody>
          <a:bodyPr/>
          <a:lstStyle/>
          <a:p>
            <a:pPr algn="ctr" eaLnBrk="1" hangingPunct="1"/>
            <a:r>
              <a:rPr lang="en-US" altLang="en-US">
                <a:solidFill>
                  <a:srgbClr val="FF0000"/>
                </a:solidFill>
                <a:latin typeface="Palatino Linotype" panose="02040502050505030304" pitchFamily="18" charset="0"/>
              </a:rPr>
              <a:t>BỆNH </a:t>
            </a:r>
            <a:br>
              <a:rPr lang="en-US" altLang="en-US">
                <a:solidFill>
                  <a:srgbClr val="FF0000"/>
                </a:solidFill>
                <a:latin typeface="Palatino Linotype" panose="02040502050505030304" pitchFamily="18" charset="0"/>
              </a:rPr>
            </a:br>
            <a:r>
              <a:rPr lang="en-US" altLang="en-US">
                <a:solidFill>
                  <a:srgbClr val="FF0000"/>
                </a:solidFill>
                <a:latin typeface="Palatino Linotype" panose="02040502050505030304" pitchFamily="18" charset="0"/>
              </a:rPr>
              <a:t>TIỂU ĐƯỜNG:</a:t>
            </a:r>
            <a:br>
              <a:rPr lang="en-US" altLang="en-US" sz="3600">
                <a:solidFill>
                  <a:srgbClr val="FF0000"/>
                </a:solidFill>
                <a:latin typeface="Palatino Linotype" panose="02040502050505030304" pitchFamily="18" charset="0"/>
              </a:rPr>
            </a:br>
            <a:br>
              <a:rPr lang="en-US" altLang="en-US" sz="3600">
                <a:solidFill>
                  <a:srgbClr val="FF0000"/>
                </a:solidFill>
                <a:latin typeface="Palatino Linotype" panose="02040502050505030304" pitchFamily="18" charset="0"/>
              </a:rPr>
            </a:br>
            <a:r>
              <a:rPr lang="en-US" altLang="en-US" sz="3600">
                <a:latin typeface="Palatino Linotype" panose="02040502050505030304" pitchFamily="18" charset="0"/>
              </a:rPr>
              <a:t>Khi trong cơ thể người, lượng đường (glucozơ) trong máu tăng cao. </a:t>
            </a:r>
            <a:br>
              <a:rPr lang="en-US" altLang="en-US" sz="3600">
                <a:latin typeface="Palatino Linotype" panose="02040502050505030304" pitchFamily="18" charset="0"/>
              </a:rPr>
            </a:br>
            <a:r>
              <a:rPr lang="en-US" altLang="en-US" sz="3600">
                <a:latin typeface="Palatino Linotype" panose="02040502050505030304" pitchFamily="18" charset="0"/>
              </a:rPr>
              <a:t>Nồng độ đường trên </a:t>
            </a:r>
            <a:br>
              <a:rPr lang="en-US" altLang="en-US" sz="3600">
                <a:latin typeface="Palatino Linotype" panose="02040502050505030304" pitchFamily="18" charset="0"/>
              </a:rPr>
            </a:br>
            <a:r>
              <a:rPr lang="en-US" altLang="en-US" sz="3600">
                <a:solidFill>
                  <a:srgbClr val="FF0000"/>
                </a:solidFill>
                <a:latin typeface="Palatino Linotype" panose="02040502050505030304" pitchFamily="18" charset="0"/>
              </a:rPr>
              <a:t>5,6 mmol/lít </a:t>
            </a:r>
            <a:br>
              <a:rPr lang="en-US" altLang="en-US" sz="3600">
                <a:latin typeface="Palatino Linotype" panose="02040502050505030304" pitchFamily="18" charset="0"/>
              </a:rPr>
            </a:br>
            <a:r>
              <a:rPr lang="en-US" altLang="en-US" sz="3600">
                <a:latin typeface="Palatino Linotype" panose="02040502050505030304" pitchFamily="18" charset="0"/>
              </a:rPr>
              <a:t>(0,0056 mol/lít)</a:t>
            </a:r>
          </a:p>
        </p:txBody>
      </p:sp>
      <p:sp>
        <p:nvSpPr>
          <p:cNvPr id="5" name="Left Arrow 4">
            <a:hlinkClick r:id="" action="ppaction://noaction"/>
            <a:extLst>
              <a:ext uri="{FF2B5EF4-FFF2-40B4-BE49-F238E27FC236}">
                <a16:creationId xmlns:a16="http://schemas.microsoft.com/office/drawing/2014/main" id="{D859CAC6-3B2C-CE60-83FF-1E754B07AD72}"/>
              </a:ext>
            </a:extLst>
          </p:cNvPr>
          <p:cNvSpPr/>
          <p:nvPr/>
        </p:nvSpPr>
        <p:spPr>
          <a:xfrm>
            <a:off x="9710739" y="6308725"/>
            <a:ext cx="555625" cy="438150"/>
          </a:xfrm>
          <a:prstGeom prst="leftArrow">
            <a:avLst>
              <a:gd name="adj1" fmla="val 5595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08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7"/>
          <p:cNvGrpSpPr/>
          <p:nvPr/>
        </p:nvGrpSpPr>
        <p:grpSpPr>
          <a:xfrm>
            <a:off x="1066353" y="855786"/>
            <a:ext cx="2860878" cy="1953124"/>
            <a:chOff x="1468531" y="1871421"/>
            <a:chExt cx="2080967" cy="1585199"/>
          </a:xfrm>
        </p:grpSpPr>
        <p:sp>
          <p:nvSpPr>
            <p:cNvPr id="17" name="Oval 3"/>
            <p:cNvSpPr/>
            <p:nvPr/>
          </p:nvSpPr>
          <p:spPr bwMode="auto">
            <a:xfrm>
              <a:off x="1751720" y="2659689"/>
              <a:ext cx="796931" cy="796931"/>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18" name="Oval 2"/>
            <p:cNvSpPr/>
            <p:nvPr/>
          </p:nvSpPr>
          <p:spPr bwMode="auto">
            <a:xfrm>
              <a:off x="1847528" y="1880828"/>
              <a:ext cx="966310" cy="966310"/>
            </a:xfrm>
            <a:prstGeom prst="ellipse">
              <a:avLst/>
            </a:prstGeom>
            <a:solidFill>
              <a:schemeClr val="accent2">
                <a:alpha val="70000"/>
              </a:schemeClr>
            </a:solidFill>
            <a:ln w="19050">
              <a:noFill/>
              <a:round/>
              <a:headEnd/>
              <a:tailEnd/>
            </a:ln>
          </p:spPr>
          <p:txBody>
            <a:bodyPr anchor="ctr"/>
            <a:lstStyle/>
            <a:p>
              <a:pPr algn="ctr"/>
              <a:endParaRPr/>
            </a:p>
          </p:txBody>
        </p:sp>
        <p:sp>
          <p:nvSpPr>
            <p:cNvPr id="19" name="Oval 1"/>
            <p:cNvSpPr/>
            <p:nvPr/>
          </p:nvSpPr>
          <p:spPr bwMode="auto">
            <a:xfrm>
              <a:off x="2219772" y="2167905"/>
              <a:ext cx="1188132" cy="1188132"/>
            </a:xfrm>
            <a:prstGeom prst="ellipse">
              <a:avLst/>
            </a:prstGeom>
            <a:solidFill>
              <a:schemeClr val="accent1">
                <a:lumMod val="100000"/>
              </a:schemeClr>
            </a:solidFill>
            <a:ln w="19050">
              <a:noFill/>
              <a:round/>
              <a:headEnd/>
              <a:tailEnd/>
            </a:ln>
          </p:spPr>
          <p:txBody>
            <a:bodyPr rot="0" spcFirstLastPara="0" vert="horz" wrap="none" lIns="91440" tIns="45720" rIns="91440" bIns="45720" anchor="ctr" anchorCtr="1" forceAA="0" compatLnSpc="1">
              <a:prstTxWarp prst="textNoShape">
                <a:avLst/>
              </a:prstTxWarp>
              <a:normAutofit/>
            </a:bodyPr>
            <a:lstStyle/>
            <a:p>
              <a:pPr algn="ctr"/>
              <a:r>
                <a:rPr lang="en-US" altLang="zh-CN" sz="6000">
                  <a:solidFill>
                    <a:schemeClr val="bg1">
                      <a:lumMod val="100000"/>
                    </a:schemeClr>
                  </a:solidFill>
                  <a:latin typeface="Impact" panose="020B0806030902050204" pitchFamily="34" charset="0"/>
                </a:rPr>
                <a:t>IV</a:t>
              </a:r>
            </a:p>
          </p:txBody>
        </p:sp>
        <p:sp>
          <p:nvSpPr>
            <p:cNvPr id="20" name="Oval 5"/>
            <p:cNvSpPr/>
            <p:nvPr/>
          </p:nvSpPr>
          <p:spPr bwMode="auto">
            <a:xfrm>
              <a:off x="1468531" y="2518094"/>
              <a:ext cx="283189" cy="283189"/>
            </a:xfrm>
            <a:prstGeom prst="ellipse">
              <a:avLst/>
            </a:prstGeom>
            <a:solidFill>
              <a:schemeClr val="accent4">
                <a:lumMod val="60000"/>
                <a:lumOff val="40000"/>
                <a:alpha val="70000"/>
              </a:schemeClr>
            </a:solidFill>
            <a:ln w="19050">
              <a:noFill/>
              <a:round/>
              <a:headEnd/>
              <a:tailEnd/>
            </a:ln>
          </p:spPr>
          <p:txBody>
            <a:bodyPr anchor="ctr"/>
            <a:lstStyle/>
            <a:p>
              <a:pPr algn="ctr"/>
              <a:endParaRPr/>
            </a:p>
          </p:txBody>
        </p:sp>
        <p:sp>
          <p:nvSpPr>
            <p:cNvPr id="21" name="Oval 6"/>
            <p:cNvSpPr/>
            <p:nvPr/>
          </p:nvSpPr>
          <p:spPr bwMode="auto">
            <a:xfrm>
              <a:off x="3266309" y="1871421"/>
              <a:ext cx="283189" cy="283189"/>
            </a:xfrm>
            <a:prstGeom prst="ellipse">
              <a:avLst/>
            </a:prstGeom>
            <a:solidFill>
              <a:schemeClr val="accent3">
                <a:lumMod val="60000"/>
                <a:lumOff val="40000"/>
                <a:alpha val="70000"/>
              </a:schemeClr>
            </a:solidFill>
            <a:ln w="19050">
              <a:noFill/>
              <a:round/>
              <a:headEnd/>
              <a:tailEnd/>
            </a:ln>
          </p:spPr>
          <p:txBody>
            <a:bodyPr anchor="ctr"/>
            <a:lstStyle/>
            <a:p>
              <a:pPr algn="ctr"/>
              <a:endParaRPr/>
            </a:p>
          </p:txBody>
        </p:sp>
      </p:grpSp>
      <p:sp>
        <p:nvSpPr>
          <p:cNvPr id="23" name="文本框 22"/>
          <p:cNvSpPr txBox="1"/>
          <p:nvPr/>
        </p:nvSpPr>
        <p:spPr>
          <a:xfrm>
            <a:off x="1028519" y="2411675"/>
            <a:ext cx="10134962" cy="3139321"/>
          </a:xfrm>
          <a:prstGeom prst="rect">
            <a:avLst/>
          </a:prstGeom>
          <a:noFill/>
        </p:spPr>
        <p:txBody>
          <a:bodyPr wrap="square" rtlCol="0">
            <a:spAutoFit/>
          </a:bodyPr>
          <a:lstStyle/>
          <a:p>
            <a:pPr algn="ctr"/>
            <a:r>
              <a:rPr lang="en-US" altLang="zh-CN" sz="6600" b="1">
                <a:solidFill>
                  <a:srgbClr val="154642"/>
                </a:solidFill>
                <a:latin typeface="+mj-lt"/>
                <a:ea typeface="汉仪喵魂体W" panose="00020600040101010101" pitchFamily="18" charset="-122"/>
              </a:rPr>
              <a:t>Thực hành pha chế </a:t>
            </a:r>
          </a:p>
          <a:p>
            <a:pPr algn="ctr"/>
            <a:r>
              <a:rPr lang="en-US" altLang="zh-CN" sz="6600" b="1">
                <a:solidFill>
                  <a:srgbClr val="154642"/>
                </a:solidFill>
                <a:latin typeface="+mj-lt"/>
                <a:ea typeface="汉仪喵魂体W" panose="00020600040101010101" pitchFamily="18" charset="-122"/>
              </a:rPr>
              <a:t>dung dịch theo nồng độ</a:t>
            </a:r>
          </a:p>
          <a:p>
            <a:pPr algn="ctr"/>
            <a:r>
              <a:rPr lang="en-US" altLang="zh-CN" sz="6600" b="1">
                <a:solidFill>
                  <a:srgbClr val="154642"/>
                </a:solidFill>
                <a:latin typeface="+mj-lt"/>
                <a:ea typeface="汉仪喵魂体W" panose="00020600040101010101" pitchFamily="18" charset="-122"/>
              </a:rPr>
              <a:t>cho trước</a:t>
            </a:r>
            <a:endParaRPr lang="zh-CN" altLang="en-US" sz="6600" b="1" dirty="0">
              <a:solidFill>
                <a:srgbClr val="154642"/>
              </a:solidFill>
              <a:latin typeface="+mj-lt"/>
              <a:ea typeface="汉仪喵魂体W" panose="00020600040101010101" pitchFamily="18" charset="-122"/>
            </a:endParaRPr>
          </a:p>
        </p:txBody>
      </p:sp>
    </p:spTree>
    <p:extLst>
      <p:ext uri="{BB962C8B-B14F-4D97-AF65-F5344CB8AC3E}">
        <p14:creationId xmlns:p14="http://schemas.microsoft.com/office/powerpoint/2010/main" val="73308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4868562" y="1276061"/>
            <a:ext cx="6660688" cy="2152939"/>
          </a:xfrm>
          <a:prstGeom prst="wedgeRoundRectCallout">
            <a:avLst>
              <a:gd name="adj1" fmla="val -66413"/>
              <a:gd name="adj2" fmla="val 118976"/>
              <a:gd name="adj3" fmla="val 16667"/>
            </a:avLst>
          </a:prstGeom>
          <a:solidFill>
            <a:srgbClr val="00206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latin typeface="+mj-lt"/>
            </a:endParaRPr>
          </a:p>
        </p:txBody>
      </p:sp>
      <p:sp>
        <p:nvSpPr>
          <p:cNvPr id="3" name="TextBox 2">
            <a:extLst>
              <a:ext uri="{FF2B5EF4-FFF2-40B4-BE49-F238E27FC236}">
                <a16:creationId xmlns:a16="http://schemas.microsoft.com/office/drawing/2014/main" id="{C81064DA-6D57-2CE7-7FEA-73E6EA630BE6}"/>
              </a:ext>
            </a:extLst>
          </p:cNvPr>
          <p:cNvSpPr txBox="1"/>
          <p:nvPr/>
        </p:nvSpPr>
        <p:spPr>
          <a:xfrm>
            <a:off x="5098599" y="1438722"/>
            <a:ext cx="6430651" cy="1827616"/>
          </a:xfrm>
          <a:prstGeom prst="rect">
            <a:avLst/>
          </a:prstGeom>
          <a:noFill/>
        </p:spPr>
        <p:txBody>
          <a:bodyPr wrap="square">
            <a:spAutoFit/>
          </a:bodyPr>
          <a:lstStyle/>
          <a:p>
            <a:pPr algn="just">
              <a:lnSpc>
                <a:spcPct val="107000"/>
              </a:lnSpc>
            </a:pPr>
            <a:r>
              <a:rPr lang="nl-NL" sz="3600">
                <a:solidFill>
                  <a:schemeClr val="bg1"/>
                </a:solidFill>
              </a:rPr>
              <a:t>Để pha dung dịch muối ăn nồng độ 0,9% làm như thế nào ?</a:t>
            </a:r>
            <a:endParaRPr lang="en-US" sz="3600">
              <a:solidFill>
                <a:schemeClr val="bg1"/>
              </a:solidFill>
            </a:endParaRP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412952" y="196998"/>
            <a:ext cx="4455610" cy="5625658"/>
          </a:xfrm>
          <a:prstGeom prst="rect">
            <a:avLst/>
          </a:prstGeom>
        </p:spPr>
      </p:pic>
    </p:spTree>
    <p:extLst>
      <p:ext uri="{BB962C8B-B14F-4D97-AF65-F5344CB8AC3E}">
        <p14:creationId xmlns:p14="http://schemas.microsoft.com/office/powerpoint/2010/main" val="2007831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4832092"/>
          </a:xfrm>
          <a:prstGeom prst="rect">
            <a:avLst/>
          </a:prstGeom>
          <a:noFill/>
        </p:spPr>
        <p:txBody>
          <a:bodyPr wrap="square">
            <a:spAutoFit/>
          </a:bodyPr>
          <a:lstStyle/>
          <a:p>
            <a:r>
              <a:rPr lang="nl-NL" sz="2800">
                <a:solidFill>
                  <a:srgbClr val="0070C0"/>
                </a:solidFill>
                <a:latin typeface="+mj-lt"/>
              </a:rPr>
              <a:t>1.</a:t>
            </a:r>
            <a:r>
              <a:rPr lang="nl-NL" sz="2800">
                <a:latin typeface="+mj-lt"/>
              </a:rPr>
              <a:t>Thảo luận nhóm, đề xuất các dụng cụ - hóa chất, tính toán và nêu cách pha chế  100g dung dịch muối ăn nồng độ 0,9% vào bảng sau. </a:t>
            </a:r>
          </a:p>
          <a:p>
            <a:endParaRPr lang="nl-NL" sz="2800">
              <a:latin typeface="+mj-lt"/>
            </a:endParaRPr>
          </a:p>
          <a:p>
            <a:endParaRPr lang="nl-NL" sz="2800">
              <a:latin typeface="+mj-lt"/>
            </a:endParaRPr>
          </a:p>
          <a:p>
            <a:endParaRPr lang="nl-NL" sz="2800">
              <a:latin typeface="+mj-lt"/>
            </a:endParaRPr>
          </a:p>
          <a:p>
            <a:endParaRPr lang="nl-NL" sz="2800">
              <a:latin typeface="+mj-lt"/>
            </a:endParaRPr>
          </a:p>
          <a:p>
            <a:endParaRPr lang="nl-NL" sz="2800">
              <a:latin typeface="+mj-lt"/>
            </a:endParaRPr>
          </a:p>
          <a:p>
            <a:r>
              <a:rPr lang="nl-NL" sz="2800">
                <a:solidFill>
                  <a:srgbClr val="0070C0"/>
                </a:solidFill>
                <a:latin typeface="+mj-lt"/>
              </a:rPr>
              <a:t>2. </a:t>
            </a:r>
            <a:r>
              <a:rPr lang="nl-NL" sz="2800">
                <a:latin typeface="+mj-lt"/>
              </a:rPr>
              <a:t>Dung dịch muối ăn nồng độ 0,9% ( hay còn gọi là dung dịch nước muối sinh lý) có thể sử dụng để làm gì ?</a:t>
            </a:r>
            <a:endParaRPr lang="en-US" sz="2800">
              <a:latin typeface="+mj-lt"/>
            </a:endParaRPr>
          </a:p>
          <a:p>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2112615231"/>
              </p:ext>
            </p:extLst>
          </p:nvPr>
        </p:nvGraphicFramePr>
        <p:xfrm>
          <a:off x="678196" y="2765806"/>
          <a:ext cx="10852829" cy="1702912"/>
        </p:xfrm>
        <a:graphic>
          <a:graphicData uri="http://schemas.openxmlformats.org/drawingml/2006/table">
            <a:tbl>
              <a:tblPr firstRow="1" firstCol="1" bandRow="1">
                <a:tableStyleId>{BC89EF96-8CEA-46FF-86C4-4CE0E7609802}</a:tableStyleId>
              </a:tblPr>
              <a:tblGrid>
                <a:gridCol w="2604721">
                  <a:extLst>
                    <a:ext uri="{9D8B030D-6E8A-4147-A177-3AD203B41FA5}">
                      <a16:colId xmlns:a16="http://schemas.microsoft.com/office/drawing/2014/main" val="1898863088"/>
                    </a:ext>
                  </a:extLst>
                </a:gridCol>
                <a:gridCol w="4630499">
                  <a:extLst>
                    <a:ext uri="{9D8B030D-6E8A-4147-A177-3AD203B41FA5}">
                      <a16:colId xmlns:a16="http://schemas.microsoft.com/office/drawing/2014/main" val="559289081"/>
                    </a:ext>
                  </a:extLst>
                </a:gridCol>
                <a:gridCol w="3617609">
                  <a:extLst>
                    <a:ext uri="{9D8B030D-6E8A-4147-A177-3AD203B41FA5}">
                      <a16:colId xmlns:a16="http://schemas.microsoft.com/office/drawing/2014/main" val="3720106864"/>
                    </a:ext>
                  </a:extLst>
                </a:gridCol>
              </a:tblGrid>
              <a:tr h="1145132">
                <a:tc>
                  <a:txBody>
                    <a:bodyPr/>
                    <a:lstStyle/>
                    <a:p>
                      <a:pPr marL="0" marR="0" algn="just">
                        <a:lnSpc>
                          <a:spcPct val="107000"/>
                        </a:lnSpc>
                        <a:spcBef>
                          <a:spcPts val="0"/>
                        </a:spcBef>
                        <a:spcAft>
                          <a:spcPts val="300"/>
                        </a:spcAft>
                      </a:pPr>
                      <a:r>
                        <a:rPr lang="nl-NL" sz="2800">
                          <a:effectLst/>
                        </a:rPr>
                        <a:t>Dụng cụ -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557780">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8104776"/>
                  </a:ext>
                </a:extLst>
              </a:tr>
            </a:tbl>
          </a:graphicData>
        </a:graphic>
      </p:graphicFrame>
    </p:spTree>
    <p:extLst>
      <p:ext uri="{BB962C8B-B14F-4D97-AF65-F5344CB8AC3E}">
        <p14:creationId xmlns:p14="http://schemas.microsoft.com/office/powerpoint/2010/main" val="1991333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wipe(down)">
                                      <p:cBhvr>
                                        <p:cTn id="12" dur="500"/>
                                        <p:tgtEl>
                                          <p:spTgt spid="2">
                                            <p:txEl>
                                              <p:pRg st="6" end="6"/>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wipe(down)">
                                      <p:cBhvr>
                                        <p:cTn id="1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EC4FA8C-0BFF-D248-AC50-F3E577912280}"/>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D9EA047-05AF-2473-1A68-C6DAF4E08F0D}"/>
              </a:ext>
            </a:extLst>
          </p:cNvPr>
          <p:cNvSpPr txBox="1"/>
          <p:nvPr/>
        </p:nvSpPr>
        <p:spPr>
          <a:xfrm>
            <a:off x="725226" y="927249"/>
            <a:ext cx="658981" cy="523220"/>
          </a:xfrm>
          <a:prstGeom prst="rect">
            <a:avLst/>
          </a:prstGeom>
          <a:noFill/>
        </p:spPr>
        <p:txBody>
          <a:bodyPr wrap="square">
            <a:spAutoFit/>
          </a:bodyPr>
          <a:lstStyle/>
          <a:p>
            <a:r>
              <a:rPr lang="nl-NL" sz="2800">
                <a:solidFill>
                  <a:srgbClr val="0070C0"/>
                </a:solidFill>
                <a:latin typeface="+mj-lt"/>
              </a:rPr>
              <a:t>1.</a:t>
            </a:r>
            <a:r>
              <a:rPr lang="nl-NL" sz="2800">
                <a:latin typeface="+mj-lt"/>
              </a:rPr>
              <a:t> </a:t>
            </a:r>
            <a:endParaRPr lang="en-US" sz="28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3" name="Table 2">
            <a:extLst>
              <a:ext uri="{FF2B5EF4-FFF2-40B4-BE49-F238E27FC236}">
                <a16:creationId xmlns:a16="http://schemas.microsoft.com/office/drawing/2014/main" id="{D7931649-D63A-7F95-61AB-B241AD7CFE5E}"/>
              </a:ext>
            </a:extLst>
          </p:cNvPr>
          <p:cNvGraphicFramePr>
            <a:graphicFrameLocks noGrp="1"/>
          </p:cNvGraphicFramePr>
          <p:nvPr>
            <p:extLst>
              <p:ext uri="{D42A27DB-BD31-4B8C-83A1-F6EECF244321}">
                <p14:modId xmlns:p14="http://schemas.microsoft.com/office/powerpoint/2010/main" val="442345554"/>
              </p:ext>
            </p:extLst>
          </p:nvPr>
        </p:nvGraphicFramePr>
        <p:xfrm>
          <a:off x="0" y="1450469"/>
          <a:ext cx="12097265" cy="5410741"/>
        </p:xfrm>
        <a:graphic>
          <a:graphicData uri="http://schemas.openxmlformats.org/drawingml/2006/table">
            <a:tbl>
              <a:tblPr firstRow="1" firstCol="1" bandRow="1">
                <a:tableStyleId>{BC89EF96-8CEA-46FF-86C4-4CE0E7609802}</a:tableStyleId>
              </a:tblPr>
              <a:tblGrid>
                <a:gridCol w="2669060">
                  <a:extLst>
                    <a:ext uri="{9D8B030D-6E8A-4147-A177-3AD203B41FA5}">
                      <a16:colId xmlns:a16="http://schemas.microsoft.com/office/drawing/2014/main" val="1898863088"/>
                    </a:ext>
                  </a:extLst>
                </a:gridCol>
                <a:gridCol w="4460790">
                  <a:extLst>
                    <a:ext uri="{9D8B030D-6E8A-4147-A177-3AD203B41FA5}">
                      <a16:colId xmlns:a16="http://schemas.microsoft.com/office/drawing/2014/main" val="559289081"/>
                    </a:ext>
                  </a:extLst>
                </a:gridCol>
                <a:gridCol w="4967415">
                  <a:extLst>
                    <a:ext uri="{9D8B030D-6E8A-4147-A177-3AD203B41FA5}">
                      <a16:colId xmlns:a16="http://schemas.microsoft.com/office/drawing/2014/main" val="3720106864"/>
                    </a:ext>
                  </a:extLst>
                </a:gridCol>
              </a:tblGrid>
              <a:tr h="1017112">
                <a:tc>
                  <a:txBody>
                    <a:bodyPr/>
                    <a:lstStyle/>
                    <a:p>
                      <a:pPr marL="0" marR="0" algn="ctr">
                        <a:lnSpc>
                          <a:spcPct val="107000"/>
                        </a:lnSpc>
                        <a:spcBef>
                          <a:spcPts val="0"/>
                        </a:spcBef>
                        <a:spcAft>
                          <a:spcPts val="300"/>
                        </a:spcAft>
                      </a:pPr>
                      <a:r>
                        <a:rPr lang="nl-NL" sz="2800">
                          <a:effectLst/>
                        </a:rPr>
                        <a:t>Dụng cụ </a:t>
                      </a:r>
                    </a:p>
                    <a:p>
                      <a:pPr marL="0" marR="0" algn="ctr">
                        <a:lnSpc>
                          <a:spcPct val="107000"/>
                        </a:lnSpc>
                        <a:spcBef>
                          <a:spcPts val="0"/>
                        </a:spcBef>
                        <a:spcAft>
                          <a:spcPts val="300"/>
                        </a:spcAft>
                      </a:pPr>
                      <a:r>
                        <a:rPr lang="nl-NL" sz="2800">
                          <a:effectLst/>
                        </a:rPr>
                        <a:t>- Hóa chất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 Tính toán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300"/>
                        </a:spcAft>
                      </a:pPr>
                      <a:r>
                        <a:rPr lang="nl-NL" sz="2800">
                          <a:effectLst/>
                        </a:rPr>
                        <a:t>Cách pha chế</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54734018"/>
                  </a:ext>
                </a:extLst>
              </a:tr>
              <a:tr h="1486656">
                <a:tc>
                  <a:txBody>
                    <a:bodyPr/>
                    <a:lstStyle/>
                    <a:p>
                      <a:pPr marL="0" marR="0" algn="just">
                        <a:lnSpc>
                          <a:spcPct val="107000"/>
                        </a:lnSpc>
                        <a:spcBef>
                          <a:spcPts val="0"/>
                        </a:spcBef>
                        <a:spcAft>
                          <a:spcPts val="300"/>
                        </a:spcAft>
                      </a:pPr>
                      <a:r>
                        <a:rPr lang="nl-NL"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tc>
                  <a:txBody>
                    <a:bodyPr/>
                    <a:lstStyle/>
                    <a:p>
                      <a:pPr marL="0" marR="0" algn="just">
                        <a:lnSpc>
                          <a:spcPct val="107000"/>
                        </a:lnSpc>
                        <a:spcBef>
                          <a:spcPts val="0"/>
                        </a:spcBef>
                        <a:spcAft>
                          <a:spcPts val="300"/>
                        </a:spcAft>
                      </a:pPr>
                      <a:r>
                        <a:rPr lang="nl-NL" sz="2800">
                          <a:effectLst/>
                        </a:rPr>
                        <a:t> </a:t>
                      </a: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nl-NL"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30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alpha val="20000"/>
                      </a:srgbClr>
                    </a:solidFill>
                  </a:tcPr>
                </a:tc>
                <a:extLst>
                  <a:ext uri="{0D108BD9-81ED-4DB2-BD59-A6C34878D82A}">
                    <a16:rowId xmlns:a16="http://schemas.microsoft.com/office/drawing/2014/main" val="3218104776"/>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0DF9BA6-9E26-3A58-C0CC-1F2701BBA755}"/>
                  </a:ext>
                </a:extLst>
              </p:cNvPr>
              <p:cNvSpPr txBox="1"/>
              <p:nvPr/>
            </p:nvSpPr>
            <p:spPr>
              <a:xfrm>
                <a:off x="2631513" y="2416788"/>
                <a:ext cx="4424195" cy="440402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 Tìm khối lượng chất tan</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𝑁𝑎𝐶𝑙</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ub>
                      </m:s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𝐶</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𝑚</m:t>
                              </m:r>
                            </m:e>
                            <m:sub>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𝑑𝑑</m:t>
                              </m:r>
                            </m:sub>
                          </m:sSub>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0,9.  100</m:t>
                          </m:r>
                        </m:num>
                        <m:den>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100</m:t>
                          </m:r>
                        </m:den>
                      </m:f>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 0,9 </m:t>
                      </m:r>
                      <m:r>
                        <a:rPr lang="nl-NL" sz="2800" i="1">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𝑔</m:t>
                      </m:r>
                    </m:oMath>
                  </m:oMathPara>
                </a14:m>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nl-NL" sz="2800">
                    <a:solidFill>
                      <a:srgbClr val="002060"/>
                    </a:solidFill>
                    <a:effectLst/>
                    <a:latin typeface="+mj-lt"/>
                    <a:ea typeface="Times New Roman" panose="02020603050405020304" pitchFamily="18" charset="0"/>
                    <a:cs typeface="Times New Roman" panose="02020603050405020304" pitchFamily="18" charset="0"/>
                  </a:rPr>
                  <a:t>- Tìm khối lượng dung môi (nước):</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a:solidFill>
                      <a:srgbClr val="002060"/>
                    </a:solidFill>
                    <a:effectLst/>
                    <a:latin typeface="+mj-lt"/>
                    <a:ea typeface="Calibri" panose="020F0502020204030204" pitchFamily="34" charset="0"/>
                    <a:cs typeface="Times New Roman" panose="02020603050405020304" pitchFamily="18" charset="0"/>
                  </a:rPr>
                  <a:t>m</a:t>
                </a:r>
                <a:r>
                  <a:rPr lang="en-US" sz="2800" baseline="-25000">
                    <a:solidFill>
                      <a:srgbClr val="002060"/>
                    </a:solidFill>
                    <a:effectLst/>
                    <a:latin typeface="+mj-lt"/>
                    <a:ea typeface="Calibri" panose="020F0502020204030204" pitchFamily="34" charset="0"/>
                    <a:cs typeface="Times New Roman" panose="02020603050405020304" pitchFamily="18" charset="0"/>
                  </a:rPr>
                  <a:t>dm</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dd</a:t>
                </a:r>
                <a:r>
                  <a:rPr lang="en-US" sz="2800">
                    <a:solidFill>
                      <a:srgbClr val="002060"/>
                    </a:solidFill>
                    <a:effectLst/>
                    <a:latin typeface="+mj-lt"/>
                    <a:ea typeface="Calibri" panose="020F0502020204030204" pitchFamily="34" charset="0"/>
                    <a:cs typeface="Times New Roman" panose="02020603050405020304" pitchFamily="18" charset="0"/>
                  </a:rPr>
                  <a:t> – m</a:t>
                </a:r>
                <a:r>
                  <a:rPr lang="en-US" sz="2800" baseline="-25000">
                    <a:solidFill>
                      <a:srgbClr val="002060"/>
                    </a:solidFill>
                    <a:effectLst/>
                    <a:latin typeface="+mj-lt"/>
                    <a:ea typeface="Calibri" panose="020F0502020204030204" pitchFamily="34" charset="0"/>
                    <a:cs typeface="Times New Roman" panose="02020603050405020304" pitchFamily="18" charset="0"/>
                  </a:rPr>
                  <a:t>ct </a:t>
                </a:r>
                <a:r>
                  <a:rPr lang="en-US" sz="2800">
                    <a:solidFill>
                      <a:srgbClr val="002060"/>
                    </a:solidFill>
                    <a:effectLst/>
                    <a:latin typeface="+mj-lt"/>
                    <a:ea typeface="Calibri" panose="020F0502020204030204" pitchFamily="34" charset="0"/>
                    <a:cs typeface="Times New Roman" panose="02020603050405020304" pitchFamily="18" charset="0"/>
                  </a:rPr>
                  <a:t> = 100 – 0,9= 99,1 gam </a:t>
                </a:r>
              </a:p>
            </p:txBody>
          </p:sp>
        </mc:Choice>
        <mc:Fallback xmlns="">
          <p:sp>
            <p:nvSpPr>
              <p:cNvPr id="6" name="TextBox 5">
                <a:extLst>
                  <a:ext uri="{FF2B5EF4-FFF2-40B4-BE49-F238E27FC236}">
                    <a16:creationId xmlns:a16="http://schemas.microsoft.com/office/drawing/2014/main" id="{90DF9BA6-9E26-3A58-C0CC-1F2701BBA755}"/>
                  </a:ext>
                </a:extLst>
              </p:cNvPr>
              <p:cNvSpPr txBox="1">
                <a:spLocks noRot="1" noChangeAspect="1" noMove="1" noResize="1" noEditPoints="1" noAdjustHandles="1" noChangeArrowheads="1" noChangeShapeType="1" noTextEdit="1"/>
              </p:cNvSpPr>
              <p:nvPr/>
            </p:nvSpPr>
            <p:spPr>
              <a:xfrm>
                <a:off x="2631513" y="2416788"/>
                <a:ext cx="4424195" cy="4404026"/>
              </a:xfrm>
              <a:prstGeom prst="rect">
                <a:avLst/>
              </a:prstGeom>
              <a:blipFill>
                <a:blip r:embed="rId3"/>
                <a:stretch>
                  <a:fillRect l="-2897" t="-1521" r="-2897" b="-2766"/>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D1ACA7D5-9B54-30B4-BE8D-84DDB504B4C7}"/>
              </a:ext>
            </a:extLst>
          </p:cNvPr>
          <p:cNvSpPr txBox="1"/>
          <p:nvPr/>
        </p:nvSpPr>
        <p:spPr>
          <a:xfrm>
            <a:off x="7092302" y="2416788"/>
            <a:ext cx="5004963" cy="4594206"/>
          </a:xfrm>
          <a:prstGeom prst="rect">
            <a:avLst/>
          </a:prstGeom>
          <a:noFill/>
        </p:spPr>
        <p:txBody>
          <a:bodyPr wrap="square">
            <a:spAutoFit/>
          </a:bodyPr>
          <a:lstStyle/>
          <a:p>
            <a:pPr marL="0" marR="0" algn="just">
              <a:lnSpc>
                <a:spcPct val="107000"/>
              </a:lnSpc>
              <a:spcBef>
                <a:spcPts val="0"/>
              </a:spcBef>
              <a:spcAft>
                <a:spcPts val="800"/>
              </a:spcAft>
            </a:pPr>
            <a:r>
              <a:rPr lang="nl-NL" sz="2800">
                <a:solidFill>
                  <a:srgbClr val="002060"/>
                </a:solidFill>
                <a:effectLst/>
                <a:latin typeface="+mj-lt"/>
                <a:ea typeface="Calibri" panose="020F0502020204030204" pitchFamily="34" charset="0"/>
                <a:cs typeface="Times New Roman" panose="02020603050405020304" pitchFamily="18" charset="0"/>
              </a:rPr>
              <a:t>Cân lấy 0,9 g NaCl cho vào cốc thủy tinh có dung tích 150 mL.</a:t>
            </a:r>
            <a:endParaRPr lang="en-US" sz="2800">
              <a:solidFill>
                <a:srgbClr val="002060"/>
              </a:solidFill>
              <a:effectLst/>
              <a:latin typeface="+mj-lt"/>
              <a:ea typeface="Calibri" panose="020F0502020204030204" pitchFamily="34" charset="0"/>
              <a:cs typeface="Times New Roman" panose="02020603050405020304" pitchFamily="18" charset="0"/>
            </a:endParaRPr>
          </a:p>
          <a:p>
            <a:r>
              <a:rPr lang="nl-NL" sz="2800" kern="0">
                <a:solidFill>
                  <a:srgbClr val="002060"/>
                </a:solidFill>
                <a:effectLst/>
                <a:latin typeface="+mj-lt"/>
                <a:ea typeface="Calibri" panose="020F0502020204030204" pitchFamily="34" charset="0"/>
                <a:cs typeface="Times New Roman" panose="02020603050405020304" pitchFamily="18" charset="0"/>
              </a:rPr>
              <a:t>- Cân lấy 99,1 g nước cất (hoặc đong lấy 99,1 mL nước cất), sau đó đổ dần dần vào  cốc đựng NaCl rồi dùng đũa thủy tinh kháy đều.  Ta được chế  100g dung dịch muối ăn nồng độ 0,9%.</a:t>
            </a:r>
            <a:endParaRPr lang="en-US" sz="2800">
              <a:solidFill>
                <a:srgbClr val="002060"/>
              </a:solidFill>
              <a:latin typeface="+mj-lt"/>
            </a:endParaRPr>
          </a:p>
        </p:txBody>
      </p:sp>
      <p:sp>
        <p:nvSpPr>
          <p:cNvPr id="12" name="TextBox 11">
            <a:extLst>
              <a:ext uri="{FF2B5EF4-FFF2-40B4-BE49-F238E27FC236}">
                <a16:creationId xmlns:a16="http://schemas.microsoft.com/office/drawing/2014/main" id="{F93CA7DF-BCD3-A37F-1989-6CA6B4995F86}"/>
              </a:ext>
            </a:extLst>
          </p:cNvPr>
          <p:cNvSpPr txBox="1"/>
          <p:nvPr/>
        </p:nvSpPr>
        <p:spPr>
          <a:xfrm>
            <a:off x="0" y="2568347"/>
            <a:ext cx="2594919" cy="4208075"/>
          </a:xfrm>
          <a:prstGeom prst="rect">
            <a:avLst/>
          </a:prstGeom>
          <a:noFill/>
        </p:spPr>
        <p:txBody>
          <a:bodyPr wrap="square">
            <a:spAutoFit/>
          </a:bodyPr>
          <a:lstStyle/>
          <a:p>
            <a:pPr marL="0" marR="0">
              <a:lnSpc>
                <a:spcPct val="107000"/>
              </a:lnSpc>
              <a:spcBef>
                <a:spcPts val="0"/>
              </a:spcBef>
              <a:spcAft>
                <a:spcPts val="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Hóa chất: </a:t>
            </a:r>
            <a:r>
              <a:rPr lang="en-US" sz="2800" spc="10">
                <a:solidFill>
                  <a:srgbClr val="002060"/>
                </a:solidFill>
                <a:effectLst/>
                <a:latin typeface="+mj-lt"/>
                <a:ea typeface="Calibri" panose="020F0502020204030204" pitchFamily="34" charset="0"/>
                <a:cs typeface="Times New Roman" panose="02020603050405020304" pitchFamily="18" charset="0"/>
              </a:rPr>
              <a:t>nước cất, muối hạt (đã rang khô);</a:t>
            </a:r>
            <a:endParaRPr lang="en-US" sz="2800">
              <a:solidFill>
                <a:srgbClr val="002060"/>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0215" algn="l"/>
              </a:tabLst>
            </a:pPr>
            <a:r>
              <a:rPr lang="en-US" sz="2800" b="1" spc="10">
                <a:solidFill>
                  <a:srgbClr val="002060"/>
                </a:solidFill>
                <a:effectLst/>
                <a:latin typeface="+mj-lt"/>
                <a:ea typeface="Calibri" panose="020F0502020204030204" pitchFamily="34" charset="0"/>
                <a:cs typeface="Times New Roman" panose="02020603050405020304" pitchFamily="18" charset="0"/>
              </a:rPr>
              <a:t>Dụng cụ</a:t>
            </a:r>
            <a:r>
              <a:rPr lang="en-US" sz="2800" spc="10">
                <a:solidFill>
                  <a:srgbClr val="002060"/>
                </a:solidFill>
                <a:effectLst/>
                <a:latin typeface="+mj-lt"/>
                <a:ea typeface="Calibri" panose="020F0502020204030204" pitchFamily="34" charset="0"/>
                <a:cs typeface="Times New Roman" panose="02020603050405020304" pitchFamily="18" charset="0"/>
              </a:rPr>
              <a:t>: cốc thuỷ tinh 150 mL, cân, đũa thủy tinh, ống đong.</a:t>
            </a:r>
            <a:endParaRPr lang="en-US" sz="2800">
              <a:solidFill>
                <a:srgbClr val="00206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169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p:bldP spid="10"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9EA047-05AF-2473-1A68-C6DAF4E08F0D}"/>
              </a:ext>
            </a:extLst>
          </p:cNvPr>
          <p:cNvSpPr txBox="1"/>
          <p:nvPr/>
        </p:nvSpPr>
        <p:spPr>
          <a:xfrm>
            <a:off x="786760" y="1201216"/>
            <a:ext cx="10744265" cy="1569660"/>
          </a:xfrm>
          <a:prstGeom prst="rect">
            <a:avLst/>
          </a:prstGeom>
          <a:noFill/>
        </p:spPr>
        <p:txBody>
          <a:bodyPr wrap="square">
            <a:spAutoFit/>
          </a:bodyPr>
          <a:lstStyle/>
          <a:p>
            <a:r>
              <a:rPr lang="nl-NL" sz="3200">
                <a:solidFill>
                  <a:srgbClr val="0070C0"/>
                </a:solidFill>
                <a:latin typeface="+mj-lt"/>
              </a:rPr>
              <a:t>2</a:t>
            </a:r>
            <a:r>
              <a:rPr lang="en-US" sz="3200"/>
              <a:t>. Dung dịch nước muối sinh lý còn có tác dụng</a:t>
            </a:r>
            <a:r>
              <a:rPr lang="vi-VN" sz="3200"/>
              <a:t> rửa vết thương, giúp làm sạch, loại bỏ chất bẩn, vi khuẩn, ngăn ngừa viêm nhiễm</a:t>
            </a:r>
            <a:r>
              <a:rPr lang="en-US" sz="3200"/>
              <a:t> và súc hòng, rửa mắt, rửa mũi …</a:t>
            </a:r>
            <a:r>
              <a:rPr lang="nl-NL" sz="3200">
                <a:latin typeface="+mj-lt"/>
              </a:rPr>
              <a:t>  </a:t>
            </a:r>
            <a:endParaRPr lang="en-US" sz="3200">
              <a:latin typeface="+mj-lt"/>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5</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pic>
        <p:nvPicPr>
          <p:cNvPr id="4" name="Picture 2" descr="Sai lầm khi dùng nước muối sinh lý gây nguy hiểm cho trẻ">
            <a:extLst>
              <a:ext uri="{FF2B5EF4-FFF2-40B4-BE49-F238E27FC236}">
                <a16:creationId xmlns:a16="http://schemas.microsoft.com/office/drawing/2014/main" id="{CC931C0F-C95C-DE2B-065A-B40312F92FD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256" t="-604" r="24799" b="604"/>
          <a:stretch>
            <a:fillRect/>
          </a:stretch>
        </p:blipFill>
        <p:spPr bwMode="auto">
          <a:xfrm>
            <a:off x="5601861" y="3029368"/>
            <a:ext cx="3035036" cy="3410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ất tần tật về tác dụng của nước muối sinh lý và cách sử dụng">
            <a:extLst>
              <a:ext uri="{FF2B5EF4-FFF2-40B4-BE49-F238E27FC236}">
                <a16:creationId xmlns:a16="http://schemas.microsoft.com/office/drawing/2014/main" id="{C0BC76C3-B854-4714-D261-563E17624B5D}"/>
              </a:ext>
            </a:extLst>
          </p:cNvPr>
          <p:cNvPicPr>
            <a:picLocks noChangeAspect="1" noChangeArrowheads="1"/>
          </p:cNvPicPr>
          <p:nvPr/>
        </p:nvPicPr>
        <p:blipFill>
          <a:blip r:embed="rId4">
            <a:clrChange>
              <a:clrFrom>
                <a:srgbClr val="FCFCFC"/>
              </a:clrFrom>
              <a:clrTo>
                <a:srgbClr val="FCFCFC">
                  <a:alpha val="0"/>
                </a:srgbClr>
              </a:clrTo>
            </a:clrChange>
            <a:extLst>
              <a:ext uri="{28A0092B-C50C-407E-A947-70E740481C1C}">
                <a14:useLocalDpi xmlns:a14="http://schemas.microsoft.com/office/drawing/2010/main" val="0"/>
              </a:ext>
            </a:extLst>
          </a:blip>
          <a:srcRect l="28085" t="-491" r="28487" b="491"/>
          <a:stretch>
            <a:fillRect/>
          </a:stretch>
        </p:blipFill>
        <p:spPr bwMode="auto">
          <a:xfrm>
            <a:off x="1296087" y="2611038"/>
            <a:ext cx="3473621" cy="424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618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5498E7F2-5067-3641-08E8-79B4B38B0CF9}"/>
              </a:ext>
            </a:extLst>
          </p:cNvPr>
          <p:cNvSpPr/>
          <p:nvPr/>
        </p:nvSpPr>
        <p:spPr>
          <a:xfrm>
            <a:off x="870857" y="777535"/>
            <a:ext cx="10450286" cy="3435233"/>
          </a:xfrm>
          <a:prstGeom prst="wedgeRoundRectCallout">
            <a:avLst>
              <a:gd name="adj1" fmla="val -38308"/>
              <a:gd name="adj2" fmla="val 60195"/>
              <a:gd name="adj3" fmla="val 16667"/>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6D13892-F574-0371-0697-BE3D5B313C07}"/>
              </a:ext>
            </a:extLst>
          </p:cNvPr>
          <p:cNvSpPr txBox="1"/>
          <p:nvPr/>
        </p:nvSpPr>
        <p:spPr>
          <a:xfrm>
            <a:off x="1083672" y="1078249"/>
            <a:ext cx="10024655" cy="1505605"/>
          </a:xfrm>
          <a:prstGeom prst="rect">
            <a:avLst/>
          </a:prstGeom>
          <a:noFill/>
        </p:spPr>
        <p:txBody>
          <a:bodyPr wrap="square">
            <a:spAutoFit/>
          </a:bodyPr>
          <a:lstStyle/>
          <a:p>
            <a:pPr marL="0" marR="0" algn="ctr">
              <a:lnSpc>
                <a:spcPct val="107000"/>
              </a:lnSpc>
              <a:spcBef>
                <a:spcPts val="0"/>
              </a:spcBef>
              <a:spcAft>
                <a:spcPts val="0"/>
              </a:spcAft>
            </a:pPr>
            <a:r>
              <a:rPr lang="en-US" sz="4400" b="1" i="1">
                <a:effectLst/>
                <a:latin typeface="Times New Roman" panose="02020603050405020304" pitchFamily="18" charset="0"/>
                <a:ea typeface="Calibri" panose="020F0502020204030204" pitchFamily="34" charset="0"/>
                <a:cs typeface="Times New Roman" panose="02020603050405020304" pitchFamily="18" charset="0"/>
              </a:rPr>
              <a:t>Tại sao cần phải dùng muối ăn khan để pha dung dịch?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a:extLst>
              <a:ext uri="{FF2B5EF4-FFF2-40B4-BE49-F238E27FC236}">
                <a16:creationId xmlns:a16="http://schemas.microsoft.com/office/drawing/2014/main" id="{8E45B769-EF3C-F420-CC58-33C398A081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599" y="4212768"/>
            <a:ext cx="2261532" cy="22615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9E86902-4CB5-CEA7-2483-300CB2A52128}"/>
              </a:ext>
            </a:extLst>
          </p:cNvPr>
          <p:cNvSpPr txBox="1"/>
          <p:nvPr/>
        </p:nvSpPr>
        <p:spPr>
          <a:xfrm>
            <a:off x="870857" y="2495151"/>
            <a:ext cx="10450286" cy="1647182"/>
          </a:xfrm>
          <a:prstGeom prst="rect">
            <a:avLst/>
          </a:prstGeom>
          <a:noFill/>
        </p:spPr>
        <p:txBody>
          <a:bodyPr wrap="square">
            <a:spAutoFit/>
          </a:bodyPr>
          <a:lstStyle/>
          <a:p>
            <a:pPr marL="0" marR="0" algn="just">
              <a:lnSpc>
                <a:spcPct val="107000"/>
              </a:lnSpc>
              <a:spcBef>
                <a:spcPts val="0"/>
              </a:spcBef>
              <a:spcAft>
                <a:spcPts val="0"/>
              </a:spcAft>
            </a:pPr>
            <a:r>
              <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Muối lẫn nước thì khi cân khối lượng muối (chất tan) sẽ không chính xác, làm nồng độ dung dịch không đúng như tính toán,</a:t>
            </a:r>
            <a:endParaRPr lang="en-US" sz="32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0681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951470" y="1590217"/>
            <a:ext cx="10515600" cy="1841466"/>
          </a:xfrm>
          <a:prstGeom prst="rect">
            <a:avLst/>
          </a:prstGeom>
          <a:noFill/>
        </p:spPr>
        <p:txBody>
          <a:bodyPr wrap="square">
            <a:spAutoFit/>
          </a:bodyPr>
          <a:lstStyle/>
          <a:p>
            <a:pPr marL="0" marR="0">
              <a:lnSpc>
                <a:spcPct val="107000"/>
              </a:lnSpc>
              <a:spcBef>
                <a:spcPts val="0"/>
              </a:spcBef>
              <a:spcAft>
                <a:spcPts val="0"/>
              </a:spcAft>
            </a:pPr>
            <a:r>
              <a:rPr lang="pt-BR" sz="3600">
                <a:effectLst/>
                <a:latin typeface="Times New Roman" panose="02020603050405020304" pitchFamily="18" charset="0"/>
                <a:ea typeface="Calibri" panose="020F0502020204030204" pitchFamily="34" charset="0"/>
                <a:cs typeface="Times New Roman" panose="02020603050405020304" pitchFamily="18" charset="0"/>
              </a:rPr>
              <a:t>Các nhóm </a:t>
            </a:r>
            <a:r>
              <a:rPr lang="en-US" sz="3600">
                <a:effectLst/>
                <a:latin typeface="Times New Roman" panose="02020603050405020304" pitchFamily="18" charset="0"/>
                <a:ea typeface="Calibri" panose="020F0502020204030204" pitchFamily="34" charset="0"/>
                <a:cs typeface="Times New Roman" panose="02020603050405020304" pitchFamily="18" charset="0"/>
              </a:rPr>
              <a:t>lựa chọn dụng cụ- hóa chất cần thiết và tiến hành thí nghiệm ha </a:t>
            </a:r>
            <a:r>
              <a:rPr lang="nl-NL" sz="3600">
                <a:effectLst/>
                <a:latin typeface="Times New Roman" panose="02020603050405020304" pitchFamily="18" charset="0"/>
                <a:ea typeface="Calibri" panose="020F0502020204030204" pitchFamily="34" charset="0"/>
                <a:cs typeface="Times New Roman" panose="02020603050405020304" pitchFamily="18" charset="0"/>
              </a:rPr>
              <a:t>chế dung dịch muối ăn nồng độ 0,9%.</a:t>
            </a:r>
            <a:endParaRPr lang="en-US" sz="36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5’</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1163843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D13892-F574-0371-0697-BE3D5B313C07}"/>
              </a:ext>
            </a:extLst>
          </p:cNvPr>
          <p:cNvSpPr txBox="1"/>
          <p:nvPr/>
        </p:nvSpPr>
        <p:spPr>
          <a:xfrm>
            <a:off x="1083672" y="1332073"/>
            <a:ext cx="10024655" cy="1077218"/>
          </a:xfrm>
          <a:prstGeom prst="rect">
            <a:avLst/>
          </a:prstGeom>
          <a:noFill/>
        </p:spPr>
        <p:txBody>
          <a:bodyPr wrap="square">
            <a:spAutoFit/>
          </a:bodyPr>
          <a:lstStyle/>
          <a:p>
            <a:pPr marL="0" marR="0" algn="just">
              <a:spcBef>
                <a:spcPts val="0"/>
              </a:spcBef>
              <a:spcAft>
                <a:spcPts val="0"/>
              </a:spcAft>
            </a:pPr>
            <a:r>
              <a:rPr lang="en-US" sz="3200">
                <a:effectLst/>
                <a:latin typeface="Times New Roman" panose="02020603050405020304" pitchFamily="18" charset="0"/>
                <a:ea typeface="Times New Roman" panose="02020603050405020304" pitchFamily="18" charset="0"/>
              </a:rPr>
              <a:t>BT: Từ muối CuSO</a:t>
            </a:r>
            <a:r>
              <a:rPr lang="en-US" sz="3200" baseline="-25000">
                <a:effectLst/>
                <a:latin typeface="Times New Roman" panose="02020603050405020304" pitchFamily="18" charset="0"/>
                <a:ea typeface="Times New Roman" panose="02020603050405020304" pitchFamily="18" charset="0"/>
              </a:rPr>
              <a:t>4</a:t>
            </a:r>
            <a:r>
              <a:rPr lang="en-US" sz="3200">
                <a:effectLst/>
                <a:latin typeface="Times New Roman" panose="02020603050405020304" pitchFamily="18" charset="0"/>
                <a:ea typeface="Times New Roman" panose="02020603050405020304" pitchFamily="18" charset="0"/>
              </a:rPr>
              <a:t>, nước cất và các dụng cụ cần thiết, hãy tính toán và nêu cách pha chế: 50 mL dung dịch CuSO</a:t>
            </a:r>
            <a:r>
              <a:rPr lang="en-US" sz="3200" baseline="-25000">
                <a:effectLst/>
                <a:latin typeface="Times New Roman" panose="02020603050405020304" pitchFamily="18" charset="0"/>
                <a:ea typeface="Times New Roman" panose="02020603050405020304" pitchFamily="18" charset="0"/>
              </a:rPr>
              <a:t>4</a:t>
            </a:r>
            <a:endParaRPr lang="en-US" sz="3200">
              <a:effectLst/>
              <a:latin typeface="Times New Roman" panose="02020603050405020304" pitchFamily="18" charset="0"/>
              <a:ea typeface="Times New Roman" panose="02020603050405020304" pitchFamily="18" charset="0"/>
            </a:endParaRPr>
          </a:p>
        </p:txBody>
      </p:sp>
      <p:sp>
        <p:nvSpPr>
          <p:cNvPr id="2" name="Rectangle: Rounded Corners 1">
            <a:extLst>
              <a:ext uri="{FF2B5EF4-FFF2-40B4-BE49-F238E27FC236}">
                <a16:creationId xmlns:a16="http://schemas.microsoft.com/office/drawing/2014/main" id="{907B3AA2-12C0-9BA0-4EFE-BB56F67A5DFE}"/>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mj-lt"/>
                <a:cs typeface="Arial" panose="020B0604020202020204" pitchFamily="34" charset="0"/>
              </a:rPr>
              <a:t>Thảo luận nhóm đôi</a:t>
            </a:r>
          </a:p>
        </p:txBody>
      </p:sp>
      <p:pic>
        <p:nvPicPr>
          <p:cNvPr id="6" name="Picture 5">
            <a:extLst>
              <a:ext uri="{FF2B5EF4-FFF2-40B4-BE49-F238E27FC236}">
                <a16:creationId xmlns:a16="http://schemas.microsoft.com/office/drawing/2014/main" id="{5E342197-FA7A-C517-A281-1E532BA5BB78}"/>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C9EFE1D-5466-0E2D-C12C-768B56797E9C}"/>
                  </a:ext>
                </a:extLst>
              </p:cNvPr>
              <p:cNvSpPr txBox="1"/>
              <p:nvPr/>
            </p:nvSpPr>
            <p:spPr>
              <a:xfrm>
                <a:off x="417039" y="2665908"/>
                <a:ext cx="5427707" cy="3613425"/>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Tính toán:</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Đổi 50mL = 0,05 L</a:t>
                </a:r>
              </a:p>
              <a:p>
                <a:pPr marL="0" marR="0">
                  <a:spcBef>
                    <a:spcPts val="0"/>
                  </a:spcBef>
                  <a:spcAft>
                    <a:spcPts val="0"/>
                  </a:spcAft>
                </a:pPr>
                <a:r>
                  <a:rPr lang="en-US" sz="2800">
                    <a:solidFill>
                      <a:srgbClr val="002060"/>
                    </a:solidFill>
                    <a:effectLst/>
                    <a:latin typeface="+mj-lt"/>
                    <a:ea typeface="Times New Roman" panose="02020603050405020304" pitchFamily="18" charset="0"/>
                  </a:rPr>
                  <a:t>– Số mol chất tan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 C</a:t>
                </a:r>
                <a:r>
                  <a:rPr lang="en-US" sz="2800" baseline="-25000">
                    <a:solidFill>
                      <a:srgbClr val="002060"/>
                    </a:solidFill>
                    <a:effectLst/>
                    <a:latin typeface="+mj-lt"/>
                    <a:ea typeface="Times New Roman" panose="02020603050405020304" pitchFamily="18" charset="0"/>
                  </a:rPr>
                  <a:t>M</a:t>
                </a:r>
                <a:r>
                  <a:rPr lang="en-US" sz="2800">
                    <a:solidFill>
                      <a:srgbClr val="002060"/>
                    </a:solidFill>
                    <a:effectLst/>
                    <a:latin typeface="+mj-lt"/>
                    <a:ea typeface="Times New Roman" panose="02020603050405020304" pitchFamily="18" charset="0"/>
                  </a:rPr>
                  <a:t>. V = 1 x 0,05 = 0,05 (mol)</a:t>
                </a:r>
              </a:p>
              <a:p>
                <a:pPr marL="0" marR="0">
                  <a:spcBef>
                    <a:spcPts val="0"/>
                  </a:spcBef>
                  <a:spcAft>
                    <a:spcPts val="0"/>
                  </a:spcAft>
                </a:pPr>
                <a:r>
                  <a:rPr lang="en-US" sz="2800">
                    <a:solidFill>
                      <a:srgbClr val="002060"/>
                    </a:solidFill>
                    <a:effectLst/>
                    <a:latin typeface="+mj-lt"/>
                    <a:ea typeface="Times New Roman" panose="02020603050405020304" pitchFamily="18" charset="0"/>
                  </a:rPr>
                  <a:t>– Khối lượng của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là:</a:t>
                </a:r>
              </a:p>
              <a:p>
                <a:pPr marL="0" marR="0">
                  <a:spcBef>
                    <a:spcPts val="0"/>
                  </a:spcBef>
                  <a:spcAft>
                    <a:spcPts val="0"/>
                  </a:spcAft>
                </a:pPr>
                <a14:m>
                  <m:oMath xmlns:m="http://schemas.openxmlformats.org/officeDocument/2006/math">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𝑛</m:t>
                        </m:r>
                      </m:e>
                      <m:sub>
                        <m:sSub>
                          <m:sSubPr>
                            <m:ctrlPr>
                              <a:rPr lang="en-US" sz="2800" i="1">
                                <a:solidFill>
                                  <a:srgbClr val="002060"/>
                                </a:solidFill>
                                <a:effectLst/>
                                <a:latin typeface="Cambria Math" panose="02040503050406030204" pitchFamily="18" charset="0"/>
                                <a:ea typeface="Segoe UI" panose="020B0502040204020203" pitchFamily="34" charset="0"/>
                              </a:rPr>
                            </m:ctrlPr>
                          </m:sSubPr>
                          <m:e>
                            <m:r>
                              <a:rPr lang="en-US" sz="2800" i="1">
                                <a:solidFill>
                                  <a:srgbClr val="002060"/>
                                </a:solidFill>
                                <a:effectLst/>
                                <a:latin typeface="Cambria Math" panose="02040503050406030204" pitchFamily="18" charset="0"/>
                                <a:ea typeface="Segoe UI" panose="020B0502040204020203" pitchFamily="34" charset="0"/>
                              </a:rPr>
                              <m:t>𝐶𝑢𝑆𝑂</m:t>
                            </m:r>
                          </m:e>
                          <m:sub>
                            <m:r>
                              <a:rPr lang="en-US" sz="2800" i="1">
                                <a:solidFill>
                                  <a:srgbClr val="002060"/>
                                </a:solidFill>
                                <a:effectLst/>
                                <a:latin typeface="Cambria Math" panose="02040503050406030204" pitchFamily="18" charset="0"/>
                                <a:ea typeface="Segoe UI" panose="020B0502040204020203" pitchFamily="34" charset="0"/>
                              </a:rPr>
                              <m:t>4</m:t>
                            </m:r>
                          </m:sub>
                        </m:sSub>
                      </m:sub>
                    </m:sSub>
                  </m:oMath>
                </a14:m>
                <a:r>
                  <a:rPr lang="en-US" sz="2800">
                    <a:solidFill>
                      <a:srgbClr val="002060"/>
                    </a:solidFill>
                    <a:effectLst/>
                    <a:latin typeface="+mj-lt"/>
                    <a:ea typeface="Times New Roman" panose="02020603050405020304" pitchFamily="18" charset="0"/>
                  </a:rPr>
                  <a:t>= n. M= 0,05 x 160 = 8 (g)</a:t>
                </a:r>
              </a:p>
              <a:p>
                <a:pPr marL="0" marR="0">
                  <a:spcBef>
                    <a:spcPts val="0"/>
                  </a:spcBef>
                  <a:spcAft>
                    <a:spcPts val="0"/>
                  </a:spcAft>
                </a:pPr>
                <a:endParaRPr lang="en-US" sz="2800">
                  <a:solidFill>
                    <a:srgbClr val="002060"/>
                  </a:solidFill>
                  <a:effectLst/>
                  <a:latin typeface="+mj-lt"/>
                  <a:ea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5C9EFE1D-5466-0E2D-C12C-768B56797E9C}"/>
                  </a:ext>
                </a:extLst>
              </p:cNvPr>
              <p:cNvSpPr txBox="1">
                <a:spLocks noRot="1" noChangeAspect="1" noMove="1" noResize="1" noEditPoints="1" noAdjustHandles="1" noChangeArrowheads="1" noChangeShapeType="1" noTextEdit="1"/>
              </p:cNvSpPr>
              <p:nvPr/>
            </p:nvSpPr>
            <p:spPr>
              <a:xfrm>
                <a:off x="417039" y="2665908"/>
                <a:ext cx="5427707" cy="3613425"/>
              </a:xfrm>
              <a:prstGeom prst="rect">
                <a:avLst/>
              </a:prstGeom>
              <a:blipFill>
                <a:blip r:embed="rId3"/>
                <a:stretch>
                  <a:fillRect l="-2245" t="-1686" r="-224"/>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CAF09687-6F01-3C3D-508A-09FF783C4CB4}"/>
              </a:ext>
            </a:extLst>
          </p:cNvPr>
          <p:cNvSpPr txBox="1"/>
          <p:nvPr/>
        </p:nvSpPr>
        <p:spPr>
          <a:xfrm>
            <a:off x="5844746" y="2689396"/>
            <a:ext cx="6098058" cy="2677656"/>
          </a:xfrm>
          <a:prstGeom prst="rect">
            <a:avLst/>
          </a:prstGeom>
          <a:noFill/>
        </p:spPr>
        <p:txBody>
          <a:bodyPr wrap="square">
            <a:spAutoFit/>
          </a:bodyPr>
          <a:lstStyle/>
          <a:p>
            <a:pPr marL="0" marR="0">
              <a:spcBef>
                <a:spcPts val="0"/>
              </a:spcBef>
              <a:spcAft>
                <a:spcPts val="0"/>
              </a:spcAft>
            </a:pPr>
            <a:r>
              <a:rPr lang="en-US" sz="2800" b="1">
                <a:solidFill>
                  <a:srgbClr val="002060"/>
                </a:solidFill>
                <a:effectLst/>
                <a:latin typeface="+mj-lt"/>
                <a:ea typeface="Times New Roman" panose="02020603050405020304" pitchFamily="18" charset="0"/>
              </a:rPr>
              <a:t>Cách pha chế dung dịch:</a:t>
            </a:r>
            <a:endParaRPr lang="en-US" sz="2800" b="1">
              <a:solidFill>
                <a:srgbClr val="002060"/>
              </a:solidFill>
              <a:latin typeface="+mj-lt"/>
              <a:ea typeface="Times New Roman" panose="02020603050405020304" pitchFamily="18" charset="0"/>
            </a:endParaRPr>
          </a:p>
          <a:p>
            <a:pPr marL="0" marR="0">
              <a:spcBef>
                <a:spcPts val="0"/>
              </a:spcBef>
              <a:spcAft>
                <a:spcPts val="0"/>
              </a:spcAft>
            </a:pPr>
            <a:r>
              <a:rPr lang="en-US" sz="2800">
                <a:solidFill>
                  <a:srgbClr val="002060"/>
                </a:solidFill>
                <a:effectLst/>
                <a:latin typeface="+mj-lt"/>
                <a:ea typeface="Times New Roman" panose="02020603050405020304" pitchFamily="18" charset="0"/>
              </a:rPr>
              <a:t>– Cân 8 g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khan cho vào một cốc thủy tinh loại 100 mL.</a:t>
            </a:r>
          </a:p>
          <a:p>
            <a:pPr marL="0" marR="0">
              <a:spcBef>
                <a:spcPts val="0"/>
              </a:spcBef>
              <a:spcAft>
                <a:spcPts val="0"/>
              </a:spcAft>
            </a:pPr>
            <a:r>
              <a:rPr lang="en-US" sz="2800">
                <a:solidFill>
                  <a:srgbClr val="002060"/>
                </a:solidFill>
                <a:effectLst/>
                <a:latin typeface="+mj-lt"/>
                <a:ea typeface="Times New Roman" panose="02020603050405020304" pitchFamily="18" charset="0"/>
              </a:rPr>
              <a:t>– Cho từ từ nước cất vào cốc và khuấy nhẹ cho đủ 50 mL dung dịch.</a:t>
            </a:r>
          </a:p>
          <a:p>
            <a:pPr marL="0" marR="0">
              <a:spcBef>
                <a:spcPts val="0"/>
              </a:spcBef>
              <a:spcAft>
                <a:spcPts val="0"/>
              </a:spcAft>
            </a:pPr>
            <a:r>
              <a:rPr lang="en-US" sz="2800">
                <a:solidFill>
                  <a:srgbClr val="002060"/>
                </a:solidFill>
                <a:effectLst/>
                <a:latin typeface="+mj-lt"/>
                <a:ea typeface="Times New Roman" panose="02020603050405020304" pitchFamily="18" charset="0"/>
              </a:rPr>
              <a:t>– Ta được dung dịch CuSO</a:t>
            </a:r>
            <a:r>
              <a:rPr lang="en-US" sz="2800" baseline="-25000">
                <a:solidFill>
                  <a:srgbClr val="002060"/>
                </a:solidFill>
                <a:effectLst/>
                <a:latin typeface="+mj-lt"/>
                <a:ea typeface="Times New Roman" panose="02020603050405020304" pitchFamily="18" charset="0"/>
              </a:rPr>
              <a:t>4</a:t>
            </a:r>
            <a:r>
              <a:rPr lang="en-US" sz="2800">
                <a:solidFill>
                  <a:srgbClr val="002060"/>
                </a:solidFill>
                <a:effectLst/>
                <a:latin typeface="+mj-lt"/>
                <a:ea typeface="Times New Roman" panose="02020603050405020304" pitchFamily="18" charset="0"/>
              </a:rPr>
              <a:t> 1M.</a:t>
            </a:r>
          </a:p>
        </p:txBody>
      </p:sp>
      <p:cxnSp>
        <p:nvCxnSpPr>
          <p:cNvPr id="10" name="Straight Connector 9">
            <a:extLst>
              <a:ext uri="{FF2B5EF4-FFF2-40B4-BE49-F238E27FC236}">
                <a16:creationId xmlns:a16="http://schemas.microsoft.com/office/drawing/2014/main" id="{286218DA-0529-004B-6BDD-8FC9CD5594DE}"/>
              </a:ext>
            </a:extLst>
          </p:cNvPr>
          <p:cNvCxnSpPr/>
          <p:nvPr/>
        </p:nvCxnSpPr>
        <p:spPr>
          <a:xfrm>
            <a:off x="5758248" y="2409291"/>
            <a:ext cx="0" cy="4460789"/>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83238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DCFCF-9EB7-C42F-8A7D-852A77F978BE}"/>
              </a:ext>
            </a:extLst>
          </p:cNvPr>
          <p:cNvPicPr>
            <a:picLocks noChangeAspect="1"/>
          </p:cNvPicPr>
          <p:nvPr/>
        </p:nvPicPr>
        <p:blipFill>
          <a:blip r:embed="rId2"/>
          <a:stretch>
            <a:fillRect/>
          </a:stretch>
        </p:blipFill>
        <p:spPr>
          <a:xfrm>
            <a:off x="421622" y="414332"/>
            <a:ext cx="11348756" cy="2684989"/>
          </a:xfrm>
          <a:prstGeom prst="rect">
            <a:avLst/>
          </a:prstGeom>
        </p:spPr>
      </p:pic>
      <p:pic>
        <p:nvPicPr>
          <p:cNvPr id="21506" name="Picture 2" descr="Bù nước và điện giải Oresol - 3B (Á Âu) hộp 40 gói x 4.1g | Medigo">
            <a:extLst>
              <a:ext uri="{FF2B5EF4-FFF2-40B4-BE49-F238E27FC236}">
                <a16:creationId xmlns:a16="http://schemas.microsoft.com/office/drawing/2014/main" id="{C2F4341E-535C-B60E-F86F-FBD25AFCCB1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058" y="2508994"/>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ướng dẫn cách pha thuốc Oresol cho trẻ em đúng cách, an toàn tại nhà">
            <a:extLst>
              <a:ext uri="{FF2B5EF4-FFF2-40B4-BE49-F238E27FC236}">
                <a16:creationId xmlns:a16="http://schemas.microsoft.com/office/drawing/2014/main" id="{8EEC47A3-1984-0C0F-30A0-7DEE661CEF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778" y="3256288"/>
            <a:ext cx="59436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5061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7">
            <a:extLst>
              <a:ext uri="{FF2B5EF4-FFF2-40B4-BE49-F238E27FC236}">
                <a16:creationId xmlns:a16="http://schemas.microsoft.com/office/drawing/2014/main" id="{E435C482-80B8-DF7E-626A-4C0B9B78DBA5}"/>
              </a:ext>
            </a:extLst>
          </p:cNvPr>
          <p:cNvSpPr/>
          <p:nvPr/>
        </p:nvSpPr>
        <p:spPr>
          <a:xfrm>
            <a:off x="1016977" y="5219069"/>
            <a:ext cx="10154606" cy="1124964"/>
          </a:xfrm>
          <a:prstGeom prst="wedgeRoundRectCallout">
            <a:avLst>
              <a:gd name="adj1" fmla="val -4774"/>
              <a:gd name="adj2" fmla="val -112215"/>
              <a:gd name="adj3" fmla="val 16667"/>
            </a:avLst>
          </a:prstGeom>
          <a:solidFill>
            <a:srgbClr val="00B050"/>
          </a:solidFill>
          <a:ln>
            <a:noFill/>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a:p>
        </p:txBody>
      </p:sp>
      <p:sp>
        <p:nvSpPr>
          <p:cNvPr id="3" name="TextBox 2">
            <a:extLst>
              <a:ext uri="{FF2B5EF4-FFF2-40B4-BE49-F238E27FC236}">
                <a16:creationId xmlns:a16="http://schemas.microsoft.com/office/drawing/2014/main" id="{C81064DA-6D57-2CE7-7FEA-73E6EA630BE6}"/>
              </a:ext>
            </a:extLst>
          </p:cNvPr>
          <p:cNvSpPr txBox="1"/>
          <p:nvPr/>
        </p:nvSpPr>
        <p:spPr>
          <a:xfrm>
            <a:off x="716458" y="5552352"/>
            <a:ext cx="10154605" cy="580993"/>
          </a:xfrm>
          <a:prstGeom prst="rect">
            <a:avLst/>
          </a:prstGeom>
          <a:noFill/>
        </p:spPr>
        <p:txBody>
          <a:bodyPr wrap="square">
            <a:spAutoFit/>
          </a:bodyPr>
          <a:lstStyle/>
          <a:p>
            <a:pPr marL="0" marR="0" indent="457200" algn="just">
              <a:lnSpc>
                <a:spcPct val="107000"/>
              </a:lnSpc>
              <a:spcBef>
                <a:spcPts val="0"/>
              </a:spcBef>
              <a:spcAft>
                <a:spcPts val="0"/>
              </a:spcAft>
            </a:pPr>
            <a:r>
              <a:rPr lang="en-US" sz="3200">
                <a:solidFill>
                  <a:schemeClr val="bg1"/>
                </a:solidFill>
                <a:effectLst/>
                <a:ea typeface="Calibri" panose="020F0502020204030204" pitchFamily="34" charset="0"/>
                <a:cs typeface="Times New Roman" panose="02020603050405020304" pitchFamily="18" charset="0"/>
              </a:rPr>
              <a:t>Con số đó chỉ nồng độ phần trăm của dung dịch.</a:t>
            </a:r>
          </a:p>
        </p:txBody>
      </p:sp>
      <p:pic>
        <p:nvPicPr>
          <p:cNvPr id="4" name="Picture 3">
            <a:extLst>
              <a:ext uri="{FF2B5EF4-FFF2-40B4-BE49-F238E27FC236}">
                <a16:creationId xmlns:a16="http://schemas.microsoft.com/office/drawing/2014/main" id="{73A54F89-7014-E6DF-775D-34363DE958CC}"/>
              </a:ext>
            </a:extLst>
          </p:cNvPr>
          <p:cNvPicPr>
            <a:picLocks noChangeAspect="1"/>
          </p:cNvPicPr>
          <p:nvPr/>
        </p:nvPicPr>
        <p:blipFill>
          <a:blip r:embed="rId3">
            <a:clrChange>
              <a:clrFrom>
                <a:srgbClr val="FCFCFC"/>
              </a:clrFrom>
              <a:clrTo>
                <a:srgbClr val="FCFCFC">
                  <a:alpha val="0"/>
                </a:srgbClr>
              </a:clrTo>
            </a:clrChange>
          </a:blip>
          <a:stretch>
            <a:fillRect/>
          </a:stretch>
        </p:blipFill>
        <p:spPr>
          <a:xfrm>
            <a:off x="1487990" y="936586"/>
            <a:ext cx="2855409" cy="3605243"/>
          </a:xfrm>
          <a:prstGeom prst="rect">
            <a:avLst/>
          </a:prstGeom>
        </p:spPr>
      </p:pic>
      <p:pic>
        <p:nvPicPr>
          <p:cNvPr id="5" name="Picture 4">
            <a:extLst>
              <a:ext uri="{FF2B5EF4-FFF2-40B4-BE49-F238E27FC236}">
                <a16:creationId xmlns:a16="http://schemas.microsoft.com/office/drawing/2014/main" id="{A541A092-F4C6-577B-CB71-95224EB207FF}"/>
              </a:ext>
            </a:extLst>
          </p:cNvPr>
          <p:cNvPicPr>
            <a:picLocks noChangeAspect="1"/>
          </p:cNvPicPr>
          <p:nvPr/>
        </p:nvPicPr>
        <p:blipFill>
          <a:blip r:embed="rId4">
            <a:clrChange>
              <a:clrFrom>
                <a:srgbClr val="000000">
                  <a:alpha val="0"/>
                </a:srgbClr>
              </a:clrFrom>
              <a:clrTo>
                <a:srgbClr val="000000">
                  <a:alpha val="0"/>
                </a:srgbClr>
              </a:clrTo>
            </a:clrChange>
          </a:blip>
          <a:stretch>
            <a:fillRect/>
          </a:stretch>
        </p:blipFill>
        <p:spPr>
          <a:xfrm>
            <a:off x="6304130" y="661352"/>
            <a:ext cx="4566933" cy="4213760"/>
          </a:xfrm>
          <a:prstGeom prst="rect">
            <a:avLst/>
          </a:prstGeom>
        </p:spPr>
      </p:pic>
    </p:spTree>
    <p:extLst>
      <p:ext uri="{BB962C8B-B14F-4D97-AF65-F5344CB8AC3E}">
        <p14:creationId xmlns:p14="http://schemas.microsoft.com/office/powerpoint/2010/main" val="260480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2" name="Picture 6">
            <a:extLst>
              <a:ext uri="{FF2B5EF4-FFF2-40B4-BE49-F238E27FC236}">
                <a16:creationId xmlns:a16="http://schemas.microsoft.com/office/drawing/2014/main" id="{1487B75C-3857-549A-E199-A11C4A826FBC}"/>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0800000" flipV="1">
            <a:off x="441961" y="1086052"/>
            <a:ext cx="1049382" cy="73511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8DCC5F1-A1D6-0F65-0153-3AD080F8704F}"/>
              </a:ext>
            </a:extLst>
          </p:cNvPr>
          <p:cNvGrpSpPr/>
          <p:nvPr/>
        </p:nvGrpSpPr>
        <p:grpSpPr>
          <a:xfrm>
            <a:off x="966652" y="144080"/>
            <a:ext cx="10724606" cy="1992440"/>
            <a:chOff x="1850890" y="373354"/>
            <a:chExt cx="7956786" cy="4469184"/>
          </a:xfrm>
        </p:grpSpPr>
        <p:sp>
          <p:nvSpPr>
            <p:cNvPr id="3" name="矩形: 圆角 1">
              <a:extLst>
                <a:ext uri="{FF2B5EF4-FFF2-40B4-BE49-F238E27FC236}">
                  <a16:creationId xmlns:a16="http://schemas.microsoft.com/office/drawing/2014/main" id="{63B54349-5318-8E09-A5BB-223DDAF1BCD7}"/>
                </a:ext>
              </a:extLst>
            </p:cNvPr>
            <p:cNvSpPr/>
            <p:nvPr/>
          </p:nvSpPr>
          <p:spPr>
            <a:xfrm>
              <a:off x="1850890" y="373354"/>
              <a:ext cx="7956786" cy="3448129"/>
            </a:xfrm>
            <a:prstGeom prst="roundRect">
              <a:avLst>
                <a:gd name="adj" fmla="val 50000"/>
              </a:avLst>
            </a:prstGeom>
            <a:solidFill>
              <a:srgbClr val="339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E8C1CE1A-5AE9-3DD1-3759-48761F2498F2}"/>
                </a:ext>
              </a:extLst>
            </p:cNvPr>
            <p:cNvSpPr txBox="1"/>
            <p:nvPr/>
          </p:nvSpPr>
          <p:spPr>
            <a:xfrm>
              <a:off x="2303131" y="493242"/>
              <a:ext cx="7240201" cy="4349296"/>
            </a:xfrm>
            <a:prstGeom prst="rect">
              <a:avLst/>
            </a:prstGeom>
            <a:noFill/>
          </p:spPr>
          <p:txBody>
            <a:bodyPr wrap="square" rtlCol="0">
              <a:spAutoFit/>
            </a:bodyPr>
            <a:lstStyle/>
            <a:p>
              <a:r>
                <a:rPr lang="en-US" altLang="zh-CN" sz="4000" b="1">
                  <a:solidFill>
                    <a:schemeClr val="bg1"/>
                  </a:solidFill>
                  <a:latin typeface="+mj-lt"/>
                  <a:ea typeface="汉仪喵魂体W" panose="00020600040101010101" pitchFamily="18" charset="-122"/>
                </a:rPr>
                <a:t>IV. Thực hành pha chế dung dịch theo nồng độ cho trước</a:t>
              </a:r>
            </a:p>
            <a:p>
              <a:endParaRPr lang="zh-CN" altLang="en-US" sz="4000" b="1" dirty="0">
                <a:solidFill>
                  <a:schemeClr val="bg1"/>
                </a:solidFill>
                <a:latin typeface="+mj-lt"/>
                <a:ea typeface="汉仪喵魂体W" panose="00020600040101010101" pitchFamily="18" charset="-122"/>
              </a:endParaRPr>
            </a:p>
          </p:txBody>
        </p:sp>
      </p:grpSp>
      <p:sp>
        <p:nvSpPr>
          <p:cNvPr id="5" name="Rectangle 2">
            <a:extLst>
              <a:ext uri="{FF2B5EF4-FFF2-40B4-BE49-F238E27FC236}">
                <a16:creationId xmlns:a16="http://schemas.microsoft.com/office/drawing/2014/main" id="{C552C108-ED39-7D36-C162-DDAAAB6762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4">
            <a:extLst>
              <a:ext uri="{FF2B5EF4-FFF2-40B4-BE49-F238E27FC236}">
                <a16:creationId xmlns:a16="http://schemas.microsoft.com/office/drawing/2014/main" id="{737F1768-6234-0CB8-95D5-467EEAAF651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6">
            <a:extLst>
              <a:ext uri="{FF2B5EF4-FFF2-40B4-BE49-F238E27FC236}">
                <a16:creationId xmlns:a16="http://schemas.microsoft.com/office/drawing/2014/main" id="{EF0AA8EE-2C98-54D1-94CF-70447AD1D10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8">
            <a:extLst>
              <a:ext uri="{FF2B5EF4-FFF2-40B4-BE49-F238E27FC236}">
                <a16:creationId xmlns:a16="http://schemas.microsoft.com/office/drawing/2014/main" id="{B32F936A-AD01-7603-FFDA-B2B269422EA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1">
            <a:extLst>
              <a:ext uri="{FF2B5EF4-FFF2-40B4-BE49-F238E27FC236}">
                <a16:creationId xmlns:a16="http://schemas.microsoft.com/office/drawing/2014/main" id="{8785A199-DC20-A6D8-A429-6EF13D07DA66}"/>
              </a:ext>
            </a:extLst>
          </p:cNvPr>
          <p:cNvSpPr>
            <a:spLocks noChangeArrowheads="1"/>
          </p:cNvSpPr>
          <p:nvPr/>
        </p:nvSpPr>
        <p:spPr bwMode="auto">
          <a:xfrm>
            <a:off x="661099" y="1878464"/>
            <a:ext cx="11030159" cy="353943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sz="3200"/>
              <a:t>- Có 2 kiểu pha chế dd theo nồng độ cho trước.</a:t>
            </a:r>
            <a:br>
              <a:rPr lang="en-US" sz="3200"/>
            </a:br>
            <a:r>
              <a:rPr lang="en-US" sz="3200"/>
              <a:t>+ Pha chế dung dịch theo nồng độ phần trăm</a:t>
            </a:r>
            <a:br>
              <a:rPr lang="en-US" sz="3200"/>
            </a:br>
            <a:r>
              <a:rPr lang="en-US" sz="3200"/>
              <a:t>+ Pha chế dung dịch theo nồng độ mol.</a:t>
            </a:r>
          </a:p>
          <a:p>
            <a:r>
              <a:rPr lang="en-US" sz="3200" b="1"/>
              <a:t>- Lưu ý </a:t>
            </a:r>
            <a:r>
              <a:rPr lang="en-US" sz="3200"/>
              <a:t>: Dù cách pha chế nào ta cũng cần xác định được chất tan, dung môi. Sau đó vận dụng CT tìm khối lượng (số mol) chất tan và có thể tìm khối lượng (thể tích) dung môi.</a:t>
            </a:r>
          </a:p>
        </p:txBody>
      </p:sp>
    </p:spTree>
    <p:extLst>
      <p:ext uri="{BB962C8B-B14F-4D97-AF65-F5344CB8AC3E}">
        <p14:creationId xmlns:p14="http://schemas.microsoft.com/office/powerpoint/2010/main" val="262154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379622" y="3023037"/>
            <a:ext cx="4872617"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LUYỆN TẬP</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2223466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C0590-C7AB-2F66-3D24-7FF211EFD097}"/>
              </a:ext>
            </a:extLst>
          </p:cNvPr>
          <p:cNvSpPr txBox="1"/>
          <p:nvPr/>
        </p:nvSpPr>
        <p:spPr>
          <a:xfrm>
            <a:off x="886597" y="1249530"/>
            <a:ext cx="10234483" cy="3566233"/>
          </a:xfrm>
          <a:prstGeom prst="rect">
            <a:avLst/>
          </a:prstGeom>
          <a:noFill/>
        </p:spPr>
        <p:txBody>
          <a:bodyPr wrap="square">
            <a:spAutoFit/>
          </a:bodyPr>
          <a:lstStyle/>
          <a:p>
            <a:pPr marL="0" marR="0">
              <a:lnSpc>
                <a:spcPct val="120000"/>
              </a:lnSpc>
              <a:spcBef>
                <a:spcPts val="0"/>
              </a:spcBef>
              <a:spcAft>
                <a:spcPts val="0"/>
              </a:spcAft>
            </a:pPr>
            <a:r>
              <a:rPr lang="en-US" sz="2800" b="1" spc="10">
                <a:solidFill>
                  <a:srgbClr val="000000"/>
                </a:solidFill>
                <a:effectLst/>
                <a:latin typeface="+mj-lt"/>
                <a:ea typeface="Calibri" panose="020F0502020204030204" pitchFamily="34" charset="0"/>
                <a:cs typeface="Times New Roman" panose="02020603050405020304" pitchFamily="18" charset="0"/>
              </a:rPr>
              <a:t>Bài 1</a:t>
            </a:r>
            <a:r>
              <a:rPr lang="en-US" sz="2800" spc="10">
                <a:solidFill>
                  <a:srgbClr val="000000"/>
                </a:solidFill>
                <a:effectLst/>
                <a:latin typeface="+mj-lt"/>
                <a:ea typeface="Calibri" panose="020F0502020204030204" pitchFamily="34" charset="0"/>
                <a:cs typeface="Times New Roman" panose="02020603050405020304" pitchFamily="18" charset="0"/>
              </a:rPr>
              <a:t>. Em hãy mô tả cách tiến hành những thí nghiệm sau:</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a) Chuyển đổi từ một dung dịch NaCl bão hoà thành một dung dịch chưa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br>
              <a:rPr lang="en-US" sz="2800" spc="10">
                <a:effectLst/>
                <a:latin typeface="+mj-lt"/>
                <a:ea typeface="Calibri" panose="020F0502020204030204" pitchFamily="34" charset="0"/>
                <a:cs typeface="Times New Roman" panose="02020603050405020304" pitchFamily="18" charset="0"/>
              </a:rPr>
            </a:br>
            <a:r>
              <a:rPr lang="en-US" sz="2800" spc="10">
                <a:solidFill>
                  <a:srgbClr val="000000"/>
                </a:solidFill>
                <a:effectLst/>
                <a:latin typeface="+mj-lt"/>
                <a:ea typeface="Calibri" panose="020F0502020204030204" pitchFamily="34" charset="0"/>
                <a:cs typeface="Times New Roman" panose="02020603050405020304" pitchFamily="18" charset="0"/>
              </a:rPr>
              <a:t>b) Chuyển đổi từ một dung dịch NaCl chưa bão hoà thành một dung dịch bão hoà</a:t>
            </a:r>
            <a:r>
              <a:rPr lang="en-US" sz="2800" spc="10">
                <a:effectLst/>
                <a:latin typeface="+mj-lt"/>
                <a:ea typeface="Calibri" panose="020F0502020204030204" pitchFamily="34" charset="0"/>
                <a:cs typeface="Times New Roman" panose="02020603050405020304" pitchFamily="18" charset="0"/>
              </a:rPr>
              <a:t> </a:t>
            </a:r>
            <a:r>
              <a:rPr lang="en-US" sz="2800" spc="10">
                <a:solidFill>
                  <a:srgbClr val="000000"/>
                </a:solidFill>
                <a:effectLst/>
                <a:latin typeface="+mj-lt"/>
                <a:ea typeface="Calibri" panose="020F0502020204030204" pitchFamily="34" charset="0"/>
                <a:cs typeface="Times New Roman" panose="02020603050405020304" pitchFamily="18" charset="0"/>
              </a:rPr>
              <a:t>(ở nhiệt độ phòng).</a:t>
            </a:r>
            <a:endParaRPr lang="en-US" sz="280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b="1">
                <a:effectLst/>
                <a:latin typeface="+mj-lt"/>
                <a:ea typeface="Calibri" panose="020F0502020204030204" pitchFamily="34" charset="0"/>
                <a:cs typeface="Times New Roman" panose="02020603050405020304" pitchFamily="18" charset="0"/>
              </a:rPr>
              <a:t>BT2: </a:t>
            </a:r>
            <a:r>
              <a:rPr lang="en-US" sz="2800">
                <a:effectLst/>
                <a:latin typeface="+mj-lt"/>
                <a:ea typeface="Calibri" panose="020F0502020204030204" pitchFamily="34" charset="0"/>
                <a:cs typeface="Times New Roman" panose="02020603050405020304" pitchFamily="18" charset="0"/>
              </a:rPr>
              <a:t>Ở 20</a:t>
            </a:r>
            <a:r>
              <a:rPr lang="en-US" sz="2800" baseline="30000">
                <a:effectLst/>
                <a:latin typeface="+mj-lt"/>
                <a:ea typeface="Calibri" panose="020F0502020204030204" pitchFamily="34" charset="0"/>
                <a:cs typeface="Times New Roman" panose="02020603050405020304" pitchFamily="18" charset="0"/>
              </a:rPr>
              <a:t>o</a:t>
            </a:r>
            <a:r>
              <a:rPr lang="en-US" sz="2800">
                <a:effectLst/>
                <a:latin typeface="+mj-lt"/>
                <a:ea typeface="Calibri" panose="020F0502020204030204" pitchFamily="34" charset="0"/>
                <a:cs typeface="Times New Roman" panose="02020603050405020304" pitchFamily="18" charset="0"/>
              </a:rPr>
              <a:t>C, độ tan của muối ăn là 36 g. Hãy tính nồng độ phần trăm của dung dịch bão hòa muối ăn.</a:t>
            </a:r>
          </a:p>
        </p:txBody>
      </p:sp>
    </p:spTree>
    <p:extLst>
      <p:ext uri="{BB962C8B-B14F-4D97-AF65-F5344CB8AC3E}">
        <p14:creationId xmlns:p14="http://schemas.microsoft.com/office/powerpoint/2010/main" val="193324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488B6C-54B4-58A1-93A0-D29AE7658381}"/>
              </a:ext>
            </a:extLst>
          </p:cNvPr>
          <p:cNvSpPr txBox="1"/>
          <p:nvPr/>
        </p:nvSpPr>
        <p:spPr>
          <a:xfrm>
            <a:off x="760637" y="1295444"/>
            <a:ext cx="10959413" cy="3570208"/>
          </a:xfrm>
          <a:prstGeom prst="rect">
            <a:avLst/>
          </a:prstGeom>
          <a:noFill/>
        </p:spPr>
        <p:txBody>
          <a:bodyPr wrap="square">
            <a:spAutoFit/>
          </a:bodyPr>
          <a:lstStyle/>
          <a:p>
            <a:pPr marL="0" marR="0">
              <a:spcBef>
                <a:spcPts val="0"/>
              </a:spcBef>
              <a:spcAft>
                <a:spcPts val="0"/>
              </a:spcAft>
            </a:pPr>
            <a:r>
              <a:rPr lang="en-US" sz="3600" b="1" u="sng">
                <a:effectLst/>
                <a:latin typeface="Times New Roman" panose="02020603050405020304" pitchFamily="18" charset="0"/>
                <a:ea typeface="Calibri" panose="020F0502020204030204" pitchFamily="34" charset="0"/>
                <a:cs typeface="Times New Roman" panose="02020603050405020304" pitchFamily="18" charset="0"/>
              </a:rPr>
              <a:t>Bài tập 1</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a) Thêm nước (ở nhiệt độ phòng) vào dung dịch NaCl bão hòa được dung dịch chưa bão hòa.</a:t>
            </a:r>
            <a:endParaRPr lang="en-US" sz="3600">
              <a:effectLst/>
              <a:latin typeface="Times New Roman" panose="02020603050405020304" pitchFamily="18" charset="0"/>
              <a:ea typeface="Times New Roman" panose="02020603050405020304" pitchFamily="18" charset="0"/>
            </a:endParaRPr>
          </a:p>
          <a:p>
            <a:pPr marL="30480" marR="30480" algn="just">
              <a:spcBef>
                <a:spcPts val="0"/>
              </a:spcBef>
              <a:spcAft>
                <a:spcPts val="1200"/>
              </a:spcAft>
            </a:pPr>
            <a:r>
              <a:rPr lang="en-US" sz="3600">
                <a:solidFill>
                  <a:srgbClr val="000000"/>
                </a:solidFill>
                <a:effectLst/>
                <a:latin typeface="Times New Roman" panose="02020603050405020304" pitchFamily="18" charset="0"/>
                <a:ea typeface="Times New Roman" panose="02020603050405020304" pitchFamily="18" charset="0"/>
              </a:rPr>
              <a:t>b) Thêm NaCl vào dung dịch chưa bão hòa, khuấy tới khi dung dịch không hòa tan thêm được NaCl. Lọc qua giấy lọc, nước lọc là dung dịch NaCl bão hòa ở nhiệt độ phòng.</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1572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59CAE30-9C3E-3C5B-8EEA-FE4684B9B5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44269" y="814461"/>
            <a:ext cx="6058077" cy="3304641"/>
          </a:xfrm>
          <a:prstGeom prst="rect">
            <a:avLst/>
          </a:prstGeom>
          <a:noFill/>
        </p:spPr>
      </p:pic>
      <p:sp>
        <p:nvSpPr>
          <p:cNvPr id="3" name="Rectangle 2">
            <a:extLst>
              <a:ext uri="{FF2B5EF4-FFF2-40B4-BE49-F238E27FC236}">
                <a16:creationId xmlns:a16="http://schemas.microsoft.com/office/drawing/2014/main" id="{8ABEF8C6-2823-D5D7-64E8-AD3EB693E638}"/>
              </a:ext>
            </a:extLst>
          </p:cNvPr>
          <p:cNvSpPr>
            <a:spLocks noChangeArrowheads="1"/>
          </p:cNvSpPr>
          <p:nvPr/>
        </p:nvSpPr>
        <p:spPr bwMode="auto">
          <a:xfrm>
            <a:off x="941916" y="4502528"/>
            <a:ext cx="1011046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Lưu ý:</a:t>
            </a:r>
            <a:r>
              <a:rPr kumimoji="0" lang="en-US" altLang="en-US" sz="32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Mối quan hệ giữa nồng độ phần trăm và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aphicFrame>
        <p:nvGraphicFramePr>
          <p:cNvPr id="4" name="Object 3">
            <a:extLst>
              <a:ext uri="{FF2B5EF4-FFF2-40B4-BE49-F238E27FC236}">
                <a16:creationId xmlns:a16="http://schemas.microsoft.com/office/drawing/2014/main" id="{241A5EC5-6A62-06E9-AF9B-BD08F5A419DC}"/>
              </a:ext>
            </a:extLst>
          </p:cNvPr>
          <p:cNvGraphicFramePr>
            <a:graphicFrameLocks noChangeAspect="1"/>
          </p:cNvGraphicFramePr>
          <p:nvPr>
            <p:extLst>
              <p:ext uri="{D42A27DB-BD31-4B8C-83A1-F6EECF244321}">
                <p14:modId xmlns:p14="http://schemas.microsoft.com/office/powerpoint/2010/main" val="1437453200"/>
              </p:ext>
            </p:extLst>
          </p:nvPr>
        </p:nvGraphicFramePr>
        <p:xfrm>
          <a:off x="1309525" y="5074359"/>
          <a:ext cx="3904149" cy="1277059"/>
        </p:xfrm>
        <a:graphic>
          <a:graphicData uri="http://schemas.openxmlformats.org/presentationml/2006/ole">
            <mc:AlternateContent xmlns:mc="http://schemas.openxmlformats.org/markup-compatibility/2006">
              <mc:Choice xmlns:v="urn:schemas-microsoft-com:vml" Requires="v">
                <p:oleObj r:id="rId3" imgW="1180588" imgH="393529" progId="Equation.3">
                  <p:embed/>
                </p:oleObj>
              </mc:Choice>
              <mc:Fallback>
                <p:oleObj r:id="rId3" imgW="1180588"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9525" y="5074359"/>
                        <a:ext cx="3904149" cy="127705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86B55CDB-AECE-8B38-670F-65EDEA60A525}"/>
              </a:ext>
            </a:extLst>
          </p:cNvPr>
          <p:cNvSpPr>
            <a:spLocks noChangeArrowheads="1"/>
          </p:cNvSpPr>
          <p:nvPr/>
        </p:nvSpPr>
        <p:spPr bwMode="auto">
          <a:xfrm>
            <a:off x="5737487" y="5420500"/>
            <a:ext cx="38803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Trong đó S là độ tan</a:t>
            </a:r>
            <a:endParaRPr kumimoji="0" lang="en-US" altLang="en-US" sz="3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A190413-F63D-BF05-44EE-6F1A0FA99C2D}"/>
              </a:ext>
            </a:extLst>
          </p:cNvPr>
          <p:cNvSpPr txBox="1"/>
          <p:nvPr/>
        </p:nvSpPr>
        <p:spPr>
          <a:xfrm>
            <a:off x="1441313" y="506582"/>
            <a:ext cx="2980055" cy="628955"/>
          </a:xfrm>
          <a:prstGeom prst="rect">
            <a:avLst/>
          </a:prstGeom>
          <a:noFill/>
        </p:spPr>
        <p:txBody>
          <a:bodyPr wrap="square">
            <a:spAutoFit/>
          </a:bodyPr>
          <a:lstStyle/>
          <a:p>
            <a:pPr marL="0" marR="0">
              <a:lnSpc>
                <a:spcPct val="120000"/>
              </a:lnSpc>
              <a:spcBef>
                <a:spcPts val="0"/>
              </a:spcBef>
              <a:spcAft>
                <a:spcPts val="0"/>
              </a:spcAft>
            </a:pPr>
            <a:r>
              <a:rPr lang="en-US" sz="3200" b="1" u="sng">
                <a:effectLst/>
                <a:latin typeface="Arial" panose="020B0604020202020204" pitchFamily="34" charset="0"/>
                <a:ea typeface="Calibri" panose="020F0502020204030204" pitchFamily="34" charset="0"/>
                <a:cs typeface="Arial" panose="020B0604020202020204" pitchFamily="34" charset="0"/>
              </a:rPr>
              <a:t>Bài tập 2</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4103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D328A1-9183-F71D-D3CF-E53961AD5E6B}"/>
              </a:ext>
            </a:extLst>
          </p:cNvPr>
          <p:cNvSpPr txBox="1"/>
          <p:nvPr/>
        </p:nvSpPr>
        <p:spPr>
          <a:xfrm>
            <a:off x="1264474" y="1620524"/>
            <a:ext cx="10209771" cy="3604641"/>
          </a:xfrm>
          <a:prstGeom prst="rect">
            <a:avLst/>
          </a:prstGeom>
          <a:noFill/>
        </p:spPr>
        <p:txBody>
          <a:bodyPr wrap="square">
            <a:spAutoFit/>
          </a:bodyPr>
          <a:lstStyle/>
          <a:p>
            <a:pPr marL="30480" marR="30480" algn="just">
              <a:spcBef>
                <a:spcPts val="0"/>
              </a:spcBef>
              <a:spcAft>
                <a:spcPts val="0"/>
              </a:spcAft>
            </a:pPr>
            <a:r>
              <a:rPr lang="en-US" sz="3200">
                <a:effectLst/>
                <a:latin typeface="Arial" panose="020B0604020202020204" pitchFamily="34" charset="0"/>
                <a:ea typeface="Times New Roman" panose="02020603050405020304" pitchFamily="18" charset="0"/>
                <a:cs typeface="Arial" panose="020B0604020202020204" pitchFamily="34" charset="0"/>
              </a:rPr>
              <a:t>Từ nước cất và các dụng cụ cần thiết, hãy tính toán và nêu cách pha chế:</a:t>
            </a:r>
          </a:p>
          <a:p>
            <a:pPr marL="342900" marR="30480" lvl="0" indent="-342900" algn="just">
              <a:spcBef>
                <a:spcPts val="0"/>
              </a:spcBef>
              <a:spcAft>
                <a:spcPts val="0"/>
              </a:spcAft>
              <a:buFont typeface="+mj-lt"/>
              <a:buAutoNum type="alphaLcParenR"/>
            </a:pPr>
            <a:r>
              <a:rPr lang="en-US" sz="3200">
                <a:effectLst/>
                <a:latin typeface="Arial" panose="020B0604020202020204" pitchFamily="34" charset="0"/>
                <a:ea typeface="Times New Roman" panose="02020603050405020304" pitchFamily="18" charset="0"/>
                <a:cs typeface="Arial" panose="020B0604020202020204" pitchFamily="34" charset="0"/>
              </a:rPr>
              <a:t>100 ml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0,1M từ dung dịch Na</a:t>
            </a:r>
            <a:r>
              <a:rPr lang="en-US" sz="3200" baseline="-25000">
                <a:effectLst/>
                <a:latin typeface="Arial" panose="020B0604020202020204" pitchFamily="34" charset="0"/>
                <a:ea typeface="Times New Roman" panose="02020603050405020304" pitchFamily="18" charset="0"/>
                <a:cs typeface="Arial" panose="020B0604020202020204" pitchFamily="34" charset="0"/>
              </a:rPr>
              <a:t>2</a:t>
            </a:r>
            <a:r>
              <a:rPr lang="en-US" sz="3200">
                <a:effectLst/>
                <a:latin typeface="Arial" panose="020B0604020202020204" pitchFamily="34" charset="0"/>
                <a:ea typeface="Times New Roman" panose="02020603050405020304" pitchFamily="18" charset="0"/>
                <a:cs typeface="Arial" panose="020B0604020202020204" pitchFamily="34" charset="0"/>
              </a:rPr>
              <a:t>SO</a:t>
            </a:r>
            <a:r>
              <a:rPr lang="en-US" sz="3200" baseline="-25000">
                <a:effectLst/>
                <a:latin typeface="Arial" panose="020B0604020202020204" pitchFamily="34" charset="0"/>
                <a:ea typeface="Times New Roman" panose="02020603050405020304" pitchFamily="18" charset="0"/>
                <a:cs typeface="Arial" panose="020B0604020202020204" pitchFamily="34" charset="0"/>
              </a:rPr>
              <a:t>4</a:t>
            </a:r>
            <a:r>
              <a:rPr lang="en-US" sz="3200">
                <a:effectLst/>
                <a:latin typeface="Arial" panose="020B0604020202020204" pitchFamily="34" charset="0"/>
                <a:ea typeface="Times New Roman" panose="02020603050405020304" pitchFamily="18" charset="0"/>
                <a:cs typeface="Arial" panose="020B0604020202020204" pitchFamily="34" charset="0"/>
              </a:rPr>
              <a:t> 2M</a:t>
            </a:r>
          </a:p>
          <a:p>
            <a:pPr marL="342900" marR="0" lvl="0" indent="-342900" algn="just">
              <a:lnSpc>
                <a:spcPct val="107000"/>
              </a:lnSpc>
              <a:spcBef>
                <a:spcPts val="0"/>
              </a:spcBef>
              <a:spcAft>
                <a:spcPts val="0"/>
              </a:spcAft>
              <a:buFont typeface="+mj-lt"/>
              <a:buAutoNum type="alphaLcParenR"/>
            </a:pP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150 g dung dịch NaCl 2,5% từ dung dịch NaCl 10%.</a:t>
            </a:r>
            <a:endParaRPr lang="en-US" sz="32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3200">
                <a:effectLst/>
                <a:latin typeface="Arial" panose="020B0604020202020204" pitchFamily="34" charset="0"/>
                <a:ea typeface="Calibri" panose="020F0502020204030204" pitchFamily="34" charset="0"/>
                <a:cs typeface="Arial" panose="020B0604020202020204" pitchFamily="34" charset="0"/>
              </a:rPr>
              <a:t>GV hướng dẫn HS dạng bài p</a:t>
            </a:r>
            <a:r>
              <a:rPr lang="en-US" sz="3200">
                <a:solidFill>
                  <a:srgbClr val="000000"/>
                </a:solidFill>
                <a:effectLst/>
                <a:latin typeface="Arial" panose="020B0604020202020204" pitchFamily="34" charset="0"/>
                <a:ea typeface="Calibri" panose="020F0502020204030204" pitchFamily="34" charset="0"/>
                <a:cs typeface="Arial" panose="020B0604020202020204" pitchFamily="34" charset="0"/>
              </a:rPr>
              <a:t>ha loãng một dung dịch theo nồng độ cho trước.</a:t>
            </a:r>
            <a:endParaRPr lang="en-US" sz="3200">
              <a:effectLst/>
              <a:latin typeface="Arial" panose="020B0604020202020204" pitchFamily="34" charset="0"/>
              <a:ea typeface="Calibri" panose="020F050202020403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FFFEE11F-5E43-F85D-B09C-0E6D835BE983}"/>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FF00"/>
                </a:solidFill>
                <a:latin typeface="Arial" panose="020B0604020202020204" pitchFamily="34" charset="0"/>
                <a:cs typeface="Arial" panose="020B0604020202020204" pitchFamily="34" charset="0"/>
              </a:rPr>
              <a:t>Thảo luận nhóm</a:t>
            </a:r>
          </a:p>
        </p:txBody>
      </p:sp>
      <p:pic>
        <p:nvPicPr>
          <p:cNvPr id="7" name="Picture 6">
            <a:extLst>
              <a:ext uri="{FF2B5EF4-FFF2-40B4-BE49-F238E27FC236}">
                <a16:creationId xmlns:a16="http://schemas.microsoft.com/office/drawing/2014/main" id="{700F314C-C483-5984-7739-91FDE3D8569F}"/>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3268879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0106D89-D8D9-DD21-83E3-969BBBDF876B}"/>
                  </a:ext>
                </a:extLst>
              </p:cNvPr>
              <p:cNvSpPr txBox="1"/>
              <p:nvPr/>
            </p:nvSpPr>
            <p:spPr>
              <a:xfrm>
                <a:off x="718784" y="531572"/>
                <a:ext cx="11006183" cy="5794856"/>
              </a:xfrm>
              <a:prstGeom prst="rect">
                <a:avLst/>
              </a:prstGeom>
              <a:noFill/>
            </p:spPr>
            <p:txBody>
              <a:bodyPr wrap="square">
                <a:spAutoFit/>
              </a:bodyPr>
              <a:lstStyle/>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Tính toán: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Số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100 ml dd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0,1M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𝑛</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oMath>
                </a14:m>
                <a:r>
                  <a:rPr lang="en-US" sz="2800">
                    <a:effectLst/>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2800" i="1">
                            <a:effectLst/>
                            <a:latin typeface="Cambria Math" panose="02040503050406030204" pitchFamily="18" charset="0"/>
                            <a:ea typeface="Calibri" panose="020F0502020204030204" pitchFamily="34" charset="0"/>
                            <a:cs typeface="Times New Roman" panose="02020603050405020304" pitchFamily="18" charset="0"/>
                          </a:rPr>
                          <m:t>𝑀</m:t>
                        </m:r>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m:t>
                    </m:r>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oMath>
                </a14:m>
                <a:r>
                  <a:rPr lang="en-US" sz="2800">
                    <a:effectLst/>
                    <a:latin typeface="Arial" panose="020B0604020202020204" pitchFamily="34" charset="0"/>
                    <a:ea typeface="Segoe UI" panose="020B0502040204020203" pitchFamily="34" charset="0"/>
                    <a:cs typeface="Arial" panose="020B0604020202020204" pitchFamily="34" charset="0"/>
                  </a:rPr>
                  <a:t> = </a:t>
                </a:r>
                <a14:m>
                  <m:oMath xmlns:m="http://schemas.openxmlformats.org/officeDocument/2006/math">
                    <m:r>
                      <a:rPr lang="en-US" sz="2800">
                        <a:effectLst/>
                        <a:latin typeface="Cambria Math" panose="02040503050406030204" pitchFamily="18" charset="0"/>
                        <a:ea typeface="Segoe UI" panose="020B0502040204020203" pitchFamily="34" charset="0"/>
                        <a:cs typeface="Times New Roman" panose="02020603050405020304" pitchFamily="18" charset="0"/>
                      </a:rPr>
                      <m:t>0,1 . 0,1 = 0,01 (</m:t>
                    </m:r>
                    <m:r>
                      <m:rPr>
                        <m:sty m:val="p"/>
                      </m:rPr>
                      <a:rPr lang="en-US" sz="2800">
                        <a:effectLst/>
                        <a:latin typeface="Cambria Math" panose="02040503050406030204" pitchFamily="18" charset="0"/>
                        <a:ea typeface="Segoe UI" panose="020B0502040204020203" pitchFamily="34" charset="0"/>
                        <a:cs typeface="Times New Roman" panose="02020603050405020304" pitchFamily="18" charset="0"/>
                      </a:rPr>
                      <m:t>mol</m:t>
                    </m:r>
                    <m:r>
                      <a:rPr lang="en-US" sz="2800">
                        <a:effectLst/>
                        <a:latin typeface="Cambria Math" panose="02040503050406030204" pitchFamily="18" charset="0"/>
                        <a:ea typeface="Segoe UI" panose="020B0502040204020203" pitchFamily="34" charset="0"/>
                        <a:cs typeface="Times New Roman" panose="02020603050405020304" pitchFamily="18" charset="0"/>
                      </a:rPr>
                      <m:t>) </m:t>
                    </m:r>
                  </m:oMath>
                </a14:m>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Thể tích của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M (trong đó có chứa 0,01 mol chất tan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gn="just">
                  <a:lnSpc>
                    <a:spcPct val="107000"/>
                  </a:lnSpc>
                  <a:spcBef>
                    <a:spcPts val="0"/>
                  </a:spcBef>
                  <a:spcAft>
                    <a:spcPts val="0"/>
                  </a:spcAft>
                </a:pPr>
                <a:r>
                  <a:rPr lang="en-US" sz="2800" i="1" u="none" strike="noStrike">
                    <a:effectLst/>
                    <a:latin typeface="Arial" panose="020B0604020202020204" pitchFamily="34" charset="0"/>
                    <a:ea typeface="Calibri" panose="020F0502020204030204" pitchFamily="34"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914400" marR="0" algn="just">
                  <a:lnSpc>
                    <a:spcPct val="107000"/>
                  </a:lnSpc>
                  <a:spcBef>
                    <a:spcPts val="0"/>
                  </a:spcBef>
                  <a:spcAft>
                    <a:spcPts val="0"/>
                  </a:spcAft>
                </a:pPr>
                <a14:m>
                  <m:oMath xmlns:m="http://schemas.openxmlformats.org/officeDocument/2006/math">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𝑉</m:t>
                        </m:r>
                      </m:e>
                      <m: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𝑁𝑎</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2</m:t>
                            </m:r>
                          </m:sub>
                        </m:sSub>
                        <m:sSub>
                          <m:sSubPr>
                            <m:ctrlPr>
                              <a:rPr lang="en-US" sz="2800" i="1">
                                <a:effectLst/>
                                <a:latin typeface="Cambria Math" panose="02040503050406030204" pitchFamily="18" charset="0"/>
                                <a:ea typeface="Segoe UI" panose="020B0502040204020203" pitchFamily="34" charset="0"/>
                                <a:cs typeface="Times New Roman" panose="02020603050405020304" pitchFamily="18" charset="0"/>
                              </a:rPr>
                            </m:ctrlPr>
                          </m:sSubPr>
                          <m:e>
                            <m:r>
                              <a:rPr lang="en-US" sz="2800" i="1">
                                <a:effectLst/>
                                <a:latin typeface="Cambria Math" panose="02040503050406030204" pitchFamily="18" charset="0"/>
                                <a:ea typeface="Segoe UI" panose="020B0502040204020203" pitchFamily="34" charset="0"/>
                                <a:cs typeface="Times New Roman" panose="02020603050405020304" pitchFamily="18" charset="0"/>
                              </a:rPr>
                              <m:t>𝑆𝑂</m:t>
                            </m:r>
                          </m:e>
                          <m:sub>
                            <m:r>
                              <a:rPr lang="en-US" sz="2800" i="1">
                                <a:effectLst/>
                                <a:latin typeface="Cambria Math" panose="02040503050406030204" pitchFamily="18" charset="0"/>
                                <a:ea typeface="Segoe UI" panose="020B0502040204020203" pitchFamily="34" charset="0"/>
                                <a:cs typeface="Times New Roman" panose="02020603050405020304" pitchFamily="18" charset="0"/>
                              </a:rPr>
                              <m:t>4</m:t>
                            </m:r>
                          </m:sub>
                        </m:sSub>
                      </m:sub>
                    </m:sSub>
                    <m:r>
                      <a:rPr lang="en-US" sz="2800" i="1">
                        <a:effectLst/>
                        <a:latin typeface="Cambria Math" panose="02040503050406030204" pitchFamily="18" charset="0"/>
                        <a:ea typeface="Segoe UI" panose="020B0502040204020203" pitchFamily="34" charset="0"/>
                        <a:cs typeface="Times New Roman" panose="02020603050405020304" pitchFamily="18" charset="0"/>
                      </a:rPr>
                      <m:t>= </m:t>
                    </m:r>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sSub>
                          <m:sSub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sSubPr>
                          <m:e>
                            <m:r>
                              <m:rPr>
                                <m:sty m:val="p"/>
                              </m:rPr>
                              <a:rPr lang="en-US" sz="2800">
                                <a:effectLst/>
                                <a:latin typeface="Cambria Math" panose="02040503050406030204" pitchFamily="18" charset="0"/>
                                <a:ea typeface="Calibri" panose="020F0502020204030204" pitchFamily="34" charset="0"/>
                                <a:cs typeface="Times New Roman" panose="02020603050405020304" pitchFamily="18" charset="0"/>
                              </a:rPr>
                              <m:t>n</m:t>
                            </m:r>
                          </m:e>
                          <m:sub/>
                        </m:sSub>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𝑉</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2800" i="1" kern="100">
                            <a:effectLst/>
                            <a:latin typeface="Cambria Math" panose="02040503050406030204" pitchFamily="18" charset="0"/>
                            <a:ea typeface="Segoe UI" panose="020B0502040204020203" pitchFamily="34" charset="0"/>
                            <a:cs typeface="Times New Roman" panose="02020603050405020304" pitchFamily="18" charset="0"/>
                          </a:rPr>
                        </m:ctrlPr>
                      </m:fPr>
                      <m:num>
                        <m:r>
                          <a:rPr lang="en-US" sz="2800" i="1">
                            <a:effectLst/>
                            <a:latin typeface="Cambria Math" panose="02040503050406030204" pitchFamily="18" charset="0"/>
                            <a:ea typeface="Calibri" panose="020F0502020204030204" pitchFamily="34" charset="0"/>
                            <a:cs typeface="Times New Roman" panose="02020603050405020304" pitchFamily="18" charset="0"/>
                          </a:rPr>
                          <m:t>0,01</m:t>
                        </m:r>
                      </m:num>
                      <m:den>
                        <m:r>
                          <a:rPr lang="en-US" sz="2800" i="1">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a:effectLst/>
                    <a:latin typeface="Arial" panose="020B0604020202020204" pitchFamily="34" charset="0"/>
                    <a:ea typeface="Times New Roman" panose="02020603050405020304" pitchFamily="18" charset="0"/>
                    <a:cs typeface="Arial" panose="020B0604020202020204" pitchFamily="34" charset="0"/>
                  </a:rPr>
                  <a:t> = 0,005 lít = 5 mL</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800">
                    <a:effectLst/>
                    <a:latin typeface="Arial" panose="020B0604020202020204" pitchFamily="34" charset="0"/>
                    <a:ea typeface="Times New Roman" panose="02020603050405020304" pitchFamily="18" charset="0"/>
                    <a:cs typeface="Arial" panose="020B0604020202020204" pitchFamily="34" charset="0"/>
                  </a:rPr>
                  <a:t> </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Cách pha chế dung dịch:</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30480" marR="30480" algn="just">
                  <a:lnSpc>
                    <a:spcPct val="107000"/>
                  </a:lnSpc>
                  <a:spcBef>
                    <a:spcPts val="0"/>
                  </a:spcBef>
                  <a:spcAft>
                    <a:spcPts val="0"/>
                  </a:spcAft>
                </a:pP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Đong lấy 5 ml dung dịch Na</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a:t>
                </a:r>
                <a:r>
                  <a:rPr lang="en-US" sz="28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2M cho vào cốc chia độ 200 ml.</a:t>
                </a:r>
                <a:endParaRPr lang="en-US" sz="2000">
                  <a:effectLst/>
                  <a:latin typeface="Arial" panose="020B0604020202020204" pitchFamily="34" charset="0"/>
                  <a:ea typeface="Calibri" panose="020F0502020204030204" pitchFamily="34" charset="0"/>
                  <a:cs typeface="Arial" panose="020B0604020202020204" pitchFamily="34" charset="0"/>
                </a:endParaRPr>
              </a:p>
              <a:p>
                <a:r>
                  <a:rPr lang="en-US" sz="2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Thêm từ từ nước cất đến vạch 100 ml, khuấy đều ta được 100 ml dung dịch.</a:t>
                </a:r>
                <a:endParaRPr lang="en-US" sz="2800">
                  <a:latin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30106D89-D8D9-DD21-83E3-969BBBDF876B}"/>
                  </a:ext>
                </a:extLst>
              </p:cNvPr>
              <p:cNvSpPr txBox="1">
                <a:spLocks noRot="1" noChangeAspect="1" noMove="1" noResize="1" noEditPoints="1" noAdjustHandles="1" noChangeArrowheads="1" noChangeShapeType="1" noTextEdit="1"/>
              </p:cNvSpPr>
              <p:nvPr/>
            </p:nvSpPr>
            <p:spPr>
              <a:xfrm>
                <a:off x="718784" y="531572"/>
                <a:ext cx="11006183" cy="5794856"/>
              </a:xfrm>
              <a:prstGeom prst="rect">
                <a:avLst/>
              </a:prstGeom>
              <a:blipFill>
                <a:blip r:embed="rId2"/>
                <a:stretch>
                  <a:fillRect l="-1163" t="-1157" r="-831" b="-1893"/>
                </a:stretch>
              </a:blipFill>
            </p:spPr>
            <p:txBody>
              <a:bodyPr/>
              <a:lstStyle/>
              <a:p>
                <a:r>
                  <a:rPr lang="en-US">
                    <a:noFill/>
                  </a:rPr>
                  <a:t> </a:t>
                </a:r>
              </a:p>
            </p:txBody>
          </p:sp>
        </mc:Fallback>
      </mc:AlternateContent>
    </p:spTree>
    <p:extLst>
      <p:ext uri="{BB962C8B-B14F-4D97-AF65-F5344CB8AC3E}">
        <p14:creationId xmlns:p14="http://schemas.microsoft.com/office/powerpoint/2010/main" val="20990074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Trình bày cách pha loãng một dung dịch theo nồng độ cho trước">
            <a:extLst>
              <a:ext uri="{FF2B5EF4-FFF2-40B4-BE49-F238E27FC236}">
                <a16:creationId xmlns:a16="http://schemas.microsoft.com/office/drawing/2014/main" id="{62D4149D-1509-18E5-5A89-A75541C2F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6572" y="1233078"/>
            <a:ext cx="3539651" cy="779923"/>
          </a:xfrm>
          <a:prstGeom prst="rect">
            <a:avLst/>
          </a:prstGeom>
          <a:noFill/>
          <a:extLst>
            <a:ext uri="{909E8E84-426E-40DD-AFC4-6F175D3DCCD1}">
              <a14:hiddenFill xmlns:a14="http://schemas.microsoft.com/office/drawing/2010/main">
                <a:solidFill>
                  <a:srgbClr val="FFFFFF"/>
                </a:solidFill>
              </a14:hiddenFill>
            </a:ext>
          </a:extLst>
        </p:spPr>
      </p:pic>
      <p:pic>
        <p:nvPicPr>
          <p:cNvPr id="20481" name="Picture 4" descr="Trình bày cách pha loãng một dung dịch theo nồng độ cho trước">
            <a:extLst>
              <a:ext uri="{FF2B5EF4-FFF2-40B4-BE49-F238E27FC236}">
                <a16:creationId xmlns:a16="http://schemas.microsoft.com/office/drawing/2014/main" id="{D1E6589E-0724-D855-19CD-6334C3BFF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2519" y="2577175"/>
            <a:ext cx="5137299" cy="1100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a:extLst>
              <a:ext uri="{FF2B5EF4-FFF2-40B4-BE49-F238E27FC236}">
                <a16:creationId xmlns:a16="http://schemas.microsoft.com/office/drawing/2014/main" id="{5666D353-8EDC-1F76-DB8E-70C1F200ACEE}"/>
              </a:ext>
            </a:extLst>
          </p:cNvPr>
          <p:cNvSpPr>
            <a:spLocks noChangeArrowheads="1"/>
          </p:cNvSpPr>
          <p:nvPr/>
        </p:nvSpPr>
        <p:spPr bwMode="auto">
          <a:xfrm>
            <a:off x="1421492" y="426841"/>
            <a:ext cx="86373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 Tính toán: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của NaCl có trong 150g dd NaCl 2,5%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087C780F-8A58-FC0E-79DA-BBA723C1CD32}"/>
              </a:ext>
            </a:extLst>
          </p:cNvPr>
          <p:cNvSpPr>
            <a:spLocks noChangeArrowheads="1"/>
          </p:cNvSpPr>
          <p:nvPr/>
        </p:nvSpPr>
        <p:spPr bwMode="auto">
          <a:xfrm>
            <a:off x="1421492" y="2034057"/>
            <a:ext cx="887935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dd NaCl ban đầu (có chứa 3,75 g NaCl) là:</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Rectangle 5">
            <a:extLst>
              <a:ext uri="{FF2B5EF4-FFF2-40B4-BE49-F238E27FC236}">
                <a16:creationId xmlns:a16="http://schemas.microsoft.com/office/drawing/2014/main" id="{F6F47EDD-012A-BEE8-8353-640EC6DB0352}"/>
              </a:ext>
            </a:extLst>
          </p:cNvPr>
          <p:cNvSpPr>
            <a:spLocks noChangeArrowheads="1"/>
          </p:cNvSpPr>
          <p:nvPr/>
        </p:nvSpPr>
        <p:spPr bwMode="auto">
          <a:xfrm>
            <a:off x="475916" y="3753503"/>
            <a:ext cx="1136048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Khối lượng nước cất cần dùng là: </a:t>
            </a:r>
            <a:r>
              <a:rPr kumimoji="0" lang="en-US" altLang="en-US" sz="2800" b="0" i="1" u="none" strike="noStrike" cap="none" normalizeH="0" baseline="0">
                <a:ln>
                  <a:noFill/>
                </a:ln>
                <a:solidFill>
                  <a:schemeClr val="tx1"/>
                </a:solidFill>
                <a:effectLst/>
                <a:latin typeface="Arial" panose="020B0604020202020204" pitchFamily="34" charset="0"/>
                <a:ea typeface="Segoe UI" panose="020B0502040204020203" pitchFamily="34" charset="0"/>
                <a:cs typeface="Arial" panose="020B0604020202020204" pitchFamily="34" charset="0"/>
              </a:rPr>
              <a:t>mH2O</a:t>
            </a: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150 – 37,5 = 112,5 (g)</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pha chế dung dịch:</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37,5 g dd NaCl 10% cho vào cốc thủy tinh (hoặc bình tam giác).</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Cân 112,5 g nước cất (hoặc 112,5 ml) rồi từ từ cho vào cốc thủy tinh (hoặc bình tam giác) trên.</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Khuấy đều ta được 150 ml dd NaCl 2,5%.</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011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048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048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3675762" y="3023037"/>
            <a:ext cx="4280339" cy="1107996"/>
          </a:xfrm>
          <a:prstGeom prst="rect">
            <a:avLst/>
          </a:prstGeom>
          <a:noFill/>
        </p:spPr>
        <p:txBody>
          <a:bodyPr wrap="none" rtlCol="0">
            <a:spAutoFit/>
          </a:bodyPr>
          <a:lstStyle/>
          <a:p>
            <a:pPr algn="ctr"/>
            <a:r>
              <a:rPr lang="en-US" altLang="zh-CN" sz="6600">
                <a:solidFill>
                  <a:srgbClr val="7A573E"/>
                </a:solidFill>
                <a:ea typeface="汉仪喵魂体W" panose="00020600040101010101" pitchFamily="18" charset="-122"/>
              </a:rPr>
              <a:t>THANK YOU</a:t>
            </a:r>
            <a:endParaRPr lang="zh-CN" altLang="en-US" sz="6600" dirty="0">
              <a:solidFill>
                <a:srgbClr val="7A573E"/>
              </a:solidFill>
              <a:ea typeface="汉仪喵魂体W" panose="00020600040101010101" pitchFamily="18" charset="-122"/>
            </a:endParaRPr>
          </a:p>
        </p:txBody>
      </p:sp>
    </p:spTree>
    <p:extLst>
      <p:ext uri="{BB962C8B-B14F-4D97-AF65-F5344CB8AC3E}">
        <p14:creationId xmlns:p14="http://schemas.microsoft.com/office/powerpoint/2010/main" val="11241798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991618"/>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1. Nêu định nghĩa dung dịch, huyền phù, nhũ tương?</a:t>
            </a:r>
          </a:p>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3893588287"/>
              </p:ext>
            </p:extLst>
          </p:nvPr>
        </p:nvGraphicFramePr>
        <p:xfrm>
          <a:off x="0" y="1973918"/>
          <a:ext cx="12192001" cy="7390257"/>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178267">
                  <a:extLst>
                    <a:ext uri="{9D8B030D-6E8A-4147-A177-3AD203B41FA5}">
                      <a16:colId xmlns:a16="http://schemas.microsoft.com/office/drawing/2014/main" val="3089685055"/>
                    </a:ext>
                  </a:extLst>
                </a:gridCol>
                <a:gridCol w="2051415">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r h="0">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0">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Tree>
    <p:extLst>
      <p:ext uri="{BB962C8B-B14F-4D97-AF65-F5344CB8AC3E}">
        <p14:creationId xmlns:p14="http://schemas.microsoft.com/office/powerpoint/2010/main" val="3616105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591678785"/>
              </p:ext>
            </p:extLst>
          </p:nvPr>
        </p:nvGraphicFramePr>
        <p:xfrm>
          <a:off x="-1" y="1841548"/>
          <a:ext cx="12192001" cy="4568889"/>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3147750">
                  <a:extLst>
                    <a:ext uri="{9D8B030D-6E8A-4147-A177-3AD203B41FA5}">
                      <a16:colId xmlns:a16="http://schemas.microsoft.com/office/drawing/2014/main" val="3089685055"/>
                    </a:ext>
                  </a:extLst>
                </a:gridCol>
                <a:gridCol w="1510748">
                  <a:extLst>
                    <a:ext uri="{9D8B030D-6E8A-4147-A177-3AD203B41FA5}">
                      <a16:colId xmlns:a16="http://schemas.microsoft.com/office/drawing/2014/main" val="2998875409"/>
                    </a:ext>
                  </a:extLst>
                </a:gridCol>
                <a:gridCol w="1133061">
                  <a:extLst>
                    <a:ext uri="{9D8B030D-6E8A-4147-A177-3AD203B41FA5}">
                      <a16:colId xmlns:a16="http://schemas.microsoft.com/office/drawing/2014/main" val="2154287223"/>
                    </a:ext>
                  </a:extLst>
                </a:gridCol>
                <a:gridCol w="1000539">
                  <a:extLst>
                    <a:ext uri="{9D8B030D-6E8A-4147-A177-3AD203B41FA5}">
                      <a16:colId xmlns:a16="http://schemas.microsoft.com/office/drawing/2014/main" val="2538221496"/>
                    </a:ext>
                  </a:extLst>
                </a:gridCol>
              </a:tblGrid>
              <a:tr h="352629">
                <a:tc rowSpan="3">
                  <a:txBody>
                    <a:bodyPr/>
                    <a:lstStyle/>
                    <a:p>
                      <a:pPr marL="0" marR="0" algn="ctr">
                        <a:lnSpc>
                          <a:spcPct val="107000"/>
                        </a:lnSpc>
                        <a:spcBef>
                          <a:spcPts val="0"/>
                        </a:spcBef>
                        <a:spcAft>
                          <a:spcPts val="0"/>
                        </a:spcAft>
                      </a:pPr>
                      <a:r>
                        <a:rPr lang="en-US" sz="2600">
                          <a:effectLst/>
                        </a:rPr>
                        <a:t>TT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Các tiến hành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600">
                          <a:effectLst/>
                        </a:rPr>
                        <a:t>Hiện tượng</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352629">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6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600">
                          <a:effectLst/>
                        </a:rPr>
                        <a:t>Là dung dịch</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724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600">
                          <a:effectLst/>
                        </a:rPr>
                        <a:t>Chất tan</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600">
                          <a:effectLst/>
                        </a:rPr>
                        <a:t>Dung môi</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1095376">
                <a:tc>
                  <a:txBody>
                    <a:bodyPr/>
                    <a:lstStyle/>
                    <a:p>
                      <a:pPr marL="0" marR="0" algn="ctr">
                        <a:lnSpc>
                          <a:spcPct val="107000"/>
                        </a:lnSpc>
                        <a:spcBef>
                          <a:spcPts val="0"/>
                        </a:spcBef>
                        <a:spcAft>
                          <a:spcPts val="0"/>
                        </a:spcAft>
                      </a:pPr>
                      <a:r>
                        <a:rPr lang="en-US" sz="2600">
                          <a:effectLst/>
                        </a:rPr>
                        <a:t>Cốc 3</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+ 1 thìa (khoảng 3g) sữa bột.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4918249"/>
                  </a:ext>
                </a:extLst>
              </a:tr>
              <a:tr h="1095376">
                <a:tc>
                  <a:txBody>
                    <a:bodyPr/>
                    <a:lstStyle/>
                    <a:p>
                      <a:pPr marL="0" marR="0" algn="ctr">
                        <a:lnSpc>
                          <a:spcPct val="107000"/>
                        </a:lnSpc>
                        <a:spcBef>
                          <a:spcPts val="0"/>
                        </a:spcBef>
                        <a:spcAft>
                          <a:spcPts val="0"/>
                        </a:spcAft>
                      </a:pPr>
                      <a:r>
                        <a:rPr lang="en-US" sz="2600">
                          <a:effectLst/>
                        </a:rPr>
                        <a:t>Cốc 4</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600">
                          <a:effectLst/>
                        </a:rPr>
                        <a:t>20 mL nước + 4 thìa (khoảng 3g) muối ăn. Khuấy đều khoảng 2 phút.</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600">
                          <a:effectLst/>
                        </a:rPr>
                        <a:t> </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9218214"/>
                  </a:ext>
                </a:extLst>
              </a:tr>
            </a:tbl>
          </a:graphicData>
        </a:graphic>
      </p:graphicFrame>
      <p:sp>
        <p:nvSpPr>
          <p:cNvPr id="2" name="TextBox 1">
            <a:extLst>
              <a:ext uri="{FF2B5EF4-FFF2-40B4-BE49-F238E27FC236}">
                <a16:creationId xmlns:a16="http://schemas.microsoft.com/office/drawing/2014/main" id="{ED9EA047-05AF-2473-1A68-C6DAF4E08F0D}"/>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spcBef>
                <a:spcPts val="0"/>
              </a:spcBef>
              <a:spcAft>
                <a:spcPts val="0"/>
              </a:spcAft>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ED324957-25AD-8DA8-054F-BFF777AD565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8" name="Picture 7">
            <a:extLst>
              <a:ext uri="{FF2B5EF4-FFF2-40B4-BE49-F238E27FC236}">
                <a16:creationId xmlns:a16="http://schemas.microsoft.com/office/drawing/2014/main" id="{EF4F2E46-A270-52C0-3B72-10CFD885642A}"/>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2114351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274468"/>
            <a:ext cx="9823206" cy="3747051"/>
          </a:xfrm>
          <a:prstGeom prst="rect">
            <a:avLst/>
          </a:prstGeom>
          <a:noFill/>
        </p:spPr>
        <p:txBody>
          <a:bodyPr wrap="square">
            <a:spAutoFit/>
          </a:bodyPr>
          <a:lstStyle/>
          <a:p>
            <a:pPr marR="45720" algn="just" fontAlgn="base">
              <a:lnSpc>
                <a:spcPct val="107000"/>
              </a:lnSpc>
              <a:spcBef>
                <a:spcPts val="0"/>
              </a:spcBef>
              <a:spcAft>
                <a:spcPts val="0"/>
              </a:spcAft>
            </a:pPr>
            <a:r>
              <a:rPr lang="pt-BR" sz="2800" b="1">
                <a:solidFill>
                  <a:srgbClr val="0070C0"/>
                </a:solidFill>
                <a:effectLst/>
                <a:ea typeface="Calibri" panose="020F0502020204030204" pitchFamily="34" charset="0"/>
                <a:cs typeface="Times New Roman" panose="02020603050405020304" pitchFamily="18" charset="0"/>
              </a:rPr>
              <a:t>1. Định nghĩa dung dịch, huyền phù, nhũ tương</a:t>
            </a:r>
          </a:p>
          <a:p>
            <a:pPr marL="0" marR="45720" algn="just" fontAlgn="base">
              <a:lnSpc>
                <a:spcPct val="107000"/>
              </a:lnSpc>
              <a:spcBef>
                <a:spcPts val="0"/>
              </a:spcBef>
              <a:spcAft>
                <a:spcPts val="0"/>
              </a:spcAft>
            </a:pPr>
            <a:r>
              <a:rPr lang="pt-BR" sz="2800">
                <a:effectLst/>
                <a:ea typeface="Calibri" panose="020F0502020204030204" pitchFamily="34" charset="0"/>
                <a:cs typeface="Times New Roman" panose="02020603050405020304" pitchFamily="18" charset="0"/>
              </a:rPr>
              <a:t>+ </a:t>
            </a:r>
            <a:r>
              <a:rPr lang="pt-BR" sz="2800" b="1">
                <a:effectLst/>
                <a:ea typeface="Calibri" panose="020F0502020204030204" pitchFamily="34" charset="0"/>
                <a:cs typeface="Times New Roman" panose="02020603050405020304" pitchFamily="18" charset="0"/>
              </a:rPr>
              <a:t>Dung dịch </a:t>
            </a:r>
            <a:r>
              <a:rPr lang="pt-BR" sz="2800">
                <a:effectLst/>
                <a:ea typeface="Calibri" panose="020F0502020204030204" pitchFamily="34" charset="0"/>
                <a:cs typeface="Times New Roman" panose="02020603050405020304" pitchFamily="18" charset="0"/>
              </a:rPr>
              <a:t>là hỗn hợp đồng nhất của chất tan và dung môi.</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b="1">
                <a:solidFill>
                  <a:srgbClr val="000000"/>
                </a:solidFill>
                <a:effectLst/>
                <a:ea typeface="Calibri" panose="020F0502020204030204" pitchFamily="34" charset="0"/>
                <a:cs typeface="Times New Roman" panose="02020603050405020304" pitchFamily="18" charset="0"/>
              </a:rPr>
              <a:t>+ Huyền phù</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các hạt chất rắn phân tán lơ lửng trong môi trường chất lỏng.</a:t>
            </a:r>
            <a:endParaRPr lang="en-US" sz="2800">
              <a:effectLst/>
              <a:ea typeface="Calibri" panose="020F0502020204030204" pitchFamily="34" charset="0"/>
              <a:cs typeface="Times New Roman" panose="02020603050405020304" pitchFamily="18" charset="0"/>
            </a:endParaRPr>
          </a:p>
          <a:p>
            <a:pPr marL="0" marR="45720" algn="just" fontAlgn="base">
              <a:lnSpc>
                <a:spcPct val="107000"/>
              </a:lnSpc>
              <a:spcBef>
                <a:spcPts val="0"/>
              </a:spcBef>
              <a:spcAft>
                <a:spcPts val="0"/>
              </a:spcAft>
            </a:pPr>
            <a:r>
              <a:rPr lang="en-US" sz="2800">
                <a:solidFill>
                  <a:srgbClr val="000000"/>
                </a:solidFill>
                <a:effectLst/>
                <a:ea typeface="Calibri" panose="020F0502020204030204" pitchFamily="34" charset="0"/>
                <a:cs typeface="Times New Roman" panose="02020603050405020304" pitchFamily="18" charset="0"/>
              </a:rPr>
              <a:t>+ </a:t>
            </a:r>
            <a:r>
              <a:rPr lang="en-US" sz="2800" b="1">
                <a:solidFill>
                  <a:srgbClr val="000000"/>
                </a:solidFill>
                <a:effectLst/>
                <a:ea typeface="Calibri" panose="020F0502020204030204" pitchFamily="34" charset="0"/>
                <a:cs typeface="Times New Roman" panose="02020603050405020304" pitchFamily="18" charset="0"/>
              </a:rPr>
              <a:t>Nhũ tương</a:t>
            </a:r>
            <a:r>
              <a:rPr lang="en-US" sz="2800">
                <a:solidFill>
                  <a:srgbClr val="000000"/>
                </a:solidFill>
                <a:effectLst/>
                <a:ea typeface="Calibri" panose="020F0502020204030204" pitchFamily="34" charset="0"/>
                <a:cs typeface="Times New Roman" panose="02020603050405020304" pitchFamily="18" charset="0"/>
              </a:rPr>
              <a:t> là một hỗn hợp không đồng nhất gồm một hay nhiều chất lỏng phân tán trong môi trường chất lỏng nhưng không tan trong nhau.</a:t>
            </a:r>
            <a:endParaRPr lang="en-US" sz="2800">
              <a:effectLs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Arial" panose="020B0604020202020204" pitchFamily="34" charset="0"/>
                <a:cs typeface="Arial" panose="020B0604020202020204" pitchFamily="34" charset="0"/>
              </a:rPr>
              <a:t>Thảo luận nhóm</a:t>
            </a:r>
          </a:p>
          <a:p>
            <a:pPr algn="ctr"/>
            <a:r>
              <a:rPr lang="en-US" sz="2800">
                <a:solidFill>
                  <a:schemeClr val="bg1"/>
                </a:solidFill>
                <a:latin typeface="Arial" panose="020B0604020202020204" pitchFamily="34" charset="0"/>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spTree>
    <p:extLst>
      <p:ext uri="{BB962C8B-B14F-4D97-AF65-F5344CB8AC3E}">
        <p14:creationId xmlns:p14="http://schemas.microsoft.com/office/powerpoint/2010/main" val="622556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86689C-E1BB-8417-95A7-3DA7AAF04A17}"/>
              </a:ext>
            </a:extLst>
          </p:cNvPr>
          <p:cNvSpPr txBox="1"/>
          <p:nvPr/>
        </p:nvSpPr>
        <p:spPr>
          <a:xfrm>
            <a:off x="992712" y="1109441"/>
            <a:ext cx="9823206" cy="519886"/>
          </a:xfrm>
          <a:prstGeom prst="rect">
            <a:avLst/>
          </a:prstGeom>
          <a:noFill/>
        </p:spPr>
        <p:txBody>
          <a:bodyPr wrap="square">
            <a:spAutoFit/>
          </a:bodyPr>
          <a:lstStyle/>
          <a:p>
            <a:pPr marR="45720" algn="just" fontAlgn="base">
              <a:lnSpc>
                <a:spcPct val="107000"/>
              </a:lnSpc>
            </a:pPr>
            <a:r>
              <a:rPr lang="pt-BR" sz="2800">
                <a:effectLst/>
                <a:latin typeface="+mj-lt"/>
                <a:ea typeface="Calibri" panose="020F0502020204030204" pitchFamily="34" charset="0"/>
                <a:cs typeface="Times New Roman" panose="02020603050405020304" pitchFamily="18" charset="0"/>
              </a:rPr>
              <a:t>2. Hoàn thành bảng sau.</a:t>
            </a:r>
            <a:endParaRPr lang="en-US" sz="2800">
              <a:effectLst/>
              <a:latin typeface="+mj-lt"/>
              <a:ea typeface="Calibri" panose="020F0502020204030204" pitchFamily="34"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AB3D25E8-13CB-E07D-EB90-08D3C8B80595}"/>
              </a:ext>
            </a:extLst>
          </p:cNvPr>
          <p:cNvSpPr/>
          <p:nvPr/>
        </p:nvSpPr>
        <p:spPr>
          <a:xfrm>
            <a:off x="3022600" y="75114"/>
            <a:ext cx="6146800" cy="1000342"/>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mj-lt"/>
                <a:cs typeface="Arial" panose="020B0604020202020204" pitchFamily="34" charset="0"/>
              </a:rPr>
              <a:t>Thảo luận nhóm</a:t>
            </a:r>
          </a:p>
          <a:p>
            <a:pPr algn="ctr"/>
            <a:r>
              <a:rPr lang="en-US" sz="2800">
                <a:solidFill>
                  <a:schemeClr val="bg1"/>
                </a:solidFill>
                <a:latin typeface="+mj-lt"/>
                <a:cs typeface="Arial" panose="020B0604020202020204" pitchFamily="34" charset="0"/>
              </a:rPr>
              <a:t>Hoàn thành phiếu học tập số 1</a:t>
            </a:r>
          </a:p>
        </p:txBody>
      </p:sp>
      <p:pic>
        <p:nvPicPr>
          <p:cNvPr id="5" name="Picture 4">
            <a:extLst>
              <a:ext uri="{FF2B5EF4-FFF2-40B4-BE49-F238E27FC236}">
                <a16:creationId xmlns:a16="http://schemas.microsoft.com/office/drawing/2014/main" id="{D14BAABD-5769-9A10-94BF-2E478FDE9C89}"/>
              </a:ext>
            </a:extLst>
          </p:cNvPr>
          <p:cNvPicPr>
            <a:picLocks noChangeAspect="1"/>
          </p:cNvPicPr>
          <p:nvPr/>
        </p:nvPicPr>
        <p:blipFill rotWithShape="1">
          <a:blip r:embed="rId2"/>
          <a:srcRect l="-3420" t="25984" r="-1106" b="9163"/>
          <a:stretch/>
        </p:blipFill>
        <p:spPr>
          <a:xfrm>
            <a:off x="9724291" y="-25250"/>
            <a:ext cx="2183255" cy="1357323"/>
          </a:xfrm>
          <a:prstGeom prst="rect">
            <a:avLst/>
          </a:prstGeom>
        </p:spPr>
      </p:pic>
      <p:graphicFrame>
        <p:nvGraphicFramePr>
          <p:cNvPr id="6" name="Table 5">
            <a:extLst>
              <a:ext uri="{FF2B5EF4-FFF2-40B4-BE49-F238E27FC236}">
                <a16:creationId xmlns:a16="http://schemas.microsoft.com/office/drawing/2014/main" id="{E39F9F31-BC33-F941-5F45-7594524EC7E5}"/>
              </a:ext>
            </a:extLst>
          </p:cNvPr>
          <p:cNvGraphicFramePr>
            <a:graphicFrameLocks noGrp="1"/>
          </p:cNvGraphicFramePr>
          <p:nvPr>
            <p:extLst>
              <p:ext uri="{D42A27DB-BD31-4B8C-83A1-F6EECF244321}">
                <p14:modId xmlns:p14="http://schemas.microsoft.com/office/powerpoint/2010/main" val="1818637754"/>
              </p:ext>
            </p:extLst>
          </p:nvPr>
        </p:nvGraphicFramePr>
        <p:xfrm>
          <a:off x="0" y="1663312"/>
          <a:ext cx="12192001" cy="5348415"/>
        </p:xfrm>
        <a:graphic>
          <a:graphicData uri="http://schemas.openxmlformats.org/drawingml/2006/table">
            <a:tbl>
              <a:tblPr firstRow="1" firstCol="1" bandRow="1">
                <a:tableStyleId>{5C22544A-7EE6-4342-B048-85BDC9FD1C3A}</a:tableStyleId>
              </a:tblPr>
              <a:tblGrid>
                <a:gridCol w="1055475">
                  <a:extLst>
                    <a:ext uri="{9D8B030D-6E8A-4147-A177-3AD203B41FA5}">
                      <a16:colId xmlns:a16="http://schemas.microsoft.com/office/drawing/2014/main" val="2266587518"/>
                    </a:ext>
                  </a:extLst>
                </a:gridCol>
                <a:gridCol w="4344428">
                  <a:extLst>
                    <a:ext uri="{9D8B030D-6E8A-4147-A177-3AD203B41FA5}">
                      <a16:colId xmlns:a16="http://schemas.microsoft.com/office/drawing/2014/main" val="3231338323"/>
                    </a:ext>
                  </a:extLst>
                </a:gridCol>
                <a:gridCol w="2477000">
                  <a:extLst>
                    <a:ext uri="{9D8B030D-6E8A-4147-A177-3AD203B41FA5}">
                      <a16:colId xmlns:a16="http://schemas.microsoft.com/office/drawing/2014/main" val="3089685055"/>
                    </a:ext>
                  </a:extLst>
                </a:gridCol>
                <a:gridCol w="1752682">
                  <a:extLst>
                    <a:ext uri="{9D8B030D-6E8A-4147-A177-3AD203B41FA5}">
                      <a16:colId xmlns:a16="http://schemas.microsoft.com/office/drawing/2014/main" val="2998875409"/>
                    </a:ext>
                  </a:extLst>
                </a:gridCol>
                <a:gridCol w="1224874">
                  <a:extLst>
                    <a:ext uri="{9D8B030D-6E8A-4147-A177-3AD203B41FA5}">
                      <a16:colId xmlns:a16="http://schemas.microsoft.com/office/drawing/2014/main" val="2154287223"/>
                    </a:ext>
                  </a:extLst>
                </a:gridCol>
                <a:gridCol w="1337542">
                  <a:extLst>
                    <a:ext uri="{9D8B030D-6E8A-4147-A177-3AD203B41FA5}">
                      <a16:colId xmlns:a16="http://schemas.microsoft.com/office/drawing/2014/main" val="2538221496"/>
                    </a:ext>
                  </a:extLst>
                </a:gridCol>
              </a:tblGrid>
              <a:tr h="134833">
                <a:tc rowSpan="3">
                  <a:txBody>
                    <a:bodyPr/>
                    <a:lstStyle/>
                    <a:p>
                      <a:pPr marL="0" marR="0" algn="ctr">
                        <a:lnSpc>
                          <a:spcPct val="107000"/>
                        </a:lnSpc>
                        <a:spcBef>
                          <a:spcPts val="0"/>
                        </a:spcBef>
                        <a:spcAft>
                          <a:spcPts val="0"/>
                        </a:spcAft>
                      </a:pPr>
                      <a:r>
                        <a:rPr lang="en-US" sz="2800">
                          <a:effectLst/>
                        </a:rPr>
                        <a:t>TT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Các tiến hành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lnSpc>
                          <a:spcPct val="107000"/>
                        </a:lnSpc>
                        <a:spcBef>
                          <a:spcPts val="0"/>
                        </a:spcBef>
                        <a:spcAft>
                          <a:spcPts val="0"/>
                        </a:spcAft>
                      </a:pPr>
                      <a:r>
                        <a:rPr lang="en-US" sz="2800">
                          <a:effectLst/>
                        </a:rPr>
                        <a:t>Hiện tượng</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algn="ctr">
                        <a:lnSpc>
                          <a:spcPct val="107000"/>
                        </a:lnSpc>
                        <a:spcBef>
                          <a:spcPts val="0"/>
                        </a:spcBef>
                        <a:spcAft>
                          <a:spcPts val="0"/>
                        </a:spcAft>
                      </a:pPr>
                      <a:r>
                        <a:rPr lang="en-US" sz="2600">
                          <a:effectLst/>
                        </a:rPr>
                        <a:t>Kết luận về hỗn hợp</a:t>
                      </a:r>
                      <a:endParaRPr lang="en-US" sz="2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4256688"/>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algn="ctr">
                        <a:lnSpc>
                          <a:spcPct val="107000"/>
                        </a:lnSpc>
                        <a:spcBef>
                          <a:spcPts val="0"/>
                        </a:spcBef>
                        <a:spcAft>
                          <a:spcPts val="0"/>
                        </a:spcAft>
                      </a:pPr>
                      <a:r>
                        <a:rPr lang="en-US" sz="2800">
                          <a:effectLst/>
                        </a:rPr>
                        <a:t>Không phải là dung dịch</a:t>
                      </a:r>
                    </a:p>
                  </a:txBody>
                  <a:tcPr marL="68580" marR="68580" marT="0" marB="0" anchor="ctr"/>
                </a:tc>
                <a:tc gridSpan="2">
                  <a:txBody>
                    <a:bodyPr/>
                    <a:lstStyle/>
                    <a:p>
                      <a:pPr marL="0" marR="0" algn="ctr">
                        <a:lnSpc>
                          <a:spcPct val="107000"/>
                        </a:lnSpc>
                        <a:spcBef>
                          <a:spcPts val="0"/>
                        </a:spcBef>
                        <a:spcAft>
                          <a:spcPts val="0"/>
                        </a:spcAft>
                      </a:pPr>
                      <a:r>
                        <a:rPr lang="en-US" sz="2800">
                          <a:effectLst/>
                        </a:rPr>
                        <a:t>Là dung dịch</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extLst>
                  <a:ext uri="{0D108BD9-81ED-4DB2-BD59-A6C34878D82A}">
                    <a16:rowId xmlns:a16="http://schemas.microsoft.com/office/drawing/2014/main" val="1739261254"/>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2800">
                          <a:effectLst/>
                        </a:rPr>
                        <a:t>Chất tan</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2800">
                          <a:effectLst/>
                        </a:rPr>
                        <a:t>Dung môi</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3606666"/>
                  </a:ext>
                </a:extLst>
              </a:tr>
              <a:tr h="0">
                <a:tc>
                  <a:txBody>
                    <a:bodyPr/>
                    <a:lstStyle/>
                    <a:p>
                      <a:pPr marL="0" marR="0" algn="ctr">
                        <a:lnSpc>
                          <a:spcPct val="107000"/>
                        </a:lnSpc>
                        <a:spcBef>
                          <a:spcPts val="0"/>
                        </a:spcBef>
                        <a:spcAft>
                          <a:spcPts val="0"/>
                        </a:spcAft>
                      </a:pPr>
                      <a:r>
                        <a:rPr lang="en-US" sz="2800">
                          <a:effectLst/>
                        </a:rPr>
                        <a:t>Cốc 1</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muối ăn hạt.</a:t>
                      </a:r>
                    </a:p>
                    <a:p>
                      <a:pPr marL="0" marR="0" algn="just">
                        <a:lnSpc>
                          <a:spcPct val="107000"/>
                        </a:lnSpc>
                        <a:spcBef>
                          <a:spcPts val="0"/>
                        </a:spcBef>
                        <a:spcAft>
                          <a:spcPts val="0"/>
                        </a:spcAft>
                      </a:pPr>
                      <a:r>
                        <a:rPr lang="en-US" sz="2800">
                          <a:effectLst/>
                        </a:rPr>
                        <a:t>Khuấy đều khoảng 2 phút.</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61673337"/>
                  </a:ext>
                </a:extLst>
              </a:tr>
              <a:tr h="0">
                <a:tc>
                  <a:txBody>
                    <a:bodyPr/>
                    <a:lstStyle/>
                    <a:p>
                      <a:pPr marL="0" marR="0" algn="ctr">
                        <a:lnSpc>
                          <a:spcPct val="107000"/>
                        </a:lnSpc>
                        <a:spcBef>
                          <a:spcPts val="0"/>
                        </a:spcBef>
                        <a:spcAft>
                          <a:spcPts val="0"/>
                        </a:spcAft>
                      </a:pPr>
                      <a:r>
                        <a:rPr lang="en-US" sz="2800">
                          <a:effectLst/>
                        </a:rPr>
                        <a:t>Cốc 2</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2800">
                          <a:effectLst/>
                        </a:rPr>
                        <a:t>20 mL nước + 1 thìa (khoảng 3g) copper (II) sufate. Khuấy đều khoảng 2 phút.</a:t>
                      </a:r>
                    </a:p>
                    <a:p>
                      <a:pPr marL="0" marR="0" algn="just">
                        <a:lnSpc>
                          <a:spcPct val="107000"/>
                        </a:lnSpc>
                        <a:spcBef>
                          <a:spcPts val="0"/>
                        </a:spcBef>
                        <a:spcAft>
                          <a:spcPts val="0"/>
                        </a:spcAft>
                      </a:pP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2800">
                          <a:effectLst/>
                        </a:rPr>
                        <a:t> </a:t>
                      </a:r>
                      <a:endParaRPr lang="en-US" sz="2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1325863"/>
                  </a:ext>
                </a:extLst>
              </a:tr>
            </a:tbl>
          </a:graphicData>
        </a:graphic>
      </p:graphicFrame>
      <p:sp>
        <p:nvSpPr>
          <p:cNvPr id="7" name="TextBox 6">
            <a:extLst>
              <a:ext uri="{FF2B5EF4-FFF2-40B4-BE49-F238E27FC236}">
                <a16:creationId xmlns:a16="http://schemas.microsoft.com/office/drawing/2014/main" id="{A69A54D6-0536-A656-945F-19B9788D5C48}"/>
              </a:ext>
            </a:extLst>
          </p:cNvPr>
          <p:cNvSpPr txBox="1"/>
          <p:nvPr/>
        </p:nvSpPr>
        <p:spPr>
          <a:xfrm>
            <a:off x="5435712" y="3384211"/>
            <a:ext cx="2415066" cy="1384995"/>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 tan tạo dung dịch không màu</a:t>
            </a:r>
            <a:endParaRPr lang="en-US" sz="2800">
              <a:latin typeface="+mj-lt"/>
            </a:endParaRPr>
          </a:p>
        </p:txBody>
      </p:sp>
      <p:sp>
        <p:nvSpPr>
          <p:cNvPr id="9" name="TextBox 8">
            <a:extLst>
              <a:ext uri="{FF2B5EF4-FFF2-40B4-BE49-F238E27FC236}">
                <a16:creationId xmlns:a16="http://schemas.microsoft.com/office/drawing/2014/main" id="{96854278-3B07-51B7-3258-9377D7B1E0D5}"/>
              </a:ext>
            </a:extLst>
          </p:cNvPr>
          <p:cNvSpPr txBox="1"/>
          <p:nvPr/>
        </p:nvSpPr>
        <p:spPr>
          <a:xfrm>
            <a:off x="9515200" y="3604808"/>
            <a:ext cx="1498963"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Muối ăn</a:t>
            </a:r>
            <a:endParaRPr lang="en-US" sz="2800">
              <a:latin typeface="+mj-lt"/>
            </a:endParaRPr>
          </a:p>
        </p:txBody>
      </p:sp>
      <p:sp>
        <p:nvSpPr>
          <p:cNvPr id="11" name="TextBox 10">
            <a:extLst>
              <a:ext uri="{FF2B5EF4-FFF2-40B4-BE49-F238E27FC236}">
                <a16:creationId xmlns:a16="http://schemas.microsoft.com/office/drawing/2014/main" id="{EB18CD44-947C-6B00-9026-05364C211907}"/>
              </a:ext>
            </a:extLst>
          </p:cNvPr>
          <p:cNvSpPr txBox="1"/>
          <p:nvPr/>
        </p:nvSpPr>
        <p:spPr>
          <a:xfrm>
            <a:off x="10859461" y="3846261"/>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
        <p:nvSpPr>
          <p:cNvPr id="13" name="TextBox 12">
            <a:extLst>
              <a:ext uri="{FF2B5EF4-FFF2-40B4-BE49-F238E27FC236}">
                <a16:creationId xmlns:a16="http://schemas.microsoft.com/office/drawing/2014/main" id="{6FD7970C-806B-5C54-AE89-F9C1354A2E49}"/>
              </a:ext>
            </a:extLst>
          </p:cNvPr>
          <p:cNvSpPr txBox="1"/>
          <p:nvPr/>
        </p:nvSpPr>
        <p:spPr>
          <a:xfrm>
            <a:off x="5435711" y="4820526"/>
            <a:ext cx="2558757" cy="1815882"/>
          </a:xfrm>
          <a:prstGeom prst="rect">
            <a:avLst/>
          </a:prstGeom>
          <a:noFill/>
        </p:spPr>
        <p:txBody>
          <a:bodyPr wrap="square">
            <a:spAutoFit/>
          </a:bodyPr>
          <a:lstStyle/>
          <a:p>
            <a:r>
              <a:rPr lang="en-US" sz="2800" kern="0">
                <a:solidFill>
                  <a:srgbClr val="7030A0"/>
                </a:solidFill>
                <a:effectLst/>
                <a:ea typeface="Calibri" panose="020F0502020204030204" pitchFamily="34" charset="0"/>
                <a:cs typeface="Times New Roman" panose="02020603050405020304" pitchFamily="18" charset="0"/>
              </a:rPr>
              <a:t>Copper (II) sufate tan tạo dung dịch màu xanh</a:t>
            </a:r>
            <a:endParaRPr lang="en-US" sz="2800"/>
          </a:p>
        </p:txBody>
      </p:sp>
      <p:sp>
        <p:nvSpPr>
          <p:cNvPr id="15" name="TextBox 14">
            <a:extLst>
              <a:ext uri="{FF2B5EF4-FFF2-40B4-BE49-F238E27FC236}">
                <a16:creationId xmlns:a16="http://schemas.microsoft.com/office/drawing/2014/main" id="{78464E98-EDD3-84C0-77E3-0FC78713AB69}"/>
              </a:ext>
            </a:extLst>
          </p:cNvPr>
          <p:cNvSpPr txBox="1"/>
          <p:nvPr/>
        </p:nvSpPr>
        <p:spPr>
          <a:xfrm>
            <a:off x="9652597" y="4869195"/>
            <a:ext cx="1206863" cy="1200329"/>
          </a:xfrm>
          <a:prstGeom prst="rect">
            <a:avLst/>
          </a:prstGeom>
          <a:noFill/>
        </p:spPr>
        <p:txBody>
          <a:bodyPr wrap="square">
            <a:spAutoFit/>
          </a:bodyPr>
          <a:lstStyle/>
          <a:p>
            <a:pPr algn="ctr"/>
            <a:r>
              <a:rPr lang="en-US" sz="2400" kern="0">
                <a:solidFill>
                  <a:srgbClr val="7030A0"/>
                </a:solidFill>
                <a:effectLst/>
                <a:ea typeface="Calibri" panose="020F0502020204030204" pitchFamily="34" charset="0"/>
                <a:cs typeface="Times New Roman" panose="02020603050405020304" pitchFamily="18" charset="0"/>
              </a:rPr>
              <a:t>Copper (II) sufate </a:t>
            </a:r>
            <a:endParaRPr lang="en-US" sz="2400"/>
          </a:p>
        </p:txBody>
      </p:sp>
      <p:sp>
        <p:nvSpPr>
          <p:cNvPr id="17" name="TextBox 16">
            <a:extLst>
              <a:ext uri="{FF2B5EF4-FFF2-40B4-BE49-F238E27FC236}">
                <a16:creationId xmlns:a16="http://schemas.microsoft.com/office/drawing/2014/main" id="{94D4D6F0-33B4-BED0-DB0F-2E38EE610EA3}"/>
              </a:ext>
            </a:extLst>
          </p:cNvPr>
          <p:cNvSpPr txBox="1"/>
          <p:nvPr/>
        </p:nvSpPr>
        <p:spPr>
          <a:xfrm>
            <a:off x="11014163" y="5234346"/>
            <a:ext cx="1329147" cy="523220"/>
          </a:xfrm>
          <a:prstGeom prst="rect">
            <a:avLst/>
          </a:prstGeom>
          <a:noFill/>
        </p:spPr>
        <p:txBody>
          <a:bodyPr wrap="square">
            <a:spAutoFit/>
          </a:bodyPr>
          <a:lstStyle/>
          <a:p>
            <a:r>
              <a:rPr lang="en-US" sz="2800" kern="0">
                <a:solidFill>
                  <a:srgbClr val="7030A0"/>
                </a:solidFill>
                <a:effectLst/>
                <a:latin typeface="+mj-lt"/>
                <a:ea typeface="Calibri" panose="020F0502020204030204" pitchFamily="34" charset="0"/>
                <a:cs typeface="Times New Roman" panose="02020603050405020304" pitchFamily="18" charset="0"/>
              </a:rPr>
              <a:t>Nước</a:t>
            </a:r>
            <a:endParaRPr lang="en-US" sz="2800">
              <a:latin typeface="+mj-lt"/>
            </a:endParaRPr>
          </a:p>
        </p:txBody>
      </p:sp>
    </p:spTree>
    <p:extLst>
      <p:ext uri="{BB962C8B-B14F-4D97-AF65-F5344CB8AC3E}">
        <p14:creationId xmlns:p14="http://schemas.microsoft.com/office/powerpoint/2010/main" val="523907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复古花朵说课教育通用ppt模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TotalTime>
  <Words>3829</Words>
  <Application>Microsoft Office PowerPoint</Application>
  <PresentationFormat>Widescreen</PresentationFormat>
  <Paragraphs>450</Paragraphs>
  <Slides>58</Slides>
  <Notes>15</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58</vt:i4>
      </vt:variant>
    </vt:vector>
  </HeadingPairs>
  <TitlesOfParts>
    <vt:vector size="72" baseType="lpstr">
      <vt:lpstr>等线</vt:lpstr>
      <vt:lpstr>Arial</vt:lpstr>
      <vt:lpstr>Calibri</vt:lpstr>
      <vt:lpstr>Calibri Light</vt:lpstr>
      <vt:lpstr>Cambria Math</vt:lpstr>
      <vt:lpstr>ChickenScratch AOE</vt:lpstr>
      <vt:lpstr>Impact</vt:lpstr>
      <vt:lpstr>Palatino Linotype</vt:lpstr>
      <vt:lpstr>Segoe UI</vt:lpstr>
      <vt:lpstr>Times New Roman</vt:lpstr>
      <vt:lpstr>Office 主题​​</vt:lpstr>
      <vt:lpstr>Office Theme</vt:lpstr>
      <vt:lpstr>MathType 7.0 Equation</vt:lpstr>
      <vt:lpstr>Equation.3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BỆNH  TIỂU ĐƯỜNG:  Khi trong cơ thể người, lượng đường (glucozơ) trong máu tăng cao.  Nồng độ đường trên  5,6 mmol/lít  (0,0056 mol/lít)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复古花朵说课教育通用ppt模板</dc:title>
  <dc:creator>逆流的小鱼</dc:creator>
  <cp:lastModifiedBy>user</cp:lastModifiedBy>
  <cp:revision>39</cp:revision>
  <dcterms:created xsi:type="dcterms:W3CDTF">2017-06-17T11:56:52Z</dcterms:created>
  <dcterms:modified xsi:type="dcterms:W3CDTF">2025-01-14T10:45:59Z</dcterms:modified>
</cp:coreProperties>
</file>