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35"/>
  </p:notesMasterIdLst>
  <p:sldIdLst>
    <p:sldId id="428" r:id="rId2"/>
    <p:sldId id="434" r:id="rId3"/>
    <p:sldId id="468" r:id="rId4"/>
    <p:sldId id="436" r:id="rId5"/>
    <p:sldId id="483" r:id="rId6"/>
    <p:sldId id="433" r:id="rId7"/>
    <p:sldId id="437" r:id="rId8"/>
    <p:sldId id="467" r:id="rId9"/>
    <p:sldId id="469" r:id="rId10"/>
    <p:sldId id="438" r:id="rId11"/>
    <p:sldId id="458" r:id="rId12"/>
    <p:sldId id="442" r:id="rId13"/>
    <p:sldId id="443" r:id="rId14"/>
    <p:sldId id="444" r:id="rId15"/>
    <p:sldId id="473" r:id="rId16"/>
    <p:sldId id="474" r:id="rId17"/>
    <p:sldId id="475" r:id="rId18"/>
    <p:sldId id="476" r:id="rId19"/>
    <p:sldId id="446" r:id="rId20"/>
    <p:sldId id="449" r:id="rId21"/>
    <p:sldId id="481" r:id="rId22"/>
    <p:sldId id="479" r:id="rId23"/>
    <p:sldId id="484" r:id="rId24"/>
    <p:sldId id="480" r:id="rId25"/>
    <p:sldId id="450" r:id="rId26"/>
    <p:sldId id="464" r:id="rId27"/>
    <p:sldId id="465" r:id="rId28"/>
    <p:sldId id="455" r:id="rId29"/>
    <p:sldId id="461" r:id="rId30"/>
    <p:sldId id="319" r:id="rId31"/>
    <p:sldId id="460" r:id="rId32"/>
    <p:sldId id="462" r:id="rId33"/>
    <p:sldId id="477" r:id="rId34"/>
  </p:sldIdLst>
  <p:sldSz cx="9144000" cy="5143500" type="screen16x9"/>
  <p:notesSz cx="6858000" cy="9144000"/>
  <p:embeddedFontLst>
    <p:embeddedFont>
      <p:font typeface="Palatino Linotype" pitchFamily="18" charset="0"/>
      <p:regular r:id="rId36"/>
      <p:bold r:id="rId37"/>
      <p:italic r:id="rId38"/>
      <p:boldItalic r:id="rId39"/>
    </p:embeddedFont>
    <p:embeddedFont>
      <p:font typeface="Verdana" pitchFamily="34" charset="0"/>
      <p:regular r:id="rId40"/>
      <p:bold r:id="rId41"/>
      <p:italic r:id="rId42"/>
      <p:boldItalic r:id="rId43"/>
    </p:embeddedFont>
    <p:embeddedFont>
      <p:font typeface="Segoe UI" pitchFamily="34" charset="0"/>
      <p:regular r:id="rId44"/>
      <p:bold r:id="rId45"/>
      <p:italic r:id="rId46"/>
      <p:boldItalic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Wingdings 3" pitchFamily="18" charset="2"/>
      <p:regular r:id="rId52"/>
    </p:embeddedFont>
    <p:embeddedFont>
      <p:font typeface="Lucida Sans Unicode" pitchFamily="34" charset="0"/>
      <p:regular r:id="rId53"/>
    </p:embeddedFont>
    <p:embeddedFont>
      <p:font typeface="Wingdings 2" pitchFamily="18" charset="2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FF9900"/>
    <a:srgbClr val="124E48"/>
    <a:srgbClr val="FF6600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>
        <p:scale>
          <a:sx n="124" d="100"/>
          <a:sy n="124" d="100"/>
        </p:scale>
        <p:origin x="-192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MyPC\Downloads\y2mate.com - Cơ chế hoạt động của lò phản ứng hạt nhân_360p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8657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MyPC\Downloads\y2mate.com - Nhiên Liệu Hoá Thạch  Nguồn Nhiên Liệu Quý Đang Đầu Độc Trái Đất_720p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8700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MyPC\Downloads\Nhiên Liệu Sinh Học - Năng Lượng Của Tương Lai Và Những Tranh Cãi Không Hồi Kết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4829"/>
  <ax:ocxPr ax:name="_cy" ax:value="916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88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2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6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02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4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A8292-B9A3-4487-BBC0-12E7E908F097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10/21/2023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5001" y="938628"/>
            <a:ext cx="627352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image00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43300"/>
            <a:ext cx="2190750" cy="1600200"/>
          </a:xfrm>
        </p:spPr>
      </p:pic>
      <p:pic>
        <p:nvPicPr>
          <p:cNvPr id="9" name="Picture 8" descr="boy_raising_hand_desk_school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64744"/>
            <a:ext cx="19764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estro-y-estudiant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600451"/>
            <a:ext cx="20478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6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34334"/>
              </p:ext>
            </p:extLst>
          </p:nvPr>
        </p:nvGraphicFramePr>
        <p:xfrm>
          <a:off x="1091821" y="122822"/>
          <a:ext cx="7615451" cy="4203510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651379"/>
                <a:gridCol w="1787279"/>
                <a:gridCol w="1339215"/>
                <a:gridCol w="1609279"/>
                <a:gridCol w="1228299"/>
              </a:tblGrid>
              <a:tr h="1051061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9113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473959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187354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457" y="4373829"/>
            <a:ext cx="807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3772" y="33841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30858"/>
              </p:ext>
            </p:extLst>
          </p:nvPr>
        </p:nvGraphicFramePr>
        <p:xfrm>
          <a:off x="327546" y="495506"/>
          <a:ext cx="8639033" cy="4107059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064526"/>
                <a:gridCol w="1528512"/>
                <a:gridCol w="2333804"/>
                <a:gridCol w="2115403"/>
                <a:gridCol w="1596788"/>
              </a:tblGrid>
              <a:tr h="549257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1443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67175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carbon monoxide, carbon dioxide.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1821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rẻ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bay.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gas,...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32" y="1006769"/>
            <a:ext cx="8418883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13" y="135602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6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69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008"/>
            <a:ext cx="57150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876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phải sử dụng nhiên liệu an toàn, hiệu quả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7020" y="163009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8054" y="496887"/>
            <a:ext cx="3324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cháy nổ gây nguy hiểm đến con người và tài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52400" y="1876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phải sử dụng nhiên liệu an toàn, hiệu quả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151"/>
            <a:ext cx="5095982" cy="4171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542151"/>
            <a:ext cx="3160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lãng phí, không gây ô nhiễm môi trường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8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652"/>
            <a:ext cx="5455578" cy="4356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58319" y="748469"/>
            <a:ext cx="3377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cho nhiên liệu cháy hoàn toàn và tận dụng lượng nhiệt do quá trình cháy tạo ra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876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phải sử dụng nhiên liệu an toàn, hiệu quả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320007" y="376867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phải cung cấp đủ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cho quá trình cháy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625" y="842357"/>
            <a:ext cx="775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thiếu 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không hoàn toàn, tạo ra các sản phẩm phụ không mong muốn;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dư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nhanh hết gây tốn nhiên liệu và lãng phí oxygen.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966" y="2351308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tích tiếp xúc của nhiên liệu với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bằng cách nào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59" y="2967707"/>
            <a:ext cx="8195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-Với nhiên liệu khí, lỏng</a:t>
            </a:r>
            <a:r>
              <a:rPr lang="vi-V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nhiên liệu với không </a:t>
            </a:r>
            <a:r>
              <a:rPr lang="vi-V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nhiên liệu rắn: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hẻ nhỏ củi, đập nhỏ than khi đốt cháy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233" y="1220560"/>
            <a:ext cx="8418883" cy="17927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395" y="104780"/>
            <a:ext cx="6016712" cy="15465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72917"/>
            <a:ext cx="8838033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9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92" y="974328"/>
            <a:ext cx="8825501" cy="39685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Biogas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6" y="69645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hóa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thạch</a:t>
            </a:r>
            <a:r>
              <a:rPr lang="en-US" sz="2800" dirty="0" smtClean="0">
                <a:solidFill>
                  <a:srgbClr val="FF0000"/>
                </a:solidFill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6" y="69645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hóa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thạch</a:t>
            </a:r>
            <a:r>
              <a:rPr lang="en-US" sz="2800" dirty="0" smtClean="0">
                <a:solidFill>
                  <a:srgbClr val="FF0000"/>
                </a:solidFill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9144793" imgH="3132091"/>
        </mc:Choice>
        <mc:Fallback>
          <p:control name="WindowsMediaPlayer1" r:id="rId2" imgW="9144793" imgH="313209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19175"/>
                  <a:ext cx="9144000" cy="31353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409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313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liệu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nhiên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liệu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tạo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WindowsMediaPlayer1" r:id="rId2" imgW="8939035" imgH="3299746"/>
        </mc:Choice>
        <mc:Fallback>
          <p:control name="WindowsMediaPlayer1" r:id="rId2" imgW="8939035" imgH="329974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50913"/>
                  <a:ext cx="8936038" cy="32956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017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117" y="467717"/>
            <a:ext cx="8639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5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582" y="701905"/>
            <a:ext cx="878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nó tạo ra trong thời gian vô cùng lâu, hàng trăm triệu năm, không bổ sung được.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440311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609" y="2348040"/>
            <a:ext cx="845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Tất cả những nhiên liệu hoá thạch đều chứa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đá, dầu và khí thiên nhiên. Khi được đốt cháy, các nguyên tử carbon kết hợp với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tạo ra carbon dioxide - khí gây hiệu ứng nhà kính, nguyên nhân làm cho nhiệt độ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khí quyển Trái Đất ngày càng tăng lên. Nếu nhiên liệu cháy không hết có thể tạo ra khí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monox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làm ô nhiễm không khí.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00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4918" y="263354"/>
            <a:ext cx="874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84126"/>
              </p:ext>
            </p:extLst>
          </p:nvPr>
        </p:nvGraphicFramePr>
        <p:xfrm>
          <a:off x="697480" y="1664255"/>
          <a:ext cx="7620815" cy="3003747"/>
        </p:xfrm>
        <a:graphic>
          <a:graphicData uri="http://schemas.openxmlformats.org/drawingml/2006/table">
            <a:tbl>
              <a:tblPr firstRow="1" firstCol="1" bandRow="1">
                <a:tableStyleId>{1D783842-8F8A-472B-A6D1-50C4D95656BF}</a:tableStyleId>
              </a:tblPr>
              <a:tblGrid>
                <a:gridCol w="1454131"/>
                <a:gridCol w="3004084"/>
                <a:gridCol w="3162600"/>
              </a:tblGrid>
              <a:tr h="423077">
                <a:tc>
                  <a:txBody>
                    <a:bodyPr/>
                    <a:lstStyle/>
                    <a:p>
                      <a:pPr marL="88900"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 liệu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 E5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</a:tr>
              <a:tr h="920016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95 % thể tích xăng khoáng, 5% cổn sinh học ethanol.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- 70% khí methane.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1660654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Ưu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đáng kể các loại khí thải độc hại so với xăng thông thường.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3505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phát thải khí carbon dioxide gây hiệu ứng nhà kính.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 kiệm chi phí chi tiêu cho gia đình, giảm thiểu rác thải cho môi trường, tránh gây ô nhiễm không khí.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29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55" y="1207940"/>
            <a:ext cx="8871245" cy="39472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67" y="73958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10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29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xmlns="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329" y="241219"/>
            <a:ext cx="8175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05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395" y="104780"/>
            <a:ext cx="6016712" cy="15465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41" y="785545"/>
            <a:ext cx="726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30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xmlns="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124" y="416404"/>
            <a:ext cx="85162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Ethanol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357188" y="537790"/>
            <a:ext cx="8786812" cy="30854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1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0555" y="589161"/>
            <a:ext cx="8786812" cy="30854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1354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Google Shape;225;p20">
            <a:extLst>
              <a:ext uri="{FF2B5EF4-FFF2-40B4-BE49-F238E27FC236}">
                <a16:creationId xmlns:a16="http://schemas.microsoft.com/office/drawing/2014/main" xmlns="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188527" y="328774"/>
            <a:ext cx="8458745" cy="30514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BÀI 13</a:t>
            </a:r>
          </a:p>
          <a:p>
            <a:endParaRPr lang="en-US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820"/>
            <a:ext cx="8966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biogas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Biogas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biogas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301" y="1425259"/>
            <a:ext cx="7397392" cy="35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2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1820"/>
            <a:ext cx="8966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Biogas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301" y="1425259"/>
            <a:ext cx="7397392" cy="35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31569" y="215757"/>
            <a:ext cx="2681555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71743" y="863027"/>
            <a:ext cx="2759333" cy="61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6828" y="831429"/>
            <a:ext cx="15410" cy="69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8199" y="872914"/>
            <a:ext cx="2926048" cy="58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57717" y="1510299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729520" y="151030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09028" y="1510299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3" idx="2"/>
          </p:cNvCxnSpPr>
          <p:nvPr/>
        </p:nvCxnSpPr>
        <p:spPr>
          <a:xfrm>
            <a:off x="1782564" y="212674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94567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33874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2755" y="2553128"/>
            <a:ext cx="1762938" cy="11404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8237" y="2609633"/>
            <a:ext cx="1762938" cy="11404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52405" y="2578814"/>
            <a:ext cx="1762938" cy="11404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59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638" y="1117184"/>
            <a:ext cx="8758365" cy="30854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(gas,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biogas,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38" y="467319"/>
            <a:ext cx="6016712" cy="10541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01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772" y="1930465"/>
            <a:ext cx="1844932" cy="114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1082" y="2196517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81084" y="117125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3661" y="308223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81083" y="3193114"/>
            <a:ext cx="2049693" cy="6164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7415" y="4204046"/>
            <a:ext cx="2049693" cy="616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79003" y="616448"/>
            <a:ext cx="2579" cy="3923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5" idx="1"/>
          </p:cNvCxnSpPr>
          <p:nvPr/>
        </p:nvCxnSpPr>
        <p:spPr>
          <a:xfrm>
            <a:off x="4181582" y="616448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79003" y="146749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79003" y="2515455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79003" y="354287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35336" y="4539464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278370" y="2291332"/>
            <a:ext cx="856965" cy="47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03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016409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WindowsMediaPlayer1" r:id="rId2" imgW="9144793" imgH="3116190"/>
        </mc:Choice>
        <mc:Fallback>
          <p:control name="WindowsMediaPlayer1" r:id="rId2" imgW="9144793" imgH="311619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184275"/>
                  <a:ext cx="9413875" cy="31178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5878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1250</TotalTime>
  <Words>1611</Words>
  <Application>Microsoft Office PowerPoint</Application>
  <PresentationFormat>On-screen Show (16:9)</PresentationFormat>
  <Paragraphs>184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Palatino Linotype</vt:lpstr>
      <vt:lpstr>Verdana</vt:lpstr>
      <vt:lpstr>Segoe UI</vt:lpstr>
      <vt:lpstr>Symbol</vt:lpstr>
      <vt:lpstr>Calibri</vt:lpstr>
      <vt:lpstr>Wingdings 3</vt:lpstr>
      <vt:lpstr>Lucida Sans Unicode</vt:lpstr>
      <vt:lpstr>Times New Roman</vt:lpstr>
      <vt:lpstr>Wingdings 2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Biogas</vt:lpstr>
      <vt:lpstr>Nhiên liệu hóa thạch – nhiên liệu không tái tạo </vt:lpstr>
      <vt:lpstr>Nhiên liệu hóa thạch – nhiên liệu không tái tạo </vt:lpstr>
      <vt:lpstr>Nhiên liệu sinh học – nhiên liệu tái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MAYTINH</cp:lastModifiedBy>
  <cp:revision>110</cp:revision>
  <dcterms:modified xsi:type="dcterms:W3CDTF">2023-10-21T07:50:46Z</dcterms:modified>
</cp:coreProperties>
</file>