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1" r:id="rId7"/>
    <p:sldId id="280" r:id="rId8"/>
    <p:sldId id="263" r:id="rId9"/>
    <p:sldId id="281" r:id="rId10"/>
    <p:sldId id="282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1B5"/>
    <a:srgbClr val="B3FA5C"/>
    <a:srgbClr val="33FD63"/>
    <a:srgbClr val="4DF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66" d="100"/>
          <a:sy n="66" d="100"/>
        </p:scale>
        <p:origin x="4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0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4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0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2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2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0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7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5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BCE63-EAB9-47B4-A819-77CAE49B256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4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âm nhạc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719" y="0"/>
            <a:ext cx="12192000" cy="696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4754" y="0"/>
            <a:ext cx="1046746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Tiết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 8     </a:t>
            </a:r>
            <a:r>
              <a:rPr lang="vi-VN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ÔN TẬP CHỦ ĐỀ 6</a:t>
            </a:r>
            <a:endParaRPr lang="en-US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5190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8812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34" y="0"/>
            <a:ext cx="8947051" cy="34257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434" y="3700340"/>
            <a:ext cx="8815686" cy="298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81904" y="0"/>
            <a:ext cx="46281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BÀI</a:t>
            </a:r>
            <a:endParaRPr lang="en-US" sz="3200" b="1" u="sng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6" descr="Learn premium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91" y="1203019"/>
            <a:ext cx="487534" cy="48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78997" y="1262120"/>
            <a:ext cx="5545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Ôn lại toàn bộ kiến thức đã học.</a:t>
            </a:r>
            <a:endParaRPr lang="vi-VN" sz="2400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Learn premium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78" y="2016600"/>
            <a:ext cx="487534" cy="48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8997" y="2088635"/>
            <a:ext cx="101099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Đọc trước bài 19: tìm hiểu thông tin về cơ thể đơn bào và cơ thể đa bào.</a:t>
            </a:r>
          </a:p>
          <a:p>
            <a:r>
              <a:rPr lang="en-US" sz="2400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Nghiên cứu thông tin SGK, trả lời các câu hỏi trang 92 và 93.</a:t>
            </a:r>
            <a:endParaRPr lang="vi-VN" sz="2400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52196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I. HỆ THỐNG KIẾN THỨC: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344" y="3044659"/>
            <a:ext cx="193183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36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C00000"/>
                </a:solidFill>
                <a:latin typeface="+mj-lt"/>
              </a:rPr>
              <a:t>TẾ BÀO</a:t>
            </a:r>
            <a:endParaRPr lang="en-US" sz="36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C00000"/>
              </a:solidFill>
              <a:effectLst/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886754" y="1355501"/>
            <a:ext cx="723095" cy="19115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86375" y="708584"/>
            <a:ext cx="1238650" cy="646917"/>
          </a:xfrm>
          <a:prstGeom prst="rect">
            <a:avLst/>
          </a:prstGeom>
          <a:solidFill>
            <a:srgbClr val="B3FA5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>
                <a:solidFill>
                  <a:schemeClr val="tx1"/>
                </a:solidFill>
                <a:latin typeface="+mj-lt"/>
              </a:rPr>
              <a:t>Khái niệm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886754" y="2126227"/>
            <a:ext cx="723095" cy="11684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854558" y="3190502"/>
            <a:ext cx="719203" cy="1193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390" y="1537444"/>
            <a:ext cx="1175601" cy="812940"/>
          </a:xfrm>
          <a:prstGeom prst="rect">
            <a:avLst/>
          </a:prstGeom>
        </p:spPr>
      </p:pic>
      <p:cxnSp>
        <p:nvCxnSpPr>
          <p:cNvPr id="26" name="Straight Arrow Connector 25"/>
          <p:cNvCxnSpPr/>
          <p:nvPr/>
        </p:nvCxnSpPr>
        <p:spPr>
          <a:xfrm flipV="1">
            <a:off x="3846905" y="1056775"/>
            <a:ext cx="677741" cy="144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9870" y="2940037"/>
            <a:ext cx="1249763" cy="586830"/>
          </a:xfrm>
          <a:prstGeom prst="rect">
            <a:avLst/>
          </a:prstGeom>
        </p:spPr>
      </p:pic>
      <p:cxnSp>
        <p:nvCxnSpPr>
          <p:cNvPr id="32" name="Straight Arrow Connector 31"/>
          <p:cNvCxnSpPr/>
          <p:nvPr/>
        </p:nvCxnSpPr>
        <p:spPr>
          <a:xfrm>
            <a:off x="1874821" y="3310621"/>
            <a:ext cx="698940" cy="14446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9849" y="4690412"/>
            <a:ext cx="1295024" cy="634497"/>
          </a:xfrm>
          <a:prstGeom prst="rect">
            <a:avLst/>
          </a:prstGeom>
        </p:spPr>
      </p:pic>
      <p:cxnSp>
        <p:nvCxnSpPr>
          <p:cNvPr id="44" name="Straight Arrow Connector 43"/>
          <p:cNvCxnSpPr/>
          <p:nvPr/>
        </p:nvCxnSpPr>
        <p:spPr>
          <a:xfrm>
            <a:off x="1858936" y="3273562"/>
            <a:ext cx="642459" cy="263486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5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8188" y="5649898"/>
            <a:ext cx="1292839" cy="936954"/>
          </a:xfrm>
          <a:prstGeom prst="rect">
            <a:avLst/>
          </a:prstGeom>
        </p:spPr>
      </p:pic>
      <p:cxnSp>
        <p:nvCxnSpPr>
          <p:cNvPr id="60" name="Straight Arrow Connector 59"/>
          <p:cNvCxnSpPr/>
          <p:nvPr/>
        </p:nvCxnSpPr>
        <p:spPr>
          <a:xfrm flipV="1">
            <a:off x="3883534" y="1702292"/>
            <a:ext cx="699621" cy="191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3838393" y="2691790"/>
            <a:ext cx="555389" cy="5527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0" idx="3"/>
          </p:cNvCxnSpPr>
          <p:nvPr/>
        </p:nvCxnSpPr>
        <p:spPr>
          <a:xfrm>
            <a:off x="3849633" y="3233452"/>
            <a:ext cx="544149" cy="611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825025" y="3220182"/>
            <a:ext cx="601146" cy="10937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546526" y="736141"/>
            <a:ext cx="7564234" cy="5205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ts val="3300"/>
              </a:spcAft>
            </a:pPr>
            <a:r>
              <a:rPr lang="vi-VN" sz="2000" dirty="0">
                <a:solidFill>
                  <a:srgbClr val="7030A0"/>
                </a:solidFill>
                <a:latin typeface="+mj-lt"/>
                <a:ea typeface="Arial" panose="020B0604020202020204" pitchFamily="34" charset="0"/>
              </a:rPr>
              <a:t>Tế bào là đơn vị cấu trúc và chức năng của mọi cơ thể sống</a:t>
            </a:r>
            <a:endParaRPr lang="en-US" sz="2000" dirty="0">
              <a:solidFill>
                <a:srgbClr val="7030A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524646" y="1508728"/>
            <a:ext cx="7564234" cy="4621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7000"/>
              </a:lnSpc>
              <a:spcAft>
                <a:spcPts val="2100"/>
              </a:spcAft>
            </a:pPr>
            <a:r>
              <a:rPr lang="vi-VN" sz="2000" dirty="0">
                <a:solidFill>
                  <a:srgbClr val="7030A0"/>
                </a:solidFill>
                <a:latin typeface="+mj-lt"/>
                <a:ea typeface="Arial" panose="020B0604020202020204" pitchFamily="34" charset="0"/>
              </a:rPr>
              <a:t>Tế bào có hình dạng và kích thước đa dạng</a:t>
            </a:r>
            <a:endParaRPr lang="en-US" sz="2000" dirty="0">
              <a:solidFill>
                <a:srgbClr val="7030A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500942" y="2156724"/>
            <a:ext cx="7586113" cy="467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2000"/>
              </a:lnSpc>
              <a:spcAft>
                <a:spcPts val="700"/>
              </a:spcAft>
            </a:pPr>
            <a:r>
              <a:rPr lang="vi-VN" sz="2000" dirty="0">
                <a:solidFill>
                  <a:srgbClr val="7030A0"/>
                </a:solidFill>
                <a:latin typeface="+mj-lt"/>
                <a:ea typeface="Arial" panose="020B0604020202020204" pitchFamily="34" charset="0"/>
              </a:rPr>
              <a:t>Màng tế bào bảo vệ và kiểm soát các chất đi vào và đi ra khỏi tế bào.</a:t>
            </a:r>
            <a:endParaRPr lang="en-US" sz="2000" dirty="0">
              <a:solidFill>
                <a:srgbClr val="7030A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4500941" y="2885328"/>
            <a:ext cx="7633520" cy="8125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7000"/>
              </a:lnSpc>
              <a:spcAft>
                <a:spcPts val="1000"/>
              </a:spcAft>
            </a:pPr>
            <a:r>
              <a:rPr lang="vi-VN" sz="2000" dirty="0">
                <a:latin typeface="+mj-lt"/>
                <a:ea typeface="Arial" panose="020B0604020202020204" pitchFamily="34" charset="0"/>
              </a:rPr>
              <a:t>Chất tế bào chứa các bào quan, là nơi diễn ra các hoạt động sống của tế bào.</a:t>
            </a:r>
            <a:endParaRPr lang="en-US" sz="20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513706" y="3809333"/>
            <a:ext cx="7586113" cy="812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7000"/>
              </a:lnSpc>
              <a:spcAft>
                <a:spcPts val="2700"/>
              </a:spcAft>
            </a:pPr>
            <a:r>
              <a:rPr lang="vi-VN" sz="2000" dirty="0">
                <a:solidFill>
                  <a:srgbClr val="0070C0"/>
                </a:solidFill>
                <a:latin typeface="+mj-lt"/>
                <a:ea typeface="Arial" panose="020B0604020202020204" pitchFamily="34" charset="0"/>
              </a:rPr>
              <a:t>Nhân tế bào (hoặc vùng nhân) chứa vật chất di truyền, điều khiển mọi hoạt động sống của tế bào.</a:t>
            </a:r>
            <a:endParaRPr lang="en-US" sz="2000" dirty="0">
              <a:solidFill>
                <a:srgbClr val="0070C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426171" y="4755265"/>
            <a:ext cx="7716978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b="1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000" b="1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000" b="1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vi-VN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(vùng nhân)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màng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vi-VN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/>
          </a:p>
        </p:txBody>
      </p:sp>
      <p:cxnSp>
        <p:nvCxnSpPr>
          <p:cNvPr id="100" name="Straight Arrow Connector 99"/>
          <p:cNvCxnSpPr>
            <a:stCxn id="42" idx="3"/>
          </p:cNvCxnSpPr>
          <p:nvPr/>
        </p:nvCxnSpPr>
        <p:spPr>
          <a:xfrm flipV="1">
            <a:off x="3904873" y="4842280"/>
            <a:ext cx="488909" cy="1653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3910029" y="5082735"/>
            <a:ext cx="483753" cy="2688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4426170" y="5196642"/>
            <a:ext cx="7684589" cy="400110"/>
          </a:xfrm>
          <a:prstGeom prst="rect">
            <a:avLst/>
          </a:prstGeom>
          <a:solidFill>
            <a:srgbClr val="B3FA5C"/>
          </a:solidFill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b="1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000" b="1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b="1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màng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000" dirty="0">
                <a:solidFill>
                  <a:srgbClr val="031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/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3838393" y="6103237"/>
            <a:ext cx="555389" cy="151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4524645" y="5778817"/>
            <a:ext cx="7562409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Bef>
                <a:spcPts val="700"/>
              </a:spcBef>
              <a:spcAft>
                <a:spcPts val="1500"/>
              </a:spcAft>
            </a:pPr>
            <a:r>
              <a:rPr lang="vi-VN" sz="2000" dirty="0">
                <a:solidFill>
                  <a:srgbClr val="FF0000"/>
                </a:solidFill>
                <a:latin typeface="+mj-lt"/>
                <a:ea typeface="Arial" panose="020B0604020202020204" pitchFamily="34" charset="0"/>
              </a:rPr>
              <a:t>Sự lớn lên và sinh sản của tế bào là cơ sở cho sự lớn lên và sinh sản của sinh vật</a:t>
            </a:r>
            <a:endParaRPr lang="en-US" sz="2000" dirty="0">
              <a:solidFill>
                <a:srgbClr val="FF000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68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77" grpId="0" animBg="1"/>
      <p:bldP spid="80" grpId="0" animBg="1"/>
      <p:bldP spid="84" grpId="0" animBg="1"/>
      <p:bldP spid="90" grpId="0" animBg="1"/>
      <p:bldP spid="97" grpId="0" animBg="1"/>
      <p:bldP spid="99" grpId="0" animBg="1"/>
      <p:bldP spid="109" grpId="0" animBg="1"/>
      <p:bldP spid="1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474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265875"/>
              </p:ext>
            </p:extLst>
          </p:nvPr>
        </p:nvGraphicFramePr>
        <p:xfrm>
          <a:off x="98602" y="814195"/>
          <a:ext cx="8185711" cy="5960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5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19191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118110" algn="l"/>
                        </a:tabLst>
                      </a:pPr>
                      <a:r>
                        <a:rPr lang="vi-VN" sz="24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Quan sát hình ảnh bên và trả lời các câu hỏi sau:</a:t>
                      </a:r>
                      <a:endParaRPr lang="en-US" sz="24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93370" algn="l"/>
                        </a:tabLst>
                      </a:pPr>
                      <a:r>
                        <a:rPr lang="vi-VN" sz="24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Thành phần nào là màng tế bào?</a:t>
                      </a:r>
                      <a:endParaRPr lang="en-US" sz="24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152400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  <a:tab pos="1757680" algn="l"/>
                          <a:tab pos="2741930" algn="l"/>
                        </a:tabLs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A.(l)	       B. (2)	C.(3)	      D. (4)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309245" algn="l"/>
                        </a:tabLst>
                      </a:pPr>
                      <a:r>
                        <a:rPr lang="vi-VN" sz="24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Thành phần nào có chức năng điểu khiển hoạt động của tế bào?</a:t>
                      </a:r>
                      <a:endParaRPr lang="en-US" sz="24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152400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8690" algn="l"/>
                          <a:tab pos="1757680" algn="l"/>
                          <a:tab pos="2741930" algn="l"/>
                        </a:tabLs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A.(l)	       B. (2)	C.(3)	      D. (4)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147320" algn="l"/>
                        </a:tabLst>
                        <a:defRPr/>
                      </a:pPr>
                      <a:r>
                        <a:rPr lang="vi-VN" sz="24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Sự sinh sản của tế bào động vật và tế bào thực vật khác nhau ở điểm nào?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4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147320" algn="l"/>
                        </a:tabLst>
                        <a:defRPr/>
                      </a:pP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vi-VN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chia→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vách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ngăn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tách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rời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endParaRPr lang="en-US" sz="24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147320" algn="l"/>
                        </a:tabLst>
                        <a:defRPr/>
                      </a:pP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eo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thắt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tách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rời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71938" y="2944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602" y="167864"/>
            <a:ext cx="26257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II. BÀI TẬP</a:t>
            </a:r>
            <a:endParaRPr lang="en-US" sz="3600" b="1" u="sng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pic>
        <p:nvPicPr>
          <p:cNvPr id="7" name="Shape 1489"/>
          <p:cNvPicPr/>
          <p:nvPr/>
        </p:nvPicPr>
        <p:blipFill>
          <a:blip r:embed="rId3"/>
          <a:stretch/>
        </p:blipFill>
        <p:spPr>
          <a:xfrm>
            <a:off x="8810234" y="393144"/>
            <a:ext cx="2715407" cy="255166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174922" y="121697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393895" y="2321169"/>
            <a:ext cx="267287" cy="478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19516" y="2976609"/>
            <a:ext cx="267287" cy="478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02" y="4588652"/>
            <a:ext cx="8215404" cy="231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hape 1571"/>
          <p:cNvPicPr/>
          <p:nvPr/>
        </p:nvPicPr>
        <p:blipFill>
          <a:blip r:embed="rId3"/>
          <a:stretch/>
        </p:blipFill>
        <p:spPr>
          <a:xfrm>
            <a:off x="2724320" y="814195"/>
            <a:ext cx="9275421" cy="226663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8602" y="814195"/>
            <a:ext cx="3015176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tabLst>
                <a:tab pos="-2063115" algn="l"/>
              </a:tabLst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Cho bảng sau: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600221" y="3727156"/>
            <a:ext cx="8332763" cy="345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ts val="400"/>
              </a:spcAft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Hãy cho biết trong các tế bào (1), (2), (3):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40000"/>
              </a:lnSpc>
              <a:spcAft>
                <a:spcPts val="400"/>
              </a:spcAft>
              <a:buClr>
                <a:srgbClr val="000000"/>
              </a:buClr>
              <a:buSzPts val="1000"/>
              <a:tabLst>
                <a:tab pos="387985" algn="l"/>
              </a:tabLst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Tế bào nào là tế bào nhân sơ?                       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>
              <a:lnSpc>
                <a:spcPct val="140000"/>
              </a:lnSpc>
              <a:spcAft>
                <a:spcPts val="400"/>
              </a:spcAft>
              <a:buClr>
                <a:srgbClr val="000000"/>
              </a:buClr>
              <a:buSzPts val="1000"/>
              <a:tabLst>
                <a:tab pos="387985" algn="l"/>
              </a:tabLst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Tế bào nào là tế bào nhân thực?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(2), (3)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40000"/>
              </a:lnSpc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000"/>
              <a:tabLst>
                <a:tab pos="387985" algn="l"/>
              </a:tabLst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Tế bào nào là tế bào động vật?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(2)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40000"/>
              </a:lnSpc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000"/>
              <a:tabLst>
                <a:tab pos="387985" algn="l"/>
              </a:tabLst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Tế bào nào là tế bào thực vật?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(3)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40000"/>
              </a:lnSpc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000"/>
              <a:tabLst>
                <a:tab pos="397510" algn="l"/>
              </a:tabLst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9602" y="4399956"/>
            <a:ext cx="717124" cy="4533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4378" y="4980939"/>
            <a:ext cx="1113364" cy="4533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0435" y="5530035"/>
            <a:ext cx="1113364" cy="4533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0435" y="6080668"/>
            <a:ext cx="1113364" cy="45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06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3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7" y="2683364"/>
            <a:ext cx="6541477" cy="417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7520"/>
            <a:ext cx="12192000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57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57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57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57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57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7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7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7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7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7213" algn="l"/>
              </a:tabLs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3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Hãy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quan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sát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thành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ph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ầ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cấu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tạo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của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để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hoàn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thành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yêu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cầu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sau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57213" algn="l"/>
              </a:tabLst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a.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Gọi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tên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thành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ph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ầ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cấu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tạo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tương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ứng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số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từ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(1 )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đến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(5).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57213" algn="l"/>
              </a:tabLst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b.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Đặt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tên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(A), (B),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(C)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biết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tại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sao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em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đặt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tên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như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vậy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57213" algn="l"/>
              </a:tabLs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c.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thành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ph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ầ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chỉ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trong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(C)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mà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không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trong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(B).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Nêu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chức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năng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thành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phẩn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này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57213" algn="l"/>
              </a:tabLst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d.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Nêu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hai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chức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năng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chính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của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màng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49440" y="2538288"/>
            <a:ext cx="5242560" cy="44140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50"/>
              </a:spcAft>
              <a:buClr>
                <a:srgbClr val="000000"/>
              </a:buClr>
              <a:buSzPts val="1100"/>
              <a:tabLst>
                <a:tab pos="534670" algn="l"/>
              </a:tabLst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a) (1 )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màng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(2)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(3)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vùng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(4)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(5)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lục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lạp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pPr lvl="0">
              <a:buClr>
                <a:srgbClr val="000000"/>
              </a:buClr>
              <a:buSzPts val="1100"/>
              <a:tabLst>
                <a:tab pos="706755" algn="l"/>
              </a:tabLst>
            </a:pPr>
            <a:r>
              <a:rPr lang="vi-VN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b.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(A)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s</a:t>
            </a:r>
            <a:r>
              <a:rPr lang="vi-VN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ơ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vì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vùng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endParaRPr lang="vi-VN" sz="2000" dirty="0">
              <a:solidFill>
                <a:srgbClr val="7030A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>
              <a:buClr>
                <a:srgbClr val="000000"/>
              </a:buClr>
              <a:buSzPts val="1100"/>
              <a:tabLst>
                <a:tab pos="706755" algn="l"/>
              </a:tabLst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(B)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vì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lục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lạp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endParaRPr lang="vi-VN" sz="2000" dirty="0">
              <a:solidFill>
                <a:srgbClr val="7030A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>
              <a:buClr>
                <a:srgbClr val="000000"/>
              </a:buClr>
              <a:buSzPts val="1100"/>
              <a:tabLst>
                <a:tab pos="706755" algn="l"/>
              </a:tabLst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(C)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vì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lục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lạp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pPr lvl="0">
              <a:buClr>
                <a:srgbClr val="000000"/>
              </a:buClr>
              <a:buSzPts val="1100"/>
              <a:tabLst>
                <a:tab pos="706755" algn="l"/>
              </a:tabLst>
            </a:pPr>
            <a:r>
              <a:rPr lang="vi-VN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chỉ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(C)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(B)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lục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lạp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Lục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lạp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quang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tổng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pPr lvl="0">
              <a:buClr>
                <a:srgbClr val="000000"/>
              </a:buClr>
              <a:buSzPts val="1100"/>
              <a:tabLst>
                <a:tab pos="709930" algn="l"/>
              </a:tabLst>
            </a:pPr>
            <a:r>
              <a:rPr lang="vi-VN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d.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màng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bảo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vệ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kiểm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soát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đi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đi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ra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khỏi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lang="vi-VN" sz="2000" dirty="0">
              <a:solidFill>
                <a:srgbClr val="7030A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>
              <a:buClr>
                <a:srgbClr val="000000"/>
              </a:buClr>
              <a:buSzPts val="1100"/>
              <a:tabLst>
                <a:tab pos="709930" algn="l"/>
              </a:tabLst>
            </a:pPr>
            <a:endParaRPr lang="vi-VN" sz="2000" u="none" strike="noStrike" spc="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>
              <a:buClr>
                <a:srgbClr val="000000"/>
              </a:buClr>
              <a:buSzPts val="1100"/>
              <a:tabLst>
                <a:tab pos="709930" algn="l"/>
              </a:tabLst>
            </a:pPr>
            <a:endParaRPr lang="en-US" sz="2000" u="none" strike="noStrike" spc="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30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64381"/>
            <a:ext cx="4711546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40000"/>
              </a:lnSpc>
              <a:spcBef>
                <a:spcPts val="0"/>
              </a:spcBef>
              <a:spcAft>
                <a:spcPts val="700"/>
              </a:spcAft>
              <a:buClr>
                <a:srgbClr val="000000"/>
              </a:buClr>
              <a:buSzPts val="1000"/>
              <a:tabLst>
                <a:tab pos="984885" algn="l"/>
              </a:tabLst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Hoàn thành bảng theo mẫu sau:</a:t>
            </a:r>
            <a:endParaRPr lang="en-US" sz="2400" b="1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33300"/>
              </p:ext>
            </p:extLst>
          </p:nvPr>
        </p:nvGraphicFramePr>
        <p:xfrm>
          <a:off x="430799" y="716648"/>
          <a:ext cx="8431847" cy="5965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8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3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1330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Cấu trúc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Tế bào động vật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Tế bào thực vật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Chức năng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4429"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Màng tế bào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  <a:ea typeface="+mn-ea"/>
                        </a:rPr>
                        <a:t>có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  <a:ea typeface="+mn-ea"/>
                        </a:rPr>
                        <a:t>có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Bảo vệ và kiểm soát các chất đi vào và đi ra khỏi tế bào.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916"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Chất tế bào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?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?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?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916"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Nhân tế bào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?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?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?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9916"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Lục lạp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?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?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?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103428"/>
              </p:ext>
            </p:extLst>
          </p:nvPr>
        </p:nvGraphicFramePr>
        <p:xfrm>
          <a:off x="140677" y="716647"/>
          <a:ext cx="11830928" cy="61413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1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4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3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58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trúc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7780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ế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9050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vi-VN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ế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11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Màng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 vệ và kiểm soát các chất đi vào và đi ra khỏi tế bào.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48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11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Điểu khiển mọi hoạt động sống của tế bào.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83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lạp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61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8812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0"/>
            <a:ext cx="105081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CÂU HỎI TRẮC NGHIỆM TRONG SÁCH BÀI TẬP: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84775"/>
            <a:ext cx="8706679" cy="10469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49287"/>
            <a:ext cx="8706678" cy="5208104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801858" y="1266092"/>
            <a:ext cx="436099" cy="3656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3808" y="6189785"/>
            <a:ext cx="436099" cy="450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3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934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650840" cy="15082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508215"/>
            <a:ext cx="4108359" cy="1828800"/>
          </a:xfrm>
          <a:prstGeom prst="rect">
            <a:avLst/>
          </a:prstGeom>
        </p:spPr>
      </p:pic>
      <p:pic>
        <p:nvPicPr>
          <p:cNvPr id="1026" name="Picture 2" descr="Tài liệu Bài giảng Thực vật và phân loại thực vật - Chương 1: Tế bào thực  vậ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61" y="1508215"/>
            <a:ext cx="4542479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5318975" y="1120462"/>
            <a:ext cx="1867436" cy="74697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382403"/>
            <a:ext cx="8650840" cy="2103997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87791" y="2461846"/>
            <a:ext cx="407963" cy="436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1265" y="4842991"/>
            <a:ext cx="407963" cy="436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5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8812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66" y="-84406"/>
            <a:ext cx="8977029" cy="33613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76" y="3361386"/>
            <a:ext cx="8977029" cy="332780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32595" y="1169221"/>
            <a:ext cx="5419859" cy="3992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838092" y="393894"/>
            <a:ext cx="257908" cy="239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294" y="1925317"/>
            <a:ext cx="1879543" cy="3992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5490" y="2322608"/>
            <a:ext cx="1684940" cy="3992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575" y="3921161"/>
            <a:ext cx="8802019" cy="276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16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893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NQC</dc:creator>
  <cp:lastModifiedBy>user</cp:lastModifiedBy>
  <cp:revision>24</cp:revision>
  <dcterms:created xsi:type="dcterms:W3CDTF">2021-11-27T03:37:57Z</dcterms:created>
  <dcterms:modified xsi:type="dcterms:W3CDTF">2024-10-02T14:12:47Z</dcterms:modified>
</cp:coreProperties>
</file>