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256" r:id="rId4"/>
    <p:sldId id="257" r:id="rId5"/>
    <p:sldId id="300" r:id="rId6"/>
    <p:sldId id="302" r:id="rId7"/>
    <p:sldId id="260" r:id="rId8"/>
    <p:sldId id="263" r:id="rId9"/>
    <p:sldId id="264" r:id="rId10"/>
    <p:sldId id="265" r:id="rId11"/>
    <p:sldId id="266" r:id="rId12"/>
    <p:sldId id="267" r:id="rId13"/>
    <p:sldId id="268" r:id="rId14"/>
    <p:sldId id="287" r:id="rId15"/>
    <p:sldId id="288" r:id="rId16"/>
    <p:sldId id="283" r:id="rId17"/>
    <p:sldId id="270" r:id="rId18"/>
    <p:sldId id="303" r:id="rId19"/>
    <p:sldId id="304" r:id="rId20"/>
    <p:sldId id="305" r:id="rId21"/>
    <p:sldId id="306" r:id="rId22"/>
    <p:sldId id="307" r:id="rId23"/>
    <p:sldId id="308" r:id="rId24"/>
    <p:sldId id="272" r:id="rId25"/>
    <p:sldId id="277" r:id="rId26"/>
    <p:sldId id="278" r:id="rId27"/>
    <p:sldId id="289" r:id="rId28"/>
    <p:sldId id="309" r:id="rId29"/>
    <p:sldId id="310" r:id="rId30"/>
    <p:sldId id="311" r:id="rId31"/>
    <p:sldId id="312" r:id="rId32"/>
    <p:sldId id="313" r:id="rId33"/>
    <p:sldId id="314" r:id="rId34"/>
    <p:sldId id="315" r:id="rId35"/>
    <p:sldId id="316" r:id="rId36"/>
    <p:sldId id="318" r:id="rId37"/>
    <p:sldId id="319" r:id="rId38"/>
    <p:sldId id="320" r:id="rId39"/>
    <p:sldId id="321" r:id="rId40"/>
    <p:sldId id="322" r:id="rId41"/>
    <p:sldId id="323" r:id="rId42"/>
    <p:sldId id="297"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p:cViewPr>
        <p:scale>
          <a:sx n="60" d="100"/>
          <a:sy n="60" d="100"/>
        </p:scale>
        <p:origin x="144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BDF53-89EA-44AD-9DCE-F83C49D5818E}" type="datetimeFigureOut">
              <a:rPr lang="en-US" smtClean="0"/>
              <a:t>3/13/2022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3B0CF-9956-400C-AFCA-0B7B748569F5}" type="slidenum">
              <a:rPr lang="en-US" smtClean="0"/>
              <a:t>‹#›</a:t>
            </a:fld>
            <a:endParaRPr lang="en-US"/>
          </a:p>
        </p:txBody>
      </p:sp>
    </p:spTree>
    <p:extLst>
      <p:ext uri="{BB962C8B-B14F-4D97-AF65-F5344CB8AC3E}">
        <p14:creationId xmlns:p14="http://schemas.microsoft.com/office/powerpoint/2010/main" val="279116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B00E69F-1DEE-4EA8-909B-9621C9EA715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88445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1D80BA-AD23-4503-B6A8-1A3A214F2349}"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330923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D80BA-AD23-4503-B6A8-1A3A214F2349}"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401037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D80BA-AD23-4503-B6A8-1A3A214F2349}"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1824473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27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80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155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605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28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37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564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63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D80BA-AD23-4503-B6A8-1A3A214F2349}"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2534173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8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353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514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504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762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698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521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30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992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9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1D80BA-AD23-4503-B6A8-1A3A214F2349}"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163187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10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99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74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53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1D80BA-AD23-4503-B6A8-1A3A214F2349}"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144823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1D80BA-AD23-4503-B6A8-1A3A214F2349}"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193948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1D80BA-AD23-4503-B6A8-1A3A214F2349}"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234547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1D80BA-AD23-4503-B6A8-1A3A214F2349}"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334181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1D80BA-AD23-4503-B6A8-1A3A214F2349}"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225419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1D80BA-AD23-4503-B6A8-1A3A214F2349}"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3C65-27C2-4788-827E-70504856CCAD}" type="slidenum">
              <a:rPr lang="en-US" smtClean="0"/>
              <a:t>‹#›</a:t>
            </a:fld>
            <a:endParaRPr lang="en-US"/>
          </a:p>
        </p:txBody>
      </p:sp>
    </p:spTree>
    <p:extLst>
      <p:ext uri="{BB962C8B-B14F-4D97-AF65-F5344CB8AC3E}">
        <p14:creationId xmlns:p14="http://schemas.microsoft.com/office/powerpoint/2010/main" val="347466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D80BA-AD23-4503-B6A8-1A3A214F2349}" type="datetimeFigureOut">
              <a:rPr lang="en-US" smtClean="0"/>
              <a:t>3/13/2022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3C65-27C2-4788-827E-70504856CCAD}" type="slidenum">
              <a:rPr lang="en-US" smtClean="0"/>
              <a:t>‹#›</a:t>
            </a:fld>
            <a:endParaRPr lang="en-US"/>
          </a:p>
        </p:txBody>
      </p:sp>
    </p:spTree>
    <p:extLst>
      <p:ext uri="{BB962C8B-B14F-4D97-AF65-F5344CB8AC3E}">
        <p14:creationId xmlns:p14="http://schemas.microsoft.com/office/powerpoint/2010/main" val="3340333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1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solidFill>
                  <a:prstClr val="black">
                    <a:tint val="75000"/>
                  </a:prstClr>
                </a:solidFill>
              </a:rPr>
              <a:pPr/>
              <a:t>3/13/2022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97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0" y="8529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2"/>
          <a:stretch>
            <a:fillRect/>
          </a:stretch>
        </p:blipFill>
        <p:spPr>
          <a:xfrm>
            <a:off x="3053144" y="-33113"/>
            <a:ext cx="7090263" cy="889253"/>
          </a:xfrm>
          <a:prstGeom prst="rect">
            <a:avLst/>
          </a:prstGeom>
        </p:spPr>
      </p:pic>
      <p:pic>
        <p:nvPicPr>
          <p:cNvPr id="11" name="Picture 2" descr="Các công ước về bảo tồn đa dạng sinh học trên thế giới - Bảo vệ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45" y="1745393"/>
            <a:ext cx="10349345" cy="412893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20769" y="6077634"/>
            <a:ext cx="3583032" cy="646331"/>
          </a:xfrm>
          <a:prstGeom prst="rect">
            <a:avLst/>
          </a:prstGeom>
        </p:spPr>
        <p:txBody>
          <a:bodyPr wrap="none">
            <a:spAutoFit/>
          </a:bodyPr>
          <a:lstStyle/>
          <a:p>
            <a:r>
              <a:rPr lang="en-US" sz="3600" b="1" dirty="0" err="1">
                <a:latin typeface="Times New Roman" pitchFamily="18" charset="0"/>
                <a:cs typeface="Times New Roman" pitchFamily="18" charset="0"/>
              </a:rPr>
              <a:t>Đa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dạng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endParaRPr lang="en-US" sz="3600" b="1" dirty="0">
              <a:latin typeface="Times New Roman" pitchFamily="18" charset="0"/>
              <a:cs typeface="Times New Roman" pitchFamily="18" charset="0"/>
            </a:endParaRPr>
          </a:p>
        </p:txBody>
      </p:sp>
      <p:sp>
        <p:nvSpPr>
          <p:cNvPr id="13" name="Rectangle 12"/>
          <p:cNvSpPr/>
          <p:nvPr/>
        </p:nvSpPr>
        <p:spPr>
          <a:xfrm>
            <a:off x="2298204" y="933194"/>
            <a:ext cx="8028160" cy="646331"/>
          </a:xfrm>
          <a:prstGeom prst="rect">
            <a:avLst/>
          </a:prstGeom>
        </p:spPr>
        <p:txBody>
          <a:bodyPr wrap="none">
            <a:spAutoFit/>
          </a:bodyPr>
          <a:lstStyle/>
          <a:p>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bằng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a:t>
            </a:r>
          </a:p>
        </p:txBody>
      </p:sp>
      <p:sp>
        <p:nvSpPr>
          <p:cNvPr id="2" name="TextBox 1">
            <a:extLst>
              <a:ext uri="{FF2B5EF4-FFF2-40B4-BE49-F238E27FC236}">
                <a16:creationId xmlns:a16="http://schemas.microsoft.com/office/drawing/2014/main" xmlns="" id="{4327F0C0-8309-42BB-8B5A-D41553CD9FC8}"/>
              </a:ext>
            </a:extLst>
          </p:cNvPr>
          <p:cNvSpPr txBox="1"/>
          <p:nvPr/>
        </p:nvSpPr>
        <p:spPr>
          <a:xfrm>
            <a:off x="5697486" y="61912"/>
            <a:ext cx="2406315"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MỞ ĐẦU</a:t>
            </a:r>
          </a:p>
        </p:txBody>
      </p:sp>
    </p:spTree>
    <p:extLst>
      <p:ext uri="{BB962C8B-B14F-4D97-AF65-F5344CB8AC3E}">
        <p14:creationId xmlns:p14="http://schemas.microsoft.com/office/powerpoint/2010/main" val="7485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2252" y="96982"/>
            <a:ext cx="720002" cy="77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04207" y="96982"/>
            <a:ext cx="8955314" cy="613245"/>
          </a:xfrm>
          <a:prstGeom prst="rect">
            <a:avLst/>
          </a:prstGeom>
        </p:spPr>
        <p:txBody>
          <a:bodyPr wrap="square">
            <a:spAutoFit/>
          </a:bodyPr>
          <a:lstStyle/>
          <a:p>
            <a:pPr algn="ctr">
              <a:lnSpc>
                <a:spcPct val="115000"/>
              </a:lnSpc>
              <a:spcAft>
                <a:spcPts val="0"/>
              </a:spcAft>
            </a:pPr>
            <a:r>
              <a:rPr lang="en-US" sz="3200" b="1" dirty="0" err="1">
                <a:solidFill>
                  <a:srgbClr val="002060"/>
                </a:solidFill>
                <a:latin typeface="Times New Roman" panose="02020603050405020304" pitchFamily="18" charset="0"/>
                <a:ea typeface="Calibri" panose="020F0502020204030204" pitchFamily="34" charset="0"/>
              </a:rPr>
              <a:t>Đất</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nước</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Việt</a:t>
            </a:r>
            <a:r>
              <a:rPr lang="en-US" sz="3200" b="1" dirty="0">
                <a:solidFill>
                  <a:srgbClr val="002060"/>
                </a:solidFill>
                <a:latin typeface="Times New Roman" panose="02020603050405020304" pitchFamily="18" charset="0"/>
                <a:ea typeface="Calibri" panose="020F0502020204030204" pitchFamily="34" charset="0"/>
              </a:rPr>
              <a:t> Nam </a:t>
            </a:r>
            <a:r>
              <a:rPr lang="en-US" sz="3200" b="1" dirty="0" err="1">
                <a:solidFill>
                  <a:srgbClr val="002060"/>
                </a:solidFill>
                <a:latin typeface="Times New Roman" panose="02020603050405020304" pitchFamily="18" charset="0"/>
                <a:ea typeface="Calibri" panose="020F0502020204030204" pitchFamily="34" charset="0"/>
              </a:rPr>
              <a:t>chúng</a:t>
            </a:r>
            <a:r>
              <a:rPr lang="en-US" sz="3200" b="1" dirty="0">
                <a:solidFill>
                  <a:srgbClr val="002060"/>
                </a:solidFill>
                <a:latin typeface="Times New Roman" panose="02020603050405020304" pitchFamily="18" charset="0"/>
                <a:ea typeface="Calibri" panose="020F0502020204030204" pitchFamily="34" charset="0"/>
              </a:rPr>
              <a:t> ta </a:t>
            </a:r>
            <a:r>
              <a:rPr lang="en-US" sz="3200" b="1" dirty="0" err="1">
                <a:solidFill>
                  <a:srgbClr val="002060"/>
                </a:solidFill>
                <a:latin typeface="Times New Roman" panose="02020603050405020304" pitchFamily="18" charset="0"/>
                <a:ea typeface="Calibri" panose="020F0502020204030204" pitchFamily="34" charset="0"/>
              </a:rPr>
              <a:t>thuộc</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khí</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hậu</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gì</a:t>
            </a:r>
            <a:r>
              <a:rPr lang="en-US" sz="3200" b="1" dirty="0">
                <a:solidFill>
                  <a:srgbClr val="002060"/>
                </a:solidFill>
                <a:latin typeface="Times New Roman" panose="02020603050405020304" pitchFamily="18" charset="0"/>
                <a:ea typeface="Calibri" panose="020F0502020204030204" pitchFamily="34" charset="0"/>
              </a:rPr>
              <a:t>?</a:t>
            </a:r>
          </a:p>
        </p:txBody>
      </p:sp>
      <p:sp>
        <p:nvSpPr>
          <p:cNvPr id="6" name="Rectangle 5"/>
          <p:cNvSpPr/>
          <p:nvPr/>
        </p:nvSpPr>
        <p:spPr>
          <a:xfrm>
            <a:off x="3305031" y="5904181"/>
            <a:ext cx="5353665" cy="646331"/>
          </a:xfrm>
          <a:prstGeom prst="rect">
            <a:avLst/>
          </a:prstGeom>
        </p:spPr>
        <p:txBody>
          <a:bodyPr wrap="square">
            <a:spAutoFit/>
          </a:bodyPr>
          <a:lstStyle/>
          <a:p>
            <a:pPr algn="ctr">
              <a:defRPr/>
            </a:pPr>
            <a:r>
              <a:rPr lang="en-US" sz="3600" b="1" dirty="0" err="1">
                <a:solidFill>
                  <a:srgbClr val="002060"/>
                </a:solidFill>
                <a:latin typeface="Times New Roman" panose="02020603050405020304" pitchFamily="18" charset="0"/>
                <a:cs typeface="Times New Roman" panose="02020603050405020304" pitchFamily="18" charset="0"/>
              </a:rPr>
              <a:t>Khí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hậu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nhiệt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mùa</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1027" name="Picture 3" descr="tải xu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49" y="872835"/>
            <a:ext cx="7443989" cy="483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975948" y="1195589"/>
            <a:ext cx="4538422"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1.Đa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p:txBody>
      </p:sp>
      <p:sp>
        <p:nvSpPr>
          <p:cNvPr id="6" name="Rectangle 5"/>
          <p:cNvSpPr/>
          <p:nvPr/>
        </p:nvSpPr>
        <p:spPr>
          <a:xfrm>
            <a:off x="1702232" y="1909152"/>
            <a:ext cx="7013458" cy="830997"/>
          </a:xfrm>
          <a:prstGeom prst="rect">
            <a:avLst/>
          </a:prstGeom>
        </p:spPr>
        <p:txBody>
          <a:bodyPr wrap="none">
            <a:spAutoFit/>
          </a:bodyPr>
          <a:lstStyle/>
          <a:p>
            <a:pPr algn="just" eaLnBrk="0" hangingPunct="0">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sự</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phong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phú</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về</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số</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lượng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loài</a:t>
            </a:r>
            <a:r>
              <a:rPr lang="en-US" sz="2400" b="1" i="1" dirty="0">
                <a:latin typeface="Times New Roman" pitchFamily="18" charset="0"/>
                <a:cs typeface="Times New Roman" pitchFamily="18" charset="0"/>
              </a:rPr>
              <a:t>, </a:t>
            </a:r>
          </a:p>
          <a:p>
            <a:pPr algn="just" eaLnBrk="0" hangingPunct="0">
              <a:defRPr/>
            </a:pPr>
            <a:r>
              <a:rPr lang="en-US" sz="2400" b="1" i="1" dirty="0" err="1">
                <a:latin typeface="Times New Roman" pitchFamily="18" charset="0"/>
                <a:cs typeface="Times New Roman" pitchFamily="18" charset="0"/>
              </a:rPr>
              <a:t>số</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thể</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trong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loài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môi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sống</a:t>
            </a:r>
            <a:endParaRPr lang="en-US" sz="2400" b="1" i="1" dirty="0">
              <a:latin typeface="Times New Roman" pitchFamily="18" charset="0"/>
              <a:cs typeface="Times New Roman" pitchFamily="18" charset="0"/>
            </a:endParaRPr>
          </a:p>
        </p:txBody>
      </p:sp>
      <p:sp>
        <p:nvSpPr>
          <p:cNvPr id="7" name="Rectangle 6"/>
          <p:cNvSpPr/>
          <p:nvPr/>
        </p:nvSpPr>
        <p:spPr>
          <a:xfrm>
            <a:off x="1702232" y="2785197"/>
            <a:ext cx="7701147" cy="461665"/>
          </a:xfrm>
          <a:prstGeom prst="rect">
            <a:avLst/>
          </a:prstGeom>
        </p:spPr>
        <p:txBody>
          <a:bodyPr wrap="none">
            <a:spAutoFit/>
          </a:bodyPr>
          <a:lstStyle/>
          <a:p>
            <a:pPr algn="just" eaLnBrk="0" hangingPunct="0">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được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phân</a:t>
            </a:r>
            <a:r>
              <a:rPr lang="en-US" sz="2400" b="1" i="1" dirty="0">
                <a:latin typeface="Times New Roman" pitchFamily="18" charset="0"/>
                <a:cs typeface="Times New Roman" pitchFamily="18" charset="0"/>
              </a:rPr>
              <a:t> chia </a:t>
            </a:r>
            <a:r>
              <a:rPr lang="en-US" sz="2400" b="1" i="1" dirty="0" err="1">
                <a:latin typeface="Times New Roman" pitchFamily="18" charset="0"/>
                <a:cs typeface="Times New Roman" pitchFamily="18" charset="0"/>
              </a:rPr>
              <a:t>theo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vực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như</a:t>
            </a:r>
            <a:r>
              <a:rPr lang="en-US" sz="2400" b="1" i="1" dirty="0">
                <a:latin typeface="Times New Roman" pitchFamily="18" charset="0"/>
                <a:cs typeface="Times New Roman" pitchFamily="18" charset="0"/>
              </a:rPr>
              <a:t>:</a:t>
            </a:r>
          </a:p>
        </p:txBody>
      </p:sp>
      <p:sp>
        <p:nvSpPr>
          <p:cNvPr id="8" name="Rectangle 7"/>
          <p:cNvSpPr/>
          <p:nvPr/>
        </p:nvSpPr>
        <p:spPr>
          <a:xfrm>
            <a:off x="2410601" y="3346369"/>
            <a:ext cx="4416595" cy="461665"/>
          </a:xfrm>
          <a:prstGeom prst="rect">
            <a:avLst/>
          </a:prstGeom>
        </p:spPr>
        <p:txBody>
          <a:bodyPr wrap="none">
            <a:spAutoFit/>
          </a:bodyPr>
          <a:lstStyle/>
          <a:p>
            <a:pPr algn="ctr" eaLnBrk="0" hangingPunct="0">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ở </a:t>
            </a:r>
            <a:r>
              <a:rPr lang="en-US" sz="2400" b="1" i="1" dirty="0" err="1">
                <a:latin typeface="Times New Roman" pitchFamily="18" charset="0"/>
                <a:cs typeface="Times New Roman" pitchFamily="18" charset="0"/>
              </a:rPr>
              <a:t>hoang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mạc</a:t>
            </a:r>
            <a:endParaRPr lang="en-US" sz="2400" b="1" i="1" dirty="0">
              <a:latin typeface="Times New Roman" pitchFamily="18" charset="0"/>
              <a:cs typeface="Times New Roman" pitchFamily="18" charset="0"/>
            </a:endParaRPr>
          </a:p>
        </p:txBody>
      </p:sp>
      <p:sp>
        <p:nvSpPr>
          <p:cNvPr id="9" name="Rectangle 8"/>
          <p:cNvSpPr/>
          <p:nvPr/>
        </p:nvSpPr>
        <p:spPr>
          <a:xfrm>
            <a:off x="2374534" y="3676708"/>
            <a:ext cx="4501553" cy="584775"/>
          </a:xfrm>
          <a:prstGeom prst="rect">
            <a:avLst/>
          </a:prstGeom>
        </p:spPr>
        <p:txBody>
          <a:bodyPr wrap="none">
            <a:spAutoFit/>
          </a:bodyPr>
          <a:lstStyle/>
          <a:p>
            <a:pPr algn="ctr" eaLnBrk="0" hangingPunct="0">
              <a:defRPr/>
            </a:pPr>
            <a:r>
              <a:rPr lang="en-US" sz="2400" b="1" i="1" dirty="0">
                <a:latin typeface="Times New Roman" pitchFamily="18" charset="0"/>
                <a:cs typeface="Times New Roman" pitchFamily="18" charset="0"/>
              </a:rPr>
              <a:t>+</a:t>
            </a:r>
            <a:r>
              <a:rPr lang="en-US" sz="32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ở </a:t>
            </a:r>
            <a:r>
              <a:rPr lang="en-US" sz="2400" b="1" i="1" dirty="0" err="1">
                <a:latin typeface="Times New Roman" pitchFamily="18" charset="0"/>
                <a:cs typeface="Times New Roman" pitchFamily="18" charset="0"/>
              </a:rPr>
              <a:t>đài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nguyên</a:t>
            </a:r>
            <a:endParaRPr lang="en-US" sz="2400" b="1" i="1" dirty="0">
              <a:latin typeface="Times New Roman" pitchFamily="18" charset="0"/>
              <a:cs typeface="Times New Roman" pitchFamily="18" charset="0"/>
            </a:endParaRPr>
          </a:p>
        </p:txBody>
      </p:sp>
      <p:sp>
        <p:nvSpPr>
          <p:cNvPr id="10" name="Rectangle 9"/>
          <p:cNvSpPr/>
          <p:nvPr/>
        </p:nvSpPr>
        <p:spPr>
          <a:xfrm>
            <a:off x="2410601" y="4232056"/>
            <a:ext cx="4280338" cy="461665"/>
          </a:xfrm>
          <a:prstGeom prst="rect">
            <a:avLst/>
          </a:prstGeom>
        </p:spPr>
        <p:txBody>
          <a:bodyPr wrap="none">
            <a:spAutoFit/>
          </a:bodyPr>
          <a:lstStyle/>
          <a:p>
            <a:pPr algn="ctr" eaLnBrk="0" hangingPunct="0">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vùng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ôn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đới</a:t>
            </a:r>
            <a:endParaRPr lang="en-US" sz="2400" b="1" i="1" dirty="0">
              <a:latin typeface="Times New Roman" pitchFamily="18" charset="0"/>
              <a:cs typeface="Times New Roman" pitchFamily="18" charset="0"/>
            </a:endParaRPr>
          </a:p>
        </p:txBody>
      </p:sp>
      <p:sp>
        <p:nvSpPr>
          <p:cNvPr id="11" name="Rectangle 10"/>
          <p:cNvSpPr/>
          <p:nvPr/>
        </p:nvSpPr>
        <p:spPr>
          <a:xfrm>
            <a:off x="2417013" y="4662206"/>
            <a:ext cx="4267514" cy="461665"/>
          </a:xfrm>
          <a:prstGeom prst="rect">
            <a:avLst/>
          </a:prstGeom>
        </p:spPr>
        <p:txBody>
          <a:bodyPr wrap="none">
            <a:spAutoFit/>
          </a:bodyPr>
          <a:lstStyle/>
          <a:p>
            <a:pPr algn="ctr" eaLnBrk="0" hangingPunct="0">
              <a:defRPr/>
            </a:pP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vùng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lá</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kim</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23343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Up Ribbon 2">
            <a:extLst>
              <a:ext uri="{FF2B5EF4-FFF2-40B4-BE49-F238E27FC236}">
                <a16:creationId xmlns:a16="http://schemas.microsoft.com/office/drawing/2014/main" xmlns="" id="{AD48A449-9167-4A75-8C94-95C8749E8528}"/>
              </a:ext>
            </a:extLst>
          </p:cNvPr>
          <p:cNvSpPr/>
          <p:nvPr/>
        </p:nvSpPr>
        <p:spPr>
          <a:xfrm>
            <a:off x="2244966" y="0"/>
            <a:ext cx="7037364" cy="914400"/>
          </a:xfrm>
          <a:prstGeom prst="ribbon2">
            <a:avLst>
              <a:gd name="adj1" fmla="val 16667"/>
              <a:gd name="adj2" fmla="val 697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Times New Roman" pitchFamily="18" charset="0"/>
                <a:cs typeface="Times New Roman" pitchFamily="18" charset="0"/>
              </a:rPr>
              <a:t>CÂU HỎI TRẮC NGHIỆM</a:t>
            </a:r>
          </a:p>
        </p:txBody>
      </p:sp>
      <p:sp>
        <p:nvSpPr>
          <p:cNvPr id="12" name="Title 1"/>
          <p:cNvSpPr txBox="1">
            <a:spLocks/>
          </p:cNvSpPr>
          <p:nvPr/>
        </p:nvSpPr>
        <p:spPr>
          <a:xfrm>
            <a:off x="838201" y="40401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Câu 1: Sự đa dạng sinh học được biểu thị qua:</a:t>
            </a:r>
            <a:endParaRPr lang="en-US" sz="28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2224128" y="1833578"/>
            <a:ext cx="5766322"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2244966" y="2457947"/>
            <a:ext cx="5338321"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p:txBody>
      </p:sp>
      <p:sp>
        <p:nvSpPr>
          <p:cNvPr id="15" name="Rectangle 14"/>
          <p:cNvSpPr/>
          <p:nvPr/>
        </p:nvSpPr>
        <p:spPr>
          <a:xfrm>
            <a:off x="2244966" y="3120728"/>
            <a:ext cx="6580649"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2244966" y="3846247"/>
            <a:ext cx="5745484"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07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2000" fill="hold"/>
                                        <p:tgtEl>
                                          <p:spTgt spid="16"/>
                                        </p:tgtEl>
                                        <p:attrNameLst>
                                          <p:attrName>style.color</p:attrName>
                                        </p:attrNameLst>
                                      </p:cBhvr>
                                      <p:to>
                                        <a:srgbClr val="4472C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Up Ribbon 11">
            <a:extLst>
              <a:ext uri="{FF2B5EF4-FFF2-40B4-BE49-F238E27FC236}">
                <a16:creationId xmlns:a16="http://schemas.microsoft.com/office/drawing/2014/main" xmlns="" id="{AD48A449-9167-4A75-8C94-95C8749E8528}"/>
              </a:ext>
            </a:extLst>
          </p:cNvPr>
          <p:cNvSpPr/>
          <p:nvPr/>
        </p:nvSpPr>
        <p:spPr>
          <a:xfrm>
            <a:off x="2244966" y="0"/>
            <a:ext cx="7037364" cy="914400"/>
          </a:xfrm>
          <a:prstGeom prst="ribbon2">
            <a:avLst>
              <a:gd name="adj1" fmla="val 16667"/>
              <a:gd name="adj2" fmla="val 697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Times New Roman" pitchFamily="18" charset="0"/>
                <a:cs typeface="Times New Roman" pitchFamily="18" charset="0"/>
              </a:rPr>
              <a:t>CÂU HỎI TRẮC NGHIỆM</a:t>
            </a:r>
          </a:p>
        </p:txBody>
      </p:sp>
      <p:sp>
        <p:nvSpPr>
          <p:cNvPr id="13" name="Title 1"/>
          <p:cNvSpPr txBox="1">
            <a:spLocks/>
          </p:cNvSpPr>
          <p:nvPr/>
        </p:nvSpPr>
        <p:spPr>
          <a:xfrm>
            <a:off x="838201" y="25161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a:latin typeface="Times New Roman" panose="02020603050405020304" pitchFamily="18" charset="0"/>
                <a:cs typeface="Times New Roman" panose="02020603050405020304" pitchFamily="18" charset="0"/>
              </a:rPr>
              <a:t>Câu 2: Môi trường sống nào có sự đa dạng sinh học cao nhất?</a:t>
            </a:r>
            <a:endParaRPr lang="en-US" sz="28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3734618" y="1705949"/>
            <a:ext cx="2266967"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A. Hoang </a:t>
            </a:r>
            <a:r>
              <a:rPr lang="en-US" sz="2800" dirty="0" err="1">
                <a:latin typeface="Times New Roman" panose="02020603050405020304" pitchFamily="18" charset="0"/>
                <a:cs typeface="Times New Roman" panose="02020603050405020304" pitchFamily="18" charset="0"/>
              </a:rPr>
              <a:t>mạc</a:t>
            </a:r>
            <a:endParaRPr lang="en-US" sz="2800" dirty="0">
              <a:latin typeface="Times New Roman" panose="02020603050405020304" pitchFamily="18" charset="0"/>
              <a:cs typeface="Times New Roman" panose="02020603050405020304" pitchFamily="18" charset="0"/>
            </a:endParaRPr>
          </a:p>
        </p:txBody>
      </p:sp>
      <p:sp>
        <p:nvSpPr>
          <p:cNvPr id="15" name="Rectangle 14"/>
          <p:cNvSpPr/>
          <p:nvPr/>
        </p:nvSpPr>
        <p:spPr>
          <a:xfrm>
            <a:off x="3734618" y="2406415"/>
            <a:ext cx="1600118"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3734618" y="3284127"/>
            <a:ext cx="1957588"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3734618" y="4161839"/>
            <a:ext cx="1779654"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Hàn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5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grpId="1" nodeType="clickEffect">
                                  <p:stCondLst>
                                    <p:cond delay="0"/>
                                  </p:stCondLst>
                                  <p:childTnLst>
                                    <p:animClr clrSpc="rgb" dir="cw">
                                      <p:cBhvr override="childStyle">
                                        <p:cTn id="41" dur="2000" fill="hold"/>
                                        <p:tgtEl>
                                          <p:spTgt spid="16"/>
                                        </p:tgtEl>
                                        <p:attrNameLst>
                                          <p:attrName>style.color</p:attrName>
                                        </p:attrNameLst>
                                      </p:cBhvr>
                                      <p:to>
                                        <a:srgbClr val="4472C4"/>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Up Ribbon 2">
            <a:extLst>
              <a:ext uri="{FF2B5EF4-FFF2-40B4-BE49-F238E27FC236}">
                <a16:creationId xmlns:a16="http://schemas.microsoft.com/office/drawing/2014/main" xmlns="" id="{AD48A449-9167-4A75-8C94-95C8749E8528}"/>
              </a:ext>
            </a:extLst>
          </p:cNvPr>
          <p:cNvSpPr/>
          <p:nvPr/>
        </p:nvSpPr>
        <p:spPr>
          <a:xfrm>
            <a:off x="2244966" y="1"/>
            <a:ext cx="8882380" cy="969817"/>
          </a:xfrm>
          <a:prstGeom prst="ribbon2">
            <a:avLst>
              <a:gd name="adj1" fmla="val 16667"/>
              <a:gd name="adj2" fmla="val 697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latin typeface="Times New Roman" pitchFamily="18" charset="0"/>
                <a:cs typeface="Times New Roman" pitchFamily="18" charset="0"/>
              </a:rPr>
              <a:t>2.Vai </a:t>
            </a:r>
            <a:r>
              <a:rPr lang="en-US" sz="3200" b="1" dirty="0" err="1">
                <a:solidFill>
                  <a:schemeClr val="tx1"/>
                </a:solidFill>
                <a:latin typeface="Times New Roman" pitchFamily="18" charset="0"/>
                <a:cs typeface="Times New Roman" pitchFamily="18" charset="0"/>
              </a:rPr>
              <a:t>trò</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dạng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sinh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học</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60632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xmlns="" id="{CB41D78D-DC7B-4A4F-9DAA-8FB1422BE443}"/>
              </a:ext>
            </a:extLst>
          </p:cNvPr>
          <p:cNvSpPr txBox="1"/>
          <p:nvPr/>
        </p:nvSpPr>
        <p:spPr>
          <a:xfrm>
            <a:off x="2696322" y="130967"/>
            <a:ext cx="8721969"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endParaRPr lang="en-US" sz="3200" b="1" dirty="0">
              <a:latin typeface="Times New Roman" panose="02020603050405020304" pitchFamily="18" charset="0"/>
              <a:cs typeface="Times New Roman" panose="02020603050405020304" pitchFamily="18" charset="0"/>
            </a:endParaRPr>
          </a:p>
        </p:txBody>
      </p:sp>
      <p:sp>
        <p:nvSpPr>
          <p:cNvPr id="8" name="AutoShape 62"/>
          <p:cNvSpPr>
            <a:spLocks noChangeArrowheads="1"/>
          </p:cNvSpPr>
          <p:nvPr/>
        </p:nvSpPr>
        <p:spPr bwMode="gray">
          <a:xfrm>
            <a:off x="0" y="5686594"/>
            <a:ext cx="12192000" cy="1115162"/>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800" b="1" i="1" dirty="0" err="1">
                <a:latin typeface="Times New Roman" pitchFamily="18" charset="0"/>
                <a:cs typeface="Times New Roman" pitchFamily="18" charset="0"/>
              </a:rPr>
              <a:t>Đa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sinh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học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góp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phần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vệ</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đất</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nguồn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chắn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sóng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chắn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gió</a:t>
            </a:r>
            <a:r>
              <a:rPr lang="en-US" sz="2800" b="1" i="1" dirty="0">
                <a:latin typeface="Times New Roman" pitchFamily="18" charset="0"/>
                <a:cs typeface="Times New Roman" pitchFamily="18" charset="0"/>
              </a:rPr>
              <a:t>,</a:t>
            </a:r>
          </a:p>
          <a:p>
            <a:pPr algn="ctr" eaLnBrk="0" hangingPunct="0">
              <a:defRP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điều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hòa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hậu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duy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trì</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sự</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ổn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định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hệ</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sinh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thái</a:t>
            </a:r>
            <a:endParaRPr lang="en-US" sz="2800" b="1" i="1" dirty="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51" y="663997"/>
            <a:ext cx="5177151" cy="343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070" y="663997"/>
            <a:ext cx="5490417" cy="287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078" y="3510588"/>
            <a:ext cx="4217845" cy="220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5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000"/>
                                        <p:tgtEl>
                                          <p:spTgt spid="3076"/>
                                        </p:tgtEl>
                                      </p:cBhvr>
                                    </p:animEffect>
                                    <p:anim calcmode="lin" valueType="num">
                                      <p:cBhvr>
                                        <p:cTn id="14" dur="1000" fill="hold"/>
                                        <p:tgtEl>
                                          <p:spTgt spid="3076"/>
                                        </p:tgtEl>
                                        <p:attrNameLst>
                                          <p:attrName>ppt_x</p:attrName>
                                        </p:attrNameLst>
                                      </p:cBhvr>
                                      <p:tavLst>
                                        <p:tav tm="0">
                                          <p:val>
                                            <p:strVal val="#ppt_x"/>
                                          </p:val>
                                        </p:tav>
                                        <p:tav tm="100000">
                                          <p:val>
                                            <p:strVal val="#ppt_x"/>
                                          </p:val>
                                        </p:tav>
                                      </p:tavLst>
                                    </p:anim>
                                    <p:anim calcmode="lin" valueType="num">
                                      <p:cBhvr>
                                        <p:cTn id="15"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7"/>
                                        </p:tgtEl>
                                        <p:attrNameLst>
                                          <p:attrName>style.visibility</p:attrName>
                                        </p:attrNameLst>
                                      </p:cBhvr>
                                      <p:to>
                                        <p:strVal val="visible"/>
                                      </p:to>
                                    </p:set>
                                    <p:animEffect transition="in" filter="wipe(down)">
                                      <p:cBhvr>
                                        <p:cTn id="20" dur="500"/>
                                        <p:tgtEl>
                                          <p:spTgt spid="307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71341" y="1199830"/>
            <a:ext cx="5238750" cy="3534782"/>
          </a:xfrm>
          <a:prstGeom prst="rect">
            <a:avLst/>
          </a:prstGeom>
        </p:spPr>
      </p:pic>
      <p:pic>
        <p:nvPicPr>
          <p:cNvPr id="4" name="Picture 3"/>
          <p:cNvPicPr>
            <a:picLocks noChangeAspect="1"/>
          </p:cNvPicPr>
          <p:nvPr/>
        </p:nvPicPr>
        <p:blipFill>
          <a:blip r:embed="rId3"/>
          <a:stretch>
            <a:fillRect/>
          </a:stretch>
        </p:blipFill>
        <p:spPr>
          <a:xfrm>
            <a:off x="841370" y="1183178"/>
            <a:ext cx="5212854" cy="3534783"/>
          </a:xfrm>
          <a:prstGeom prst="rect">
            <a:avLst/>
          </a:prstGeom>
        </p:spPr>
      </p:pic>
      <p:sp>
        <p:nvSpPr>
          <p:cNvPr id="2" name="TextBox 1"/>
          <p:cNvSpPr txBox="1"/>
          <p:nvPr/>
        </p:nvSpPr>
        <p:spPr>
          <a:xfrm>
            <a:off x="1094704" y="4986466"/>
            <a:ext cx="9362941" cy="954107"/>
          </a:xfrm>
          <a:prstGeom prst="rect">
            <a:avLst/>
          </a:prstGeom>
          <a:noFill/>
        </p:spPr>
        <p:txBody>
          <a:bodyPr wrap="square" rtlCol="0">
            <a:spAutoFit/>
          </a:bodyPr>
          <a:lstStyle/>
          <a:p>
            <a:pPr algn="ctr"/>
            <a:r>
              <a:rPr lang="fr-FR" sz="2800" dirty="0" err="1" smtClean="0">
                <a:solidFill>
                  <a:prstClr val="black"/>
                </a:solidFill>
                <a:latin typeface="Times New Roman" panose="02020603050405020304" pitchFamily="18" charset="0"/>
                <a:cs typeface="Times New Roman" panose="02020603050405020304" pitchFamily="18" charset="0"/>
              </a:rPr>
              <a:t>Duy</a:t>
            </a:r>
            <a:r>
              <a:rPr lang="fr-FR" sz="2800" dirty="0" smtClean="0">
                <a:solidFill>
                  <a:prstClr val="black"/>
                </a:solidFill>
                <a:latin typeface="Times New Roman" panose="02020603050405020304" pitchFamily="18" charset="0"/>
                <a:cs typeface="Times New Roman" panose="02020603050405020304" pitchFamily="18" charset="0"/>
              </a:rPr>
              <a:t> </a:t>
            </a:r>
            <a:r>
              <a:rPr lang="fr-FR" sz="2800" dirty="0" err="1" smtClean="0">
                <a:solidFill>
                  <a:prstClr val="black"/>
                </a:solidFill>
                <a:latin typeface="Times New Roman" panose="02020603050405020304" pitchFamily="18" charset="0"/>
                <a:cs typeface="Times New Roman" panose="02020603050405020304" pitchFamily="18" charset="0"/>
              </a:rPr>
              <a:t>trì</a:t>
            </a:r>
            <a:r>
              <a:rPr lang="fr-FR" sz="2800" dirty="0" smtClean="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cung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cấp</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nguồn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gen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và</a:t>
            </a:r>
            <a:r>
              <a:rPr lang="fr-FR" sz="2800" dirty="0">
                <a:solidFill>
                  <a:prstClr val="black"/>
                </a:solidFill>
                <a:latin typeface="Times New Roman" panose="02020603050405020304" pitchFamily="18" charset="0"/>
                <a:cs typeface="Times New Roman" panose="02020603050405020304" pitchFamily="18" charset="0"/>
              </a:rPr>
              <a:t> là </a:t>
            </a:r>
            <a:r>
              <a:rPr lang="fr-FR" sz="2800" dirty="0" err="1">
                <a:solidFill>
                  <a:prstClr val="black"/>
                </a:solidFill>
                <a:latin typeface="Times New Roman" panose="02020603050405020304" pitchFamily="18" charset="0"/>
                <a:cs typeface="Times New Roman" panose="02020603050405020304" pitchFamily="18" charset="0"/>
              </a:rPr>
              <a:t>kho</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dự</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trữ</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các</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nguồn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gen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quý</a:t>
            </a:r>
            <a:r>
              <a:rPr lang="fr-FR" sz="2800" dirty="0">
                <a:solidFill>
                  <a:prstClr val="black"/>
                </a:solidFill>
                <a:latin typeface="Times New Roman" panose="02020603050405020304" pitchFamily="18" charset="0"/>
                <a:cs typeface="Times New Roman" panose="02020603050405020304" pitchFamily="18" charset="0"/>
              </a:rPr>
              <a:t> - </a:t>
            </a:r>
            <a:r>
              <a:rPr lang="fr-FR" sz="2800" dirty="0" err="1">
                <a:solidFill>
                  <a:prstClr val="black"/>
                </a:solidFill>
                <a:latin typeface="Times New Roman" panose="02020603050405020304" pitchFamily="18" charset="0"/>
                <a:cs typeface="Times New Roman" panose="02020603050405020304" pitchFamily="18" charset="0"/>
              </a:rPr>
              <a:t>hiếm</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cho</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smtClean="0">
                <a:solidFill>
                  <a:prstClr val="black"/>
                </a:solidFill>
                <a:latin typeface="Times New Roman" panose="02020603050405020304" pitchFamily="18" charset="0"/>
                <a:cs typeface="Times New Roman" panose="02020603050405020304" pitchFamily="18" charset="0"/>
              </a:rPr>
              <a:t>tương</a:t>
            </a:r>
            <a:r>
              <a:rPr lang="fr-FR" sz="2800" dirty="0" smtClean="0">
                <a:solidFill>
                  <a:prstClr val="black"/>
                </a:solidFill>
                <a:latin typeface="Times New Roman" panose="02020603050405020304" pitchFamily="18" charset="0"/>
                <a:cs typeface="Times New Roman" panose="02020603050405020304" pitchFamily="18" charset="0"/>
              </a:rPr>
              <a:t> </a:t>
            </a:r>
            <a:r>
              <a:rPr lang="fr-FR" sz="2800" dirty="0">
                <a:solidFill>
                  <a:prstClr val="black"/>
                </a:solidFill>
                <a:latin typeface="Times New Roman" panose="02020603050405020304" pitchFamily="18" charset="0"/>
                <a:cs typeface="Times New Roman" panose="02020603050405020304" pitchFamily="18" charset="0"/>
              </a:rPr>
              <a:t>lai. </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black">
                    <a:tint val="75000"/>
                  </a:prstClr>
                </a:solidFill>
              </a:rPr>
              <a:pPr/>
              <a:t>16</a:t>
            </a:fld>
            <a:endParaRPr lang="en-US" dirty="0">
              <a:solidFill>
                <a:prstClr val="black">
                  <a:tint val="75000"/>
                </a:prstClr>
              </a:solidFill>
            </a:endParaRPr>
          </a:p>
        </p:txBody>
      </p:sp>
      <p:sp>
        <p:nvSpPr>
          <p:cNvPr id="6" name="Rounded Rectangle 5"/>
          <p:cNvSpPr/>
          <p:nvPr/>
        </p:nvSpPr>
        <p:spPr>
          <a:xfrm>
            <a:off x="2382983" y="258955"/>
            <a:ext cx="6825671" cy="6348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Times New Roman" pitchFamily="18" charset="0"/>
              </a:rPr>
              <a:t>Vai</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trò</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của</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đa</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dạng</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sinh</a:t>
            </a:r>
            <a:r>
              <a:rPr lang="en-US" sz="4000" b="1" dirty="0" smtClean="0">
                <a:solidFill>
                  <a:srgbClr val="FF0000"/>
                </a:solidFill>
                <a:latin typeface="Times New Roman" pitchFamily="18" charset="0"/>
              </a:rPr>
              <a:t> </a:t>
            </a:r>
            <a:r>
              <a:rPr lang="en-US" sz="4000" b="1" dirty="0" err="1" smtClean="0">
                <a:solidFill>
                  <a:srgbClr val="FF0000"/>
                </a:solidFill>
                <a:latin typeface="Times New Roman" pitchFamily="18" charset="0"/>
              </a:rPr>
              <a:t>học</a:t>
            </a:r>
            <a:endParaRPr lang="en-US" sz="4000" b="1" dirty="0">
              <a:solidFill>
                <a:srgbClr val="FF0000"/>
              </a:solidFill>
              <a:latin typeface="Times New Roman" pitchFamily="18" charset="0"/>
            </a:endParaRPr>
          </a:p>
        </p:txBody>
      </p:sp>
    </p:spTree>
    <p:extLst>
      <p:ext uri="{BB962C8B-B14F-4D97-AF65-F5344CB8AC3E}">
        <p14:creationId xmlns:p14="http://schemas.microsoft.com/office/powerpoint/2010/main" val="143158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154" y="1452294"/>
            <a:ext cx="5173551" cy="3451303"/>
          </a:xfrm>
          <a:prstGeom prst="rect">
            <a:avLst/>
          </a:prstGeom>
        </p:spPr>
      </p:pic>
      <p:pic>
        <p:nvPicPr>
          <p:cNvPr id="3" name="Picture 2"/>
          <p:cNvPicPr>
            <a:picLocks noChangeAspect="1"/>
          </p:cNvPicPr>
          <p:nvPr/>
        </p:nvPicPr>
        <p:blipFill>
          <a:blip r:embed="rId3"/>
          <a:stretch>
            <a:fillRect/>
          </a:stretch>
        </p:blipFill>
        <p:spPr>
          <a:xfrm>
            <a:off x="5904158" y="1452294"/>
            <a:ext cx="4930433" cy="3451303"/>
          </a:xfrm>
          <a:prstGeom prst="rect">
            <a:avLst/>
          </a:prstGeom>
        </p:spPr>
      </p:pic>
      <p:sp>
        <p:nvSpPr>
          <p:cNvPr id="4" name="TextBox 3"/>
          <p:cNvSpPr txBox="1"/>
          <p:nvPr/>
        </p:nvSpPr>
        <p:spPr>
          <a:xfrm>
            <a:off x="1757967" y="5022761"/>
            <a:ext cx="7817476" cy="954107"/>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Cung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cấp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thực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phẩm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thức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black">
                    <a:tint val="75000"/>
                  </a:prstClr>
                </a:solidFill>
              </a:rPr>
              <a:pPr/>
              <a:t>17</a:t>
            </a:fld>
            <a:endParaRPr lang="en-US" dirty="0">
              <a:solidFill>
                <a:prstClr val="black">
                  <a:tint val="75000"/>
                </a:prstClr>
              </a:solidFill>
            </a:endParaRPr>
          </a:p>
        </p:txBody>
      </p:sp>
    </p:spTree>
    <p:extLst>
      <p:ext uri="{BB962C8B-B14F-4D97-AF65-F5344CB8AC3E}">
        <p14:creationId xmlns:p14="http://schemas.microsoft.com/office/powerpoint/2010/main" val="368137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492" y="399245"/>
            <a:ext cx="4301542" cy="2150771"/>
          </a:xfrm>
          <a:prstGeom prst="rect">
            <a:avLst/>
          </a:prstGeom>
        </p:spPr>
      </p:pic>
      <p:pic>
        <p:nvPicPr>
          <p:cNvPr id="4" name="Picture 3"/>
          <p:cNvPicPr>
            <a:picLocks noChangeAspect="1"/>
          </p:cNvPicPr>
          <p:nvPr/>
        </p:nvPicPr>
        <p:blipFill>
          <a:blip r:embed="rId3"/>
          <a:stretch>
            <a:fillRect/>
          </a:stretch>
        </p:blipFill>
        <p:spPr>
          <a:xfrm>
            <a:off x="1223492" y="2895919"/>
            <a:ext cx="4301542" cy="2585563"/>
          </a:xfrm>
          <a:prstGeom prst="rect">
            <a:avLst/>
          </a:prstGeom>
        </p:spPr>
      </p:pic>
      <p:pic>
        <p:nvPicPr>
          <p:cNvPr id="5" name="Picture 4"/>
          <p:cNvPicPr>
            <a:picLocks noChangeAspect="1"/>
          </p:cNvPicPr>
          <p:nvPr/>
        </p:nvPicPr>
        <p:blipFill>
          <a:blip r:embed="rId4"/>
          <a:stretch>
            <a:fillRect/>
          </a:stretch>
        </p:blipFill>
        <p:spPr>
          <a:xfrm>
            <a:off x="6296065" y="399245"/>
            <a:ext cx="3456461" cy="5288385"/>
          </a:xfrm>
          <a:prstGeom prst="rect">
            <a:avLst/>
          </a:prstGeom>
        </p:spPr>
      </p:pic>
      <p:sp>
        <p:nvSpPr>
          <p:cNvPr id="3" name="TextBox 2"/>
          <p:cNvSpPr txBox="1"/>
          <p:nvPr/>
        </p:nvSpPr>
        <p:spPr>
          <a:xfrm>
            <a:off x="1223492" y="5847008"/>
            <a:ext cx="8529034"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Cung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cấp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thuốc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chữa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bệnh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319971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7554" y="257578"/>
            <a:ext cx="6545688" cy="3272844"/>
          </a:xfrm>
          <a:prstGeom prst="rect">
            <a:avLst/>
          </a:prstGeom>
        </p:spPr>
      </p:pic>
      <p:pic>
        <p:nvPicPr>
          <p:cNvPr id="3" name="Picture 2"/>
          <p:cNvPicPr>
            <a:picLocks noChangeAspect="1"/>
          </p:cNvPicPr>
          <p:nvPr/>
        </p:nvPicPr>
        <p:blipFill>
          <a:blip r:embed="rId3"/>
          <a:stretch>
            <a:fillRect/>
          </a:stretch>
        </p:blipFill>
        <p:spPr>
          <a:xfrm>
            <a:off x="3940398" y="3684430"/>
            <a:ext cx="6060046" cy="3030023"/>
          </a:xfrm>
          <a:prstGeom prst="rect">
            <a:avLst/>
          </a:prstGeom>
        </p:spPr>
      </p:pic>
      <p:sp>
        <p:nvSpPr>
          <p:cNvPr id="4" name="TextBox 3"/>
          <p:cNvSpPr txBox="1"/>
          <p:nvPr/>
        </p:nvSpPr>
        <p:spPr>
          <a:xfrm>
            <a:off x="772732" y="4456090"/>
            <a:ext cx="3387144" cy="523220"/>
          </a:xfrm>
          <a:prstGeom prst="rect">
            <a:avLst/>
          </a:prstGeom>
          <a:noFill/>
        </p:spPr>
        <p:txBody>
          <a:bodyPr wrap="square" rtlCol="0">
            <a:spAutoFit/>
          </a:bodyPr>
          <a:lstStyle/>
          <a:p>
            <a:r>
              <a:rPr lang="en-US" sz="2800" dirty="0" err="1" smtClean="0">
                <a:solidFill>
                  <a:prstClr val="black"/>
                </a:solidFill>
                <a:latin typeface="Times New Roman" panose="02020603050405020304" pitchFamily="18" charset="0"/>
                <a:cs typeface="Times New Roman" panose="02020603050405020304" pitchFamily="18" charset="0"/>
              </a:rPr>
              <a:t>Cung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cấp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gỗ</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9452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Up Ribbon 4">
            <a:extLst>
              <a:ext uri="{FF2B5EF4-FFF2-40B4-BE49-F238E27FC236}">
                <a16:creationId xmlns:a16="http://schemas.microsoft.com/office/drawing/2014/main" xmlns="" id="{AD48A449-9167-4A75-8C94-95C8749E8528}"/>
              </a:ext>
            </a:extLst>
          </p:cNvPr>
          <p:cNvSpPr/>
          <p:nvPr/>
        </p:nvSpPr>
        <p:spPr>
          <a:xfrm>
            <a:off x="2646218" y="-1"/>
            <a:ext cx="7301345" cy="831273"/>
          </a:xfrm>
          <a:prstGeom prst="ribbon2">
            <a:avLst>
              <a:gd name="adj1" fmla="val 16667"/>
              <a:gd name="adj2" fmla="val 697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chemeClr val="tx1"/>
              </a:solidFill>
              <a:latin typeface="Times New Roman" pitchFamily="18" charset="0"/>
              <a:cs typeface="Times New Roman" pitchFamily="18" charset="0"/>
            </a:endParaRPr>
          </a:p>
        </p:txBody>
      </p:sp>
      <p:sp>
        <p:nvSpPr>
          <p:cNvPr id="6" name="Text Box 64"/>
          <p:cNvSpPr txBox="1">
            <a:spLocks noChangeArrowheads="1"/>
          </p:cNvSpPr>
          <p:nvPr/>
        </p:nvSpPr>
        <p:spPr bwMode="gray">
          <a:xfrm>
            <a:off x="4399680" y="81316"/>
            <a:ext cx="4101364" cy="49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2800" b="1" dirty="0">
                <a:latin typeface="Times New Roman" pitchFamily="18" charset="0"/>
                <a:cs typeface="Times New Roman" pitchFamily="18" charset="0"/>
              </a:rPr>
              <a:t>GIỚI THIỆU BÀI MỚI</a:t>
            </a:r>
          </a:p>
        </p:txBody>
      </p:sp>
      <p:sp>
        <p:nvSpPr>
          <p:cNvPr id="7" name="AutoShape 62"/>
          <p:cNvSpPr>
            <a:spLocks noChangeArrowheads="1"/>
          </p:cNvSpPr>
          <p:nvPr/>
        </p:nvSpPr>
        <p:spPr bwMode="gray">
          <a:xfrm>
            <a:off x="2646218" y="912588"/>
            <a:ext cx="7301345" cy="845454"/>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fontAlgn="base">
              <a:spcBef>
                <a:spcPct val="0"/>
              </a:spcBef>
              <a:spcAft>
                <a:spcPct val="0"/>
              </a:spcAft>
            </a:pPr>
            <a:r>
              <a:rPr lang="en-US" sz="2800" b="1" dirty="0">
                <a:solidFill>
                  <a:srgbClr val="000066"/>
                </a:solidFill>
                <a:latin typeface="Times New Roman" panose="02020603050405020304" pitchFamily="18" charset="0"/>
                <a:cs typeface="Times New Roman" panose="02020603050405020304" pitchFamily="18" charset="0"/>
              </a:rPr>
              <a:t>CHỦ ĐỀ 8. ĐA DẠNG THẾ GIỚI SỐNG</a:t>
            </a:r>
          </a:p>
          <a:p>
            <a:pPr algn="ctr" fontAlgn="base">
              <a:spcBef>
                <a:spcPct val="0"/>
              </a:spcBef>
              <a:spcAft>
                <a:spcPct val="0"/>
              </a:spcAft>
            </a:pPr>
            <a:r>
              <a:rPr lang="en-US" sz="2800" b="1" dirty="0">
                <a:solidFill>
                  <a:srgbClr val="000066"/>
                </a:solidFill>
                <a:latin typeface="Times New Roman" panose="02020603050405020304" pitchFamily="18" charset="0"/>
                <a:cs typeface="Times New Roman" panose="02020603050405020304" pitchFamily="18" charset="0"/>
              </a:rPr>
              <a:t>BÀI 33. ĐA DẠNG SINH HỌC</a:t>
            </a:r>
          </a:p>
        </p:txBody>
      </p:sp>
      <p:sp>
        <p:nvSpPr>
          <p:cNvPr id="9" name="Oval 8"/>
          <p:cNvSpPr>
            <a:spLocks noChangeArrowheads="1"/>
          </p:cNvSpPr>
          <p:nvPr/>
        </p:nvSpPr>
        <p:spPr bwMode="gray">
          <a:xfrm>
            <a:off x="939417" y="2113882"/>
            <a:ext cx="2901388" cy="2820574"/>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400" b="1" dirty="0">
                <a:latin typeface="Times New Roman" pitchFamily="18" charset="0"/>
                <a:cs typeface="Times New Roman" pitchFamily="18" charset="0"/>
              </a:rPr>
              <a:t>ĐA DẠNG </a:t>
            </a:r>
          </a:p>
          <a:p>
            <a:pPr algn="ctr" eaLnBrk="0" hangingPunct="0">
              <a:defRPr/>
            </a:pPr>
            <a:r>
              <a:rPr lang="en-US" sz="2400" b="1" dirty="0">
                <a:latin typeface="Times New Roman" pitchFamily="18" charset="0"/>
                <a:cs typeface="Times New Roman" pitchFamily="18" charset="0"/>
              </a:rPr>
              <a:t>SINH HỌC</a:t>
            </a:r>
          </a:p>
        </p:txBody>
      </p:sp>
      <p:sp>
        <p:nvSpPr>
          <p:cNvPr id="13" name="AutoShape 62"/>
          <p:cNvSpPr>
            <a:spLocks noChangeArrowheads="1"/>
          </p:cNvSpPr>
          <p:nvPr/>
        </p:nvSpPr>
        <p:spPr bwMode="gray">
          <a:xfrm>
            <a:off x="3947185" y="2590619"/>
            <a:ext cx="3671910" cy="493939"/>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gì</a:t>
            </a:r>
            <a:r>
              <a:rPr lang="en-US" sz="2400" b="1" i="1" dirty="0">
                <a:latin typeface="Times New Roman" pitchFamily="18" charset="0"/>
                <a:cs typeface="Times New Roman" pitchFamily="18" charset="0"/>
              </a:rPr>
              <a:t>?</a:t>
            </a:r>
          </a:p>
        </p:txBody>
      </p:sp>
      <p:sp>
        <p:nvSpPr>
          <p:cNvPr id="15" name="AutoShape 63"/>
          <p:cNvSpPr>
            <a:spLocks noChangeArrowheads="1"/>
          </p:cNvSpPr>
          <p:nvPr/>
        </p:nvSpPr>
        <p:spPr bwMode="gray">
          <a:xfrm>
            <a:off x="3377341" y="2494279"/>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2400" dirty="0">
                <a:solidFill>
                  <a:srgbClr val="000066"/>
                </a:solidFill>
                <a:latin typeface="Times New Roman" pitchFamily="18" charset="0"/>
                <a:cs typeface="Times New Roman" pitchFamily="18" charset="0"/>
              </a:rPr>
              <a:t>1</a:t>
            </a:r>
          </a:p>
        </p:txBody>
      </p:sp>
      <p:sp>
        <p:nvSpPr>
          <p:cNvPr id="16" name="AutoShape 62"/>
          <p:cNvSpPr>
            <a:spLocks noChangeArrowheads="1"/>
          </p:cNvSpPr>
          <p:nvPr/>
        </p:nvSpPr>
        <p:spPr bwMode="gray">
          <a:xfrm>
            <a:off x="3918795" y="3424219"/>
            <a:ext cx="4324660" cy="493939"/>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400" b="1" i="1" dirty="0" err="1">
                <a:latin typeface="Times New Roman" pitchFamily="18" charset="0"/>
                <a:cs typeface="Times New Roman" pitchFamily="18" charset="0"/>
              </a:rPr>
              <a:t>Vai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trò</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endParaRPr lang="en-US" sz="2400" b="1" i="1" dirty="0">
              <a:latin typeface="Times New Roman" pitchFamily="18" charset="0"/>
              <a:cs typeface="Times New Roman" pitchFamily="18" charset="0"/>
            </a:endParaRPr>
          </a:p>
        </p:txBody>
      </p:sp>
      <p:sp>
        <p:nvSpPr>
          <p:cNvPr id="18" name="AutoShape 63"/>
          <p:cNvSpPr>
            <a:spLocks noChangeArrowheads="1"/>
          </p:cNvSpPr>
          <p:nvPr/>
        </p:nvSpPr>
        <p:spPr bwMode="gray">
          <a:xfrm>
            <a:off x="3424702" y="3278972"/>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1900" dirty="0">
                <a:solidFill>
                  <a:srgbClr val="000066"/>
                </a:solidFill>
                <a:latin typeface="Arial" charset="0"/>
              </a:rPr>
              <a:t>2</a:t>
            </a:r>
          </a:p>
        </p:txBody>
      </p:sp>
      <p:sp>
        <p:nvSpPr>
          <p:cNvPr id="19" name="AutoShape 62"/>
          <p:cNvSpPr>
            <a:spLocks noChangeArrowheads="1"/>
          </p:cNvSpPr>
          <p:nvPr/>
        </p:nvSpPr>
        <p:spPr bwMode="gray">
          <a:xfrm>
            <a:off x="3682592" y="4201797"/>
            <a:ext cx="4623975" cy="493939"/>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400" b="1" i="1" dirty="0" err="1">
                <a:latin typeface="Times New Roman" pitchFamily="18" charset="0"/>
                <a:cs typeface="Times New Roman" pitchFamily="18" charset="0"/>
              </a:rPr>
              <a:t>Bảo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endParaRPr lang="en-US" sz="2400" b="1" i="1" dirty="0">
              <a:latin typeface="Times New Roman" pitchFamily="18" charset="0"/>
              <a:cs typeface="Times New Roman" pitchFamily="18" charset="0"/>
            </a:endParaRPr>
          </a:p>
        </p:txBody>
      </p:sp>
      <p:sp>
        <p:nvSpPr>
          <p:cNvPr id="20" name="AutoShape 63"/>
          <p:cNvSpPr>
            <a:spLocks noChangeArrowheads="1"/>
          </p:cNvSpPr>
          <p:nvPr/>
        </p:nvSpPr>
        <p:spPr bwMode="gray">
          <a:xfrm>
            <a:off x="3213307" y="4063405"/>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1900" dirty="0">
                <a:solidFill>
                  <a:srgbClr val="000066"/>
                </a:solidFill>
                <a:latin typeface="Arial" charset="0"/>
              </a:rPr>
              <a:t>3</a:t>
            </a:r>
          </a:p>
        </p:txBody>
      </p:sp>
    </p:spTree>
    <p:extLst>
      <p:ext uri="{BB962C8B-B14F-4D97-AF65-F5344CB8AC3E}">
        <p14:creationId xmlns:p14="http://schemas.microsoft.com/office/powerpoint/2010/main" val="331718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5" grpId="0" animBg="1"/>
      <p:bldP spid="16" grpId="0" animBg="1"/>
      <p:bldP spid="1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488" y="415640"/>
            <a:ext cx="4645383" cy="2894431"/>
          </a:xfrm>
          <a:prstGeom prst="rect">
            <a:avLst/>
          </a:prstGeom>
        </p:spPr>
      </p:pic>
      <p:pic>
        <p:nvPicPr>
          <p:cNvPr id="4" name="Picture 3"/>
          <p:cNvPicPr>
            <a:picLocks noChangeAspect="1"/>
          </p:cNvPicPr>
          <p:nvPr/>
        </p:nvPicPr>
        <p:blipFill>
          <a:blip r:embed="rId3"/>
          <a:stretch>
            <a:fillRect/>
          </a:stretch>
        </p:blipFill>
        <p:spPr>
          <a:xfrm>
            <a:off x="5904671" y="107468"/>
            <a:ext cx="4312755" cy="6756418"/>
          </a:xfrm>
          <a:prstGeom prst="rect">
            <a:avLst/>
          </a:prstGeom>
        </p:spPr>
      </p:pic>
      <p:sp>
        <p:nvSpPr>
          <p:cNvPr id="3" name="TextBox 2"/>
          <p:cNvSpPr txBox="1"/>
          <p:nvPr/>
        </p:nvSpPr>
        <p:spPr>
          <a:xfrm>
            <a:off x="798488" y="3915177"/>
            <a:ext cx="4645383"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kinh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tế</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944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9035" y="569844"/>
            <a:ext cx="4862078" cy="2734919"/>
          </a:xfrm>
          <a:prstGeom prst="rect">
            <a:avLst/>
          </a:prstGeom>
        </p:spPr>
      </p:pic>
      <p:pic>
        <p:nvPicPr>
          <p:cNvPr id="4" name="Picture 3"/>
          <p:cNvPicPr>
            <a:picLocks noChangeAspect="1"/>
          </p:cNvPicPr>
          <p:nvPr/>
        </p:nvPicPr>
        <p:blipFill>
          <a:blip r:embed="rId3"/>
          <a:stretch>
            <a:fillRect/>
          </a:stretch>
        </p:blipFill>
        <p:spPr>
          <a:xfrm>
            <a:off x="5592417" y="615899"/>
            <a:ext cx="3852241" cy="2688864"/>
          </a:xfrm>
          <a:prstGeom prst="rect">
            <a:avLst/>
          </a:prstGeom>
        </p:spPr>
      </p:pic>
      <p:pic>
        <p:nvPicPr>
          <p:cNvPr id="5" name="Picture 4"/>
          <p:cNvPicPr>
            <a:picLocks noChangeAspect="1"/>
          </p:cNvPicPr>
          <p:nvPr/>
        </p:nvPicPr>
        <p:blipFill>
          <a:blip r:embed="rId4"/>
          <a:stretch>
            <a:fillRect/>
          </a:stretch>
        </p:blipFill>
        <p:spPr>
          <a:xfrm>
            <a:off x="4668350" y="3551581"/>
            <a:ext cx="4776308" cy="2865785"/>
          </a:xfrm>
          <a:prstGeom prst="rect">
            <a:avLst/>
          </a:prstGeom>
        </p:spPr>
      </p:pic>
      <p:sp>
        <p:nvSpPr>
          <p:cNvPr id="6" name="TextBox 5"/>
          <p:cNvSpPr txBox="1"/>
          <p:nvPr/>
        </p:nvSpPr>
        <p:spPr>
          <a:xfrm>
            <a:off x="399035" y="4043966"/>
            <a:ext cx="4160086"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cảnh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solidFill>
                  <a:prstClr val="black">
                    <a:tint val="75000"/>
                  </a:prstClr>
                </a:solidFill>
              </a:rPr>
              <a:pPr/>
              <a:t>21</a:t>
            </a:fld>
            <a:endParaRPr lang="en-US" dirty="0">
              <a:solidFill>
                <a:prstClr val="black">
                  <a:tint val="75000"/>
                </a:prstClr>
              </a:solidFill>
            </a:endParaRPr>
          </a:p>
        </p:txBody>
      </p:sp>
    </p:spTree>
    <p:extLst>
      <p:ext uri="{BB962C8B-B14F-4D97-AF65-F5344CB8AC3E}">
        <p14:creationId xmlns:p14="http://schemas.microsoft.com/office/powerpoint/2010/main" val="5270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1177355" y="1329823"/>
            <a:ext cx="5846900" cy="584775"/>
          </a:xfrm>
          <a:prstGeom prst="rect">
            <a:avLst/>
          </a:prstGeom>
        </p:spPr>
        <p:txBody>
          <a:bodyPr wrap="square">
            <a:spAutoFit/>
          </a:bodyPr>
          <a:lstStyle/>
          <a:p>
            <a:pPr algn="ctr" eaLnBrk="0" hangingPunct="0">
              <a:defRPr/>
            </a:pPr>
            <a:r>
              <a:rPr lang="en-US" sz="3200" b="1" i="1" dirty="0">
                <a:latin typeface="Times New Roman" pitchFamily="18" charset="0"/>
                <a:cs typeface="Times New Roman" pitchFamily="18" charset="0"/>
              </a:rPr>
              <a:t>2. </a:t>
            </a:r>
            <a:r>
              <a:rPr lang="en-US" sz="3200" b="1" i="1" dirty="0" err="1">
                <a:latin typeface="Times New Roman" pitchFamily="18" charset="0"/>
                <a:cs typeface="Times New Roman" pitchFamily="18" charset="0"/>
              </a:rPr>
              <a:t>Vai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trò</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của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D02D42CC-253E-4CB6-8F89-EA205CFB7B2D}"/>
              </a:ext>
            </a:extLst>
          </p:cNvPr>
          <p:cNvSpPr txBox="1"/>
          <p:nvPr/>
        </p:nvSpPr>
        <p:spPr>
          <a:xfrm>
            <a:off x="1022808" y="1953547"/>
            <a:ext cx="10645140" cy="2677656"/>
          </a:xfrm>
          <a:prstGeom prst="rect">
            <a:avLst/>
          </a:prstGeom>
          <a:noFill/>
        </p:spPr>
        <p:txBody>
          <a:bodyPr wrap="square">
            <a:spAutoFit/>
          </a:bodyPr>
          <a:lstStyle/>
          <a:p>
            <a:pPr>
              <a:buFontTx/>
              <a:buChar char="-"/>
            </a:pPr>
            <a:r>
              <a:rPr lang="en-US" sz="2800" b="1">
                <a:latin typeface="Times New Roman" pitchFamily="18" charset="0"/>
              </a:rPr>
              <a:t>Đa dạng sinh học là </a:t>
            </a:r>
            <a:r>
              <a:rPr lang="en-US" sz="2800" b="1">
                <a:latin typeface="Times New Roman" pitchFamily="18" charset="0"/>
              </a:rPr>
              <a:t>nguồn </a:t>
            </a:r>
            <a:r>
              <a:rPr lang="en-US" sz="2800" b="1" smtClean="0">
                <a:latin typeface="Times New Roman" pitchFamily="18" charset="0"/>
              </a:rPr>
              <a:t>nguyên liệu </a:t>
            </a:r>
            <a:r>
              <a:rPr lang="en-US" sz="2800" b="1">
                <a:latin typeface="Times New Roman" pitchFamily="18" charset="0"/>
              </a:rPr>
              <a:t>quý giá đối với tự nhiên</a:t>
            </a:r>
          </a:p>
          <a:p>
            <a:pPr>
              <a:buFontTx/>
              <a:buChar char="-"/>
            </a:pPr>
            <a:r>
              <a:rPr lang="en-US" sz="2800" b="1">
                <a:latin typeface="Times New Roman" pitchFamily="18" charset="0"/>
              </a:rPr>
              <a:t>Trong tự nhiên, đa dạng sinh học góp phần bảo vệ đất, bảo vệ nguồn nước, chắn sóng, chắn gió, điều hòa khí hậu, duy trì sự ổn định của hệ sinh thái.</a:t>
            </a:r>
          </a:p>
          <a:p>
            <a:pPr>
              <a:buFontTx/>
              <a:buChar char="-"/>
            </a:pPr>
            <a:r>
              <a:rPr lang="en-US" sz="2800" b="1">
                <a:latin typeface="Times New Roman" pitchFamily="18" charset="0"/>
              </a:rPr>
              <a:t>Trong thực tiễn, đa dạng sinh học cung cấp các sản phẩm sinh học cho con người như: lương thực, thực phẩm, dược liệu…..</a:t>
            </a:r>
            <a:endParaRPr lang="en-US" sz="2800" b="1" dirty="0">
              <a:latin typeface="Times New Roman" pitchFamily="18" charset="0"/>
            </a:endParaRPr>
          </a:p>
        </p:txBody>
      </p:sp>
    </p:spTree>
    <p:extLst>
      <p:ext uri="{BB962C8B-B14F-4D97-AF65-F5344CB8AC3E}">
        <p14:creationId xmlns:p14="http://schemas.microsoft.com/office/powerpoint/2010/main" val="290926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xmlns="" id="{CB41D78D-DC7B-4A4F-9DAA-8FB1422BE443}"/>
              </a:ext>
            </a:extLst>
          </p:cNvPr>
          <p:cNvSpPr txBox="1"/>
          <p:nvPr/>
        </p:nvSpPr>
        <p:spPr>
          <a:xfrm>
            <a:off x="5032183" y="427853"/>
            <a:ext cx="356959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PHIẾU HỌC TẬP</a:t>
            </a:r>
          </a:p>
        </p:txBody>
      </p:sp>
      <p:sp>
        <p:nvSpPr>
          <p:cNvPr id="6" name="TextBox 5">
            <a:extLst>
              <a:ext uri="{FF2B5EF4-FFF2-40B4-BE49-F238E27FC236}">
                <a16:creationId xmlns:a16="http://schemas.microsoft.com/office/drawing/2014/main" xmlns="" id="{CB41D78D-DC7B-4A4F-9DAA-8FB1422BE443}"/>
              </a:ext>
            </a:extLst>
          </p:cNvPr>
          <p:cNvSpPr txBox="1"/>
          <p:nvPr/>
        </p:nvSpPr>
        <p:spPr>
          <a:xfrm>
            <a:off x="2781866" y="832876"/>
            <a:ext cx="8721969"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tiễn</a:t>
            </a:r>
            <a:endParaRPr lang="en-US" sz="3200" b="1" dirty="0">
              <a:latin typeface="Times New Roman" panose="02020603050405020304" pitchFamily="18" charset="0"/>
              <a:cs typeface="Times New Roman" panose="02020603050405020304" pitchFamily="18" charset="0"/>
            </a:endParaRPr>
          </a:p>
        </p:txBody>
      </p:sp>
      <p:graphicFrame>
        <p:nvGraphicFramePr>
          <p:cNvPr id="8" name="Table 3">
            <a:extLst>
              <a:ext uri="{FF2B5EF4-FFF2-40B4-BE49-F238E27FC236}">
                <a16:creationId xmlns:a16="http://schemas.microsoft.com/office/drawing/2014/main" xmlns="" id="{B45C7926-8F52-472F-B06C-A4CC74892A0A}"/>
              </a:ext>
            </a:extLst>
          </p:cNvPr>
          <p:cNvGraphicFramePr>
            <a:graphicFrameLocks noGrp="1"/>
          </p:cNvGraphicFramePr>
          <p:nvPr>
            <p:extLst>
              <p:ext uri="{D42A27DB-BD31-4B8C-83A1-F6EECF244321}">
                <p14:modId xmlns:p14="http://schemas.microsoft.com/office/powerpoint/2010/main" val="2585602030"/>
              </p:ext>
            </p:extLst>
          </p:nvPr>
        </p:nvGraphicFramePr>
        <p:xfrm>
          <a:off x="1117916" y="1477500"/>
          <a:ext cx="9628909" cy="4175760"/>
        </p:xfrm>
        <a:graphic>
          <a:graphicData uri="http://schemas.openxmlformats.org/drawingml/2006/table">
            <a:tbl>
              <a:tblPr firstRow="1" bandRow="1">
                <a:tableStyleId>{5C22544A-7EE6-4342-B048-85BDC9FD1C3A}</a:tableStyleId>
              </a:tblPr>
              <a:tblGrid>
                <a:gridCol w="3396055">
                  <a:extLst>
                    <a:ext uri="{9D8B030D-6E8A-4147-A177-3AD203B41FA5}">
                      <a16:colId xmlns:a16="http://schemas.microsoft.com/office/drawing/2014/main" xmlns="" val="2667106836"/>
                    </a:ext>
                  </a:extLst>
                </a:gridCol>
                <a:gridCol w="6232854">
                  <a:extLst>
                    <a:ext uri="{9D8B030D-6E8A-4147-A177-3AD203B41FA5}">
                      <a16:colId xmlns:a16="http://schemas.microsoft.com/office/drawing/2014/main" xmlns="" val="133984216"/>
                    </a:ext>
                  </a:extLst>
                </a:gridCol>
              </a:tblGrid>
              <a:tr h="221905">
                <a:tc>
                  <a:txBody>
                    <a:bodyPr/>
                    <a:lstStyle/>
                    <a:p>
                      <a:pPr algn="ctr"/>
                      <a:r>
                        <a:rPr lang="en-US" sz="2000" dirty="0" err="1">
                          <a:solidFill>
                            <a:schemeClr val="bg1"/>
                          </a:solidFill>
                          <a:latin typeface="Times New Roman" pitchFamily="18" charset="0"/>
                          <a:cs typeface="Times New Roman" pitchFamily="18" charset="0"/>
                        </a:rPr>
                        <a:t>Giá</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trị</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của</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đa</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dạng</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sinh</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học</a:t>
                      </a:r>
                      <a:endParaRPr lang="en-US" sz="2000" dirty="0">
                        <a:solidFill>
                          <a:schemeClr val="bg1"/>
                        </a:solidFill>
                        <a:latin typeface="Times New Roman" pitchFamily="18" charset="0"/>
                        <a:cs typeface="Times New Roman" pitchFamily="18" charset="0"/>
                      </a:endParaRPr>
                    </a:p>
                  </a:txBody>
                  <a:tcPr/>
                </a:tc>
                <a:tc>
                  <a:txBody>
                    <a:bodyPr/>
                    <a:lstStyle/>
                    <a:p>
                      <a:pPr algn="ctr"/>
                      <a:r>
                        <a:rPr lang="en-US" sz="2000" dirty="0" err="1">
                          <a:solidFill>
                            <a:schemeClr val="bg1"/>
                          </a:solidFill>
                          <a:latin typeface="Times New Roman" pitchFamily="18" charset="0"/>
                          <a:cs typeface="Times New Roman" pitchFamily="18" charset="0"/>
                        </a:rPr>
                        <a:t>Tên</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sinh</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vật</a:t>
                      </a:r>
                      <a:endParaRPr lang="en-US" sz="200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3026916908"/>
                  </a:ext>
                </a:extLst>
              </a:tr>
              <a:tr h="330900">
                <a:tc>
                  <a:txBody>
                    <a:bodyPr/>
                    <a:lstStyle/>
                    <a:p>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lương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1541019155"/>
                  </a:ext>
                </a:extLst>
              </a:tr>
              <a:tr h="330900">
                <a:tc>
                  <a:txBody>
                    <a:bodyPr/>
                    <a:lstStyle/>
                    <a:p>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liệu</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965703561"/>
                  </a:ext>
                </a:extLst>
              </a:tr>
              <a:tr h="330900">
                <a:tc>
                  <a:txBody>
                    <a:bodyPr/>
                    <a:lstStyle/>
                    <a:p>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đồ</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dùng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dụng</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2129738078"/>
                  </a:ext>
                </a:extLst>
              </a:tr>
              <a:tr h="330900">
                <a:tc>
                  <a:txBody>
                    <a:bodyPr/>
                    <a:lstStyle/>
                    <a:p>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cứu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khoa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3330278100"/>
                  </a:ext>
                </a:extLst>
              </a:tr>
              <a:tr h="330900">
                <a:tc>
                  <a:txBody>
                    <a:bodyPr/>
                    <a:lstStyle/>
                    <a:p>
                      <a:r>
                        <a:rPr lang="en-US" sz="2000" dirty="0" err="1">
                          <a:latin typeface="Times New Roman" pitchFamily="18" charset="0"/>
                          <a:cs typeface="Times New Roman" pitchFamily="18" charset="0"/>
                        </a:rPr>
                        <a:t>Giá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trị</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bảo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tồn</a:t>
                      </a:r>
                      <a:r>
                        <a:rPr lang="en-US" sz="2000" baseline="0" dirty="0">
                          <a:latin typeface="Times New Roman" pitchFamily="18" charset="0"/>
                          <a:cs typeface="Times New Roman" pitchFamily="18" charset="0"/>
                        </a:rPr>
                        <a:t>, du </a:t>
                      </a:r>
                      <a:r>
                        <a:rPr lang="en-US" sz="2000" baseline="0" dirty="0" err="1">
                          <a:latin typeface="Times New Roman" pitchFamily="18" charset="0"/>
                          <a:cs typeface="Times New Roman" pitchFamily="18" charset="0"/>
                        </a:rPr>
                        <a:t>lịch</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1320281665"/>
                  </a:ext>
                </a:extLst>
              </a:tr>
              <a:tr h="330900">
                <a:tc>
                  <a:txBody>
                    <a:bodyPr/>
                    <a:lstStyle/>
                    <a:p>
                      <a:r>
                        <a:rPr lang="en-US" sz="2000" dirty="0" err="1">
                          <a:latin typeface="Times New Roman" pitchFamily="18" charset="0"/>
                          <a:cs typeface="Times New Roman" pitchFamily="18" charset="0"/>
                        </a:rPr>
                        <a:t>Giá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trị</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kinh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tế</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1141851417"/>
                  </a:ext>
                </a:extLst>
              </a:tr>
              <a:tr h="330900">
                <a:tc>
                  <a:txBody>
                    <a:bodyPr/>
                    <a:lstStyle/>
                    <a:p>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cảnh</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945112">
                <a:tc>
                  <a:txBody>
                    <a:bodyPr/>
                    <a:lstStyle/>
                    <a:p>
                      <a:r>
                        <a:rPr lang="en-US" sz="2000" dirty="0" err="1">
                          <a:latin typeface="Times New Roman" pitchFamily="18" charset="0"/>
                          <a:cs typeface="Times New Roman" pitchFamily="18" charset="0"/>
                        </a:rPr>
                        <a:t>Phân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hủy</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xác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sinh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vật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giúp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sạch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môi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trường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cân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bằng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sinh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thái</a:t>
                      </a:r>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9113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utoShape 62"/>
          <p:cNvSpPr>
            <a:spLocks noChangeArrowheads="1"/>
          </p:cNvSpPr>
          <p:nvPr/>
        </p:nvSpPr>
        <p:spPr bwMode="gray">
          <a:xfrm>
            <a:off x="3768773" y="0"/>
            <a:ext cx="4654455" cy="787791"/>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800" b="1" i="1" dirty="0" err="1">
                <a:latin typeface="Times New Roman" pitchFamily="18" charset="0"/>
                <a:cs typeface="Times New Roman" pitchFamily="18" charset="0"/>
              </a:rPr>
              <a:t>Gợi</a:t>
            </a:r>
            <a:r>
              <a:rPr lang="en-US" sz="2800" b="1" i="1" dirty="0">
                <a:latin typeface="Times New Roman" pitchFamily="18" charset="0"/>
                <a:cs typeface="Times New Roman" pitchFamily="18" charset="0"/>
              </a:rPr>
              <a:t> ý </a:t>
            </a:r>
            <a:r>
              <a:rPr lang="en-US" sz="2800" b="1" i="1" dirty="0" err="1">
                <a:latin typeface="Times New Roman" pitchFamily="18" charset="0"/>
                <a:cs typeface="Times New Roman" pitchFamily="18" charset="0"/>
              </a:rPr>
              <a:t>sản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phẩm</a:t>
            </a:r>
            <a:endParaRPr lang="en-US" sz="2800" b="1" i="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CB41D78D-DC7B-4A4F-9DAA-8FB1422BE443}"/>
              </a:ext>
            </a:extLst>
          </p:cNvPr>
          <p:cNvSpPr txBox="1"/>
          <p:nvPr/>
        </p:nvSpPr>
        <p:spPr>
          <a:xfrm>
            <a:off x="3039414" y="746974"/>
            <a:ext cx="8721969"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tiễn</a:t>
            </a:r>
            <a:endParaRPr lang="en-US" sz="3200" b="1" dirty="0">
              <a:latin typeface="Times New Roman" panose="02020603050405020304" pitchFamily="18" charset="0"/>
              <a:cs typeface="Times New Roman" panose="02020603050405020304" pitchFamily="18" charset="0"/>
            </a:endParaRPr>
          </a:p>
        </p:txBody>
      </p:sp>
      <p:graphicFrame>
        <p:nvGraphicFramePr>
          <p:cNvPr id="6" name="Table 3">
            <a:extLst>
              <a:ext uri="{FF2B5EF4-FFF2-40B4-BE49-F238E27FC236}">
                <a16:creationId xmlns:a16="http://schemas.microsoft.com/office/drawing/2014/main" xmlns="" id="{B45C7926-8F52-472F-B06C-A4CC74892A0A}"/>
              </a:ext>
            </a:extLst>
          </p:cNvPr>
          <p:cNvGraphicFramePr>
            <a:graphicFrameLocks noGrp="1"/>
          </p:cNvGraphicFramePr>
          <p:nvPr>
            <p:extLst>
              <p:ext uri="{D42A27DB-BD31-4B8C-83A1-F6EECF244321}">
                <p14:modId xmlns:p14="http://schemas.microsoft.com/office/powerpoint/2010/main" val="1986818575"/>
              </p:ext>
            </p:extLst>
          </p:nvPr>
        </p:nvGraphicFramePr>
        <p:xfrm>
          <a:off x="900545" y="1341120"/>
          <a:ext cx="10557164" cy="5422989"/>
        </p:xfrm>
        <a:graphic>
          <a:graphicData uri="http://schemas.openxmlformats.org/drawingml/2006/table">
            <a:tbl>
              <a:tblPr firstRow="1" bandRow="1">
                <a:tableStyleId>{5C22544A-7EE6-4342-B048-85BDC9FD1C3A}</a:tableStyleId>
              </a:tblPr>
              <a:tblGrid>
                <a:gridCol w="3723444">
                  <a:extLst>
                    <a:ext uri="{9D8B030D-6E8A-4147-A177-3AD203B41FA5}">
                      <a16:colId xmlns:a16="http://schemas.microsoft.com/office/drawing/2014/main" xmlns="" val="2667106836"/>
                    </a:ext>
                  </a:extLst>
                </a:gridCol>
                <a:gridCol w="6833720">
                  <a:extLst>
                    <a:ext uri="{9D8B030D-6E8A-4147-A177-3AD203B41FA5}">
                      <a16:colId xmlns:a16="http://schemas.microsoft.com/office/drawing/2014/main" xmlns="" val="133984216"/>
                    </a:ext>
                  </a:extLst>
                </a:gridCol>
              </a:tblGrid>
              <a:tr h="355554">
                <a:tc>
                  <a:txBody>
                    <a:bodyPr/>
                    <a:lstStyle/>
                    <a:p>
                      <a:pPr algn="ctr"/>
                      <a:r>
                        <a:rPr lang="en-US" sz="2000" dirty="0" err="1">
                          <a:solidFill>
                            <a:schemeClr val="bg1"/>
                          </a:solidFill>
                          <a:latin typeface="Times New Roman" pitchFamily="18" charset="0"/>
                          <a:cs typeface="Times New Roman" pitchFamily="18" charset="0"/>
                        </a:rPr>
                        <a:t>Giá</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trị</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của</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đa</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dạng</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sinh</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học</a:t>
                      </a:r>
                      <a:endParaRPr lang="en-US" sz="2000" dirty="0">
                        <a:solidFill>
                          <a:schemeClr val="bg1"/>
                        </a:solidFill>
                        <a:latin typeface="Times New Roman" pitchFamily="18" charset="0"/>
                        <a:cs typeface="Times New Roman" pitchFamily="18" charset="0"/>
                      </a:endParaRPr>
                    </a:p>
                  </a:txBody>
                  <a:tcPr/>
                </a:tc>
                <a:tc>
                  <a:txBody>
                    <a:bodyPr/>
                    <a:lstStyle/>
                    <a:p>
                      <a:pPr algn="ctr"/>
                      <a:r>
                        <a:rPr lang="en-US" sz="2000" dirty="0" err="1">
                          <a:solidFill>
                            <a:schemeClr val="bg1"/>
                          </a:solidFill>
                          <a:latin typeface="Times New Roman" pitchFamily="18" charset="0"/>
                          <a:cs typeface="Times New Roman" pitchFamily="18" charset="0"/>
                        </a:rPr>
                        <a:t>Tên</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sinh</a:t>
                      </a:r>
                      <a:r>
                        <a:rPr lang="en-US" sz="2000" baseline="0" dirty="0">
                          <a:solidFill>
                            <a:schemeClr val="bg1"/>
                          </a:solidFill>
                          <a:latin typeface="Times New Roman" pitchFamily="18" charset="0"/>
                          <a:cs typeface="Times New Roman" pitchFamily="18" charset="0"/>
                        </a:rPr>
                        <a:t> </a:t>
                      </a:r>
                      <a:r>
                        <a:rPr lang="en-US" sz="2000" baseline="0" dirty="0" err="1">
                          <a:solidFill>
                            <a:schemeClr val="bg1"/>
                          </a:solidFill>
                          <a:latin typeface="Times New Roman" pitchFamily="18" charset="0"/>
                          <a:cs typeface="Times New Roman" pitchFamily="18" charset="0"/>
                        </a:rPr>
                        <a:t>vật</a:t>
                      </a:r>
                      <a:endParaRPr lang="en-US" sz="2000" dirty="0">
                        <a:solidFill>
                          <a:schemeClr val="bg1"/>
                        </a:solidFill>
                        <a:latin typeface="Times New Roman" pitchFamily="18" charset="0"/>
                        <a:cs typeface="Times New Roman" pitchFamily="18" charset="0"/>
                      </a:endParaRPr>
                    </a:p>
                  </a:txBody>
                  <a:tcPr/>
                </a:tc>
                <a:extLst>
                  <a:ext uri="{0D108BD9-81ED-4DB2-BD59-A6C34878D82A}">
                    <a16:rowId xmlns:a16="http://schemas.microsoft.com/office/drawing/2014/main" xmlns="" val="3026916908"/>
                  </a:ext>
                </a:extLst>
              </a:tr>
              <a:tr h="820509">
                <a:tc>
                  <a:txBody>
                    <a:bodyPr/>
                    <a:lstStyle/>
                    <a:p>
                      <a:r>
                        <a:rPr lang="en-US" sz="180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lương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thực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thực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phẩm</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Cây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lúa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khoai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ngô</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sắn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đậu</a:t>
                      </a:r>
                      <a:r>
                        <a:rPr lang="en-US" sz="1800" baseline="0" dirty="0">
                          <a:latin typeface="Times New Roman" pitchFamily="18" charset="0"/>
                          <a:cs typeface="Times New Roman" pitchFamily="18" charset="0"/>
                        </a:rPr>
                        <a:t>……</a:t>
                      </a:r>
                    </a:p>
                    <a:p>
                      <a:r>
                        <a:rPr lang="en-US" sz="1800" baseline="0" dirty="0" err="1">
                          <a:latin typeface="Times New Roman" pitchFamily="18" charset="0"/>
                          <a:cs typeface="Times New Roman" pitchFamily="18" charset="0"/>
                        </a:rPr>
                        <a:t>Lợn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bò</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tôm</a:t>
                      </a:r>
                      <a:r>
                        <a:rPr lang="en-US" sz="1800" baseline="0" dirty="0">
                          <a:latin typeface="Times New Roman" pitchFamily="18" charset="0"/>
                          <a:cs typeface="Times New Roman" pitchFamily="18" charset="0"/>
                        </a:rPr>
                        <a:t> , </a:t>
                      </a:r>
                      <a:r>
                        <a:rPr lang="en-US" sz="1800" baseline="0" dirty="0" err="1">
                          <a:latin typeface="Times New Roman" pitchFamily="18" charset="0"/>
                          <a:cs typeface="Times New Roman" pitchFamily="18" charset="0"/>
                        </a:rPr>
                        <a:t>cua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mực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ốc</a:t>
                      </a:r>
                      <a:r>
                        <a:rPr lang="en-US" sz="1800" baseline="0" dirty="0">
                          <a:latin typeface="Times New Roman" pitchFamily="18" charset="0"/>
                          <a:cs typeface="Times New Roman" pitchFamily="18" charset="0"/>
                        </a:rPr>
                        <a:t>…</a:t>
                      </a:r>
                    </a:p>
                    <a:p>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rơm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sò</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hương</a:t>
                      </a:r>
                      <a:r>
                        <a:rPr lang="en-US" sz="1800" baseline="0" dirty="0">
                          <a:latin typeface="Times New Roman" pitchFamily="18" charset="0"/>
                          <a:cs typeface="Times New Roman" pitchFamily="18" charset="0"/>
                        </a:rPr>
                        <a:t>….</a:t>
                      </a:r>
                      <a:r>
                        <a:rPr lang="en-US" sz="1800" baseline="0" dirty="0" err="1">
                          <a:latin typeface="Times New Roman" pitchFamily="18" charset="0"/>
                          <a:cs typeface="Times New Roman" pitchFamily="18" charset="0"/>
                        </a:rPr>
                        <a:t>Tảo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xoắn</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541019155"/>
                  </a:ext>
                </a:extLst>
              </a:tr>
              <a:tr h="820509">
                <a:tc>
                  <a:txBody>
                    <a:bodyPr/>
                    <a:lstStyle/>
                    <a:p>
                      <a:r>
                        <a:rPr lang="en-US" sz="180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dược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liệu</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Hà</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thủ</a:t>
                      </a:r>
                      <a:r>
                        <a:rPr lang="en-US" sz="1800" baseline="0" dirty="0">
                          <a:latin typeface="Times New Roman" pitchFamily="18" charset="0"/>
                          <a:cs typeface="Times New Roman" pitchFamily="18" charset="0"/>
                        </a:rPr>
                        <a:t> ô, </a:t>
                      </a:r>
                      <a:r>
                        <a:rPr lang="en-US" sz="1800" baseline="0" dirty="0" err="1">
                          <a:latin typeface="Times New Roman" pitchFamily="18" charset="0"/>
                          <a:cs typeface="Times New Roman" pitchFamily="18" charset="0"/>
                        </a:rPr>
                        <a:t>diếp</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ổi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tía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tô</a:t>
                      </a:r>
                      <a:r>
                        <a:rPr lang="en-US" sz="1800" baseline="0" dirty="0">
                          <a:latin typeface="Times New Roman" pitchFamily="18" charset="0"/>
                          <a:cs typeface="Times New Roman" pitchFamily="18" charset="0"/>
                        </a:rPr>
                        <a:t>…</a:t>
                      </a:r>
                    </a:p>
                    <a:p>
                      <a:r>
                        <a:rPr lang="en-US" sz="1800" baseline="0" dirty="0">
                          <a:latin typeface="Times New Roman" pitchFamily="18" charset="0"/>
                          <a:cs typeface="Times New Roman" pitchFamily="18" charset="0"/>
                        </a:rPr>
                        <a:t>Con </a:t>
                      </a:r>
                      <a:r>
                        <a:rPr lang="en-US" sz="1800" baseline="0" dirty="0" err="1">
                          <a:latin typeface="Times New Roman" pitchFamily="18" charset="0"/>
                          <a:cs typeface="Times New Roman" pitchFamily="18" charset="0"/>
                        </a:rPr>
                        <a:t>trút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rắn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bọ</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cạp</a:t>
                      </a:r>
                      <a:r>
                        <a:rPr lang="en-US" sz="1800" baseline="0" dirty="0">
                          <a:latin typeface="Times New Roman" pitchFamily="18" charset="0"/>
                          <a:cs typeface="Times New Roman" pitchFamily="18" charset="0"/>
                        </a:rPr>
                        <a:t>….</a:t>
                      </a:r>
                    </a:p>
                    <a:p>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lim</a:t>
                      </a:r>
                      <a:r>
                        <a:rPr lang="en-US" sz="1800" baseline="0" dirty="0">
                          <a:latin typeface="Times New Roman" pitchFamily="18" charset="0"/>
                          <a:cs typeface="Times New Roman" pitchFamily="18" charset="0"/>
                        </a:rPr>
                        <a:t> chi, </a:t>
                      </a:r>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lim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xanh</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965703561"/>
                  </a:ext>
                </a:extLst>
              </a:tr>
              <a:tr h="328204">
                <a:tc>
                  <a:txBody>
                    <a:bodyPr/>
                    <a:lstStyle/>
                    <a:p>
                      <a:r>
                        <a:rPr lang="en-US" sz="180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vật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dụng</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Gỗ</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lim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gỗ</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hương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gỗ</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mít</a:t>
                      </a:r>
                      <a:r>
                        <a:rPr lang="en-US" sz="1800" baseline="0" dirty="0">
                          <a:latin typeface="Times New Roman" pitchFamily="18" charset="0"/>
                          <a:cs typeface="Times New Roman" pitchFamily="18" charset="0"/>
                        </a:rPr>
                        <a:t>, san </a:t>
                      </a:r>
                      <a:r>
                        <a:rPr lang="en-US" sz="1800" baseline="0" dirty="0" err="1">
                          <a:latin typeface="Times New Roman" pitchFamily="18" charset="0"/>
                          <a:cs typeface="Times New Roman" pitchFamily="18" charset="0"/>
                        </a:rPr>
                        <a:t>hô</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2129738078"/>
                  </a:ext>
                </a:extLst>
              </a:tr>
              <a:tr h="328204">
                <a:tc>
                  <a:txBody>
                    <a:bodyPr/>
                    <a:lstStyle/>
                    <a:p>
                      <a:r>
                        <a:rPr lang="en-US" sz="180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nghiên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cứu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khoa</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học</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Cây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đậu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chuột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bạch</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3330278100"/>
                  </a:ext>
                </a:extLst>
              </a:tr>
              <a:tr h="328204">
                <a:tc>
                  <a:txBody>
                    <a:bodyPr/>
                    <a:lstStyle/>
                    <a:p>
                      <a:r>
                        <a:rPr lang="en-US" sz="1800" dirty="0" err="1">
                          <a:latin typeface="Times New Roman" pitchFamily="18" charset="0"/>
                          <a:cs typeface="Times New Roman" pitchFamily="18" charset="0"/>
                        </a:rPr>
                        <a:t>Giá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trị</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bảo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tồn</a:t>
                      </a:r>
                      <a:r>
                        <a:rPr lang="en-US" sz="1800" baseline="0" dirty="0">
                          <a:latin typeface="Times New Roman" pitchFamily="18" charset="0"/>
                          <a:cs typeface="Times New Roman" pitchFamily="18" charset="0"/>
                        </a:rPr>
                        <a:t>, du </a:t>
                      </a:r>
                      <a:r>
                        <a:rPr lang="en-US" sz="1800" baseline="0" dirty="0" err="1">
                          <a:latin typeface="Times New Roman" pitchFamily="18" charset="0"/>
                          <a:cs typeface="Times New Roman" pitchFamily="18" charset="0"/>
                        </a:rPr>
                        <a:t>lịch</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Vooc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Cúc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Phương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cóc</a:t>
                      </a:r>
                      <a:r>
                        <a:rPr lang="en-US" sz="1800" baseline="0" dirty="0">
                          <a:latin typeface="Times New Roman" pitchFamily="18" charset="0"/>
                          <a:cs typeface="Times New Roman" pitchFamily="18" charset="0"/>
                        </a:rPr>
                        <a:t> Tam </a:t>
                      </a:r>
                      <a:r>
                        <a:rPr lang="en-US" sz="1800" baseline="0" dirty="0" err="1">
                          <a:latin typeface="Times New Roman" pitchFamily="18" charset="0"/>
                          <a:cs typeface="Times New Roman" pitchFamily="18" charset="0"/>
                        </a:rPr>
                        <a:t>Đảo</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320281665"/>
                  </a:ext>
                </a:extLst>
              </a:tr>
              <a:tr h="574356">
                <a:tc>
                  <a:txBody>
                    <a:bodyPr/>
                    <a:lstStyle/>
                    <a:p>
                      <a:pPr algn="l"/>
                      <a:r>
                        <a:rPr lang="en-US" sz="1800" dirty="0" err="1">
                          <a:latin typeface="Times New Roman" pitchFamily="18" charset="0"/>
                          <a:cs typeface="Times New Roman" pitchFamily="18" charset="0"/>
                        </a:rPr>
                        <a:t>Giá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trị</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kinh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tế</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Lúa</a:t>
                      </a:r>
                      <a:r>
                        <a:rPr lang="en-US" sz="1800" dirty="0">
                          <a:latin typeface="Times New Roman" pitchFamily="18" charset="0"/>
                          <a:cs typeface="Times New Roman" pitchFamily="18" charset="0"/>
                        </a:rPr>
                        <a: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cao</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cà</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phê</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chè</a:t>
                      </a:r>
                      <a:r>
                        <a:rPr lang="en-US" sz="1800" baseline="0" dirty="0">
                          <a:latin typeface="Times New Roman" pitchFamily="18" charset="0"/>
                          <a:cs typeface="Times New Roman" pitchFamily="18" charset="0"/>
                        </a:rPr>
                        <a:t>,…</a:t>
                      </a:r>
                    </a:p>
                    <a:p>
                      <a:r>
                        <a:rPr lang="en-US" sz="1800" baseline="0" dirty="0" err="1">
                          <a:latin typeface="Times New Roman" pitchFamily="18" charset="0"/>
                          <a:cs typeface="Times New Roman" pitchFamily="18" charset="0"/>
                        </a:rPr>
                        <a:t>Tôm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lợn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cừu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cá</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sấu</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ong</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141851417"/>
                  </a:ext>
                </a:extLst>
              </a:tr>
              <a:tr h="574356">
                <a:tc>
                  <a:txBody>
                    <a:bodyPr/>
                    <a:lstStyle/>
                    <a:p>
                      <a:r>
                        <a:rPr lang="en-US" sz="180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cảnh</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Cây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bàng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cây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phượng</a:t>
                      </a:r>
                      <a:r>
                        <a:rPr lang="en-US" sz="1800" baseline="0" dirty="0">
                          <a:latin typeface="Times New Roman" pitchFamily="18" charset="0"/>
                          <a:cs typeface="Times New Roman" pitchFamily="18" charset="0"/>
                        </a:rPr>
                        <a:t>, </a:t>
                      </a:r>
                    </a:p>
                    <a:p>
                      <a:r>
                        <a:rPr lang="en-US" sz="1800" baseline="0" dirty="0" err="1">
                          <a:latin typeface="Times New Roman" pitchFamily="18" charset="0"/>
                          <a:cs typeface="Times New Roman" pitchFamily="18" charset="0"/>
                        </a:rPr>
                        <a:t>Chó</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mèo</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820509">
                <a:tc>
                  <a:txBody>
                    <a:bodyPr/>
                    <a:lstStyle/>
                    <a:p>
                      <a:r>
                        <a:rPr lang="en-US" sz="1800" dirty="0" err="1">
                          <a:latin typeface="Times New Roman" pitchFamily="18" charset="0"/>
                          <a:cs typeface="Times New Roman" pitchFamily="18" charset="0"/>
                        </a:rPr>
                        <a:t>Phân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hủy</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xác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vật</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giúp</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làm</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sạch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môi</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trường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và</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cân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bằng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sinh</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thái</a:t>
                      </a:r>
                      <a:endParaRPr lang="en-US" sz="1800" dirty="0">
                        <a:latin typeface="Times New Roman" pitchFamily="18" charset="0"/>
                        <a:cs typeface="Times New Roman" pitchFamily="18" charset="0"/>
                      </a:endParaRPr>
                    </a:p>
                  </a:txBody>
                  <a:tcPr/>
                </a:tc>
                <a:tc>
                  <a:txBody>
                    <a:bodyPr/>
                    <a:lstStyle/>
                    <a:p>
                      <a:r>
                        <a:rPr lang="en-US" sz="1800" dirty="0" err="1">
                          <a:latin typeface="Times New Roman" pitchFamily="18" charset="0"/>
                          <a:cs typeface="Times New Roman" pitchFamily="18" charset="0"/>
                        </a:rPr>
                        <a:t>Các</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nhóm</a:t>
                      </a:r>
                      <a:r>
                        <a:rPr lang="en-US" sz="1800" baseline="0" dirty="0">
                          <a:latin typeface="Times New Roman" pitchFamily="18" charset="0"/>
                          <a:cs typeface="Times New Roman" pitchFamily="18" charset="0"/>
                        </a:rPr>
                        <a:t> vi </a:t>
                      </a:r>
                      <a:r>
                        <a:rPr lang="en-US" sz="1800" baseline="0" dirty="0" err="1">
                          <a:latin typeface="Times New Roman" pitchFamily="18" charset="0"/>
                          <a:cs typeface="Times New Roman" pitchFamily="18" charset="0"/>
                        </a:rPr>
                        <a:t>khuẩn</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nấm</a:t>
                      </a:r>
                      <a:r>
                        <a:rPr lang="en-US" sz="1800" baseline="0" dirty="0">
                          <a:latin typeface="Times New Roman" pitchFamily="18" charset="0"/>
                          <a:cs typeface="Times New Roman" pitchFamily="18" charset="0"/>
                        </a:rPr>
                        <a:t> , </a:t>
                      </a:r>
                      <a:r>
                        <a:rPr lang="en-US" sz="1800" baseline="0" dirty="0" err="1">
                          <a:latin typeface="Times New Roman" pitchFamily="18" charset="0"/>
                          <a:cs typeface="Times New Roman" pitchFamily="18" charset="0"/>
                        </a:rPr>
                        <a:t>trai</a:t>
                      </a:r>
                      <a:r>
                        <a:rPr lang="en-US" sz="1800" baseline="0" dirty="0">
                          <a:latin typeface="Times New Roman" pitchFamily="18" charset="0"/>
                          <a:cs typeface="Times New Roman" pitchFamily="18" charset="0"/>
                        </a:rPr>
                        <a:t>…</a:t>
                      </a:r>
                      <a:endParaRPr lang="en-US" sz="1800" dirty="0">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83608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utoShape 62"/>
          <p:cNvSpPr>
            <a:spLocks noChangeArrowheads="1"/>
          </p:cNvSpPr>
          <p:nvPr/>
        </p:nvSpPr>
        <p:spPr bwMode="gray">
          <a:xfrm>
            <a:off x="2646218" y="912588"/>
            <a:ext cx="7301345" cy="845454"/>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fontAlgn="base">
              <a:spcBef>
                <a:spcPct val="0"/>
              </a:spcBef>
              <a:spcAft>
                <a:spcPct val="0"/>
              </a:spcAft>
            </a:pPr>
            <a:r>
              <a:rPr lang="en-US" sz="2800" b="1" dirty="0">
                <a:solidFill>
                  <a:srgbClr val="000066"/>
                </a:solidFill>
                <a:latin typeface="Times New Roman" panose="02020603050405020304" pitchFamily="18" charset="0"/>
                <a:cs typeface="Times New Roman" panose="02020603050405020304" pitchFamily="18" charset="0"/>
              </a:rPr>
              <a:t>CHỦ ĐỀ 8. ĐA DẠNG THẾ GIỚI SỐNG</a:t>
            </a:r>
          </a:p>
          <a:p>
            <a:pPr algn="ctr" fontAlgn="base">
              <a:spcBef>
                <a:spcPct val="0"/>
              </a:spcBef>
              <a:spcAft>
                <a:spcPct val="0"/>
              </a:spcAft>
            </a:pPr>
            <a:r>
              <a:rPr lang="en-US" sz="2800" b="1" dirty="0">
                <a:solidFill>
                  <a:srgbClr val="000066"/>
                </a:solidFill>
                <a:latin typeface="Times New Roman" panose="02020603050405020304" pitchFamily="18" charset="0"/>
                <a:cs typeface="Times New Roman" panose="02020603050405020304" pitchFamily="18" charset="0"/>
              </a:rPr>
              <a:t>BÀI 33. ĐA DẠNG SINH HỌC (</a:t>
            </a:r>
            <a:r>
              <a:rPr lang="en-US" sz="2800" b="1" dirty="0" err="1">
                <a:solidFill>
                  <a:srgbClr val="000066"/>
                </a:solidFill>
                <a:latin typeface="Times New Roman" panose="02020603050405020304" pitchFamily="18" charset="0"/>
                <a:cs typeface="Times New Roman" panose="02020603050405020304" pitchFamily="18" charset="0"/>
              </a:rPr>
              <a:t>tt</a:t>
            </a:r>
            <a:r>
              <a:rPr lang="en-US" sz="2800" b="1" dirty="0">
                <a:solidFill>
                  <a:srgbClr val="000066"/>
                </a:solidFill>
                <a:latin typeface="Times New Roman" panose="02020603050405020304" pitchFamily="18" charset="0"/>
                <a:cs typeface="Times New Roman" panose="02020603050405020304" pitchFamily="18" charset="0"/>
              </a:rPr>
              <a:t>)</a:t>
            </a:r>
          </a:p>
        </p:txBody>
      </p:sp>
      <p:sp>
        <p:nvSpPr>
          <p:cNvPr id="9" name="Oval 8"/>
          <p:cNvSpPr>
            <a:spLocks noChangeArrowheads="1"/>
          </p:cNvSpPr>
          <p:nvPr/>
        </p:nvSpPr>
        <p:spPr bwMode="gray">
          <a:xfrm>
            <a:off x="939417" y="2113882"/>
            <a:ext cx="2901388" cy="2820574"/>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en-US" sz="2400" b="1" dirty="0">
                <a:latin typeface="Times New Roman" pitchFamily="18" charset="0"/>
                <a:cs typeface="Times New Roman" pitchFamily="18" charset="0"/>
              </a:rPr>
              <a:t>ĐA DẠNG </a:t>
            </a:r>
          </a:p>
          <a:p>
            <a:pPr algn="ctr" eaLnBrk="0" hangingPunct="0">
              <a:defRPr/>
            </a:pPr>
            <a:r>
              <a:rPr lang="en-US" sz="2400" b="1" dirty="0">
                <a:latin typeface="Times New Roman" pitchFamily="18" charset="0"/>
                <a:cs typeface="Times New Roman" pitchFamily="18" charset="0"/>
              </a:rPr>
              <a:t>SINH HỌC</a:t>
            </a:r>
          </a:p>
        </p:txBody>
      </p:sp>
      <p:sp>
        <p:nvSpPr>
          <p:cNvPr id="15" name="AutoShape 63"/>
          <p:cNvSpPr>
            <a:spLocks noChangeArrowheads="1"/>
          </p:cNvSpPr>
          <p:nvPr/>
        </p:nvSpPr>
        <p:spPr bwMode="gray">
          <a:xfrm>
            <a:off x="3377341" y="2494279"/>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2400" dirty="0">
                <a:solidFill>
                  <a:srgbClr val="000066"/>
                </a:solidFill>
                <a:latin typeface="Times New Roman" pitchFamily="18" charset="0"/>
                <a:cs typeface="Times New Roman" pitchFamily="18" charset="0"/>
              </a:rPr>
              <a:t>1</a:t>
            </a:r>
          </a:p>
        </p:txBody>
      </p:sp>
      <p:sp>
        <p:nvSpPr>
          <p:cNvPr id="18" name="AutoShape 63"/>
          <p:cNvSpPr>
            <a:spLocks noChangeArrowheads="1"/>
          </p:cNvSpPr>
          <p:nvPr/>
        </p:nvSpPr>
        <p:spPr bwMode="gray">
          <a:xfrm>
            <a:off x="3424702" y="3278972"/>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1900" dirty="0">
                <a:solidFill>
                  <a:srgbClr val="000066"/>
                </a:solidFill>
                <a:latin typeface="Arial" charset="0"/>
              </a:rPr>
              <a:t>2</a:t>
            </a:r>
          </a:p>
        </p:txBody>
      </p:sp>
      <p:sp>
        <p:nvSpPr>
          <p:cNvPr id="19" name="AutoShape 62"/>
          <p:cNvSpPr>
            <a:spLocks noChangeArrowheads="1"/>
          </p:cNvSpPr>
          <p:nvPr/>
        </p:nvSpPr>
        <p:spPr bwMode="gray">
          <a:xfrm>
            <a:off x="3682592" y="4201797"/>
            <a:ext cx="4623975" cy="493939"/>
          </a:xfrm>
          <a:prstGeom prst="roundRect">
            <a:avLst>
              <a:gd name="adj" fmla="val 16667"/>
            </a:avLst>
          </a:prstGeom>
          <a:solidFill>
            <a:schemeClr val="accent2"/>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eaLnBrk="0" hangingPunct="0">
              <a:defRPr/>
            </a:pPr>
            <a:r>
              <a:rPr lang="en-US" sz="2400" b="1" i="1" dirty="0" err="1">
                <a:latin typeface="Times New Roman" pitchFamily="18" charset="0"/>
                <a:cs typeface="Times New Roman" pitchFamily="18" charset="0"/>
              </a:rPr>
              <a:t>Bảo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sinh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học</a:t>
            </a:r>
            <a:endParaRPr lang="en-US" sz="2400" b="1" i="1" dirty="0">
              <a:latin typeface="Times New Roman" pitchFamily="18" charset="0"/>
              <a:cs typeface="Times New Roman" pitchFamily="18" charset="0"/>
            </a:endParaRPr>
          </a:p>
        </p:txBody>
      </p:sp>
      <p:sp>
        <p:nvSpPr>
          <p:cNvPr id="20" name="AutoShape 63"/>
          <p:cNvSpPr>
            <a:spLocks noChangeArrowheads="1"/>
          </p:cNvSpPr>
          <p:nvPr/>
        </p:nvSpPr>
        <p:spPr bwMode="gray">
          <a:xfrm>
            <a:off x="3213307" y="4063405"/>
            <a:ext cx="750858" cy="739775"/>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r>
              <a:rPr lang="en-US" sz="1900" dirty="0">
                <a:solidFill>
                  <a:srgbClr val="000066"/>
                </a:solidFill>
                <a:latin typeface="Arial" charset="0"/>
              </a:rPr>
              <a:t>3</a:t>
            </a:r>
          </a:p>
        </p:txBody>
      </p:sp>
    </p:spTree>
    <p:extLst>
      <p:ext uri="{BB962C8B-B14F-4D97-AF65-F5344CB8AC3E}">
        <p14:creationId xmlns:p14="http://schemas.microsoft.com/office/powerpoint/2010/main" val="41239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1"/>
          <p:cNvGrpSpPr>
            <a:grpSpLocks/>
          </p:cNvGrpSpPr>
          <p:nvPr/>
        </p:nvGrpSpPr>
        <p:grpSpPr bwMode="auto">
          <a:xfrm>
            <a:off x="101600" y="76200"/>
            <a:ext cx="11988800" cy="6705600"/>
            <a:chOff x="0" y="0"/>
            <a:chExt cx="5760" cy="4320"/>
          </a:xfrm>
        </p:grpSpPr>
        <p:sp>
          <p:nvSpPr>
            <p:cNvPr id="7" name="Line 372"/>
            <p:cNvSpPr>
              <a:spLocks noChangeShapeType="1"/>
            </p:cNvSpPr>
            <p:nvPr/>
          </p:nvSpPr>
          <p:spPr bwMode="auto">
            <a:xfrm>
              <a:off x="0" y="4316"/>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8" name="Line 373"/>
            <p:cNvSpPr>
              <a:spLocks noChangeShapeType="1"/>
            </p:cNvSpPr>
            <p:nvPr/>
          </p:nvSpPr>
          <p:spPr bwMode="auto">
            <a:xfrm>
              <a:off x="576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9" name="Line 374"/>
            <p:cNvSpPr>
              <a:spLocks noChangeShapeType="1"/>
            </p:cNvSpPr>
            <p:nvPr/>
          </p:nvSpPr>
          <p:spPr bwMode="auto">
            <a:xfrm>
              <a:off x="0" y="15"/>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10" name="Line 375"/>
            <p:cNvSpPr>
              <a:spLocks noChangeShapeType="1"/>
            </p:cNvSpPr>
            <p:nvPr/>
          </p:nvSpPr>
          <p:spPr bwMode="auto">
            <a:xfrm>
              <a:off x="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grpSp>
      <p:sp>
        <p:nvSpPr>
          <p:cNvPr id="16" name="AutoShape 2"/>
          <p:cNvSpPr txBox="1">
            <a:spLocks noChangeArrowheads="1"/>
          </p:cNvSpPr>
          <p:nvPr/>
        </p:nvSpPr>
        <p:spPr>
          <a:xfrm>
            <a:off x="320964" y="85920"/>
            <a:ext cx="10515600" cy="1068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FF0000"/>
                </a:solidFill>
                <a:latin typeface="Times New Roman" pitchFamily="18" charset="0"/>
                <a:cs typeface="Times New Roman" pitchFamily="18" charset="0"/>
              </a:rPr>
              <a:t>3.Bảo </a:t>
            </a:r>
            <a:r>
              <a:rPr lang="en-US" b="1" dirty="0" err="1" smtClean="0">
                <a:solidFill>
                  <a:srgbClr val="FF0000"/>
                </a:solidFill>
                <a:latin typeface="Times New Roman" pitchFamily="18" charset="0"/>
                <a:cs typeface="Times New Roman" pitchFamily="18" charset="0"/>
              </a:rPr>
              <a:t>vệ</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đa</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dạng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sinh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học</a:t>
            </a:r>
            <a:r>
              <a:rPr lang="en-US" b="1" dirty="0" smtClean="0">
                <a:solidFill>
                  <a:srgbClr val="FF0000"/>
                </a:solidFill>
                <a:latin typeface="Times New Roman" pitchFamily="18" charset="0"/>
                <a:cs typeface="Times New Roman" pitchFamily="18" charset="0"/>
              </a:rPr>
              <a:t>?</a:t>
            </a:r>
            <a:endParaRPr lang="en-US" b="1" dirty="0">
              <a:solidFill>
                <a:srgbClr val="FF0000"/>
              </a:solidFill>
              <a:latin typeface="Times New Roman" pitchFamily="18" charset="0"/>
              <a:cs typeface="Times New Roman" pitchFamily="18" charset="0"/>
            </a:endParaRPr>
          </a:p>
        </p:txBody>
      </p:sp>
      <p:sp>
        <p:nvSpPr>
          <p:cNvPr id="17" name="Rectangle 3"/>
          <p:cNvSpPr txBox="1">
            <a:spLocks noChangeArrowheads="1"/>
          </p:cNvSpPr>
          <p:nvPr/>
        </p:nvSpPr>
        <p:spPr>
          <a:xfrm>
            <a:off x="431800" y="1022060"/>
            <a:ext cx="11557000" cy="5424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endParaRPr lang="en-US" dirty="0">
              <a:solidFill>
                <a:prstClr val="black"/>
              </a:solidFill>
              <a:latin typeface="Times New Roman" pitchFamily="18" charset="0"/>
              <a:cs typeface="Times New Roman" pitchFamily="18" charset="0"/>
            </a:endParaRPr>
          </a:p>
        </p:txBody>
      </p:sp>
      <p:sp>
        <p:nvSpPr>
          <p:cNvPr id="11" name="AutoShape 18">
            <a:extLst>
              <a:ext uri="{FF2B5EF4-FFF2-40B4-BE49-F238E27FC236}">
                <a16:creationId xmlns="" xmlns:a16="http://schemas.microsoft.com/office/drawing/2014/main" id="{3AD01DD4-F3F7-451D-B93F-95EB60F4EA0E}"/>
              </a:ext>
            </a:extLst>
          </p:cNvPr>
          <p:cNvSpPr>
            <a:spLocks noChangeArrowheads="1"/>
          </p:cNvSpPr>
          <p:nvPr/>
        </p:nvSpPr>
        <p:spPr bwMode="auto">
          <a:xfrm>
            <a:off x="2567709" y="1023457"/>
            <a:ext cx="7139709" cy="3810000"/>
          </a:xfrm>
          <a:prstGeom prst="cloudCallout">
            <a:avLst>
              <a:gd name="adj1" fmla="val -77375"/>
              <a:gd name="adj2" fmla="val 37083"/>
            </a:avLst>
          </a:prstGeom>
          <a:solidFill>
            <a:srgbClr val="E9EAB4"/>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4800" dirty="0" err="1">
                <a:solidFill>
                  <a:prstClr val="black"/>
                </a:solidFill>
                <a:latin typeface="Times New Roman" pitchFamily="18" charset="0"/>
                <a:cs typeface="Times New Roman" pitchFamily="18" charset="0"/>
              </a:rPr>
              <a:t>Trình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nguyên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nhân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gây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suy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giảm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dạng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sinh</a:t>
            </a:r>
            <a:r>
              <a:rPr lang="en-US" sz="4800" dirty="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học</a:t>
            </a:r>
            <a:r>
              <a:rPr lang="en-US" sz="4800" dirty="0" smtClean="0">
                <a:solidFill>
                  <a:prstClr val="black"/>
                </a:solidFill>
                <a:latin typeface="Times New Roman" pitchFamily="18" charset="0"/>
                <a:cs typeface="Times New Roman" pitchFamily="18" charset="0"/>
              </a:rPr>
              <a:t>?</a:t>
            </a:r>
            <a:endParaRPr lang="vi-VN" altLang="en-US" sz="4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3572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4272" y="798491"/>
            <a:ext cx="4274246" cy="3160649"/>
          </a:xfrm>
          <a:prstGeom prst="rect">
            <a:avLst/>
          </a:prstGeom>
        </p:spPr>
      </p:pic>
      <p:pic>
        <p:nvPicPr>
          <p:cNvPr id="3" name="Picture 2"/>
          <p:cNvPicPr>
            <a:picLocks noChangeAspect="1"/>
          </p:cNvPicPr>
          <p:nvPr/>
        </p:nvPicPr>
        <p:blipFill>
          <a:blip r:embed="rId4"/>
          <a:stretch>
            <a:fillRect/>
          </a:stretch>
        </p:blipFill>
        <p:spPr>
          <a:xfrm>
            <a:off x="5422004" y="798491"/>
            <a:ext cx="4378819" cy="3169863"/>
          </a:xfrm>
          <a:prstGeom prst="rect">
            <a:avLst/>
          </a:prstGeom>
        </p:spPr>
      </p:pic>
      <p:sp>
        <p:nvSpPr>
          <p:cNvPr id="5" name="TextBox 4"/>
          <p:cNvSpPr txBox="1"/>
          <p:nvPr/>
        </p:nvSpPr>
        <p:spPr>
          <a:xfrm>
            <a:off x="2195846" y="4224271"/>
            <a:ext cx="6452316"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nhiên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35951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2014" y="3777944"/>
            <a:ext cx="4017612" cy="2676376"/>
          </a:xfrm>
          <a:prstGeom prst="rect">
            <a:avLst/>
          </a:prstGeom>
        </p:spPr>
      </p:pic>
      <p:pic>
        <p:nvPicPr>
          <p:cNvPr id="3" name="Picture 2"/>
          <p:cNvPicPr>
            <a:picLocks noChangeAspect="1"/>
          </p:cNvPicPr>
          <p:nvPr/>
        </p:nvPicPr>
        <p:blipFill>
          <a:blip r:embed="rId3"/>
          <a:stretch>
            <a:fillRect/>
          </a:stretch>
        </p:blipFill>
        <p:spPr>
          <a:xfrm>
            <a:off x="1201758" y="970343"/>
            <a:ext cx="4155853" cy="2590092"/>
          </a:xfrm>
          <a:prstGeom prst="rect">
            <a:avLst/>
          </a:prstGeom>
        </p:spPr>
      </p:pic>
      <p:pic>
        <p:nvPicPr>
          <p:cNvPr id="4" name="Picture 3"/>
          <p:cNvPicPr>
            <a:picLocks noChangeAspect="1"/>
          </p:cNvPicPr>
          <p:nvPr/>
        </p:nvPicPr>
        <p:blipFill>
          <a:blip r:embed="rId4"/>
          <a:stretch>
            <a:fillRect/>
          </a:stretch>
        </p:blipFill>
        <p:spPr>
          <a:xfrm>
            <a:off x="5541591" y="970343"/>
            <a:ext cx="4611213" cy="2590092"/>
          </a:xfrm>
          <a:prstGeom prst="rect">
            <a:avLst/>
          </a:prstGeom>
        </p:spPr>
      </p:pic>
      <p:sp>
        <p:nvSpPr>
          <p:cNvPr id="5" name="TextBox 4"/>
          <p:cNvSpPr txBox="1"/>
          <p:nvPr/>
        </p:nvSpPr>
        <p:spPr>
          <a:xfrm>
            <a:off x="824248" y="3992452"/>
            <a:ext cx="3296992" cy="1815882"/>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Ô </a:t>
            </a:r>
            <a:r>
              <a:rPr lang="en-US" sz="2800" dirty="0" err="1" smtClean="0">
                <a:solidFill>
                  <a:prstClr val="black"/>
                </a:solidFill>
                <a:latin typeface="Times New Roman" panose="02020603050405020304" pitchFamily="18" charset="0"/>
                <a:cs typeface="Times New Roman" panose="02020603050405020304" pitchFamily="18" charset="0"/>
              </a:rPr>
              <a:t>nhiễm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r>
              <a:rPr lang="en-US" sz="2800" dirty="0" smtClean="0">
                <a:solidFill>
                  <a:prstClr val="black"/>
                </a:solidFill>
                <a:latin typeface="Times New Roman" panose="02020603050405020304" pitchFamily="18" charset="0"/>
                <a:cs typeface="Times New Roman" panose="02020603050405020304" pitchFamily="18" charset="0"/>
              </a:rPr>
              <a:t> do </a:t>
            </a:r>
            <a:r>
              <a:rPr lang="en-US" sz="2800" dirty="0" err="1" smtClean="0">
                <a:solidFill>
                  <a:prstClr val="black"/>
                </a:solidFill>
                <a:latin typeface="Times New Roman" panose="02020603050405020304" pitchFamily="18" charset="0"/>
                <a:cs typeface="Times New Roman" panose="02020603050405020304" pitchFamily="18" charset="0"/>
              </a:rPr>
              <a:t>sử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dụng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thuốc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thuốc</a:t>
            </a:r>
            <a:r>
              <a:rPr lang="en-US" sz="2800" dirty="0" smtClean="0">
                <a:solidFill>
                  <a:prstClr val="black"/>
                </a:solidFill>
                <a:latin typeface="Times New Roman" panose="02020603050405020304" pitchFamily="18" charset="0"/>
                <a:cs typeface="Times New Roman" panose="02020603050405020304" pitchFamily="18" charset="0"/>
              </a:rPr>
              <a:t> BVTV, </a:t>
            </a:r>
            <a:r>
              <a:rPr lang="en-US" sz="2800" dirty="0" err="1" smtClean="0">
                <a:solidFill>
                  <a:prstClr val="black"/>
                </a:solidFill>
                <a:latin typeface="Times New Roman" panose="02020603050405020304" pitchFamily="18" charset="0"/>
                <a:cs typeface="Times New Roman" panose="02020603050405020304" pitchFamily="18" charset="0"/>
              </a:rPr>
              <a:t>rác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nhựa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100449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746" y="437882"/>
            <a:ext cx="4106006" cy="3193960"/>
          </a:xfrm>
          <a:prstGeom prst="rect">
            <a:avLst/>
          </a:prstGeom>
        </p:spPr>
      </p:pic>
      <p:pic>
        <p:nvPicPr>
          <p:cNvPr id="4" name="Picture 3"/>
          <p:cNvPicPr>
            <a:picLocks noChangeAspect="1"/>
          </p:cNvPicPr>
          <p:nvPr/>
        </p:nvPicPr>
        <p:blipFill>
          <a:blip r:embed="rId3"/>
          <a:stretch>
            <a:fillRect/>
          </a:stretch>
        </p:blipFill>
        <p:spPr>
          <a:xfrm>
            <a:off x="5027690" y="437881"/>
            <a:ext cx="5407675" cy="4507605"/>
          </a:xfrm>
          <a:prstGeom prst="rect">
            <a:avLst/>
          </a:prstGeom>
        </p:spPr>
      </p:pic>
      <p:sp>
        <p:nvSpPr>
          <p:cNvPr id="5" name="TextBox 4"/>
          <p:cNvSpPr txBox="1"/>
          <p:nvPr/>
        </p:nvSpPr>
        <p:spPr>
          <a:xfrm>
            <a:off x="403746" y="4005329"/>
            <a:ext cx="4417453"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D57F1E4F-1CFF-5643-939E-02111984F565}" type="slidenum">
              <a:rPr lang="en-US" smtClean="0">
                <a:solidFill>
                  <a:prstClr val="black">
                    <a:tint val="75000"/>
                  </a:prstClr>
                </a:solidFill>
              </a:rPr>
              <a:pPr/>
              <a:t>29</a:t>
            </a:fld>
            <a:endParaRPr lang="en-US" dirty="0">
              <a:solidFill>
                <a:prstClr val="black">
                  <a:tint val="75000"/>
                </a:prstClr>
              </a:solidFill>
            </a:endParaRPr>
          </a:p>
        </p:txBody>
      </p:sp>
    </p:spTree>
    <p:extLst>
      <p:ext uri="{BB962C8B-B14F-4D97-AF65-F5344CB8AC3E}">
        <p14:creationId xmlns:p14="http://schemas.microsoft.com/office/powerpoint/2010/main" val="2202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15" y="283357"/>
            <a:ext cx="4973340" cy="282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17042" y="-437767"/>
            <a:ext cx="2986151" cy="442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55" y="3674861"/>
            <a:ext cx="47625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918" y="3456323"/>
            <a:ext cx="4468968" cy="335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5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fade">
                                      <p:cBhvr>
                                        <p:cTn id="25" dur="1000"/>
                                        <p:tgtEl>
                                          <p:spTgt spid="1029"/>
                                        </p:tgtEl>
                                      </p:cBhvr>
                                    </p:animEffect>
                                    <p:anim calcmode="lin" valueType="num">
                                      <p:cBhvr>
                                        <p:cTn id="26" dur="1000" fill="hold"/>
                                        <p:tgtEl>
                                          <p:spTgt spid="1029"/>
                                        </p:tgtEl>
                                        <p:attrNameLst>
                                          <p:attrName>ppt_x</p:attrName>
                                        </p:attrNameLst>
                                      </p:cBhvr>
                                      <p:tavLst>
                                        <p:tav tm="0">
                                          <p:val>
                                            <p:strVal val="#ppt_x"/>
                                          </p:val>
                                        </p:tav>
                                        <p:tav tm="100000">
                                          <p:val>
                                            <p:strVal val="#ppt_x"/>
                                          </p:val>
                                        </p:tav>
                                      </p:tavLst>
                                    </p:anim>
                                    <p:anim calcmode="lin" valueType="num">
                                      <p:cBhvr>
                                        <p:cTn id="27"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8531" y="842055"/>
            <a:ext cx="4363271" cy="2452687"/>
          </a:xfrm>
          <a:prstGeom prst="rect">
            <a:avLst/>
          </a:prstGeom>
        </p:spPr>
      </p:pic>
      <p:pic>
        <p:nvPicPr>
          <p:cNvPr id="3" name="Picture 2"/>
          <p:cNvPicPr>
            <a:picLocks noChangeAspect="1"/>
          </p:cNvPicPr>
          <p:nvPr/>
        </p:nvPicPr>
        <p:blipFill>
          <a:blip r:embed="rId3"/>
          <a:stretch>
            <a:fillRect/>
          </a:stretch>
        </p:blipFill>
        <p:spPr>
          <a:xfrm>
            <a:off x="5968017" y="842054"/>
            <a:ext cx="4379798" cy="2452687"/>
          </a:xfrm>
          <a:prstGeom prst="rect">
            <a:avLst/>
          </a:prstGeom>
        </p:spPr>
      </p:pic>
      <p:pic>
        <p:nvPicPr>
          <p:cNvPr id="4" name="Picture 3"/>
          <p:cNvPicPr>
            <a:picLocks noChangeAspect="1"/>
          </p:cNvPicPr>
          <p:nvPr/>
        </p:nvPicPr>
        <p:blipFill>
          <a:blip r:embed="rId4"/>
          <a:stretch>
            <a:fillRect/>
          </a:stretch>
        </p:blipFill>
        <p:spPr>
          <a:xfrm>
            <a:off x="4138545" y="3641702"/>
            <a:ext cx="5048250" cy="3000375"/>
          </a:xfrm>
          <a:prstGeom prst="rect">
            <a:avLst/>
          </a:prstGeom>
        </p:spPr>
      </p:pic>
      <p:sp>
        <p:nvSpPr>
          <p:cNvPr id="5" name="TextBox 4"/>
          <p:cNvSpPr txBox="1"/>
          <p:nvPr/>
        </p:nvSpPr>
        <p:spPr>
          <a:xfrm>
            <a:off x="875764" y="4275786"/>
            <a:ext cx="2897738" cy="523220"/>
          </a:xfrm>
          <a:prstGeom prst="rect">
            <a:avLst/>
          </a:prstGeom>
          <a:noFill/>
        </p:spPr>
        <p:txBody>
          <a:bodyPr wrap="square" rtlCol="0">
            <a:spAutoFit/>
          </a:bodyPr>
          <a:lstStyle/>
          <a:p>
            <a:r>
              <a:rPr lang="en-US" sz="2800" dirty="0" err="1" smtClean="0">
                <a:solidFill>
                  <a:prstClr val="black"/>
                </a:solidFill>
                <a:latin typeface="Times New Roman" panose="02020603050405020304" pitchFamily="18" charset="0"/>
                <a:cs typeface="Times New Roman" panose="02020603050405020304" pitchFamily="18" charset="0"/>
              </a:rPr>
              <a:t>Khai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mức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20378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6772" y="333576"/>
            <a:ext cx="4558899" cy="3530085"/>
          </a:xfrm>
          <a:prstGeom prst="rect">
            <a:avLst/>
          </a:prstGeom>
        </p:spPr>
      </p:pic>
      <p:pic>
        <p:nvPicPr>
          <p:cNvPr id="4" name="Picture 3"/>
          <p:cNvPicPr>
            <a:picLocks noChangeAspect="1"/>
          </p:cNvPicPr>
          <p:nvPr/>
        </p:nvPicPr>
        <p:blipFill>
          <a:blip r:embed="rId3"/>
          <a:stretch>
            <a:fillRect/>
          </a:stretch>
        </p:blipFill>
        <p:spPr>
          <a:xfrm>
            <a:off x="5353534" y="333576"/>
            <a:ext cx="4735797" cy="5230096"/>
          </a:xfrm>
          <a:prstGeom prst="rect">
            <a:avLst/>
          </a:prstGeom>
        </p:spPr>
      </p:pic>
      <p:sp>
        <p:nvSpPr>
          <p:cNvPr id="5" name="TextBox 4"/>
          <p:cNvSpPr txBox="1"/>
          <p:nvPr/>
        </p:nvSpPr>
        <p:spPr>
          <a:xfrm>
            <a:off x="811369" y="4262907"/>
            <a:ext cx="4082603" cy="954107"/>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tăng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loài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lai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solidFill>
                  <a:prstClr val="black">
                    <a:tint val="75000"/>
                  </a:prstClr>
                </a:solidFill>
              </a:rPr>
              <a:pPr/>
              <a:t>31</a:t>
            </a:fld>
            <a:endParaRPr lang="en-US" dirty="0">
              <a:solidFill>
                <a:prstClr val="black">
                  <a:tint val="75000"/>
                </a:prstClr>
              </a:solidFill>
            </a:endParaRPr>
          </a:p>
        </p:txBody>
      </p:sp>
    </p:spTree>
    <p:extLst>
      <p:ext uri="{BB962C8B-B14F-4D97-AF65-F5344CB8AC3E}">
        <p14:creationId xmlns:p14="http://schemas.microsoft.com/office/powerpoint/2010/main" val="117561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1"/>
          <p:cNvGrpSpPr>
            <a:grpSpLocks/>
          </p:cNvGrpSpPr>
          <p:nvPr/>
        </p:nvGrpSpPr>
        <p:grpSpPr bwMode="auto">
          <a:xfrm>
            <a:off x="101600" y="76200"/>
            <a:ext cx="11988800" cy="6705600"/>
            <a:chOff x="0" y="0"/>
            <a:chExt cx="5760" cy="4320"/>
          </a:xfrm>
        </p:grpSpPr>
        <p:sp>
          <p:nvSpPr>
            <p:cNvPr id="7" name="Line 372"/>
            <p:cNvSpPr>
              <a:spLocks noChangeShapeType="1"/>
            </p:cNvSpPr>
            <p:nvPr/>
          </p:nvSpPr>
          <p:spPr bwMode="auto">
            <a:xfrm>
              <a:off x="0" y="4316"/>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8" name="Line 373"/>
            <p:cNvSpPr>
              <a:spLocks noChangeShapeType="1"/>
            </p:cNvSpPr>
            <p:nvPr/>
          </p:nvSpPr>
          <p:spPr bwMode="auto">
            <a:xfrm>
              <a:off x="576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9" name="Line 374"/>
            <p:cNvSpPr>
              <a:spLocks noChangeShapeType="1"/>
            </p:cNvSpPr>
            <p:nvPr/>
          </p:nvSpPr>
          <p:spPr bwMode="auto">
            <a:xfrm>
              <a:off x="0" y="15"/>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10" name="Line 375"/>
            <p:cNvSpPr>
              <a:spLocks noChangeShapeType="1"/>
            </p:cNvSpPr>
            <p:nvPr/>
          </p:nvSpPr>
          <p:spPr bwMode="auto">
            <a:xfrm>
              <a:off x="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grpSp>
      <p:pic>
        <p:nvPicPr>
          <p:cNvPr id="2" name="Suy giảm đa dạng sinh họ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0873" y="203200"/>
            <a:ext cx="9079345" cy="5818909"/>
          </a:xfrm>
          <a:prstGeom prst="rect">
            <a:avLst/>
          </a:prstGeom>
        </p:spPr>
      </p:pic>
    </p:spTree>
    <p:extLst>
      <p:ext uri="{BB962C8B-B14F-4D97-AF65-F5344CB8AC3E}">
        <p14:creationId xmlns:p14="http://schemas.microsoft.com/office/powerpoint/2010/main" val="1129947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1"/>
          <p:cNvGrpSpPr>
            <a:grpSpLocks/>
          </p:cNvGrpSpPr>
          <p:nvPr/>
        </p:nvGrpSpPr>
        <p:grpSpPr bwMode="auto">
          <a:xfrm>
            <a:off x="101600" y="76200"/>
            <a:ext cx="11988800" cy="6705600"/>
            <a:chOff x="0" y="0"/>
            <a:chExt cx="5760" cy="4320"/>
          </a:xfrm>
        </p:grpSpPr>
        <p:sp>
          <p:nvSpPr>
            <p:cNvPr id="7" name="Line 372"/>
            <p:cNvSpPr>
              <a:spLocks noChangeShapeType="1"/>
            </p:cNvSpPr>
            <p:nvPr/>
          </p:nvSpPr>
          <p:spPr bwMode="auto">
            <a:xfrm>
              <a:off x="0" y="4316"/>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8" name="Line 373"/>
            <p:cNvSpPr>
              <a:spLocks noChangeShapeType="1"/>
            </p:cNvSpPr>
            <p:nvPr/>
          </p:nvSpPr>
          <p:spPr bwMode="auto">
            <a:xfrm>
              <a:off x="576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9" name="Line 374"/>
            <p:cNvSpPr>
              <a:spLocks noChangeShapeType="1"/>
            </p:cNvSpPr>
            <p:nvPr/>
          </p:nvSpPr>
          <p:spPr bwMode="auto">
            <a:xfrm>
              <a:off x="0" y="15"/>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10" name="Line 375"/>
            <p:cNvSpPr>
              <a:spLocks noChangeShapeType="1"/>
            </p:cNvSpPr>
            <p:nvPr/>
          </p:nvSpPr>
          <p:spPr bwMode="auto">
            <a:xfrm>
              <a:off x="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grpSp>
      <p:sp>
        <p:nvSpPr>
          <p:cNvPr id="17" name="Rectangle 3"/>
          <p:cNvSpPr txBox="1">
            <a:spLocks noChangeArrowheads="1"/>
          </p:cNvSpPr>
          <p:nvPr/>
        </p:nvSpPr>
        <p:spPr>
          <a:xfrm>
            <a:off x="101600" y="273915"/>
            <a:ext cx="11557000" cy="6330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solidFill>
                  <a:prstClr val="black"/>
                </a:solidFill>
                <a:latin typeface="Times New Roman" pitchFamily="18" charset="0"/>
                <a:cs typeface="Times New Roman" pitchFamily="18" charset="0"/>
              </a:rPr>
              <a:t>Đa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trò</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trọng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smtClean="0">
                <a:solidFill>
                  <a:prstClr val="black"/>
                </a:solidFill>
                <a:latin typeface="Times New Roman" pitchFamily="18" charset="0"/>
                <a:cs typeface="Times New Roman" pitchFamily="18" charset="0"/>
              </a:rPr>
              <a:t>tiễn.Hiện</a:t>
            </a:r>
            <a:r>
              <a:rPr lang="en-US" sz="4000" dirty="0" smtClean="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nay </a:t>
            </a:r>
            <a:r>
              <a:rPr lang="en-US" sz="4000" dirty="0" err="1">
                <a:solidFill>
                  <a:prstClr val="black"/>
                </a:solidFill>
                <a:latin typeface="Times New Roman" pitchFamily="18" charset="0"/>
                <a:cs typeface="Times New Roman" pitchFamily="18" charset="0"/>
              </a:rPr>
              <a:t>đa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đang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đe</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dọa</a:t>
            </a:r>
            <a:r>
              <a:rPr lang="en-US" sz="4000" dirty="0">
                <a:solidFill>
                  <a:prstClr val="black"/>
                </a:solidFill>
                <a:latin typeface="Times New Roman" pitchFamily="18" charset="0"/>
                <a:cs typeface="Times New Roman" pitchFamily="18" charset="0"/>
              </a:rPr>
              <a:t> do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nguyên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gỗ</a:t>
            </a:r>
            <a:r>
              <a:rPr lang="en-US" sz="4000" dirty="0">
                <a:solidFill>
                  <a:prstClr val="black"/>
                </a:solidFill>
                <a:latin typeface="Times New Roman" pitchFamily="18" charset="0"/>
                <a:cs typeface="Times New Roman" pitchFamily="18" charset="0"/>
              </a:rPr>
              <a:t>, du </a:t>
            </a:r>
            <a:r>
              <a:rPr lang="en-US" sz="4000" dirty="0" err="1">
                <a:solidFill>
                  <a:prstClr val="black"/>
                </a:solidFill>
                <a:latin typeface="Times New Roman" pitchFamily="18" charset="0"/>
                <a:cs typeface="Times New Roman" pitchFamily="18" charset="0"/>
              </a:rPr>
              <a:t>canh</a:t>
            </a:r>
            <a:r>
              <a:rPr lang="en-US" sz="4000" dirty="0">
                <a:solidFill>
                  <a:prstClr val="black"/>
                </a:solidFill>
                <a:latin typeface="Times New Roman" pitchFamily="18" charset="0"/>
                <a:cs typeface="Times New Roman" pitchFamily="18" charset="0"/>
              </a:rPr>
              <a:t>, di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khai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hoang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nuôi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thủy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xây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dựng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đô</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thị</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bắt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buôn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hoag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dã,quý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hiếm</a:t>
            </a:r>
            <a:r>
              <a:rPr lang="en-US" sz="4000" dirty="0">
                <a:solidFill>
                  <a:prstClr val="black"/>
                </a:solidFill>
                <a:latin typeface="Times New Roman" pitchFamily="18" charset="0"/>
                <a:cs typeface="Times New Roman" pitchFamily="18" charset="0"/>
              </a:rPr>
              <a:t> , </a:t>
            </a:r>
            <a:r>
              <a:rPr lang="en-US" sz="4000" dirty="0" err="1">
                <a:solidFill>
                  <a:prstClr val="black"/>
                </a:solidFill>
                <a:latin typeface="Times New Roman" pitchFamily="18" charset="0"/>
                <a:cs typeface="Times New Roman" pitchFamily="18" charset="0"/>
              </a:rPr>
              <a:t>sử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dụng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thuốc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thuốc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bảo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vệ</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thải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máy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chưa</a:t>
            </a:r>
            <a:r>
              <a:rPr lang="en-US" sz="4000" dirty="0">
                <a:solidFill>
                  <a:prstClr val="black"/>
                </a:solidFill>
                <a:latin typeface="Times New Roman" pitchFamily="18" charset="0"/>
                <a:cs typeface="Times New Roman" pitchFamily="18" charset="0"/>
              </a:rPr>
              <a:t> qua </a:t>
            </a:r>
            <a:r>
              <a:rPr lang="en-US" sz="4000" dirty="0" err="1">
                <a:solidFill>
                  <a:prstClr val="black"/>
                </a:solidFill>
                <a:latin typeface="Times New Roman" pitchFamily="18" charset="0"/>
                <a:cs typeface="Times New Roman" pitchFamily="18" charset="0"/>
              </a:rPr>
              <a:t>xử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lí</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con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làm</a:t>
            </a:r>
            <a:r>
              <a:rPr lang="en-US" sz="4000" dirty="0">
                <a:solidFill>
                  <a:prstClr val="black"/>
                </a:solidFill>
                <a:latin typeface="Times New Roman" pitchFamily="18" charset="0"/>
                <a:cs typeface="Times New Roman" pitchFamily="18" charset="0"/>
              </a:rPr>
              <a:t> ô </a:t>
            </a:r>
            <a:r>
              <a:rPr lang="en-US" sz="4000" dirty="0" err="1">
                <a:solidFill>
                  <a:prstClr val="black"/>
                </a:solidFill>
                <a:latin typeface="Times New Roman" pitchFamily="18" charset="0"/>
                <a:cs typeface="Times New Roman" pitchFamily="18" charset="0"/>
              </a:rPr>
              <a:t>nhiễm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a:t>
            </a:r>
          </a:p>
          <a:p>
            <a:pPr>
              <a:buFont typeface="Wingdings" pitchFamily="2" charset="2"/>
              <a:buNone/>
            </a:pPr>
            <a:endParaRPr lang="en-US" sz="4000" u="sng"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9321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3595" y="385225"/>
            <a:ext cx="7589949" cy="4269346"/>
          </a:xfrm>
          <a:prstGeom prst="rect">
            <a:avLst/>
          </a:prstGeom>
        </p:spPr>
      </p:pic>
      <p:pic>
        <p:nvPicPr>
          <p:cNvPr id="5" name="Picture 4"/>
          <p:cNvPicPr>
            <a:picLocks noChangeAspect="1"/>
          </p:cNvPicPr>
          <p:nvPr/>
        </p:nvPicPr>
        <p:blipFill>
          <a:blip r:embed="rId3"/>
          <a:stretch>
            <a:fillRect/>
          </a:stretch>
        </p:blipFill>
        <p:spPr>
          <a:xfrm>
            <a:off x="5457422" y="385225"/>
            <a:ext cx="5721439" cy="4269346"/>
          </a:xfrm>
          <a:prstGeom prst="rect">
            <a:avLst/>
          </a:prstGeom>
        </p:spPr>
      </p:pic>
      <p:sp>
        <p:nvSpPr>
          <p:cNvPr id="6" name="TextBox 5"/>
          <p:cNvSpPr txBox="1"/>
          <p:nvPr/>
        </p:nvSpPr>
        <p:spPr>
          <a:xfrm>
            <a:off x="1648495" y="4997003"/>
            <a:ext cx="8306874"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Bảo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nhiên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07383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6378" y="352777"/>
            <a:ext cx="7040988" cy="4628798"/>
          </a:xfrm>
          <a:prstGeom prst="rect">
            <a:avLst/>
          </a:prstGeom>
        </p:spPr>
      </p:pic>
      <p:sp>
        <p:nvSpPr>
          <p:cNvPr id="3" name="TextBox 2"/>
          <p:cNvSpPr txBox="1"/>
          <p:nvPr/>
        </p:nvSpPr>
        <p:spPr>
          <a:xfrm>
            <a:off x="2181091" y="5112912"/>
            <a:ext cx="6851561"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Bảo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vệ</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trường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black">
                    <a:tint val="75000"/>
                  </a:prstClr>
                </a:solidFill>
              </a:rPr>
              <a:pPr/>
              <a:t>35</a:t>
            </a:fld>
            <a:endParaRPr lang="en-US" dirty="0">
              <a:solidFill>
                <a:prstClr val="black">
                  <a:tint val="75000"/>
                </a:prstClr>
              </a:solidFill>
            </a:endParaRPr>
          </a:p>
        </p:txBody>
      </p:sp>
    </p:spTree>
    <p:extLst>
      <p:ext uri="{BB962C8B-B14F-4D97-AF65-F5344CB8AC3E}">
        <p14:creationId xmlns:p14="http://schemas.microsoft.com/office/powerpoint/2010/main" val="7647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3315" y="153472"/>
            <a:ext cx="5053828" cy="6517783"/>
          </a:xfrm>
          <a:prstGeom prst="rect">
            <a:avLst/>
          </a:prstGeom>
        </p:spPr>
      </p:pic>
      <p:sp>
        <p:nvSpPr>
          <p:cNvPr id="3" name="TextBox 2"/>
          <p:cNvSpPr txBox="1"/>
          <p:nvPr/>
        </p:nvSpPr>
        <p:spPr>
          <a:xfrm>
            <a:off x="734096" y="1906073"/>
            <a:ext cx="2640169" cy="1815882"/>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Phòng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thiên</a:t>
            </a:r>
            <a:r>
              <a:rPr lang="en-US" sz="2800" dirty="0" smtClean="0">
                <a:solidFill>
                  <a:prstClr val="black"/>
                </a:solidFill>
                <a:latin typeface="Times New Roman" panose="02020603050405020304" pitchFamily="18" charset="0"/>
                <a:cs typeface="Times New Roman" panose="02020603050405020304" pitchFamily="18" charset="0"/>
              </a:rPr>
              <a:t> tai,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ứng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302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72931" y="3090526"/>
            <a:ext cx="4381500" cy="2600325"/>
          </a:xfrm>
          <a:prstGeom prst="rect">
            <a:avLst/>
          </a:prstGeom>
        </p:spPr>
      </p:pic>
      <p:pic>
        <p:nvPicPr>
          <p:cNvPr id="4" name="Picture 3"/>
          <p:cNvPicPr>
            <a:picLocks noChangeAspect="1"/>
          </p:cNvPicPr>
          <p:nvPr/>
        </p:nvPicPr>
        <p:blipFill>
          <a:blip r:embed="rId3"/>
          <a:stretch>
            <a:fillRect/>
          </a:stretch>
        </p:blipFill>
        <p:spPr>
          <a:xfrm>
            <a:off x="5872931" y="282932"/>
            <a:ext cx="4381500" cy="2600325"/>
          </a:xfrm>
          <a:prstGeom prst="rect">
            <a:avLst/>
          </a:prstGeom>
        </p:spPr>
      </p:pic>
      <p:sp>
        <p:nvSpPr>
          <p:cNvPr id="5" name="TextBox 4"/>
          <p:cNvSpPr txBox="1"/>
          <p:nvPr/>
        </p:nvSpPr>
        <p:spPr>
          <a:xfrm>
            <a:off x="482042" y="2021983"/>
            <a:ext cx="1700011" cy="2677656"/>
          </a:xfrm>
          <a:prstGeom prst="rect">
            <a:avLst/>
          </a:prstGeom>
          <a:no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vì</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phát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triển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bền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vững</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182053" y="282932"/>
            <a:ext cx="3470164" cy="5208501"/>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17158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7631" y="836188"/>
            <a:ext cx="6858000" cy="4276725"/>
          </a:xfrm>
          <a:prstGeom prst="rect">
            <a:avLst/>
          </a:prstGeom>
        </p:spPr>
      </p:pic>
      <p:sp>
        <p:nvSpPr>
          <p:cNvPr id="3" name="TextBox 2"/>
          <p:cNvSpPr txBox="1"/>
          <p:nvPr/>
        </p:nvSpPr>
        <p:spPr>
          <a:xfrm>
            <a:off x="2060620" y="5112913"/>
            <a:ext cx="7972022" cy="523220"/>
          </a:xfrm>
          <a:prstGeom prst="rect">
            <a:avLst/>
          </a:prstGeom>
          <a:noFill/>
        </p:spPr>
        <p:txBody>
          <a:bodyPr wrap="square" rtlCol="0">
            <a:spAutoFit/>
          </a:bodyPr>
          <a:lstStyle/>
          <a:p>
            <a:pPr algn="ctr"/>
            <a:r>
              <a:rPr lang="en-US" sz="2800" dirty="0" err="1" smtClean="0">
                <a:solidFill>
                  <a:prstClr val="black"/>
                </a:solidFill>
                <a:latin typeface="Times New Roman" panose="02020603050405020304" pitchFamily="18" charset="0"/>
                <a:cs typeface="Times New Roman" panose="02020603050405020304" pitchFamily="18" charset="0"/>
              </a:rPr>
              <a:t>Kiểm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soát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quản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lý</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sinh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ngoại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xâm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hại</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36736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71"/>
          <p:cNvGrpSpPr>
            <a:grpSpLocks/>
          </p:cNvGrpSpPr>
          <p:nvPr/>
        </p:nvGrpSpPr>
        <p:grpSpPr bwMode="auto">
          <a:xfrm>
            <a:off x="101600" y="76200"/>
            <a:ext cx="11988800" cy="6705600"/>
            <a:chOff x="0" y="0"/>
            <a:chExt cx="5760" cy="4320"/>
          </a:xfrm>
        </p:grpSpPr>
        <p:sp>
          <p:nvSpPr>
            <p:cNvPr id="7" name="Line 372"/>
            <p:cNvSpPr>
              <a:spLocks noChangeShapeType="1"/>
            </p:cNvSpPr>
            <p:nvPr/>
          </p:nvSpPr>
          <p:spPr bwMode="auto">
            <a:xfrm>
              <a:off x="0" y="4316"/>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8" name="Line 373"/>
            <p:cNvSpPr>
              <a:spLocks noChangeShapeType="1"/>
            </p:cNvSpPr>
            <p:nvPr/>
          </p:nvSpPr>
          <p:spPr bwMode="auto">
            <a:xfrm>
              <a:off x="576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9" name="Line 374"/>
            <p:cNvSpPr>
              <a:spLocks noChangeShapeType="1"/>
            </p:cNvSpPr>
            <p:nvPr/>
          </p:nvSpPr>
          <p:spPr bwMode="auto">
            <a:xfrm>
              <a:off x="0" y="15"/>
              <a:ext cx="5760" cy="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sp>
          <p:nvSpPr>
            <p:cNvPr id="10" name="Line 375"/>
            <p:cNvSpPr>
              <a:spLocks noChangeShapeType="1"/>
            </p:cNvSpPr>
            <p:nvPr/>
          </p:nvSpPr>
          <p:spPr bwMode="auto">
            <a:xfrm>
              <a:off x="0" y="0"/>
              <a:ext cx="0" cy="4320"/>
            </a:xfrm>
            <a:prstGeom prst="line">
              <a:avLst/>
            </a:prstGeom>
            <a:noFill/>
            <a:ln w="76200">
              <a:solidFill>
                <a:srgbClr val="FFFF00"/>
              </a:solidFill>
              <a:round/>
              <a:headEnd/>
              <a:tailEnd/>
            </a:ln>
            <a:effectLst>
              <a:prstShdw prst="shdw17" dist="17961" dir="2700000">
                <a:srgbClr val="FFFF00">
                  <a:gamma/>
                  <a:shade val="60000"/>
                  <a:invGamma/>
                </a:srgbClr>
              </a:prstShdw>
            </a:effectLst>
          </p:spPr>
          <p:txBody>
            <a:bodyPr wrap="none" anchor="ctr"/>
            <a:lstStyle/>
            <a:p>
              <a:endParaRPr lang="en-US">
                <a:solidFill>
                  <a:prstClr val="black"/>
                </a:solidFill>
              </a:endParaRPr>
            </a:p>
          </p:txBody>
        </p:sp>
      </p:grpSp>
      <p:sp>
        <p:nvSpPr>
          <p:cNvPr id="17" name="Rectangle 3"/>
          <p:cNvSpPr txBox="1">
            <a:spLocks noChangeArrowheads="1"/>
          </p:cNvSpPr>
          <p:nvPr/>
        </p:nvSpPr>
        <p:spPr>
          <a:xfrm>
            <a:off x="101600" y="273915"/>
            <a:ext cx="11557000" cy="6330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800" dirty="0" err="1">
                <a:solidFill>
                  <a:prstClr val="black"/>
                </a:solidFill>
                <a:latin typeface="Times New Roman" pitchFamily="18" charset="0"/>
                <a:cs typeface="Times New Roman" pitchFamily="18" charset="0"/>
              </a:rPr>
              <a:t>Biện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pháp</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dạng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sinh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học</a:t>
            </a:r>
            <a:r>
              <a:rPr lang="en-US" sz="38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Nghiêm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cấm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phá</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rừng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để</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môi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trường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sống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của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loài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sinh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vật</a:t>
            </a:r>
            <a:r>
              <a:rPr lang="en-US" sz="38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Cấm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săn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bắt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buôn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bán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sử</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dụng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trái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phép</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loài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động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vật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hoang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dã</a:t>
            </a:r>
            <a:r>
              <a:rPr lang="en-US" sz="38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Xây</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dựng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khu</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tồn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nhằm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loài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sinh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vật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trong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đó</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có</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loài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quý</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hiếm</a:t>
            </a:r>
            <a:r>
              <a:rPr lang="en-US" sz="38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Tuyên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truyền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giáo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dục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rộng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rãi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trong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nhân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dân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để</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mọi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người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tham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gia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rừng</a:t>
            </a:r>
            <a:r>
              <a:rPr lang="en-US" sz="3800" dirty="0">
                <a:solidFill>
                  <a:prstClr val="black"/>
                </a:solidFill>
                <a:latin typeface="Times New Roman" pitchFamily="18" charset="0"/>
                <a:cs typeface="Times New Roman" pitchFamily="18" charset="0"/>
              </a:rPr>
              <a:t>.</a:t>
            </a:r>
          </a:p>
          <a:p>
            <a:pPr marL="0" indent="0">
              <a:buFont typeface="Arial" panose="020B0604020202020204" pitchFamily="34" charset="0"/>
              <a:buNone/>
            </a:pP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Tăng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cường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các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hoạt</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động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trồng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cây</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rừng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bảo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vệ</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môi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trường</a:t>
            </a:r>
            <a:r>
              <a:rPr lang="en-US" sz="3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162318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Rectangle 2"/>
          <p:cNvSpPr/>
          <p:nvPr/>
        </p:nvSpPr>
        <p:spPr>
          <a:xfrm>
            <a:off x="3309249" y="147950"/>
            <a:ext cx="7059946" cy="584775"/>
          </a:xfrm>
          <a:prstGeom prst="rect">
            <a:avLst/>
          </a:prstGeom>
        </p:spPr>
        <p:txBody>
          <a:bodyPr wrap="none">
            <a:spAutoFit/>
          </a:bodyPr>
          <a:lstStyle/>
          <a:p>
            <a:r>
              <a:rPr lang="vi-VN" sz="3200" b="1" dirty="0">
                <a:solidFill>
                  <a:prstClr val="black"/>
                </a:solidFill>
                <a:latin typeface="Times New Roman" pitchFamily="18" charset="0"/>
                <a:cs typeface="Times New Roman" pitchFamily="18" charset="0"/>
              </a:rPr>
              <a:t>Lý do thực sự tắc kè hoa đổi màu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gì</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pic>
        <p:nvPicPr>
          <p:cNvPr id="4" name="Picture 3"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89247" y="52410"/>
            <a:ext cx="720002" cy="77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dmin\Desktop\ngat\bài 33\z2515082463559_c468519d23069f67b0e63df7df22768e.jpg"/>
          <p:cNvPicPr>
            <a:picLocks noChangeAspect="1" noChangeArrowheads="1"/>
          </p:cNvPicPr>
          <p:nvPr/>
        </p:nvPicPr>
        <p:blipFill rotWithShape="1">
          <a:blip r:embed="rId3">
            <a:extLst>
              <a:ext uri="{28A0092B-C50C-407E-A947-70E740481C1C}">
                <a14:useLocalDpi xmlns:a14="http://schemas.microsoft.com/office/drawing/2010/main" val="0"/>
              </a:ext>
            </a:extLst>
          </a:blip>
          <a:srcRect r="1133" b="10375"/>
          <a:stretch/>
        </p:blipFill>
        <p:spPr bwMode="auto">
          <a:xfrm>
            <a:off x="1052946" y="880674"/>
            <a:ext cx="9836727" cy="32064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21328" y="3757986"/>
            <a:ext cx="10349345" cy="830997"/>
          </a:xfrm>
          <a:prstGeom prst="rect">
            <a:avLst/>
          </a:prstGeom>
        </p:spPr>
        <p:txBody>
          <a:bodyPr wrap="square">
            <a:spAutoFit/>
          </a:bodyPr>
          <a:lstStyle/>
          <a:p>
            <a:pPr algn="ctr"/>
            <a:r>
              <a:rPr lang="vi-VN" sz="2400" b="1" i="1" dirty="0">
                <a:solidFill>
                  <a:prstClr val="black"/>
                </a:solidFill>
                <a:latin typeface="Times New Roman" pitchFamily="18" charset="0"/>
                <a:cs typeface="Times New Roman" pitchFamily="18" charset="0"/>
              </a:rPr>
              <a:t>Cách tắc kè hoa thay đổi màu sắc thật thú vị: Các tế bào chứa nhiều sắc tố nằm dưới da và có thể"mở", "đóng" để phơi bày màu sắc.</a:t>
            </a:r>
            <a:endParaRPr lang="en-US" sz="2400" b="1" dirty="0">
              <a:solidFill>
                <a:prstClr val="black"/>
              </a:solidFill>
              <a:latin typeface="Times New Roman" pitchFamily="18" charset="0"/>
              <a:cs typeface="Times New Roman" pitchFamily="18" charset="0"/>
            </a:endParaRPr>
          </a:p>
        </p:txBody>
      </p:sp>
      <p:sp>
        <p:nvSpPr>
          <p:cNvPr id="8" name="Rectangle 7"/>
          <p:cNvSpPr/>
          <p:nvPr/>
        </p:nvSpPr>
        <p:spPr>
          <a:xfrm>
            <a:off x="727363" y="4752675"/>
            <a:ext cx="10543310" cy="1200329"/>
          </a:xfrm>
          <a:prstGeom prst="rect">
            <a:avLst/>
          </a:prstGeom>
        </p:spPr>
        <p:txBody>
          <a:bodyPr wrap="square">
            <a:spAutoFit/>
          </a:bodyPr>
          <a:lstStyle/>
          <a:p>
            <a:pPr algn="ctr"/>
            <a:r>
              <a:rPr lang="en-US" sz="2400" b="1" i="1" dirty="0">
                <a:solidFill>
                  <a:prstClr val="black"/>
                </a:solidFill>
                <a:latin typeface="Times New Roman" pitchFamily="18" charset="0"/>
                <a:cs typeface="Times New Roman" pitchFamily="18" charset="0"/>
              </a:rPr>
              <a:t>T</a:t>
            </a:r>
            <a:r>
              <a:rPr lang="vi-VN" sz="2400" b="1" i="1" dirty="0">
                <a:solidFill>
                  <a:prstClr val="black"/>
                </a:solidFill>
                <a:latin typeface="Times New Roman" pitchFamily="18" charset="0"/>
                <a:cs typeface="Times New Roman" pitchFamily="18" charset="0"/>
              </a:rPr>
              <a:t>ắc kè hoa là loài bò sát máu lạnh, do đó mà chúng không thể điều chỉnh được nhiệt độ của cơ thể. Việc thay đổi các sắc tố trên da là một cách giúp chúng điều chình thân nhiệt và thể hiện cảm xúc với những con tắc kè hoa khác</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432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08" y="130665"/>
            <a:ext cx="10515600" cy="912690"/>
          </a:xfrm>
        </p:spPr>
        <p:txBody>
          <a:bodyPr>
            <a:normAutofit/>
          </a:bodyPr>
          <a:lstStyle/>
          <a:p>
            <a:pPr algn="ctr"/>
            <a:r>
              <a:rPr lang="vi-VN" sz="3200" b="1" dirty="0">
                <a:solidFill>
                  <a:srgbClr val="7030A0"/>
                </a:solidFill>
              </a:rPr>
              <a:t>VẬN DỤNG</a:t>
            </a:r>
          </a:p>
        </p:txBody>
      </p:sp>
      <p:sp>
        <p:nvSpPr>
          <p:cNvPr id="3" name="Content Placeholder 2"/>
          <p:cNvSpPr>
            <a:spLocks noGrp="1"/>
          </p:cNvSpPr>
          <p:nvPr>
            <p:ph idx="1"/>
          </p:nvPr>
        </p:nvSpPr>
        <p:spPr>
          <a:xfrm>
            <a:off x="955430" y="1016731"/>
            <a:ext cx="10515600" cy="4715853"/>
          </a:xfrm>
        </p:spPr>
        <p:txBody>
          <a:bodyPr>
            <a:normAutofit fontScale="70000" lnSpcReduction="20000"/>
          </a:bodyPr>
          <a:lstStyle/>
          <a:p>
            <a:pPr marL="0" indent="0">
              <a:buNone/>
            </a:pPr>
            <a:r>
              <a:rPr lang="vi-VN" sz="4000" b="1" dirty="0">
                <a:solidFill>
                  <a:srgbClr val="C00000"/>
                </a:solidFill>
                <a:latin typeface="+mj-lt"/>
              </a:rPr>
              <a:t>1. Nêu vai trò của đa dạng sinh học trong thực tiễn, lấy ví dụ.</a:t>
            </a:r>
          </a:p>
          <a:p>
            <a:pPr marL="0" indent="0">
              <a:buNone/>
            </a:pPr>
            <a:r>
              <a:rPr lang="vi-VN" sz="4000" b="1" dirty="0">
                <a:latin typeface="+mj-lt"/>
              </a:rPr>
              <a:t>- Là nơi cư trú của nhiều loài sinh vật</a:t>
            </a:r>
          </a:p>
          <a:p>
            <a:pPr marL="0" indent="0">
              <a:buNone/>
            </a:pPr>
            <a:r>
              <a:rPr lang="vi-VN" sz="4000" b="1" dirty="0">
                <a:latin typeface="+mj-lt"/>
              </a:rPr>
              <a:t>+ Ví dụ: rừng mưa nhiệt đới</a:t>
            </a:r>
          </a:p>
          <a:p>
            <a:pPr marL="0" indent="0">
              <a:buNone/>
            </a:pPr>
            <a:r>
              <a:rPr lang="vi-VN" sz="4000" b="1" dirty="0">
                <a:latin typeface="+mj-lt"/>
              </a:rPr>
              <a:t>- Cung cấp lương thực, thực phẩm</a:t>
            </a:r>
          </a:p>
          <a:p>
            <a:pPr marL="0" indent="0">
              <a:buNone/>
            </a:pPr>
            <a:r>
              <a:rPr lang="vi-VN" sz="4000" b="1" dirty="0">
                <a:latin typeface="+mj-lt"/>
              </a:rPr>
              <a:t>+ Ví dụ: các loại rau quả, thịt, cá,…</a:t>
            </a:r>
          </a:p>
          <a:p>
            <a:pPr marL="0" indent="0">
              <a:buNone/>
            </a:pPr>
            <a:r>
              <a:rPr lang="vi-VN" sz="4000" b="1" dirty="0">
                <a:latin typeface="+mj-lt"/>
              </a:rPr>
              <a:t>- Bảo vệ nguồn đất, nguồn nước, chắn gió,…</a:t>
            </a:r>
          </a:p>
          <a:p>
            <a:pPr marL="0" indent="0">
              <a:buNone/>
            </a:pPr>
            <a:r>
              <a:rPr lang="vi-VN" sz="4000" b="1" dirty="0">
                <a:latin typeface="+mj-lt"/>
              </a:rPr>
              <a:t>+ Ví dụ: rừng phòng hộ</a:t>
            </a:r>
          </a:p>
          <a:p>
            <a:pPr marL="0" indent="0">
              <a:buNone/>
            </a:pPr>
            <a:r>
              <a:rPr lang="vi-VN" sz="4000" b="1" dirty="0">
                <a:latin typeface="+mj-lt"/>
              </a:rPr>
              <a:t>- Là nơi bảo tồn sinh vật, phát triển du lịch</a:t>
            </a:r>
          </a:p>
          <a:p>
            <a:pPr marL="0" indent="0">
              <a:buNone/>
            </a:pPr>
            <a:r>
              <a:rPr lang="vi-VN" sz="4000" b="1" dirty="0">
                <a:latin typeface="+mj-lt"/>
              </a:rPr>
              <a:t>+ Ví dụ: rừng Quốc gia</a:t>
            </a:r>
          </a:p>
          <a:p>
            <a:pPr marL="0" indent="0">
              <a:buNone/>
            </a:pPr>
            <a:r>
              <a:rPr lang="vi-VN" sz="4000" b="1" dirty="0">
                <a:latin typeface="+mj-lt"/>
              </a:rPr>
              <a:t>- Cung cấp nguyên, vật liệu, dược liệu…</a:t>
            </a:r>
          </a:p>
          <a:p>
            <a:pPr marL="0" indent="0">
              <a:buNone/>
            </a:pPr>
            <a:r>
              <a:rPr lang="vi-VN" sz="4000" b="1" dirty="0">
                <a:latin typeface="+mj-lt"/>
              </a:rPr>
              <a:t>+ Ví dụ: nhân sâm làm thuốc…</a:t>
            </a:r>
          </a:p>
          <a:p>
            <a:endParaRPr lang="vi-VN" dirty="0"/>
          </a:p>
        </p:txBody>
      </p:sp>
    </p:spTree>
    <p:extLst>
      <p:ext uri="{BB962C8B-B14F-4D97-AF65-F5344CB8AC3E}">
        <p14:creationId xmlns:p14="http://schemas.microsoft.com/office/powerpoint/2010/main" val="8460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1000"/>
                                        <p:tgtEl>
                                          <p:spTgt spid="3">
                                            <p:txEl>
                                              <p:pRg st="10" end="10"/>
                                            </p:txEl>
                                          </p:spTgt>
                                        </p:tgtEl>
                                      </p:cBhvr>
                                    </p:animEffect>
                                    <p:anim calcmode="lin" valueType="num">
                                      <p:cBhvr>
                                        <p:cTn id="7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323" y="189279"/>
            <a:ext cx="10515600" cy="1325563"/>
          </a:xfrm>
        </p:spPr>
        <p:txBody>
          <a:bodyPr>
            <a:normAutofit/>
          </a:bodyPr>
          <a:lstStyle/>
          <a:p>
            <a:r>
              <a:rPr lang="vi-VN" sz="3200" b="1" dirty="0"/>
              <a:t>3. Điều gì sẽ xảy ra với chúng ta khi đa dạng </a:t>
            </a:r>
            <a:br>
              <a:rPr lang="vi-VN" sz="3200" b="1" dirty="0"/>
            </a:br>
            <a:r>
              <a:rPr lang="vi-VN" sz="3200" b="1" dirty="0"/>
              <a:t>sinh học bị suy giảm?</a:t>
            </a:r>
          </a:p>
        </p:txBody>
      </p:sp>
      <p:sp>
        <p:nvSpPr>
          <p:cNvPr id="3" name="Content Placeholder 2"/>
          <p:cNvSpPr>
            <a:spLocks noGrp="1"/>
          </p:cNvSpPr>
          <p:nvPr>
            <p:ph idx="1"/>
          </p:nvPr>
        </p:nvSpPr>
        <p:spPr>
          <a:xfrm>
            <a:off x="650630" y="1509103"/>
            <a:ext cx="10515600" cy="4351338"/>
          </a:xfrm>
        </p:spPr>
        <p:txBody>
          <a:bodyPr>
            <a:normAutofit/>
          </a:bodyPr>
          <a:lstStyle/>
          <a:p>
            <a:pPr marL="0" indent="0">
              <a:buNone/>
            </a:pPr>
            <a:r>
              <a:rPr lang="vi-VN" dirty="0">
                <a:latin typeface="+mj-lt"/>
              </a:rPr>
              <a:t>      </a:t>
            </a:r>
            <a:r>
              <a:rPr lang="vi-VN" dirty="0">
                <a:solidFill>
                  <a:srgbClr val="C00000"/>
                </a:solidFill>
                <a:latin typeface="+mj-lt"/>
              </a:rPr>
              <a:t>Hậu quả của suy giảm đa dạng sinh học: </a:t>
            </a:r>
          </a:p>
          <a:p>
            <a:r>
              <a:rPr lang="vi-VN" dirty="0">
                <a:latin typeface="+mj-lt"/>
              </a:rPr>
              <a:t>Mất cân bằng sinh thái, ảnh hưởng trực tiếp đến môi trường sống của con người, đe dọa sự phát triển bền vững của trái đất. </a:t>
            </a:r>
          </a:p>
          <a:p>
            <a:r>
              <a:rPr lang="vi-VN" dirty="0">
                <a:latin typeface="+mj-lt"/>
              </a:rPr>
              <a:t>Suy giảm đa dạng sinh học</a:t>
            </a:r>
          </a:p>
          <a:p>
            <a:r>
              <a:rPr lang="vi-VN" dirty="0">
                <a:latin typeface="+mj-lt"/>
              </a:rPr>
              <a:t>Ảnh hưởng đến an ninh lương thực, con người phải đối mặt với nguy cơ đói nghèo.</a:t>
            </a:r>
          </a:p>
          <a:p>
            <a:r>
              <a:rPr lang="vi-VN" dirty="0">
                <a:latin typeface="+mj-lt"/>
              </a:rPr>
              <a:t>Suy giảm nguồn gen và đặc biệt là biến đổi khí hậu dẫn đến hàng loạt các thảm họa thiên nhiên đe dọa cuộc sống của con người.</a:t>
            </a:r>
          </a:p>
          <a:p>
            <a:endParaRPr lang="vi-VN" dirty="0">
              <a:latin typeface="+mj-lt"/>
            </a:endParaRPr>
          </a:p>
        </p:txBody>
      </p:sp>
    </p:spTree>
    <p:extLst>
      <p:ext uri="{BB962C8B-B14F-4D97-AF65-F5344CB8AC3E}">
        <p14:creationId xmlns:p14="http://schemas.microsoft.com/office/powerpoint/2010/main" val="41073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1122634" y="1435569"/>
            <a:ext cx="4641014" cy="584775"/>
          </a:xfrm>
          <a:prstGeom prst="rect">
            <a:avLst/>
          </a:prstGeom>
        </p:spPr>
        <p:txBody>
          <a:bodyPr wrap="none">
            <a:spAutoFit/>
          </a:bodyPr>
          <a:lstStyle/>
          <a:p>
            <a:pPr algn="ctr" eaLnBrk="0" hangingPunct="0">
              <a:defRPr/>
            </a:pPr>
            <a:r>
              <a:rPr lang="en-US" sz="3200" b="1" i="1" dirty="0">
                <a:solidFill>
                  <a:srgbClr val="0070C0"/>
                </a:solidFill>
                <a:latin typeface="Times New Roman" pitchFamily="18" charset="0"/>
                <a:cs typeface="Times New Roman" pitchFamily="18" charset="0"/>
              </a:rPr>
              <a:t>1. </a:t>
            </a:r>
            <a:r>
              <a:rPr lang="en-US" sz="3200" b="1" i="1" dirty="0" err="1">
                <a:solidFill>
                  <a:srgbClr val="0070C0"/>
                </a:solidFill>
                <a:latin typeface="Times New Roman" pitchFamily="18" charset="0"/>
                <a:cs typeface="Times New Roman" pitchFamily="18" charset="0"/>
              </a:rPr>
              <a:t>Đa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dạng</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sinh</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học</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là</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gì</a:t>
            </a:r>
            <a:r>
              <a:rPr lang="en-US" sz="3200" b="1" i="1" dirty="0">
                <a:solidFill>
                  <a:srgbClr val="0070C0"/>
                </a:solidFill>
                <a:latin typeface="Times New Roman" pitchFamily="18" charset="0"/>
                <a:cs typeface="Times New Roman" pitchFamily="18" charset="0"/>
              </a:rPr>
              <a:t>?</a:t>
            </a:r>
          </a:p>
        </p:txBody>
      </p:sp>
      <p:sp>
        <p:nvSpPr>
          <p:cNvPr id="8" name="Rectangle 7"/>
          <p:cNvSpPr/>
          <p:nvPr/>
        </p:nvSpPr>
        <p:spPr>
          <a:xfrm>
            <a:off x="1122634" y="2296364"/>
            <a:ext cx="9283311" cy="1077218"/>
          </a:xfrm>
          <a:prstGeom prst="rect">
            <a:avLst/>
          </a:prstGeom>
        </p:spPr>
        <p:txBody>
          <a:bodyPr wrap="none">
            <a:spAutoFit/>
          </a:bodyPr>
          <a:lstStyle/>
          <a:p>
            <a:pPr algn="just" eaLnBrk="0" hangingPunct="0">
              <a:defRPr/>
            </a:pP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phong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phú</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về</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số</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loài</a:t>
            </a:r>
            <a:r>
              <a:rPr lang="en-US" sz="3200" b="1" i="1" dirty="0">
                <a:latin typeface="Times New Roman" pitchFamily="18" charset="0"/>
                <a:cs typeface="Times New Roman" pitchFamily="18" charset="0"/>
              </a:rPr>
              <a:t>, </a:t>
            </a:r>
          </a:p>
          <a:p>
            <a:pPr algn="just" eaLnBrk="0" hangingPunct="0">
              <a:defRPr/>
            </a:pPr>
            <a:r>
              <a:rPr lang="en-US" sz="3200" b="1" i="1" dirty="0" err="1">
                <a:latin typeface="Times New Roman" pitchFamily="18" charset="0"/>
                <a:cs typeface="Times New Roman" pitchFamily="18" charset="0"/>
              </a:rPr>
              <a:t>số</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thể</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trong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loài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môi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trường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sống</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288434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834253" y="1240024"/>
            <a:ext cx="9858789" cy="584775"/>
          </a:xfrm>
          <a:prstGeom prst="rect">
            <a:avLst/>
          </a:prstGeom>
        </p:spPr>
        <p:txBody>
          <a:bodyPr wrap="none">
            <a:spAutoFit/>
          </a:bodyPr>
          <a:lstStyle/>
          <a:p>
            <a:pPr algn="ctr" eaLnBrk="0" hangingPunct="0">
              <a:defRPr/>
            </a:pP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được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phân</a:t>
            </a:r>
            <a:r>
              <a:rPr lang="en-US" sz="3200" b="1" i="1" dirty="0">
                <a:latin typeface="Times New Roman" pitchFamily="18" charset="0"/>
                <a:cs typeface="Times New Roman" pitchFamily="18" charset="0"/>
              </a:rPr>
              <a:t> chia </a:t>
            </a:r>
            <a:r>
              <a:rPr lang="en-US" sz="3200" b="1" i="1" dirty="0" err="1">
                <a:latin typeface="Times New Roman" pitchFamily="18" charset="0"/>
                <a:cs typeface="Times New Roman" pitchFamily="18" charset="0"/>
              </a:rPr>
              <a:t>theo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khu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vực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như</a:t>
            </a:r>
            <a:r>
              <a:rPr lang="en-US" sz="3200" b="1" i="1" dirty="0">
                <a:latin typeface="Times New Roman" pitchFamily="18" charset="0"/>
                <a:cs typeface="Times New Roman" pitchFamily="18" charset="0"/>
              </a:rPr>
              <a:t>:</a:t>
            </a:r>
          </a:p>
        </p:txBody>
      </p:sp>
      <p:sp>
        <p:nvSpPr>
          <p:cNvPr id="7" name="Rectangle 6"/>
          <p:cNvSpPr/>
          <p:nvPr/>
        </p:nvSpPr>
        <p:spPr>
          <a:xfrm>
            <a:off x="2381106" y="1896734"/>
            <a:ext cx="5726248"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ở </a:t>
            </a:r>
            <a:r>
              <a:rPr lang="en-US" sz="3200" b="1" i="1" dirty="0" err="1">
                <a:latin typeface="Times New Roman" pitchFamily="18" charset="0"/>
                <a:cs typeface="Times New Roman" pitchFamily="18" charset="0"/>
              </a:rPr>
              <a:t>hoang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mạc</a:t>
            </a:r>
            <a:endParaRPr lang="en-US" sz="3200" b="1" i="1" dirty="0">
              <a:latin typeface="Times New Roman" pitchFamily="18" charset="0"/>
              <a:cs typeface="Times New Roman" pitchFamily="18" charset="0"/>
            </a:endParaRPr>
          </a:p>
        </p:txBody>
      </p:sp>
      <p:sp>
        <p:nvSpPr>
          <p:cNvPr id="8" name="Rectangle 7"/>
          <p:cNvSpPr/>
          <p:nvPr/>
        </p:nvSpPr>
        <p:spPr>
          <a:xfrm>
            <a:off x="2381106" y="2579255"/>
            <a:ext cx="5726248"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ở </a:t>
            </a:r>
            <a:r>
              <a:rPr lang="en-US" sz="3200" b="1" i="1" dirty="0" err="1">
                <a:latin typeface="Times New Roman" pitchFamily="18" charset="0"/>
                <a:cs typeface="Times New Roman" pitchFamily="18" charset="0"/>
              </a:rPr>
              <a:t>đài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nguyên</a:t>
            </a:r>
            <a:endParaRPr lang="en-US" sz="3200" b="1" i="1" dirty="0">
              <a:latin typeface="Times New Roman" pitchFamily="18" charset="0"/>
              <a:cs typeface="Times New Roman" pitchFamily="18" charset="0"/>
            </a:endParaRPr>
          </a:p>
        </p:txBody>
      </p:sp>
      <p:sp>
        <p:nvSpPr>
          <p:cNvPr id="9" name="Rectangle 8"/>
          <p:cNvSpPr/>
          <p:nvPr/>
        </p:nvSpPr>
        <p:spPr>
          <a:xfrm>
            <a:off x="2366679" y="3261776"/>
            <a:ext cx="5543505"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vùng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ôn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đới</a:t>
            </a:r>
            <a:endParaRPr lang="en-US" sz="3200" b="1" i="1" dirty="0">
              <a:latin typeface="Times New Roman" pitchFamily="18" charset="0"/>
              <a:cs typeface="Times New Roman" pitchFamily="18" charset="0"/>
            </a:endParaRPr>
          </a:p>
        </p:txBody>
      </p:sp>
      <p:sp>
        <p:nvSpPr>
          <p:cNvPr id="10" name="Rectangle 9"/>
          <p:cNvSpPr/>
          <p:nvPr/>
        </p:nvSpPr>
        <p:spPr>
          <a:xfrm>
            <a:off x="2381106" y="4042042"/>
            <a:ext cx="5529078"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dạng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học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vùng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lá</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kim</a:t>
            </a:r>
            <a:endParaRPr lang="en-US" sz="3200" b="1" i="1" dirty="0">
              <a:latin typeface="Times New Roman" pitchFamily="18" charset="0"/>
              <a:cs typeface="Times New Roman" pitchFamily="18" charset="0"/>
            </a:endParaRPr>
          </a:p>
        </p:txBody>
      </p:sp>
      <p:sp>
        <p:nvSpPr>
          <p:cNvPr id="11" name="Rectangle 10"/>
          <p:cNvSpPr/>
          <p:nvPr/>
        </p:nvSpPr>
        <p:spPr>
          <a:xfrm>
            <a:off x="3189824" y="4712082"/>
            <a:ext cx="3911648" cy="584775"/>
          </a:xfrm>
          <a:prstGeom prst="rect">
            <a:avLst/>
          </a:prstGeom>
        </p:spPr>
        <p:txBody>
          <a:bodyPr wrap="none">
            <a:spAutoFit/>
          </a:bodyPr>
          <a:lstStyle/>
          <a:p>
            <a:pPr algn="ctr" eaLnBrk="0" hangingPunct="0">
              <a:defRPr/>
            </a:pPr>
            <a:r>
              <a:rPr lang="en-US" sz="3200" b="1" i="1" dirty="0">
                <a:latin typeface="Times New Roman" pitchFamily="18" charset="0"/>
                <a:cs typeface="Times New Roman" pitchFamily="18" charset="0"/>
              </a:rPr>
              <a:t>- ……………………..</a:t>
            </a:r>
          </a:p>
        </p:txBody>
      </p:sp>
    </p:spTree>
    <p:extLst>
      <p:ext uri="{BB962C8B-B14F-4D97-AF65-F5344CB8AC3E}">
        <p14:creationId xmlns:p14="http://schemas.microsoft.com/office/powerpoint/2010/main" val="12916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1676400" y="0"/>
            <a:ext cx="9587345" cy="646331"/>
          </a:xfrm>
          <a:prstGeom prst="rect">
            <a:avLst/>
          </a:prstGeom>
        </p:spPr>
        <p:txBody>
          <a:bodyPr wrap="square">
            <a:spAutoFit/>
          </a:bodyPr>
          <a:lstStyle/>
          <a:p>
            <a:pPr algn="ctr">
              <a:defRPr/>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hậu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hoang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khô</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nước</a:t>
            </a:r>
            <a:r>
              <a:rPr lang="en-US" sz="3600" b="1" dirty="0">
                <a:solidFill>
                  <a:srgbClr val="002060"/>
                </a:solidFill>
                <a:latin typeface="Times New Roman" panose="02020603050405020304" pitchFamily="18" charset="0"/>
                <a:cs typeface="Times New Roman" panose="02020603050405020304" pitchFamily="18" charset="0"/>
              </a:rPr>
              <a:t>.</a:t>
            </a:r>
          </a:p>
        </p:txBody>
      </p:sp>
      <p:pic>
        <p:nvPicPr>
          <p:cNvPr id="6" name="Picture 4" descr="Choáng ngợp vẻ đẹp của ốc đảo giữa lòng sa mạc Sah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983" y="1066800"/>
            <a:ext cx="9712035" cy="46180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ang mạc nào lớn nhất thế giới? - Zing - Tri thức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984" y="1066800"/>
            <a:ext cx="9712034" cy="4618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oang mạc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066800"/>
            <a:ext cx="9448799" cy="46180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hững loài cây kỳ quái biết &quot;chịu đựng&quot; sa mạ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066799"/>
            <a:ext cx="9739743" cy="46180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ự thích nghi của sinh vật với môi trường số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799" y="955964"/>
            <a:ext cx="9885219" cy="48352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Đa dạng sinh học | Học trực tuyế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564" y="1357745"/>
            <a:ext cx="9386454" cy="443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207818" y="106200"/>
            <a:ext cx="11596255" cy="584775"/>
          </a:xfrm>
          <a:prstGeom prst="rect">
            <a:avLst/>
          </a:prstGeom>
        </p:spPr>
        <p:txBody>
          <a:bodyPr wrap="square">
            <a:spAutoFit/>
          </a:bodyPr>
          <a:lstStyle/>
          <a:p>
            <a:pPr algn="ctr">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4" name="Picture 3" descr="C:\Users\Admin\Desktop\Alpine_tundra.jpg"/>
          <p:cNvPicPr>
            <a:picLocks noChangeAspect="1" noChangeArrowheads="1"/>
          </p:cNvPicPr>
          <p:nvPr/>
        </p:nvPicPr>
        <p:blipFill>
          <a:blip r:embed="rId2"/>
          <a:srcRect/>
          <a:stretch>
            <a:fillRect/>
          </a:stretch>
        </p:blipFill>
        <p:spPr bwMode="auto">
          <a:xfrm>
            <a:off x="1066800" y="1153124"/>
            <a:ext cx="10072255" cy="4527239"/>
          </a:xfrm>
          <a:prstGeom prst="rect">
            <a:avLst/>
          </a:prstGeom>
          <a:noFill/>
        </p:spPr>
      </p:pic>
      <p:pic>
        <p:nvPicPr>
          <p:cNvPr id="6" name="Picture 2" descr="Đa dạng sinh học | Học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153124"/>
            <a:ext cx="10072254" cy="45272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Đa dạng sinh học | Học trực tuy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00545"/>
            <a:ext cx="1007225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1" y="0"/>
            <a:ext cx="12192000" cy="6747164"/>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2466110" y="0"/>
            <a:ext cx="8714508" cy="941796"/>
          </a:xfrm>
          <a:prstGeom prst="rect">
            <a:avLst/>
          </a:prstGeom>
        </p:spPr>
        <p:txBody>
          <a:bodyPr wrap="square">
            <a:spAutoFit/>
          </a:bodyPr>
          <a:lstStyle/>
          <a:p>
            <a:pPr algn="ctr">
              <a:lnSpc>
                <a:spcPct val="115000"/>
              </a:lnSpc>
              <a:spcAft>
                <a:spcPts val="1000"/>
              </a:spcAft>
            </a:pPr>
            <a:r>
              <a:rPr lang="en-US" sz="2400" b="1" dirty="0" err="1">
                <a:solidFill>
                  <a:srgbClr val="002060"/>
                </a:solidFill>
                <a:latin typeface="Times New Roman" pitchFamily="18" charset="0"/>
                <a:ea typeface="Calibri" panose="020F0502020204030204" pitchFamily="34" charset="0"/>
                <a:cs typeface="Times New Roman" pitchFamily="18" charset="0"/>
              </a:rPr>
              <a:t>Khí</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hậu</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nhiệt</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đới</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gió</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mùa</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thực</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vật</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có</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quanh</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năm</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là</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nguồn</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thức</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ăn</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dồi</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dào</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cho</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các</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loài</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động</a:t>
            </a:r>
            <a:r>
              <a:rPr lang="en-US" sz="2400" b="1" dirty="0">
                <a:solidFill>
                  <a:srgbClr val="002060"/>
                </a:solidFill>
                <a:latin typeface="Times New Roman" pitchFamily="18" charset="0"/>
                <a:ea typeface="Calibri" panose="020F0502020204030204" pitchFamily="34" charset="0"/>
                <a:cs typeface="Times New Roman" pitchFamily="18" charset="0"/>
              </a:rPr>
              <a:t> </a:t>
            </a:r>
            <a:r>
              <a:rPr lang="en-US" sz="2400" b="1" dirty="0" err="1">
                <a:solidFill>
                  <a:srgbClr val="002060"/>
                </a:solidFill>
                <a:latin typeface="Times New Roman" pitchFamily="18" charset="0"/>
                <a:ea typeface="Calibri" panose="020F0502020204030204" pitchFamily="34" charset="0"/>
                <a:cs typeface="Times New Roman" pitchFamily="18" charset="0"/>
              </a:rPr>
              <a:t>vật</a:t>
            </a:r>
            <a:r>
              <a:rPr lang="en-US" sz="2400" b="1" dirty="0">
                <a:solidFill>
                  <a:srgbClr val="002060"/>
                </a:solidFill>
                <a:latin typeface="Times New Roman" pitchFamily="18" charset="0"/>
                <a:ea typeface="Calibri" panose="020F0502020204030204" pitchFamily="34" charset="0"/>
                <a:cs typeface="Times New Roman" pitchFamily="18" charset="0"/>
              </a:rPr>
              <a:t>.</a:t>
            </a:r>
          </a:p>
        </p:txBody>
      </p:sp>
      <p:pic>
        <p:nvPicPr>
          <p:cNvPr id="4" name="Picture 3" descr="C:\Users\Admin\Desktop\ngat\bài 33\z2515082664692_a3d8093b427178d77a12cd4500e319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964" y="941796"/>
            <a:ext cx="10349345" cy="489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1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1535</TotalTime>
  <Words>1565</Words>
  <Application>Microsoft Office PowerPoint</Application>
  <PresentationFormat>Custom</PresentationFormat>
  <Paragraphs>168</Paragraphs>
  <Slides>41</Slides>
  <Notes>1</Notes>
  <HiddenSlides>0</HiddenSlides>
  <MMClips>1</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3. Điều gì sẽ xảy ra với chúng ta khi đa dạng  sinh học bị suy giảm?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98</cp:revision>
  <dcterms:created xsi:type="dcterms:W3CDTF">2022-01-10T20:35:47Z</dcterms:created>
  <dcterms:modified xsi:type="dcterms:W3CDTF">2022-03-14T08:42:08Z</dcterms:modified>
</cp:coreProperties>
</file>