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40"/>
  </p:notesMasterIdLst>
  <p:sldIdLst>
    <p:sldId id="257" r:id="rId2"/>
    <p:sldId id="578" r:id="rId3"/>
    <p:sldId id="579" r:id="rId4"/>
    <p:sldId id="580" r:id="rId5"/>
    <p:sldId id="581" r:id="rId6"/>
    <p:sldId id="582" r:id="rId7"/>
    <p:sldId id="584" r:id="rId8"/>
    <p:sldId id="583" r:id="rId9"/>
    <p:sldId id="602" r:id="rId10"/>
    <p:sldId id="590" r:id="rId11"/>
    <p:sldId id="603" r:id="rId12"/>
    <p:sldId id="607" r:id="rId13"/>
    <p:sldId id="606" r:id="rId14"/>
    <p:sldId id="605" r:id="rId15"/>
    <p:sldId id="591" r:id="rId16"/>
    <p:sldId id="586" r:id="rId17"/>
    <p:sldId id="592" r:id="rId18"/>
    <p:sldId id="593" r:id="rId19"/>
    <p:sldId id="594" r:id="rId20"/>
    <p:sldId id="608" r:id="rId21"/>
    <p:sldId id="595" r:id="rId22"/>
    <p:sldId id="609" r:id="rId23"/>
    <p:sldId id="596" r:id="rId24"/>
    <p:sldId id="610" r:id="rId25"/>
    <p:sldId id="597" r:id="rId26"/>
    <p:sldId id="611" r:id="rId27"/>
    <p:sldId id="612" r:id="rId28"/>
    <p:sldId id="613" r:id="rId29"/>
    <p:sldId id="587" r:id="rId30"/>
    <p:sldId id="588" r:id="rId31"/>
    <p:sldId id="601" r:id="rId32"/>
    <p:sldId id="441" r:id="rId33"/>
    <p:sldId id="556" r:id="rId34"/>
    <p:sldId id="598" r:id="rId35"/>
    <p:sldId id="557" r:id="rId36"/>
    <p:sldId id="600" r:id="rId37"/>
    <p:sldId id="599" r:id="rId38"/>
    <p:sldId id="576"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CC"/>
    <a:srgbClr val="0000FF"/>
    <a:srgbClr val="009900"/>
    <a:srgbClr val="FFFF99"/>
    <a:srgbClr val="CCFFFF"/>
    <a:srgbClr val="FFFF00"/>
    <a:srgbClr val="66FF66"/>
    <a:srgbClr val="00FF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89341" autoAdjust="0"/>
  </p:normalViewPr>
  <p:slideViewPr>
    <p:cSldViewPr>
      <p:cViewPr varScale="1">
        <p:scale>
          <a:sx n="66" d="100"/>
          <a:sy n="66" d="100"/>
        </p:scale>
        <p:origin x="1188"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98BFFD-1D0E-4593-8DCE-8E605CCB2784}" type="datetimeFigureOut">
              <a:rPr lang="en-US" smtClean="0"/>
              <a:pPr/>
              <a:t>1/14/2025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D9C912-3CD0-4627-A459-BE611F68B8A7}" type="slidenum">
              <a:rPr lang="en-US" smtClean="0"/>
              <a:pPr/>
              <a:t>‹#›</a:t>
            </a:fld>
            <a:endParaRPr lang="en-US"/>
          </a:p>
        </p:txBody>
      </p:sp>
    </p:spTree>
    <p:extLst>
      <p:ext uri="{BB962C8B-B14F-4D97-AF65-F5344CB8AC3E}">
        <p14:creationId xmlns:p14="http://schemas.microsoft.com/office/powerpoint/2010/main" val="2677551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9C912-3CD0-4627-A459-BE611F68B8A7}" type="slidenum">
              <a:rPr lang="en-US" smtClean="0"/>
              <a:pPr/>
              <a:t>35</a:t>
            </a:fld>
            <a:endParaRPr lang="en-US"/>
          </a:p>
        </p:txBody>
      </p:sp>
    </p:spTree>
    <p:extLst>
      <p:ext uri="{BB962C8B-B14F-4D97-AF65-F5344CB8AC3E}">
        <p14:creationId xmlns:p14="http://schemas.microsoft.com/office/powerpoint/2010/main" val="494678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13A17766-3F7B-4183-9D96-8883177A4316}" type="slidenum">
              <a:rPr lang="en-US" sz="1200">
                <a:solidFill>
                  <a:srgbClr val="000000"/>
                </a:solidFill>
                <a:latin typeface="Calibri" pitchFamily="34" charset="0"/>
              </a:rPr>
              <a:pPr algn="r" eaLnBrk="1" hangingPunct="1"/>
              <a:t>36</a:t>
            </a:fld>
            <a:endParaRPr lang="en-US" sz="1200">
              <a:solidFill>
                <a:srgbClr val="000000"/>
              </a:solidFill>
              <a:latin typeface="Calibri" pitchFamily="34" charset="0"/>
            </a:endParaRPr>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921641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9C912-3CD0-4627-A459-BE611F68B8A7}" type="slidenum">
              <a:rPr lang="en-US" smtClean="0"/>
              <a:pPr/>
              <a:t>37</a:t>
            </a:fld>
            <a:endParaRPr lang="en-US"/>
          </a:p>
        </p:txBody>
      </p:sp>
    </p:spTree>
    <p:extLst>
      <p:ext uri="{BB962C8B-B14F-4D97-AF65-F5344CB8AC3E}">
        <p14:creationId xmlns:p14="http://schemas.microsoft.com/office/powerpoint/2010/main" val="3896241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B7A1A2E-E760-44D6-8B7E-14FDF51CEEFA}" type="slidenum">
              <a:rPr lang="en-US" altLang="en-US" smtClean="0"/>
              <a:pPr/>
              <a:t>38</a:t>
            </a:fld>
            <a:endParaRPr lang="en-US" altLang="en-US"/>
          </a:p>
        </p:txBody>
      </p:sp>
    </p:spTree>
    <p:extLst>
      <p:ext uri="{BB962C8B-B14F-4D97-AF65-F5344CB8AC3E}">
        <p14:creationId xmlns:p14="http://schemas.microsoft.com/office/powerpoint/2010/main" val="4017994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p>
            <a:r>
              <a:rPr lang="en-US" noProof="1"/>
              <a:t>Click to edit Master title style</a:t>
            </a:r>
          </a:p>
        </p:txBody>
      </p:sp>
      <p:sp>
        <p:nvSpPr>
          <p:cNvPr id="3" name="Text Placeholder 2"/>
          <p:cNvSpPr>
            <a:spLocks noGrp="1"/>
          </p:cNvSpPr>
          <p:nvPr>
            <p:ph type="body" sz="half" idx="1"/>
          </p:nvPr>
        </p:nvSpPr>
        <p:spPr>
          <a:xfrm>
            <a:off x="457200" y="1600202"/>
            <a:ext cx="4038600" cy="4525963"/>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lipArt Placeholder 3"/>
          <p:cNvSpPr>
            <a:spLocks noGrp="1"/>
          </p:cNvSpPr>
          <p:nvPr>
            <p:ph type="clipArt" sz="half" idx="2"/>
          </p:nvPr>
        </p:nvSpPr>
        <p:spPr>
          <a:xfrm>
            <a:off x="4648200" y="1600202"/>
            <a:ext cx="4038600" cy="4525963"/>
          </a:xfrm>
        </p:spPr>
        <p:txBody>
          <a:bodyPr/>
          <a:lstStyle/>
          <a:p>
            <a:pPr lvl="0"/>
            <a:endParaRPr lang="en-US" noProof="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3ED14061-592A-45C5-8599-14E6FBA4429B}" type="slidenum">
              <a:rPr lang="en-US" altLang="en-US"/>
              <a:pPr>
                <a:defRPr/>
              </a:pPr>
              <a:t>‹#›</a:t>
            </a:fld>
            <a:endParaRPr lang="en-US" altLang="en-US"/>
          </a:p>
        </p:txBody>
      </p:sp>
    </p:spTree>
    <p:extLst>
      <p:ext uri="{BB962C8B-B14F-4D97-AF65-F5344CB8AC3E}">
        <p14:creationId xmlns:p14="http://schemas.microsoft.com/office/powerpoint/2010/main" val="2685348768"/>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ransition spd="slow">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wmf"/><Relationship Id="rId1" Type="http://schemas.openxmlformats.org/officeDocument/2006/relationships/slideLayout" Target="../slideLayouts/slideLayout12.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slide" Target="slide5.xml"/><Relationship Id="rId4" Type="http://schemas.openxmlformats.org/officeDocument/2006/relationships/slide" Target="slide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14"/>
          <p:cNvGrpSpPr>
            <a:grpSpLocks/>
          </p:cNvGrpSpPr>
          <p:nvPr/>
        </p:nvGrpSpPr>
        <p:grpSpPr bwMode="auto">
          <a:xfrm>
            <a:off x="129208" y="0"/>
            <a:ext cx="9014792" cy="6858000"/>
            <a:chOff x="0" y="-192"/>
            <a:chExt cx="5856" cy="4530"/>
          </a:xfrm>
        </p:grpSpPr>
        <p:sp>
          <p:nvSpPr>
            <p:cNvPr id="6167" name="Rectangle 8"/>
            <p:cNvSpPr>
              <a:spLocks noChangeArrowheads="1"/>
            </p:cNvSpPr>
            <p:nvPr/>
          </p:nvSpPr>
          <p:spPr bwMode="auto">
            <a:xfrm>
              <a:off x="0" y="-192"/>
              <a:ext cx="5760" cy="4512"/>
            </a:xfrm>
            <a:prstGeom prst="rect">
              <a:avLst/>
            </a:prstGeom>
            <a:gradFill rotWithShape="0">
              <a:gsLst>
                <a:gs pos="0">
                  <a:srgbClr val="00FFFF"/>
                </a:gs>
                <a:gs pos="50000">
                  <a:srgbClr val="FFFFFF"/>
                </a:gs>
                <a:gs pos="100000">
                  <a:srgbClr val="00FFFF"/>
                </a:gs>
              </a:gsLst>
              <a:lin ang="5400000" scaled="1"/>
            </a:gradFill>
            <a:ln w="9525">
              <a:solidFill>
                <a:schemeClr val="tx1"/>
              </a:solidFill>
              <a:miter lim="800000"/>
              <a:headEnd/>
              <a:tailEnd/>
            </a:ln>
          </p:spPr>
          <p:txBody>
            <a:bodyPr wrap="none" anchor="ctr"/>
            <a:lstStyle/>
            <a:p>
              <a:pPr algn="ctr" eaLnBrk="0" hangingPunct="0"/>
              <a:endParaRPr lang="en-US" altLang="zh-CN"/>
            </a:p>
          </p:txBody>
        </p:sp>
        <p:pic>
          <p:nvPicPr>
            <p:cNvPr id="6168" name="Picture 10"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6" y="1270"/>
              <a:ext cx="1440" cy="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14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750" y="3524252"/>
            <a:ext cx="1428750" cy="1297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15" descr="BOOKANI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1990725"/>
            <a:ext cx="25717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 Box 18"/>
          <p:cNvSpPr txBox="1">
            <a:spLocks noChangeArrowheads="1"/>
          </p:cNvSpPr>
          <p:nvPr/>
        </p:nvSpPr>
        <p:spPr bwMode="auto">
          <a:xfrm>
            <a:off x="4343400" y="2228850"/>
            <a:ext cx="800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omic Sans MS" pitchFamily="66" charset="0"/>
                <a:cs typeface="Arial" pitchFamily="34" charset="0"/>
              </a:defRPr>
            </a:lvl1pPr>
            <a:lvl2pPr marL="742950" indent="-285750" eaLnBrk="0" hangingPunct="0">
              <a:defRPr sz="2000">
                <a:solidFill>
                  <a:schemeClr val="tx1"/>
                </a:solidFill>
                <a:latin typeface="Comic Sans MS" pitchFamily="66" charset="0"/>
                <a:cs typeface="Arial" pitchFamily="34" charset="0"/>
              </a:defRPr>
            </a:lvl2pPr>
            <a:lvl3pPr marL="1143000" indent="-228600" eaLnBrk="0" hangingPunct="0">
              <a:defRPr sz="2000">
                <a:solidFill>
                  <a:schemeClr val="tx1"/>
                </a:solidFill>
                <a:latin typeface="Comic Sans MS" pitchFamily="66" charset="0"/>
                <a:cs typeface="Arial" pitchFamily="34" charset="0"/>
              </a:defRPr>
            </a:lvl3pPr>
            <a:lvl4pPr marL="1600200" indent="-228600" eaLnBrk="0" hangingPunct="0">
              <a:defRPr sz="2000">
                <a:solidFill>
                  <a:schemeClr val="tx1"/>
                </a:solidFill>
                <a:latin typeface="Comic Sans MS" pitchFamily="66" charset="0"/>
                <a:cs typeface="Arial" pitchFamily="34" charset="0"/>
              </a:defRPr>
            </a:lvl4pPr>
            <a:lvl5pPr marL="2057400" indent="-228600" eaLnBrk="0" hangingPunct="0">
              <a:defRPr sz="2000">
                <a:solidFill>
                  <a:schemeClr val="tx1"/>
                </a:solidFill>
                <a:latin typeface="Comic Sans MS" pitchFamily="66" charset="0"/>
                <a:cs typeface="Arial" pitchFamily="34" charset="0"/>
              </a:defRPr>
            </a:lvl5pPr>
            <a:lvl6pPr marL="25146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6pPr>
            <a:lvl7pPr marL="29718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7pPr>
            <a:lvl8pPr marL="34290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8pPr>
            <a:lvl9pPr marL="38862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9pPr>
          </a:lstStyle>
          <a:p>
            <a:pPr algn="ctr">
              <a:spcBef>
                <a:spcPct val="50000"/>
              </a:spcBef>
            </a:pPr>
            <a:endParaRPr lang="en-US" altLang="zh-CN" sz="2400" b="1" u="sng" dirty="0">
              <a:solidFill>
                <a:srgbClr val="FF0000"/>
              </a:solidFill>
              <a:latin typeface="VNI-Thufap3" pitchFamily="18" charset="0"/>
            </a:endParaRPr>
          </a:p>
        </p:txBody>
      </p:sp>
      <p:pic>
        <p:nvPicPr>
          <p:cNvPr id="6152" name="Picture 54" descr="Bellco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3026" y="971551"/>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54" descr="Bellco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7301" y="5172076"/>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485900"/>
            <a:ext cx="1143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54" descr="Bellco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4576" y="971551"/>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Picture 54" descr="Bellco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15176" y="1085851"/>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WordArt 4"/>
          <p:cNvSpPr>
            <a:spLocks noChangeArrowheads="1" noChangeShapeType="1" noTextEdit="1"/>
          </p:cNvSpPr>
          <p:nvPr/>
        </p:nvSpPr>
        <p:spPr bwMode="auto">
          <a:xfrm rot="825947">
            <a:off x="2491979" y="1285876"/>
            <a:ext cx="4075509" cy="3892154"/>
          </a:xfrm>
          <a:prstGeom prst="rect">
            <a:avLst/>
          </a:prstGeom>
        </p:spPr>
        <p:txBody>
          <a:bodyPr spcFirstLastPara="1" wrap="none" fromWordArt="1">
            <a:prstTxWarp prst="textCircle">
              <a:avLst>
                <a:gd name="adj" fmla="val 11029107"/>
              </a:avLst>
            </a:prstTxWarp>
          </a:bodyPr>
          <a:lstStyle/>
          <a:p>
            <a:pPr algn="ctr"/>
            <a:r>
              <a:rPr lang="en-US" sz="3000" b="1" kern="10" dirty="0">
                <a:ln w="3175">
                  <a:solidFill>
                    <a:srgbClr val="FF0066"/>
                  </a:solidFill>
                  <a:round/>
                  <a:headEnd/>
                  <a:tailEnd/>
                </a:ln>
                <a:solidFill>
                  <a:srgbClr val="0000FF">
                    <a:alpha val="98822"/>
                  </a:srgbClr>
                </a:solidFill>
                <a:latin typeface="Times New Roman"/>
                <a:cs typeface="Times New Roman"/>
              </a:rPr>
              <a:t>CHÀO  CÁC EM HỌC SINH ĐẾN VỚI TIẾT HỌC KHTN  NGÀY HÔM NAY    ***</a:t>
            </a:r>
          </a:p>
        </p:txBody>
      </p:sp>
      <p:pic>
        <p:nvPicPr>
          <p:cNvPr id="6158" name="Picture 10"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flipV="1">
            <a:off x="1143000" y="800101"/>
            <a:ext cx="1428750" cy="3775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9" name="Text Box 16"/>
          <p:cNvSpPr txBox="1">
            <a:spLocks noChangeArrowheads="1"/>
          </p:cNvSpPr>
          <p:nvPr/>
        </p:nvSpPr>
        <p:spPr bwMode="auto">
          <a:xfrm>
            <a:off x="4800600" y="3657601"/>
            <a:ext cx="1371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omic Sans MS" pitchFamily="66" charset="0"/>
                <a:cs typeface="Arial" pitchFamily="34" charset="0"/>
              </a:defRPr>
            </a:lvl1pPr>
            <a:lvl2pPr marL="742950" indent="-285750" eaLnBrk="0" hangingPunct="0">
              <a:defRPr sz="2000">
                <a:solidFill>
                  <a:schemeClr val="tx1"/>
                </a:solidFill>
                <a:latin typeface="Comic Sans MS" pitchFamily="66" charset="0"/>
                <a:cs typeface="Arial" pitchFamily="34" charset="0"/>
              </a:defRPr>
            </a:lvl2pPr>
            <a:lvl3pPr marL="1143000" indent="-228600" eaLnBrk="0" hangingPunct="0">
              <a:defRPr sz="2000">
                <a:solidFill>
                  <a:schemeClr val="tx1"/>
                </a:solidFill>
                <a:latin typeface="Comic Sans MS" pitchFamily="66" charset="0"/>
                <a:cs typeface="Arial" pitchFamily="34" charset="0"/>
              </a:defRPr>
            </a:lvl3pPr>
            <a:lvl4pPr marL="1600200" indent="-228600" eaLnBrk="0" hangingPunct="0">
              <a:defRPr sz="2000">
                <a:solidFill>
                  <a:schemeClr val="tx1"/>
                </a:solidFill>
                <a:latin typeface="Comic Sans MS" pitchFamily="66" charset="0"/>
                <a:cs typeface="Arial" pitchFamily="34" charset="0"/>
              </a:defRPr>
            </a:lvl4pPr>
            <a:lvl5pPr marL="2057400" indent="-228600" eaLnBrk="0" hangingPunct="0">
              <a:defRPr sz="2000">
                <a:solidFill>
                  <a:schemeClr val="tx1"/>
                </a:solidFill>
                <a:latin typeface="Comic Sans MS" pitchFamily="66" charset="0"/>
                <a:cs typeface="Arial" pitchFamily="34" charset="0"/>
              </a:defRPr>
            </a:lvl5pPr>
            <a:lvl6pPr marL="25146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6pPr>
            <a:lvl7pPr marL="29718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7pPr>
            <a:lvl8pPr marL="34290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8pPr>
            <a:lvl9pPr marL="38862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9pPr>
          </a:lstStyle>
          <a:p>
            <a:pPr algn="ctr">
              <a:spcBef>
                <a:spcPct val="50000"/>
              </a:spcBef>
            </a:pPr>
            <a:r>
              <a:rPr lang="en-US" altLang="zh-CN" sz="2400" u="sng" dirty="0">
                <a:solidFill>
                  <a:srgbClr val="FF0000"/>
                </a:solidFill>
                <a:latin typeface="Times New Roman" pitchFamily="18" charset="0"/>
              </a:rPr>
              <a:t>LỚP 7 </a:t>
            </a:r>
            <a:endParaRPr lang="en-US" altLang="zh-CN" sz="2400" b="1" u="sng" dirty="0">
              <a:solidFill>
                <a:srgbClr val="FF0000"/>
              </a:solidFill>
              <a:latin typeface="Times New Roman" pitchFamily="18" charset="0"/>
            </a:endParaRPr>
          </a:p>
        </p:txBody>
      </p:sp>
      <p:pic>
        <p:nvPicPr>
          <p:cNvPr id="6160" name="Picture 20" descr="SS128x128P_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71575" y="4179094"/>
            <a:ext cx="131445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1" name="Picture 21" descr="SS128x128P_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281866">
            <a:off x="1171576" y="4464846"/>
            <a:ext cx="671513" cy="122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2" name="Picture 22" descr="SS128x128P_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774454">
            <a:off x="1857376" y="4750596"/>
            <a:ext cx="671513" cy="122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Picture 24" descr="SS128x128P_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57963" y="800100"/>
            <a:ext cx="131445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4" name="Picture 25" descr="SS128x128P_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281866">
            <a:off x="6557963" y="1085852"/>
            <a:ext cx="671513" cy="122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5" name="Picture 26" descr="SS128x128P_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774454">
            <a:off x="7243763" y="1371602"/>
            <a:ext cx="671513" cy="122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96054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p:stCondLst>
                                    <p:cond delay="0"/>
                                  </p:stCondLst>
                                  <p:endCondLst>
                                    <p:cond evt="onNext" delay="0">
                                      <p:tgtEl>
                                        <p:sldTgt/>
                                      </p:tgtEl>
                                    </p:cond>
                                  </p:endCondLst>
                                  <p:childTnLst>
                                    <p:animRot by="21600000">
                                      <p:cBhvr>
                                        <p:cTn id="6" dur="9000" fill="hold"/>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0" y="8638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b="1" u="sng" dirty="0" err="1">
                <a:solidFill>
                  <a:srgbClr val="FF3300"/>
                </a:solidFill>
              </a:rPr>
              <a:t>Bài</a:t>
            </a:r>
            <a:r>
              <a:rPr lang="en-US" altLang="en-US" b="1" u="sng" dirty="0">
                <a:solidFill>
                  <a:srgbClr val="FF3300"/>
                </a:solidFill>
              </a:rPr>
              <a:t> 34.</a:t>
            </a:r>
            <a:r>
              <a:rPr lang="en-US" altLang="en-US" b="1" dirty="0">
                <a:solidFill>
                  <a:srgbClr val="FF3300"/>
                </a:solidFill>
              </a:rPr>
              <a:t> SINH TRƯỞNG VÀ PHÁT TRIỂN Ở SINH VẬT</a:t>
            </a:r>
          </a:p>
        </p:txBody>
      </p:sp>
      <p:sp>
        <p:nvSpPr>
          <p:cNvPr id="3" name="Rectangle 2"/>
          <p:cNvSpPr/>
          <p:nvPr/>
        </p:nvSpPr>
        <p:spPr>
          <a:xfrm>
            <a:off x="856316" y="1223963"/>
            <a:ext cx="8135284" cy="954107"/>
          </a:xfrm>
          <a:prstGeom prst="rect">
            <a:avLst/>
          </a:prstGeom>
        </p:spPr>
        <p:txBody>
          <a:bodyPr wrap="square">
            <a:spAutoFit/>
          </a:bodyPr>
          <a:lstStyle/>
          <a:p>
            <a:r>
              <a:rPr lang="en-US" sz="2800" dirty="0">
                <a:solidFill>
                  <a:srgbClr val="FF0000"/>
                </a:solidFill>
                <a:latin typeface="Times New Roman" panose="02020603050405020304" pitchFamily="18" charset="0"/>
                <a:cs typeface="Times New Roman" panose="02020603050405020304" pitchFamily="18" charset="0"/>
              </a:rPr>
              <a:t>Quan </a:t>
            </a:r>
            <a:r>
              <a:rPr lang="en-US" sz="2800" dirty="0" err="1">
                <a:solidFill>
                  <a:srgbClr val="FF0000"/>
                </a:solidFill>
                <a:latin typeface="Times New Roman" panose="02020603050405020304" pitchFamily="18" charset="0"/>
                <a:cs typeface="Times New Roman" panose="02020603050405020304" pitchFamily="18" charset="0"/>
              </a:rPr>
              <a:t>sát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hình</a:t>
            </a:r>
            <a:r>
              <a:rPr lang="en-US" sz="2800" dirty="0">
                <a:solidFill>
                  <a:srgbClr val="FF0000"/>
                </a:solidFill>
                <a:latin typeface="Times New Roman" panose="02020603050405020304" pitchFamily="18" charset="0"/>
                <a:cs typeface="Times New Roman" panose="02020603050405020304" pitchFamily="18" charset="0"/>
              </a:rPr>
              <a:t> 34.2-SGK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biết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dấu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hiệu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sự</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sinh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trưởng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sự</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phát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triển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gà</a:t>
            </a:r>
            <a:r>
              <a:rPr lang="en-US" sz="2800" dirty="0">
                <a:solidFill>
                  <a:srgbClr val="FF0000"/>
                </a:solidFill>
                <a:latin typeface="Times New Roman" panose="02020603050405020304" pitchFamily="18" charset="0"/>
                <a:cs typeface="Times New Roman" panose="02020603050405020304" pitchFamily="18" charset="0"/>
              </a:rPr>
              <a:t>?</a:t>
            </a:r>
          </a:p>
        </p:txBody>
      </p:sp>
      <p:sp>
        <p:nvSpPr>
          <p:cNvPr id="9" name="Rectangle 11"/>
          <p:cNvSpPr>
            <a:spLocks noChangeArrowheads="1"/>
          </p:cNvSpPr>
          <p:nvPr/>
        </p:nvSpPr>
        <p:spPr bwMode="auto">
          <a:xfrm>
            <a:off x="161365" y="622426"/>
            <a:ext cx="77374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0" hangingPunct="0">
              <a:buNone/>
            </a:pPr>
            <a:r>
              <a:rPr lang="en-US" sz="2800" b="1" dirty="0">
                <a:solidFill>
                  <a:srgbClr val="0000CC"/>
                </a:solidFill>
                <a:latin typeface="Times New Roman" pitchFamily="18" charset="0"/>
              </a:rPr>
              <a:t>1. </a:t>
            </a:r>
            <a:r>
              <a:rPr lang="en-US" sz="2800" b="1" u="sng" dirty="0" err="1">
                <a:solidFill>
                  <a:srgbClr val="0000CC"/>
                </a:solidFill>
                <a:latin typeface="Times New Roman" pitchFamily="18" charset="0"/>
                <a:cs typeface="Times New Roman" pitchFamily="18" charset="0"/>
              </a:rPr>
              <a:t>Sinh</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trưởng</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và</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phát</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triển</a:t>
            </a:r>
            <a:r>
              <a:rPr lang="en-US" sz="2800" b="1" u="sng" dirty="0">
                <a:solidFill>
                  <a:srgbClr val="0000CC"/>
                </a:solidFill>
                <a:latin typeface="Times New Roman" pitchFamily="18" charset="0"/>
                <a:cs typeface="Times New Roman" pitchFamily="18" charset="0"/>
              </a:rPr>
              <a:t> ở </a:t>
            </a:r>
            <a:r>
              <a:rPr lang="en-US" sz="2800" b="1" u="sng" dirty="0" err="1">
                <a:solidFill>
                  <a:srgbClr val="0000CC"/>
                </a:solidFill>
                <a:latin typeface="Times New Roman" pitchFamily="18" charset="0"/>
                <a:cs typeface="Times New Roman" pitchFamily="18" charset="0"/>
              </a:rPr>
              <a:t>sinh</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vật</a:t>
            </a:r>
            <a:r>
              <a:rPr lang="en-US" sz="2800" b="1" u="sng" dirty="0">
                <a:solidFill>
                  <a:srgbClr val="0000CC"/>
                </a:solidFill>
                <a:latin typeface="Times New Roman" pitchFamily="18" charset="0"/>
                <a:cs typeface="Times New Roman" pitchFamily="18" charset="0"/>
              </a:rPr>
              <a:t>:</a:t>
            </a:r>
          </a:p>
        </p:txBody>
      </p:sp>
      <p:pic>
        <p:nvPicPr>
          <p:cNvPr id="12" name="Picture 4" descr="QUANIMA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1365" y="1391275"/>
            <a:ext cx="587375"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609599" y="6248400"/>
            <a:ext cx="7737475" cy="461665"/>
          </a:xfrm>
          <a:prstGeom prst="rect">
            <a:avLst/>
          </a:prstGeom>
        </p:spPr>
        <p:txBody>
          <a:bodyPr wrap="square">
            <a:spAutoFit/>
          </a:bodyPr>
          <a:lstStyle/>
          <a:p>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34.2.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Quá</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sinh</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trưởng</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phát</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triển</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gà</a:t>
            </a:r>
            <a:endParaRPr lang="en-US" sz="24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116" y="2717193"/>
            <a:ext cx="7655672" cy="3378807"/>
          </a:xfrm>
          <a:prstGeom prst="rect">
            <a:avLst/>
          </a:prstGeom>
        </p:spPr>
      </p:pic>
    </p:spTree>
    <p:extLst>
      <p:ext uri="{BB962C8B-B14F-4D97-AF65-F5344CB8AC3E}">
        <p14:creationId xmlns:p14="http://schemas.microsoft.com/office/powerpoint/2010/main" val="5834255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1100"/>
                                        <p:tgtEl>
                                          <p:spTgt spid="2"/>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6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82901F5-6EC6-D15D-845F-E8FEE56D12C5}"/>
              </a:ext>
            </a:extLst>
          </p:cNvPr>
          <p:cNvSpPr txBox="1"/>
          <p:nvPr/>
        </p:nvSpPr>
        <p:spPr>
          <a:xfrm>
            <a:off x="533400" y="1443841"/>
            <a:ext cx="8077200" cy="3970318"/>
          </a:xfrm>
          <a:prstGeom prst="rect">
            <a:avLst/>
          </a:prstGeom>
          <a:noFill/>
        </p:spPr>
        <p:txBody>
          <a:bodyPr wrap="square">
            <a:spAutoFit/>
          </a:bodyPr>
          <a:lstStyle/>
          <a:p>
            <a:pPr algn="just"/>
            <a:r>
              <a:rPr lang="vi-VN" sz="2800" b="0" i="0" dirty="0">
                <a:solidFill>
                  <a:srgbClr val="000000"/>
                </a:solidFill>
                <a:effectLst/>
                <a:latin typeface="+mj-lt"/>
              </a:rPr>
              <a:t>- Dấu hiệu của sự sinh trưởng ở gà: Sự tăng kích thước, khối lượng của các cơ quan, bộ phận và cơ thể của con gà.</a:t>
            </a:r>
          </a:p>
          <a:p>
            <a:pPr algn="just"/>
            <a:r>
              <a:rPr lang="vi-VN" sz="2800" b="0" i="0" dirty="0">
                <a:solidFill>
                  <a:srgbClr val="000000"/>
                </a:solidFill>
                <a:effectLst/>
                <a:latin typeface="+mj-lt"/>
              </a:rPr>
              <a:t>- Dấu hiệu của sự phát triển ở gà:</a:t>
            </a:r>
          </a:p>
          <a:p>
            <a:pPr algn="just"/>
            <a:r>
              <a:rPr lang="vi-VN" sz="2800" b="0" i="0" dirty="0">
                <a:solidFill>
                  <a:srgbClr val="000000"/>
                </a:solidFill>
                <a:effectLst/>
                <a:latin typeface="+mj-lt"/>
              </a:rPr>
              <a:t>+ Phôi phân hóa và phát sinh các cơ quan tạo nên con gà con hoàn chỉnh.</a:t>
            </a:r>
          </a:p>
          <a:p>
            <a:pPr algn="just"/>
            <a:r>
              <a:rPr lang="vi-VN" sz="2800" b="0" i="0" dirty="0">
                <a:solidFill>
                  <a:srgbClr val="000000"/>
                </a:solidFill>
                <a:effectLst/>
                <a:latin typeface="+mj-lt"/>
              </a:rPr>
              <a:t>+ Sự phân hóa bộ lông thành nhiều màu khác nhau.</a:t>
            </a:r>
          </a:p>
          <a:p>
            <a:pPr algn="just"/>
            <a:r>
              <a:rPr lang="vi-VN" sz="2800" b="0" i="0" dirty="0">
                <a:solidFill>
                  <a:srgbClr val="000000"/>
                </a:solidFill>
                <a:effectLst/>
                <a:latin typeface="+mj-lt"/>
              </a:rPr>
              <a:t>+ Sự phát sinh các mào ở gà trống và sự phát sinh chức năng sinh sản của gà.</a:t>
            </a:r>
          </a:p>
        </p:txBody>
      </p:sp>
    </p:spTree>
    <p:extLst>
      <p:ext uri="{BB962C8B-B14F-4D97-AF65-F5344CB8AC3E}">
        <p14:creationId xmlns:p14="http://schemas.microsoft.com/office/powerpoint/2010/main" val="3742091170"/>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6078D1A-C74F-1932-C35D-2971DE499F6C}"/>
              </a:ext>
            </a:extLst>
          </p:cNvPr>
          <p:cNvSpPr/>
          <p:nvPr/>
        </p:nvSpPr>
        <p:spPr>
          <a:xfrm>
            <a:off x="266700" y="685800"/>
            <a:ext cx="8610600" cy="954107"/>
          </a:xfrm>
          <a:prstGeom prst="rect">
            <a:avLst/>
          </a:prstGeom>
        </p:spPr>
        <p:txBody>
          <a:bodyPr wrap="square">
            <a:spAutoFit/>
          </a:bodyPr>
          <a:lstStyle/>
          <a:p>
            <a:r>
              <a:rPr lang="en-US" sz="2800" dirty="0">
                <a:solidFill>
                  <a:srgbClr val="FF0000"/>
                </a:solidFill>
                <a:latin typeface="Times New Roman" panose="02020603050405020304" pitchFamily="18" charset="0"/>
                <a:cs typeface="Times New Roman" panose="02020603050405020304" pitchFamily="18" charset="0"/>
              </a:rPr>
              <a:t>- </a:t>
            </a:r>
            <a:r>
              <a:rPr lang="nl-NL" sz="2800" dirty="0">
                <a:solidFill>
                  <a:srgbClr val="FF0000"/>
                </a:solidFill>
                <a:latin typeface="Times New Roman" panose="02020603050405020304" pitchFamily="18" charset="0"/>
                <a:cs typeface="Times New Roman" panose="02020603050405020304" pitchFamily="18" charset="0"/>
              </a:rPr>
              <a:t>Hãy nêu khái niệm sinh trưởng và phát triển của sinh vật?</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F4D5A2C6-5926-40BD-5854-D62882792CE4}"/>
              </a:ext>
            </a:extLst>
          </p:cNvPr>
          <p:cNvSpPr/>
          <p:nvPr/>
        </p:nvSpPr>
        <p:spPr>
          <a:xfrm>
            <a:off x="228600" y="1845316"/>
            <a:ext cx="8610600" cy="4700774"/>
          </a:xfrm>
          <a:prstGeom prst="rect">
            <a:avLst/>
          </a:prstGeom>
        </p:spPr>
        <p:txBody>
          <a:bodyPr wrap="square">
            <a:spAutoFit/>
          </a:bodyPr>
          <a:lstStyle/>
          <a:p>
            <a:pPr algn="just">
              <a:lnSpc>
                <a:spcPct val="120000"/>
              </a:lnSpc>
            </a:pP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trưởng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phát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triển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đặc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trưng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cơ</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sự</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20000"/>
              </a:lnSpc>
              <a:spcAft>
                <a:spcPts val="0"/>
              </a:spcAft>
            </a:pP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trưởng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sự</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tăng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lên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kích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thước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khối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cơ</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do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tăng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lên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kích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thước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tế</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bào</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đó</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làm</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cơ</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lớn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lên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2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bao </a:t>
            </a:r>
            <a:r>
              <a:rPr lang="en-US" sz="2800" dirty="0" err="1">
                <a:latin typeface="Times New Roman" panose="02020603050405020304" pitchFamily="18" charset="0"/>
                <a:cs typeface="Times New Roman" panose="02020603050405020304" pitchFamily="18" charset="0"/>
              </a:rPr>
              <a:t>gồm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hóa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881286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0" y="8638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b="1" u="sng" dirty="0" err="1">
                <a:solidFill>
                  <a:srgbClr val="FF3300"/>
                </a:solidFill>
              </a:rPr>
              <a:t>Bài</a:t>
            </a:r>
            <a:r>
              <a:rPr lang="en-US" altLang="en-US" b="1" u="sng" dirty="0">
                <a:solidFill>
                  <a:srgbClr val="FF3300"/>
                </a:solidFill>
              </a:rPr>
              <a:t> 34.</a:t>
            </a:r>
            <a:r>
              <a:rPr lang="en-US" altLang="en-US" b="1" dirty="0">
                <a:solidFill>
                  <a:srgbClr val="FF3300"/>
                </a:solidFill>
              </a:rPr>
              <a:t> SINH TRƯỞNG VÀ PHÁT TRIỂN Ở SINH VẬT</a:t>
            </a:r>
          </a:p>
        </p:txBody>
      </p:sp>
      <p:pic>
        <p:nvPicPr>
          <p:cNvPr id="3" name="Picture 3" descr="cây viế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52826"/>
            <a:ext cx="942975"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11"/>
          <p:cNvSpPr>
            <a:spLocks noChangeArrowheads="1"/>
          </p:cNvSpPr>
          <p:nvPr/>
        </p:nvSpPr>
        <p:spPr bwMode="auto">
          <a:xfrm>
            <a:off x="228600" y="698828"/>
            <a:ext cx="77374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0" hangingPunct="0">
              <a:buNone/>
            </a:pPr>
            <a:r>
              <a:rPr lang="en-US" sz="2800" b="1" dirty="0">
                <a:solidFill>
                  <a:srgbClr val="0000CC"/>
                </a:solidFill>
                <a:latin typeface="Times New Roman" pitchFamily="18" charset="0"/>
              </a:rPr>
              <a:t>1. </a:t>
            </a:r>
            <a:r>
              <a:rPr lang="en-US" sz="2800" b="1" u="sng" dirty="0" err="1">
                <a:solidFill>
                  <a:srgbClr val="0000CC"/>
                </a:solidFill>
                <a:latin typeface="Times New Roman" pitchFamily="18" charset="0"/>
                <a:cs typeface="Times New Roman" pitchFamily="18" charset="0"/>
              </a:rPr>
              <a:t>Sinh</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trưởng</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và</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phát</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triển</a:t>
            </a:r>
            <a:r>
              <a:rPr lang="en-US" sz="2800" b="1" u="sng" dirty="0">
                <a:solidFill>
                  <a:srgbClr val="0000CC"/>
                </a:solidFill>
                <a:latin typeface="Times New Roman" pitchFamily="18" charset="0"/>
                <a:cs typeface="Times New Roman" pitchFamily="18" charset="0"/>
              </a:rPr>
              <a:t> ở </a:t>
            </a:r>
            <a:r>
              <a:rPr lang="en-US" sz="2800" b="1" u="sng" dirty="0" err="1">
                <a:solidFill>
                  <a:srgbClr val="0000CC"/>
                </a:solidFill>
                <a:latin typeface="Times New Roman" pitchFamily="18" charset="0"/>
                <a:cs typeface="Times New Roman" pitchFamily="18" charset="0"/>
              </a:rPr>
              <a:t>sinh</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vật</a:t>
            </a:r>
            <a:r>
              <a:rPr lang="en-US" sz="2800" b="1" u="sng" dirty="0">
                <a:solidFill>
                  <a:srgbClr val="0000CC"/>
                </a:solidFill>
                <a:latin typeface="Times New Roman" pitchFamily="18" charset="0"/>
                <a:cs typeface="Times New Roman" pitchFamily="18" charset="0"/>
              </a:rPr>
              <a:t>:</a:t>
            </a:r>
          </a:p>
        </p:txBody>
      </p:sp>
      <p:sp>
        <p:nvSpPr>
          <p:cNvPr id="2" name="Rectangle 1"/>
          <p:cNvSpPr/>
          <p:nvPr/>
        </p:nvSpPr>
        <p:spPr>
          <a:xfrm>
            <a:off x="1219200" y="1348265"/>
            <a:ext cx="7620000" cy="4935518"/>
          </a:xfrm>
          <a:prstGeom prst="rect">
            <a:avLst/>
          </a:prstGeom>
        </p:spPr>
        <p:txBody>
          <a:bodyPr wrap="square">
            <a:spAutoFit/>
          </a:bodyPr>
          <a:lstStyle/>
          <a:p>
            <a:pPr algn="just">
              <a:lnSpc>
                <a:spcPct val="120000"/>
              </a:lnSpc>
            </a:pP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trưởng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phát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triển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đặc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trưng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cơ</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sự</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20000"/>
              </a:lnSpc>
              <a:spcAft>
                <a:spcPts val="0"/>
              </a:spcAft>
            </a:pP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trưởng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sự</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tăng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lên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kích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thước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khối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cơ</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do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tăng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lên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kích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thước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tế</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bào</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đó</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làm</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cơ</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lớn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lên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2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gồm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hóa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a:t>
            </a:r>
          </a:p>
          <a:p>
            <a:pPr marL="171450" indent="-171450" algn="just">
              <a:lnSpc>
                <a:spcPct val="120000"/>
              </a:lnSpc>
              <a:spcAft>
                <a:spcPts val="0"/>
              </a:spcAft>
              <a:buFontTx/>
              <a:buChar char="-"/>
            </a:pPr>
            <a:endParaRPr lang="en-US" sz="11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2299870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6078D1A-C74F-1932-C35D-2971DE499F6C}"/>
              </a:ext>
            </a:extLst>
          </p:cNvPr>
          <p:cNvSpPr/>
          <p:nvPr/>
        </p:nvSpPr>
        <p:spPr>
          <a:xfrm>
            <a:off x="304800" y="914400"/>
            <a:ext cx="8610600" cy="954107"/>
          </a:xfrm>
          <a:prstGeom prst="rect">
            <a:avLst/>
          </a:prstGeom>
        </p:spPr>
        <p:txBody>
          <a:bodyPr wrap="square">
            <a:spAutoFit/>
          </a:bodyPr>
          <a:lstStyle/>
          <a:p>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Hãy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biết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mối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quan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hệ</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giữa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sinh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trưởng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phát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triển</a:t>
            </a:r>
            <a:r>
              <a:rPr lang="en-US" sz="2800" dirty="0">
                <a:solidFill>
                  <a:srgbClr val="FF0000"/>
                </a:solidFill>
                <a:latin typeface="Times New Roman" panose="02020603050405020304" pitchFamily="18" charset="0"/>
                <a:cs typeface="Times New Roman" panose="02020603050405020304" pitchFamily="18" charset="0"/>
              </a:rPr>
              <a:t> ở </a:t>
            </a:r>
            <a:r>
              <a:rPr lang="en-US" sz="2800" dirty="0" err="1">
                <a:solidFill>
                  <a:srgbClr val="FF0000"/>
                </a:solidFill>
                <a:latin typeface="Times New Roman" panose="02020603050405020304" pitchFamily="18" charset="0"/>
                <a:cs typeface="Times New Roman" panose="02020603050405020304" pitchFamily="18" charset="0"/>
              </a:rPr>
              <a:t>sinh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vật</a:t>
            </a:r>
            <a:r>
              <a:rPr lang="en-US" sz="2800" dirty="0">
                <a:solidFill>
                  <a:srgbClr val="FF0000"/>
                </a:solidFill>
                <a:latin typeface="Times New Roman" panose="02020603050405020304" pitchFamily="18" charset="0"/>
                <a:cs typeface="Times New Roman" panose="02020603050405020304" pitchFamily="18" charset="0"/>
              </a:rPr>
              <a:t>?</a:t>
            </a:r>
          </a:p>
        </p:txBody>
      </p:sp>
      <p:sp>
        <p:nvSpPr>
          <p:cNvPr id="2" name="Rectangle 1">
            <a:extLst>
              <a:ext uri="{FF2B5EF4-FFF2-40B4-BE49-F238E27FC236}">
                <a16:creationId xmlns:a16="http://schemas.microsoft.com/office/drawing/2014/main" id="{F4D5A2C6-5926-40BD-5854-D62882792CE4}"/>
              </a:ext>
            </a:extLst>
          </p:cNvPr>
          <p:cNvSpPr/>
          <p:nvPr/>
        </p:nvSpPr>
        <p:spPr>
          <a:xfrm>
            <a:off x="266700" y="2743200"/>
            <a:ext cx="8610600" cy="1815882"/>
          </a:xfrm>
          <a:prstGeom prst="rect">
            <a:avLst/>
          </a:prstGeom>
        </p:spPr>
        <p:txBody>
          <a:bodyPr wrap="square">
            <a:spAutoFit/>
          </a:bodyPr>
          <a:lstStyle/>
          <a:p>
            <a:r>
              <a:rPr lang="vi-VN" sz="2800" dirty="0">
                <a:solidFill>
                  <a:srgbClr val="000000"/>
                </a:solidFill>
                <a:latin typeface="+mj-lt"/>
              </a:rPr>
              <a:t>Mối quan hệ giữa sinh trưởng và phát triển ở sinh vật: Sinh trưởng và phát triển là hai quá trình trong cơ thể sống có mối quan hệ mật thiết với nhau. Sinh trưởng tạo tiền để cho phát triển. Phát triển sẽ thúc đẩy sinh trưởng.</a:t>
            </a:r>
            <a:endParaRPr lang="en-US" sz="2800" dirty="0">
              <a:latin typeface="+mj-lt"/>
            </a:endParaRPr>
          </a:p>
        </p:txBody>
      </p:sp>
    </p:spTree>
    <p:extLst>
      <p:ext uri="{BB962C8B-B14F-4D97-AF65-F5344CB8AC3E}">
        <p14:creationId xmlns:p14="http://schemas.microsoft.com/office/powerpoint/2010/main" val="37620791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0" y="8638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b="1" u="sng" dirty="0" err="1">
                <a:solidFill>
                  <a:srgbClr val="FF3300"/>
                </a:solidFill>
              </a:rPr>
              <a:t>Bài</a:t>
            </a:r>
            <a:r>
              <a:rPr lang="en-US" altLang="en-US" b="1" u="sng" dirty="0">
                <a:solidFill>
                  <a:srgbClr val="FF3300"/>
                </a:solidFill>
              </a:rPr>
              <a:t> 34.</a:t>
            </a:r>
            <a:r>
              <a:rPr lang="en-US" altLang="en-US" b="1" dirty="0">
                <a:solidFill>
                  <a:srgbClr val="FF3300"/>
                </a:solidFill>
              </a:rPr>
              <a:t> SINH TRƯỞNG VÀ PHÁT TRIỂN Ở SINH VẬT</a:t>
            </a:r>
          </a:p>
        </p:txBody>
      </p:sp>
      <p:pic>
        <p:nvPicPr>
          <p:cNvPr id="3" name="Picture 3" descr="cây viế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52826"/>
            <a:ext cx="942975"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11"/>
          <p:cNvSpPr>
            <a:spLocks noChangeArrowheads="1"/>
          </p:cNvSpPr>
          <p:nvPr/>
        </p:nvSpPr>
        <p:spPr bwMode="auto">
          <a:xfrm>
            <a:off x="228600" y="698828"/>
            <a:ext cx="77374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0" hangingPunct="0">
              <a:buNone/>
            </a:pPr>
            <a:r>
              <a:rPr lang="en-US" sz="2800" b="1" dirty="0">
                <a:solidFill>
                  <a:srgbClr val="0000CC"/>
                </a:solidFill>
                <a:latin typeface="Times New Roman" pitchFamily="18" charset="0"/>
              </a:rPr>
              <a:t>1. </a:t>
            </a:r>
            <a:r>
              <a:rPr lang="en-US" sz="2800" b="1" u="sng" dirty="0" err="1">
                <a:solidFill>
                  <a:srgbClr val="0000CC"/>
                </a:solidFill>
                <a:latin typeface="Times New Roman" pitchFamily="18" charset="0"/>
                <a:cs typeface="Times New Roman" pitchFamily="18" charset="0"/>
              </a:rPr>
              <a:t>Sinh</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trưởng</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và</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phát</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triển</a:t>
            </a:r>
            <a:r>
              <a:rPr lang="en-US" sz="2800" b="1" u="sng" dirty="0">
                <a:solidFill>
                  <a:srgbClr val="0000CC"/>
                </a:solidFill>
                <a:latin typeface="Times New Roman" pitchFamily="18" charset="0"/>
                <a:cs typeface="Times New Roman" pitchFamily="18" charset="0"/>
              </a:rPr>
              <a:t> ở </a:t>
            </a:r>
            <a:r>
              <a:rPr lang="en-US" sz="2800" b="1" u="sng" dirty="0" err="1">
                <a:solidFill>
                  <a:srgbClr val="0000CC"/>
                </a:solidFill>
                <a:latin typeface="Times New Roman" pitchFamily="18" charset="0"/>
                <a:cs typeface="Times New Roman" pitchFamily="18" charset="0"/>
              </a:rPr>
              <a:t>sinh</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vật</a:t>
            </a:r>
            <a:r>
              <a:rPr lang="en-US" sz="2800" b="1" u="sng" dirty="0">
                <a:solidFill>
                  <a:srgbClr val="0000CC"/>
                </a:solidFill>
                <a:latin typeface="Times New Roman" pitchFamily="18" charset="0"/>
                <a:cs typeface="Times New Roman" pitchFamily="18" charset="0"/>
              </a:rPr>
              <a:t>:</a:t>
            </a:r>
          </a:p>
        </p:txBody>
      </p:sp>
      <p:sp>
        <p:nvSpPr>
          <p:cNvPr id="2" name="Rectangle 1"/>
          <p:cNvSpPr/>
          <p:nvPr/>
        </p:nvSpPr>
        <p:spPr>
          <a:xfrm>
            <a:off x="1219200" y="1348265"/>
            <a:ext cx="7620000" cy="2643159"/>
          </a:xfrm>
          <a:prstGeom prst="rect">
            <a:avLst/>
          </a:prstGeom>
        </p:spPr>
        <p:txBody>
          <a:bodyPr wrap="square">
            <a:spAutoFit/>
          </a:bodyPr>
          <a:lstStyle/>
          <a:p>
            <a:pPr>
              <a:lnSpc>
                <a:spcPct val="120000"/>
              </a:lnSpc>
              <a:spcAft>
                <a:spcPts val="0"/>
              </a:spcAft>
            </a:pP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Mối quan hệ giữa sinh trưởng và phát 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đẩy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trưởng</a:t>
            </a:r>
            <a:r>
              <a:rPr lang="en-US" sz="2800" dirty="0">
                <a:latin typeface="Times New Roman" panose="02020603050405020304" pitchFamily="18" charset="0"/>
                <a:cs typeface="Times New Roman" panose="02020603050405020304" pitchFamily="18" charset="0"/>
              </a:rPr>
              <a:t>.</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08934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0" y="8638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b="1" u="sng" dirty="0" err="1">
                <a:solidFill>
                  <a:srgbClr val="FF3300"/>
                </a:solidFill>
              </a:rPr>
              <a:t>Bài</a:t>
            </a:r>
            <a:r>
              <a:rPr lang="en-US" altLang="en-US" b="1" u="sng" dirty="0">
                <a:solidFill>
                  <a:srgbClr val="FF3300"/>
                </a:solidFill>
              </a:rPr>
              <a:t> 34.</a:t>
            </a:r>
            <a:r>
              <a:rPr lang="en-US" altLang="en-US" b="1" dirty="0">
                <a:solidFill>
                  <a:srgbClr val="FF3300"/>
                </a:solidFill>
              </a:rPr>
              <a:t> SINH TRƯỞNG VÀ PHÁT TRIỂN Ở SINH VẬT</a:t>
            </a:r>
          </a:p>
        </p:txBody>
      </p:sp>
      <p:graphicFrame>
        <p:nvGraphicFramePr>
          <p:cNvPr id="2" name="Table 1"/>
          <p:cNvGraphicFramePr>
            <a:graphicFrameLocks noGrp="1"/>
          </p:cNvGraphicFramePr>
          <p:nvPr>
            <p:extLst>
              <p:ext uri="{D42A27DB-BD31-4B8C-83A1-F6EECF244321}">
                <p14:modId xmlns:p14="http://schemas.microsoft.com/office/powerpoint/2010/main" val="3325036740"/>
              </p:ext>
            </p:extLst>
          </p:nvPr>
        </p:nvGraphicFramePr>
        <p:xfrm>
          <a:off x="161366" y="2888222"/>
          <a:ext cx="8830234" cy="2203704"/>
        </p:xfrm>
        <a:graphic>
          <a:graphicData uri="http://schemas.openxmlformats.org/drawingml/2006/table">
            <a:tbl>
              <a:tblPr firstRow="1" firstCol="1" bandRow="1">
                <a:tableStyleId>{5940675A-B579-460E-94D1-54222C63F5DA}</a:tableStyleId>
              </a:tblPr>
              <a:tblGrid>
                <a:gridCol w="5517070">
                  <a:extLst>
                    <a:ext uri="{9D8B030D-6E8A-4147-A177-3AD203B41FA5}">
                      <a16:colId xmlns:a16="http://schemas.microsoft.com/office/drawing/2014/main" val="20000"/>
                    </a:ext>
                  </a:extLst>
                </a:gridCol>
                <a:gridCol w="1794874">
                  <a:extLst>
                    <a:ext uri="{9D8B030D-6E8A-4147-A177-3AD203B41FA5}">
                      <a16:colId xmlns:a16="http://schemas.microsoft.com/office/drawing/2014/main" val="20001"/>
                    </a:ext>
                  </a:extLst>
                </a:gridCol>
                <a:gridCol w="1518290">
                  <a:extLst>
                    <a:ext uri="{9D8B030D-6E8A-4147-A177-3AD203B41FA5}">
                      <a16:colId xmlns:a16="http://schemas.microsoft.com/office/drawing/2014/main" val="20002"/>
                    </a:ext>
                  </a:extLst>
                </a:gridCol>
              </a:tblGrid>
              <a:tr h="0">
                <a:tc>
                  <a:txBody>
                    <a:bodyPr/>
                    <a:lstStyle/>
                    <a:p>
                      <a:pPr algn="ctr">
                        <a:lnSpc>
                          <a:spcPct val="120000"/>
                        </a:lnSpc>
                        <a:spcAft>
                          <a:spcPts val="0"/>
                        </a:spcAft>
                        <a:tabLst>
                          <a:tab pos="180340" algn="l"/>
                          <a:tab pos="450215" algn="l"/>
                        </a:tabLst>
                      </a:pPr>
                      <a:r>
                        <a:rPr lang="en-US" sz="2200" b="1" dirty="0" err="1">
                          <a:effectLst/>
                          <a:latin typeface="Times New Roman" panose="02020603050405020304" pitchFamily="18" charset="0"/>
                          <a:cs typeface="Times New Roman" panose="02020603050405020304" pitchFamily="18" charset="0"/>
                        </a:rPr>
                        <a:t>Biểu</a:t>
                      </a:r>
                      <a:r>
                        <a:rPr lang="en-US" sz="2200" b="1" dirty="0">
                          <a:effectLst/>
                          <a:latin typeface="Times New Roman" panose="02020603050405020304" pitchFamily="18" charset="0"/>
                          <a:cs typeface="Times New Roman" panose="02020603050405020304" pitchFamily="18" charset="0"/>
                        </a:rPr>
                        <a:t> </a:t>
                      </a:r>
                      <a:r>
                        <a:rPr lang="en-US" sz="2200" b="1" dirty="0" err="1">
                          <a:effectLst/>
                          <a:latin typeface="Times New Roman" panose="02020603050405020304" pitchFamily="18" charset="0"/>
                          <a:cs typeface="Times New Roman" panose="02020603050405020304" pitchFamily="18" charset="0"/>
                        </a:rPr>
                        <a:t>hiện</a:t>
                      </a:r>
                      <a:endParaRPr lang="en-US"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0"/>
                        </a:spcAft>
                        <a:tabLst>
                          <a:tab pos="180340" algn="l"/>
                          <a:tab pos="450215" algn="l"/>
                        </a:tabLst>
                      </a:pPr>
                      <a:r>
                        <a:rPr lang="en-US" sz="2200" b="1" dirty="0" err="1">
                          <a:effectLst/>
                          <a:latin typeface="Times New Roman" panose="02020603050405020304" pitchFamily="18" charset="0"/>
                          <a:cs typeface="Times New Roman" panose="02020603050405020304" pitchFamily="18" charset="0"/>
                        </a:rPr>
                        <a:t>Sinh</a:t>
                      </a:r>
                      <a:r>
                        <a:rPr lang="en-US" sz="2200" b="1" dirty="0">
                          <a:effectLst/>
                          <a:latin typeface="Times New Roman" panose="02020603050405020304" pitchFamily="18" charset="0"/>
                          <a:cs typeface="Times New Roman" panose="02020603050405020304" pitchFamily="18" charset="0"/>
                        </a:rPr>
                        <a:t> </a:t>
                      </a:r>
                      <a:r>
                        <a:rPr lang="en-US" sz="2200" b="1" dirty="0" err="1">
                          <a:effectLst/>
                          <a:latin typeface="Times New Roman" panose="02020603050405020304" pitchFamily="18" charset="0"/>
                          <a:cs typeface="Times New Roman" panose="02020603050405020304" pitchFamily="18" charset="0"/>
                        </a:rPr>
                        <a:t>trưởng</a:t>
                      </a:r>
                      <a:endParaRPr lang="en-US"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0"/>
                        </a:spcAft>
                        <a:tabLst>
                          <a:tab pos="180340" algn="l"/>
                          <a:tab pos="450215" algn="l"/>
                        </a:tabLst>
                      </a:pPr>
                      <a:r>
                        <a:rPr lang="en-US" sz="2200" b="1" dirty="0" err="1">
                          <a:effectLst/>
                          <a:latin typeface="Times New Roman" panose="02020603050405020304" pitchFamily="18" charset="0"/>
                          <a:cs typeface="Times New Roman" panose="02020603050405020304" pitchFamily="18" charset="0"/>
                        </a:rPr>
                        <a:t>Phát</a:t>
                      </a:r>
                      <a:r>
                        <a:rPr lang="en-US" sz="2200" b="1" dirty="0">
                          <a:effectLst/>
                          <a:latin typeface="Times New Roman" panose="02020603050405020304" pitchFamily="18" charset="0"/>
                          <a:cs typeface="Times New Roman" panose="02020603050405020304" pitchFamily="18" charset="0"/>
                        </a:rPr>
                        <a:t> </a:t>
                      </a:r>
                      <a:r>
                        <a:rPr lang="en-US" sz="2200" b="1" dirty="0" err="1">
                          <a:effectLst/>
                          <a:latin typeface="Times New Roman" panose="02020603050405020304" pitchFamily="18" charset="0"/>
                          <a:cs typeface="Times New Roman" panose="02020603050405020304" pitchFamily="18" charset="0"/>
                        </a:rPr>
                        <a:t>triển</a:t>
                      </a:r>
                      <a:endParaRPr lang="en-US"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algn="just">
                        <a:lnSpc>
                          <a:spcPct val="120000"/>
                        </a:lnSpc>
                        <a:spcAft>
                          <a:spcPts val="0"/>
                        </a:spcAft>
                        <a:tabLst>
                          <a:tab pos="180340" algn="l"/>
                          <a:tab pos="450215" algn="l"/>
                        </a:tabLst>
                      </a:pPr>
                      <a:r>
                        <a:rPr lang="en-US" sz="2200" dirty="0" err="1">
                          <a:effectLst/>
                          <a:latin typeface="Times New Roman" panose="02020603050405020304" pitchFamily="18" charset="0"/>
                          <a:cs typeface="Times New Roman" panose="02020603050405020304" pitchFamily="18" charset="0"/>
                        </a:rPr>
                        <a:t>Sau</a:t>
                      </a:r>
                      <a:r>
                        <a:rPr lang="en-US" sz="2200" dirty="0">
                          <a:effectLst/>
                          <a:latin typeface="Times New Roman" panose="02020603050405020304" pitchFamily="18" charset="0"/>
                          <a:cs typeface="Times New Roman" panose="02020603050405020304" pitchFamily="18" charset="0"/>
                        </a:rPr>
                        <a:t> 1 </a:t>
                      </a:r>
                      <a:r>
                        <a:rPr lang="en-US" sz="2200" dirty="0" err="1">
                          <a:effectLst/>
                          <a:latin typeface="Times New Roman" panose="02020603050405020304" pitchFamily="18" charset="0"/>
                          <a:cs typeface="Times New Roman" panose="02020603050405020304" pitchFamily="18" charset="0"/>
                        </a:rPr>
                        <a:t>năm</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em</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học</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sinh</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lớp</a:t>
                      </a:r>
                      <a:r>
                        <a:rPr lang="en-US" sz="2200" dirty="0">
                          <a:effectLst/>
                          <a:latin typeface="Times New Roman" panose="02020603050405020304" pitchFamily="18" charset="0"/>
                          <a:cs typeface="Times New Roman" panose="02020603050405020304" pitchFamily="18" charset="0"/>
                        </a:rPr>
                        <a:t> 1 </a:t>
                      </a:r>
                      <a:r>
                        <a:rPr lang="en-US" sz="2200" dirty="0" err="1">
                          <a:effectLst/>
                          <a:latin typeface="Times New Roman" panose="02020603050405020304" pitchFamily="18" charset="0"/>
                          <a:cs typeface="Times New Roman" panose="02020603050405020304" pitchFamily="18" charset="0"/>
                        </a:rPr>
                        <a:t>cao</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thêm</a:t>
                      </a:r>
                      <a:r>
                        <a:rPr lang="en-US" sz="2200" dirty="0">
                          <a:effectLst/>
                          <a:latin typeface="Times New Roman" panose="02020603050405020304" pitchFamily="18" charset="0"/>
                          <a:cs typeface="Times New Roman" panose="02020603050405020304" pitchFamily="18" charset="0"/>
                        </a:rPr>
                        <a:t> 10 cm.</a:t>
                      </a:r>
                      <a:endPar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0"/>
                        </a:spcAft>
                        <a:tabLst>
                          <a:tab pos="180340" algn="l"/>
                          <a:tab pos="450215" algn="l"/>
                        </a:tabLst>
                      </a:pPr>
                      <a:r>
                        <a:rPr lang="en-US" sz="2200">
                          <a:effectLst/>
                          <a:latin typeface="Times New Roman" panose="02020603050405020304" pitchFamily="18" charset="0"/>
                          <a:cs typeface="Times New Roman" panose="02020603050405020304" pitchFamily="18" charset="0"/>
                        </a:rPr>
                        <a:t>+</a:t>
                      </a:r>
                      <a:endParaRPr lang="en-US" sz="2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0"/>
                        </a:spcAft>
                        <a:tabLst>
                          <a:tab pos="180340" algn="l"/>
                          <a:tab pos="450215" algn="l"/>
                        </a:tabLst>
                      </a:pPr>
                      <a:r>
                        <a:rPr lang="en-US" sz="2200">
                          <a:effectLst/>
                          <a:latin typeface="Times New Roman" panose="02020603050405020304" pitchFamily="18" charset="0"/>
                          <a:cs typeface="Times New Roman" panose="02020603050405020304" pitchFamily="18" charset="0"/>
                        </a:rPr>
                        <a:t>-</a:t>
                      </a:r>
                      <a:endParaRPr lang="en-US" sz="2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algn="just">
                        <a:lnSpc>
                          <a:spcPct val="120000"/>
                        </a:lnSpc>
                        <a:spcAft>
                          <a:spcPts val="0"/>
                        </a:spcAft>
                        <a:tabLst>
                          <a:tab pos="180340" algn="l"/>
                          <a:tab pos="450215" algn="l"/>
                        </a:tabLst>
                      </a:pPr>
                      <a:r>
                        <a:rPr lang="en-US" sz="2200" dirty="0" err="1">
                          <a:effectLst/>
                          <a:latin typeface="Times New Roman" panose="02020603050405020304" pitchFamily="18" charset="0"/>
                          <a:cs typeface="Times New Roman" panose="02020603050405020304" pitchFamily="18" charset="0"/>
                        </a:rPr>
                        <a:t>Hạt</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đậu</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ngâm</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nước</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lâu</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nở</a:t>
                      </a:r>
                      <a:r>
                        <a:rPr lang="en-US" sz="2200" dirty="0">
                          <a:effectLst/>
                          <a:latin typeface="Times New Roman" panose="02020603050405020304" pitchFamily="18" charset="0"/>
                          <a:cs typeface="Times New Roman" panose="02020603050405020304" pitchFamily="18" charset="0"/>
                        </a:rPr>
                        <a:t> to </a:t>
                      </a:r>
                      <a:r>
                        <a:rPr lang="en-US" sz="2200" dirty="0" err="1">
                          <a:effectLst/>
                          <a:latin typeface="Times New Roman" panose="02020603050405020304" pitchFamily="18" charset="0"/>
                          <a:cs typeface="Times New Roman" panose="02020603050405020304" pitchFamily="18" charset="0"/>
                        </a:rPr>
                        <a:t>hơn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lúc</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đầu</a:t>
                      </a:r>
                      <a:r>
                        <a:rPr lang="en-US" sz="2200" dirty="0">
                          <a:effectLst/>
                          <a:latin typeface="Times New Roman" panose="02020603050405020304" pitchFamily="18" charset="0"/>
                          <a:cs typeface="Times New Roman" panose="02020603050405020304" pitchFamily="18" charset="0"/>
                        </a:rPr>
                        <a:t>.</a:t>
                      </a:r>
                      <a:endPar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defTabSz="914400" rtl="0" eaLnBrk="1" fontAlgn="auto" latinLnBrk="0" hangingPunct="1">
                        <a:lnSpc>
                          <a:spcPct val="120000"/>
                        </a:lnSpc>
                        <a:spcBef>
                          <a:spcPts val="0"/>
                        </a:spcBef>
                        <a:spcAft>
                          <a:spcPts val="0"/>
                        </a:spcAft>
                        <a:buClrTx/>
                        <a:buSzTx/>
                        <a:buFontTx/>
                        <a:buNone/>
                        <a:tabLst>
                          <a:tab pos="180340" algn="l"/>
                          <a:tab pos="450215" algn="l"/>
                        </a:tabLst>
                        <a:defRPr/>
                      </a:pPr>
                      <a:endPar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0"/>
                        </a:spcAft>
                        <a:tabLst>
                          <a:tab pos="180340" algn="l"/>
                          <a:tab pos="450215" algn="l"/>
                        </a:tabLst>
                      </a:pPr>
                      <a:endPar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algn="just">
                        <a:lnSpc>
                          <a:spcPct val="120000"/>
                        </a:lnSpc>
                        <a:spcAft>
                          <a:spcPts val="0"/>
                        </a:spcAft>
                        <a:tabLst>
                          <a:tab pos="180340" algn="l"/>
                          <a:tab pos="450215" algn="l"/>
                        </a:tabLst>
                      </a:pPr>
                      <a:r>
                        <a:rPr lang="en-US" sz="2200" dirty="0" err="1">
                          <a:effectLst/>
                          <a:latin typeface="Times New Roman" panose="02020603050405020304" pitchFamily="18" charset="0"/>
                          <a:cs typeface="Times New Roman" panose="02020603050405020304" pitchFamily="18" charset="0"/>
                        </a:rPr>
                        <a:t>Hạt</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đỗ</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nảy</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mầm</a:t>
                      </a:r>
                      <a:r>
                        <a:rPr lang="en-US" sz="2200" dirty="0">
                          <a:effectLst/>
                          <a:latin typeface="Times New Roman" panose="02020603050405020304" pitchFamily="18" charset="0"/>
                          <a:cs typeface="Times New Roman" panose="02020603050405020304" pitchFamily="18" charset="0"/>
                        </a:rPr>
                        <a:t>.</a:t>
                      </a:r>
                      <a:endPar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0"/>
                        </a:spcAft>
                        <a:tabLst>
                          <a:tab pos="180340" algn="l"/>
                          <a:tab pos="450215" algn="l"/>
                        </a:tabLst>
                      </a:pPr>
                      <a:endPar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defTabSz="914400" rtl="0" eaLnBrk="1" fontAlgn="auto" latinLnBrk="0" hangingPunct="1">
                        <a:lnSpc>
                          <a:spcPct val="120000"/>
                        </a:lnSpc>
                        <a:spcBef>
                          <a:spcPts val="0"/>
                        </a:spcBef>
                        <a:spcAft>
                          <a:spcPts val="0"/>
                        </a:spcAft>
                        <a:buClrTx/>
                        <a:buSzTx/>
                        <a:buFontTx/>
                        <a:buNone/>
                        <a:tabLst>
                          <a:tab pos="180340" algn="l"/>
                          <a:tab pos="450215" algn="l"/>
                        </a:tabLst>
                        <a:defRPr/>
                      </a:pPr>
                      <a:endPar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0">
                <a:tc>
                  <a:txBody>
                    <a:bodyPr/>
                    <a:lstStyle/>
                    <a:p>
                      <a:pPr algn="just">
                        <a:lnSpc>
                          <a:spcPct val="120000"/>
                        </a:lnSpc>
                        <a:spcAft>
                          <a:spcPts val="0"/>
                        </a:spcAft>
                        <a:tabLst>
                          <a:tab pos="180340" algn="l"/>
                          <a:tab pos="450215" algn="l"/>
                        </a:tabLst>
                      </a:pPr>
                      <a:r>
                        <a:rPr lang="en-US" sz="2200" dirty="0" err="1">
                          <a:effectLst/>
                          <a:latin typeface="Times New Roman" panose="02020603050405020304" pitchFamily="18" charset="0"/>
                          <a:cs typeface="Times New Roman" panose="02020603050405020304" pitchFamily="18" charset="0"/>
                        </a:rPr>
                        <a:t>Cây</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bưởi</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ra</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hoa</a:t>
                      </a:r>
                      <a:r>
                        <a:rPr lang="en-US" sz="2200" dirty="0">
                          <a:effectLst/>
                          <a:latin typeface="Times New Roman" panose="02020603050405020304" pitchFamily="18" charset="0"/>
                          <a:cs typeface="Times New Roman" panose="02020603050405020304" pitchFamily="18" charset="0"/>
                        </a:rPr>
                        <a:t>.</a:t>
                      </a:r>
                      <a:endPar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0"/>
                        </a:spcAft>
                        <a:tabLst>
                          <a:tab pos="180340" algn="l"/>
                          <a:tab pos="450215" algn="l"/>
                        </a:tabLst>
                      </a:pPr>
                      <a:endPar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0"/>
                        </a:spcAft>
                        <a:tabLst>
                          <a:tab pos="180340" algn="l"/>
                          <a:tab pos="450215" algn="l"/>
                        </a:tabLst>
                      </a:pPr>
                      <a:endPar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0">
                <a:tc>
                  <a:txBody>
                    <a:bodyPr/>
                    <a:lstStyle/>
                    <a:p>
                      <a:pPr algn="just">
                        <a:lnSpc>
                          <a:spcPct val="120000"/>
                        </a:lnSpc>
                        <a:spcAft>
                          <a:spcPts val="0"/>
                        </a:spcAft>
                        <a:tabLst>
                          <a:tab pos="180340" algn="l"/>
                          <a:tab pos="450215" algn="l"/>
                        </a:tabLst>
                      </a:pPr>
                      <a:r>
                        <a:rPr lang="en-US" sz="2200" dirty="0" err="1">
                          <a:effectLst/>
                          <a:latin typeface="Times New Roman" panose="02020603050405020304" pitchFamily="18" charset="0"/>
                          <a:cs typeface="Times New Roman" panose="02020603050405020304" pitchFamily="18" charset="0"/>
                        </a:rPr>
                        <a:t>Trứng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gà</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nở</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thành</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gà</a:t>
                      </a:r>
                      <a:r>
                        <a:rPr lang="en-US" sz="2200" dirty="0">
                          <a:effectLst/>
                          <a:latin typeface="Times New Roman" panose="02020603050405020304" pitchFamily="18" charset="0"/>
                          <a:cs typeface="Times New Roman" panose="02020603050405020304" pitchFamily="18" charset="0"/>
                        </a:rPr>
                        <a:t> con.</a:t>
                      </a:r>
                      <a:endPar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0"/>
                        </a:spcAft>
                        <a:tabLst>
                          <a:tab pos="180340" algn="l"/>
                          <a:tab pos="450215" algn="l"/>
                        </a:tabLst>
                      </a:pPr>
                      <a:endPar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0"/>
                        </a:spcAft>
                        <a:tabLst>
                          <a:tab pos="180340" algn="l"/>
                          <a:tab pos="450215" algn="l"/>
                        </a:tabLst>
                      </a:pPr>
                      <a:endPar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sp>
        <p:nvSpPr>
          <p:cNvPr id="4" name="Rectangle 11"/>
          <p:cNvSpPr>
            <a:spLocks noChangeArrowheads="1"/>
          </p:cNvSpPr>
          <p:nvPr/>
        </p:nvSpPr>
        <p:spPr bwMode="auto">
          <a:xfrm>
            <a:off x="228600" y="698828"/>
            <a:ext cx="77374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0" hangingPunct="0">
              <a:buNone/>
            </a:pPr>
            <a:r>
              <a:rPr lang="en-US" sz="2800" b="1" dirty="0">
                <a:solidFill>
                  <a:srgbClr val="0000CC"/>
                </a:solidFill>
                <a:latin typeface="Times New Roman" pitchFamily="18" charset="0"/>
              </a:rPr>
              <a:t>1. </a:t>
            </a:r>
            <a:r>
              <a:rPr lang="en-US" sz="2800" b="1" u="sng" dirty="0" err="1">
                <a:solidFill>
                  <a:srgbClr val="0000CC"/>
                </a:solidFill>
                <a:latin typeface="Times New Roman" pitchFamily="18" charset="0"/>
                <a:cs typeface="Times New Roman" pitchFamily="18" charset="0"/>
              </a:rPr>
              <a:t>Sinh</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trưởng</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và</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phát</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triển</a:t>
            </a:r>
            <a:r>
              <a:rPr lang="en-US" sz="2800" b="1" u="sng" dirty="0">
                <a:solidFill>
                  <a:srgbClr val="0000CC"/>
                </a:solidFill>
                <a:latin typeface="Times New Roman" pitchFamily="18" charset="0"/>
                <a:cs typeface="Times New Roman" pitchFamily="18" charset="0"/>
              </a:rPr>
              <a:t> ở </a:t>
            </a:r>
            <a:r>
              <a:rPr lang="en-US" sz="2800" b="1" u="sng" dirty="0" err="1">
                <a:solidFill>
                  <a:srgbClr val="0000CC"/>
                </a:solidFill>
                <a:latin typeface="Times New Roman" pitchFamily="18" charset="0"/>
                <a:cs typeface="Times New Roman" pitchFamily="18" charset="0"/>
              </a:rPr>
              <a:t>sinh</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vật</a:t>
            </a:r>
            <a:r>
              <a:rPr lang="en-US" sz="2800" b="1" u="sng" dirty="0">
                <a:solidFill>
                  <a:srgbClr val="0000CC"/>
                </a:solidFill>
                <a:latin typeface="Times New Roman" pitchFamily="18" charset="0"/>
                <a:cs typeface="Times New Roman" pitchFamily="18" charset="0"/>
              </a:rPr>
              <a:t>:</a:t>
            </a:r>
          </a:p>
        </p:txBody>
      </p:sp>
      <p:sp>
        <p:nvSpPr>
          <p:cNvPr id="3" name="Rectangle 2"/>
          <p:cNvSpPr/>
          <p:nvPr/>
        </p:nvSpPr>
        <p:spPr>
          <a:xfrm>
            <a:off x="748740" y="2280723"/>
            <a:ext cx="7848600" cy="461665"/>
          </a:xfrm>
          <a:prstGeom prst="rect">
            <a:avLst/>
          </a:prstGeom>
        </p:spPr>
        <p:txBody>
          <a:bodyPr wrap="square">
            <a:spAutoFit/>
          </a:bodyPr>
          <a:lstStyle/>
          <a:p>
            <a:r>
              <a:rPr lang="en-US" sz="2400" b="1" dirty="0">
                <a:solidFill>
                  <a:srgbClr val="000000"/>
                </a:solidFill>
                <a:latin typeface="Times New Roman" panose="02020603050405020304" pitchFamily="18" charset="0"/>
                <a:ea typeface="Calibri" panose="020F0502020204030204" pitchFamily="34" charset="0"/>
              </a:rPr>
              <a:t>PHT 01. </a:t>
            </a:r>
            <a:r>
              <a:rPr lang="en-US" sz="2400" b="1" dirty="0" err="1">
                <a:solidFill>
                  <a:srgbClr val="000000"/>
                </a:solidFill>
                <a:latin typeface="Times New Roman" panose="02020603050405020304" pitchFamily="18" charset="0"/>
                <a:ea typeface="Times New Roman" panose="02020603050405020304" pitchFamily="18" charset="0"/>
              </a:rPr>
              <a:t>Nhận</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biết</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sự</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sinh</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trưởng</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và</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phát</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triển</a:t>
            </a:r>
            <a:r>
              <a:rPr lang="en-US" sz="2400" b="1" dirty="0">
                <a:solidFill>
                  <a:srgbClr val="000000"/>
                </a:solidFill>
                <a:latin typeface="Times New Roman" panose="02020603050405020304" pitchFamily="18" charset="0"/>
                <a:ea typeface="Times New Roman" panose="02020603050405020304" pitchFamily="18" charset="0"/>
              </a:rPr>
              <a:t> ở </a:t>
            </a:r>
            <a:r>
              <a:rPr lang="en-US" sz="2400" b="1" dirty="0" err="1">
                <a:solidFill>
                  <a:srgbClr val="000000"/>
                </a:solidFill>
                <a:latin typeface="Times New Roman" panose="02020603050405020304" pitchFamily="18" charset="0"/>
                <a:ea typeface="Times New Roman" panose="02020603050405020304" pitchFamily="18" charset="0"/>
              </a:rPr>
              <a:t>sinh</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vật</a:t>
            </a:r>
            <a:r>
              <a:rPr lang="en-US" sz="2400" b="1" dirty="0">
                <a:solidFill>
                  <a:srgbClr val="000000"/>
                </a:solidFill>
                <a:latin typeface="Times New Roman" panose="02020603050405020304" pitchFamily="18" charset="0"/>
                <a:ea typeface="Times New Roman" panose="02020603050405020304" pitchFamily="18" charset="0"/>
              </a:rPr>
              <a:t>.</a:t>
            </a:r>
            <a:endParaRPr lang="en-US" sz="2400" b="1" dirty="0"/>
          </a:p>
        </p:txBody>
      </p:sp>
      <p:pic>
        <p:nvPicPr>
          <p:cNvPr id="6" name="Picture 4" descr="QUANIMA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1365" y="1391275"/>
            <a:ext cx="587375"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838200" y="1311277"/>
            <a:ext cx="8153400" cy="954107"/>
          </a:xfrm>
          <a:prstGeom prst="rect">
            <a:avLst/>
          </a:prstGeom>
        </p:spPr>
        <p:txBody>
          <a:bodyPr wrap="square">
            <a:spAutoFit/>
          </a:bodyPr>
          <a:lstStyle/>
          <a:p>
            <a:r>
              <a:rPr lang="en-US" sz="2800" dirty="0">
                <a:solidFill>
                  <a:srgbClr val="FF0000"/>
                </a:solidFill>
                <a:latin typeface="Times New Roman" panose="02020603050405020304" pitchFamily="18" charset="0"/>
                <a:ea typeface="Calibri" panose="020F0502020204030204" pitchFamily="34" charset="0"/>
              </a:rPr>
              <a:t>GV </a:t>
            </a:r>
            <a:r>
              <a:rPr lang="en-US" sz="2800" dirty="0" err="1">
                <a:solidFill>
                  <a:srgbClr val="FF0000"/>
                </a:solidFill>
                <a:latin typeface="Times New Roman" panose="02020603050405020304" pitchFamily="18" charset="0"/>
                <a:ea typeface="Calibri" panose="020F0502020204030204" pitchFamily="34" charset="0"/>
              </a:rPr>
              <a:t>yêu</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cầu</a:t>
            </a:r>
            <a:r>
              <a:rPr lang="en-US" sz="2800" dirty="0">
                <a:solidFill>
                  <a:srgbClr val="FF0000"/>
                </a:solidFill>
                <a:latin typeface="Times New Roman" panose="02020603050405020304" pitchFamily="18" charset="0"/>
                <a:ea typeface="Calibri" panose="020F0502020204030204" pitchFamily="34" charset="0"/>
              </a:rPr>
              <a:t> HS </a:t>
            </a:r>
            <a:r>
              <a:rPr lang="en-US" sz="2800" dirty="0" err="1">
                <a:solidFill>
                  <a:srgbClr val="FF0000"/>
                </a:solidFill>
                <a:latin typeface="Times New Roman" panose="02020603050405020304" pitchFamily="18" charset="0"/>
                <a:ea typeface="Calibri" panose="020F0502020204030204" pitchFamily="34" charset="0"/>
              </a:rPr>
              <a:t>vận</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dụng</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kiến</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thức</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hoàn</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thành</a:t>
            </a:r>
            <a:r>
              <a:rPr lang="en-US" sz="2800" dirty="0">
                <a:solidFill>
                  <a:srgbClr val="FF0000"/>
                </a:solidFill>
                <a:latin typeface="Times New Roman" panose="02020603050405020304" pitchFamily="18" charset="0"/>
                <a:ea typeface="Calibri" panose="020F0502020204030204" pitchFamily="34" charset="0"/>
              </a:rPr>
              <a:t> PHT 01. </a:t>
            </a:r>
            <a:r>
              <a:rPr lang="en-US" sz="2800" dirty="0" err="1">
                <a:solidFill>
                  <a:srgbClr val="FF0000"/>
                </a:solidFill>
                <a:latin typeface="Times New Roman" panose="02020603050405020304" pitchFamily="18" charset="0"/>
                <a:ea typeface="Times New Roman" panose="02020603050405020304" pitchFamily="18" charset="0"/>
              </a:rPr>
              <a:t>Nhận</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biết</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sự</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sinh</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trưởng</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và</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phát</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triển</a:t>
            </a:r>
            <a:r>
              <a:rPr lang="en-US" sz="2800" dirty="0">
                <a:solidFill>
                  <a:srgbClr val="FF0000"/>
                </a:solidFill>
                <a:latin typeface="Times New Roman" panose="02020603050405020304" pitchFamily="18" charset="0"/>
                <a:ea typeface="Times New Roman" panose="02020603050405020304" pitchFamily="18" charset="0"/>
              </a:rPr>
              <a:t> ở </a:t>
            </a:r>
            <a:r>
              <a:rPr lang="en-US" sz="2800" dirty="0" err="1">
                <a:solidFill>
                  <a:srgbClr val="FF0000"/>
                </a:solidFill>
                <a:latin typeface="Times New Roman" panose="02020603050405020304" pitchFamily="18" charset="0"/>
                <a:ea typeface="Times New Roman" panose="02020603050405020304" pitchFamily="18" charset="0"/>
              </a:rPr>
              <a:t>sinh</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vật</a:t>
            </a:r>
            <a:r>
              <a:rPr lang="en-US" sz="2800" dirty="0">
                <a:solidFill>
                  <a:srgbClr val="FF0000"/>
                </a:solidFill>
                <a:latin typeface="Times New Roman" panose="02020603050405020304" pitchFamily="18" charset="0"/>
                <a:ea typeface="Times New Roman" panose="02020603050405020304" pitchFamily="18" charset="0"/>
              </a:rPr>
              <a:t>?</a:t>
            </a:r>
            <a:endParaRPr lang="en-US" sz="2800" dirty="0">
              <a:solidFill>
                <a:srgbClr val="FF0000"/>
              </a:solidFill>
            </a:endParaRPr>
          </a:p>
        </p:txBody>
      </p:sp>
      <p:sp>
        <p:nvSpPr>
          <p:cNvPr id="8" name="Rectangle 7"/>
          <p:cNvSpPr/>
          <p:nvPr/>
        </p:nvSpPr>
        <p:spPr>
          <a:xfrm>
            <a:off x="6400800" y="3541733"/>
            <a:ext cx="287259" cy="496867"/>
          </a:xfrm>
          <a:prstGeom prst="rect">
            <a:avLst/>
          </a:prstGeom>
        </p:spPr>
        <p:txBody>
          <a:bodyPr wrap="none">
            <a:spAutoFit/>
          </a:bodyPr>
          <a:lstStyle/>
          <a:p>
            <a:pPr algn="ctr">
              <a:lnSpc>
                <a:spcPct val="120000"/>
              </a:lnSpc>
              <a:tabLst>
                <a:tab pos="180340" algn="l"/>
                <a:tab pos="450215" algn="l"/>
              </a:tabLst>
              <a:defRPr/>
            </a:pPr>
            <a:r>
              <a:rPr lang="en-US" sz="2400" dirty="0">
                <a:latin typeface="Times New Roman" panose="02020603050405020304" pitchFamily="18" charset="0"/>
                <a:cs typeface="Times New Roman" panose="02020603050405020304" pitchFamily="18" charset="0"/>
              </a:rPr>
              <a:t>-</a:t>
            </a: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p:cNvSpPr/>
          <p:nvPr/>
        </p:nvSpPr>
        <p:spPr>
          <a:xfrm>
            <a:off x="8077200" y="3541733"/>
            <a:ext cx="287259" cy="496867"/>
          </a:xfrm>
          <a:prstGeom prst="rect">
            <a:avLst/>
          </a:prstGeom>
        </p:spPr>
        <p:txBody>
          <a:bodyPr wrap="none">
            <a:spAutoFit/>
          </a:bodyPr>
          <a:lstStyle/>
          <a:p>
            <a:pPr algn="ctr">
              <a:lnSpc>
                <a:spcPct val="120000"/>
              </a:lnSpc>
              <a:tabLst>
                <a:tab pos="180340" algn="l"/>
                <a:tab pos="450215" algn="l"/>
              </a:tabLst>
              <a:defRPr/>
            </a:pPr>
            <a:r>
              <a:rPr lang="en-US" sz="2400" dirty="0">
                <a:latin typeface="Times New Roman" panose="02020603050405020304" pitchFamily="18" charset="0"/>
                <a:cs typeface="Times New Roman" panose="02020603050405020304" pitchFamily="18" charset="0"/>
              </a:rPr>
              <a:t>-</a:t>
            </a: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9"/>
          <p:cNvSpPr/>
          <p:nvPr/>
        </p:nvSpPr>
        <p:spPr>
          <a:xfrm>
            <a:off x="6400800" y="3886200"/>
            <a:ext cx="287259" cy="496867"/>
          </a:xfrm>
          <a:prstGeom prst="rect">
            <a:avLst/>
          </a:prstGeom>
        </p:spPr>
        <p:txBody>
          <a:bodyPr wrap="none">
            <a:spAutoFit/>
          </a:bodyPr>
          <a:lstStyle/>
          <a:p>
            <a:pPr algn="ctr">
              <a:lnSpc>
                <a:spcPct val="120000"/>
              </a:lnSpc>
              <a:tabLst>
                <a:tab pos="180340" algn="l"/>
                <a:tab pos="450215" algn="l"/>
              </a:tabLst>
              <a:defRPr/>
            </a:pPr>
            <a:r>
              <a:rPr lang="en-US" sz="2400" dirty="0">
                <a:latin typeface="Times New Roman" panose="02020603050405020304" pitchFamily="18" charset="0"/>
                <a:cs typeface="Times New Roman" panose="02020603050405020304" pitchFamily="18" charset="0"/>
              </a:rPr>
              <a:t>-</a:t>
            </a: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Rectangle 10"/>
          <p:cNvSpPr/>
          <p:nvPr/>
        </p:nvSpPr>
        <p:spPr>
          <a:xfrm>
            <a:off x="6400800" y="4379933"/>
            <a:ext cx="287259" cy="496867"/>
          </a:xfrm>
          <a:prstGeom prst="rect">
            <a:avLst/>
          </a:prstGeom>
        </p:spPr>
        <p:txBody>
          <a:bodyPr wrap="none">
            <a:spAutoFit/>
          </a:bodyPr>
          <a:lstStyle/>
          <a:p>
            <a:pPr algn="ctr">
              <a:lnSpc>
                <a:spcPct val="120000"/>
              </a:lnSpc>
              <a:tabLst>
                <a:tab pos="180340" algn="l"/>
                <a:tab pos="450215" algn="l"/>
              </a:tabLst>
              <a:defRPr/>
            </a:pPr>
            <a:r>
              <a:rPr lang="en-US" sz="2400" dirty="0">
                <a:latin typeface="Times New Roman" panose="02020603050405020304" pitchFamily="18" charset="0"/>
                <a:cs typeface="Times New Roman" panose="02020603050405020304" pitchFamily="18" charset="0"/>
              </a:rPr>
              <a:t>-</a:t>
            </a: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Rectangle 11"/>
          <p:cNvSpPr/>
          <p:nvPr/>
        </p:nvSpPr>
        <p:spPr>
          <a:xfrm>
            <a:off x="6400799" y="4798469"/>
            <a:ext cx="287260" cy="535531"/>
          </a:xfrm>
          <a:prstGeom prst="rect">
            <a:avLst/>
          </a:prstGeom>
        </p:spPr>
        <p:txBody>
          <a:bodyPr wrap="square">
            <a:spAutoFit/>
          </a:bodyPr>
          <a:lstStyle/>
          <a:p>
            <a:pPr algn="ctr">
              <a:lnSpc>
                <a:spcPct val="120000"/>
              </a:lnSpc>
              <a:tabLst>
                <a:tab pos="180340" algn="l"/>
                <a:tab pos="450215" algn="l"/>
              </a:tabLst>
              <a:defRPr/>
            </a:pPr>
            <a:r>
              <a:rPr lang="en-US" sz="2400" dirty="0">
                <a:latin typeface="Times New Roman" panose="02020603050405020304" pitchFamily="18" charset="0"/>
                <a:cs typeface="Times New Roman" panose="02020603050405020304" pitchFamily="18" charset="0"/>
              </a:rPr>
              <a:t>-</a:t>
            </a: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Rectangle 12"/>
          <p:cNvSpPr/>
          <p:nvPr/>
        </p:nvSpPr>
        <p:spPr>
          <a:xfrm>
            <a:off x="8061972" y="4032596"/>
            <a:ext cx="344967" cy="463204"/>
          </a:xfrm>
          <a:prstGeom prst="rect">
            <a:avLst/>
          </a:prstGeom>
        </p:spPr>
        <p:txBody>
          <a:bodyPr wrap="none">
            <a:spAutoFit/>
          </a:bodyPr>
          <a:lstStyle/>
          <a:p>
            <a:pPr algn="ctr">
              <a:lnSpc>
                <a:spcPct val="120000"/>
              </a:lnSpc>
              <a:spcAft>
                <a:spcPts val="0"/>
              </a:spcAft>
              <a:tabLst>
                <a:tab pos="180340" algn="l"/>
                <a:tab pos="450215" algn="l"/>
              </a:tabLst>
            </a:pPr>
            <a:r>
              <a:rPr lang="en-US" sz="2200" b="1" dirty="0">
                <a:latin typeface="Times New Roman" panose="02020603050405020304" pitchFamily="18" charset="0"/>
                <a:cs typeface="Times New Roman" panose="02020603050405020304" pitchFamily="18" charset="0"/>
              </a:rPr>
              <a:t>+</a:t>
            </a:r>
            <a:endParaRPr lang="en-US" sz="2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Rectangle 13"/>
          <p:cNvSpPr/>
          <p:nvPr/>
        </p:nvSpPr>
        <p:spPr>
          <a:xfrm>
            <a:off x="8077200" y="4419600"/>
            <a:ext cx="344967" cy="463204"/>
          </a:xfrm>
          <a:prstGeom prst="rect">
            <a:avLst/>
          </a:prstGeom>
        </p:spPr>
        <p:txBody>
          <a:bodyPr wrap="none">
            <a:spAutoFit/>
          </a:bodyPr>
          <a:lstStyle/>
          <a:p>
            <a:pPr algn="ctr">
              <a:lnSpc>
                <a:spcPct val="120000"/>
              </a:lnSpc>
              <a:spcAft>
                <a:spcPts val="0"/>
              </a:spcAft>
              <a:tabLst>
                <a:tab pos="180340" algn="l"/>
                <a:tab pos="450215" algn="l"/>
              </a:tabLst>
            </a:pPr>
            <a:r>
              <a:rPr lang="en-US" sz="2200" b="1" dirty="0">
                <a:latin typeface="Times New Roman" panose="02020603050405020304" pitchFamily="18" charset="0"/>
                <a:cs typeface="Times New Roman" panose="02020603050405020304" pitchFamily="18" charset="0"/>
              </a:rPr>
              <a:t>+</a:t>
            </a:r>
            <a:endParaRPr lang="en-US" sz="2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Rectangle 14"/>
          <p:cNvSpPr/>
          <p:nvPr/>
        </p:nvSpPr>
        <p:spPr>
          <a:xfrm>
            <a:off x="8077200" y="4870796"/>
            <a:ext cx="344967" cy="463204"/>
          </a:xfrm>
          <a:prstGeom prst="rect">
            <a:avLst/>
          </a:prstGeom>
        </p:spPr>
        <p:txBody>
          <a:bodyPr wrap="none">
            <a:spAutoFit/>
          </a:bodyPr>
          <a:lstStyle/>
          <a:p>
            <a:pPr algn="ctr">
              <a:lnSpc>
                <a:spcPct val="120000"/>
              </a:lnSpc>
              <a:spcAft>
                <a:spcPts val="0"/>
              </a:spcAft>
              <a:tabLst>
                <a:tab pos="180340" algn="l"/>
                <a:tab pos="450215" algn="l"/>
              </a:tabLst>
            </a:pPr>
            <a:r>
              <a:rPr lang="en-US" sz="2200" b="1" dirty="0">
                <a:latin typeface="Times New Roman" panose="02020603050405020304" pitchFamily="18" charset="0"/>
                <a:cs typeface="Times New Roman" panose="02020603050405020304" pitchFamily="18" charset="0"/>
              </a:rPr>
              <a:t>+</a:t>
            </a:r>
            <a:endParaRPr lang="en-US" sz="2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8988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par>
                                <p:cTn id="22" presetID="53" presetClass="entr" presetSubtype="16"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arn(inVertical)">
                                      <p:cBhvr>
                                        <p:cTn id="47" dur="500"/>
                                        <p:tgtEl>
                                          <p:spTgt spid="14"/>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barn(inVertical)">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barn(inVertical)">
                                      <p:cBhvr>
                                        <p:cTn id="55" dur="500"/>
                                        <p:tgtEl>
                                          <p:spTgt spid="12"/>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barn(inVertical)">
                                      <p:cBhvr>
                                        <p:cTn id="5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P spid="10" grpId="0"/>
      <p:bldP spid="11"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0" y="8638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b="1" u="sng" dirty="0" err="1">
                <a:solidFill>
                  <a:srgbClr val="FF3300"/>
                </a:solidFill>
              </a:rPr>
              <a:t>Bài</a:t>
            </a:r>
            <a:r>
              <a:rPr lang="en-US" altLang="en-US" b="1" u="sng" dirty="0">
                <a:solidFill>
                  <a:srgbClr val="FF3300"/>
                </a:solidFill>
              </a:rPr>
              <a:t> 34.</a:t>
            </a:r>
            <a:r>
              <a:rPr lang="en-US" altLang="en-US" b="1" dirty="0">
                <a:solidFill>
                  <a:srgbClr val="FF3300"/>
                </a:solidFill>
              </a:rPr>
              <a:t> SINH TRƯỞNG VÀ PHÁT TRIỂN Ở SINH VẬT</a:t>
            </a:r>
          </a:p>
        </p:txBody>
      </p:sp>
      <p:sp>
        <p:nvSpPr>
          <p:cNvPr id="3" name="Rectangle 2"/>
          <p:cNvSpPr/>
          <p:nvPr/>
        </p:nvSpPr>
        <p:spPr>
          <a:xfrm>
            <a:off x="780116" y="1223963"/>
            <a:ext cx="8363884" cy="2616101"/>
          </a:xfrm>
          <a:prstGeom prst="rect">
            <a:avLst/>
          </a:prstGeom>
        </p:spPr>
        <p:txBody>
          <a:bodyPr wrap="square">
            <a:spAutoFit/>
          </a:bodyPr>
          <a:lstStyle/>
          <a:p>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Quan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sát</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34.3-SGK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biết</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a:p>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Mô</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phân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sinh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gì</a:t>
            </a:r>
            <a:r>
              <a:rPr lang="en-US" sz="2400" dirty="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Mô</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phân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sinh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đỉnh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mô</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phân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sinh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bên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có</a:t>
            </a:r>
            <a:r>
              <a:rPr lang="en-US" sz="2400" dirty="0">
                <a:solidFill>
                  <a:srgbClr val="FF0000"/>
                </a:solidFill>
                <a:latin typeface="Times New Roman" panose="02020603050405020304" pitchFamily="18" charset="0"/>
                <a:cs typeface="Times New Roman" panose="02020603050405020304" pitchFamily="18" charset="0"/>
              </a:rPr>
              <a:t> ở </a:t>
            </a:r>
            <a:r>
              <a:rPr lang="en-US" sz="2400" dirty="0" err="1">
                <a:solidFill>
                  <a:srgbClr val="FF0000"/>
                </a:solidFill>
                <a:latin typeface="Times New Roman" panose="02020603050405020304" pitchFamily="18" charset="0"/>
                <a:cs typeface="Times New Roman" panose="02020603050405020304" pitchFamily="18" charset="0"/>
              </a:rPr>
              <a:t>đâu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trên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cơ</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thể</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thực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vật</a:t>
            </a:r>
            <a:r>
              <a:rPr lang="en-US" sz="2400" dirty="0">
                <a:solidFill>
                  <a:srgbClr val="FF0000"/>
                </a:solidFill>
                <a:latin typeface="Times New Roman" panose="02020603050405020304" pitchFamily="18" charset="0"/>
                <a:cs typeface="Times New Roman" panose="02020603050405020304" pitchFamily="18" charset="0"/>
              </a:rPr>
              <a:t>?</a:t>
            </a:r>
          </a:p>
          <a:p>
            <a:r>
              <a:rPr lang="nl-NL" sz="2400" dirty="0">
                <a:solidFill>
                  <a:srgbClr val="FF0000"/>
                </a:solidFill>
                <a:latin typeface="Times New Roman" panose="02020603050405020304" pitchFamily="18" charset="0"/>
                <a:cs typeface="Times New Roman" panose="02020603050405020304" pitchFamily="18" charset="0"/>
              </a:rPr>
              <a:t>+ Mô phân sinh đỉnh và mô phân sinh bên có vai trò gì đối với sự sinh trưởng của cây?</a:t>
            </a:r>
            <a:endParaRPr lang="en-US" sz="2400" dirty="0">
              <a:solidFill>
                <a:srgbClr val="FF0000"/>
              </a:solidFill>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sp>
        <p:nvSpPr>
          <p:cNvPr id="9" name="Rectangle 11"/>
          <p:cNvSpPr>
            <a:spLocks noChangeArrowheads="1"/>
          </p:cNvSpPr>
          <p:nvPr/>
        </p:nvSpPr>
        <p:spPr bwMode="auto">
          <a:xfrm>
            <a:off x="161365" y="655171"/>
            <a:ext cx="77374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0" hangingPunct="0">
              <a:buNone/>
            </a:pPr>
            <a:r>
              <a:rPr lang="en-US" sz="2800" b="1" dirty="0">
                <a:solidFill>
                  <a:srgbClr val="0000CC"/>
                </a:solidFill>
                <a:latin typeface="Times New Roman" pitchFamily="18" charset="0"/>
              </a:rPr>
              <a:t>2. </a:t>
            </a:r>
            <a:r>
              <a:rPr lang="en-US" sz="2800" b="1" u="sng" dirty="0" err="1">
                <a:solidFill>
                  <a:srgbClr val="0000CC"/>
                </a:solidFill>
                <a:latin typeface="Times New Roman" pitchFamily="18" charset="0"/>
                <a:cs typeface="Times New Roman" pitchFamily="18" charset="0"/>
              </a:rPr>
              <a:t>Sinh</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trưởng</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và</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phát</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triển</a:t>
            </a:r>
            <a:r>
              <a:rPr lang="en-US" sz="2800" b="1" u="sng" dirty="0">
                <a:solidFill>
                  <a:srgbClr val="0000CC"/>
                </a:solidFill>
                <a:latin typeface="Times New Roman" pitchFamily="18" charset="0"/>
                <a:cs typeface="Times New Roman" pitchFamily="18" charset="0"/>
              </a:rPr>
              <a:t> ở </a:t>
            </a:r>
            <a:r>
              <a:rPr lang="en-US" sz="2800" b="1" u="sng" dirty="0" err="1">
                <a:solidFill>
                  <a:srgbClr val="0000CC"/>
                </a:solidFill>
                <a:latin typeface="Times New Roman" pitchFamily="18" charset="0"/>
                <a:cs typeface="Times New Roman" pitchFamily="18" charset="0"/>
              </a:rPr>
              <a:t>thực</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vật</a:t>
            </a:r>
            <a:r>
              <a:rPr lang="en-US" sz="2800" b="1" u="sng" dirty="0">
                <a:solidFill>
                  <a:srgbClr val="0000CC"/>
                </a:solidFill>
                <a:latin typeface="Times New Roman" pitchFamily="18" charset="0"/>
                <a:cs typeface="Times New Roman" pitchFamily="18" charset="0"/>
              </a:rPr>
              <a:t>:</a:t>
            </a:r>
          </a:p>
        </p:txBody>
      </p:sp>
      <p:pic>
        <p:nvPicPr>
          <p:cNvPr id="12" name="Picture 4" descr="QUANIMA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1365" y="1391275"/>
            <a:ext cx="587375"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885358" y="6472535"/>
            <a:ext cx="7373284" cy="461665"/>
          </a:xfrm>
          <a:prstGeom prst="rect">
            <a:avLst/>
          </a:prstGeom>
        </p:spPr>
        <p:txBody>
          <a:bodyPr wrap="square">
            <a:spAutoFit/>
          </a:bodyPr>
          <a:lstStyle/>
          <a:p>
            <a:pPr algn="ct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34.3.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Mô</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phân</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sinh</a:t>
            </a:r>
            <a:endParaRPr lang="en-US" sz="24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500" y="3546906"/>
            <a:ext cx="5715000" cy="3006294"/>
          </a:xfrm>
          <a:prstGeom prst="rect">
            <a:avLst/>
          </a:prstGeom>
        </p:spPr>
      </p:pic>
    </p:spTree>
    <p:extLst>
      <p:ext uri="{BB962C8B-B14F-4D97-AF65-F5344CB8AC3E}">
        <p14:creationId xmlns:p14="http://schemas.microsoft.com/office/powerpoint/2010/main" val="91085319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0" y="8638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b="1" u="sng" dirty="0" err="1">
                <a:solidFill>
                  <a:srgbClr val="FF3300"/>
                </a:solidFill>
              </a:rPr>
              <a:t>Bài</a:t>
            </a:r>
            <a:r>
              <a:rPr lang="en-US" altLang="en-US" b="1" u="sng" dirty="0">
                <a:solidFill>
                  <a:srgbClr val="FF3300"/>
                </a:solidFill>
              </a:rPr>
              <a:t> 34.</a:t>
            </a:r>
            <a:r>
              <a:rPr lang="en-US" altLang="en-US" b="1" dirty="0">
                <a:solidFill>
                  <a:srgbClr val="FF3300"/>
                </a:solidFill>
              </a:rPr>
              <a:t> SINH TRƯỞNG VÀ PHÁT TRIỂN Ở SINH VẬT</a:t>
            </a:r>
          </a:p>
        </p:txBody>
      </p:sp>
      <p:pic>
        <p:nvPicPr>
          <p:cNvPr id="3" name="Picture 3" descr="cây viế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52826"/>
            <a:ext cx="942975"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11"/>
          <p:cNvSpPr>
            <a:spLocks noChangeArrowheads="1"/>
          </p:cNvSpPr>
          <p:nvPr/>
        </p:nvSpPr>
        <p:spPr bwMode="auto">
          <a:xfrm>
            <a:off x="228600" y="698828"/>
            <a:ext cx="77374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0" hangingPunct="0">
              <a:buNone/>
            </a:pPr>
            <a:r>
              <a:rPr lang="en-US" sz="2800" b="1" dirty="0">
                <a:solidFill>
                  <a:srgbClr val="0000CC"/>
                </a:solidFill>
                <a:latin typeface="Times New Roman" pitchFamily="18" charset="0"/>
              </a:rPr>
              <a:t>2. </a:t>
            </a:r>
            <a:r>
              <a:rPr lang="en-US" sz="2800" b="1" u="sng" dirty="0" err="1">
                <a:solidFill>
                  <a:srgbClr val="0000CC"/>
                </a:solidFill>
                <a:latin typeface="Times New Roman" pitchFamily="18" charset="0"/>
                <a:cs typeface="Times New Roman" pitchFamily="18" charset="0"/>
              </a:rPr>
              <a:t>Sinh</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trưởng</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và</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phát</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triển</a:t>
            </a:r>
            <a:r>
              <a:rPr lang="en-US" sz="2800" b="1" u="sng" dirty="0">
                <a:solidFill>
                  <a:srgbClr val="0000CC"/>
                </a:solidFill>
                <a:latin typeface="Times New Roman" pitchFamily="18" charset="0"/>
                <a:cs typeface="Times New Roman" pitchFamily="18" charset="0"/>
              </a:rPr>
              <a:t> ở </a:t>
            </a:r>
            <a:r>
              <a:rPr lang="en-US" sz="2800" b="1" u="sng" dirty="0" err="1">
                <a:solidFill>
                  <a:srgbClr val="0000CC"/>
                </a:solidFill>
                <a:latin typeface="Times New Roman" pitchFamily="18" charset="0"/>
                <a:cs typeface="Times New Roman" pitchFamily="18" charset="0"/>
              </a:rPr>
              <a:t>thực</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vật</a:t>
            </a:r>
            <a:r>
              <a:rPr lang="en-US" sz="2800" b="1" u="sng" dirty="0">
                <a:solidFill>
                  <a:srgbClr val="0000CC"/>
                </a:solidFill>
                <a:latin typeface="Times New Roman" pitchFamily="18" charset="0"/>
                <a:cs typeface="Times New Roman" pitchFamily="18" charset="0"/>
              </a:rPr>
              <a:t>:</a:t>
            </a:r>
          </a:p>
        </p:txBody>
      </p:sp>
      <p:sp>
        <p:nvSpPr>
          <p:cNvPr id="2" name="Rectangle 1"/>
          <p:cNvSpPr/>
          <p:nvPr/>
        </p:nvSpPr>
        <p:spPr>
          <a:xfrm>
            <a:off x="1219200" y="1348265"/>
            <a:ext cx="7620000" cy="5077800"/>
          </a:xfrm>
          <a:prstGeom prst="rect">
            <a:avLst/>
          </a:prstGeom>
        </p:spPr>
        <p:txBody>
          <a:bodyPr wrap="square">
            <a:spAutoFit/>
          </a:bodyPr>
          <a:lstStyle/>
          <a:p>
            <a:pPr>
              <a:lnSpc>
                <a:spcPct val="13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giúp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r>
              <a:rPr lang="en-US" sz="2800" dirty="0">
                <a:latin typeface="Times New Roman" panose="02020603050405020304" pitchFamily="18" charset="0"/>
                <a:cs typeface="Times New Roman" panose="02020603050405020304" pitchFamily="18" charset="0"/>
              </a:rPr>
              <a:t>.</a:t>
            </a:r>
          </a:p>
          <a:p>
            <a:pPr>
              <a:lnSpc>
                <a:spcPct val="13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đỉnh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nằm</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đỉnh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rễ</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rễ</a:t>
            </a:r>
            <a:r>
              <a:rPr lang="en-US" sz="2800" dirty="0">
                <a:latin typeface="Times New Roman" panose="02020603050405020304" pitchFamily="18" charset="0"/>
                <a:cs typeface="Times New Roman" panose="02020603050405020304" pitchFamily="18" charset="0"/>
              </a:rPr>
              <a:t>.</a:t>
            </a:r>
          </a:p>
          <a:p>
            <a:pPr>
              <a:lnSpc>
                <a:spcPct val="13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hướng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ngoài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rễ</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cành</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478406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0" y="8638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b="1" u="sng" dirty="0" err="1">
                <a:solidFill>
                  <a:srgbClr val="FF3300"/>
                </a:solidFill>
              </a:rPr>
              <a:t>Bài</a:t>
            </a:r>
            <a:r>
              <a:rPr lang="en-US" altLang="en-US" b="1" u="sng" dirty="0">
                <a:solidFill>
                  <a:srgbClr val="FF3300"/>
                </a:solidFill>
              </a:rPr>
              <a:t> 34.</a:t>
            </a:r>
            <a:r>
              <a:rPr lang="en-US" altLang="en-US" b="1" dirty="0">
                <a:solidFill>
                  <a:srgbClr val="FF3300"/>
                </a:solidFill>
              </a:rPr>
              <a:t> SINH TRƯỞNG VÀ PHÁT TRIỂN Ở SINH VẬT</a:t>
            </a:r>
          </a:p>
        </p:txBody>
      </p:sp>
      <p:sp>
        <p:nvSpPr>
          <p:cNvPr id="3" name="Rectangle 2"/>
          <p:cNvSpPr/>
          <p:nvPr/>
        </p:nvSpPr>
        <p:spPr>
          <a:xfrm>
            <a:off x="885358" y="1143000"/>
            <a:ext cx="8135284" cy="1569660"/>
          </a:xfrm>
          <a:prstGeom prst="rect">
            <a:avLst/>
          </a:prstGeom>
        </p:spPr>
        <p:txBody>
          <a:bodyPr wrap="square">
            <a:spAutoFit/>
          </a:bodyPr>
          <a:lstStyle/>
          <a:p>
            <a:pPr algn="just"/>
            <a:r>
              <a:rPr lang="nl-NL" sz="2400" dirty="0">
                <a:solidFill>
                  <a:srgbClr val="FF0000"/>
                </a:solidFill>
                <a:latin typeface="Times New Roman" panose="02020603050405020304" pitchFamily="18" charset="0"/>
                <a:cs typeface="Times New Roman" panose="02020603050405020304" pitchFamily="18" charset="0"/>
              </a:rPr>
              <a:t>- Hãy kể tên một số loại cây có mô phân sinh bên?</a:t>
            </a:r>
          </a:p>
          <a:p>
            <a:r>
              <a:rPr lang="nl-NL"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Quan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sát</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34.4-SGK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hãy</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kể</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tên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các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giai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đoạn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trong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vòng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đời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của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cây</a:t>
            </a:r>
            <a:r>
              <a:rPr lang="en-US" sz="2400" dirty="0">
                <a:solidFill>
                  <a:srgbClr val="FF0000"/>
                </a:solidFill>
                <a:latin typeface="Times New Roman" panose="02020603050405020304" pitchFamily="18" charset="0"/>
                <a:cs typeface="Times New Roman" panose="02020603050405020304" pitchFamily="18" charset="0"/>
              </a:rPr>
              <a:t> cam. </a:t>
            </a:r>
            <a:r>
              <a:rPr lang="en-US" sz="2400" dirty="0" err="1">
                <a:solidFill>
                  <a:srgbClr val="FF0000"/>
                </a:solidFill>
                <a:latin typeface="Times New Roman" panose="02020603050405020304" pitchFamily="18" charset="0"/>
                <a:cs typeface="Times New Roman" panose="02020603050405020304" pitchFamily="18" charset="0"/>
              </a:rPr>
              <a:t>Xác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định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các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giai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đoạn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sinh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trưởng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phát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triển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của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cây</a:t>
            </a:r>
            <a:r>
              <a:rPr lang="en-US" sz="2400" dirty="0">
                <a:solidFill>
                  <a:srgbClr val="FF0000"/>
                </a:solidFill>
                <a:latin typeface="Times New Roman" panose="02020603050405020304" pitchFamily="18" charset="0"/>
                <a:cs typeface="Times New Roman" panose="02020603050405020304" pitchFamily="18" charset="0"/>
              </a:rPr>
              <a:t> cam?</a:t>
            </a:r>
          </a:p>
        </p:txBody>
      </p:sp>
      <p:sp>
        <p:nvSpPr>
          <p:cNvPr id="9" name="Rectangle 11"/>
          <p:cNvSpPr>
            <a:spLocks noChangeArrowheads="1"/>
          </p:cNvSpPr>
          <p:nvPr/>
        </p:nvSpPr>
        <p:spPr bwMode="auto">
          <a:xfrm>
            <a:off x="161365" y="609600"/>
            <a:ext cx="77374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0" hangingPunct="0">
              <a:buNone/>
            </a:pPr>
            <a:r>
              <a:rPr lang="en-US" sz="2800" b="1" dirty="0">
                <a:solidFill>
                  <a:srgbClr val="0000CC"/>
                </a:solidFill>
                <a:latin typeface="Times New Roman" pitchFamily="18" charset="0"/>
              </a:rPr>
              <a:t>2. </a:t>
            </a:r>
            <a:r>
              <a:rPr lang="en-US" sz="2800" b="1" u="sng" dirty="0" err="1">
                <a:solidFill>
                  <a:srgbClr val="0000CC"/>
                </a:solidFill>
                <a:latin typeface="Times New Roman" pitchFamily="18" charset="0"/>
                <a:cs typeface="Times New Roman" pitchFamily="18" charset="0"/>
              </a:rPr>
              <a:t>Sinh</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trưởng</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và</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phát</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triển</a:t>
            </a:r>
            <a:r>
              <a:rPr lang="en-US" sz="2800" b="1" u="sng" dirty="0">
                <a:solidFill>
                  <a:srgbClr val="0000CC"/>
                </a:solidFill>
                <a:latin typeface="Times New Roman" pitchFamily="18" charset="0"/>
                <a:cs typeface="Times New Roman" pitchFamily="18" charset="0"/>
              </a:rPr>
              <a:t> ở </a:t>
            </a:r>
            <a:r>
              <a:rPr lang="en-US" sz="2800" b="1" u="sng" dirty="0" err="1">
                <a:solidFill>
                  <a:srgbClr val="0000CC"/>
                </a:solidFill>
                <a:latin typeface="Times New Roman" pitchFamily="18" charset="0"/>
                <a:cs typeface="Times New Roman" pitchFamily="18" charset="0"/>
              </a:rPr>
              <a:t>thực</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vật</a:t>
            </a:r>
            <a:r>
              <a:rPr lang="en-US" sz="2800" b="1" u="sng" dirty="0">
                <a:solidFill>
                  <a:srgbClr val="0000CC"/>
                </a:solidFill>
                <a:latin typeface="Times New Roman" pitchFamily="18" charset="0"/>
                <a:cs typeface="Times New Roman" pitchFamily="18" charset="0"/>
              </a:rPr>
              <a:t>:</a:t>
            </a:r>
          </a:p>
        </p:txBody>
      </p:sp>
      <p:pic>
        <p:nvPicPr>
          <p:cNvPr id="12" name="Picture 4" descr="QUANIMA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1365" y="1391275"/>
            <a:ext cx="587375"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885358" y="6418729"/>
            <a:ext cx="7373284" cy="461665"/>
          </a:xfrm>
          <a:prstGeom prst="rect">
            <a:avLst/>
          </a:prstGeom>
        </p:spPr>
        <p:txBody>
          <a:bodyPr wrap="square">
            <a:spAutoFit/>
          </a:bodyPr>
          <a:lstStyle/>
          <a:p>
            <a:pPr algn="ct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34.4.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Vòng</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đời</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cây</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cam</a:t>
            </a:r>
            <a:endParaRPr lang="en-US" sz="24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2743200"/>
            <a:ext cx="5867400" cy="3751729"/>
          </a:xfrm>
          <a:prstGeom prst="rect">
            <a:avLst/>
          </a:prstGeom>
        </p:spPr>
      </p:pic>
    </p:spTree>
    <p:extLst>
      <p:ext uri="{BB962C8B-B14F-4D97-AF65-F5344CB8AC3E}">
        <p14:creationId xmlns:p14="http://schemas.microsoft.com/office/powerpoint/2010/main" val="19027537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txBox="1">
            <a:spLocks/>
          </p:cNvSpPr>
          <p:nvPr/>
        </p:nvSpPr>
        <p:spPr bwMode="auto">
          <a:xfrm>
            <a:off x="457200" y="133350"/>
            <a:ext cx="82296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TRÒ CHƠI “MẢNH GHÉP BÍ MẬT”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925717"/>
            <a:ext cx="7239000" cy="5705475"/>
          </a:xfrm>
          <a:prstGeom prst="rect">
            <a:avLst/>
          </a:prstGeom>
        </p:spPr>
      </p:pic>
      <p:sp>
        <p:nvSpPr>
          <p:cNvPr id="21" name="Flowchart: Process 20">
            <a:hlinkClick r:id="rId3" action="ppaction://hlinksldjump"/>
          </p:cNvPr>
          <p:cNvSpPr/>
          <p:nvPr/>
        </p:nvSpPr>
        <p:spPr>
          <a:xfrm>
            <a:off x="952500" y="925716"/>
            <a:ext cx="3619500" cy="2817270"/>
          </a:xfrm>
          <a:prstGeom prst="flowChartProcess">
            <a:avLst/>
          </a:prstGeom>
          <a:solidFill>
            <a:schemeClr val="accent2">
              <a:lumMod val="20000"/>
              <a:lumOff val="80000"/>
            </a:schemeClr>
          </a:solid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0" b="1" dirty="0">
                <a:solidFill>
                  <a:schemeClr val="tx1"/>
                </a:solidFill>
                <a:latin typeface="Times New Roman" panose="02020603050405020304" pitchFamily="18" charset="0"/>
                <a:cs typeface="Times New Roman" panose="02020603050405020304" pitchFamily="18" charset="0"/>
              </a:rPr>
              <a:t>1</a:t>
            </a:r>
          </a:p>
        </p:txBody>
      </p:sp>
      <p:sp>
        <p:nvSpPr>
          <p:cNvPr id="22" name="Flowchart: Process 21">
            <a:hlinkClick r:id="rId4" action="ppaction://hlinksldjump"/>
          </p:cNvPr>
          <p:cNvSpPr/>
          <p:nvPr/>
        </p:nvSpPr>
        <p:spPr>
          <a:xfrm>
            <a:off x="4572000" y="925717"/>
            <a:ext cx="3619500" cy="2805953"/>
          </a:xfrm>
          <a:prstGeom prst="flowChartProcess">
            <a:avLst/>
          </a:prstGeom>
          <a:solidFill>
            <a:schemeClr val="accent2">
              <a:lumMod val="20000"/>
              <a:lumOff val="80000"/>
            </a:schemeClr>
          </a:solid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0" b="1" dirty="0">
                <a:solidFill>
                  <a:schemeClr val="tx1"/>
                </a:solidFill>
                <a:latin typeface="Times New Roman" panose="02020603050405020304" pitchFamily="18" charset="0"/>
                <a:cs typeface="Times New Roman" panose="02020603050405020304" pitchFamily="18" charset="0"/>
              </a:rPr>
              <a:t>2</a:t>
            </a:r>
          </a:p>
        </p:txBody>
      </p:sp>
      <p:sp>
        <p:nvSpPr>
          <p:cNvPr id="23" name="Flowchart: Process 22">
            <a:hlinkClick r:id="rId5" action="ppaction://hlinksldjump"/>
          </p:cNvPr>
          <p:cNvSpPr/>
          <p:nvPr/>
        </p:nvSpPr>
        <p:spPr>
          <a:xfrm>
            <a:off x="952500" y="3733800"/>
            <a:ext cx="3619500" cy="2912969"/>
          </a:xfrm>
          <a:prstGeom prst="flowChartProcess">
            <a:avLst/>
          </a:prstGeom>
          <a:solidFill>
            <a:schemeClr val="accent2">
              <a:lumMod val="20000"/>
              <a:lumOff val="80000"/>
            </a:schemeClr>
          </a:solid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0" b="1" dirty="0">
                <a:solidFill>
                  <a:schemeClr val="tx1"/>
                </a:solidFill>
                <a:latin typeface="Times New Roman" panose="02020603050405020304" pitchFamily="18" charset="0"/>
                <a:cs typeface="Times New Roman" panose="02020603050405020304" pitchFamily="18" charset="0"/>
              </a:rPr>
              <a:t>3</a:t>
            </a:r>
          </a:p>
        </p:txBody>
      </p:sp>
      <p:sp>
        <p:nvSpPr>
          <p:cNvPr id="24" name="Flowchart: Process 23">
            <a:hlinkClick r:id="rId6" action="ppaction://hlinksldjump"/>
          </p:cNvPr>
          <p:cNvSpPr/>
          <p:nvPr/>
        </p:nvSpPr>
        <p:spPr>
          <a:xfrm>
            <a:off x="4572000" y="3731670"/>
            <a:ext cx="3619500" cy="2899523"/>
          </a:xfrm>
          <a:prstGeom prst="flowChartProcess">
            <a:avLst/>
          </a:prstGeom>
          <a:solidFill>
            <a:schemeClr val="accent2">
              <a:lumMod val="20000"/>
              <a:lumOff val="80000"/>
            </a:schemeClr>
          </a:solid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0" b="1" dirty="0">
                <a:solidFill>
                  <a:schemeClr val="tx1"/>
                </a:solidFill>
                <a:latin typeface="Times New Roman" panose="02020603050405020304" pitchFamily="18" charset="0"/>
                <a:cs typeface="Times New Roman" panose="02020603050405020304" pitchFamily="18" charset="0"/>
              </a:rPr>
              <a:t>4</a:t>
            </a:r>
          </a:p>
        </p:txBody>
      </p:sp>
    </p:spTree>
    <p:extLst>
      <p:ext uri="{BB962C8B-B14F-4D97-AF65-F5344CB8AC3E}">
        <p14:creationId xmlns:p14="http://schemas.microsoft.com/office/powerpoint/2010/main" val="4043225878"/>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1000"/>
                                        <p:tgtEl>
                                          <p:spTgt spid="23"/>
                                        </p:tgtEl>
                                        <p:attrNameLst>
                                          <p:attrName>ppt_x</p:attrName>
                                        </p:attrNameLst>
                                      </p:cBhvr>
                                      <p:tavLst>
                                        <p:tav tm="0">
                                          <p:val>
                                            <p:strVal val="ppt_x"/>
                                          </p:val>
                                        </p:tav>
                                        <p:tav tm="100000">
                                          <p:val>
                                            <p:strVal val="ppt_x"/>
                                          </p:val>
                                        </p:tav>
                                      </p:tavLst>
                                    </p:anim>
                                    <p:anim calcmode="lin" valueType="num">
                                      <p:cBhvr additive="base">
                                        <p:cTn id="7" dur="1000"/>
                                        <p:tgtEl>
                                          <p:spTgt spid="23"/>
                                        </p:tgtEl>
                                        <p:attrNameLst>
                                          <p:attrName>ppt_y</p:attrName>
                                        </p:attrNameLst>
                                      </p:cBhvr>
                                      <p:tavLst>
                                        <p:tav tm="0">
                                          <p:val>
                                            <p:strVal val="ppt_y"/>
                                          </p:val>
                                        </p:tav>
                                        <p:tav tm="100000">
                                          <p:val>
                                            <p:strVal val="1+ppt_h/2"/>
                                          </p:val>
                                        </p:tav>
                                      </p:tavLst>
                                    </p:anim>
                                    <p:set>
                                      <p:cBhvr>
                                        <p:cTn id="8" dur="1" fill="hold">
                                          <p:stCondLst>
                                            <p:cond delay="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9" restart="whenNotActive" fill="hold" evtFilter="cancelBubble" nodeType="interactiveSeq">
                <p:stCondLst>
                  <p:cond evt="onClick" delay="0">
                    <p:tgtEl>
                      <p:spTgt spid="24"/>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grpId="0" nodeType="clickEffect">
                                  <p:stCondLst>
                                    <p:cond delay="0"/>
                                  </p:stCondLst>
                                  <p:childTnLst>
                                    <p:anim calcmode="lin" valueType="num">
                                      <p:cBhvr additive="base">
                                        <p:cTn id="13" dur="1000"/>
                                        <p:tgtEl>
                                          <p:spTgt spid="24"/>
                                        </p:tgtEl>
                                        <p:attrNameLst>
                                          <p:attrName>ppt_x</p:attrName>
                                        </p:attrNameLst>
                                      </p:cBhvr>
                                      <p:tavLst>
                                        <p:tav tm="0">
                                          <p:val>
                                            <p:strVal val="ppt_x"/>
                                          </p:val>
                                        </p:tav>
                                        <p:tav tm="100000">
                                          <p:val>
                                            <p:strVal val="ppt_x"/>
                                          </p:val>
                                        </p:tav>
                                      </p:tavLst>
                                    </p:anim>
                                    <p:anim calcmode="lin" valueType="num">
                                      <p:cBhvr additive="base">
                                        <p:cTn id="14" dur="1000"/>
                                        <p:tgtEl>
                                          <p:spTgt spid="24"/>
                                        </p:tgtEl>
                                        <p:attrNameLst>
                                          <p:attrName>ppt_y</p:attrName>
                                        </p:attrNameLst>
                                      </p:cBhvr>
                                      <p:tavLst>
                                        <p:tav tm="0">
                                          <p:val>
                                            <p:strVal val="ppt_y"/>
                                          </p:val>
                                        </p:tav>
                                        <p:tav tm="100000">
                                          <p:val>
                                            <p:strVal val="1+ppt_h/2"/>
                                          </p:val>
                                        </p:tav>
                                      </p:tavLst>
                                    </p:anim>
                                    <p:set>
                                      <p:cBhvr>
                                        <p:cTn id="15" dur="1" fill="hold">
                                          <p:stCondLst>
                                            <p:cond delay="9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16" restart="whenNotActive" fill="hold" evtFilter="cancelBubble" nodeType="interactiveSeq">
                <p:stCondLst>
                  <p:cond evt="onClick" delay="0">
                    <p:tgtEl>
                      <p:spTgt spid="21"/>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grpId="0" nodeType="clickEffect">
                                  <p:stCondLst>
                                    <p:cond delay="0"/>
                                  </p:stCondLst>
                                  <p:childTnLst>
                                    <p:anim calcmode="lin" valueType="num">
                                      <p:cBhvr additive="base">
                                        <p:cTn id="20" dur="500"/>
                                        <p:tgtEl>
                                          <p:spTgt spid="21"/>
                                        </p:tgtEl>
                                        <p:attrNameLst>
                                          <p:attrName>ppt_x</p:attrName>
                                        </p:attrNameLst>
                                      </p:cBhvr>
                                      <p:tavLst>
                                        <p:tav tm="0">
                                          <p:val>
                                            <p:strVal val="ppt_x"/>
                                          </p:val>
                                        </p:tav>
                                        <p:tav tm="100000">
                                          <p:val>
                                            <p:strVal val="ppt_x"/>
                                          </p:val>
                                        </p:tav>
                                      </p:tavLst>
                                    </p:anim>
                                    <p:anim calcmode="lin" valueType="num">
                                      <p:cBhvr additive="base">
                                        <p:cTn id="21" dur="500"/>
                                        <p:tgtEl>
                                          <p:spTgt spid="21"/>
                                        </p:tgtEl>
                                        <p:attrNameLst>
                                          <p:attrName>ppt_y</p:attrName>
                                        </p:attrNameLst>
                                      </p:cBhvr>
                                      <p:tavLst>
                                        <p:tav tm="0">
                                          <p:val>
                                            <p:strVal val="ppt_y"/>
                                          </p:val>
                                        </p:tav>
                                        <p:tav tm="100000">
                                          <p:val>
                                            <p:strVal val="1+ppt_h/2"/>
                                          </p:val>
                                        </p:tav>
                                      </p:tavLst>
                                    </p:anim>
                                    <p:set>
                                      <p:cBhvr>
                                        <p:cTn id="22"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3" restart="whenNotActive" fill="hold" evtFilter="cancelBubble" nodeType="interactiveSeq">
                <p:stCondLst>
                  <p:cond evt="onClick" delay="0">
                    <p:tgtEl>
                      <p:spTgt spid="22"/>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grpId="0" nodeType="clickEffect">
                                  <p:stCondLst>
                                    <p:cond delay="0"/>
                                  </p:stCondLst>
                                  <p:childTnLst>
                                    <p:anim calcmode="lin" valueType="num">
                                      <p:cBhvr additive="base">
                                        <p:cTn id="27" dur="500"/>
                                        <p:tgtEl>
                                          <p:spTgt spid="22"/>
                                        </p:tgtEl>
                                        <p:attrNameLst>
                                          <p:attrName>ppt_x</p:attrName>
                                        </p:attrNameLst>
                                      </p:cBhvr>
                                      <p:tavLst>
                                        <p:tav tm="0">
                                          <p:val>
                                            <p:strVal val="ppt_x"/>
                                          </p:val>
                                        </p:tav>
                                        <p:tav tm="100000">
                                          <p:val>
                                            <p:strVal val="ppt_x"/>
                                          </p:val>
                                        </p:tav>
                                      </p:tavLst>
                                    </p:anim>
                                    <p:anim calcmode="lin" valueType="num">
                                      <p:cBhvr additive="base">
                                        <p:cTn id="28" dur="500"/>
                                        <p:tgtEl>
                                          <p:spTgt spid="22"/>
                                        </p:tgtEl>
                                        <p:attrNameLst>
                                          <p:attrName>ppt_y</p:attrName>
                                        </p:attrNameLst>
                                      </p:cBhvr>
                                      <p:tavLst>
                                        <p:tav tm="0">
                                          <p:val>
                                            <p:strVal val="ppt_y"/>
                                          </p:val>
                                        </p:tav>
                                        <p:tav tm="100000">
                                          <p:val>
                                            <p:strVal val="1+ppt_h/2"/>
                                          </p:val>
                                        </p:tav>
                                      </p:tavLst>
                                    </p:anim>
                                    <p:set>
                                      <p:cBhvr>
                                        <p:cTn id="29"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21" grpId="0" animBg="1"/>
      <p:bldP spid="22" grpId="0" animBg="1"/>
      <p:bldP spid="23" grpId="0" animBg="1"/>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1AE3702-96E5-BE0E-BF94-F817002DB939}"/>
              </a:ext>
            </a:extLst>
          </p:cNvPr>
          <p:cNvSpPr>
            <a:spLocks noGrp="1"/>
          </p:cNvSpPr>
          <p:nvPr>
            <p:ph idx="1"/>
          </p:nvPr>
        </p:nvSpPr>
        <p:spPr>
          <a:xfrm>
            <a:off x="211420" y="923130"/>
            <a:ext cx="8741038" cy="984579"/>
          </a:xfrm>
        </p:spPr>
        <p:txBody>
          <a:bodyPr>
            <a:noAutofit/>
          </a:bodyPr>
          <a:lstStyle/>
          <a:p>
            <a:pPr marL="0" indent="0">
              <a:buNone/>
            </a:pPr>
            <a:r>
              <a:rPr lang="vi-VN" sz="2800" dirty="0">
                <a:solidFill>
                  <a:srgbClr val="000099"/>
                </a:solidFill>
                <a:latin typeface="+mj-lt"/>
              </a:rPr>
              <a:t>Một số loại cây có mô phân sinh bên là: bưởi, phượng, keo, bạch đàn, bằng lăng, xà cừ, bàng,…</a:t>
            </a:r>
            <a:endParaRPr lang="en-US" sz="2800" dirty="0">
              <a:solidFill>
                <a:srgbClr val="000099"/>
              </a:solidFill>
              <a:latin typeface="+mj-lt"/>
            </a:endParaRPr>
          </a:p>
        </p:txBody>
      </p:sp>
      <p:sp>
        <p:nvSpPr>
          <p:cNvPr id="7" name="Content Placeholder 2">
            <a:extLst>
              <a:ext uri="{FF2B5EF4-FFF2-40B4-BE49-F238E27FC236}">
                <a16:creationId xmlns:a16="http://schemas.microsoft.com/office/drawing/2014/main" id="{364E4775-5A62-B56A-467C-9C9CE9668B7E}"/>
              </a:ext>
            </a:extLst>
          </p:cNvPr>
          <p:cNvSpPr txBox="1">
            <a:spLocks/>
          </p:cNvSpPr>
          <p:nvPr/>
        </p:nvSpPr>
        <p:spPr>
          <a:xfrm>
            <a:off x="191542" y="2523040"/>
            <a:ext cx="8741038" cy="343502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a:solidFill>
                  <a:srgbClr val="000099"/>
                </a:solidFill>
                <a:latin typeface="Times New Roman" panose="02020603050405020304" pitchFamily="18" charset="0"/>
                <a:cs typeface="Times New Roman" panose="02020603050405020304" pitchFamily="18" charset="0"/>
              </a:rPr>
              <a:t>- </a:t>
            </a:r>
            <a:r>
              <a:rPr lang="vi-VN" sz="2800" dirty="0">
                <a:solidFill>
                  <a:srgbClr val="000099"/>
                </a:solidFill>
                <a:latin typeface="Times New Roman" panose="02020603050405020304" pitchFamily="18" charset="0"/>
                <a:cs typeface="Times New Roman" panose="02020603050405020304" pitchFamily="18" charset="0"/>
              </a:rPr>
              <a:t>Các giai đoạn trong vòng đời của cây cam: Hạt; hạt nảy mầm; cây mầm; cây con; cây trưởng thành; cây trưởng thành ra hoa, tạo quả và hạt.</a:t>
            </a:r>
            <a:endParaRPr lang="en-US" sz="2800" dirty="0">
              <a:solidFill>
                <a:srgbClr val="000099"/>
              </a:solidFill>
              <a:latin typeface="Times New Roman" panose="02020603050405020304" pitchFamily="18" charset="0"/>
              <a:cs typeface="Times New Roman" panose="02020603050405020304" pitchFamily="18" charset="0"/>
            </a:endParaRPr>
          </a:p>
          <a:p>
            <a:pPr marL="0" indent="0">
              <a:buNone/>
            </a:pPr>
            <a:r>
              <a:rPr lang="en-US" sz="2800" dirty="0">
                <a:solidFill>
                  <a:srgbClr val="000099"/>
                </a:solidFill>
                <a:latin typeface="Times New Roman" panose="02020603050405020304" pitchFamily="18" charset="0"/>
                <a:cs typeface="Times New Roman" panose="02020603050405020304" pitchFamily="18" charset="0"/>
              </a:rPr>
              <a:t>-</a:t>
            </a:r>
            <a:r>
              <a:rPr lang="vi-VN" sz="2800" dirty="0">
                <a:solidFill>
                  <a:srgbClr val="000099"/>
                </a:solidFill>
                <a:latin typeface="Times New Roman" panose="02020603050405020304" pitchFamily="18" charset="0"/>
                <a:cs typeface="Times New Roman" panose="02020603050405020304" pitchFamily="18" charset="0"/>
              </a:rPr>
              <a:t> Các giai đoạn sinh trưởng và phát triển của cây cam: giai đoạn sinh trưởng (từ khi hạt nảy mầm thành cây mầm đến cây con rồi đến cây trưởng thành) và giai đoạn sinh sản (cây ra hoa, tạo quả, hình thành hạt).</a:t>
            </a:r>
            <a:endParaRPr lang="en-US" sz="2800" dirty="0">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23665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barn(inVertical)">
                                      <p:cBhvr>
                                        <p:cTn id="1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0" y="8638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b="1" u="sng" dirty="0" err="1">
                <a:solidFill>
                  <a:srgbClr val="FF3300"/>
                </a:solidFill>
              </a:rPr>
              <a:t>Bài</a:t>
            </a:r>
            <a:r>
              <a:rPr lang="en-US" altLang="en-US" b="1" u="sng" dirty="0">
                <a:solidFill>
                  <a:srgbClr val="FF3300"/>
                </a:solidFill>
              </a:rPr>
              <a:t> 34.</a:t>
            </a:r>
            <a:r>
              <a:rPr lang="en-US" altLang="en-US" b="1" dirty="0">
                <a:solidFill>
                  <a:srgbClr val="FF3300"/>
                </a:solidFill>
              </a:rPr>
              <a:t> SINH TRƯỞNG VÀ PHÁT TRIỂN Ở SINH VẬT</a:t>
            </a:r>
          </a:p>
        </p:txBody>
      </p:sp>
      <p:pic>
        <p:nvPicPr>
          <p:cNvPr id="3" name="Picture 3" descr="cây viế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52826"/>
            <a:ext cx="942975"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11"/>
          <p:cNvSpPr>
            <a:spLocks noChangeArrowheads="1"/>
          </p:cNvSpPr>
          <p:nvPr/>
        </p:nvSpPr>
        <p:spPr bwMode="auto">
          <a:xfrm>
            <a:off x="228600" y="698828"/>
            <a:ext cx="77374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0" hangingPunct="0">
              <a:buNone/>
            </a:pPr>
            <a:r>
              <a:rPr lang="en-US" sz="2800" b="1" dirty="0">
                <a:solidFill>
                  <a:srgbClr val="0000CC"/>
                </a:solidFill>
                <a:latin typeface="Times New Roman" pitchFamily="18" charset="0"/>
              </a:rPr>
              <a:t>2. </a:t>
            </a:r>
            <a:r>
              <a:rPr lang="en-US" sz="2800" b="1" u="sng" dirty="0" err="1">
                <a:solidFill>
                  <a:srgbClr val="0000CC"/>
                </a:solidFill>
                <a:latin typeface="Times New Roman" pitchFamily="18" charset="0"/>
                <a:cs typeface="Times New Roman" pitchFamily="18" charset="0"/>
              </a:rPr>
              <a:t>Sinh</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trưởng</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và</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phát</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triển</a:t>
            </a:r>
            <a:r>
              <a:rPr lang="en-US" sz="2800" b="1" u="sng" dirty="0">
                <a:solidFill>
                  <a:srgbClr val="0000CC"/>
                </a:solidFill>
                <a:latin typeface="Times New Roman" pitchFamily="18" charset="0"/>
                <a:cs typeface="Times New Roman" pitchFamily="18" charset="0"/>
              </a:rPr>
              <a:t> ở </a:t>
            </a:r>
            <a:r>
              <a:rPr lang="en-US" sz="2800" b="1" u="sng" dirty="0" err="1">
                <a:solidFill>
                  <a:srgbClr val="0000CC"/>
                </a:solidFill>
                <a:latin typeface="Times New Roman" pitchFamily="18" charset="0"/>
                <a:cs typeface="Times New Roman" pitchFamily="18" charset="0"/>
              </a:rPr>
              <a:t>thực</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vật</a:t>
            </a:r>
            <a:r>
              <a:rPr lang="en-US" sz="2800" b="1" u="sng" dirty="0">
                <a:solidFill>
                  <a:srgbClr val="0000CC"/>
                </a:solidFill>
                <a:latin typeface="Times New Roman" pitchFamily="18" charset="0"/>
                <a:cs typeface="Times New Roman" pitchFamily="18" charset="0"/>
              </a:rPr>
              <a:t>:</a:t>
            </a:r>
          </a:p>
        </p:txBody>
      </p:sp>
      <p:sp>
        <p:nvSpPr>
          <p:cNvPr id="2" name="Rectangle 1"/>
          <p:cNvSpPr/>
          <p:nvPr/>
        </p:nvSpPr>
        <p:spPr>
          <a:xfrm>
            <a:off x="1219200" y="1348265"/>
            <a:ext cx="7620000" cy="4041299"/>
          </a:xfrm>
          <a:prstGeom prst="rect">
            <a:avLst/>
          </a:prstGeom>
        </p:spPr>
        <p:txBody>
          <a:bodyPr wrap="square">
            <a:spAutoFit/>
          </a:bodyPr>
          <a:lstStyle/>
          <a:p>
            <a:pPr algn="just">
              <a:lnSpc>
                <a:spcPct val="120000"/>
              </a:lnSpc>
            </a:pPr>
            <a:r>
              <a:rPr lang="en-US" sz="2400" dirty="0">
                <a:latin typeface="Times New Roman" panose="02020603050405020304" pitchFamily="18" charset="0"/>
                <a:cs typeface="Times New Roman" panose="02020603050405020304" pitchFamily="18" charset="0"/>
              </a:rPr>
              <a:t>- </a:t>
            </a:r>
            <a:r>
              <a:rPr lang="nl-NL" sz="2400" dirty="0">
                <a:latin typeface="Times New Roman" panose="02020603050405020304" pitchFamily="18" charset="0"/>
                <a:cs typeface="Times New Roman" panose="02020603050405020304" pitchFamily="18" charset="0"/>
              </a:rPr>
              <a:t>Một số loại cây có mô phân sinh bên là cây xoài, cây cam, cây ổi, cây nhãn, cây bưởi,...</a:t>
            </a:r>
          </a:p>
          <a:p>
            <a:pPr>
              <a:lnSpc>
                <a:spcPct val="120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cam: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mầm</a:t>
            </a:r>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mầm</a:t>
            </a:r>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con </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hoa</a:t>
            </a:r>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a:t>
            </a:r>
          </a:p>
          <a:p>
            <a:pPr>
              <a:lnSpc>
                <a:spcPct val="120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cam: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mầm</a:t>
            </a:r>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mầm</a:t>
            </a:r>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con </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a:t>
            </a:r>
          </a:p>
          <a:p>
            <a:pPr>
              <a:lnSpc>
                <a:spcPct val="120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cam: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hoa</a:t>
            </a:r>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079294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B2E5016-A753-EAD2-AC49-3736733F8CA6}"/>
              </a:ext>
            </a:extLst>
          </p:cNvPr>
          <p:cNvSpPr>
            <a:spLocks noGrp="1"/>
          </p:cNvSpPr>
          <p:nvPr>
            <p:ph idx="1"/>
          </p:nvPr>
        </p:nvSpPr>
        <p:spPr>
          <a:xfrm>
            <a:off x="304800" y="457200"/>
            <a:ext cx="8741038" cy="646332"/>
          </a:xfrm>
        </p:spPr>
        <p:txBody>
          <a:bodyPr>
            <a:noAutofit/>
          </a:bodyPr>
          <a:lstStyle/>
          <a:p>
            <a:pPr marL="0" indent="0">
              <a:buNone/>
            </a:pP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Hãy</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vẽ</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vòng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đời</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của</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một</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cây</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có</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hoa</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mà</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em</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biết</a:t>
            </a:r>
            <a:r>
              <a:rPr lang="en-US" dirty="0">
                <a:solidFill>
                  <a:srgbClr val="FF0000"/>
                </a:solidFill>
                <a:latin typeface="Times New Roman" panose="02020603050405020304" pitchFamily="18" charset="0"/>
                <a:cs typeface="Times New Roman" panose="02020603050405020304" pitchFamily="18" charset="0"/>
              </a:rPr>
              <a:t>?</a:t>
            </a:r>
          </a:p>
        </p:txBody>
      </p:sp>
      <p:sp>
        <p:nvSpPr>
          <p:cNvPr id="7" name="Content Placeholder 2">
            <a:extLst>
              <a:ext uri="{FF2B5EF4-FFF2-40B4-BE49-F238E27FC236}">
                <a16:creationId xmlns:a16="http://schemas.microsoft.com/office/drawing/2014/main" id="{D5539991-2E4F-658C-CE1E-DF99CC20A845}"/>
              </a:ext>
            </a:extLst>
          </p:cNvPr>
          <p:cNvSpPr txBox="1">
            <a:spLocks/>
          </p:cNvSpPr>
          <p:nvPr/>
        </p:nvSpPr>
        <p:spPr>
          <a:xfrm>
            <a:off x="201481" y="1371600"/>
            <a:ext cx="8741038" cy="367982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dirty="0">
              <a:solidFill>
                <a:srgbClr val="FF0000"/>
              </a:solidFill>
              <a:latin typeface="Times New Roman" panose="02020603050405020304" pitchFamily="18" charset="0"/>
              <a:cs typeface="Times New Roman" panose="02020603050405020304" pitchFamily="18" charset="0"/>
            </a:endParaRPr>
          </a:p>
          <a:p>
            <a:pPr marL="0" indent="0">
              <a:buFont typeface="Arial" pitchFamily="34" charset="0"/>
              <a:buNone/>
            </a:pPr>
            <a:endParaRPr lang="en-US" dirty="0">
              <a:solidFill>
                <a:srgbClr val="FF0000"/>
              </a:solidFill>
              <a:latin typeface="Times New Roman" panose="02020603050405020304" pitchFamily="18" charset="0"/>
              <a:cs typeface="Times New Roman" panose="02020603050405020304" pitchFamily="18" charset="0"/>
            </a:endParaRPr>
          </a:p>
        </p:txBody>
      </p:sp>
      <p:pic>
        <p:nvPicPr>
          <p:cNvPr id="2050" name="Picture 2" descr="Hãy vẽ vòng đời của một cây có hoa mà em biết">
            <a:extLst>
              <a:ext uri="{FF2B5EF4-FFF2-40B4-BE49-F238E27FC236}">
                <a16:creationId xmlns:a16="http://schemas.microsoft.com/office/drawing/2014/main" id="{8C8C8AEA-19E6-0FB5-0833-704C08C9E5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371600"/>
            <a:ext cx="76200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2819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0" y="8638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b="1" u="sng" dirty="0" err="1">
                <a:solidFill>
                  <a:srgbClr val="FF3300"/>
                </a:solidFill>
              </a:rPr>
              <a:t>Bài</a:t>
            </a:r>
            <a:r>
              <a:rPr lang="en-US" altLang="en-US" b="1" u="sng" dirty="0">
                <a:solidFill>
                  <a:srgbClr val="FF3300"/>
                </a:solidFill>
              </a:rPr>
              <a:t> 34.</a:t>
            </a:r>
            <a:r>
              <a:rPr lang="en-US" altLang="en-US" b="1" dirty="0">
                <a:solidFill>
                  <a:srgbClr val="FF3300"/>
                </a:solidFill>
              </a:rPr>
              <a:t> SINH TRƯỞNG VÀ PHÁT TRIỂN Ở SINH VẬT</a:t>
            </a:r>
          </a:p>
        </p:txBody>
      </p:sp>
      <p:sp>
        <p:nvSpPr>
          <p:cNvPr id="3" name="Rectangle 2"/>
          <p:cNvSpPr/>
          <p:nvPr/>
        </p:nvSpPr>
        <p:spPr>
          <a:xfrm>
            <a:off x="780116" y="1066800"/>
            <a:ext cx="8135284" cy="1200329"/>
          </a:xfrm>
          <a:prstGeom prst="rect">
            <a:avLst/>
          </a:prstGeom>
        </p:spPr>
        <p:txBody>
          <a:bodyPr wrap="square">
            <a:spAutoFit/>
          </a:bodyPr>
          <a:lstStyle/>
          <a:p>
            <a:pPr algn="just"/>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Quan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sát</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34.5-SGK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biết</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hình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thái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của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ếch</a:t>
            </a:r>
            <a:r>
              <a:rPr lang="en-US" sz="2400" dirty="0">
                <a:solidFill>
                  <a:srgbClr val="FF0000"/>
                </a:solidFill>
                <a:latin typeface="Times New Roman" panose="02020603050405020304" pitchFamily="18" charset="0"/>
                <a:cs typeface="Times New Roman" panose="02020603050405020304" pitchFamily="18" charset="0"/>
              </a:rPr>
              <a:t> qua </a:t>
            </a:r>
            <a:r>
              <a:rPr lang="en-US" sz="2400" dirty="0" err="1">
                <a:solidFill>
                  <a:srgbClr val="FF0000"/>
                </a:solidFill>
                <a:latin typeface="Times New Roman" panose="02020603050405020304" pitchFamily="18" charset="0"/>
                <a:cs typeface="Times New Roman" panose="02020603050405020304" pitchFamily="18" charset="0"/>
              </a:rPr>
              <a:t>các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giai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đoạn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có</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điểm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gì</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đặc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biệt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Hãy</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xác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định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giai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đoạn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sinh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trưởng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phát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triển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trong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vòng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đời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của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ếch</a:t>
            </a:r>
            <a:r>
              <a:rPr lang="en-US" sz="2400" dirty="0">
                <a:solidFill>
                  <a:srgbClr val="FF0000"/>
                </a:solidFill>
                <a:latin typeface="Times New Roman" panose="02020603050405020304" pitchFamily="18" charset="0"/>
                <a:cs typeface="Times New Roman" panose="02020603050405020304" pitchFamily="18" charset="0"/>
              </a:rPr>
              <a:t>?</a:t>
            </a:r>
          </a:p>
        </p:txBody>
      </p:sp>
      <p:sp>
        <p:nvSpPr>
          <p:cNvPr id="9" name="Rectangle 11"/>
          <p:cNvSpPr>
            <a:spLocks noChangeArrowheads="1"/>
          </p:cNvSpPr>
          <p:nvPr/>
        </p:nvSpPr>
        <p:spPr bwMode="auto">
          <a:xfrm>
            <a:off x="228600" y="564177"/>
            <a:ext cx="77374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0" hangingPunct="0">
              <a:buNone/>
            </a:pPr>
            <a:r>
              <a:rPr lang="en-US" sz="2800" b="1" dirty="0">
                <a:solidFill>
                  <a:srgbClr val="0000CC"/>
                </a:solidFill>
                <a:latin typeface="Times New Roman" pitchFamily="18" charset="0"/>
              </a:rPr>
              <a:t>3. </a:t>
            </a:r>
            <a:r>
              <a:rPr lang="en-US" sz="2800" b="1" u="sng" dirty="0" err="1">
                <a:solidFill>
                  <a:srgbClr val="0000CC"/>
                </a:solidFill>
                <a:latin typeface="Times New Roman" pitchFamily="18" charset="0"/>
                <a:cs typeface="Times New Roman" pitchFamily="18" charset="0"/>
              </a:rPr>
              <a:t>Sinh</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trưởng</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và</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phát</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triển</a:t>
            </a:r>
            <a:r>
              <a:rPr lang="en-US" sz="2800" b="1" u="sng" dirty="0">
                <a:solidFill>
                  <a:srgbClr val="0000CC"/>
                </a:solidFill>
                <a:latin typeface="Times New Roman" pitchFamily="18" charset="0"/>
                <a:cs typeface="Times New Roman" pitchFamily="18" charset="0"/>
              </a:rPr>
              <a:t> ở </a:t>
            </a:r>
            <a:r>
              <a:rPr lang="en-US" sz="2800" b="1" u="sng" dirty="0" err="1">
                <a:solidFill>
                  <a:srgbClr val="0000CC"/>
                </a:solidFill>
                <a:latin typeface="Times New Roman" pitchFamily="18" charset="0"/>
                <a:cs typeface="Times New Roman" pitchFamily="18" charset="0"/>
              </a:rPr>
              <a:t>động</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vật</a:t>
            </a:r>
            <a:r>
              <a:rPr lang="en-US" sz="2800" b="1" u="sng" dirty="0">
                <a:solidFill>
                  <a:srgbClr val="0000CC"/>
                </a:solidFill>
                <a:latin typeface="Times New Roman" pitchFamily="18" charset="0"/>
                <a:cs typeface="Times New Roman" pitchFamily="18" charset="0"/>
              </a:rPr>
              <a:t>:</a:t>
            </a:r>
          </a:p>
        </p:txBody>
      </p:sp>
      <p:pic>
        <p:nvPicPr>
          <p:cNvPr id="12" name="Picture 4" descr="QUANIMA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1365" y="1391275"/>
            <a:ext cx="587375"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885358" y="6418729"/>
            <a:ext cx="7373284" cy="461665"/>
          </a:xfrm>
          <a:prstGeom prst="rect">
            <a:avLst/>
          </a:prstGeom>
        </p:spPr>
        <p:txBody>
          <a:bodyPr wrap="square">
            <a:spAutoFit/>
          </a:bodyPr>
          <a:lstStyle/>
          <a:p>
            <a:pPr algn="ct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34.5.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Vòng</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đời</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Ếch</a:t>
            </a:r>
            <a:endParaRPr lang="en-US" sz="24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5900" y="2239371"/>
            <a:ext cx="6172200" cy="4179358"/>
          </a:xfrm>
          <a:prstGeom prst="rect">
            <a:avLst/>
          </a:prstGeom>
        </p:spPr>
      </p:pic>
    </p:spTree>
    <p:extLst>
      <p:ext uri="{BB962C8B-B14F-4D97-AF65-F5344CB8AC3E}">
        <p14:creationId xmlns:p14="http://schemas.microsoft.com/office/powerpoint/2010/main" val="18420090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par>
                                <p:cTn id="22" presetID="53" presetClass="entr" presetSubtype="16"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1AE3702-96E5-BE0E-BF94-F817002DB939}"/>
              </a:ext>
            </a:extLst>
          </p:cNvPr>
          <p:cNvSpPr>
            <a:spLocks noGrp="1"/>
          </p:cNvSpPr>
          <p:nvPr>
            <p:ph idx="1"/>
          </p:nvPr>
        </p:nvSpPr>
        <p:spPr>
          <a:xfrm>
            <a:off x="152400" y="609600"/>
            <a:ext cx="8741038" cy="600870"/>
          </a:xfrm>
        </p:spPr>
        <p:txBody>
          <a:bodyPr>
            <a:noAutofit/>
          </a:bodyPr>
          <a:lstStyle/>
          <a:p>
            <a:pPr marL="0" indent="0">
              <a:buNone/>
            </a:pPr>
            <a:r>
              <a:rPr lang="vi-VN" dirty="0"/>
              <a:t> </a:t>
            </a:r>
            <a:r>
              <a:rPr lang="en-US" dirty="0">
                <a:solidFill>
                  <a:srgbClr val="0000CC"/>
                </a:solidFill>
              </a:rPr>
              <a:t>- </a:t>
            </a:r>
            <a:r>
              <a:rPr lang="vi-VN" sz="2800" dirty="0">
                <a:solidFill>
                  <a:srgbClr val="0000CC"/>
                </a:solidFill>
                <a:latin typeface="Times New Roman" panose="02020603050405020304" pitchFamily="18" charset="0"/>
                <a:cs typeface="Times New Roman" panose="02020603050405020304" pitchFamily="18" charset="0"/>
              </a:rPr>
              <a:t>Hình thái của ếch qua các giai đoạn có sự thay đổi lớn.</a:t>
            </a:r>
            <a:endParaRPr lang="en-US" sz="2800" dirty="0">
              <a:solidFill>
                <a:srgbClr val="0000CC"/>
              </a:solidFill>
              <a:latin typeface="Times New Roman" panose="02020603050405020304" pitchFamily="18"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364E4775-5A62-B56A-467C-9C9CE9668B7E}"/>
              </a:ext>
            </a:extLst>
          </p:cNvPr>
          <p:cNvSpPr txBox="1">
            <a:spLocks/>
          </p:cNvSpPr>
          <p:nvPr/>
        </p:nvSpPr>
        <p:spPr>
          <a:xfrm>
            <a:off x="250562" y="1380040"/>
            <a:ext cx="8741038" cy="47921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800" dirty="0">
                <a:solidFill>
                  <a:srgbClr val="0000CC"/>
                </a:solidFill>
                <a:latin typeface="Times New Roman" panose="02020603050405020304" pitchFamily="18" charset="0"/>
                <a:cs typeface="Times New Roman" panose="02020603050405020304" pitchFamily="18" charset="0"/>
              </a:rPr>
              <a:t>- Vòng đời của ếch trải qua các giai đoạn: giai đoạn trứng, giai đoạn phôi, giai đoạn nòng nọc, giai đoạn nòng nọc 2 chân, giai đoạn nòng nọc 4 chân, giai đoạn ếch con và giai đoạn ếch trưởng thành. Trong đó, giai đoạn từ trứng thành phôi, từ phôi thành các dạng nòng nọc là phát triển; giai đoạn từ nòng nọc thành ếch con là phát triển; giai đoạn từ ếch con thành ếch trưởng thành có dấu hiệu của sự sinh trưởng rõ rệt nhưng cũng có dấu hiệu của sự phát triển với việc đứt đuôi và hoàn thiện các cơ quan chức năng. Do đó, mỗi giai đoạn trong vòng đời của ếch đều có sự xen kẽ giữa sinh trưởng và phát triển.</a:t>
            </a:r>
            <a:endParaRPr lang="en-US" sz="28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17437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0" y="8638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b="1" u="sng" dirty="0" err="1">
                <a:solidFill>
                  <a:srgbClr val="FF3300"/>
                </a:solidFill>
              </a:rPr>
              <a:t>Bài</a:t>
            </a:r>
            <a:r>
              <a:rPr lang="en-US" altLang="en-US" b="1" u="sng" dirty="0">
                <a:solidFill>
                  <a:srgbClr val="FF3300"/>
                </a:solidFill>
              </a:rPr>
              <a:t> 34.</a:t>
            </a:r>
            <a:r>
              <a:rPr lang="en-US" altLang="en-US" b="1" dirty="0">
                <a:solidFill>
                  <a:srgbClr val="FF3300"/>
                </a:solidFill>
              </a:rPr>
              <a:t> SINH TRƯỞNG VÀ PHÁT TRIỂN Ở SINH VẬT</a:t>
            </a:r>
          </a:p>
        </p:txBody>
      </p:sp>
      <p:pic>
        <p:nvPicPr>
          <p:cNvPr id="3" name="Picture 3" descr="cây viế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52826"/>
            <a:ext cx="942975"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11"/>
          <p:cNvSpPr>
            <a:spLocks noChangeArrowheads="1"/>
          </p:cNvSpPr>
          <p:nvPr/>
        </p:nvSpPr>
        <p:spPr bwMode="auto">
          <a:xfrm>
            <a:off x="228600" y="698828"/>
            <a:ext cx="77374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0" hangingPunct="0">
              <a:buNone/>
            </a:pPr>
            <a:r>
              <a:rPr lang="en-US" sz="2800" b="1" dirty="0">
                <a:solidFill>
                  <a:srgbClr val="0000CC"/>
                </a:solidFill>
                <a:latin typeface="Times New Roman" pitchFamily="18" charset="0"/>
              </a:rPr>
              <a:t>3. </a:t>
            </a:r>
            <a:r>
              <a:rPr lang="en-US" sz="2800" b="1" u="sng" dirty="0" err="1">
                <a:solidFill>
                  <a:srgbClr val="0000CC"/>
                </a:solidFill>
                <a:latin typeface="Times New Roman" pitchFamily="18" charset="0"/>
                <a:cs typeface="Times New Roman" pitchFamily="18" charset="0"/>
              </a:rPr>
              <a:t>Sinh</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trưởng</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và</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phát</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triển</a:t>
            </a:r>
            <a:r>
              <a:rPr lang="en-US" sz="2800" b="1" u="sng" dirty="0">
                <a:solidFill>
                  <a:srgbClr val="0000CC"/>
                </a:solidFill>
                <a:latin typeface="Times New Roman" pitchFamily="18" charset="0"/>
                <a:cs typeface="Times New Roman" pitchFamily="18" charset="0"/>
              </a:rPr>
              <a:t> ở </a:t>
            </a:r>
            <a:r>
              <a:rPr lang="en-US" sz="2800" b="1" u="sng" dirty="0" err="1">
                <a:solidFill>
                  <a:srgbClr val="0000CC"/>
                </a:solidFill>
                <a:latin typeface="Times New Roman" pitchFamily="18" charset="0"/>
                <a:cs typeface="Times New Roman" pitchFamily="18" charset="0"/>
              </a:rPr>
              <a:t>động</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vật</a:t>
            </a:r>
            <a:r>
              <a:rPr lang="en-US" sz="2800" b="1" u="sng" dirty="0">
                <a:solidFill>
                  <a:srgbClr val="0000CC"/>
                </a:solidFill>
                <a:latin typeface="Times New Roman" pitchFamily="18" charset="0"/>
                <a:cs typeface="Times New Roman" pitchFamily="18" charset="0"/>
              </a:rPr>
              <a:t>:</a:t>
            </a:r>
          </a:p>
        </p:txBody>
      </p:sp>
      <p:sp>
        <p:nvSpPr>
          <p:cNvPr id="2" name="Rectangle 1"/>
          <p:cNvSpPr/>
          <p:nvPr/>
        </p:nvSpPr>
        <p:spPr>
          <a:xfrm>
            <a:off x="1219200" y="1348265"/>
            <a:ext cx="7620000" cy="2924070"/>
          </a:xfrm>
          <a:prstGeom prst="rect">
            <a:avLst/>
          </a:prstGeom>
        </p:spPr>
        <p:txBody>
          <a:bodyPr wrap="square">
            <a:spAutoFit/>
          </a:bodyPr>
          <a:lstStyle/>
          <a:p>
            <a:pPr algn="just">
              <a:lnSpc>
                <a:spcPct val="130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trải</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a:t>
            </a:r>
          </a:p>
          <a:p>
            <a:pPr algn="just">
              <a:lnSpc>
                <a:spcPct val="130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tùy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loài</a:t>
            </a:r>
            <a:r>
              <a:rPr lang="en-US" sz="2400" dirty="0">
                <a:latin typeface="Times New Roman" panose="02020603050405020304" pitchFamily="18" charset="0"/>
                <a:cs typeface="Times New Roman" panose="02020603050405020304" pitchFamily="18" charset="0"/>
              </a:rPr>
              <a:t>.</a:t>
            </a:r>
          </a:p>
          <a:p>
            <a:pPr algn="just">
              <a:lnSpc>
                <a:spcPct val="130000"/>
              </a:lnSpc>
            </a:pPr>
            <a:r>
              <a:rPr lang="en-US" sz="2400" dirty="0">
                <a:latin typeface="Times New Roman" panose="02020603050405020304" pitchFamily="18" charset="0"/>
                <a:cs typeface="Times New Roman" panose="02020603050405020304" pitchFamily="18" charset="0"/>
              </a:rPr>
              <a:t>- VD: </a:t>
            </a:r>
            <a:r>
              <a:rPr lang="en-US" sz="2400" dirty="0" err="1">
                <a:latin typeface="Times New Roman" panose="02020603050405020304" pitchFamily="18" charset="0"/>
                <a:cs typeface="Times New Roman" panose="02020603050405020304" pitchFamily="18" charset="0"/>
              </a:rPr>
              <a:t>Vòng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Ếch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trải</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Trứng</a:t>
            </a:r>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Phôi</a:t>
            </a:r>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nọc</a:t>
            </a:r>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nọc</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chân</a:t>
            </a:r>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nọc</a:t>
            </a:r>
            <a:r>
              <a:rPr lang="en-US" sz="2400" dirty="0">
                <a:latin typeface="Times New Roman" panose="02020603050405020304" pitchFamily="18" charset="0"/>
                <a:cs typeface="Times New Roman" panose="02020603050405020304" pitchFamily="18" charset="0"/>
              </a:rPr>
              <a:t> 4 </a:t>
            </a:r>
            <a:r>
              <a:rPr lang="en-US" sz="2400" dirty="0" err="1">
                <a:latin typeface="Times New Roman" panose="02020603050405020304" pitchFamily="18" charset="0"/>
                <a:cs typeface="Times New Roman" panose="02020603050405020304" pitchFamily="18" charset="0"/>
              </a:rPr>
              <a:t>chân</a:t>
            </a:r>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Ếch</a:t>
            </a:r>
            <a:r>
              <a:rPr lang="en-US" sz="2400" dirty="0">
                <a:latin typeface="Times New Roman" panose="02020603050405020304" pitchFamily="18" charset="0"/>
                <a:cs typeface="Times New Roman" panose="02020603050405020304" pitchFamily="18" charset="0"/>
              </a:rPr>
              <a:t> con </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Ếch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209312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1AE3702-96E5-BE0E-BF94-F817002DB939}"/>
              </a:ext>
            </a:extLst>
          </p:cNvPr>
          <p:cNvSpPr>
            <a:spLocks noGrp="1"/>
          </p:cNvSpPr>
          <p:nvPr>
            <p:ph idx="1"/>
          </p:nvPr>
        </p:nvSpPr>
        <p:spPr>
          <a:xfrm>
            <a:off x="174977" y="407649"/>
            <a:ext cx="8741038" cy="984579"/>
          </a:xfrm>
        </p:spPr>
        <p:txBody>
          <a:bodyPr>
            <a:noAutofit/>
          </a:bodyPr>
          <a:lstStyle/>
          <a:p>
            <a:pPr marL="0" indent="0">
              <a:buNone/>
            </a:pPr>
            <a:r>
              <a:rPr lang="vi-VN" sz="2800" dirty="0">
                <a:solidFill>
                  <a:srgbClr val="FF0000"/>
                </a:solidFill>
                <a:latin typeface="Times New Roman" panose="02020603050405020304" pitchFamily="18" charset="0"/>
                <a:cs typeface="Times New Roman" panose="02020603050405020304" pitchFamily="18" charset="0"/>
              </a:rPr>
              <a:t>Em hãy vẽ sơ đồ quá trình sinh trưởng và phát triển của người qua các giai đoạn</a:t>
            </a:r>
            <a:r>
              <a:rPr lang="en-US" sz="2800" dirty="0">
                <a:solidFill>
                  <a:srgbClr val="FF0000"/>
                </a:solidFill>
                <a:latin typeface="Times New Roman" panose="02020603050405020304" pitchFamily="18" charset="0"/>
                <a:cs typeface="Times New Roman" panose="02020603050405020304" pitchFamily="18" charset="0"/>
              </a:rPr>
              <a:t>?</a:t>
            </a:r>
          </a:p>
        </p:txBody>
      </p:sp>
      <p:sp>
        <p:nvSpPr>
          <p:cNvPr id="7" name="Content Placeholder 2">
            <a:extLst>
              <a:ext uri="{FF2B5EF4-FFF2-40B4-BE49-F238E27FC236}">
                <a16:creationId xmlns:a16="http://schemas.microsoft.com/office/drawing/2014/main" id="{364E4775-5A62-B56A-467C-9C9CE9668B7E}"/>
              </a:ext>
            </a:extLst>
          </p:cNvPr>
          <p:cNvSpPr txBox="1">
            <a:spLocks/>
          </p:cNvSpPr>
          <p:nvPr/>
        </p:nvSpPr>
        <p:spPr>
          <a:xfrm>
            <a:off x="201481" y="1462866"/>
            <a:ext cx="8741038" cy="524273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a:solidFill>
                  <a:srgbClr val="000099"/>
                </a:solidFill>
                <a:latin typeface="Times New Roman" panose="02020603050405020304" pitchFamily="18" charset="0"/>
                <a:cs typeface="Times New Roman" panose="02020603050405020304" pitchFamily="18" charset="0"/>
              </a:rPr>
              <a:t>- </a:t>
            </a:r>
            <a:r>
              <a:rPr lang="vi-VN" sz="2800" dirty="0">
                <a:solidFill>
                  <a:srgbClr val="000099"/>
                </a:solidFill>
                <a:latin typeface="Times New Roman" panose="02020603050405020304" pitchFamily="18" charset="0"/>
                <a:cs typeface="Times New Roman" panose="02020603050405020304" pitchFamily="18" charset="0"/>
              </a:rPr>
              <a:t>Sơ đồ quá trình sinh trưởng và phát triển của người qua các giai đoạn:</a:t>
            </a:r>
            <a:endParaRPr lang="en-US" sz="2800" dirty="0">
              <a:solidFill>
                <a:srgbClr val="000099"/>
              </a:solidFill>
              <a:latin typeface="Times New Roman" panose="02020603050405020304" pitchFamily="18" charset="0"/>
              <a:cs typeface="Times New Roman" panose="02020603050405020304" pitchFamily="18" charset="0"/>
            </a:endParaRPr>
          </a:p>
        </p:txBody>
      </p:sp>
      <p:pic>
        <p:nvPicPr>
          <p:cNvPr id="3074" name="Picture 2" descr="Em hãy vẽ sơ đồ quá trình sinh trưởng và phát triển của người qua các giai đoạn">
            <a:extLst>
              <a:ext uri="{FF2B5EF4-FFF2-40B4-BE49-F238E27FC236}">
                <a16:creationId xmlns:a16="http://schemas.microsoft.com/office/drawing/2014/main" id="{3DA58C49-A643-75D6-4457-72364E4A58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743199"/>
            <a:ext cx="5715000" cy="3962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5900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6172CB6-F9FF-B403-D780-C72578258A6B}"/>
              </a:ext>
            </a:extLst>
          </p:cNvPr>
          <p:cNvSpPr>
            <a:spLocks noGrp="1"/>
          </p:cNvSpPr>
          <p:nvPr>
            <p:ph idx="1"/>
          </p:nvPr>
        </p:nvSpPr>
        <p:spPr>
          <a:xfrm>
            <a:off x="201481" y="324030"/>
            <a:ext cx="8741038" cy="1477329"/>
          </a:xfrm>
        </p:spPr>
        <p:txBody>
          <a:bodyPr>
            <a:noAutofit/>
          </a:bodyPr>
          <a:lstStyle/>
          <a:p>
            <a:pPr marL="0" indent="0">
              <a:buNone/>
            </a:pPr>
            <a:r>
              <a:rPr lang="vi-VN" sz="2800" dirty="0">
                <a:solidFill>
                  <a:srgbClr val="FF0000"/>
                </a:solidFill>
                <a:latin typeface="Times New Roman" panose="02020603050405020304" pitchFamily="18" charset="0"/>
                <a:cs typeface="Times New Roman" panose="02020603050405020304" pitchFamily="18" charset="0"/>
              </a:rPr>
              <a:t>Em hãy tìm hiểu thêm về vòng đời của một số loài thực vật và động vật ở địa phương và viết một báo cáo ngắn khoảng 500 từ về các vấn đề tìm hiểu được</a:t>
            </a:r>
            <a:r>
              <a:rPr lang="en-US" sz="2800" dirty="0">
                <a:solidFill>
                  <a:srgbClr val="FF0000"/>
                </a:solidFill>
                <a:latin typeface="Times New Roman" panose="02020603050405020304" pitchFamily="18" charset="0"/>
                <a:cs typeface="Times New Roman" panose="02020603050405020304" pitchFamily="18" charset="0"/>
              </a:rPr>
              <a:t>?</a:t>
            </a:r>
          </a:p>
        </p:txBody>
      </p:sp>
      <p:sp>
        <p:nvSpPr>
          <p:cNvPr id="7" name="Content Placeholder 2">
            <a:extLst>
              <a:ext uri="{FF2B5EF4-FFF2-40B4-BE49-F238E27FC236}">
                <a16:creationId xmlns:a16="http://schemas.microsoft.com/office/drawing/2014/main" id="{62F801BA-E6FE-0CF7-ABBA-3A4E4B27E9BF}"/>
              </a:ext>
            </a:extLst>
          </p:cNvPr>
          <p:cNvSpPr txBox="1">
            <a:spLocks/>
          </p:cNvSpPr>
          <p:nvPr/>
        </p:nvSpPr>
        <p:spPr>
          <a:xfrm>
            <a:off x="201481" y="1462866"/>
            <a:ext cx="8741038" cy="524273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800" dirty="0">
              <a:solidFill>
                <a:srgbClr val="000099"/>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04AB0652-9810-2EBE-687D-002A9CEACB88}"/>
              </a:ext>
            </a:extLst>
          </p:cNvPr>
          <p:cNvSpPr txBox="1"/>
          <p:nvPr/>
        </p:nvSpPr>
        <p:spPr>
          <a:xfrm>
            <a:off x="546960" y="1801359"/>
            <a:ext cx="7696200" cy="523220"/>
          </a:xfrm>
          <a:prstGeom prst="rect">
            <a:avLst/>
          </a:prstGeom>
          <a:noFill/>
        </p:spPr>
        <p:txBody>
          <a:bodyPr wrap="square">
            <a:spAutoFit/>
          </a:bodyPr>
          <a:lstStyle/>
          <a:p>
            <a:r>
              <a:rPr lang="vi-VN" sz="2800" b="0" i="0" dirty="0">
                <a:solidFill>
                  <a:srgbClr val="000000"/>
                </a:solidFill>
                <a:effectLst/>
                <a:latin typeface="Times New Roman" panose="02020603050405020304" pitchFamily="18" charset="0"/>
                <a:cs typeface="Times New Roman" panose="02020603050405020304" pitchFamily="18" charset="0"/>
              </a:rPr>
              <a:t>Vòng đời của muỗ</a:t>
            </a:r>
            <a:r>
              <a:rPr lang="en-US" sz="2800" b="0" i="0" dirty="0">
                <a:solidFill>
                  <a:srgbClr val="000000"/>
                </a:solidFill>
                <a:effectLst/>
                <a:latin typeface="Times New Roman" panose="02020603050405020304" pitchFamily="18" charset="0"/>
                <a:cs typeface="Times New Roman" panose="02020603050405020304" pitchFamily="18" charset="0"/>
              </a:rPr>
              <a:t>i:</a:t>
            </a:r>
          </a:p>
        </p:txBody>
      </p:sp>
      <p:pic>
        <p:nvPicPr>
          <p:cNvPr id="5126" name="Picture 6" descr="Em hãy tìm hiểu thêm về vòng đời của một số loài thực vật và động vật ở địa phương">
            <a:extLst>
              <a:ext uri="{FF2B5EF4-FFF2-40B4-BE49-F238E27FC236}">
                <a16:creationId xmlns:a16="http://schemas.microsoft.com/office/drawing/2014/main" id="{FE62E74A-05FD-E6D5-A525-7B5164F959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1460" y="2848604"/>
            <a:ext cx="4267200" cy="3332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416496"/>
      </p:ext>
    </p:extLst>
  </p:cSld>
  <p:clrMapOvr>
    <a:masterClrMapping/>
  </p:clrMapOvr>
  <p:transition spd="med" advClick="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5126"/>
                                        </p:tgtEl>
                                        <p:attrNameLst>
                                          <p:attrName>style.visibility</p:attrName>
                                        </p:attrNameLst>
                                      </p:cBhvr>
                                      <p:to>
                                        <p:strVal val="visible"/>
                                      </p:to>
                                    </p:set>
                                    <p:anim calcmode="lin" valueType="num">
                                      <p:cBhvr>
                                        <p:cTn id="17" dur="500" fill="hold"/>
                                        <p:tgtEl>
                                          <p:spTgt spid="5126"/>
                                        </p:tgtEl>
                                        <p:attrNameLst>
                                          <p:attrName>ppt_w</p:attrName>
                                        </p:attrNameLst>
                                      </p:cBhvr>
                                      <p:tavLst>
                                        <p:tav tm="0">
                                          <p:val>
                                            <p:fltVal val="0"/>
                                          </p:val>
                                        </p:tav>
                                        <p:tav tm="100000">
                                          <p:val>
                                            <p:strVal val="#ppt_w"/>
                                          </p:val>
                                        </p:tav>
                                      </p:tavLst>
                                    </p:anim>
                                    <p:anim calcmode="lin" valueType="num">
                                      <p:cBhvr>
                                        <p:cTn id="18" dur="500" fill="hold"/>
                                        <p:tgtEl>
                                          <p:spTgt spid="5126"/>
                                        </p:tgtEl>
                                        <p:attrNameLst>
                                          <p:attrName>ppt_h</p:attrName>
                                        </p:attrNameLst>
                                      </p:cBhvr>
                                      <p:tavLst>
                                        <p:tav tm="0">
                                          <p:val>
                                            <p:fltVal val="0"/>
                                          </p:val>
                                        </p:tav>
                                        <p:tav tm="100000">
                                          <p:val>
                                            <p:strVal val="#ppt_h"/>
                                          </p:val>
                                        </p:tav>
                                      </p:tavLst>
                                    </p:anim>
                                    <p:animEffect transition="in" filter="fade">
                                      <p:cBhvr>
                                        <p:cTn id="19" dur="5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6172CB6-F9FF-B403-D780-C72578258A6B}"/>
              </a:ext>
            </a:extLst>
          </p:cNvPr>
          <p:cNvSpPr>
            <a:spLocks noGrp="1"/>
          </p:cNvSpPr>
          <p:nvPr>
            <p:ph idx="1"/>
          </p:nvPr>
        </p:nvSpPr>
        <p:spPr>
          <a:xfrm>
            <a:off x="201480" y="171630"/>
            <a:ext cx="8942519" cy="6533970"/>
          </a:xfrm>
        </p:spPr>
        <p:txBody>
          <a:bodyPr>
            <a:noAutofit/>
          </a:bodyPr>
          <a:lstStyle/>
          <a:p>
            <a:pPr marL="0" indent="0">
              <a:buNone/>
            </a:pPr>
            <a:r>
              <a:rPr lang="vi-VN" sz="2800" dirty="0">
                <a:solidFill>
                  <a:srgbClr val="000099"/>
                </a:solidFill>
                <a:latin typeface="Times New Roman" panose="02020603050405020304" pitchFamily="18" charset="0"/>
                <a:cs typeface="Times New Roman" panose="02020603050405020304" pitchFamily="18" charset="0"/>
              </a:rPr>
              <a:t>Vòng đời của muỗi trải qua 4 giai đoạn là trứng, ấu trùng, nhộng, muỗi trưởng thành. Muỗi đẻ trứng ở mặt nước tù đọng hoặc bất kì nơi ẩm ướt, ít ánh sáng. Trong điều kiện thuận lợi, trứng sẽ nhanh chóng nở thành ấu trùng trong mức thời gian ngắn (khoảng 48 giờ). Ấu trùng muỗi là dạng sinh vật không chân, chỉ có đầu và thân, di chuyển trong mặt nước bằng cách uốn mình cơ thể. Nhộng là giai đoạn thứ 3, chỉ mất 2 ngày để nhộng biến thành muỗi trưởng thành. Muỗi trưởng thành là giai đoạn cuối của vòng đời của muỗi. Dựa theo giới tính, muỗi được chia làm hai loại là muỗi đực và muỗi cái: muỗi đực có vòng đời nhiều nhất là 20 ngày, thức ăn là nhựa cây; muỗi cái có vòng đời từ 1 đến 2 tháng và nguồn thức ăn chính của chúng là máu người hay động vật sống. Như vậy, muỗi cái là vật gây hại trực tiếp đến con người.</a:t>
            </a:r>
            <a:endParaRPr lang="en-US" sz="2800" dirty="0">
              <a:solidFill>
                <a:srgbClr val="000099"/>
              </a:solidFill>
              <a:latin typeface="Times New Roman" panose="02020603050405020304" pitchFamily="18"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62F801BA-E6FE-0CF7-ABBA-3A4E4B27E9BF}"/>
              </a:ext>
            </a:extLst>
          </p:cNvPr>
          <p:cNvSpPr txBox="1">
            <a:spLocks/>
          </p:cNvSpPr>
          <p:nvPr/>
        </p:nvSpPr>
        <p:spPr>
          <a:xfrm>
            <a:off x="201481" y="1462866"/>
            <a:ext cx="8741038" cy="524273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800" dirty="0">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338128"/>
      </p:ext>
    </p:extLst>
  </p:cSld>
  <p:clrMapOvr>
    <a:masterClrMapping/>
  </p:clrMapOvr>
  <p:transition spd="med" advClick="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0" y="8638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b="1" u="sng" dirty="0" err="1">
                <a:solidFill>
                  <a:srgbClr val="FF3300"/>
                </a:solidFill>
              </a:rPr>
              <a:t>Bài</a:t>
            </a:r>
            <a:r>
              <a:rPr lang="en-US" altLang="en-US" b="1" u="sng" dirty="0">
                <a:solidFill>
                  <a:srgbClr val="FF3300"/>
                </a:solidFill>
              </a:rPr>
              <a:t> 34.</a:t>
            </a:r>
            <a:r>
              <a:rPr lang="en-US" altLang="en-US" b="1" dirty="0">
                <a:solidFill>
                  <a:srgbClr val="FF3300"/>
                </a:solidFill>
              </a:rPr>
              <a:t> SINH TRƯỞNG VÀ PHÁT TRIỂN Ở SINH VẬT</a:t>
            </a:r>
          </a:p>
        </p:txBody>
      </p:sp>
      <p:sp>
        <p:nvSpPr>
          <p:cNvPr id="3" name="Rectangle 11"/>
          <p:cNvSpPr>
            <a:spLocks noChangeArrowheads="1"/>
          </p:cNvSpPr>
          <p:nvPr/>
        </p:nvSpPr>
        <p:spPr bwMode="auto">
          <a:xfrm>
            <a:off x="3219450" y="632012"/>
            <a:ext cx="2495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0" hangingPunct="0">
              <a:buNone/>
            </a:pPr>
            <a:r>
              <a:rPr lang="en-US" sz="2800" b="1" dirty="0">
                <a:solidFill>
                  <a:srgbClr val="0000CC"/>
                </a:solidFill>
                <a:latin typeface="Times New Roman" pitchFamily="18" charset="0"/>
              </a:rPr>
              <a:t> LUYỆN TẬP</a:t>
            </a:r>
            <a:endParaRPr lang="en-US" sz="2800" b="1" dirty="0">
              <a:solidFill>
                <a:srgbClr val="0000CC"/>
              </a:solidFill>
              <a:latin typeface="Times New Roman" pitchFamily="18" charset="0"/>
              <a:cs typeface="Times New Roman" pitchFamily="18" charset="0"/>
            </a:endParaRPr>
          </a:p>
        </p:txBody>
      </p:sp>
      <p:sp>
        <p:nvSpPr>
          <p:cNvPr id="2" name="Rectangle 1"/>
          <p:cNvSpPr/>
          <p:nvPr/>
        </p:nvSpPr>
        <p:spPr>
          <a:xfrm>
            <a:off x="285750" y="1259161"/>
            <a:ext cx="8782050" cy="5217839"/>
          </a:xfrm>
          <a:prstGeom prst="rect">
            <a:avLst/>
          </a:prstGeom>
        </p:spPr>
        <p:txBody>
          <a:bodyPr wrap="square">
            <a:spAutoFit/>
          </a:bodyPr>
          <a:lstStyle/>
          <a:p>
            <a:pPr>
              <a:lnSpc>
                <a:spcPct val="120000"/>
              </a:lnSpc>
            </a:pP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Hãy</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vẽ</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vòng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đời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cây</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hoa</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mà</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em</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biết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Gợi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ý: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cây</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ổi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cây</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xoài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cây</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mít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20000"/>
              </a:lnSpc>
            </a:pPr>
            <a:r>
              <a:rPr lang="nl-NL" sz="2800" dirty="0">
                <a:latin typeface="Times New Roman" panose="02020603050405020304" pitchFamily="18" charset="0"/>
                <a:ea typeface="Calibri" panose="020F0502020204030204" pitchFamily="34" charset="0"/>
                <a:cs typeface="Times New Roman" panose="02020603050405020304" pitchFamily="18" charset="0"/>
              </a:rPr>
              <a:t>Câu 2. Hãy vẽ sơ đồ quá trình sinh trưởng và phát triển của người qua các giai đoạn?</a:t>
            </a:r>
          </a:p>
          <a:p>
            <a:pPr>
              <a:lnSpc>
                <a:spcPct val="120000"/>
              </a:lnSpc>
            </a:pPr>
            <a:r>
              <a:rPr lang="vi-VN" sz="2800" dirty="0">
                <a:latin typeface="Times New Roman" panose="02020603050405020304" pitchFamily="18" charset="0"/>
                <a:cs typeface="Times New Roman" panose="02020603050405020304" pitchFamily="18" charset="0"/>
              </a:rPr>
              <a:t>Câu </a:t>
            </a:r>
            <a:r>
              <a:rPr lang="en-US" sz="2800" dirty="0">
                <a:latin typeface="Times New Roman" panose="02020603050405020304" pitchFamily="18" charset="0"/>
                <a:cs typeface="Times New Roman" panose="02020603050405020304" pitchFamily="18" charset="0"/>
              </a:rPr>
              <a:t>3.</a:t>
            </a:r>
            <a:r>
              <a:rPr lang="vi-VN" sz="2800" dirty="0">
                <a:latin typeface="Times New Roman" panose="02020603050405020304" pitchFamily="18" charset="0"/>
                <a:cs typeface="Times New Roman" panose="02020603050405020304" pitchFamily="18" charset="0"/>
              </a:rPr>
              <a:t> Cá rô phi sau 1 năm đạt khối lượng 1,5-1,8 kg; sau 3 năm đạt </a:t>
            </a:r>
            <a:r>
              <a:rPr lang="en-US" sz="2800" dirty="0" err="1">
                <a:latin typeface="Times New Roman" panose="02020603050405020304" pitchFamily="18" charset="0"/>
                <a:cs typeface="Times New Roman" panose="02020603050405020304" pitchFamily="18" charset="0"/>
              </a:rPr>
              <a:t>khối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2,5 kg. </a:t>
            </a:r>
            <a:r>
              <a:rPr lang="en-US" sz="2800" dirty="0">
                <a:latin typeface="Times New Roman" panose="02020603050405020304" pitchFamily="18" charset="0"/>
                <a:cs typeface="Times New Roman" panose="02020603050405020304" pitchFamily="18" charset="0"/>
              </a:rPr>
              <a:t>Theo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nên thu hoạch ở giai đoạn nào? Vì sao?</a:t>
            </a:r>
            <a:endParaRPr lang="en-US" sz="2800" dirty="0">
              <a:latin typeface="Times New Roman" panose="02020603050405020304" pitchFamily="18" charset="0"/>
              <a:cs typeface="Times New Roman" panose="02020603050405020304" pitchFamily="18" charset="0"/>
            </a:endParaRPr>
          </a:p>
          <a:p>
            <a:pPr>
              <a:lnSpc>
                <a:spcPct val="120000"/>
              </a:lnSpc>
            </a:pPr>
            <a:r>
              <a:rPr lang="nl-NL" sz="2800" dirty="0">
                <a:latin typeface="Times New Roman" panose="02020603050405020304" pitchFamily="18" charset="0"/>
                <a:cs typeface="Times New Roman" panose="02020603050405020304" pitchFamily="18" charset="0"/>
              </a:rPr>
              <a:t>Câu 4. </a:t>
            </a:r>
            <a:r>
              <a:rPr lang="vi-VN" sz="2800" dirty="0">
                <a:latin typeface="Times New Roman" panose="02020603050405020304" pitchFamily="18" charset="0"/>
                <a:cs typeface="Times New Roman" panose="02020603050405020304" pitchFamily="18" charset="0"/>
              </a:rPr>
              <a:t>Theo hướng nuôi lấy thịt, nếu em nuôi gà Ri và gà Hồ đã đạt khối lượng 1,5kg thì nên nuôi tiếp gà nào,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xuất chuồng gà nào? Tại sao?</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67695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914400" y="1576388"/>
            <a:ext cx="7086600" cy="1295400"/>
          </a:xfrm>
          <a:prstGeom prst="roundRect">
            <a:avLst/>
          </a:prstGeom>
          <a:solidFill>
            <a:srgbClr val="CCFF99"/>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err="1">
                <a:solidFill>
                  <a:schemeClr val="tx1"/>
                </a:solidFill>
                <a:latin typeface="Times New Roman" panose="02020603050405020304" pitchFamily="18" charset="0"/>
                <a:cs typeface="Times New Roman" panose="02020603050405020304" pitchFamily="18" charset="0"/>
              </a:rPr>
              <a:t>Câu</a:t>
            </a:r>
            <a:r>
              <a:rPr lang="en-US" sz="3200" b="1" dirty="0">
                <a:solidFill>
                  <a:schemeClr val="tx1"/>
                </a:solidFill>
                <a:latin typeface="Times New Roman" panose="02020603050405020304" pitchFamily="18" charset="0"/>
                <a:cs typeface="Times New Roman" panose="02020603050405020304" pitchFamily="18" charset="0"/>
              </a:rPr>
              <a:t> 1. </a:t>
            </a:r>
            <a:r>
              <a:rPr lang="en-US" sz="3200" b="1" dirty="0" err="1">
                <a:solidFill>
                  <a:schemeClr val="tx1"/>
                </a:solidFill>
                <a:latin typeface="Times New Roman" panose="02020603050405020304" pitchFamily="18" charset="0"/>
                <a:cs typeface="Times New Roman" panose="02020603050405020304" pitchFamily="18" charset="0"/>
              </a:rPr>
              <a:t>Trẻ</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em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mới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sinh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ra</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nặng</a:t>
            </a:r>
            <a:r>
              <a:rPr lang="en-US" sz="3200" b="1" dirty="0">
                <a:solidFill>
                  <a:schemeClr val="tx1"/>
                </a:solidFill>
                <a:latin typeface="Times New Roman" panose="02020603050405020304" pitchFamily="18" charset="0"/>
                <a:cs typeface="Times New Roman" panose="02020603050405020304" pitchFamily="18" charset="0"/>
              </a:rPr>
              <a:t> 3kg; </a:t>
            </a:r>
            <a:r>
              <a:rPr lang="en-US" sz="3200" b="1" dirty="0" err="1">
                <a:solidFill>
                  <a:schemeClr val="tx1"/>
                </a:solidFill>
                <a:latin typeface="Times New Roman" panose="02020603050405020304" pitchFamily="18" charset="0"/>
                <a:cs typeface="Times New Roman" panose="02020603050405020304" pitchFamily="18" charset="0"/>
              </a:rPr>
              <a:t>sau</a:t>
            </a:r>
            <a:r>
              <a:rPr lang="en-US" sz="3200" b="1" dirty="0">
                <a:solidFill>
                  <a:schemeClr val="tx1"/>
                </a:solidFill>
                <a:latin typeface="Times New Roman" panose="02020603050405020304" pitchFamily="18" charset="0"/>
                <a:cs typeface="Times New Roman" panose="02020603050405020304" pitchFamily="18" charset="0"/>
              </a:rPr>
              <a:t> 3 </a:t>
            </a:r>
            <a:r>
              <a:rPr lang="en-US" sz="3200" b="1" dirty="0" err="1">
                <a:solidFill>
                  <a:schemeClr val="tx1"/>
                </a:solidFill>
                <a:latin typeface="Times New Roman" panose="02020603050405020304" pitchFamily="18" charset="0"/>
                <a:cs typeface="Times New Roman" panose="02020603050405020304" pitchFamily="18" charset="0"/>
              </a:rPr>
              <a:t>năm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nặng</a:t>
            </a:r>
            <a:r>
              <a:rPr lang="en-US" sz="3200" b="1" dirty="0">
                <a:solidFill>
                  <a:schemeClr val="tx1"/>
                </a:solidFill>
                <a:latin typeface="Times New Roman" panose="02020603050405020304" pitchFamily="18" charset="0"/>
                <a:cs typeface="Times New Roman" panose="02020603050405020304" pitchFamily="18" charset="0"/>
              </a:rPr>
              <a:t> 15kg. </a:t>
            </a:r>
            <a:r>
              <a:rPr lang="en-US" sz="3200" b="1" dirty="0" err="1">
                <a:solidFill>
                  <a:schemeClr val="tx1"/>
                </a:solidFill>
                <a:latin typeface="Times New Roman" panose="02020603050405020304" pitchFamily="18" charset="0"/>
                <a:cs typeface="Times New Roman" panose="02020603050405020304" pitchFamily="18" charset="0"/>
              </a:rPr>
              <a:t>Đây</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gọi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là</a:t>
            </a:r>
            <a:r>
              <a:rPr lang="en-US" sz="3200" b="1" dirty="0">
                <a:solidFill>
                  <a:schemeClr val="tx1"/>
                </a:solidFill>
                <a:latin typeface="Times New Roman" panose="02020603050405020304" pitchFamily="18" charset="0"/>
                <a:cs typeface="Times New Roman" panose="02020603050405020304" pitchFamily="18" charset="0"/>
              </a:rPr>
              <a:t>:</a:t>
            </a:r>
          </a:p>
        </p:txBody>
      </p:sp>
      <p:sp>
        <p:nvSpPr>
          <p:cNvPr id="12" name="Rounded Rectangle 11">
            <a:hlinkClick r:id="rId2" action="ppaction://hlinksldjump"/>
          </p:cNvPr>
          <p:cNvSpPr/>
          <p:nvPr/>
        </p:nvSpPr>
        <p:spPr>
          <a:xfrm>
            <a:off x="914400" y="3657600"/>
            <a:ext cx="7086600" cy="1295400"/>
          </a:xfrm>
          <a:prstGeom prst="roundRect">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err="1">
                <a:solidFill>
                  <a:schemeClr val="tx1"/>
                </a:solidFill>
                <a:latin typeface="Times New Roman" panose="02020603050405020304" pitchFamily="18" charset="0"/>
                <a:cs typeface="Times New Roman" panose="02020603050405020304" pitchFamily="18" charset="0"/>
              </a:rPr>
              <a:t>Đáp</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án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Lớn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lên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Sinh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trưởng</a:t>
            </a:r>
            <a:r>
              <a:rPr lang="en-US" sz="3200" b="1" dirty="0">
                <a:solidFill>
                  <a:schemeClr val="tx1"/>
                </a:solidFill>
                <a:latin typeface="Times New Roman" panose="02020603050405020304" pitchFamily="18" charset="0"/>
                <a:cs typeface="Times New Roman" panose="02020603050405020304" pitchFamily="18" charset="0"/>
              </a:rPr>
              <a:t>)</a:t>
            </a:r>
          </a:p>
        </p:txBody>
      </p:sp>
      <p:sp>
        <p:nvSpPr>
          <p:cNvPr id="5124" name="Title 1"/>
          <p:cNvSpPr txBox="1">
            <a:spLocks/>
          </p:cNvSpPr>
          <p:nvPr/>
        </p:nvSpPr>
        <p:spPr bwMode="auto">
          <a:xfrm>
            <a:off x="457200" y="133350"/>
            <a:ext cx="82296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TRÒ CHƠI “MẢNH GHÉP BÍ MẬT”</a:t>
            </a:r>
          </a:p>
        </p:txBody>
      </p:sp>
    </p:spTree>
    <p:extLst>
      <p:ext uri="{BB962C8B-B14F-4D97-AF65-F5344CB8AC3E}">
        <p14:creationId xmlns:p14="http://schemas.microsoft.com/office/powerpoint/2010/main" val="27486621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0" y="8638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b="1" u="sng" dirty="0" err="1">
                <a:solidFill>
                  <a:srgbClr val="FF3300"/>
                </a:solidFill>
              </a:rPr>
              <a:t>Bài</a:t>
            </a:r>
            <a:r>
              <a:rPr lang="en-US" altLang="en-US" b="1" u="sng" dirty="0">
                <a:solidFill>
                  <a:srgbClr val="FF3300"/>
                </a:solidFill>
              </a:rPr>
              <a:t> 34.</a:t>
            </a:r>
            <a:r>
              <a:rPr lang="en-US" altLang="en-US" b="1" dirty="0">
                <a:solidFill>
                  <a:srgbClr val="FF3300"/>
                </a:solidFill>
              </a:rPr>
              <a:t> SINH TRƯỞNG VÀ PHÁT TRIỂN Ở SINH VẬT</a:t>
            </a:r>
          </a:p>
        </p:txBody>
      </p:sp>
      <p:pic>
        <p:nvPicPr>
          <p:cNvPr id="12290" name="Picture 2" descr="Phân biệt sinh trưởng và phát tri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491734"/>
            <a:ext cx="4038600" cy="4800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638800" y="6412468"/>
            <a:ext cx="2848442" cy="461665"/>
          </a:xfrm>
          <a:prstGeom prst="rect">
            <a:avLst/>
          </a:prstGeom>
        </p:spPr>
        <p:txBody>
          <a:bodyPr wrap="square">
            <a:spAutoFit/>
          </a:bodyPr>
          <a:lstStyle/>
          <a:p>
            <a:pPr algn="ct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Vòng</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đời</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người</a:t>
            </a:r>
            <a:endParaRPr lang="en-US" sz="24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rotWithShape="1">
          <a:blip r:embed="rId3"/>
          <a:srcRect l="2176" t="3077" r="1659" b="15385"/>
          <a:stretch/>
        </p:blipFill>
        <p:spPr>
          <a:xfrm>
            <a:off x="228600" y="1491734"/>
            <a:ext cx="4419600" cy="4800600"/>
          </a:xfrm>
          <a:prstGeom prst="rect">
            <a:avLst/>
          </a:prstGeom>
        </p:spPr>
      </p:pic>
      <p:sp>
        <p:nvSpPr>
          <p:cNvPr id="6" name="Rectangle 5"/>
          <p:cNvSpPr/>
          <p:nvPr/>
        </p:nvSpPr>
        <p:spPr>
          <a:xfrm>
            <a:off x="902493" y="6412468"/>
            <a:ext cx="3048000" cy="461665"/>
          </a:xfrm>
          <a:prstGeom prst="rect">
            <a:avLst/>
          </a:prstGeom>
        </p:spPr>
        <p:txBody>
          <a:bodyPr wrap="square">
            <a:spAutoFit/>
          </a:bodyPr>
          <a:lstStyle/>
          <a:p>
            <a:pPr algn="ct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Vòng</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đời</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cây</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ngô</a:t>
            </a:r>
            <a:endParaRPr lang="en-US" sz="2400" b="1" dirty="0">
              <a:latin typeface="Times New Roman" panose="02020603050405020304" pitchFamily="18" charset="0"/>
              <a:cs typeface="Times New Roman" panose="02020603050405020304" pitchFamily="18" charset="0"/>
            </a:endParaRPr>
          </a:p>
        </p:txBody>
      </p:sp>
      <p:sp>
        <p:nvSpPr>
          <p:cNvPr id="7" name="Rectangle 11"/>
          <p:cNvSpPr>
            <a:spLocks noChangeArrowheads="1"/>
          </p:cNvSpPr>
          <p:nvPr/>
        </p:nvSpPr>
        <p:spPr bwMode="auto">
          <a:xfrm>
            <a:off x="3067050" y="632012"/>
            <a:ext cx="27241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0" hangingPunct="0">
              <a:buNone/>
            </a:pPr>
            <a:r>
              <a:rPr lang="en-US" sz="2800" b="1" dirty="0">
                <a:solidFill>
                  <a:srgbClr val="0000CC"/>
                </a:solidFill>
                <a:latin typeface="Times New Roman" pitchFamily="18" charset="0"/>
              </a:rPr>
              <a:t>LUYỆN TẬP</a:t>
            </a:r>
            <a:endParaRPr lang="en-US" sz="28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5012862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12290"/>
                                        </p:tgtEl>
                                        <p:attrNameLst>
                                          <p:attrName>style.visibility</p:attrName>
                                        </p:attrNameLst>
                                      </p:cBhvr>
                                      <p:to>
                                        <p:strVal val="visible"/>
                                      </p:to>
                                    </p:set>
                                    <p:animEffect transition="in" filter="wipe(down)">
                                      <p:cBhvr>
                                        <p:cTn id="18"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0" y="8638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b="1" u="sng" dirty="0" err="1">
                <a:solidFill>
                  <a:srgbClr val="FF3300"/>
                </a:solidFill>
              </a:rPr>
              <a:t>Bài</a:t>
            </a:r>
            <a:r>
              <a:rPr lang="en-US" altLang="en-US" b="1" u="sng" dirty="0">
                <a:solidFill>
                  <a:srgbClr val="FF3300"/>
                </a:solidFill>
              </a:rPr>
              <a:t> 34.</a:t>
            </a:r>
            <a:r>
              <a:rPr lang="en-US" altLang="en-US" b="1" dirty="0">
                <a:solidFill>
                  <a:srgbClr val="FF3300"/>
                </a:solidFill>
              </a:rPr>
              <a:t> SINH TRƯỞNG VÀ PHÁT TRIỂN Ở SINH VẬT</a:t>
            </a:r>
          </a:p>
        </p:txBody>
      </p:sp>
      <p:sp>
        <p:nvSpPr>
          <p:cNvPr id="4" name="Rectangle 3"/>
          <p:cNvSpPr/>
          <p:nvPr/>
        </p:nvSpPr>
        <p:spPr>
          <a:xfrm>
            <a:off x="5638802" y="4191000"/>
            <a:ext cx="2848442" cy="461665"/>
          </a:xfrm>
          <a:prstGeom prst="rect">
            <a:avLst/>
          </a:prstGeom>
        </p:spPr>
        <p:txBody>
          <a:bodyPr wrap="square">
            <a:spAutoFit/>
          </a:bodyPr>
          <a:lstStyle/>
          <a:p>
            <a:pPr algn="ct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Ao</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nuôi</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rô</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phi</a:t>
            </a:r>
            <a:endParaRPr lang="en-US" sz="2400" b="1" dirty="0">
              <a:latin typeface="Times New Roman" panose="02020603050405020304" pitchFamily="18" charset="0"/>
              <a:cs typeface="Times New Roman" panose="02020603050405020304" pitchFamily="18" charset="0"/>
            </a:endParaRPr>
          </a:p>
        </p:txBody>
      </p:sp>
      <p:sp>
        <p:nvSpPr>
          <p:cNvPr id="6" name="Rectangle 5"/>
          <p:cNvSpPr/>
          <p:nvPr/>
        </p:nvSpPr>
        <p:spPr>
          <a:xfrm>
            <a:off x="457200" y="4284702"/>
            <a:ext cx="3048000" cy="461665"/>
          </a:xfrm>
          <a:prstGeom prst="rect">
            <a:avLst/>
          </a:prstGeom>
        </p:spPr>
        <p:txBody>
          <a:bodyPr wrap="square">
            <a:spAutoFit/>
          </a:bodyPr>
          <a:lstStyle/>
          <a:p>
            <a:pPr algn="ct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rô</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phi</a:t>
            </a:r>
            <a:endParaRPr lang="en-US" sz="2400" b="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4916556" y="1203067"/>
            <a:ext cx="4191001" cy="2987933"/>
          </a:xfrm>
          <a:prstGeom prst="rect">
            <a:avLst/>
          </a:prstGeom>
        </p:spPr>
      </p:pic>
      <p:pic>
        <p:nvPicPr>
          <p:cNvPr id="7" name="Picture 6"/>
          <p:cNvPicPr>
            <a:picLocks noChangeAspect="1"/>
          </p:cNvPicPr>
          <p:nvPr/>
        </p:nvPicPr>
        <p:blipFill>
          <a:blip r:embed="rId3"/>
          <a:stretch>
            <a:fillRect/>
          </a:stretch>
        </p:blipFill>
        <p:spPr>
          <a:xfrm>
            <a:off x="268939" y="1143000"/>
            <a:ext cx="4495801" cy="3048000"/>
          </a:xfrm>
          <a:prstGeom prst="rect">
            <a:avLst/>
          </a:prstGeom>
        </p:spPr>
      </p:pic>
      <p:sp>
        <p:nvSpPr>
          <p:cNvPr id="2" name="Rectangle 11">
            <a:extLst>
              <a:ext uri="{FF2B5EF4-FFF2-40B4-BE49-F238E27FC236}">
                <a16:creationId xmlns:a16="http://schemas.microsoft.com/office/drawing/2014/main" id="{943027AF-CC8F-F15E-DF94-D079C6091052}"/>
              </a:ext>
            </a:extLst>
          </p:cNvPr>
          <p:cNvSpPr>
            <a:spLocks noChangeArrowheads="1"/>
          </p:cNvSpPr>
          <p:nvPr/>
        </p:nvSpPr>
        <p:spPr bwMode="auto">
          <a:xfrm>
            <a:off x="3067050" y="632012"/>
            <a:ext cx="27241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0" hangingPunct="0">
              <a:buNone/>
            </a:pPr>
            <a:r>
              <a:rPr lang="en-US" sz="2800" b="1" dirty="0">
                <a:solidFill>
                  <a:srgbClr val="0000CC"/>
                </a:solidFill>
                <a:latin typeface="Times New Roman" pitchFamily="18" charset="0"/>
              </a:rPr>
              <a:t>LUYỆN TẬP</a:t>
            </a:r>
            <a:endParaRPr lang="en-US" sz="2800" b="1" dirty="0">
              <a:solidFill>
                <a:srgbClr val="0000CC"/>
              </a:solidFill>
              <a:latin typeface="Times New Roman" pitchFamily="18" charset="0"/>
              <a:cs typeface="Times New Roman" pitchFamily="18" charset="0"/>
            </a:endParaRPr>
          </a:p>
        </p:txBody>
      </p:sp>
      <p:sp>
        <p:nvSpPr>
          <p:cNvPr id="9" name="TextBox 8">
            <a:extLst>
              <a:ext uri="{FF2B5EF4-FFF2-40B4-BE49-F238E27FC236}">
                <a16:creationId xmlns:a16="http://schemas.microsoft.com/office/drawing/2014/main" id="{257316E5-42E0-DD44-94D2-8DEFA5E10F8E}"/>
              </a:ext>
            </a:extLst>
          </p:cNvPr>
          <p:cNvSpPr txBox="1"/>
          <p:nvPr/>
        </p:nvSpPr>
        <p:spPr>
          <a:xfrm>
            <a:off x="268939" y="4876800"/>
            <a:ext cx="8646461" cy="1938992"/>
          </a:xfrm>
          <a:prstGeom prst="rect">
            <a:avLst/>
          </a:prstGeom>
          <a:noFill/>
        </p:spPr>
        <p:txBody>
          <a:bodyPr wrap="square">
            <a:spAutoFit/>
          </a:bodyPr>
          <a:lstStyle/>
          <a:p>
            <a:r>
              <a:rPr lang="vi-VN" sz="2400" b="0" i="0" dirty="0">
                <a:effectLst/>
                <a:latin typeface="Times New Roman" panose="02020603050405020304" pitchFamily="18" charset="0"/>
                <a:cs typeface="Times New Roman" panose="02020603050405020304" pitchFamily="18" charset="0"/>
              </a:rPr>
              <a:t>Nuôi cá rô phi chỉ nên thu hoạch sau một năm khi đạt 1,5 - 1,8 kg vì nó kinh tế nhất, ở chỗ thời gian đó cá sinh trưởng mạnh nhanh hơn so với giai đoạn sau 1 năm trở đi (trên đơn vị thời gian và đơn vị tiêu tốn thức ăn, công chăm sóc). Mặt khác, nuôi 3 năm cá đã già chất lượng thịt không ngon.</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53029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in)">
                                      <p:cBhvr>
                                        <p:cTn id="23" dur="2000"/>
                                        <p:tgtEl>
                                          <p:spTgt spid="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756" y="624840"/>
            <a:ext cx="8635444" cy="2209800"/>
          </a:xfrm>
        </p:spPr>
        <p:txBody>
          <a:bodyPr>
            <a:normAutofit/>
          </a:bodyPr>
          <a:lstStyle/>
          <a:p>
            <a:br>
              <a:rPr lang="en-US" dirty="0">
                <a:solidFill>
                  <a:srgbClr val="000099"/>
                </a:solidFill>
                <a:latin typeface="Times New Roman" panose="02020603050405020304" pitchFamily="18" charset="0"/>
                <a:cs typeface="Times New Roman" panose="02020603050405020304" pitchFamily="18" charset="0"/>
              </a:rPr>
            </a:br>
            <a:endParaRPr lang="en-US" dirty="0">
              <a:solidFill>
                <a:srgbClr val="000099"/>
              </a:solidFill>
              <a:latin typeface="Times New Roman" panose="02020603050405020304" pitchFamily="18" charset="0"/>
              <a:cs typeface="Times New Roman" panose="02020603050405020304" pitchFamily="18" charset="0"/>
            </a:endParaRPr>
          </a:p>
        </p:txBody>
      </p:sp>
      <p:sp>
        <p:nvSpPr>
          <p:cNvPr id="6" name="Text Box 5"/>
          <p:cNvSpPr txBox="1">
            <a:spLocks noChangeArrowheads="1"/>
          </p:cNvSpPr>
          <p:nvPr/>
        </p:nvSpPr>
        <p:spPr bwMode="auto">
          <a:xfrm>
            <a:off x="609786" y="3883192"/>
            <a:ext cx="3962214" cy="46166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eaLnBrk="1" hangingPunct="1">
              <a:spcBef>
                <a:spcPct val="0"/>
              </a:spcBef>
            </a:pPr>
            <a:r>
              <a:rPr lang="en-US" sz="2400" b="1" dirty="0" err="1">
                <a:solidFill>
                  <a:schemeClr val="tx1"/>
                </a:solidFill>
                <a:latin typeface="Times New Roman" panose="02020603050405020304" pitchFamily="18" charset="0"/>
                <a:cs typeface="Times New Roman" panose="02020603050405020304" pitchFamily="18" charset="0"/>
              </a:rPr>
              <a:t>Gà</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Hồ</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có</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khối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lượng</a:t>
            </a:r>
            <a:r>
              <a:rPr lang="en-US" sz="2400" b="1" dirty="0">
                <a:solidFill>
                  <a:schemeClr val="tx1"/>
                </a:solidFill>
                <a:latin typeface="Times New Roman" panose="02020603050405020304" pitchFamily="18" charset="0"/>
                <a:cs typeface="Times New Roman" panose="02020603050405020304" pitchFamily="18" charset="0"/>
              </a:rPr>
              <a:t> 3 - 4Kg</a:t>
            </a:r>
          </a:p>
        </p:txBody>
      </p:sp>
      <p:sp>
        <p:nvSpPr>
          <p:cNvPr id="7" name="Text Box 4"/>
          <p:cNvSpPr txBox="1">
            <a:spLocks noChangeArrowheads="1"/>
          </p:cNvSpPr>
          <p:nvPr/>
        </p:nvSpPr>
        <p:spPr bwMode="auto">
          <a:xfrm rot="10800000" flipV="1">
            <a:off x="4678980" y="3908737"/>
            <a:ext cx="4160220" cy="461665"/>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p>
            <a:pPr algn="ctr" eaLnBrk="1" hangingPunct="1">
              <a:spcBef>
                <a:spcPct val="0"/>
              </a:spcBef>
            </a:pPr>
            <a:r>
              <a:rPr lang="en-US" sz="2400" b="1" dirty="0" err="1">
                <a:solidFill>
                  <a:schemeClr val="tx1"/>
                </a:solidFill>
                <a:latin typeface="Times New Roman" panose="02020603050405020304" pitchFamily="18" charset="0"/>
                <a:cs typeface="Times New Roman" panose="02020603050405020304" pitchFamily="18" charset="0"/>
              </a:rPr>
              <a:t>Gà</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Ri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đạt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khối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lượng</a:t>
            </a:r>
            <a:r>
              <a:rPr lang="en-US" sz="2400" b="1" dirty="0">
                <a:solidFill>
                  <a:schemeClr val="tx1"/>
                </a:solidFill>
                <a:latin typeface="Times New Roman" panose="02020603050405020304" pitchFamily="18" charset="0"/>
                <a:cs typeface="Times New Roman" panose="02020603050405020304" pitchFamily="18" charset="0"/>
              </a:rPr>
              <a:t> 1,5-2kg</a:t>
            </a:r>
          </a:p>
        </p:txBody>
      </p:sp>
      <p:sp>
        <p:nvSpPr>
          <p:cNvPr id="8" name="Text Box 7"/>
          <p:cNvSpPr txBox="1">
            <a:spLocks noChangeArrowheads="1"/>
          </p:cNvSpPr>
          <p:nvPr/>
        </p:nvSpPr>
        <p:spPr bwMode="auto">
          <a:xfrm>
            <a:off x="0" y="8638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b="1" u="sng" dirty="0" err="1">
                <a:solidFill>
                  <a:srgbClr val="FF3300"/>
                </a:solidFill>
              </a:rPr>
              <a:t>Bài</a:t>
            </a:r>
            <a:r>
              <a:rPr lang="en-US" altLang="en-US" b="1" u="sng" dirty="0">
                <a:solidFill>
                  <a:srgbClr val="FF3300"/>
                </a:solidFill>
              </a:rPr>
              <a:t> 34.</a:t>
            </a:r>
            <a:r>
              <a:rPr lang="en-US" altLang="en-US" b="1" dirty="0">
                <a:solidFill>
                  <a:srgbClr val="FF3300"/>
                </a:solidFill>
              </a:rPr>
              <a:t> SINH TRƯỞNG VÀ PHÁT TRIỂN Ở SINH VẬT</a:t>
            </a:r>
          </a:p>
        </p:txBody>
      </p:sp>
      <p:pic>
        <p:nvPicPr>
          <p:cNvPr id="5" name="Picture 4"/>
          <p:cNvPicPr>
            <a:picLocks noChangeAspect="1"/>
          </p:cNvPicPr>
          <p:nvPr/>
        </p:nvPicPr>
        <p:blipFill>
          <a:blip r:embed="rId2"/>
          <a:stretch>
            <a:fillRect/>
          </a:stretch>
        </p:blipFill>
        <p:spPr>
          <a:xfrm>
            <a:off x="4755180" y="1302226"/>
            <a:ext cx="3810000" cy="2580966"/>
          </a:xfrm>
          <a:prstGeom prst="rect">
            <a:avLst/>
          </a:prstGeom>
        </p:spPr>
      </p:pic>
      <p:pic>
        <p:nvPicPr>
          <p:cNvPr id="10" name="Picture 9"/>
          <p:cNvPicPr>
            <a:picLocks noChangeAspect="1"/>
          </p:cNvPicPr>
          <p:nvPr/>
        </p:nvPicPr>
        <p:blipFill>
          <a:blip r:embed="rId3"/>
          <a:stretch>
            <a:fillRect/>
          </a:stretch>
        </p:blipFill>
        <p:spPr>
          <a:xfrm>
            <a:off x="571905" y="1275722"/>
            <a:ext cx="3962215" cy="2607470"/>
          </a:xfrm>
          <a:prstGeom prst="rect">
            <a:avLst/>
          </a:prstGeom>
        </p:spPr>
      </p:pic>
      <p:sp>
        <p:nvSpPr>
          <p:cNvPr id="3" name="Rectangle 11">
            <a:extLst>
              <a:ext uri="{FF2B5EF4-FFF2-40B4-BE49-F238E27FC236}">
                <a16:creationId xmlns:a16="http://schemas.microsoft.com/office/drawing/2014/main" id="{7A5AA1C7-AFD7-CBC1-4B53-B656CEBA5EE6}"/>
              </a:ext>
            </a:extLst>
          </p:cNvPr>
          <p:cNvSpPr>
            <a:spLocks noChangeArrowheads="1"/>
          </p:cNvSpPr>
          <p:nvPr/>
        </p:nvSpPr>
        <p:spPr bwMode="auto">
          <a:xfrm>
            <a:off x="3067050" y="632012"/>
            <a:ext cx="27241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0" hangingPunct="0">
              <a:buNone/>
            </a:pPr>
            <a:r>
              <a:rPr lang="en-US" sz="2800" b="1" dirty="0">
                <a:solidFill>
                  <a:srgbClr val="0000CC"/>
                </a:solidFill>
                <a:latin typeface="Times New Roman" pitchFamily="18" charset="0"/>
              </a:rPr>
              <a:t>LUYỆN TẬP</a:t>
            </a:r>
            <a:endParaRPr lang="en-US" sz="2800" b="1" dirty="0">
              <a:solidFill>
                <a:srgbClr val="0000CC"/>
              </a:solidFill>
              <a:latin typeface="Times New Roman" pitchFamily="18" charset="0"/>
              <a:cs typeface="Times New Roman" pitchFamily="18" charset="0"/>
            </a:endParaRPr>
          </a:p>
        </p:txBody>
      </p:sp>
      <p:sp>
        <p:nvSpPr>
          <p:cNvPr id="9" name="TextBox 8">
            <a:extLst>
              <a:ext uri="{FF2B5EF4-FFF2-40B4-BE49-F238E27FC236}">
                <a16:creationId xmlns:a16="http://schemas.microsoft.com/office/drawing/2014/main" id="{00FBEDC2-7C49-375C-85A2-A35E3CC4C842}"/>
              </a:ext>
            </a:extLst>
          </p:cNvPr>
          <p:cNvSpPr txBox="1"/>
          <p:nvPr/>
        </p:nvSpPr>
        <p:spPr>
          <a:xfrm>
            <a:off x="279956" y="4572000"/>
            <a:ext cx="8787844" cy="2246769"/>
          </a:xfrm>
          <a:prstGeom prst="rect">
            <a:avLst/>
          </a:prstGeom>
          <a:noFill/>
        </p:spPr>
        <p:txBody>
          <a:bodyPr wrap="square">
            <a:spAutoFit/>
          </a:bodyPr>
          <a:lstStyle/>
          <a:p>
            <a:pPr algn="l"/>
            <a:r>
              <a:rPr lang="vi-VN" sz="2800" b="0" i="0" dirty="0">
                <a:solidFill>
                  <a:srgbClr val="000000"/>
                </a:solidFill>
                <a:effectLst/>
                <a:latin typeface="Times New Roman" panose="02020603050405020304" pitchFamily="18" charset="0"/>
                <a:cs typeface="Times New Roman" panose="02020603050405020304" pitchFamily="18" charset="0"/>
              </a:rPr>
              <a:t>Nuôi lấy thịt nên nuôi tiếp gà Hồ, nên xuất chuồng gà Ri. Vì gà Hồ có thể sinh trưởng tối đa đạt 3-4kg, nhưng gà Ri chỉ đạt tối đa 1.5 kg, nếu tiếp tục nuôi gà Ri thì khối lượng chúng không thể tăng hơn nữa, chỉ tốn thời gian và chí phí chăn nuôi.</a:t>
            </a:r>
          </a:p>
        </p:txBody>
      </p:sp>
    </p:spTree>
    <p:extLst>
      <p:ext uri="{BB962C8B-B14F-4D97-AF65-F5344CB8AC3E}">
        <p14:creationId xmlns:p14="http://schemas.microsoft.com/office/powerpoint/2010/main" val="72530876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19100" y="1218902"/>
            <a:ext cx="8305800" cy="954107"/>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wrap="square">
            <a:spAutoFit/>
          </a:bodyPr>
          <a:lstStyle/>
          <a:p>
            <a:r>
              <a:rPr lang="en-US" sz="2800" b="1" dirty="0" err="1">
                <a:solidFill>
                  <a:srgbClr val="FF0000"/>
                </a:solidFill>
                <a:latin typeface="Times New Roman" pitchFamily="18" charset="0"/>
                <a:cs typeface="Times New Roman" pitchFamily="18" charset="0"/>
              </a:rPr>
              <a:t>Hoạt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động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nhóm</a:t>
            </a:r>
            <a:r>
              <a:rPr lang="en-US" sz="2800" b="1" dirty="0">
                <a:solidFill>
                  <a:srgbClr val="FF0000"/>
                </a:solidFill>
                <a:latin typeface="Times New Roman" pitchFamily="18" charset="0"/>
                <a:cs typeface="Times New Roman" pitchFamily="18" charset="0"/>
              </a:rPr>
              <a:t> (3 </a:t>
            </a:r>
            <a:r>
              <a:rPr lang="en-US" sz="2800" b="1" dirty="0" err="1">
                <a:solidFill>
                  <a:srgbClr val="FF0000"/>
                </a:solidFill>
                <a:latin typeface="Times New Roman" pitchFamily="18" charset="0"/>
                <a:cs typeface="Times New Roman" pitchFamily="18" charset="0"/>
              </a:rPr>
              <a:t>phút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Hoàn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thành</a:t>
            </a:r>
            <a:r>
              <a:rPr lang="en-US" sz="2800" b="1" dirty="0">
                <a:solidFill>
                  <a:srgbClr val="FF0000"/>
                </a:solidFill>
                <a:latin typeface="Times New Roman" pitchFamily="18" charset="0"/>
                <a:cs typeface="Times New Roman" pitchFamily="18" charset="0"/>
              </a:rPr>
              <a:t> PHT 02: </a:t>
            </a:r>
            <a:r>
              <a:rPr lang="en-US" sz="2800" b="1" dirty="0" err="1">
                <a:solidFill>
                  <a:srgbClr val="FF0000"/>
                </a:solidFill>
                <a:latin typeface="Times New Roman" pitchFamily="18" charset="0"/>
                <a:cs typeface="Times New Roman" pitchFamily="18" charset="0"/>
              </a:rPr>
              <a:t>Phân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biệt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sinh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trưởng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phát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triển</a:t>
            </a:r>
            <a:r>
              <a:rPr lang="en-US" sz="2800" b="1" dirty="0">
                <a:solidFill>
                  <a:srgbClr val="FF0000"/>
                </a:solidFill>
                <a:latin typeface="Times New Roman" pitchFamily="18" charset="0"/>
                <a:cs typeface="Times New Roman" pitchFamily="18" charset="0"/>
              </a:rPr>
              <a:t>.</a:t>
            </a:r>
          </a:p>
        </p:txBody>
      </p:sp>
      <p:sp>
        <p:nvSpPr>
          <p:cNvPr id="10" name="Text Box 7"/>
          <p:cNvSpPr txBox="1">
            <a:spLocks noChangeArrowheads="1"/>
          </p:cNvSpPr>
          <p:nvPr/>
        </p:nvSpPr>
        <p:spPr bwMode="auto">
          <a:xfrm>
            <a:off x="0" y="8638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b="1" u="sng" dirty="0" err="1">
                <a:solidFill>
                  <a:srgbClr val="FF3300"/>
                </a:solidFill>
              </a:rPr>
              <a:t>Bài</a:t>
            </a:r>
            <a:r>
              <a:rPr lang="en-US" altLang="en-US" b="1" u="sng" dirty="0">
                <a:solidFill>
                  <a:srgbClr val="FF3300"/>
                </a:solidFill>
              </a:rPr>
              <a:t> 34.</a:t>
            </a:r>
            <a:r>
              <a:rPr lang="en-US" altLang="en-US" b="1" dirty="0">
                <a:solidFill>
                  <a:srgbClr val="FF3300"/>
                </a:solidFill>
              </a:rPr>
              <a:t> SINH TRƯỞNG VÀ PHÁT TRIỂN Ở SINH VẬT</a:t>
            </a:r>
          </a:p>
        </p:txBody>
      </p:sp>
      <p:graphicFrame>
        <p:nvGraphicFramePr>
          <p:cNvPr id="3" name="Table 2"/>
          <p:cNvGraphicFramePr>
            <a:graphicFrameLocks noGrp="1"/>
          </p:cNvGraphicFramePr>
          <p:nvPr>
            <p:extLst>
              <p:ext uri="{D42A27DB-BD31-4B8C-83A1-F6EECF244321}">
                <p14:modId xmlns:p14="http://schemas.microsoft.com/office/powerpoint/2010/main" val="3727097716"/>
              </p:ext>
            </p:extLst>
          </p:nvPr>
        </p:nvGraphicFramePr>
        <p:xfrm>
          <a:off x="304800" y="2341959"/>
          <a:ext cx="8458200" cy="3017520"/>
        </p:xfrm>
        <a:graphic>
          <a:graphicData uri="http://schemas.openxmlformats.org/drawingml/2006/table">
            <a:tbl>
              <a:tblPr firstRow="1" bandRow="1">
                <a:tableStyleId>{5940675A-B579-460E-94D1-54222C63F5DA}</a:tableStyleId>
              </a:tblPr>
              <a:tblGrid>
                <a:gridCol w="69342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370840">
                <a:tc>
                  <a:txBody>
                    <a:bodyPr/>
                    <a:lstStyle/>
                    <a:p>
                      <a:pPr algn="ctr"/>
                      <a:r>
                        <a:rPr lang="en-US" sz="2400" b="1" dirty="0" err="1">
                          <a:latin typeface="Times New Roman" panose="02020603050405020304" pitchFamily="18" charset="0"/>
                          <a:cs typeface="Times New Roman" panose="02020603050405020304" pitchFamily="18" charset="0"/>
                        </a:rPr>
                        <a:t>Dấu</a:t>
                      </a:r>
                      <a:r>
                        <a:rPr lang="en-US" sz="2400" b="1" baseline="0" dirty="0">
                          <a:latin typeface="Times New Roman" panose="02020603050405020304" pitchFamily="18" charset="0"/>
                          <a:cs typeface="Times New Roman" panose="02020603050405020304" pitchFamily="18" charset="0"/>
                        </a:rPr>
                        <a:t> </a:t>
                      </a:r>
                      <a:r>
                        <a:rPr lang="en-US" sz="2400" b="1" baseline="0" dirty="0" err="1">
                          <a:latin typeface="Times New Roman" panose="02020603050405020304" pitchFamily="18" charset="0"/>
                          <a:cs typeface="Times New Roman" panose="02020603050405020304" pitchFamily="18" charset="0"/>
                        </a:rPr>
                        <a:t>hiệu</a:t>
                      </a:r>
                      <a:r>
                        <a:rPr lang="en-US" sz="2400" b="1" baseline="0" dirty="0">
                          <a:latin typeface="Times New Roman" panose="02020603050405020304" pitchFamily="18" charset="0"/>
                          <a:cs typeface="Times New Roman" panose="02020603050405020304" pitchFamily="18" charset="0"/>
                        </a:rPr>
                        <a:t> </a:t>
                      </a:r>
                      <a:r>
                        <a:rPr lang="en-US" sz="2400" b="1" baseline="0" dirty="0" err="1">
                          <a:latin typeface="Times New Roman" panose="02020603050405020304" pitchFamily="18" charset="0"/>
                          <a:cs typeface="Times New Roman" panose="02020603050405020304" pitchFamily="18" charset="0"/>
                        </a:rPr>
                        <a:t>phân</a:t>
                      </a:r>
                      <a:r>
                        <a:rPr lang="en-US" sz="2400" b="1" baseline="0" dirty="0">
                          <a:latin typeface="Times New Roman" panose="02020603050405020304" pitchFamily="18" charset="0"/>
                          <a:cs typeface="Times New Roman" panose="02020603050405020304" pitchFamily="18" charset="0"/>
                        </a:rPr>
                        <a:t> </a:t>
                      </a:r>
                      <a:r>
                        <a:rPr lang="en-US" sz="2400" b="1" baseline="0" dirty="0" err="1">
                          <a:latin typeface="Times New Roman" panose="02020603050405020304" pitchFamily="18" charset="0"/>
                          <a:cs typeface="Times New Roman" panose="02020603050405020304" pitchFamily="18" charset="0"/>
                        </a:rPr>
                        <a:t>biệt</a:t>
                      </a:r>
                      <a:endParaRPr lang="en-US" sz="2400" b="1" dirty="0">
                        <a:latin typeface="Times New Roman" panose="02020603050405020304" pitchFamily="18" charset="0"/>
                        <a:cs typeface="Times New Roman" panose="02020603050405020304" pitchFamily="18" charset="0"/>
                      </a:endParaRPr>
                    </a:p>
                  </a:txBody>
                  <a:tcPr/>
                </a:tc>
                <a:tc>
                  <a:txBody>
                    <a:bodyPr/>
                    <a:lstStyle/>
                    <a:p>
                      <a:pPr algn="ctr"/>
                      <a:r>
                        <a:rPr lang="en-US" sz="2400" b="1" dirty="0" err="1">
                          <a:latin typeface="Times New Roman" panose="02020603050405020304" pitchFamily="18" charset="0"/>
                          <a:cs typeface="Times New Roman" panose="02020603050405020304" pitchFamily="18" charset="0"/>
                        </a:rPr>
                        <a:t>Đúng</a:t>
                      </a:r>
                      <a:r>
                        <a:rPr lang="en-US" sz="2400" b="1" dirty="0">
                          <a:latin typeface="Times New Roman" panose="02020603050405020304" pitchFamily="18" charset="0"/>
                          <a:cs typeface="Times New Roman" panose="02020603050405020304" pitchFamily="18" charset="0"/>
                        </a:rPr>
                        <a:t>/Sai</a:t>
                      </a:r>
                    </a:p>
                  </a:txBody>
                  <a:tcPr/>
                </a:tc>
                <a:extLst>
                  <a:ext uri="{0D108BD9-81ED-4DB2-BD59-A6C34878D82A}">
                    <a16:rowId xmlns:a16="http://schemas.microsoft.com/office/drawing/2014/main" val="10000"/>
                  </a:ext>
                </a:extLst>
              </a:tr>
              <a:tr h="370840">
                <a:tc>
                  <a:txBody>
                    <a:bodyPr/>
                    <a:lstStyle/>
                    <a:p>
                      <a:pPr algn="just"/>
                      <a:r>
                        <a:rPr lang="en-US" sz="2400" dirty="0" err="1">
                          <a:latin typeface="Times New Roman" panose="02020603050405020304" pitchFamily="18" charset="0"/>
                          <a:cs typeface="Times New Roman" panose="02020603050405020304" pitchFamily="18" charset="0"/>
                        </a:rPr>
                        <a:t>Hiện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tượng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người</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trưởng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thành</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tăng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chế</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độ</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ăn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và</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béo</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lên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tăng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kích</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thước</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bụng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là</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sinh</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trưởng</a:t>
                      </a:r>
                      <a:r>
                        <a:rPr lang="en-US" sz="2400" baseline="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370840">
                <a:tc>
                  <a:txBody>
                    <a:bodyPr/>
                    <a:lstStyle/>
                    <a:p>
                      <a:pPr algn="just"/>
                      <a:r>
                        <a:rPr lang="en-US" sz="2400" dirty="0" err="1">
                          <a:latin typeface="Times New Roman" panose="02020603050405020304" pitchFamily="18" charset="0"/>
                          <a:cs typeface="Times New Roman" panose="02020603050405020304" pitchFamily="18" charset="0"/>
                        </a:rPr>
                        <a:t>Cá</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trắm</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trong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ao</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thiếu</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chăm</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sóc</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nên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chỉ</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dài</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ra</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mà</a:t>
                      </a:r>
                      <a:r>
                        <a:rPr lang="en-US" sz="2400" baseline="0" dirty="0">
                          <a:latin typeface="Times New Roman" panose="02020603050405020304" pitchFamily="18" charset="0"/>
                          <a:cs typeface="Times New Roman" panose="02020603050405020304" pitchFamily="18" charset="0"/>
                        </a:rPr>
                        <a:t> to </a:t>
                      </a:r>
                      <a:r>
                        <a:rPr lang="en-US" sz="2400" baseline="0" dirty="0" err="1">
                          <a:latin typeface="Times New Roman" panose="02020603050405020304" pitchFamily="18" charset="0"/>
                          <a:cs typeface="Times New Roman" panose="02020603050405020304" pitchFamily="18" charset="0"/>
                        </a:rPr>
                        <a:t>chậm</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là</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sinh</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trưởng</a:t>
                      </a:r>
                      <a:r>
                        <a:rPr lang="en-US" sz="2400" baseline="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370840">
                <a:tc>
                  <a:txBody>
                    <a:bodyPr/>
                    <a:lstStyle/>
                    <a:p>
                      <a:pPr algn="just"/>
                      <a:r>
                        <a:rPr lang="en-US" sz="2400" dirty="0" err="1">
                          <a:latin typeface="Times New Roman" panose="02020603050405020304" pitchFamily="18" charset="0"/>
                          <a:cs typeface="Times New Roman" panose="02020603050405020304" pitchFamily="18" charset="0"/>
                        </a:rPr>
                        <a:t>Hạt</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đậu</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nảy</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mầm</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thành</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cây</a:t>
                      </a:r>
                      <a:r>
                        <a:rPr lang="en-US" sz="2400" baseline="0" dirty="0">
                          <a:latin typeface="Times New Roman" panose="02020603050405020304" pitchFamily="18" charset="0"/>
                          <a:cs typeface="Times New Roman" panose="02020603050405020304" pitchFamily="18" charset="0"/>
                        </a:rPr>
                        <a:t> non </a:t>
                      </a:r>
                      <a:r>
                        <a:rPr lang="en-US" sz="2400" baseline="0" dirty="0" err="1">
                          <a:latin typeface="Times New Roman" panose="02020603050405020304" pitchFamily="18" charset="0"/>
                          <a:cs typeface="Times New Roman" panose="02020603050405020304" pitchFamily="18" charset="0"/>
                        </a:rPr>
                        <a:t>gọi</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là</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sinh</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trưởng</a:t>
                      </a:r>
                      <a:r>
                        <a:rPr lang="en-US" sz="2400" baseline="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370840">
                <a:tc>
                  <a:txBody>
                    <a:bodyPr/>
                    <a:lstStyle/>
                    <a:p>
                      <a:pPr algn="just"/>
                      <a:r>
                        <a:rPr lang="en-US" sz="2400" dirty="0" err="1">
                          <a:latin typeface="Times New Roman" panose="02020603050405020304" pitchFamily="18" charset="0"/>
                          <a:cs typeface="Times New Roman" panose="02020603050405020304" pitchFamily="18" charset="0"/>
                        </a:rPr>
                        <a:t>Cây</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ngô</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ra</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hoa</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gọi</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là</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phát</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triển</a:t>
                      </a:r>
                      <a:r>
                        <a:rPr lang="en-US" sz="2400" baseline="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bl>
          </a:graphicData>
        </a:graphic>
      </p:graphicFrame>
      <p:sp>
        <p:nvSpPr>
          <p:cNvPr id="11" name="Rectangle 10"/>
          <p:cNvSpPr/>
          <p:nvPr/>
        </p:nvSpPr>
        <p:spPr>
          <a:xfrm>
            <a:off x="7465309" y="4897814"/>
            <a:ext cx="904415" cy="461665"/>
          </a:xfrm>
          <a:prstGeom prst="rect">
            <a:avLst/>
          </a:prstGeom>
        </p:spPr>
        <p:txBody>
          <a:bodyPr wrap="none">
            <a:spAutoFit/>
          </a:bodyPr>
          <a:lstStyle/>
          <a:p>
            <a:r>
              <a:rPr lang="en-US" sz="2400" b="1" dirty="0" err="1">
                <a:latin typeface="Times New Roman" panose="02020603050405020304" pitchFamily="18" charset="0"/>
                <a:cs typeface="Times New Roman" panose="02020603050405020304" pitchFamily="18" charset="0"/>
              </a:rPr>
              <a:t>Đúng</a:t>
            </a:r>
            <a:endParaRPr lang="en-US" sz="2400" b="1" dirty="0">
              <a:latin typeface="Times New Roman" panose="02020603050405020304" pitchFamily="18" charset="0"/>
              <a:cs typeface="Times New Roman" panose="02020603050405020304" pitchFamily="18" charset="0"/>
            </a:endParaRPr>
          </a:p>
        </p:txBody>
      </p:sp>
      <p:sp>
        <p:nvSpPr>
          <p:cNvPr id="12" name="Rectangle 11"/>
          <p:cNvSpPr/>
          <p:nvPr/>
        </p:nvSpPr>
        <p:spPr>
          <a:xfrm>
            <a:off x="7620673" y="4436149"/>
            <a:ext cx="595035" cy="461665"/>
          </a:xfrm>
          <a:prstGeom prst="rect">
            <a:avLst/>
          </a:prstGeom>
        </p:spPr>
        <p:txBody>
          <a:bodyPr wrap="none">
            <a:spAutoFit/>
          </a:bodyPr>
          <a:lstStyle/>
          <a:p>
            <a:r>
              <a:rPr lang="en-US" sz="2400" b="1" dirty="0">
                <a:latin typeface="Times New Roman" panose="02020603050405020304" pitchFamily="18" charset="0"/>
                <a:cs typeface="Times New Roman" panose="02020603050405020304" pitchFamily="18" charset="0"/>
              </a:rPr>
              <a:t>Sai</a:t>
            </a:r>
          </a:p>
        </p:txBody>
      </p:sp>
      <p:sp>
        <p:nvSpPr>
          <p:cNvPr id="14" name="Rectangle 13"/>
          <p:cNvSpPr/>
          <p:nvPr/>
        </p:nvSpPr>
        <p:spPr>
          <a:xfrm>
            <a:off x="7503746" y="3779921"/>
            <a:ext cx="904415" cy="461665"/>
          </a:xfrm>
          <a:prstGeom prst="rect">
            <a:avLst/>
          </a:prstGeom>
        </p:spPr>
        <p:txBody>
          <a:bodyPr wrap="none">
            <a:spAutoFit/>
          </a:bodyPr>
          <a:lstStyle/>
          <a:p>
            <a:r>
              <a:rPr lang="en-US" sz="2400" b="1" dirty="0" err="1">
                <a:latin typeface="Times New Roman" panose="02020603050405020304" pitchFamily="18" charset="0"/>
                <a:cs typeface="Times New Roman" panose="02020603050405020304" pitchFamily="18" charset="0"/>
              </a:rPr>
              <a:t>Đúng</a:t>
            </a:r>
            <a:endParaRPr lang="en-US" sz="2400" b="1" dirty="0">
              <a:latin typeface="Times New Roman" panose="02020603050405020304" pitchFamily="18" charset="0"/>
              <a:cs typeface="Times New Roman" panose="02020603050405020304" pitchFamily="18" charset="0"/>
            </a:endParaRPr>
          </a:p>
        </p:txBody>
      </p:sp>
      <p:sp>
        <p:nvSpPr>
          <p:cNvPr id="15" name="Rectangle 14"/>
          <p:cNvSpPr/>
          <p:nvPr/>
        </p:nvSpPr>
        <p:spPr>
          <a:xfrm>
            <a:off x="7503746" y="2927389"/>
            <a:ext cx="904415" cy="461665"/>
          </a:xfrm>
          <a:prstGeom prst="rect">
            <a:avLst/>
          </a:prstGeom>
        </p:spPr>
        <p:txBody>
          <a:bodyPr wrap="none">
            <a:spAutoFit/>
          </a:bodyPr>
          <a:lstStyle/>
          <a:p>
            <a:r>
              <a:rPr lang="en-US" sz="2400" b="1" dirty="0" err="1">
                <a:latin typeface="Times New Roman" panose="02020603050405020304" pitchFamily="18" charset="0"/>
                <a:cs typeface="Times New Roman" panose="02020603050405020304" pitchFamily="18" charset="0"/>
              </a:rPr>
              <a:t>Đúng</a:t>
            </a:r>
            <a:endParaRPr lang="en-US" sz="2400" b="1" dirty="0">
              <a:latin typeface="Times New Roman" panose="02020603050405020304" pitchFamily="18" charset="0"/>
              <a:cs typeface="Times New Roman" panose="02020603050405020304" pitchFamily="18" charset="0"/>
            </a:endParaRPr>
          </a:p>
        </p:txBody>
      </p:sp>
      <p:sp>
        <p:nvSpPr>
          <p:cNvPr id="4" name="Rectangle 11">
            <a:extLst>
              <a:ext uri="{FF2B5EF4-FFF2-40B4-BE49-F238E27FC236}">
                <a16:creationId xmlns:a16="http://schemas.microsoft.com/office/drawing/2014/main" id="{F8343399-FF7E-B25B-E21A-ED7A38FF2956}"/>
              </a:ext>
            </a:extLst>
          </p:cNvPr>
          <p:cNvSpPr>
            <a:spLocks noChangeArrowheads="1"/>
          </p:cNvSpPr>
          <p:nvPr/>
        </p:nvSpPr>
        <p:spPr bwMode="auto">
          <a:xfrm>
            <a:off x="3067050" y="632012"/>
            <a:ext cx="27241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0" hangingPunct="0">
              <a:buNone/>
            </a:pPr>
            <a:r>
              <a:rPr lang="en-US" sz="2800" b="1" dirty="0">
                <a:solidFill>
                  <a:srgbClr val="0000CC"/>
                </a:solidFill>
                <a:latin typeface="Times New Roman" pitchFamily="18" charset="0"/>
              </a:rPr>
              <a:t>LUYỆN TẬP</a:t>
            </a:r>
            <a:endParaRPr lang="en-US" sz="28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5653982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ppt_x"/>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P spid="12" grpId="0"/>
      <p:bldP spid="14" grpId="0"/>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0" y="39118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b="1" u="sng" dirty="0" err="1">
                <a:solidFill>
                  <a:srgbClr val="FF3300"/>
                </a:solidFill>
              </a:rPr>
              <a:t>Bài</a:t>
            </a:r>
            <a:r>
              <a:rPr lang="en-US" altLang="en-US" b="1" u="sng" dirty="0">
                <a:solidFill>
                  <a:srgbClr val="FF3300"/>
                </a:solidFill>
              </a:rPr>
              <a:t> 34.</a:t>
            </a:r>
            <a:r>
              <a:rPr lang="en-US" altLang="en-US" b="1" dirty="0">
                <a:solidFill>
                  <a:srgbClr val="FF3300"/>
                </a:solidFill>
              </a:rPr>
              <a:t> SINH TRƯỞNG VÀ PHÁT TRIỂN Ở SINH VẬT</a:t>
            </a:r>
          </a:p>
        </p:txBody>
      </p:sp>
      <p:sp>
        <p:nvSpPr>
          <p:cNvPr id="3" name="Rectangle 11"/>
          <p:cNvSpPr>
            <a:spLocks noChangeArrowheads="1"/>
          </p:cNvSpPr>
          <p:nvPr/>
        </p:nvSpPr>
        <p:spPr bwMode="auto">
          <a:xfrm>
            <a:off x="3067050" y="1076980"/>
            <a:ext cx="21907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0" hangingPunct="0">
              <a:buNone/>
            </a:pPr>
            <a:r>
              <a:rPr lang="en-US" sz="2800" b="1" dirty="0">
                <a:solidFill>
                  <a:srgbClr val="0000CC"/>
                </a:solidFill>
                <a:latin typeface="Times New Roman" pitchFamily="18" charset="0"/>
              </a:rPr>
              <a:t>VẬN DỤNG</a:t>
            </a:r>
            <a:endParaRPr lang="en-US" sz="2800" b="1" dirty="0">
              <a:solidFill>
                <a:srgbClr val="0000CC"/>
              </a:solidFill>
              <a:latin typeface="Times New Roman" pitchFamily="18" charset="0"/>
              <a:cs typeface="Times New Roman" pitchFamily="18" charset="0"/>
            </a:endParaRPr>
          </a:p>
        </p:txBody>
      </p:sp>
      <p:sp>
        <p:nvSpPr>
          <p:cNvPr id="2" name="Rectangle 1"/>
          <p:cNvSpPr/>
          <p:nvPr/>
        </p:nvSpPr>
        <p:spPr>
          <a:xfrm>
            <a:off x="374374" y="2514600"/>
            <a:ext cx="8763000" cy="2632516"/>
          </a:xfrm>
          <a:prstGeom prst="rect">
            <a:avLst/>
          </a:prstGeom>
        </p:spPr>
        <p:txBody>
          <a:bodyPr wrap="square">
            <a:spAutoFit/>
          </a:bodyPr>
          <a:lstStyle/>
          <a:p>
            <a:pPr>
              <a:lnSpc>
                <a:spcPct val="120000"/>
              </a:lnSpc>
            </a:pP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Chúng</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a:t>
            </a:r>
          </a:p>
          <a:p>
            <a:pPr>
              <a:lnSpc>
                <a:spcPct val="120000"/>
              </a:lnSpc>
            </a:pP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bướm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ghê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gớm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bướm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trồng</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464972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7"/>
          <p:cNvSpPr txBox="1">
            <a:spLocks noChangeArrowheads="1"/>
          </p:cNvSpPr>
          <p:nvPr/>
        </p:nvSpPr>
        <p:spPr bwMode="auto">
          <a:xfrm>
            <a:off x="0" y="8638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b="1" u="sng" dirty="0" err="1">
                <a:solidFill>
                  <a:srgbClr val="FF3300"/>
                </a:solidFill>
              </a:rPr>
              <a:t>Bài</a:t>
            </a:r>
            <a:r>
              <a:rPr lang="en-US" altLang="en-US" b="1" u="sng" dirty="0">
                <a:solidFill>
                  <a:srgbClr val="FF3300"/>
                </a:solidFill>
              </a:rPr>
              <a:t> 34.</a:t>
            </a:r>
            <a:r>
              <a:rPr lang="en-US" altLang="en-US" b="1" dirty="0">
                <a:solidFill>
                  <a:srgbClr val="FF3300"/>
                </a:solidFill>
              </a:rPr>
              <a:t> SINH TRƯỞNG VÀ PHÁT TRIỂN Ở SINH VẬT</a:t>
            </a:r>
          </a:p>
        </p:txBody>
      </p:sp>
      <p:pic>
        <p:nvPicPr>
          <p:cNvPr id="4" name="Picture 3"/>
          <p:cNvPicPr>
            <a:picLocks noChangeAspect="1"/>
          </p:cNvPicPr>
          <p:nvPr/>
        </p:nvPicPr>
        <p:blipFill>
          <a:blip r:embed="rId3"/>
          <a:stretch>
            <a:fillRect/>
          </a:stretch>
        </p:blipFill>
        <p:spPr>
          <a:xfrm>
            <a:off x="1681162" y="1295400"/>
            <a:ext cx="5781675" cy="5334000"/>
          </a:xfrm>
          <a:prstGeom prst="rect">
            <a:avLst/>
          </a:prstGeom>
        </p:spPr>
      </p:pic>
      <p:sp>
        <p:nvSpPr>
          <p:cNvPr id="2" name="Rectangle 11">
            <a:extLst>
              <a:ext uri="{FF2B5EF4-FFF2-40B4-BE49-F238E27FC236}">
                <a16:creationId xmlns:a16="http://schemas.microsoft.com/office/drawing/2014/main" id="{D270EA8A-C823-30B0-E1D9-10C78B81A49C}"/>
              </a:ext>
            </a:extLst>
          </p:cNvPr>
          <p:cNvSpPr>
            <a:spLocks noChangeArrowheads="1"/>
          </p:cNvSpPr>
          <p:nvPr/>
        </p:nvSpPr>
        <p:spPr bwMode="auto">
          <a:xfrm>
            <a:off x="3276600" y="690890"/>
            <a:ext cx="21907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0" hangingPunct="0">
              <a:buNone/>
            </a:pPr>
            <a:r>
              <a:rPr lang="en-US" sz="2800" b="1" dirty="0">
                <a:solidFill>
                  <a:srgbClr val="0000CC"/>
                </a:solidFill>
                <a:latin typeface="Times New Roman" pitchFamily="18" charset="0"/>
              </a:rPr>
              <a:t>VẬN DỤNG</a:t>
            </a:r>
            <a:endParaRPr lang="en-US" sz="28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382341362"/>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1" name="Picture 11" descr="SAU BU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772" y="1301388"/>
            <a:ext cx="4141828"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2" name="Picture 12" descr="butterfly_watch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750403"/>
            <a:ext cx="4240088"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4" name="Text Box 14"/>
          <p:cNvSpPr txBox="1">
            <a:spLocks noChangeArrowheads="1"/>
          </p:cNvSpPr>
          <p:nvPr/>
        </p:nvSpPr>
        <p:spPr bwMode="auto">
          <a:xfrm>
            <a:off x="4717473" y="5950803"/>
            <a:ext cx="424701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spcBef>
                <a:spcPct val="50000"/>
              </a:spcBef>
            </a:pPr>
            <a:r>
              <a:rPr lang="en-US" sz="2400" dirty="0" err="1">
                <a:solidFill>
                  <a:srgbClr val="000000"/>
                </a:solidFill>
                <a:latin typeface="Times New Roman" panose="02020603050405020304" pitchFamily="18" charset="0"/>
                <a:cs typeface="Times New Roman" panose="02020603050405020304" pitchFamily="18" charset="0"/>
              </a:rPr>
              <a:t>Bướm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trưởng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thành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ăn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mật</a:t>
            </a:r>
            <a:r>
              <a:rPr lang="vi-VN"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hoa</a:t>
            </a:r>
            <a:r>
              <a:rPr lang="en-US" sz="2400" dirty="0">
                <a:solidFill>
                  <a:srgbClr val="000000"/>
                </a:solidFill>
                <a:latin typeface="Times New Roman" panose="02020603050405020304" pitchFamily="18" charset="0"/>
                <a:cs typeface="Times New Roman" panose="02020603050405020304" pitchFamily="18" charset="0"/>
              </a:rPr>
              <a:t> → </a:t>
            </a:r>
            <a:r>
              <a:rPr lang="en-US" sz="2400" dirty="0" err="1">
                <a:solidFill>
                  <a:srgbClr val="000000"/>
                </a:solidFill>
                <a:latin typeface="Times New Roman" panose="02020603050405020304" pitchFamily="18" charset="0"/>
                <a:cs typeface="Times New Roman" panose="02020603050405020304" pitchFamily="18" charset="0"/>
              </a:rPr>
              <a:t>thụ</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phấn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cho</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hoa</a:t>
            </a:r>
            <a:r>
              <a:rPr lang="en-US" sz="2400" dirty="0">
                <a:solidFill>
                  <a:srgbClr val="000000"/>
                </a:solidFill>
                <a:latin typeface="Times New Roman" panose="02020603050405020304" pitchFamily="18" charset="0"/>
                <a:cs typeface="Times New Roman" panose="02020603050405020304" pitchFamily="18" charset="0"/>
              </a:rPr>
              <a:t>.</a:t>
            </a:r>
          </a:p>
        </p:txBody>
      </p:sp>
      <p:sp>
        <p:nvSpPr>
          <p:cNvPr id="51213" name="Text Box 13"/>
          <p:cNvSpPr txBox="1">
            <a:spLocks noChangeArrowheads="1"/>
          </p:cNvSpPr>
          <p:nvPr/>
        </p:nvSpPr>
        <p:spPr bwMode="auto">
          <a:xfrm>
            <a:off x="685800" y="4585738"/>
            <a:ext cx="3429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spcBef>
                <a:spcPct val="50000"/>
              </a:spcBef>
            </a:pPr>
            <a:r>
              <a:rPr lang="en-US" sz="2400" dirty="0" err="1">
                <a:solidFill>
                  <a:srgbClr val="000000"/>
                </a:solidFill>
                <a:latin typeface="Times New Roman" panose="02020603050405020304" pitchFamily="18" charset="0"/>
                <a:cs typeface="Times New Roman" panose="02020603050405020304" pitchFamily="18" charset="0"/>
              </a:rPr>
              <a:t>Sâu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bướm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ăn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thực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vật</a:t>
            </a:r>
            <a:r>
              <a:rPr lang="en-US" sz="2400" dirty="0">
                <a:solidFill>
                  <a:srgbClr val="000000"/>
                </a:solidFill>
                <a:latin typeface="Times New Roman" panose="02020603050405020304" pitchFamily="18" charset="0"/>
                <a:cs typeface="Times New Roman" panose="02020603050405020304" pitchFamily="18" charset="0"/>
              </a:rPr>
              <a:t> → </a:t>
            </a:r>
            <a:r>
              <a:rPr lang="en-US" sz="2400" dirty="0" err="1">
                <a:solidFill>
                  <a:srgbClr val="000000"/>
                </a:solidFill>
                <a:latin typeface="Times New Roman" panose="02020603050405020304" pitchFamily="18" charset="0"/>
                <a:cs typeface="Times New Roman" panose="02020603050405020304" pitchFamily="18" charset="0"/>
              </a:rPr>
              <a:t>Phá</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hại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mùa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màng</a:t>
            </a:r>
            <a:endParaRPr lang="en-US" sz="2400" dirty="0">
              <a:solidFill>
                <a:srgbClr val="000000"/>
              </a:solidFill>
              <a:latin typeface="Times New Roman" panose="02020603050405020304" pitchFamily="18" charset="0"/>
              <a:cs typeface="Times New Roman" panose="02020603050405020304" pitchFamily="18" charset="0"/>
            </a:endParaRPr>
          </a:p>
        </p:txBody>
      </p:sp>
      <p:sp>
        <p:nvSpPr>
          <p:cNvPr id="8" name="Text Box 7"/>
          <p:cNvSpPr txBox="1">
            <a:spLocks noChangeArrowheads="1"/>
          </p:cNvSpPr>
          <p:nvPr/>
        </p:nvSpPr>
        <p:spPr bwMode="auto">
          <a:xfrm>
            <a:off x="0" y="8638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b="1" u="sng" dirty="0" err="1">
                <a:solidFill>
                  <a:srgbClr val="FF3300"/>
                </a:solidFill>
              </a:rPr>
              <a:t>Bài</a:t>
            </a:r>
            <a:r>
              <a:rPr lang="en-US" altLang="en-US" b="1" u="sng" dirty="0">
                <a:solidFill>
                  <a:srgbClr val="FF3300"/>
                </a:solidFill>
              </a:rPr>
              <a:t> 34.</a:t>
            </a:r>
            <a:r>
              <a:rPr lang="en-US" altLang="en-US" b="1" dirty="0">
                <a:solidFill>
                  <a:srgbClr val="FF3300"/>
                </a:solidFill>
              </a:rPr>
              <a:t> SINH TRƯỞNG VÀ PHÁT TRIỂN Ở SINH VẬT</a:t>
            </a:r>
          </a:p>
        </p:txBody>
      </p:sp>
      <p:sp>
        <p:nvSpPr>
          <p:cNvPr id="2" name="Rectangle 11">
            <a:extLst>
              <a:ext uri="{FF2B5EF4-FFF2-40B4-BE49-F238E27FC236}">
                <a16:creationId xmlns:a16="http://schemas.microsoft.com/office/drawing/2014/main" id="{B8ADF9B7-B075-8462-6634-74C7213EE537}"/>
              </a:ext>
            </a:extLst>
          </p:cNvPr>
          <p:cNvSpPr>
            <a:spLocks noChangeArrowheads="1"/>
          </p:cNvSpPr>
          <p:nvPr/>
        </p:nvSpPr>
        <p:spPr bwMode="auto">
          <a:xfrm>
            <a:off x="3124200" y="609600"/>
            <a:ext cx="21907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0" hangingPunct="0">
              <a:buNone/>
            </a:pPr>
            <a:r>
              <a:rPr lang="en-US" sz="2800" b="1" dirty="0">
                <a:solidFill>
                  <a:srgbClr val="0000CC"/>
                </a:solidFill>
                <a:latin typeface="Times New Roman" pitchFamily="18" charset="0"/>
              </a:rPr>
              <a:t>VẬN DỤNG</a:t>
            </a:r>
            <a:endParaRPr lang="en-US" sz="28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0581157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51211"/>
                                        </p:tgtEl>
                                        <p:attrNameLst>
                                          <p:attrName>style.visibility</p:attrName>
                                        </p:attrNameLst>
                                      </p:cBhvr>
                                      <p:to>
                                        <p:strVal val="visible"/>
                                      </p:to>
                                    </p:set>
                                    <p:animEffect transition="in" filter="diamond(in)">
                                      <p:cBhvr>
                                        <p:cTn id="7" dur="500"/>
                                        <p:tgtEl>
                                          <p:spTgt spid="512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51213"/>
                                        </p:tgtEl>
                                        <p:attrNameLst>
                                          <p:attrName>style.visibility</p:attrName>
                                        </p:attrNameLst>
                                      </p:cBhvr>
                                      <p:to>
                                        <p:strVal val="visible"/>
                                      </p:to>
                                    </p:set>
                                    <p:anim calcmode="lin" valueType="num">
                                      <p:cBhvr additive="base">
                                        <p:cTn id="12" dur="1000" fill="hold"/>
                                        <p:tgtEl>
                                          <p:spTgt spid="51213"/>
                                        </p:tgtEl>
                                        <p:attrNameLst>
                                          <p:attrName>ppt_x</p:attrName>
                                        </p:attrNameLst>
                                      </p:cBhvr>
                                      <p:tavLst>
                                        <p:tav tm="0">
                                          <p:val>
                                            <p:strVal val="#ppt_x"/>
                                          </p:val>
                                        </p:tav>
                                        <p:tav tm="100000">
                                          <p:val>
                                            <p:strVal val="#ppt_x"/>
                                          </p:val>
                                        </p:tav>
                                      </p:tavLst>
                                    </p:anim>
                                    <p:anim calcmode="lin" valueType="num">
                                      <p:cBhvr additive="base">
                                        <p:cTn id="13" dur="1000" fill="hold"/>
                                        <p:tgtEl>
                                          <p:spTgt spid="512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51214"/>
                                        </p:tgtEl>
                                        <p:attrNameLst>
                                          <p:attrName>style.visibility</p:attrName>
                                        </p:attrNameLst>
                                      </p:cBhvr>
                                      <p:to>
                                        <p:strVal val="visible"/>
                                      </p:to>
                                    </p:set>
                                    <p:anim calcmode="lin" valueType="num">
                                      <p:cBhvr additive="base">
                                        <p:cTn id="18" dur="1000" fill="hold"/>
                                        <p:tgtEl>
                                          <p:spTgt spid="51214"/>
                                        </p:tgtEl>
                                        <p:attrNameLst>
                                          <p:attrName>ppt_x</p:attrName>
                                        </p:attrNameLst>
                                      </p:cBhvr>
                                      <p:tavLst>
                                        <p:tav tm="0">
                                          <p:val>
                                            <p:strVal val="#ppt_x"/>
                                          </p:val>
                                        </p:tav>
                                        <p:tav tm="100000">
                                          <p:val>
                                            <p:strVal val="#ppt_x"/>
                                          </p:val>
                                        </p:tav>
                                      </p:tavLst>
                                    </p:anim>
                                    <p:anim calcmode="lin" valueType="num">
                                      <p:cBhvr additive="base">
                                        <p:cTn id="19" dur="1000" fill="hold"/>
                                        <p:tgtEl>
                                          <p:spTgt spid="51214"/>
                                        </p:tgtEl>
                                        <p:attrNameLst>
                                          <p:attrName>ppt_y</p:attrName>
                                        </p:attrNameLst>
                                      </p:cBhvr>
                                      <p:tavLst>
                                        <p:tav tm="0">
                                          <p:val>
                                            <p:strVal val="1+#ppt_h/2"/>
                                          </p:val>
                                        </p:tav>
                                        <p:tav tm="100000">
                                          <p:val>
                                            <p:strVal val="#ppt_y"/>
                                          </p:val>
                                        </p:tav>
                                      </p:tavLst>
                                    </p:anim>
                                  </p:childTnLst>
                                </p:cTn>
                              </p:par>
                              <p:par>
                                <p:cTn id="20" presetID="8" presetClass="entr" presetSubtype="16" fill="hold" nodeType="withEffect">
                                  <p:stCondLst>
                                    <p:cond delay="0"/>
                                  </p:stCondLst>
                                  <p:childTnLst>
                                    <p:set>
                                      <p:cBhvr>
                                        <p:cTn id="21" dur="1" fill="hold">
                                          <p:stCondLst>
                                            <p:cond delay="0"/>
                                          </p:stCondLst>
                                        </p:cTn>
                                        <p:tgtEl>
                                          <p:spTgt spid="51212"/>
                                        </p:tgtEl>
                                        <p:attrNameLst>
                                          <p:attrName>style.visibility</p:attrName>
                                        </p:attrNameLst>
                                      </p:cBhvr>
                                      <p:to>
                                        <p:strVal val="visible"/>
                                      </p:to>
                                    </p:set>
                                    <p:animEffect transition="in" filter="diamond(in)">
                                      <p:cBhvr>
                                        <p:cTn id="22" dur="500"/>
                                        <p:tgtEl>
                                          <p:spTgt spid="51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4" grpId="0"/>
      <p:bldP spid="512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070" y="1295399"/>
            <a:ext cx="3752850" cy="2142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388" y="3964197"/>
            <a:ext cx="3815412" cy="251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5173" y="3959654"/>
            <a:ext cx="3669030" cy="2515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a:spLocks noChangeArrowheads="1"/>
          </p:cNvSpPr>
          <p:nvPr/>
        </p:nvSpPr>
        <p:spPr bwMode="auto">
          <a:xfrm>
            <a:off x="5273768" y="3514627"/>
            <a:ext cx="3291840" cy="369332"/>
          </a:xfrm>
          <a:prstGeom prst="rect">
            <a:avLst/>
          </a:prstGeom>
          <a:noFill/>
          <a:ln w="9525">
            <a:noFill/>
            <a:miter lim="800000"/>
            <a:headEnd/>
            <a:tailEnd/>
          </a:ln>
        </p:spPr>
        <p:txBody>
          <a:bodyPr wrap="square">
            <a:spAutoFit/>
          </a:bodyPr>
          <a:lstStyle/>
          <a:p>
            <a:pPr algn="ctr"/>
            <a:r>
              <a:rPr lang="en-US" b="1" dirty="0" err="1">
                <a:solidFill>
                  <a:srgbClr val="FF0000"/>
                </a:solidFill>
                <a:latin typeface="Times New Roman" pitchFamily="18" charset="0"/>
                <a:cs typeface="Times New Roman" pitchFamily="18" charset="0"/>
              </a:rPr>
              <a:t>Sơ</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đồ</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phát</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triển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của</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cây</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bí</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ngô</a:t>
            </a:r>
            <a:endParaRPr lang="en-US" b="1" dirty="0">
              <a:solidFill>
                <a:srgbClr val="FF0000"/>
              </a:solidFill>
              <a:latin typeface="Times New Roman" pitchFamily="18" charset="0"/>
              <a:cs typeface="Times New Roman" pitchFamily="18" charset="0"/>
            </a:endParaRPr>
          </a:p>
        </p:txBody>
      </p:sp>
      <p:sp>
        <p:nvSpPr>
          <p:cNvPr id="9" name="TextBox 8"/>
          <p:cNvSpPr txBox="1">
            <a:spLocks noChangeArrowheads="1"/>
          </p:cNvSpPr>
          <p:nvPr/>
        </p:nvSpPr>
        <p:spPr bwMode="auto">
          <a:xfrm>
            <a:off x="560070" y="6475265"/>
            <a:ext cx="3669030" cy="369332"/>
          </a:xfrm>
          <a:prstGeom prst="rect">
            <a:avLst/>
          </a:prstGeom>
          <a:noFill/>
          <a:ln w="9525">
            <a:noFill/>
            <a:miter lim="800000"/>
            <a:headEnd/>
            <a:tailEnd/>
          </a:ln>
        </p:spPr>
        <p:txBody>
          <a:bodyPr wrap="square">
            <a:spAutoFit/>
          </a:bodyPr>
          <a:lstStyle/>
          <a:p>
            <a:pPr algn="ctr"/>
            <a:r>
              <a:rPr lang="en-US" b="1" dirty="0" err="1">
                <a:solidFill>
                  <a:srgbClr val="FF0000"/>
                </a:solidFill>
                <a:latin typeface="Times New Roman" pitchFamily="18" charset="0"/>
                <a:cs typeface="Times New Roman" pitchFamily="18" charset="0"/>
              </a:rPr>
              <a:t>Sơ</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đồ</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phát</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triển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của</a:t>
            </a:r>
            <a:r>
              <a:rPr lang="en-US" b="1" dirty="0">
                <a:solidFill>
                  <a:srgbClr val="FF0000"/>
                </a:solidFill>
                <a:latin typeface="Times New Roman" pitchFamily="18" charset="0"/>
                <a:cs typeface="Times New Roman" pitchFamily="18" charset="0"/>
              </a:rPr>
              <a:t> con </a:t>
            </a:r>
            <a:r>
              <a:rPr lang="en-US" b="1" dirty="0" err="1">
                <a:solidFill>
                  <a:srgbClr val="FF0000"/>
                </a:solidFill>
                <a:latin typeface="Times New Roman" pitchFamily="18" charset="0"/>
                <a:cs typeface="Times New Roman" pitchFamily="18" charset="0"/>
              </a:rPr>
              <a:t>châu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chấu</a:t>
            </a:r>
            <a:endParaRPr lang="en-US" b="1" dirty="0">
              <a:solidFill>
                <a:srgbClr val="FF0000"/>
              </a:solidFill>
              <a:latin typeface="Times New Roman" pitchFamily="18" charset="0"/>
              <a:cs typeface="Times New Roman" pitchFamily="18" charset="0"/>
            </a:endParaRPr>
          </a:p>
        </p:txBody>
      </p:sp>
      <p:sp>
        <p:nvSpPr>
          <p:cNvPr id="10" name="TextBox 9"/>
          <p:cNvSpPr txBox="1">
            <a:spLocks noChangeArrowheads="1"/>
          </p:cNvSpPr>
          <p:nvPr/>
        </p:nvSpPr>
        <p:spPr bwMode="auto">
          <a:xfrm>
            <a:off x="5085173" y="6475265"/>
            <a:ext cx="3669030" cy="369332"/>
          </a:xfrm>
          <a:prstGeom prst="rect">
            <a:avLst/>
          </a:prstGeom>
          <a:noFill/>
          <a:ln w="9525">
            <a:noFill/>
            <a:miter lim="800000"/>
            <a:headEnd/>
            <a:tailEnd/>
          </a:ln>
        </p:spPr>
        <p:txBody>
          <a:bodyPr wrap="square">
            <a:spAutoFit/>
          </a:bodyPr>
          <a:lstStyle/>
          <a:p>
            <a:pPr algn="ctr"/>
            <a:r>
              <a:rPr lang="en-US" b="1" dirty="0" err="1">
                <a:solidFill>
                  <a:srgbClr val="FF0000"/>
                </a:solidFill>
                <a:latin typeface="Times New Roman" pitchFamily="18" charset="0"/>
                <a:cs typeface="Times New Roman" pitchFamily="18" charset="0"/>
              </a:rPr>
              <a:t>Sơ</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đồ</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phát</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triển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của</a:t>
            </a:r>
            <a:r>
              <a:rPr lang="en-US" b="1" dirty="0">
                <a:solidFill>
                  <a:srgbClr val="FF0000"/>
                </a:solidFill>
                <a:latin typeface="Times New Roman" pitchFamily="18" charset="0"/>
                <a:cs typeface="Times New Roman" pitchFamily="18" charset="0"/>
              </a:rPr>
              <a:t> con </a:t>
            </a:r>
            <a:r>
              <a:rPr lang="en-US" b="1" dirty="0" err="1">
                <a:solidFill>
                  <a:srgbClr val="FF0000"/>
                </a:solidFill>
                <a:latin typeface="Times New Roman" pitchFamily="18" charset="0"/>
                <a:cs typeface="Times New Roman" pitchFamily="18" charset="0"/>
              </a:rPr>
              <a:t>ếch</a:t>
            </a:r>
            <a:endParaRPr lang="en-US" b="1" dirty="0">
              <a:solidFill>
                <a:srgbClr val="FF0000"/>
              </a:solidFill>
              <a:latin typeface="Times New Roman" pitchFamily="18" charset="0"/>
              <a:cs typeface="Times New Roman" pitchFamily="18" charset="0"/>
            </a:endParaRPr>
          </a:p>
        </p:txBody>
      </p:sp>
      <p:sp>
        <p:nvSpPr>
          <p:cNvPr id="11" name="Text Box 7"/>
          <p:cNvSpPr txBox="1">
            <a:spLocks noChangeArrowheads="1"/>
          </p:cNvSpPr>
          <p:nvPr/>
        </p:nvSpPr>
        <p:spPr bwMode="auto">
          <a:xfrm>
            <a:off x="0" y="8638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b="1" u="sng" dirty="0" err="1">
                <a:solidFill>
                  <a:srgbClr val="FF3300"/>
                </a:solidFill>
              </a:rPr>
              <a:t>Bài</a:t>
            </a:r>
            <a:r>
              <a:rPr lang="en-US" altLang="en-US" b="1" u="sng" dirty="0">
                <a:solidFill>
                  <a:srgbClr val="FF3300"/>
                </a:solidFill>
              </a:rPr>
              <a:t> 34.</a:t>
            </a:r>
            <a:r>
              <a:rPr lang="en-US" altLang="en-US" b="1" dirty="0">
                <a:solidFill>
                  <a:srgbClr val="FF3300"/>
                </a:solidFill>
              </a:rPr>
              <a:t> SINH TRƯỞNG VÀ PHÁT TRIỂN Ở SINH VẬT</a:t>
            </a:r>
          </a:p>
        </p:txBody>
      </p:sp>
      <p:sp>
        <p:nvSpPr>
          <p:cNvPr id="13" name="TextBox 12"/>
          <p:cNvSpPr txBox="1">
            <a:spLocks noChangeArrowheads="1"/>
          </p:cNvSpPr>
          <p:nvPr/>
        </p:nvSpPr>
        <p:spPr bwMode="auto">
          <a:xfrm>
            <a:off x="623249" y="3516868"/>
            <a:ext cx="3669030" cy="369332"/>
          </a:xfrm>
          <a:prstGeom prst="rect">
            <a:avLst/>
          </a:prstGeom>
          <a:noFill/>
          <a:ln w="9525">
            <a:noFill/>
            <a:miter lim="800000"/>
            <a:headEnd/>
            <a:tailEnd/>
          </a:ln>
        </p:spPr>
        <p:txBody>
          <a:bodyPr wrap="square">
            <a:spAutoFit/>
          </a:bodyPr>
          <a:lstStyle/>
          <a:p>
            <a:pPr algn="ctr"/>
            <a:r>
              <a:rPr lang="en-US" b="1" dirty="0" err="1">
                <a:solidFill>
                  <a:srgbClr val="FF0000"/>
                </a:solidFill>
                <a:latin typeface="Times New Roman" pitchFamily="18" charset="0"/>
                <a:cs typeface="Times New Roman" pitchFamily="18" charset="0"/>
              </a:rPr>
              <a:t>Sơ</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đồ</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phát</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triển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của</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cây</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đậu</a:t>
            </a:r>
            <a:endParaRPr lang="en-US" b="1" dirty="0">
              <a:solidFill>
                <a:srgbClr val="FF0000"/>
              </a:solidFill>
              <a:latin typeface="Times New Roman" pitchFamily="18" charset="0"/>
              <a:cs typeface="Times New Roman" pitchFamily="18" charset="0"/>
            </a:endParaRPr>
          </a:p>
        </p:txBody>
      </p:sp>
      <p:pic>
        <p:nvPicPr>
          <p:cNvPr id="3" name="Picture 2"/>
          <p:cNvPicPr>
            <a:picLocks noChangeAspect="1"/>
          </p:cNvPicPr>
          <p:nvPr/>
        </p:nvPicPr>
        <p:blipFill>
          <a:blip r:embed="rId6"/>
          <a:stretch>
            <a:fillRect/>
          </a:stretch>
        </p:blipFill>
        <p:spPr>
          <a:xfrm>
            <a:off x="4681761" y="1429314"/>
            <a:ext cx="4333427" cy="2008715"/>
          </a:xfrm>
          <a:prstGeom prst="rect">
            <a:avLst/>
          </a:prstGeom>
        </p:spPr>
      </p:pic>
      <p:sp>
        <p:nvSpPr>
          <p:cNvPr id="2" name="Rectangle 11">
            <a:extLst>
              <a:ext uri="{FF2B5EF4-FFF2-40B4-BE49-F238E27FC236}">
                <a16:creationId xmlns:a16="http://schemas.microsoft.com/office/drawing/2014/main" id="{AC8707D6-79FA-CA75-4810-AAE6BB6D59C5}"/>
              </a:ext>
            </a:extLst>
          </p:cNvPr>
          <p:cNvSpPr>
            <a:spLocks noChangeArrowheads="1"/>
          </p:cNvSpPr>
          <p:nvPr/>
        </p:nvSpPr>
        <p:spPr bwMode="auto">
          <a:xfrm>
            <a:off x="3090309" y="663952"/>
            <a:ext cx="21907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0" hangingPunct="0">
              <a:buNone/>
            </a:pPr>
            <a:r>
              <a:rPr lang="en-US" sz="2800" b="1" dirty="0">
                <a:solidFill>
                  <a:srgbClr val="0000CC"/>
                </a:solidFill>
                <a:latin typeface="Times New Roman" pitchFamily="18" charset="0"/>
              </a:rPr>
              <a:t>VẬN DỤNG</a:t>
            </a:r>
            <a:endParaRPr lang="en-US" sz="28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3402553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53"/>
                                        </p:tgtEl>
                                        <p:attrNameLst>
                                          <p:attrName>style.visibility</p:attrName>
                                        </p:attrNameLst>
                                      </p:cBhvr>
                                      <p:to>
                                        <p:strVal val="visible"/>
                                      </p:to>
                                    </p:set>
                                    <p:anim calcmode="lin" valueType="num">
                                      <p:cBhvr additive="base">
                                        <p:cTn id="25" dur="500" fill="hold"/>
                                        <p:tgtEl>
                                          <p:spTgt spid="2053"/>
                                        </p:tgtEl>
                                        <p:attrNameLst>
                                          <p:attrName>ppt_x</p:attrName>
                                        </p:attrNameLst>
                                      </p:cBhvr>
                                      <p:tavLst>
                                        <p:tav tm="0">
                                          <p:val>
                                            <p:strVal val="#ppt_x"/>
                                          </p:val>
                                        </p:tav>
                                        <p:tav tm="100000">
                                          <p:val>
                                            <p:strVal val="#ppt_x"/>
                                          </p:val>
                                        </p:tav>
                                      </p:tavLst>
                                    </p:anim>
                                    <p:anim calcmode="lin" valueType="num">
                                      <p:cBhvr additive="base">
                                        <p:cTn id="26" dur="500" fill="hold"/>
                                        <p:tgtEl>
                                          <p:spTgt spid="205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054"/>
                                        </p:tgtEl>
                                        <p:attrNameLst>
                                          <p:attrName>style.visibility</p:attrName>
                                        </p:attrNameLst>
                                      </p:cBhvr>
                                      <p:to>
                                        <p:strVal val="visible"/>
                                      </p:to>
                                    </p:set>
                                    <p:anim calcmode="lin" valueType="num">
                                      <p:cBhvr additive="base">
                                        <p:cTn id="35" dur="500" fill="hold"/>
                                        <p:tgtEl>
                                          <p:spTgt spid="2054"/>
                                        </p:tgtEl>
                                        <p:attrNameLst>
                                          <p:attrName>ppt_x</p:attrName>
                                        </p:attrNameLst>
                                      </p:cBhvr>
                                      <p:tavLst>
                                        <p:tav tm="0">
                                          <p:val>
                                            <p:strVal val="#ppt_x"/>
                                          </p:val>
                                        </p:tav>
                                        <p:tav tm="100000">
                                          <p:val>
                                            <p:strVal val="#ppt_x"/>
                                          </p:val>
                                        </p:tav>
                                      </p:tavLst>
                                    </p:anim>
                                    <p:anim calcmode="lin" valueType="num">
                                      <p:cBhvr additive="base">
                                        <p:cTn id="36" dur="500" fill="hold"/>
                                        <p:tgtEl>
                                          <p:spTgt spid="205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Picture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26627" name="WordArt 3"/>
          <p:cNvSpPr>
            <a:spLocks noChangeArrowheads="1" noChangeShapeType="1" noTextEdit="1"/>
          </p:cNvSpPr>
          <p:nvPr/>
        </p:nvSpPr>
        <p:spPr bwMode="auto">
          <a:xfrm>
            <a:off x="2381250" y="762000"/>
            <a:ext cx="4381500" cy="457200"/>
          </a:xfrm>
          <a:prstGeom prst="rect">
            <a:avLst/>
          </a:prstGeom>
        </p:spPr>
        <p:txBody>
          <a:bodyPr wrap="none" fromWordArt="1">
            <a:prstTxWarp prst="textPlain">
              <a:avLst>
                <a:gd name="adj" fmla="val 50000"/>
              </a:avLst>
            </a:prstTxWarp>
          </a:bodyPr>
          <a:lstStyle/>
          <a:p>
            <a:pPr algn="ctr"/>
            <a:r>
              <a:rPr lang="vi-VN" sz="3600" b="1" kern="10" dirty="0">
                <a:ln w="9525">
                  <a:solidFill>
                    <a:srgbClr val="CC0000"/>
                  </a:solidFill>
                  <a:round/>
                  <a:headEnd/>
                  <a:tailEnd/>
                </a:ln>
                <a:solidFill>
                  <a:srgbClr val="CC000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HƯỚNG DẪN VỀ NHÀ</a:t>
            </a:r>
            <a:endParaRPr lang="en-US" sz="3600" b="1" kern="10" dirty="0">
              <a:ln w="9525">
                <a:solidFill>
                  <a:srgbClr val="CC0000"/>
                </a:solidFill>
                <a:round/>
                <a:headEnd/>
                <a:tailEnd/>
              </a:ln>
              <a:solidFill>
                <a:srgbClr val="CC000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48133" name="Text Box 5"/>
          <p:cNvSpPr txBox="1">
            <a:spLocks noChangeArrowheads="1"/>
          </p:cNvSpPr>
          <p:nvPr/>
        </p:nvSpPr>
        <p:spPr bwMode="auto">
          <a:xfrm>
            <a:off x="762000" y="1246094"/>
            <a:ext cx="7543800" cy="537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None/>
            </a:pPr>
            <a:r>
              <a:rPr lang="nl-NL" sz="2400" dirty="0">
                <a:latin typeface="Times New Roman" panose="02020603050405020304" pitchFamily="18" charset="0"/>
                <a:cs typeface="Times New Roman" panose="02020603050405020304" pitchFamily="18" charset="0"/>
              </a:rPr>
              <a:t>- Về nhà học bài và trả lời câu hỏi, bài tập SGK/158.</a:t>
            </a:r>
            <a:endParaRPr lang="en-US" sz="2400" dirty="0">
              <a:latin typeface="Times New Roman" panose="02020603050405020304" pitchFamily="18" charset="0"/>
              <a:cs typeface="Times New Roman" panose="02020603050405020304" pitchFamily="18" charset="0"/>
            </a:endParaRPr>
          </a:p>
          <a:p>
            <a:pPr algn="just">
              <a:buNone/>
            </a:pPr>
            <a:r>
              <a:rPr lang="nl-NL" sz="2400" dirty="0">
                <a:latin typeface="Times New Roman" panose="02020603050405020304" pitchFamily="18" charset="0"/>
                <a:cs typeface="Times New Roman" panose="02020603050405020304" pitchFamily="18" charset="0"/>
              </a:rPr>
              <a:t>- Đọc và chuẩn bị trước bài 35: Các nhân tố ảnh hưởng đến sự sinh trưởng và phát triển của sinh vật.</a:t>
            </a:r>
            <a:endParaRPr lang="en-US" sz="2400" dirty="0">
              <a:latin typeface="Times New Roman" panose="02020603050405020304" pitchFamily="18" charset="0"/>
              <a:cs typeface="Times New Roman" panose="02020603050405020304" pitchFamily="18" charset="0"/>
            </a:endParaRPr>
          </a:p>
          <a:p>
            <a:pPr algn="just">
              <a:buNone/>
            </a:pPr>
            <a:r>
              <a:rPr lang="nl-NL" sz="2400" dirty="0">
                <a:latin typeface="Times New Roman" panose="02020603050405020304" pitchFamily="18" charset="0"/>
                <a:cs typeface="Times New Roman" panose="02020603050405020304" pitchFamily="18" charset="0"/>
              </a:rPr>
              <a:t>- Yêu cầu các nhóm chuẩn bị: </a:t>
            </a:r>
            <a:endParaRPr lang="en-US" sz="2400" dirty="0">
              <a:latin typeface="Times New Roman" panose="02020603050405020304" pitchFamily="18" charset="0"/>
              <a:cs typeface="Times New Roman" panose="02020603050405020304" pitchFamily="18" charset="0"/>
            </a:endParaRPr>
          </a:p>
          <a:p>
            <a:pPr algn="just">
              <a:buNone/>
            </a:pPr>
            <a:r>
              <a:rPr lang="nl-NL" sz="2400" dirty="0">
                <a:latin typeface="Times New Roman" panose="02020603050405020304" pitchFamily="18" charset="0"/>
                <a:cs typeface="Times New Roman" panose="02020603050405020304" pitchFamily="18" charset="0"/>
              </a:rPr>
              <a:t>+ Nhóm 1: Ảnh hưởng của nhiệt độ và ứng dụng sinh trưởng và phát triển trong trồng trọt.</a:t>
            </a:r>
            <a:endParaRPr lang="en-US" sz="2400" dirty="0">
              <a:latin typeface="Times New Roman" panose="02020603050405020304" pitchFamily="18" charset="0"/>
              <a:cs typeface="Times New Roman" panose="02020603050405020304" pitchFamily="18" charset="0"/>
            </a:endParaRPr>
          </a:p>
          <a:p>
            <a:pPr algn="just">
              <a:buNone/>
            </a:pPr>
            <a:r>
              <a:rPr lang="nl-NL" sz="2400" dirty="0">
                <a:latin typeface="Times New Roman" panose="02020603050405020304" pitchFamily="18" charset="0"/>
                <a:cs typeface="Times New Roman" panose="02020603050405020304" pitchFamily="18" charset="0"/>
              </a:rPr>
              <a:t>+ Nhóm 2: Ảnh hưởng của ánh sáng và ứng dụng sinh trưởng và phát triển trong chăn nuôi.</a:t>
            </a:r>
            <a:endParaRPr lang="en-US" sz="2400" dirty="0">
              <a:latin typeface="Times New Roman" panose="02020603050405020304" pitchFamily="18" charset="0"/>
              <a:cs typeface="Times New Roman" panose="02020603050405020304" pitchFamily="18" charset="0"/>
            </a:endParaRPr>
          </a:p>
          <a:p>
            <a:pPr algn="just">
              <a:buNone/>
            </a:pPr>
            <a:r>
              <a:rPr lang="nl-NL" sz="2400" dirty="0">
                <a:latin typeface="Times New Roman" panose="02020603050405020304" pitchFamily="18" charset="0"/>
                <a:cs typeface="Times New Roman" panose="02020603050405020304" pitchFamily="18" charset="0"/>
              </a:rPr>
              <a:t>+ Nhóm 3: Ảnh hưởng của nước và ứng dụng sinh trưởng và phát triển trong phòng trừ côn trùng và sâu hại.</a:t>
            </a:r>
            <a:endParaRPr lang="en-US" sz="2400" dirty="0">
              <a:latin typeface="Times New Roman" panose="02020603050405020304" pitchFamily="18" charset="0"/>
              <a:cs typeface="Times New Roman" panose="02020603050405020304" pitchFamily="18" charset="0"/>
            </a:endParaRPr>
          </a:p>
          <a:p>
            <a:pPr algn="just">
              <a:buNone/>
            </a:pPr>
            <a:r>
              <a:rPr lang="nl-NL" sz="2400" dirty="0">
                <a:latin typeface="Times New Roman" panose="02020603050405020304" pitchFamily="18" charset="0"/>
                <a:cs typeface="Times New Roman" panose="02020603050405020304" pitchFamily="18" charset="0"/>
              </a:rPr>
              <a:t>+ Nhóm 4: Ảnh hưởng của dinh dưỡng và ứng dụng sinh trưởng và phát triển trong phòng trừ côn trùng và sâu hại.</a:t>
            </a:r>
            <a:endParaRPr lang="en-US" sz="2400" dirty="0">
              <a:latin typeface="Times New Roman" panose="02020603050405020304" pitchFamily="18" charset="0"/>
              <a:cs typeface="Times New Roman" panose="02020603050405020304" pitchFamily="18" charset="0"/>
            </a:endParaRPr>
          </a:p>
          <a:p>
            <a:pPr algn="just">
              <a:lnSpc>
                <a:spcPct val="120000"/>
              </a:lnSpc>
              <a:spcBef>
                <a:spcPct val="0"/>
              </a:spcBef>
              <a:buFontTx/>
              <a:buNone/>
              <a:defRPr/>
            </a:pPr>
            <a:endParaRPr lang="en-US" altLang="en-US" sz="2400" b="1" dirty="0">
              <a:solidFill>
                <a:schemeClr val="accent4">
                  <a:lumMod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97453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7"/>
                                        </p:tgtEl>
                                        <p:attrNameLst>
                                          <p:attrName>style.visibility</p:attrName>
                                        </p:attrNameLst>
                                      </p:cBhvr>
                                      <p:to>
                                        <p:strVal val="visible"/>
                                      </p:to>
                                    </p:set>
                                    <p:anim calcmode="lin" valueType="num">
                                      <p:cBhvr additive="base">
                                        <p:cTn id="7" dur="500" fill="hold"/>
                                        <p:tgtEl>
                                          <p:spTgt spid="26627"/>
                                        </p:tgtEl>
                                        <p:attrNameLst>
                                          <p:attrName>ppt_x</p:attrName>
                                        </p:attrNameLst>
                                      </p:cBhvr>
                                      <p:tavLst>
                                        <p:tav tm="0">
                                          <p:val>
                                            <p:strVal val="#ppt_x"/>
                                          </p:val>
                                        </p:tav>
                                        <p:tav tm="100000">
                                          <p:val>
                                            <p:strVal val="#ppt_x"/>
                                          </p:val>
                                        </p:tav>
                                      </p:tavLst>
                                    </p:anim>
                                    <p:anim calcmode="lin" valueType="num">
                                      <p:cBhvr additive="base">
                                        <p:cTn id="8" dur="500" fill="hold"/>
                                        <p:tgtEl>
                                          <p:spTgt spid="266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8133">
                                            <p:txEl>
                                              <p:pRg st="0" end="0"/>
                                            </p:txEl>
                                          </p:spTgt>
                                        </p:tgtEl>
                                        <p:attrNameLst>
                                          <p:attrName>style.visibility</p:attrName>
                                        </p:attrNameLst>
                                      </p:cBhvr>
                                      <p:to>
                                        <p:strVal val="visible"/>
                                      </p:to>
                                    </p:set>
                                    <p:anim calcmode="lin" valueType="num">
                                      <p:cBhvr additive="base">
                                        <p:cTn id="13" dur="500" fill="hold"/>
                                        <p:tgtEl>
                                          <p:spTgt spid="4813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813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8133">
                                            <p:txEl>
                                              <p:pRg st="1" end="1"/>
                                            </p:txEl>
                                          </p:spTgt>
                                        </p:tgtEl>
                                        <p:attrNameLst>
                                          <p:attrName>style.visibility</p:attrName>
                                        </p:attrNameLst>
                                      </p:cBhvr>
                                      <p:to>
                                        <p:strVal val="visible"/>
                                      </p:to>
                                    </p:set>
                                    <p:anim calcmode="lin" valueType="num">
                                      <p:cBhvr additive="base">
                                        <p:cTn id="17" dur="500" fill="hold"/>
                                        <p:tgtEl>
                                          <p:spTgt spid="4813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813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8133">
                                            <p:txEl>
                                              <p:pRg st="2" end="2"/>
                                            </p:txEl>
                                          </p:spTgt>
                                        </p:tgtEl>
                                        <p:attrNameLst>
                                          <p:attrName>style.visibility</p:attrName>
                                        </p:attrNameLst>
                                      </p:cBhvr>
                                      <p:to>
                                        <p:strVal val="visible"/>
                                      </p:to>
                                    </p:set>
                                    <p:anim calcmode="lin" valueType="num">
                                      <p:cBhvr additive="base">
                                        <p:cTn id="21" dur="500" fill="hold"/>
                                        <p:tgtEl>
                                          <p:spTgt spid="4813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813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8133">
                                            <p:txEl>
                                              <p:pRg st="3" end="3"/>
                                            </p:txEl>
                                          </p:spTgt>
                                        </p:tgtEl>
                                        <p:attrNameLst>
                                          <p:attrName>style.visibility</p:attrName>
                                        </p:attrNameLst>
                                      </p:cBhvr>
                                      <p:to>
                                        <p:strVal val="visible"/>
                                      </p:to>
                                    </p:set>
                                    <p:anim calcmode="lin" valueType="num">
                                      <p:cBhvr additive="base">
                                        <p:cTn id="25" dur="500" fill="hold"/>
                                        <p:tgtEl>
                                          <p:spTgt spid="4813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813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8133">
                                            <p:txEl>
                                              <p:pRg st="4" end="4"/>
                                            </p:txEl>
                                          </p:spTgt>
                                        </p:tgtEl>
                                        <p:attrNameLst>
                                          <p:attrName>style.visibility</p:attrName>
                                        </p:attrNameLst>
                                      </p:cBhvr>
                                      <p:to>
                                        <p:strVal val="visible"/>
                                      </p:to>
                                    </p:set>
                                    <p:anim calcmode="lin" valueType="num">
                                      <p:cBhvr additive="base">
                                        <p:cTn id="29" dur="500" fill="hold"/>
                                        <p:tgtEl>
                                          <p:spTgt spid="4813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813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8133">
                                            <p:txEl>
                                              <p:pRg st="5" end="5"/>
                                            </p:txEl>
                                          </p:spTgt>
                                        </p:tgtEl>
                                        <p:attrNameLst>
                                          <p:attrName>style.visibility</p:attrName>
                                        </p:attrNameLst>
                                      </p:cBhvr>
                                      <p:to>
                                        <p:strVal val="visible"/>
                                      </p:to>
                                    </p:set>
                                    <p:anim calcmode="lin" valueType="num">
                                      <p:cBhvr additive="base">
                                        <p:cTn id="33" dur="500" fill="hold"/>
                                        <p:tgtEl>
                                          <p:spTgt spid="4813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813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8133">
                                            <p:txEl>
                                              <p:pRg st="6" end="6"/>
                                            </p:txEl>
                                          </p:spTgt>
                                        </p:tgtEl>
                                        <p:attrNameLst>
                                          <p:attrName>style.visibility</p:attrName>
                                        </p:attrNameLst>
                                      </p:cBhvr>
                                      <p:to>
                                        <p:strVal val="visible"/>
                                      </p:to>
                                    </p:set>
                                    <p:anim calcmode="lin" valueType="num">
                                      <p:cBhvr additive="base">
                                        <p:cTn id="37" dur="500" fill="hold"/>
                                        <p:tgtEl>
                                          <p:spTgt spid="4813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813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914400" y="1576388"/>
            <a:ext cx="7086600" cy="1295400"/>
          </a:xfrm>
          <a:prstGeom prst="roundRect">
            <a:avLst/>
          </a:prstGeom>
          <a:solidFill>
            <a:srgbClr val="CCFF99"/>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err="1">
                <a:solidFill>
                  <a:schemeClr val="tx1"/>
                </a:solidFill>
                <a:latin typeface="Times New Roman" panose="02020603050405020304" pitchFamily="18" charset="0"/>
                <a:cs typeface="Times New Roman" panose="02020603050405020304" pitchFamily="18" charset="0"/>
              </a:rPr>
              <a:t>Câu</a:t>
            </a:r>
            <a:r>
              <a:rPr lang="en-US" sz="3200" b="1" dirty="0">
                <a:solidFill>
                  <a:schemeClr val="tx1"/>
                </a:solidFill>
                <a:latin typeface="Times New Roman" panose="02020603050405020304" pitchFamily="18" charset="0"/>
                <a:cs typeface="Times New Roman" panose="02020603050405020304" pitchFamily="18" charset="0"/>
              </a:rPr>
              <a:t> 2. Theo </a:t>
            </a:r>
            <a:r>
              <a:rPr lang="en-US" sz="3200" b="1" dirty="0" err="1">
                <a:solidFill>
                  <a:schemeClr val="tx1"/>
                </a:solidFill>
                <a:latin typeface="Times New Roman" panose="02020603050405020304" pitchFamily="18" charset="0"/>
                <a:cs typeface="Times New Roman" panose="02020603050405020304" pitchFamily="18" charset="0"/>
              </a:rPr>
              <a:t>em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đặc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điểm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nào</a:t>
            </a:r>
            <a:r>
              <a:rPr lang="en-US" sz="3200" b="1" dirty="0">
                <a:solidFill>
                  <a:schemeClr val="tx1"/>
                </a:solidFill>
                <a:latin typeface="Times New Roman" panose="02020603050405020304" pitchFamily="18" charset="0"/>
                <a:cs typeface="Times New Roman" panose="02020603050405020304" pitchFamily="18" charset="0"/>
              </a:rPr>
              <a:t> ở </a:t>
            </a:r>
            <a:r>
              <a:rPr lang="en-US" sz="3200" b="1" dirty="0" err="1">
                <a:solidFill>
                  <a:schemeClr val="tx1"/>
                </a:solidFill>
                <a:latin typeface="Times New Roman" panose="02020603050405020304" pitchFamily="18" charset="0"/>
                <a:cs typeface="Times New Roman" panose="02020603050405020304" pitchFamily="18" charset="0"/>
              </a:rPr>
              <a:t>thực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vật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đánh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dấu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sự</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phát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triển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của</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cây</a:t>
            </a:r>
            <a:r>
              <a:rPr lang="en-US" sz="3200" b="1" dirty="0">
                <a:solidFill>
                  <a:schemeClr val="tx1"/>
                </a:solidFill>
                <a:latin typeface="Times New Roman" panose="02020603050405020304" pitchFamily="18" charset="0"/>
                <a:cs typeface="Times New Roman" panose="02020603050405020304" pitchFamily="18" charset="0"/>
              </a:rPr>
              <a:t>?</a:t>
            </a:r>
          </a:p>
        </p:txBody>
      </p:sp>
      <p:sp>
        <p:nvSpPr>
          <p:cNvPr id="12" name="Rounded Rectangle 11">
            <a:hlinkClick r:id="rId2" action="ppaction://hlinksldjump"/>
          </p:cNvPr>
          <p:cNvSpPr/>
          <p:nvPr/>
        </p:nvSpPr>
        <p:spPr>
          <a:xfrm>
            <a:off x="914400" y="3657600"/>
            <a:ext cx="7086600" cy="1295400"/>
          </a:xfrm>
          <a:prstGeom prst="roundRect">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err="1">
                <a:solidFill>
                  <a:schemeClr val="tx1"/>
                </a:solidFill>
                <a:latin typeface="Times New Roman" panose="02020603050405020304" pitchFamily="18" charset="0"/>
                <a:cs typeface="Times New Roman" panose="02020603050405020304" pitchFamily="18" charset="0"/>
              </a:rPr>
              <a:t>Đáp</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án</a:t>
            </a:r>
            <a:r>
              <a:rPr lang="en-US" sz="3200" b="1" dirty="0">
                <a:solidFill>
                  <a:schemeClr val="tx1"/>
                </a:solidFill>
                <a:latin typeface="Times New Roman" panose="02020603050405020304" pitchFamily="18" charset="0"/>
                <a:cs typeface="Times New Roman" panose="02020603050405020304" pitchFamily="18" charset="0"/>
              </a:rPr>
              <a:t>: Ra </a:t>
            </a:r>
            <a:r>
              <a:rPr lang="en-US" sz="3200" b="1" dirty="0" err="1">
                <a:solidFill>
                  <a:schemeClr val="tx1"/>
                </a:solidFill>
                <a:latin typeface="Times New Roman" panose="02020603050405020304" pitchFamily="18" charset="0"/>
                <a:cs typeface="Times New Roman" panose="02020603050405020304" pitchFamily="18" charset="0"/>
              </a:rPr>
              <a:t>hoa</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tạo</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quả</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kết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hạt</a:t>
            </a:r>
            <a:r>
              <a:rPr lang="en-US" sz="3200" b="1" dirty="0">
                <a:solidFill>
                  <a:schemeClr val="tx1"/>
                </a:solidFill>
                <a:latin typeface="Times New Roman" panose="02020603050405020304" pitchFamily="18" charset="0"/>
                <a:cs typeface="Times New Roman" panose="02020603050405020304" pitchFamily="18" charset="0"/>
              </a:rPr>
              <a:t>.</a:t>
            </a:r>
          </a:p>
        </p:txBody>
      </p:sp>
      <p:sp>
        <p:nvSpPr>
          <p:cNvPr id="6148" name="Title 1"/>
          <p:cNvSpPr txBox="1">
            <a:spLocks/>
          </p:cNvSpPr>
          <p:nvPr/>
        </p:nvSpPr>
        <p:spPr bwMode="auto">
          <a:xfrm>
            <a:off x="457200" y="133350"/>
            <a:ext cx="82296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TRÒ CHƠI “MẢNH GHÉP BÍ MẬT”</a:t>
            </a:r>
          </a:p>
        </p:txBody>
      </p:sp>
    </p:spTree>
    <p:extLst>
      <p:ext uri="{BB962C8B-B14F-4D97-AF65-F5344CB8AC3E}">
        <p14:creationId xmlns:p14="http://schemas.microsoft.com/office/powerpoint/2010/main" val="37764010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09600" y="1576388"/>
            <a:ext cx="8077200" cy="1295400"/>
          </a:xfrm>
          <a:prstGeom prst="roundRect">
            <a:avLst/>
          </a:prstGeom>
          <a:solidFill>
            <a:srgbClr val="CCFF99"/>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err="1">
                <a:solidFill>
                  <a:schemeClr val="tx1"/>
                </a:solidFill>
                <a:latin typeface="Times New Roman" panose="02020603050405020304" pitchFamily="18" charset="0"/>
                <a:cs typeface="Times New Roman" panose="02020603050405020304" pitchFamily="18" charset="0"/>
              </a:rPr>
              <a:t>Câu</a:t>
            </a:r>
            <a:r>
              <a:rPr lang="en-US" sz="3200" b="1" dirty="0">
                <a:solidFill>
                  <a:schemeClr val="tx1"/>
                </a:solidFill>
                <a:latin typeface="Times New Roman" panose="02020603050405020304" pitchFamily="18" charset="0"/>
                <a:cs typeface="Times New Roman" panose="02020603050405020304" pitchFamily="18" charset="0"/>
              </a:rPr>
              <a:t> 3. Ở </a:t>
            </a:r>
            <a:r>
              <a:rPr lang="en-US" sz="3200" b="1" dirty="0" err="1">
                <a:solidFill>
                  <a:schemeClr val="tx1"/>
                </a:solidFill>
                <a:latin typeface="Times New Roman" panose="02020603050405020304" pitchFamily="18" charset="0"/>
                <a:cs typeface="Times New Roman" panose="02020603050405020304" pitchFamily="18" charset="0"/>
              </a:rPr>
              <a:t>Gà</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từ</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khi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nở</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từ</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trứng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ra</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đến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lúc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trưởng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thành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đã</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trải</a:t>
            </a:r>
            <a:r>
              <a:rPr lang="en-US" sz="3200" b="1" dirty="0">
                <a:solidFill>
                  <a:schemeClr val="tx1"/>
                </a:solidFill>
                <a:latin typeface="Times New Roman" panose="02020603050405020304" pitchFamily="18" charset="0"/>
                <a:cs typeface="Times New Roman" panose="02020603050405020304" pitchFamily="18" charset="0"/>
              </a:rPr>
              <a:t> qua </a:t>
            </a:r>
            <a:r>
              <a:rPr lang="en-US" sz="3200" b="1" dirty="0" err="1">
                <a:solidFill>
                  <a:schemeClr val="tx1"/>
                </a:solidFill>
                <a:latin typeface="Times New Roman" panose="02020603050405020304" pitchFamily="18" charset="0"/>
                <a:cs typeface="Times New Roman" panose="02020603050405020304" pitchFamily="18" charset="0"/>
              </a:rPr>
              <a:t>các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giai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đoạn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nào</a:t>
            </a:r>
            <a:r>
              <a:rPr lang="en-US" sz="3200" b="1" dirty="0">
                <a:solidFill>
                  <a:schemeClr val="tx1"/>
                </a:solidFill>
                <a:latin typeface="Times New Roman" panose="02020603050405020304" pitchFamily="18" charset="0"/>
                <a:cs typeface="Times New Roman" panose="02020603050405020304" pitchFamily="18" charset="0"/>
              </a:rPr>
              <a:t>?  </a:t>
            </a:r>
          </a:p>
        </p:txBody>
      </p:sp>
      <p:sp>
        <p:nvSpPr>
          <p:cNvPr id="12" name="Rounded Rectangle 11">
            <a:hlinkClick r:id="rId2" action="ppaction://hlinksldjump"/>
          </p:cNvPr>
          <p:cNvSpPr/>
          <p:nvPr/>
        </p:nvSpPr>
        <p:spPr>
          <a:xfrm>
            <a:off x="914400" y="3657600"/>
            <a:ext cx="7086600" cy="1295400"/>
          </a:xfrm>
          <a:prstGeom prst="roundRect">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err="1">
                <a:solidFill>
                  <a:schemeClr val="tx1"/>
                </a:solidFill>
                <a:latin typeface="Times New Roman" panose="02020603050405020304" pitchFamily="18" charset="0"/>
                <a:cs typeface="Times New Roman" panose="02020603050405020304" pitchFamily="18" charset="0"/>
              </a:rPr>
              <a:t>Đáp</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án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Lớn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lên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sinh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trưởng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phát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triển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sinh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sản</a:t>
            </a:r>
            <a:r>
              <a:rPr lang="en-US" sz="3200" b="1" dirty="0">
                <a:solidFill>
                  <a:schemeClr val="tx1"/>
                </a:solidFill>
                <a:latin typeface="Times New Roman" panose="02020603050405020304" pitchFamily="18" charset="0"/>
                <a:cs typeface="Times New Roman" panose="02020603050405020304" pitchFamily="18" charset="0"/>
              </a:rPr>
              <a:t>,…</a:t>
            </a:r>
          </a:p>
        </p:txBody>
      </p:sp>
      <p:sp>
        <p:nvSpPr>
          <p:cNvPr id="7172" name="Title 1"/>
          <p:cNvSpPr txBox="1">
            <a:spLocks/>
          </p:cNvSpPr>
          <p:nvPr/>
        </p:nvSpPr>
        <p:spPr bwMode="auto">
          <a:xfrm>
            <a:off x="457200" y="133350"/>
            <a:ext cx="82296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TRÒ CHƠI “MẢNH GHÉP BÍ MẬT”</a:t>
            </a:r>
          </a:p>
        </p:txBody>
      </p:sp>
    </p:spTree>
    <p:extLst>
      <p:ext uri="{BB962C8B-B14F-4D97-AF65-F5344CB8AC3E}">
        <p14:creationId xmlns:p14="http://schemas.microsoft.com/office/powerpoint/2010/main" val="39384659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914400" y="1576388"/>
            <a:ext cx="7086600" cy="1295400"/>
          </a:xfrm>
          <a:prstGeom prst="roundRect">
            <a:avLst/>
          </a:prstGeom>
          <a:solidFill>
            <a:srgbClr val="CCFF99"/>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err="1">
                <a:solidFill>
                  <a:schemeClr val="tx1"/>
                </a:solidFill>
                <a:latin typeface="Times New Roman" panose="02020603050405020304" pitchFamily="18" charset="0"/>
                <a:cs typeface="Times New Roman" panose="02020603050405020304" pitchFamily="18" charset="0"/>
              </a:rPr>
              <a:t>Câu</a:t>
            </a:r>
            <a:r>
              <a:rPr lang="en-US" sz="3200" b="1" dirty="0">
                <a:solidFill>
                  <a:schemeClr val="tx1"/>
                </a:solidFill>
                <a:latin typeface="Times New Roman" panose="02020603050405020304" pitchFamily="18" charset="0"/>
                <a:cs typeface="Times New Roman" panose="02020603050405020304" pitchFamily="18" charset="0"/>
              </a:rPr>
              <a:t> 4. Ở </a:t>
            </a:r>
            <a:r>
              <a:rPr lang="en-US" sz="3200" b="1" dirty="0" err="1">
                <a:solidFill>
                  <a:schemeClr val="tx1"/>
                </a:solidFill>
                <a:latin typeface="Times New Roman" panose="02020603050405020304" pitchFamily="18" charset="0"/>
                <a:cs typeface="Times New Roman" panose="02020603050405020304" pitchFamily="18" charset="0"/>
              </a:rPr>
              <a:t>cây</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ngô</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hiện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tượng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ra</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cờ</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đánh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dấu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sự</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của</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cây</a:t>
            </a:r>
            <a:r>
              <a:rPr lang="en-US" sz="3200" b="1" dirty="0">
                <a:solidFill>
                  <a:schemeClr val="tx1"/>
                </a:solidFill>
                <a:latin typeface="Times New Roman" panose="02020603050405020304" pitchFamily="18" charset="0"/>
                <a:cs typeface="Times New Roman" panose="02020603050405020304" pitchFamily="18" charset="0"/>
              </a:rPr>
              <a:t>.</a:t>
            </a:r>
          </a:p>
        </p:txBody>
      </p:sp>
      <p:sp>
        <p:nvSpPr>
          <p:cNvPr id="12" name="Rounded Rectangle 11">
            <a:hlinkClick r:id="rId2" action="ppaction://hlinksldjump"/>
          </p:cNvPr>
          <p:cNvSpPr/>
          <p:nvPr/>
        </p:nvSpPr>
        <p:spPr>
          <a:xfrm>
            <a:off x="914400" y="3657600"/>
            <a:ext cx="7086600" cy="1295400"/>
          </a:xfrm>
          <a:prstGeom prst="roundRect">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err="1">
                <a:solidFill>
                  <a:schemeClr val="tx1"/>
                </a:solidFill>
                <a:latin typeface="Times New Roman" panose="02020603050405020304" pitchFamily="18" charset="0"/>
                <a:cs typeface="Times New Roman" panose="02020603050405020304" pitchFamily="18" charset="0"/>
              </a:rPr>
              <a:t>Đáp</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án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Phát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triển</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8196" name="Title 1"/>
          <p:cNvSpPr txBox="1">
            <a:spLocks/>
          </p:cNvSpPr>
          <p:nvPr/>
        </p:nvSpPr>
        <p:spPr bwMode="auto">
          <a:xfrm>
            <a:off x="457200" y="133350"/>
            <a:ext cx="82296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TRÒ CHƠI “MẢNH GHÉP BÍ MẬT”</a:t>
            </a:r>
          </a:p>
        </p:txBody>
      </p:sp>
    </p:spTree>
    <p:extLst>
      <p:ext uri="{BB962C8B-B14F-4D97-AF65-F5344CB8AC3E}">
        <p14:creationId xmlns:p14="http://schemas.microsoft.com/office/powerpoint/2010/main" val="11083736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52400" y="2533650"/>
            <a:ext cx="3552825" cy="2214563"/>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eaLnBrk="0" hangingPunct="0"/>
            <a:r>
              <a:rPr lang="en-US" sz="3200" b="1" dirty="0" err="1">
                <a:solidFill>
                  <a:srgbClr val="7030A0"/>
                </a:solidFill>
                <a:latin typeface="Times New Roman" pitchFamily="18" charset="0"/>
                <a:cs typeface="Times New Roman" pitchFamily="18" charset="0"/>
              </a:rPr>
              <a:t>Sinh</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trưởng</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và</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phát</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triển</a:t>
            </a:r>
            <a:r>
              <a:rPr lang="en-US" sz="3200" b="1" dirty="0">
                <a:solidFill>
                  <a:srgbClr val="7030A0"/>
                </a:solidFill>
                <a:latin typeface="Times New Roman" pitchFamily="18" charset="0"/>
                <a:cs typeface="Times New Roman" pitchFamily="18" charset="0"/>
              </a:rPr>
              <a:t> ở </a:t>
            </a:r>
            <a:r>
              <a:rPr lang="en-US" sz="3200" b="1" dirty="0" err="1">
                <a:solidFill>
                  <a:srgbClr val="7030A0"/>
                </a:solidFill>
                <a:latin typeface="Times New Roman" pitchFamily="18" charset="0"/>
                <a:cs typeface="Times New Roman" pitchFamily="18" charset="0"/>
              </a:rPr>
              <a:t>sinh</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vật</a:t>
            </a:r>
            <a:endParaRPr lang="en-US" sz="3200" b="1" dirty="0">
              <a:solidFill>
                <a:srgbClr val="7030A0"/>
              </a:solidFill>
              <a:latin typeface="Times New Roman" pitchFamily="18" charset="0"/>
              <a:cs typeface="Times New Roman" pitchFamily="18" charset="0"/>
            </a:endParaRPr>
          </a:p>
        </p:txBody>
      </p:sp>
      <p:sp>
        <p:nvSpPr>
          <p:cNvPr id="3" name="Rounded Rectangle 2"/>
          <p:cNvSpPr/>
          <p:nvPr/>
        </p:nvSpPr>
        <p:spPr>
          <a:xfrm>
            <a:off x="5562600" y="970990"/>
            <a:ext cx="3429000" cy="157162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eaLnBrk="0" hangingPunct="0"/>
            <a:r>
              <a:rPr lang="en-US" sz="2600" b="1" dirty="0">
                <a:solidFill>
                  <a:srgbClr val="FF0000"/>
                </a:solidFill>
                <a:latin typeface="Times New Roman" pitchFamily="18" charset="0"/>
              </a:rPr>
              <a:t>1. </a:t>
            </a:r>
            <a:r>
              <a:rPr lang="en-US" sz="2800" b="1" dirty="0" err="1">
                <a:solidFill>
                  <a:srgbClr val="FF0000"/>
                </a:solidFill>
                <a:latin typeface="Times New Roman" pitchFamily="18" charset="0"/>
                <a:cs typeface="Times New Roman" pitchFamily="18" charset="0"/>
              </a:rPr>
              <a:t>Sinh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trưởng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phát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triển</a:t>
            </a:r>
            <a:r>
              <a:rPr lang="en-US" sz="2800" b="1" dirty="0">
                <a:solidFill>
                  <a:srgbClr val="FF0000"/>
                </a:solidFill>
                <a:latin typeface="Times New Roman" pitchFamily="18" charset="0"/>
                <a:cs typeface="Times New Roman" pitchFamily="18" charset="0"/>
              </a:rPr>
              <a:t> ở </a:t>
            </a:r>
            <a:r>
              <a:rPr lang="en-US" sz="2800" b="1" dirty="0" err="1">
                <a:solidFill>
                  <a:srgbClr val="FF0000"/>
                </a:solidFill>
                <a:latin typeface="Times New Roman" pitchFamily="18" charset="0"/>
                <a:cs typeface="Times New Roman" pitchFamily="18" charset="0"/>
              </a:rPr>
              <a:t>sinh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vật</a:t>
            </a:r>
            <a:endParaRPr lang="en-US" sz="2800" b="1" dirty="0">
              <a:solidFill>
                <a:srgbClr val="FF0000"/>
              </a:solidFill>
              <a:latin typeface="Times New Roman" pitchFamily="18" charset="0"/>
              <a:cs typeface="Times New Roman" pitchFamily="18" charset="0"/>
            </a:endParaRPr>
          </a:p>
        </p:txBody>
      </p:sp>
      <p:sp>
        <p:nvSpPr>
          <p:cNvPr id="4" name="Rounded Rectangle 3"/>
          <p:cNvSpPr/>
          <p:nvPr/>
        </p:nvSpPr>
        <p:spPr>
          <a:xfrm>
            <a:off x="5562600" y="2819400"/>
            <a:ext cx="3429000" cy="1643063"/>
          </a:xfrm>
          <a:prstGeom prst="roundRect">
            <a:avLst/>
          </a:prstGeom>
          <a:ln/>
        </p:spPr>
        <p:style>
          <a:lnRef idx="2">
            <a:schemeClr val="accent5"/>
          </a:lnRef>
          <a:fillRef idx="1">
            <a:schemeClr val="lt1"/>
          </a:fillRef>
          <a:effectRef idx="0">
            <a:schemeClr val="accent5"/>
          </a:effectRef>
          <a:fontRef idx="minor">
            <a:schemeClr val="dk1"/>
          </a:fontRef>
        </p:style>
        <p:txBody>
          <a:bodyPr anchor="ctr"/>
          <a:lstStyle/>
          <a:p>
            <a:pPr eaLnBrk="0" hangingPunct="0"/>
            <a:r>
              <a:rPr lang="en-US" sz="2600" b="1" dirty="0">
                <a:solidFill>
                  <a:srgbClr val="0000CC"/>
                </a:solidFill>
                <a:latin typeface="Times New Roman" pitchFamily="18" charset="0"/>
                <a:cs typeface="Times New Roman" pitchFamily="18" charset="0"/>
              </a:rPr>
              <a:t>2. </a:t>
            </a:r>
            <a:r>
              <a:rPr lang="en-US" sz="2600" b="1" dirty="0" err="1">
                <a:solidFill>
                  <a:srgbClr val="0000CC"/>
                </a:solidFill>
                <a:latin typeface="Times New Roman" pitchFamily="18" charset="0"/>
                <a:cs typeface="Times New Roman" pitchFamily="18" charset="0"/>
              </a:rPr>
              <a:t>Sinh</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trưởng</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và</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phát</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triển</a:t>
            </a:r>
            <a:r>
              <a:rPr lang="en-US" sz="2600" b="1" dirty="0">
                <a:solidFill>
                  <a:srgbClr val="0000CC"/>
                </a:solidFill>
                <a:latin typeface="Times New Roman" pitchFamily="18" charset="0"/>
                <a:cs typeface="Times New Roman" pitchFamily="18" charset="0"/>
              </a:rPr>
              <a:t> ở </a:t>
            </a:r>
            <a:r>
              <a:rPr lang="en-US" sz="2600" b="1" dirty="0" err="1">
                <a:solidFill>
                  <a:srgbClr val="0000CC"/>
                </a:solidFill>
                <a:latin typeface="Times New Roman" pitchFamily="18" charset="0"/>
                <a:cs typeface="Times New Roman" pitchFamily="18" charset="0"/>
              </a:rPr>
              <a:t>thực</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vật</a:t>
            </a:r>
            <a:endParaRPr lang="en-US" sz="2600" b="1" dirty="0">
              <a:solidFill>
                <a:srgbClr val="0000CC"/>
              </a:solidFill>
              <a:latin typeface="Times New Roman" pitchFamily="18" charset="0"/>
              <a:cs typeface="Times New Roman" pitchFamily="18" charset="0"/>
            </a:endParaRPr>
          </a:p>
        </p:txBody>
      </p:sp>
      <p:sp>
        <p:nvSpPr>
          <p:cNvPr id="5" name="Rounded Rectangle 4"/>
          <p:cNvSpPr/>
          <p:nvPr/>
        </p:nvSpPr>
        <p:spPr>
          <a:xfrm>
            <a:off x="5562600" y="4800600"/>
            <a:ext cx="3429000" cy="1571625"/>
          </a:xfrm>
          <a:prstGeom prst="roundRect">
            <a:avLst/>
          </a:prstGeom>
          <a:ln/>
        </p:spPr>
        <p:style>
          <a:lnRef idx="2">
            <a:schemeClr val="accent3"/>
          </a:lnRef>
          <a:fillRef idx="1">
            <a:schemeClr val="lt1"/>
          </a:fillRef>
          <a:effectRef idx="0">
            <a:schemeClr val="accent3"/>
          </a:effectRef>
          <a:fontRef idx="minor">
            <a:schemeClr val="dk1"/>
          </a:fontRef>
        </p:style>
        <p:txBody>
          <a:bodyPr anchor="ctr"/>
          <a:lstStyle/>
          <a:p>
            <a:pPr eaLnBrk="0" hangingPunct="0"/>
            <a:r>
              <a:rPr lang="en-US" sz="2600" b="1" dirty="0">
                <a:solidFill>
                  <a:srgbClr val="009900"/>
                </a:solidFill>
                <a:latin typeface="Times New Roman" pitchFamily="18" charset="0"/>
                <a:cs typeface="Times New Roman" pitchFamily="18" charset="0"/>
              </a:rPr>
              <a:t>3. </a:t>
            </a:r>
            <a:r>
              <a:rPr lang="en-US" sz="2600" b="1" dirty="0" err="1">
                <a:solidFill>
                  <a:srgbClr val="009900"/>
                </a:solidFill>
                <a:latin typeface="Times New Roman" pitchFamily="18" charset="0"/>
                <a:cs typeface="Times New Roman" pitchFamily="18" charset="0"/>
              </a:rPr>
              <a:t>Sinh</a:t>
            </a:r>
            <a:r>
              <a:rPr lang="en-US" sz="2600" b="1" dirty="0">
                <a:solidFill>
                  <a:srgbClr val="009900"/>
                </a:solidFill>
                <a:latin typeface="Times New Roman" pitchFamily="18" charset="0"/>
                <a:cs typeface="Times New Roman" pitchFamily="18" charset="0"/>
              </a:rPr>
              <a:t> </a:t>
            </a:r>
            <a:r>
              <a:rPr lang="en-US" sz="2600" b="1" dirty="0" err="1">
                <a:solidFill>
                  <a:srgbClr val="009900"/>
                </a:solidFill>
                <a:latin typeface="Times New Roman" pitchFamily="18" charset="0"/>
                <a:cs typeface="Times New Roman" pitchFamily="18" charset="0"/>
              </a:rPr>
              <a:t>trưởng</a:t>
            </a:r>
            <a:r>
              <a:rPr lang="en-US" sz="2600" b="1" dirty="0">
                <a:solidFill>
                  <a:srgbClr val="009900"/>
                </a:solidFill>
                <a:latin typeface="Times New Roman" pitchFamily="18" charset="0"/>
                <a:cs typeface="Times New Roman" pitchFamily="18" charset="0"/>
              </a:rPr>
              <a:t> </a:t>
            </a:r>
            <a:r>
              <a:rPr lang="en-US" sz="2600" b="1" dirty="0" err="1">
                <a:solidFill>
                  <a:srgbClr val="009900"/>
                </a:solidFill>
                <a:latin typeface="Times New Roman" pitchFamily="18" charset="0"/>
                <a:cs typeface="Times New Roman" pitchFamily="18" charset="0"/>
              </a:rPr>
              <a:t>và</a:t>
            </a:r>
            <a:r>
              <a:rPr lang="en-US" sz="2600" b="1" dirty="0">
                <a:solidFill>
                  <a:srgbClr val="009900"/>
                </a:solidFill>
                <a:latin typeface="Times New Roman" pitchFamily="18" charset="0"/>
                <a:cs typeface="Times New Roman" pitchFamily="18" charset="0"/>
              </a:rPr>
              <a:t> </a:t>
            </a:r>
            <a:r>
              <a:rPr lang="en-US" sz="2600" b="1" dirty="0" err="1">
                <a:solidFill>
                  <a:srgbClr val="009900"/>
                </a:solidFill>
                <a:latin typeface="Times New Roman" pitchFamily="18" charset="0"/>
                <a:cs typeface="Times New Roman" pitchFamily="18" charset="0"/>
              </a:rPr>
              <a:t>phát</a:t>
            </a:r>
            <a:r>
              <a:rPr lang="en-US" sz="2600" b="1" dirty="0">
                <a:solidFill>
                  <a:srgbClr val="009900"/>
                </a:solidFill>
                <a:latin typeface="Times New Roman" pitchFamily="18" charset="0"/>
                <a:cs typeface="Times New Roman" pitchFamily="18" charset="0"/>
              </a:rPr>
              <a:t> </a:t>
            </a:r>
            <a:r>
              <a:rPr lang="en-US" sz="2600" b="1" dirty="0" err="1">
                <a:solidFill>
                  <a:srgbClr val="009900"/>
                </a:solidFill>
                <a:latin typeface="Times New Roman" pitchFamily="18" charset="0"/>
                <a:cs typeface="Times New Roman" pitchFamily="18" charset="0"/>
              </a:rPr>
              <a:t>triển</a:t>
            </a:r>
            <a:r>
              <a:rPr lang="en-US" sz="2600" b="1" dirty="0">
                <a:solidFill>
                  <a:srgbClr val="009900"/>
                </a:solidFill>
                <a:latin typeface="Times New Roman" pitchFamily="18" charset="0"/>
                <a:cs typeface="Times New Roman" pitchFamily="18" charset="0"/>
              </a:rPr>
              <a:t> ở </a:t>
            </a:r>
            <a:r>
              <a:rPr lang="en-US" sz="2600" b="1" dirty="0" err="1">
                <a:solidFill>
                  <a:srgbClr val="009900"/>
                </a:solidFill>
                <a:latin typeface="Times New Roman" pitchFamily="18" charset="0"/>
                <a:cs typeface="Times New Roman" pitchFamily="18" charset="0"/>
              </a:rPr>
              <a:t>động</a:t>
            </a:r>
            <a:r>
              <a:rPr lang="en-US" sz="2600" b="1" dirty="0">
                <a:solidFill>
                  <a:srgbClr val="009900"/>
                </a:solidFill>
                <a:latin typeface="Times New Roman" pitchFamily="18" charset="0"/>
                <a:cs typeface="Times New Roman" pitchFamily="18" charset="0"/>
              </a:rPr>
              <a:t> </a:t>
            </a:r>
            <a:r>
              <a:rPr lang="en-US" sz="2600" b="1" dirty="0" err="1">
                <a:solidFill>
                  <a:srgbClr val="009900"/>
                </a:solidFill>
                <a:latin typeface="Times New Roman" pitchFamily="18" charset="0"/>
                <a:cs typeface="Times New Roman" pitchFamily="18" charset="0"/>
              </a:rPr>
              <a:t>vật</a:t>
            </a:r>
            <a:endParaRPr lang="en-US" sz="2600" b="1" dirty="0">
              <a:solidFill>
                <a:srgbClr val="009900"/>
              </a:solidFill>
              <a:latin typeface="Times New Roman" pitchFamily="18" charset="0"/>
              <a:cs typeface="Times New Roman" pitchFamily="18" charset="0"/>
            </a:endParaRPr>
          </a:p>
        </p:txBody>
      </p:sp>
      <p:cxnSp>
        <p:nvCxnSpPr>
          <p:cNvPr id="10" name="Shape 9"/>
          <p:cNvCxnSpPr>
            <a:stCxn id="2" idx="6"/>
            <a:endCxn id="3" idx="1"/>
          </p:cNvCxnSpPr>
          <p:nvPr/>
        </p:nvCxnSpPr>
        <p:spPr>
          <a:xfrm flipV="1">
            <a:off x="3705225" y="1756803"/>
            <a:ext cx="1857375" cy="1884129"/>
          </a:xfrm>
          <a:prstGeom prst="curvedConnector3">
            <a:avLst>
              <a:gd name="adj1" fmla="val 50000"/>
            </a:avLst>
          </a:prstGeom>
          <a:ln w="38100">
            <a:tailEnd type="arrow"/>
          </a:ln>
        </p:spPr>
        <p:style>
          <a:lnRef idx="2">
            <a:schemeClr val="accent2"/>
          </a:lnRef>
          <a:fillRef idx="0">
            <a:schemeClr val="accent2"/>
          </a:fillRef>
          <a:effectRef idx="1">
            <a:schemeClr val="accent2"/>
          </a:effectRef>
          <a:fontRef idx="minor">
            <a:schemeClr val="tx1"/>
          </a:fontRef>
        </p:style>
      </p:cxnSp>
      <p:cxnSp>
        <p:nvCxnSpPr>
          <p:cNvPr id="27" name="Curved Connector 26"/>
          <p:cNvCxnSpPr>
            <a:stCxn id="2" idx="6"/>
            <a:endCxn id="4" idx="1"/>
          </p:cNvCxnSpPr>
          <p:nvPr/>
        </p:nvCxnSpPr>
        <p:spPr>
          <a:xfrm>
            <a:off x="3705225" y="3640932"/>
            <a:ext cx="1857375" cy="12700"/>
          </a:xfrm>
          <a:prstGeom prst="curvedConnector3">
            <a:avLst>
              <a:gd name="adj1" fmla="val 50000"/>
            </a:avLst>
          </a:prstGeom>
          <a:ln w="38100">
            <a:tailEnd type="arrow"/>
          </a:ln>
        </p:spPr>
        <p:style>
          <a:lnRef idx="2">
            <a:schemeClr val="accent2"/>
          </a:lnRef>
          <a:fillRef idx="0">
            <a:schemeClr val="accent2"/>
          </a:fillRef>
          <a:effectRef idx="1">
            <a:schemeClr val="accent2"/>
          </a:effectRef>
          <a:fontRef idx="minor">
            <a:schemeClr val="tx1"/>
          </a:fontRef>
        </p:style>
      </p:cxnSp>
      <p:cxnSp>
        <p:nvCxnSpPr>
          <p:cNvPr id="31" name="Shape 30"/>
          <p:cNvCxnSpPr>
            <a:stCxn id="2" idx="6"/>
            <a:endCxn id="5" idx="1"/>
          </p:cNvCxnSpPr>
          <p:nvPr/>
        </p:nvCxnSpPr>
        <p:spPr>
          <a:xfrm>
            <a:off x="3705225" y="3640932"/>
            <a:ext cx="1857375" cy="1945481"/>
          </a:xfrm>
          <a:prstGeom prst="curvedConnector3">
            <a:avLst>
              <a:gd name="adj1" fmla="val 50000"/>
            </a:avLst>
          </a:prstGeom>
          <a:ln w="38100">
            <a:tailEnd type="arrow"/>
          </a:ln>
        </p:spPr>
        <p:style>
          <a:lnRef idx="2">
            <a:schemeClr val="accent2"/>
          </a:lnRef>
          <a:fillRef idx="0">
            <a:schemeClr val="accent2"/>
          </a:fillRef>
          <a:effectRef idx="1">
            <a:schemeClr val="accent2"/>
          </a:effectRef>
          <a:fontRef idx="minor">
            <a:schemeClr val="tx1"/>
          </a:fontRef>
        </p:style>
      </p:cxnSp>
      <p:sp>
        <p:nvSpPr>
          <p:cNvPr id="11" name="Text Box 7"/>
          <p:cNvSpPr txBox="1">
            <a:spLocks noChangeArrowheads="1"/>
          </p:cNvSpPr>
          <p:nvPr/>
        </p:nvSpPr>
        <p:spPr bwMode="auto">
          <a:xfrm>
            <a:off x="-26324" y="-4727"/>
            <a:ext cx="9144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sz="2600" b="1" dirty="0">
                <a:solidFill>
                  <a:srgbClr val="0000FF"/>
                </a:solidFill>
              </a:rPr>
              <a:t>CHỦ ĐỀ 9. SINH TRƯỞNG VÀ PHÁT TRIỂN Ở SINH VẬT</a:t>
            </a:r>
          </a:p>
          <a:p>
            <a:pPr algn="ctr"/>
            <a:r>
              <a:rPr lang="en-US" altLang="en-US" sz="2600" b="1" u="sng" dirty="0" err="1">
                <a:solidFill>
                  <a:srgbClr val="FF3300"/>
                </a:solidFill>
              </a:rPr>
              <a:t>Bài</a:t>
            </a:r>
            <a:r>
              <a:rPr lang="en-US" altLang="en-US" sz="2600" b="1" u="sng" dirty="0">
                <a:solidFill>
                  <a:srgbClr val="FF3300"/>
                </a:solidFill>
              </a:rPr>
              <a:t> 34.</a:t>
            </a:r>
            <a:r>
              <a:rPr lang="en-US" altLang="en-US" sz="2600" b="1" dirty="0">
                <a:solidFill>
                  <a:srgbClr val="FF3300"/>
                </a:solidFill>
              </a:rPr>
              <a:t> SINH TRƯỞNG VÀ PHÁT TRIỂN Ở SINH VẬT</a:t>
            </a:r>
          </a:p>
        </p:txBody>
      </p:sp>
    </p:spTree>
    <p:extLst>
      <p:ext uri="{BB962C8B-B14F-4D97-AF65-F5344CB8AC3E}">
        <p14:creationId xmlns:p14="http://schemas.microsoft.com/office/powerpoint/2010/main" val="17009646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par>
                          <p:cTn id="13" fill="hold" nodeType="afterGroup">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linds(horizontal)">
                                      <p:cBhvr>
                                        <p:cTn id="16" dur="500"/>
                                        <p:tgtEl>
                                          <p:spTgt spid="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12"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strips(downLeft)">
                                      <p:cBhvr>
                                        <p:cTn id="21" dur="500"/>
                                        <p:tgtEl>
                                          <p:spTgt spid="27"/>
                                        </p:tgtEl>
                                      </p:cBhvr>
                                    </p:animEffect>
                                  </p:childTnLst>
                                </p:cTn>
                              </p:par>
                            </p:childTnLst>
                          </p:cTn>
                        </p:par>
                        <p:par>
                          <p:cTn id="22" fill="hold" nodeType="afterGroup">
                            <p:stCondLst>
                              <p:cond delay="500"/>
                            </p:stCondLst>
                            <p:childTnLst>
                              <p:par>
                                <p:cTn id="23" presetID="18" presetClass="entr" presetSubtype="12"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strips(downLeft)">
                                      <p:cBhvr>
                                        <p:cTn id="25" dur="500"/>
                                        <p:tgtEl>
                                          <p:spTgt spid="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4" presetClass="entr" presetSubtype="10" fill="hold"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randombar(horizontal)">
                                      <p:cBhvr>
                                        <p:cTn id="30" dur="500"/>
                                        <p:tgtEl>
                                          <p:spTgt spid="31"/>
                                        </p:tgtEl>
                                      </p:cBhvr>
                                    </p:animEffect>
                                  </p:childTnLst>
                                </p:cTn>
                              </p:par>
                            </p:childTnLst>
                          </p:cTn>
                        </p:par>
                        <p:par>
                          <p:cTn id="31" fill="hold" nodeType="afterGroup">
                            <p:stCondLst>
                              <p:cond delay="500"/>
                            </p:stCondLst>
                            <p:childTnLst>
                              <p:par>
                                <p:cTn id="32" presetID="14" presetClass="entr" presetSubtype="10"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randombar(horizontal)">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0" y="8638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b="1" u="sng" dirty="0" err="1">
                <a:solidFill>
                  <a:srgbClr val="FF3300"/>
                </a:solidFill>
              </a:rPr>
              <a:t>Bài</a:t>
            </a:r>
            <a:r>
              <a:rPr lang="en-US" altLang="en-US" b="1" u="sng" dirty="0">
                <a:solidFill>
                  <a:srgbClr val="FF3300"/>
                </a:solidFill>
              </a:rPr>
              <a:t> 34.</a:t>
            </a:r>
            <a:r>
              <a:rPr lang="en-US" altLang="en-US" b="1" dirty="0">
                <a:solidFill>
                  <a:srgbClr val="FF3300"/>
                </a:solidFill>
              </a:rPr>
              <a:t> SINH TRƯỞNG VÀ PHÁT TRIỂN Ở SINH VẬT</a:t>
            </a:r>
          </a:p>
        </p:txBody>
      </p:sp>
      <p:sp>
        <p:nvSpPr>
          <p:cNvPr id="3" name="Rectangle 2"/>
          <p:cNvSpPr/>
          <p:nvPr/>
        </p:nvSpPr>
        <p:spPr>
          <a:xfrm>
            <a:off x="802528" y="1586100"/>
            <a:ext cx="8135284" cy="830997"/>
          </a:xfrm>
          <a:prstGeom prst="rect">
            <a:avLst/>
          </a:prstGeom>
        </p:spPr>
        <p:txBody>
          <a:bodyPr wrap="square">
            <a:spAutoFit/>
          </a:bodyPr>
          <a:lstStyle/>
          <a:p>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sát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34.1-SGK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nêu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nhận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xét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sự</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thay</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đổi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về</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kích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thước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thái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cơ</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cây</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hướng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dương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p:txBody>
      </p:sp>
      <p:sp>
        <p:nvSpPr>
          <p:cNvPr id="9" name="Rectangle 11"/>
          <p:cNvSpPr>
            <a:spLocks noChangeArrowheads="1"/>
          </p:cNvSpPr>
          <p:nvPr/>
        </p:nvSpPr>
        <p:spPr bwMode="auto">
          <a:xfrm>
            <a:off x="228600" y="698828"/>
            <a:ext cx="77374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0" hangingPunct="0">
              <a:buNone/>
            </a:pPr>
            <a:r>
              <a:rPr lang="en-US" sz="2800" b="1" dirty="0">
                <a:solidFill>
                  <a:srgbClr val="0000CC"/>
                </a:solidFill>
                <a:latin typeface="Times New Roman" pitchFamily="18" charset="0"/>
              </a:rPr>
              <a:t>1. </a:t>
            </a:r>
            <a:r>
              <a:rPr lang="en-US" sz="2800" b="1" u="sng" dirty="0" err="1">
                <a:solidFill>
                  <a:srgbClr val="0000CC"/>
                </a:solidFill>
                <a:latin typeface="Times New Roman" pitchFamily="18" charset="0"/>
                <a:cs typeface="Times New Roman" pitchFamily="18" charset="0"/>
              </a:rPr>
              <a:t>Sinh</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trưởng</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và</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phát</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triển</a:t>
            </a:r>
            <a:r>
              <a:rPr lang="en-US" sz="2800" b="1" u="sng" dirty="0">
                <a:solidFill>
                  <a:srgbClr val="0000CC"/>
                </a:solidFill>
                <a:latin typeface="Times New Roman" pitchFamily="18" charset="0"/>
                <a:cs typeface="Times New Roman" pitchFamily="18" charset="0"/>
              </a:rPr>
              <a:t> ở </a:t>
            </a:r>
            <a:r>
              <a:rPr lang="en-US" sz="2800" b="1" u="sng" dirty="0" err="1">
                <a:solidFill>
                  <a:srgbClr val="0000CC"/>
                </a:solidFill>
                <a:latin typeface="Times New Roman" pitchFamily="18" charset="0"/>
                <a:cs typeface="Times New Roman" pitchFamily="18" charset="0"/>
              </a:rPr>
              <a:t>sinh</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vật</a:t>
            </a:r>
            <a:r>
              <a:rPr lang="en-US" sz="2800" b="1" u="sng" dirty="0">
                <a:solidFill>
                  <a:srgbClr val="0000CC"/>
                </a:solidFill>
                <a:latin typeface="Times New Roman" pitchFamily="18" charset="0"/>
                <a:cs typeface="Times New Roman" pitchFamily="18" charset="0"/>
              </a:rPr>
              <a:t>:</a:t>
            </a:r>
          </a:p>
        </p:txBody>
      </p:sp>
      <p:pic>
        <p:nvPicPr>
          <p:cNvPr id="12" name="Picture 4" descr="QUANIMA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61081"/>
            <a:ext cx="587375"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663503"/>
            <a:ext cx="7315200" cy="3780175"/>
          </a:xfrm>
          <a:prstGeom prst="rect">
            <a:avLst/>
          </a:prstGeom>
        </p:spPr>
      </p:pic>
      <p:sp>
        <p:nvSpPr>
          <p:cNvPr id="13" name="Rectangle 12"/>
          <p:cNvSpPr/>
          <p:nvPr/>
        </p:nvSpPr>
        <p:spPr>
          <a:xfrm>
            <a:off x="152400" y="6427113"/>
            <a:ext cx="9067800" cy="430887"/>
          </a:xfrm>
          <a:prstGeom prst="rect">
            <a:avLst/>
          </a:prstGeom>
        </p:spPr>
        <p:txBody>
          <a:bodyPr wrap="square">
            <a:spAutoFit/>
          </a:bodyPr>
          <a:lstStyle/>
          <a:p>
            <a:r>
              <a:rPr lang="en-US" sz="2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34.1. </a:t>
            </a:r>
            <a:r>
              <a:rPr lang="en-US" sz="2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Quá</a:t>
            </a:r>
            <a:r>
              <a:rPr lang="en-US" sz="2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sinh</a:t>
            </a:r>
            <a:r>
              <a:rPr lang="en-US" sz="2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trưởng</a:t>
            </a:r>
            <a:r>
              <a:rPr lang="en-US" sz="2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phát</a:t>
            </a:r>
            <a:r>
              <a:rPr lang="en-US" sz="2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triển</a:t>
            </a:r>
            <a:r>
              <a:rPr lang="en-US" sz="2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cây</a:t>
            </a:r>
            <a:r>
              <a:rPr lang="en-US" sz="2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hoa</a:t>
            </a:r>
            <a:r>
              <a:rPr lang="en-US" sz="2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hướng</a:t>
            </a:r>
            <a:r>
              <a:rPr lang="en-US" sz="2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dương</a:t>
            </a:r>
            <a:endParaRPr lang="en-US" sz="2200" b="1" dirty="0">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C5AA5B3C-0DB7-B7B6-5601-399D55A81F78}"/>
              </a:ext>
            </a:extLst>
          </p:cNvPr>
          <p:cNvSpPr>
            <a:spLocks noGrp="1"/>
          </p:cNvSpPr>
          <p:nvPr>
            <p:ph idx="1"/>
          </p:nvPr>
        </p:nvSpPr>
        <p:spPr>
          <a:xfrm>
            <a:off x="748740" y="1183690"/>
            <a:ext cx="8242860" cy="466635"/>
          </a:xfrm>
        </p:spPr>
        <p:txBody>
          <a:bodyPr>
            <a:noAutofit/>
          </a:bodyPr>
          <a:lstStyle/>
          <a:p>
            <a:pPr marL="0" indent="0" algn="just">
              <a:lnSpc>
                <a:spcPct val="120000"/>
              </a:lnSpc>
              <a:spcAft>
                <a:spcPts val="0"/>
              </a:spcAft>
              <a:buNone/>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Sinh</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trưởng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phát</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triển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đặc</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trưng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cơ</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bản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sự</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69212444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barn(inVertical)">
                                      <p:cBhvr>
                                        <p:cTn id="13" dur="500"/>
                                        <p:tgtEl>
                                          <p:spTgt spid="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3" grpId="0"/>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9CFFEB-5E58-9325-6DFE-7DFF95FFDF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29817"/>
            <a:ext cx="5257800" cy="2256183"/>
          </a:xfrm>
          <a:prstGeom prst="rect">
            <a:avLst/>
          </a:prstGeom>
        </p:spPr>
      </p:pic>
      <p:sp>
        <p:nvSpPr>
          <p:cNvPr id="6" name="TextBox 5">
            <a:extLst>
              <a:ext uri="{FF2B5EF4-FFF2-40B4-BE49-F238E27FC236}">
                <a16:creationId xmlns:a16="http://schemas.microsoft.com/office/drawing/2014/main" id="{9515C90C-5431-0628-3E5D-3C46CC078773}"/>
              </a:ext>
            </a:extLst>
          </p:cNvPr>
          <p:cNvSpPr txBox="1"/>
          <p:nvPr/>
        </p:nvSpPr>
        <p:spPr>
          <a:xfrm>
            <a:off x="228600" y="2530157"/>
            <a:ext cx="8610600" cy="1815882"/>
          </a:xfrm>
          <a:prstGeom prst="rect">
            <a:avLst/>
          </a:prstGeom>
          <a:noFill/>
        </p:spPr>
        <p:txBody>
          <a:bodyPr wrap="square">
            <a:spAutoFit/>
          </a:bodyPr>
          <a:lstStyle/>
          <a:p>
            <a:pPr algn="just"/>
            <a:r>
              <a:rPr lang="vi-VN" sz="2800" b="0" i="0" dirty="0">
                <a:solidFill>
                  <a:srgbClr val="000000"/>
                </a:solidFill>
                <a:effectLst/>
                <a:latin typeface="+mj-lt"/>
              </a:rPr>
              <a:t>- Về kích thước của cây: tăng dần.</a:t>
            </a:r>
          </a:p>
          <a:p>
            <a:pPr algn="just"/>
            <a:r>
              <a:rPr lang="vi-VN" sz="2800" b="0" i="0" dirty="0">
                <a:solidFill>
                  <a:srgbClr val="000000"/>
                </a:solidFill>
                <a:effectLst/>
                <a:latin typeface="+mj-lt"/>
              </a:rPr>
              <a:t>- Về hình thái và các cơ quan của cây: có sự phát sinh hình thái các cơ quan rễ, thân, lá, hoa, hạt của cây theo từng giai đoạn.</a:t>
            </a:r>
          </a:p>
        </p:txBody>
      </p:sp>
    </p:spTree>
    <p:extLst>
      <p:ext uri="{BB962C8B-B14F-4D97-AF65-F5344CB8AC3E}">
        <p14:creationId xmlns:p14="http://schemas.microsoft.com/office/powerpoint/2010/main" val="1363123504"/>
      </p:ext>
    </p:extLst>
  </p:cSld>
  <p:clrMapOvr>
    <a:masterClrMapping/>
  </p:clrMapOvr>
  <p:transition spd="slow">
    <p:wipe/>
  </p:transition>
</p:sld>
</file>

<file path=ppt/theme/theme1.xml><?xml version="1.0" encoding="utf-8"?>
<a:theme xmlns:a="http://schemas.openxmlformats.org/drawingml/2006/main" name="Office Them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3797</TotalTime>
  <Words>2910</Words>
  <Application>Microsoft Office PowerPoint</Application>
  <PresentationFormat>On-screen Show (4:3)</PresentationFormat>
  <Paragraphs>182</Paragraphs>
  <Slides>38</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Times New Roman</vt:lpstr>
      <vt:lpstr>VNI-Thufap3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RABBIT</dc:creator>
  <cp:lastModifiedBy>user</cp:lastModifiedBy>
  <cp:revision>574</cp:revision>
  <dcterms:created xsi:type="dcterms:W3CDTF">2006-08-16T00:00:00Z</dcterms:created>
  <dcterms:modified xsi:type="dcterms:W3CDTF">2025-01-14T10:23:03Z</dcterms:modified>
</cp:coreProperties>
</file>